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7" r:id="rId2"/>
    <p:sldId id="271" r:id="rId3"/>
    <p:sldId id="262" r:id="rId4"/>
    <p:sldId id="272" r:id="rId5"/>
    <p:sldId id="261" r:id="rId6"/>
    <p:sldId id="277" r:id="rId7"/>
    <p:sldId id="278" r:id="rId8"/>
    <p:sldId id="279" r:id="rId9"/>
    <p:sldId id="453" r:id="rId10"/>
    <p:sldId id="273" r:id="rId11"/>
    <p:sldId id="410" r:id="rId12"/>
    <p:sldId id="263" r:id="rId13"/>
    <p:sldId id="412" r:id="rId14"/>
    <p:sldId id="413" r:id="rId15"/>
    <p:sldId id="452" r:id="rId16"/>
    <p:sldId id="414" r:id="rId17"/>
    <p:sldId id="415" r:id="rId18"/>
    <p:sldId id="416" r:id="rId19"/>
    <p:sldId id="417" r:id="rId20"/>
    <p:sldId id="419" r:id="rId21"/>
    <p:sldId id="420" r:id="rId22"/>
    <p:sldId id="421" r:id="rId23"/>
    <p:sldId id="422" r:id="rId24"/>
    <p:sldId id="274" r:id="rId25"/>
    <p:sldId id="326" r:id="rId26"/>
    <p:sldId id="423" r:id="rId27"/>
    <p:sldId id="425" r:id="rId28"/>
    <p:sldId id="426" r:id="rId29"/>
    <p:sldId id="427" r:id="rId30"/>
    <p:sldId id="282" r:id="rId31"/>
    <p:sldId id="335" r:id="rId32"/>
    <p:sldId id="428" r:id="rId33"/>
    <p:sldId id="430" r:id="rId34"/>
    <p:sldId id="431" r:id="rId35"/>
    <p:sldId id="432" r:id="rId36"/>
    <p:sldId id="433" r:id="rId37"/>
    <p:sldId id="434" r:id="rId38"/>
    <p:sldId id="435" r:id="rId39"/>
    <p:sldId id="429" r:id="rId40"/>
    <p:sldId id="436" r:id="rId41"/>
    <p:sldId id="437" r:id="rId42"/>
    <p:sldId id="438" r:id="rId43"/>
    <p:sldId id="439" r:id="rId44"/>
    <p:sldId id="440" r:id="rId45"/>
    <p:sldId id="441" r:id="rId46"/>
    <p:sldId id="442" r:id="rId47"/>
    <p:sldId id="444" r:id="rId48"/>
    <p:sldId id="443" r:id="rId49"/>
    <p:sldId id="446" r:id="rId50"/>
    <p:sldId id="447" r:id="rId51"/>
    <p:sldId id="445" r:id="rId52"/>
    <p:sldId id="449" r:id="rId53"/>
    <p:sldId id="448" r:id="rId54"/>
    <p:sldId id="450" r:id="rId55"/>
    <p:sldId id="451" r:id="rId56"/>
    <p:sldId id="266" r:id="rId57"/>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53"/>
          </p14:sldIdLst>
        </p14:section>
        <p14:section name="A.知识全通关" id="{0696FE38-A922-4D75-AA25-7EF156A1C92B}">
          <p14:sldIdLst>
            <p14:sldId id="273"/>
            <p14:sldId id="410"/>
            <p14:sldId id="263"/>
            <p14:sldId id="412"/>
            <p14:sldId id="413"/>
            <p14:sldId id="452"/>
            <p14:sldId id="414"/>
            <p14:sldId id="415"/>
            <p14:sldId id="416"/>
            <p14:sldId id="417"/>
            <p14:sldId id="419"/>
            <p14:sldId id="420"/>
            <p14:sldId id="421"/>
            <p14:sldId id="422"/>
          </p14:sldIdLst>
        </p14:section>
        <p14:section name="B.素养大提升" id="{EAE3448C-E808-4F1F-840E-365612D64D3F}">
          <p14:sldIdLst>
            <p14:sldId id="274"/>
            <p14:sldId id="326"/>
            <p14:sldId id="423"/>
            <p14:sldId id="425"/>
            <p14:sldId id="426"/>
            <p14:sldId id="427"/>
            <p14:sldId id="282"/>
            <p14:sldId id="335"/>
            <p14:sldId id="428"/>
            <p14:sldId id="430"/>
            <p14:sldId id="431"/>
            <p14:sldId id="432"/>
            <p14:sldId id="433"/>
            <p14:sldId id="434"/>
            <p14:sldId id="435"/>
            <p14:sldId id="429"/>
            <p14:sldId id="436"/>
            <p14:sldId id="437"/>
            <p14:sldId id="438"/>
            <p14:sldId id="439"/>
            <p14:sldId id="440"/>
            <p14:sldId id="441"/>
            <p14:sldId id="442"/>
            <p14:sldId id="444"/>
            <p14:sldId id="443"/>
            <p14:sldId id="446"/>
            <p14:sldId id="447"/>
            <p14:sldId id="445"/>
            <p14:sldId id="449"/>
            <p14:sldId id="448"/>
            <p14:sldId id="450"/>
            <p14:sldId id="451"/>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1" autoAdjust="0"/>
    <p:restoredTop sz="94660"/>
  </p:normalViewPr>
  <p:slideViewPr>
    <p:cSldViewPr snapToGrid="0" showGuides="1">
      <p:cViewPr varScale="1">
        <p:scale>
          <a:sx n="92" d="100"/>
          <a:sy n="92" d="100"/>
        </p:scale>
        <p:origin x="630" y="8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D84EB-410F-479E-8C7A-452256B36FD8}" type="datetimeFigureOut">
              <a:rPr lang="zh-CN" altLang="en-US" smtClean="0"/>
              <a:t>2018/3/20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F3730-A3C4-4AB4-9B3A-7C5316D4D750}" type="slidenum">
              <a:rPr lang="zh-CN" altLang="en-US" smtClean="0"/>
              <a:t>‹#›</a:t>
            </a:fld>
            <a:endParaRPr lang="zh-CN" altLang="en-US"/>
          </a:p>
        </p:txBody>
      </p:sp>
    </p:spTree>
    <p:extLst>
      <p:ext uri="{BB962C8B-B14F-4D97-AF65-F5344CB8AC3E}">
        <p14:creationId xmlns:p14="http://schemas.microsoft.com/office/powerpoint/2010/main" val="46019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F3730-A3C4-4AB4-9B3A-7C5316D4D750}" type="slidenum">
              <a:rPr lang="zh-CN" altLang="en-US" smtClean="0"/>
              <a:t>49</a:t>
            </a:fld>
            <a:endParaRPr lang="zh-CN" altLang="en-US"/>
          </a:p>
        </p:txBody>
      </p:sp>
    </p:spTree>
    <p:extLst>
      <p:ext uri="{BB962C8B-B14F-4D97-AF65-F5344CB8AC3E}">
        <p14:creationId xmlns:p14="http://schemas.microsoft.com/office/powerpoint/2010/main" val="318524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F3730-A3C4-4AB4-9B3A-7C5316D4D750}" type="slidenum">
              <a:rPr lang="zh-CN" altLang="en-US" smtClean="0"/>
              <a:t>50</a:t>
            </a:fld>
            <a:endParaRPr lang="zh-CN" altLang="en-US"/>
          </a:p>
        </p:txBody>
      </p:sp>
    </p:spTree>
    <p:extLst>
      <p:ext uri="{BB962C8B-B14F-4D97-AF65-F5344CB8AC3E}">
        <p14:creationId xmlns:p14="http://schemas.microsoft.com/office/powerpoint/2010/main" val="106729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F3730-A3C4-4AB4-9B3A-7C5316D4D750}" type="slidenum">
              <a:rPr lang="zh-CN" altLang="en-US" smtClean="0"/>
              <a:t>51</a:t>
            </a:fld>
            <a:endParaRPr lang="zh-CN" altLang="en-US"/>
          </a:p>
        </p:txBody>
      </p:sp>
    </p:spTree>
    <p:extLst>
      <p:ext uri="{BB962C8B-B14F-4D97-AF65-F5344CB8AC3E}">
        <p14:creationId xmlns:p14="http://schemas.microsoft.com/office/powerpoint/2010/main" val="175116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F3730-A3C4-4AB4-9B3A-7C5316D4D750}" type="slidenum">
              <a:rPr lang="zh-CN" altLang="en-US" smtClean="0"/>
              <a:t>52</a:t>
            </a:fld>
            <a:endParaRPr lang="zh-CN" altLang="en-US"/>
          </a:p>
        </p:txBody>
      </p:sp>
    </p:spTree>
    <p:extLst>
      <p:ext uri="{BB962C8B-B14F-4D97-AF65-F5344CB8AC3E}">
        <p14:creationId xmlns:p14="http://schemas.microsoft.com/office/powerpoint/2010/main" val="424361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1F3730-A3C4-4AB4-9B3A-7C5316D4D750}" type="slidenum">
              <a:rPr lang="zh-CN" altLang="en-US" smtClean="0"/>
              <a:t>53</a:t>
            </a:fld>
            <a:endParaRPr lang="zh-CN" altLang="en-US"/>
          </a:p>
        </p:txBody>
      </p:sp>
    </p:spTree>
    <p:extLst>
      <p:ext uri="{BB962C8B-B14F-4D97-AF65-F5344CB8AC3E}">
        <p14:creationId xmlns:p14="http://schemas.microsoft.com/office/powerpoint/2010/main" val="116765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g.tesoo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原子结构</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原子核外电子排布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化学键　分子间作用力</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662233"/>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原子的组成</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1432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原子结构</a:t>
            </a:r>
            <a:endParaRPr lang="en-US" altLang="zh-CN" sz="2800" dirty="0">
              <a:solidFill>
                <a:srgbClr val="DA251C"/>
              </a:solidFill>
            </a:endParaRPr>
          </a:p>
        </p:txBody>
      </p:sp>
      <p:pic>
        <p:nvPicPr>
          <p:cNvPr id="9" name="YLLJBTLJT24.jpg" descr="id:2147522959;FounderCES">
            <a:extLst>
              <a:ext uri="{FF2B5EF4-FFF2-40B4-BE49-F238E27FC236}">
                <a16:creationId xmlns="" xmlns:a16="http://schemas.microsoft.com/office/drawing/2014/main" id="{2F0C7E14-14E6-49B2-8723-38AEC846BE4F}"/>
              </a:ext>
            </a:extLst>
          </p:cNvPr>
          <p:cNvPicPr/>
          <p:nvPr/>
        </p:nvPicPr>
        <p:blipFill>
          <a:blip r:embed="rId2"/>
          <a:stretch>
            <a:fillRect/>
          </a:stretch>
        </p:blipFill>
        <p:spPr>
          <a:xfrm>
            <a:off x="3026655" y="1757997"/>
            <a:ext cx="6138690" cy="2732405"/>
          </a:xfrm>
          <a:prstGeom prst="rect">
            <a:avLst/>
          </a:prstGeom>
        </p:spPr>
      </p:pic>
    </p:spTree>
    <p:extLst>
      <p:ext uri="{BB962C8B-B14F-4D97-AF65-F5344CB8AC3E}">
        <p14:creationId xmlns:p14="http://schemas.microsoft.com/office/powerpoint/2010/main" val="279897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9AA846E-C25A-499C-AF34-FD138931031F}"/>
              </a:ext>
            </a:extLst>
          </p:cNvPr>
          <p:cNvSpPr/>
          <p:nvPr/>
        </p:nvSpPr>
        <p:spPr>
          <a:xfrm>
            <a:off x="234043" y="797504"/>
            <a:ext cx="11723913" cy="3970318"/>
          </a:xfrm>
          <a:prstGeom prst="rect">
            <a:avLst/>
          </a:prstGeom>
        </p:spPr>
        <p:txBody>
          <a:bodyPr wrap="square">
            <a:spAutoFit/>
          </a:bodyPr>
          <a:lstStyle/>
          <a:p>
            <a:pPr>
              <a:lnSpc>
                <a:spcPct val="150000"/>
              </a:lnSpc>
            </a:pPr>
            <a:r>
              <a:rPr lang="en-US" altLang="zh-CN" sz="2800" b="1" dirty="0"/>
              <a:t>2.</a:t>
            </a:r>
            <a:r>
              <a:rPr lang="zh-CN" altLang="zh-CN" sz="2800" b="1" dirty="0"/>
              <a:t>构成原子或离子的微粒间的数量关系</a:t>
            </a:r>
          </a:p>
          <a:p>
            <a:pPr>
              <a:lnSpc>
                <a:spcPct val="150000"/>
              </a:lnSpc>
            </a:pPr>
            <a:r>
              <a:rPr lang="zh-CN" altLang="zh-CN" sz="2800" dirty="0"/>
              <a:t>质子数</a:t>
            </a:r>
            <a:r>
              <a:rPr lang="en-US" altLang="zh-CN" sz="2800" dirty="0"/>
              <a:t>(</a:t>
            </a:r>
            <a:r>
              <a:rPr lang="en-US" altLang="zh-CN" sz="2800" i="1" dirty="0"/>
              <a:t>Z</a:t>
            </a:r>
            <a:r>
              <a:rPr lang="en-US" altLang="zh-CN" sz="2800" dirty="0"/>
              <a:t>)+</a:t>
            </a:r>
            <a:r>
              <a:rPr lang="zh-CN" altLang="zh-CN" sz="2800" dirty="0"/>
              <a:t>中子数</a:t>
            </a:r>
            <a:r>
              <a:rPr lang="en-US" altLang="zh-CN" sz="2800" dirty="0"/>
              <a:t>(</a:t>
            </a:r>
            <a:r>
              <a:rPr lang="en-US" altLang="zh-CN" sz="2800" i="1" dirty="0"/>
              <a:t>N</a:t>
            </a:r>
            <a:r>
              <a:rPr lang="en-US" altLang="zh-CN" sz="2800" dirty="0"/>
              <a:t>)=</a:t>
            </a:r>
            <a:r>
              <a:rPr lang="zh-CN" altLang="zh-CN" sz="2800" dirty="0"/>
              <a:t>质量数</a:t>
            </a:r>
            <a:r>
              <a:rPr lang="en-US" altLang="zh-CN" sz="2800" dirty="0"/>
              <a:t>(</a:t>
            </a:r>
            <a:r>
              <a:rPr lang="en-US" altLang="zh-CN" sz="2800" i="1" dirty="0"/>
              <a:t>A</a:t>
            </a:r>
            <a:r>
              <a:rPr lang="en-US" altLang="zh-CN" sz="2800" dirty="0"/>
              <a:t>)=</a:t>
            </a:r>
            <a:r>
              <a:rPr lang="zh-CN" altLang="zh-CN" sz="2800" dirty="0"/>
              <a:t>原子的近似相对原子质量</a:t>
            </a:r>
            <a:r>
              <a:rPr lang="en-US" altLang="zh-CN" sz="2800" dirty="0"/>
              <a:t>(</a:t>
            </a:r>
            <a:r>
              <a:rPr lang="zh-CN" altLang="zh-CN" sz="2800" dirty="0"/>
              <a:t>质量关系</a:t>
            </a:r>
            <a:r>
              <a:rPr lang="en-US" altLang="zh-CN" sz="2800" dirty="0"/>
              <a:t>)</a:t>
            </a:r>
            <a:endParaRPr lang="zh-CN" altLang="zh-CN" sz="2800" dirty="0"/>
          </a:p>
          <a:p>
            <a:pPr>
              <a:lnSpc>
                <a:spcPct val="150000"/>
              </a:lnSpc>
            </a:pPr>
            <a:r>
              <a:rPr lang="zh-CN" altLang="zh-CN" sz="2800" dirty="0"/>
              <a:t>原子的核外电子数</a:t>
            </a:r>
            <a:r>
              <a:rPr lang="en-US" altLang="zh-CN" sz="2800" dirty="0"/>
              <a:t>=</a:t>
            </a:r>
            <a:r>
              <a:rPr lang="zh-CN" altLang="zh-CN" sz="2800" dirty="0"/>
              <a:t>核内质子数</a:t>
            </a:r>
            <a:r>
              <a:rPr lang="en-US" altLang="zh-CN" sz="2800" dirty="0"/>
              <a:t>=</a:t>
            </a:r>
            <a:r>
              <a:rPr lang="zh-CN" altLang="zh-CN" sz="2800" dirty="0"/>
              <a:t>核电荷数</a:t>
            </a:r>
            <a:r>
              <a:rPr lang="en-US" altLang="zh-CN" sz="2800" dirty="0"/>
              <a:t>=</a:t>
            </a:r>
            <a:r>
              <a:rPr lang="zh-CN" altLang="zh-CN" sz="2800" dirty="0"/>
              <a:t>原子序数</a:t>
            </a:r>
          </a:p>
          <a:p>
            <a:pPr>
              <a:lnSpc>
                <a:spcPct val="150000"/>
              </a:lnSpc>
            </a:pPr>
            <a:r>
              <a:rPr lang="zh-CN" altLang="zh-CN" sz="2800" dirty="0"/>
              <a:t>阳离子的核外电子数</a:t>
            </a:r>
            <a:r>
              <a:rPr lang="en-US" altLang="zh-CN" sz="2800" dirty="0"/>
              <a:t>=</a:t>
            </a:r>
            <a:r>
              <a:rPr lang="zh-CN" altLang="zh-CN" sz="2800" dirty="0"/>
              <a:t>核内质子数</a:t>
            </a:r>
            <a:r>
              <a:rPr lang="en-US" altLang="zh-CN" sz="2800" dirty="0"/>
              <a:t>-</a:t>
            </a:r>
            <a:r>
              <a:rPr lang="zh-CN" altLang="zh-CN" sz="2800" dirty="0"/>
              <a:t>阳离子所带电荷数</a:t>
            </a:r>
          </a:p>
          <a:p>
            <a:pPr>
              <a:lnSpc>
                <a:spcPct val="150000"/>
              </a:lnSpc>
            </a:pPr>
            <a:r>
              <a:rPr lang="zh-CN" altLang="zh-CN" sz="2800" dirty="0"/>
              <a:t>阴离子的核外电子数</a:t>
            </a:r>
            <a:r>
              <a:rPr lang="en-US" altLang="zh-CN" sz="2800" dirty="0"/>
              <a:t>=</a:t>
            </a:r>
            <a:r>
              <a:rPr lang="zh-CN" altLang="zh-CN" sz="2800" dirty="0"/>
              <a:t>核内质子数</a:t>
            </a:r>
            <a:r>
              <a:rPr lang="en-US" altLang="zh-CN" sz="2800" dirty="0"/>
              <a:t>+</a:t>
            </a:r>
            <a:r>
              <a:rPr lang="zh-CN" altLang="zh-CN" sz="2800" dirty="0"/>
              <a:t>阴离子所带电荷数</a:t>
            </a:r>
          </a:p>
          <a:p>
            <a:pPr>
              <a:lnSpc>
                <a:spcPct val="150000"/>
              </a:lnSpc>
            </a:pPr>
            <a:r>
              <a:rPr lang="en-US" altLang="zh-CN" sz="2800" b="1" dirty="0"/>
              <a:t>3.</a:t>
            </a:r>
            <a:r>
              <a:rPr lang="zh-CN" altLang="zh-CN" sz="2800" b="1" dirty="0"/>
              <a:t>微粒符号周围数字的含义</a:t>
            </a:r>
          </a:p>
        </p:txBody>
      </p:sp>
      <p:pic>
        <p:nvPicPr>
          <p:cNvPr id="11" name="专11题-1.eps" descr="id:2147522966;FounderCES">
            <a:extLst>
              <a:ext uri="{FF2B5EF4-FFF2-40B4-BE49-F238E27FC236}">
                <a16:creationId xmlns="" xmlns:a16="http://schemas.microsoft.com/office/drawing/2014/main" id="{CFF78594-DA69-427B-B3F4-8B4C7CB9DE85}"/>
              </a:ext>
            </a:extLst>
          </p:cNvPr>
          <p:cNvPicPr/>
          <p:nvPr/>
        </p:nvPicPr>
        <p:blipFill>
          <a:blip r:embed="rId2"/>
          <a:stretch>
            <a:fillRect/>
          </a:stretch>
        </p:blipFill>
        <p:spPr>
          <a:xfrm>
            <a:off x="5020309" y="4275454"/>
            <a:ext cx="4713439" cy="2023745"/>
          </a:xfrm>
          <a:prstGeom prst="rect">
            <a:avLst/>
          </a:prstGeom>
        </p:spPr>
      </p:pic>
      <p:sp>
        <p:nvSpPr>
          <p:cNvPr id="9" name="矩形 8">
            <a:extLst>
              <a:ext uri="{FF2B5EF4-FFF2-40B4-BE49-F238E27FC236}">
                <a16:creationId xmlns="" xmlns:a16="http://schemas.microsoft.com/office/drawing/2014/main" id="{1325E979-0D65-499A-AAE0-274210C0FEF3}"/>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662233"/>
          </a:xfrm>
          <a:prstGeom prst="rect">
            <a:avLst/>
          </a:prstGeom>
        </p:spPr>
        <p:txBody>
          <a:bodyPr wrap="square">
            <a:spAutoFit/>
          </a:bodyPr>
          <a:lstStyle/>
          <a:p>
            <a:pPr>
              <a:lnSpc>
                <a:spcPct val="150000"/>
              </a:lnSpc>
            </a:pPr>
            <a:r>
              <a:rPr lang="en-US" altLang="zh-CN" sz="2800" b="1" dirty="0"/>
              <a:t>1.</a:t>
            </a:r>
            <a:r>
              <a:rPr lang="zh-CN" altLang="zh-CN" sz="2800" b="1" dirty="0"/>
              <a:t>核外电子排布的一般规律</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5466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原子核外电子排布</a:t>
            </a:r>
            <a:endParaRPr lang="en-US" altLang="zh-CN" sz="2800" dirty="0">
              <a:solidFill>
                <a:srgbClr val="DA251C"/>
              </a:solidFill>
            </a:endParaRPr>
          </a:p>
        </p:txBody>
      </p:sp>
      <p:pic>
        <p:nvPicPr>
          <p:cNvPr id="10" name="JJ14.jpg" descr="id:2147522980;FounderCES">
            <a:extLst>
              <a:ext uri="{FF2B5EF4-FFF2-40B4-BE49-F238E27FC236}">
                <a16:creationId xmlns="" xmlns:a16="http://schemas.microsoft.com/office/drawing/2014/main" id="{5C12D61E-FCA8-44EA-A20D-629F75EEFEDC}"/>
              </a:ext>
            </a:extLst>
          </p:cNvPr>
          <p:cNvPicPr/>
          <p:nvPr/>
        </p:nvPicPr>
        <p:blipFill>
          <a:blip r:embed="rId2"/>
          <a:stretch>
            <a:fillRect/>
          </a:stretch>
        </p:blipFill>
        <p:spPr>
          <a:xfrm>
            <a:off x="462177" y="1792931"/>
            <a:ext cx="11267646" cy="2139573"/>
          </a:xfrm>
          <a:prstGeom prst="rect">
            <a:avLst/>
          </a:prstGeom>
        </p:spPr>
      </p:pic>
      <p:sp>
        <p:nvSpPr>
          <p:cNvPr id="11" name="矩形 10">
            <a:extLst>
              <a:ext uri="{FF2B5EF4-FFF2-40B4-BE49-F238E27FC236}">
                <a16:creationId xmlns="" xmlns:a16="http://schemas.microsoft.com/office/drawing/2014/main" id="{ADC5021C-4E7F-4651-8610-1BF6AB6AD90E}"/>
              </a:ext>
            </a:extLst>
          </p:cNvPr>
          <p:cNvSpPr/>
          <p:nvPr/>
        </p:nvSpPr>
        <p:spPr>
          <a:xfrm>
            <a:off x="234043" y="4064229"/>
            <a:ext cx="11723913" cy="2601225"/>
          </a:xfrm>
          <a:prstGeom prst="rect">
            <a:avLst/>
          </a:prstGeom>
        </p:spPr>
        <p:txBody>
          <a:bodyPr wrap="square">
            <a:spAutoFit/>
          </a:bodyPr>
          <a:lstStyle/>
          <a:p>
            <a:pPr>
              <a:lnSpc>
                <a:spcPct val="150000"/>
              </a:lnSpc>
            </a:pPr>
            <a:r>
              <a:rPr lang="zh-CN" altLang="en-US" sz="2800" b="1" dirty="0">
                <a:solidFill>
                  <a:srgbClr val="DA251C"/>
                </a:solidFill>
                <a:latin typeface="+mn-ea"/>
                <a:cs typeface="Times New Roman" panose="02020603050405020304" pitchFamily="18" charset="0"/>
              </a:rPr>
              <a:t>特别提醒：</a:t>
            </a:r>
            <a:endPar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核外电子排布的几条规律是相互联系的</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不能孤立地理解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必须同时满足各项要求。如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层不是最外层时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其最多能容纳</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18</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个电子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层为最外层时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其最多只能容纳</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个电子。</a:t>
            </a:r>
          </a:p>
        </p:txBody>
      </p:sp>
    </p:spTree>
    <p:extLst>
      <p:ext uri="{BB962C8B-B14F-4D97-AF65-F5344CB8AC3E}">
        <p14:creationId xmlns:p14="http://schemas.microsoft.com/office/powerpoint/2010/main" val="26283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1384995"/>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核外电子排布的表示方法</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结构示意图</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原子结构示意图</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以钠原子的结构示意图为例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bx14.jpg" descr="id:2147523008;FounderCES">
            <a:extLst>
              <a:ext uri="{FF2B5EF4-FFF2-40B4-BE49-F238E27FC236}">
                <a16:creationId xmlns="" xmlns:a16="http://schemas.microsoft.com/office/drawing/2014/main" id="{75026267-7DBB-4371-B005-F026A933F775}"/>
              </a:ext>
            </a:extLst>
          </p:cNvPr>
          <p:cNvPicPr/>
          <p:nvPr/>
        </p:nvPicPr>
        <p:blipFill>
          <a:blip r:embed="rId2"/>
          <a:stretch>
            <a:fillRect/>
          </a:stretch>
        </p:blipFill>
        <p:spPr>
          <a:xfrm>
            <a:off x="3088156" y="2819989"/>
            <a:ext cx="6667843" cy="3116353"/>
          </a:xfrm>
          <a:prstGeom prst="rect">
            <a:avLst/>
          </a:prstGeom>
        </p:spPr>
      </p:pic>
      <p:sp>
        <p:nvSpPr>
          <p:cNvPr id="10" name="矩形 9">
            <a:extLst>
              <a:ext uri="{FF2B5EF4-FFF2-40B4-BE49-F238E27FC236}">
                <a16:creationId xmlns="" xmlns:a16="http://schemas.microsoft.com/office/drawing/2014/main" id="{B076BDAB-0066-426B-8F76-DB9A834E36B1}"/>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40029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42085"/>
            <a:ext cx="11723913" cy="2677656"/>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离子结构示意图</a:t>
            </a: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原子得到或失去一定数目的电子形成阴离子或阳离子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原子核不发生改变</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只是核外电子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一般是最外层电子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数目发生了改变。</a:t>
            </a:r>
            <a:r>
              <a:rPr lang="zh-CN" altLang="zh-CN" sz="2800" dirty="0"/>
              <a:t>因此</a:t>
            </a:r>
            <a:r>
              <a:rPr lang="en-US" altLang="zh-CN" sz="2800" dirty="0"/>
              <a:t>,</a:t>
            </a:r>
            <a:r>
              <a:rPr lang="zh-CN" altLang="zh-CN" sz="2800" dirty="0"/>
              <a:t>单原子离子也可用离子结构示意图表示其核外电子排布。如</a:t>
            </a:r>
            <a:r>
              <a:rPr lang="en-US" altLang="zh-CN" sz="2800" dirty="0"/>
              <a:t>Mg</a:t>
            </a:r>
            <a:r>
              <a:rPr lang="en-US" altLang="zh-CN" sz="2800" baseline="30000" dirty="0"/>
              <a:t>2+</a:t>
            </a:r>
            <a:r>
              <a:rPr lang="zh-CN" altLang="zh-CN" sz="2800" dirty="0"/>
              <a:t>的结构示意图为</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R116-1.jpg" descr="id:2147523064;FounderCES">
            <a:extLst>
              <a:ext uri="{FF2B5EF4-FFF2-40B4-BE49-F238E27FC236}">
                <a16:creationId xmlns="" xmlns:a16="http://schemas.microsoft.com/office/drawing/2014/main" id="{15CC3AE7-0CA1-4EA1-8A71-E6EE22E7A849}"/>
              </a:ext>
            </a:extLst>
          </p:cNvPr>
          <p:cNvPicPr/>
          <p:nvPr/>
        </p:nvPicPr>
        <p:blipFill>
          <a:blip r:embed="rId2"/>
          <a:stretch>
            <a:fillRect/>
          </a:stretch>
        </p:blipFill>
        <p:spPr>
          <a:xfrm>
            <a:off x="10420494" y="2605086"/>
            <a:ext cx="898669" cy="1002647"/>
          </a:xfrm>
          <a:prstGeom prst="rect">
            <a:avLst/>
          </a:prstGeom>
        </p:spPr>
      </p:pic>
      <p:sp>
        <p:nvSpPr>
          <p:cNvPr id="3" name="矩形 2">
            <a:extLst>
              <a:ext uri="{FF2B5EF4-FFF2-40B4-BE49-F238E27FC236}">
                <a16:creationId xmlns="" xmlns:a16="http://schemas.microsoft.com/office/drawing/2014/main" id="{84DC8B8C-2F7D-4500-9E42-7BE80E0262DF}"/>
              </a:ext>
            </a:extLst>
          </p:cNvPr>
          <p:cNvSpPr/>
          <p:nvPr/>
        </p:nvSpPr>
        <p:spPr>
          <a:xfrm>
            <a:off x="271665" y="3604552"/>
            <a:ext cx="3206327" cy="523220"/>
          </a:xfrm>
          <a:prstGeom prst="rect">
            <a:avLst/>
          </a:prstGeom>
        </p:spPr>
        <p:txBody>
          <a:bodyPr wrap="none">
            <a:spAutoFit/>
          </a:bodyPr>
          <a:lstStyle/>
          <a:p>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的结构示意图为</a:t>
            </a:r>
          </a:p>
        </p:txBody>
      </p:sp>
      <p:pic>
        <p:nvPicPr>
          <p:cNvPr id="11" name="R116-2.jpg" descr="id:2147523071;FounderCES">
            <a:extLst>
              <a:ext uri="{FF2B5EF4-FFF2-40B4-BE49-F238E27FC236}">
                <a16:creationId xmlns="" xmlns:a16="http://schemas.microsoft.com/office/drawing/2014/main" id="{9FC4B351-73EA-4B5B-BC83-114B4AD4D5AE}"/>
              </a:ext>
            </a:extLst>
          </p:cNvPr>
          <p:cNvPicPr/>
          <p:nvPr/>
        </p:nvPicPr>
        <p:blipFill>
          <a:blip r:embed="rId3"/>
          <a:stretch>
            <a:fillRect/>
          </a:stretch>
        </p:blipFill>
        <p:spPr>
          <a:xfrm>
            <a:off x="3413673" y="3306674"/>
            <a:ext cx="908945" cy="1038413"/>
          </a:xfrm>
          <a:prstGeom prst="rect">
            <a:avLst/>
          </a:prstGeom>
        </p:spPr>
      </p:pic>
      <p:sp>
        <p:nvSpPr>
          <p:cNvPr id="9" name="矩形 8">
            <a:extLst>
              <a:ext uri="{FF2B5EF4-FFF2-40B4-BE49-F238E27FC236}">
                <a16:creationId xmlns="" xmlns:a16="http://schemas.microsoft.com/office/drawing/2014/main" id="{C4C11026-B009-4CF4-8E70-EF8A8C128DA1}"/>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00014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00DFBA89-0EE8-4FFD-8C7B-7D23DFDE789A}"/>
              </a:ext>
            </a:extLst>
          </p:cNvPr>
          <p:cNvSpPr/>
          <p:nvPr/>
        </p:nvSpPr>
        <p:spPr>
          <a:xfrm>
            <a:off x="234043" y="827775"/>
            <a:ext cx="11723913" cy="5909310"/>
          </a:xfrm>
          <a:prstGeom prst="rect">
            <a:avLst/>
          </a:prstGeom>
        </p:spPr>
        <p:txBody>
          <a:bodyPr wrap="square">
            <a:spAutoFit/>
          </a:bodyPr>
          <a:lstStyle/>
          <a:p>
            <a:pPr>
              <a:lnSpc>
                <a:spcPct val="150000"/>
              </a:lnSpc>
            </a:pPr>
            <a:r>
              <a:rPr lang="zh-CN" altLang="en-US" sz="2800" b="1" dirty="0">
                <a:solidFill>
                  <a:srgbClr val="DA251C"/>
                </a:solidFill>
                <a:latin typeface="+mn-ea"/>
                <a:cs typeface="Times New Roman" panose="02020603050405020304" pitchFamily="18" charset="0"/>
              </a:rPr>
              <a:t>规律</a:t>
            </a:r>
            <a:r>
              <a:rPr lang="zh-CN" altLang="en-US" sz="2800" b="1" dirty="0" smtClean="0">
                <a:solidFill>
                  <a:srgbClr val="DA251C"/>
                </a:solidFill>
                <a:latin typeface="+mn-ea"/>
                <a:cs typeface="Times New Roman" panose="02020603050405020304" pitchFamily="18" charset="0"/>
              </a:rPr>
              <a:t>总结</a:t>
            </a:r>
            <a:endPar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t>                             </a:t>
            </a:r>
            <a:r>
              <a:rPr lang="zh-CN" altLang="zh-CN" sz="2800" b="1" dirty="0"/>
              <a:t>原子结构示意图能够反映原子的化学性质</a:t>
            </a:r>
            <a:r>
              <a:rPr lang="en-US" altLang="zh-CN" sz="2800" b="1" dirty="0"/>
              <a:t/>
            </a:r>
            <a:br>
              <a:rPr lang="en-US" altLang="zh-CN" sz="2800" b="1" dirty="0"/>
            </a:br>
            <a:r>
              <a:rPr lang="en-US" altLang="zh-CN" sz="2800" dirty="0"/>
              <a:t>1.</a:t>
            </a:r>
            <a:r>
              <a:rPr lang="zh-CN" altLang="zh-CN" sz="2800" dirty="0"/>
              <a:t>得失电子能力</a:t>
            </a:r>
            <a:r>
              <a:rPr lang="en-US" altLang="zh-CN" sz="2800" dirty="0"/>
              <a:t>:</a:t>
            </a:r>
            <a:r>
              <a:rPr lang="zh-CN" altLang="zh-CN" sz="2800" dirty="0"/>
              <a:t>最外层电子数小于</a:t>
            </a:r>
            <a:r>
              <a:rPr lang="en-US" altLang="zh-CN" sz="2800" dirty="0"/>
              <a:t>4</a:t>
            </a:r>
            <a:r>
              <a:rPr lang="zh-CN" altLang="zh-CN" sz="2800" dirty="0"/>
              <a:t>时</a:t>
            </a:r>
            <a:r>
              <a:rPr lang="en-US" altLang="zh-CN" sz="2800" dirty="0"/>
              <a:t>,</a:t>
            </a:r>
            <a:r>
              <a:rPr lang="zh-CN" altLang="zh-CN" sz="2800" dirty="0"/>
              <a:t>一般易失去电子</a:t>
            </a:r>
            <a:r>
              <a:rPr lang="en-US" altLang="zh-CN" sz="2800" dirty="0"/>
              <a:t>;</a:t>
            </a:r>
            <a:r>
              <a:rPr lang="zh-CN" altLang="zh-CN" sz="2800" dirty="0"/>
              <a:t>最外层电子数大于</a:t>
            </a:r>
            <a:r>
              <a:rPr lang="en-US" altLang="zh-CN" sz="2800" dirty="0"/>
              <a:t>4</a:t>
            </a:r>
            <a:r>
              <a:rPr lang="zh-CN" altLang="zh-CN" sz="2800" dirty="0"/>
              <a:t>时</a:t>
            </a:r>
            <a:r>
              <a:rPr lang="en-US" altLang="zh-CN" sz="2800" dirty="0"/>
              <a:t>,</a:t>
            </a:r>
            <a:r>
              <a:rPr lang="zh-CN" altLang="zh-CN" sz="2800" dirty="0"/>
              <a:t>一般易得到电子。</a:t>
            </a:r>
            <a:r>
              <a:rPr lang="en-US" altLang="zh-CN" sz="2800" dirty="0"/>
              <a:t>(</a:t>
            </a:r>
            <a:r>
              <a:rPr lang="zh-CN" altLang="zh-CN" sz="2800" dirty="0"/>
              <a:t>电子层数</a:t>
            </a:r>
            <a:r>
              <a:rPr lang="en-US" altLang="zh-CN" sz="2800" dirty="0"/>
              <a:t>≥2)</a:t>
            </a:r>
            <a:br>
              <a:rPr lang="en-US" altLang="zh-CN" sz="2800" dirty="0"/>
            </a:br>
            <a:r>
              <a:rPr lang="en-US" altLang="zh-CN" sz="2800" dirty="0"/>
              <a:t>2.</a:t>
            </a:r>
            <a:r>
              <a:rPr lang="zh-CN" altLang="zh-CN" sz="2800" dirty="0"/>
              <a:t>还原性与氧化性</a:t>
            </a:r>
            <a:r>
              <a:rPr lang="en-US" altLang="zh-CN" sz="2800" dirty="0"/>
              <a:t>:</a:t>
            </a:r>
            <a:r>
              <a:rPr lang="zh-CN" altLang="zh-CN" sz="2800" dirty="0"/>
              <a:t>最外层电子数小于</a:t>
            </a:r>
            <a:r>
              <a:rPr lang="en-US" altLang="zh-CN" sz="2800" dirty="0"/>
              <a:t>4</a:t>
            </a:r>
            <a:r>
              <a:rPr lang="zh-CN" altLang="zh-CN" sz="2800" dirty="0"/>
              <a:t>时</a:t>
            </a:r>
            <a:r>
              <a:rPr lang="en-US" altLang="zh-CN" sz="2800" dirty="0"/>
              <a:t>,</a:t>
            </a:r>
            <a:r>
              <a:rPr lang="zh-CN" altLang="zh-CN" sz="2800" dirty="0"/>
              <a:t>一般具有较强的还原性</a:t>
            </a:r>
            <a:r>
              <a:rPr lang="en-US" altLang="zh-CN" sz="2800" dirty="0"/>
              <a:t>;</a:t>
            </a:r>
            <a:r>
              <a:rPr lang="zh-CN" altLang="zh-CN" sz="2800" dirty="0"/>
              <a:t>最外层电子数大于</a:t>
            </a:r>
            <a:r>
              <a:rPr lang="en-US" altLang="zh-CN" sz="2800" dirty="0"/>
              <a:t>4</a:t>
            </a:r>
            <a:r>
              <a:rPr lang="zh-CN" altLang="zh-CN" sz="2800" dirty="0"/>
              <a:t>时</a:t>
            </a:r>
            <a:r>
              <a:rPr lang="en-US" altLang="zh-CN" sz="2800" dirty="0"/>
              <a:t>,</a:t>
            </a:r>
            <a:r>
              <a:rPr lang="zh-CN" altLang="zh-CN" sz="2800" dirty="0"/>
              <a:t>一般具有较强的氧化性。</a:t>
            </a:r>
            <a:r>
              <a:rPr lang="en-US" altLang="zh-CN" sz="2800" dirty="0"/>
              <a:t>(</a:t>
            </a:r>
            <a:r>
              <a:rPr lang="zh-CN" altLang="zh-CN" sz="2800" dirty="0"/>
              <a:t>电子层数</a:t>
            </a:r>
            <a:r>
              <a:rPr lang="en-US" altLang="zh-CN" sz="2800" dirty="0"/>
              <a:t>≥2)</a:t>
            </a:r>
            <a:br>
              <a:rPr lang="en-US" altLang="zh-CN" sz="2800" dirty="0"/>
            </a:br>
            <a:r>
              <a:rPr lang="en-US" altLang="zh-CN" sz="2800" dirty="0"/>
              <a:t>3.</a:t>
            </a:r>
            <a:r>
              <a:rPr lang="zh-CN" altLang="zh-CN" sz="2800" dirty="0"/>
              <a:t>稳定性</a:t>
            </a:r>
            <a:r>
              <a:rPr lang="en-US" altLang="zh-CN" sz="2800" dirty="0"/>
              <a:t>:</a:t>
            </a:r>
            <a:r>
              <a:rPr lang="zh-CN" altLang="zh-CN" sz="2800" dirty="0"/>
              <a:t>最外层如果不是</a:t>
            </a:r>
            <a:r>
              <a:rPr lang="en-US" altLang="zh-CN" sz="2800" dirty="0"/>
              <a:t>8</a:t>
            </a:r>
            <a:r>
              <a:rPr lang="zh-CN" altLang="zh-CN" sz="2800" dirty="0"/>
              <a:t>电子结构</a:t>
            </a:r>
            <a:r>
              <a:rPr lang="en-US" altLang="zh-CN" sz="2800" dirty="0"/>
              <a:t>,</a:t>
            </a:r>
            <a:r>
              <a:rPr lang="zh-CN" altLang="zh-CN" sz="2800" dirty="0"/>
              <a:t>一般稳定性较弱</a:t>
            </a:r>
            <a:r>
              <a:rPr lang="en-US" altLang="zh-CN" sz="2800" dirty="0"/>
              <a:t>;</a:t>
            </a:r>
            <a:r>
              <a:rPr lang="zh-CN" altLang="zh-CN" sz="2800" dirty="0"/>
              <a:t>最外层为</a:t>
            </a:r>
            <a:r>
              <a:rPr lang="en-US" altLang="zh-CN" sz="2800" dirty="0"/>
              <a:t>8</a:t>
            </a:r>
            <a:r>
              <a:rPr lang="zh-CN" altLang="zh-CN" sz="2800" dirty="0"/>
              <a:t>电子结构</a:t>
            </a:r>
            <a:r>
              <a:rPr lang="en-US" altLang="zh-CN" sz="2800" dirty="0"/>
              <a:t>,</a:t>
            </a:r>
            <a:r>
              <a:rPr lang="zh-CN" altLang="zh-CN" sz="2800" dirty="0"/>
              <a:t>一般稳定性较强。如稀有气体元素原子最外层排满</a:t>
            </a:r>
            <a:r>
              <a:rPr lang="en-US" altLang="zh-CN" sz="2800" dirty="0"/>
              <a:t>8</a:t>
            </a:r>
            <a:r>
              <a:rPr lang="zh-CN" altLang="zh-CN" sz="2800" dirty="0"/>
              <a:t>个电子</a:t>
            </a:r>
            <a:r>
              <a:rPr lang="en-US" altLang="zh-CN" sz="2800" dirty="0"/>
              <a:t>(He</a:t>
            </a:r>
            <a:r>
              <a:rPr lang="zh-CN" altLang="zh-CN" sz="2800" dirty="0"/>
              <a:t>排满</a:t>
            </a:r>
            <a:r>
              <a:rPr lang="en-US" altLang="zh-CN" sz="2800" dirty="0"/>
              <a:t>2</a:t>
            </a:r>
            <a:r>
              <a:rPr lang="zh-CN" altLang="zh-CN" sz="2800" dirty="0"/>
              <a:t>个</a:t>
            </a:r>
            <a:r>
              <a:rPr lang="en-US" altLang="zh-CN" sz="2800" dirty="0"/>
              <a:t>),</a:t>
            </a:r>
            <a:r>
              <a:rPr lang="zh-CN" altLang="zh-CN" sz="2800" dirty="0"/>
              <a:t>既不易得到电子也不易失去电子。</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8E536380-22BF-4639-935C-E55A74C99558}"/>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50447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3194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3</a:t>
            </a:r>
            <a:r>
              <a:rPr lang="zh-CN" altLang="zh-CN" sz="2800" dirty="0">
                <a:solidFill>
                  <a:srgbClr val="DA251C"/>
                </a:solidFill>
              </a:rPr>
              <a:t>　化学键　分子间作用力</a:t>
            </a:r>
            <a:endParaRPr lang="en-US" altLang="zh-CN" sz="2800" dirty="0">
              <a:solidFill>
                <a:srgbClr val="DA251C"/>
              </a:solidFill>
            </a:endParaRPr>
          </a:p>
        </p:txBody>
      </p:sp>
      <p:sp>
        <p:nvSpPr>
          <p:cNvPr id="9" name="矩形 8">
            <a:extLst>
              <a:ext uri="{FF2B5EF4-FFF2-40B4-BE49-F238E27FC236}">
                <a16:creationId xmlns="" xmlns:a16="http://schemas.microsoft.com/office/drawing/2014/main" id="{596648E0-F727-4A48-A3B6-F8BEC4049D9D}"/>
              </a:ext>
            </a:extLst>
          </p:cNvPr>
          <p:cNvSpPr/>
          <p:nvPr/>
        </p:nvSpPr>
        <p:spPr>
          <a:xfrm>
            <a:off x="234043" y="949904"/>
            <a:ext cx="11723913" cy="2031325"/>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化学键</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概念</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使离子相结合或原子相结合的作用力。</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分类</a:t>
            </a:r>
          </a:p>
        </p:txBody>
      </p:sp>
      <p:pic>
        <p:nvPicPr>
          <p:cNvPr id="11" name="YBTWDTSDS专10-1TA.eps" descr="id:2147523106;FounderCES">
            <a:extLst>
              <a:ext uri="{FF2B5EF4-FFF2-40B4-BE49-F238E27FC236}">
                <a16:creationId xmlns="" xmlns:a16="http://schemas.microsoft.com/office/drawing/2014/main" id="{ED73D0C4-17F0-47FB-A93C-7E1625D6277A}"/>
              </a:ext>
            </a:extLst>
          </p:cNvPr>
          <p:cNvPicPr/>
          <p:nvPr/>
        </p:nvPicPr>
        <p:blipFill>
          <a:blip r:embed="rId2"/>
          <a:stretch>
            <a:fillRect/>
          </a:stretch>
        </p:blipFill>
        <p:spPr>
          <a:xfrm>
            <a:off x="1780042" y="3117456"/>
            <a:ext cx="5371784" cy="1340244"/>
          </a:xfrm>
          <a:prstGeom prst="rect">
            <a:avLst/>
          </a:prstGeom>
        </p:spPr>
      </p:pic>
      <p:sp>
        <p:nvSpPr>
          <p:cNvPr id="12" name="矩形 11">
            <a:extLst>
              <a:ext uri="{FF2B5EF4-FFF2-40B4-BE49-F238E27FC236}">
                <a16:creationId xmlns="" xmlns:a16="http://schemas.microsoft.com/office/drawing/2014/main" id="{D2D25DB6-169C-49F8-BFB2-04A108AFCE42}"/>
              </a:ext>
            </a:extLst>
          </p:cNvPr>
          <p:cNvSpPr/>
          <p:nvPr/>
        </p:nvSpPr>
        <p:spPr>
          <a:xfrm>
            <a:off x="234043" y="4950404"/>
            <a:ext cx="11723913" cy="662233"/>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离子键、共价键的比较</a:t>
            </a:r>
          </a:p>
        </p:txBody>
      </p:sp>
    </p:spTree>
    <p:extLst>
      <p:ext uri="{BB962C8B-B14F-4D97-AF65-F5344CB8AC3E}">
        <p14:creationId xmlns:p14="http://schemas.microsoft.com/office/powerpoint/2010/main" val="4314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DAA7AD02-2950-4752-BDD1-A81C9DC9AFAF}"/>
              </a:ext>
            </a:extLst>
          </p:cNvPr>
          <p:cNvGraphicFramePr>
            <a:graphicFrameLocks noGrp="1"/>
          </p:cNvGraphicFramePr>
          <p:nvPr>
            <p:extLst>
              <p:ext uri="{D42A27DB-BD31-4B8C-83A1-F6EECF244321}">
                <p14:modId xmlns:p14="http://schemas.microsoft.com/office/powerpoint/2010/main" val="3555564779"/>
              </p:ext>
            </p:extLst>
          </p:nvPr>
        </p:nvGraphicFramePr>
        <p:xfrm>
          <a:off x="371475" y="868680"/>
          <a:ext cx="11449050" cy="5120640"/>
        </p:xfrm>
        <a:graphic>
          <a:graphicData uri="http://schemas.openxmlformats.org/drawingml/2006/table">
            <a:tbl>
              <a:tblPr firstRow="1" firstCol="1" bandRow="1"/>
              <a:tblGrid>
                <a:gridCol w="1217499">
                  <a:extLst>
                    <a:ext uri="{9D8B030D-6E8A-4147-A177-3AD203B41FA5}">
                      <a16:colId xmlns="" xmlns:a16="http://schemas.microsoft.com/office/drawing/2014/main" val="3319684290"/>
                    </a:ext>
                  </a:extLst>
                </a:gridCol>
                <a:gridCol w="2983026">
                  <a:extLst>
                    <a:ext uri="{9D8B030D-6E8A-4147-A177-3AD203B41FA5}">
                      <a16:colId xmlns="" xmlns:a16="http://schemas.microsoft.com/office/drawing/2014/main" val="3686463950"/>
                    </a:ext>
                  </a:extLst>
                </a:gridCol>
                <a:gridCol w="2741499">
                  <a:extLst>
                    <a:ext uri="{9D8B030D-6E8A-4147-A177-3AD203B41FA5}">
                      <a16:colId xmlns="" xmlns:a16="http://schemas.microsoft.com/office/drawing/2014/main" val="3657347174"/>
                    </a:ext>
                  </a:extLst>
                </a:gridCol>
                <a:gridCol w="4507026">
                  <a:extLst>
                    <a:ext uri="{9D8B030D-6E8A-4147-A177-3AD203B41FA5}">
                      <a16:colId xmlns="" xmlns:a16="http://schemas.microsoft.com/office/drawing/2014/main" val="2668787335"/>
                    </a:ext>
                  </a:extLst>
                </a:gridCol>
              </a:tblGrid>
              <a:tr h="0">
                <a:tc rowSpan="2">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离子键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共价键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3550838421"/>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非极性键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极性键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0030231"/>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概念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带相反电荷离子之间的相互作用</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原子间通过共用电子对所形成的相互作用</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2050481353"/>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成键微粒</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阴、阳离子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原子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3287580711"/>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成键实质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阴、阳离子间的静电作用</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共用电子对不偏向任何一方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共用电子对偏向一方原子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9994938"/>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形成条件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非金属性强的元素与金属性强的元素经得失电子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形成离子键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同种元素原子之间成键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不同种元素原子之间成键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7215295"/>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形成的</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离子化合物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非金属单质</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某些共价化合物或离子化合物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共价化合物或离子化合物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0356551"/>
                  </a:ext>
                </a:extLst>
              </a:tr>
            </a:tbl>
          </a:graphicData>
        </a:graphic>
      </p:graphicFrame>
      <p:sp>
        <p:nvSpPr>
          <p:cNvPr id="9" name="矩形 8">
            <a:extLst>
              <a:ext uri="{FF2B5EF4-FFF2-40B4-BE49-F238E27FC236}">
                <a16:creationId xmlns="" xmlns:a16="http://schemas.microsoft.com/office/drawing/2014/main" id="{3D724F77-7E0B-442C-B3C3-2908E4438DA9}"/>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86711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8AEEE8E4-7A60-4BCF-940B-194449283279}"/>
              </a:ext>
            </a:extLst>
          </p:cNvPr>
          <p:cNvSpPr/>
          <p:nvPr/>
        </p:nvSpPr>
        <p:spPr>
          <a:xfrm>
            <a:off x="234043" y="827775"/>
            <a:ext cx="11723913" cy="1384995"/>
          </a:xfrm>
          <a:prstGeom prst="rect">
            <a:avLst/>
          </a:prstGeom>
        </p:spPr>
        <p:txBody>
          <a:bodyPr wrap="square">
            <a:spAutoFit/>
          </a:bodyPr>
          <a:lstStyle/>
          <a:p>
            <a:pPr>
              <a:lnSpc>
                <a:spcPct val="150000"/>
              </a:lnSpc>
            </a:pPr>
            <a:r>
              <a:rPr lang="zh-CN" altLang="en-US" sz="2800" b="1" dirty="0">
                <a:solidFill>
                  <a:srgbClr val="DA251C"/>
                </a:solidFill>
                <a:latin typeface="+mn-ea"/>
                <a:cs typeface="Times New Roman" panose="02020603050405020304" pitchFamily="18" charset="0"/>
              </a:rPr>
              <a:t>规律</a:t>
            </a:r>
            <a:r>
              <a:rPr lang="zh-CN" altLang="en-US" sz="2800" b="1" dirty="0" smtClean="0">
                <a:solidFill>
                  <a:srgbClr val="DA251C"/>
                </a:solidFill>
                <a:latin typeface="+mn-ea"/>
                <a:cs typeface="Times New Roman" panose="02020603050405020304" pitchFamily="18" charset="0"/>
              </a:rPr>
              <a:t>总结</a:t>
            </a:r>
            <a:endPar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b="1" dirty="0"/>
              <a:t>1.</a:t>
            </a:r>
            <a:r>
              <a:rPr lang="zh-CN" altLang="zh-CN" sz="2800" b="1" dirty="0"/>
              <a:t>离子键的实质</a:t>
            </a:r>
          </a:p>
        </p:txBody>
      </p:sp>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088398D-01EE-4C2C-BC3B-248B25E3AA52}"/>
                  </a:ext>
                </a:extLst>
              </p:cNvPr>
              <p:cNvSpPr/>
              <p:nvPr/>
            </p:nvSpPr>
            <p:spPr>
              <a:xfrm>
                <a:off x="3048000" y="2460347"/>
                <a:ext cx="6096000" cy="1687834"/>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带正电荷的离子与带负电荷的离子间的吸引作用</m:t>
                                </m:r>
                                <m:r>
                                  <m:rPr>
                                    <m:nor/>
                                  </m:rPr>
                                  <a:rPr lang="en-US" altLang="zh-CN" sz="2800" b="0" i="0" smtClean="0">
                                    <a:solidFill>
                                      <a:srgbClr val="000000"/>
                                    </a:solidFill>
                                    <a:cs typeface="Times New Roman" panose="02020603050405020304" pitchFamily="18" charset="0"/>
                                  </a:rPr>
                                  <m:t>       </m:t>
                                </m:r>
                              </m:e>
                            </m:mr>
                            <m:mr>
                              <m:e>
                                <m:r>
                                  <m:rPr>
                                    <m:nor/>
                                  </m:rPr>
                                  <a:rPr lang="zh-CN" altLang="zh-CN" sz="2800">
                                    <a:solidFill>
                                      <a:srgbClr val="000000"/>
                                    </a:solidFill>
                                    <a:cs typeface="Times New Roman" panose="02020603050405020304" pitchFamily="18" charset="0"/>
                                  </a:rPr>
                                  <m:t>原子核与原子核、核外电子与核外电子间的排斥作用</m:t>
                                </m:r>
                              </m:e>
                            </m:mr>
                            <m:mr>
                              <m:e>
                                <m:r>
                                  <m:rPr>
                                    <m:nor/>
                                  </m:rPr>
                                  <a:rPr lang="zh-CN" altLang="zh-CN" sz="2800">
                                    <a:solidFill>
                                      <a:srgbClr val="000000"/>
                                    </a:solidFill>
                                    <a:cs typeface="Times New Roman" panose="02020603050405020304" pitchFamily="18" charset="0"/>
                                  </a:rPr>
                                  <m:t>原子核与核外电子间的吸引作用</m:t>
                                </m:r>
                                <m:r>
                                  <m:rPr>
                                    <m:nor/>
                                  </m:rPr>
                                  <a:rPr lang="en-US" altLang="zh-CN" sz="2800" b="0" i="0" smtClean="0">
                                    <a:solidFill>
                                      <a:srgbClr val="000000"/>
                                    </a:solidFill>
                                    <a:cs typeface="Times New Roman" panose="02020603050405020304" pitchFamily="18" charset="0"/>
                                  </a:rPr>
                                  <m:t>                                    </m:t>
                                </m:r>
                              </m:e>
                            </m:mr>
                          </m:m>
                        </m:e>
                      </m:d>
                    </m:oMath>
                  </m:oMathPara>
                </a14:m>
                <a:endParaRPr lang="zh-CN" altLang="zh-CN" sz="2800" dirty="0">
                  <a:solidFill>
                    <a:srgbClr val="000000"/>
                  </a:solidFill>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7088398D-01EE-4C2C-BC3B-248B25E3AA52}"/>
                  </a:ext>
                </a:extLst>
              </p:cNvPr>
              <p:cNvSpPr>
                <a:spLocks noRot="1" noChangeAspect="1" noMove="1" noResize="1" noEditPoints="1" noAdjustHandles="1" noChangeArrowheads="1" noChangeShapeType="1" noTextEdit="1"/>
              </p:cNvSpPr>
              <p:nvPr/>
            </p:nvSpPr>
            <p:spPr>
              <a:xfrm>
                <a:off x="3048000" y="2460347"/>
                <a:ext cx="6096000" cy="1687834"/>
              </a:xfrm>
              <a:prstGeom prst="rect">
                <a:avLst/>
              </a:prstGeom>
              <a:blipFill>
                <a:blip r:embed="rId2"/>
                <a:stretch>
                  <a:fillRect r="-38900"/>
                </a:stretch>
              </a:blipFill>
            </p:spPr>
            <p:txBody>
              <a:bodyPr/>
              <a:lstStyle/>
              <a:p>
                <a:r>
                  <a:rPr lang="zh-CN" altLang="en-US">
                    <a:noFill/>
                  </a:rPr>
                  <a:t> </a:t>
                </a:r>
              </a:p>
            </p:txBody>
          </p:sp>
        </mc:Fallback>
      </mc:AlternateContent>
      <p:sp>
        <p:nvSpPr>
          <p:cNvPr id="11" name="矩形 10">
            <a:extLst>
              <a:ext uri="{FF2B5EF4-FFF2-40B4-BE49-F238E27FC236}">
                <a16:creationId xmlns="" xmlns:a16="http://schemas.microsoft.com/office/drawing/2014/main" id="{DBD85296-079B-4768-9547-EFACC438D132}"/>
              </a:ext>
            </a:extLst>
          </p:cNvPr>
          <p:cNvSpPr/>
          <p:nvPr/>
        </p:nvSpPr>
        <p:spPr>
          <a:xfrm>
            <a:off x="1238250" y="2907383"/>
            <a:ext cx="6096000" cy="662233"/>
          </a:xfrm>
          <a:prstGeom prst="rect">
            <a:avLst/>
          </a:prstGeom>
        </p:spPr>
        <p:txBody>
          <a:bodyPr>
            <a:spAutoFit/>
          </a:bodyPr>
          <a:lstStyle/>
          <a:p>
            <a:pPr>
              <a:lnSpc>
                <a:spcPct val="150000"/>
              </a:lnSpc>
              <a:spcAft>
                <a:spcPts val="0"/>
              </a:spcAft>
            </a:pPr>
            <a:r>
              <a:rPr lang="zh-CN" altLang="zh-CN" sz="2800" dirty="0">
                <a:solidFill>
                  <a:srgbClr val="000000"/>
                </a:solidFill>
                <a:cs typeface="Times New Roman" panose="02020603050405020304" pitchFamily="18" charset="0"/>
              </a:rPr>
              <a:t>静电作用</a:t>
            </a:r>
          </a:p>
        </p:txBody>
      </p:sp>
      <p:sp>
        <p:nvSpPr>
          <p:cNvPr id="12" name="矩形 11">
            <a:extLst>
              <a:ext uri="{FF2B5EF4-FFF2-40B4-BE49-F238E27FC236}">
                <a16:creationId xmlns="" xmlns:a16="http://schemas.microsoft.com/office/drawing/2014/main" id="{B87A5BD6-362C-423B-B103-3A1F650B495A}"/>
              </a:ext>
            </a:extLst>
          </p:cNvPr>
          <p:cNvSpPr/>
          <p:nvPr/>
        </p:nvSpPr>
        <p:spPr>
          <a:xfrm>
            <a:off x="253093" y="4542525"/>
            <a:ext cx="11723913" cy="2031325"/>
          </a:xfrm>
          <a:prstGeom prst="rect">
            <a:avLst/>
          </a:prstGeom>
        </p:spPr>
        <p:txBody>
          <a:bodyPr wrap="square">
            <a:spAutoFit/>
          </a:bodyPr>
          <a:lstStyle/>
          <a:p>
            <a:pPr>
              <a:lnSpc>
                <a:spcPct val="150000"/>
              </a:lnSpc>
            </a:pPr>
            <a:r>
              <a:rPr lang="en-US" altLang="zh-CN" sz="2800" b="1" dirty="0"/>
              <a:t>2.</a:t>
            </a:r>
            <a:r>
              <a:rPr lang="zh-CN" altLang="zh-CN" sz="2800" b="1" dirty="0"/>
              <a:t>影响离子键强弱的因素</a:t>
            </a:r>
          </a:p>
          <a:p>
            <a:pPr>
              <a:lnSpc>
                <a:spcPct val="150000"/>
              </a:lnSpc>
            </a:pPr>
            <a:r>
              <a:rPr lang="zh-CN" altLang="zh-CN" sz="2800" dirty="0"/>
              <a:t>离子的半径和所带电荷数</a:t>
            </a:r>
            <a:r>
              <a:rPr lang="en-US" altLang="zh-CN" sz="2800" dirty="0"/>
              <a:t>:</a:t>
            </a:r>
            <a:r>
              <a:rPr lang="zh-CN" altLang="zh-CN" sz="2800" dirty="0"/>
              <a:t>离子半径越小、所带电荷数越多</a:t>
            </a:r>
            <a:r>
              <a:rPr lang="en-US" altLang="zh-CN" sz="2800" dirty="0"/>
              <a:t>,</a:t>
            </a:r>
            <a:r>
              <a:rPr lang="zh-CN" altLang="zh-CN" sz="2800" dirty="0"/>
              <a:t>阴、阳离子间的作用就越强。</a:t>
            </a:r>
          </a:p>
        </p:txBody>
      </p:sp>
      <p:sp>
        <p:nvSpPr>
          <p:cNvPr id="10" name="矩形 9">
            <a:extLst>
              <a:ext uri="{FF2B5EF4-FFF2-40B4-BE49-F238E27FC236}">
                <a16:creationId xmlns="" xmlns:a16="http://schemas.microsoft.com/office/drawing/2014/main" id="{041D77F8-D1B7-4107-85D3-CE6C1AB1E6F0}"/>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64305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专题十一　原子结构　化学键</a:t>
            </a:r>
          </a:p>
        </p:txBody>
      </p:sp>
      <p:sp>
        <p:nvSpPr>
          <p:cNvPr id="11" name="文本框 10"/>
          <p:cNvSpPr txBox="1"/>
          <p:nvPr/>
        </p:nvSpPr>
        <p:spPr>
          <a:xfrm>
            <a:off x="2947542" y="1546119"/>
            <a:ext cx="6296916"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专题十一</a:t>
            </a:r>
            <a:r>
              <a:rPr lang="en-US" altLang="zh-CN" sz="2400" dirty="0">
                <a:solidFill>
                  <a:srgbClr val="DA251C"/>
                </a:solidFill>
              </a:rPr>
              <a:t>: </a:t>
            </a:r>
            <a:r>
              <a:rPr lang="zh-CN" altLang="zh-CN" sz="2400" dirty="0">
                <a:solidFill>
                  <a:srgbClr val="DA251C"/>
                </a:solidFill>
              </a:rPr>
              <a:t>原子结构　化学键</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596648E0-F727-4A48-A3B6-F8BEC4049D9D}"/>
              </a:ext>
            </a:extLst>
          </p:cNvPr>
          <p:cNvSpPr/>
          <p:nvPr/>
        </p:nvSpPr>
        <p:spPr>
          <a:xfrm>
            <a:off x="234043" y="949904"/>
            <a:ext cx="11723913" cy="662233"/>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化学键与物质类别的关系</a:t>
            </a:r>
          </a:p>
        </p:txBody>
      </p:sp>
      <p:pic>
        <p:nvPicPr>
          <p:cNvPr id="10" name="YBTWDTSDS专10-2T.eps" descr="id:2147523170;FounderCES">
            <a:extLst>
              <a:ext uri="{FF2B5EF4-FFF2-40B4-BE49-F238E27FC236}">
                <a16:creationId xmlns="" xmlns:a16="http://schemas.microsoft.com/office/drawing/2014/main" id="{0BF12C6B-3B9A-420C-8AF8-6D11C557789F}"/>
              </a:ext>
            </a:extLst>
          </p:cNvPr>
          <p:cNvPicPr/>
          <p:nvPr/>
        </p:nvPicPr>
        <p:blipFill>
          <a:blip r:embed="rId2"/>
          <a:stretch>
            <a:fillRect/>
          </a:stretch>
        </p:blipFill>
        <p:spPr>
          <a:xfrm>
            <a:off x="2545543" y="1680045"/>
            <a:ext cx="7100913" cy="3497909"/>
          </a:xfrm>
          <a:prstGeom prst="rect">
            <a:avLst/>
          </a:prstGeom>
        </p:spPr>
      </p:pic>
      <p:sp>
        <p:nvSpPr>
          <p:cNvPr id="11" name="矩形 10">
            <a:extLst>
              <a:ext uri="{FF2B5EF4-FFF2-40B4-BE49-F238E27FC236}">
                <a16:creationId xmlns="" xmlns:a16="http://schemas.microsoft.com/office/drawing/2014/main" id="{972ECC85-BCED-45D5-98A2-E9C4BA217849}"/>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241388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596648E0-F727-4A48-A3B6-F8BEC4049D9D}"/>
              </a:ext>
            </a:extLst>
          </p:cNvPr>
          <p:cNvSpPr/>
          <p:nvPr/>
        </p:nvSpPr>
        <p:spPr>
          <a:xfrm>
            <a:off x="234043" y="949904"/>
            <a:ext cx="11723913" cy="2031325"/>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电子式</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概念</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在元素符号周围用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来表示原子的最外层电子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价电子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的式子叫作电子式。</a:t>
            </a: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9449220A-C0CA-489E-A7CA-83704B4655C4}"/>
                  </a:ext>
                </a:extLst>
              </p:cNvPr>
              <p:cNvSpPr/>
              <p:nvPr/>
            </p:nvSpPr>
            <p:spPr>
              <a:xfrm>
                <a:off x="339396" y="3028950"/>
                <a:ext cx="5720092" cy="2277098"/>
              </a:xfrm>
              <a:prstGeom prst="rect">
                <a:avLst/>
              </a:prstGeom>
            </p:spPr>
            <p:txBody>
              <a:bodyPr wrap="none">
                <a:spAutoFit/>
              </a:bodyPr>
              <a:lstStyle/>
              <a:p>
                <a:pPr>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类型</a:t>
                </a:r>
                <a14:m>
                  <m:oMath xmlns:m="http://schemas.openxmlformats.org/officeDocument/2006/math">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微粒</m:t>
                              </m:r>
                              <m:r>
                                <m:rPr>
                                  <m:nor/>
                                </m:rPr>
                                <a:rPr lang="en-US" altLang="zh-CN" sz="2800">
                                  <a:solidFill>
                                    <a:srgbClr val="000000"/>
                                  </a:solidFill>
                                  <a:cs typeface="Times New Roman" panose="02020603050405020304" pitchFamily="18" charset="0"/>
                                </a:rPr>
                                <m:t>(</m:t>
                              </m:r>
                              <m:r>
                                <m:rPr>
                                  <m:nor/>
                                </m:rPr>
                                <a:rPr lang="zh-CN" altLang="zh-CN" sz="2800">
                                  <a:solidFill>
                                    <a:srgbClr val="000000"/>
                                  </a:solidFill>
                                  <a:cs typeface="Times New Roman" panose="02020603050405020304" pitchFamily="18" charset="0"/>
                                </a:rPr>
                                <m:t>原子、离子</m:t>
                              </m:r>
                              <m:r>
                                <m:rPr>
                                  <m:nor/>
                                </m:rPr>
                                <a:rPr lang="en-US" altLang="zh-CN" sz="2800">
                                  <a:solidFill>
                                    <a:srgbClr val="000000"/>
                                  </a:solidFill>
                                  <a:cs typeface="Times New Roman" panose="02020603050405020304" pitchFamily="18" charset="0"/>
                                </a:rPr>
                                <m:t>)</m:t>
                              </m:r>
                              <m:r>
                                <a:rPr lang="en-US" altLang="zh-CN" sz="2800" b="0" i="1" smtClean="0">
                                  <a:solidFill>
                                    <a:srgbClr val="000000"/>
                                  </a:solidFill>
                                  <a:latin typeface="Cambria Math" panose="02040503050406030204" pitchFamily="18" charset="0"/>
                                  <a:cs typeface="Times New Roman" panose="02020603050405020304" pitchFamily="18" charset="0"/>
                                </a:rPr>
                                <m:t>                </m:t>
                              </m:r>
                            </m:e>
                          </m:mr>
                          <m:mr>
                            <m:e>
                              <m:r>
                                <m:rPr>
                                  <m:nor/>
                                </m:rPr>
                                <a:rPr lang="zh-CN" altLang="zh-CN" sz="2800">
                                  <a:solidFill>
                                    <a:srgbClr val="000000"/>
                                  </a:solidFill>
                                  <a:cs typeface="Times New Roman" panose="02020603050405020304" pitchFamily="18" charset="0"/>
                                </a:rPr>
                                <m:t>物质</m:t>
                              </m:r>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单质</m:t>
                                        </m:r>
                                        <m:r>
                                          <a:rPr lang="en-US" altLang="zh-CN" sz="2800" b="0" i="1" smtClean="0">
                                            <a:solidFill>
                                              <a:srgbClr val="000000"/>
                                            </a:solidFill>
                                            <a:latin typeface="Cambria Math" panose="02040503050406030204" pitchFamily="18" charset="0"/>
                                            <a:cs typeface="Times New Roman" panose="02020603050405020304" pitchFamily="18" charset="0"/>
                                          </a:rPr>
                                          <m:t>                             </m:t>
                                        </m:r>
                                      </m:e>
                                    </m:mr>
                                    <m:mr>
                                      <m:e>
                                        <m:r>
                                          <m:rPr>
                                            <m:nor/>
                                          </m:rPr>
                                          <a:rPr lang="zh-CN" altLang="zh-CN" sz="2800">
                                            <a:solidFill>
                                              <a:srgbClr val="000000"/>
                                            </a:solidFill>
                                            <a:cs typeface="Times New Roman" panose="02020603050405020304" pitchFamily="18" charset="0"/>
                                          </a:rPr>
                                          <m:t>化合物</m:t>
                                        </m:r>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离子化合物</m:t>
                                                  </m:r>
                                                </m:e>
                                              </m:mr>
                                              <m:mr>
                                                <m:e>
                                                  <m:r>
                                                    <m:rPr>
                                                      <m:nor/>
                                                    </m:rPr>
                                                    <a:rPr lang="zh-CN" altLang="zh-CN" sz="2800">
                                                      <a:solidFill>
                                                        <a:srgbClr val="000000"/>
                                                      </a:solidFill>
                                                      <a:cs typeface="Times New Roman" panose="02020603050405020304" pitchFamily="18" charset="0"/>
                                                    </a:rPr>
                                                    <m:t>共价化合物</m:t>
                                                  </m:r>
                                                </m:e>
                                              </m:mr>
                                            </m:m>
                                          </m:e>
                                        </m:d>
                                      </m:e>
                                    </m:mr>
                                  </m:m>
                                </m:e>
                              </m:d>
                            </m:e>
                          </m:mr>
                        </m:m>
                      </m:e>
                    </m:d>
                  </m:oMath>
                </a14:m>
                <a:endParaRPr lang="zh-CN" altLang="zh-CN" sz="2800" dirty="0">
                  <a:solidFill>
                    <a:srgbClr val="000000"/>
                  </a:solidFill>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9449220A-C0CA-489E-A7CA-83704B4655C4}"/>
                  </a:ext>
                </a:extLst>
              </p:cNvPr>
              <p:cNvSpPr>
                <a:spLocks noRot="1" noChangeAspect="1" noMove="1" noResize="1" noEditPoints="1" noAdjustHandles="1" noChangeArrowheads="1" noChangeShapeType="1" noTextEdit="1"/>
              </p:cNvSpPr>
              <p:nvPr/>
            </p:nvSpPr>
            <p:spPr>
              <a:xfrm>
                <a:off x="339396" y="3028950"/>
                <a:ext cx="5720092" cy="2277098"/>
              </a:xfrm>
              <a:prstGeom prst="rect">
                <a:avLst/>
              </a:prstGeom>
              <a:blipFill>
                <a:blip r:embed="rId2"/>
                <a:stretch>
                  <a:fillRect l="-2239"/>
                </a:stretch>
              </a:blipFill>
            </p:spPr>
            <p:txBody>
              <a:bodyPr/>
              <a:lstStyle/>
              <a:p>
                <a:r>
                  <a:rPr lang="zh-CN" altLang="en-US">
                    <a:noFill/>
                  </a:rPr>
                  <a:t> </a:t>
                </a:r>
              </a:p>
            </p:txBody>
          </p:sp>
        </mc:Fallback>
      </mc:AlternateContent>
      <p:sp>
        <p:nvSpPr>
          <p:cNvPr id="10" name="矩形 9">
            <a:extLst>
              <a:ext uri="{FF2B5EF4-FFF2-40B4-BE49-F238E27FC236}">
                <a16:creationId xmlns="" xmlns:a16="http://schemas.microsoft.com/office/drawing/2014/main" id="{25B0140E-BF1B-4B92-A44F-A607BD5F478F}"/>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10735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99DCD56-8FC5-4622-B7D7-DAFD21D7D9F6}"/>
              </a:ext>
            </a:extLst>
          </p:cNvPr>
          <p:cNvSpPr/>
          <p:nvPr/>
        </p:nvSpPr>
        <p:spPr>
          <a:xfrm>
            <a:off x="266700" y="766274"/>
            <a:ext cx="11677650" cy="5909310"/>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5.</a:t>
            </a:r>
            <a:r>
              <a:rPr lang="zh-CN" altLang="zh-CN" sz="2800" b="1" dirty="0">
                <a:solidFill>
                  <a:srgbClr val="000000"/>
                </a:solidFill>
                <a:cs typeface="Times New Roman" panose="02020603050405020304" pitchFamily="18" charset="0"/>
              </a:rPr>
              <a:t>分子间作用力、氢键</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分子间作用力</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概念</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分子之间存在一种把分子聚集在一起的作用力叫作分子间作用力。</a:t>
            </a:r>
          </a:p>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特点</a:t>
            </a:r>
          </a:p>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分子间作用力比化学键弱得多</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它主要影响物质的熔点、沸点、溶解度等物理性质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而化学键主要影响物质的化学性质。</a:t>
            </a: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分子间作用力存在于由共价键形成的多数化合物分子之间和绝大多数气态非金属单质分子之间。但像二氧化硅、金刚石等由共价键形成的物质的微粒之间不存在分子间作用力。</a:t>
            </a:r>
          </a:p>
        </p:txBody>
      </p:sp>
      <p:sp>
        <p:nvSpPr>
          <p:cNvPr id="9" name="矩形 8">
            <a:extLst>
              <a:ext uri="{FF2B5EF4-FFF2-40B4-BE49-F238E27FC236}">
                <a16:creationId xmlns="" xmlns:a16="http://schemas.microsoft.com/office/drawing/2014/main" id="{11C6D1D6-D464-4D56-B65D-80E9D9C57298}"/>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212703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99DCD56-8FC5-4622-B7D7-DAFD21D7D9F6}"/>
              </a:ext>
            </a:extLst>
          </p:cNvPr>
          <p:cNvSpPr/>
          <p:nvPr/>
        </p:nvSpPr>
        <p:spPr>
          <a:xfrm>
            <a:off x="144379" y="244824"/>
            <a:ext cx="11799971" cy="6555641"/>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变化规律</a:t>
            </a:r>
          </a:p>
          <a:p>
            <a:pPr>
              <a:lnSpc>
                <a:spcPct val="150000"/>
              </a:lnSpc>
              <a:spcAft>
                <a:spcPts val="0"/>
              </a:spcAft>
            </a:pPr>
            <a:r>
              <a:rPr lang="zh-CN" altLang="zh-CN" sz="2800" dirty="0">
                <a:solidFill>
                  <a:srgbClr val="000000"/>
                </a:solidFill>
                <a:cs typeface="Times New Roman" panose="02020603050405020304" pitchFamily="18" charset="0"/>
              </a:rPr>
              <a:t>一般来说</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对于组成和结构相似的由分子构成的物质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相对分子质量越大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分子间作用力越大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物质的熔、沸点也越高。例如</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熔、沸点</a:t>
            </a:r>
            <a:r>
              <a:rPr lang="en-US" altLang="zh-CN" sz="2800" dirty="0">
                <a:solidFill>
                  <a:srgbClr val="000000"/>
                </a:solidFill>
                <a:cs typeface="Times New Roman" panose="02020603050405020304" pitchFamily="18" charset="0"/>
              </a:rPr>
              <a:t>:I</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&gt;Br</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&gt; Cl</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&gt;F</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氢键</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概念</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已经与电负性很大的原子形成共价键的氢原子与另一个电负性很大的原子之间的作用力。</a:t>
            </a:r>
          </a:p>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形成条件</a:t>
            </a:r>
            <a:r>
              <a:rPr lang="en-US" altLang="zh-CN" sz="2800" dirty="0">
                <a:solidFill>
                  <a:srgbClr val="000000"/>
                </a:solidFill>
                <a:cs typeface="Times New Roman" panose="02020603050405020304" pitchFamily="18" charset="0"/>
              </a:rPr>
              <a:t>            </a:t>
            </a:r>
            <a:endParaRPr lang="en-US" altLang="zh-CN" sz="2800" dirty="0" smtClean="0">
              <a:solidFill>
                <a:srgbClr val="000000"/>
              </a:solidFill>
              <a:cs typeface="Times New Roman" panose="02020603050405020304" pitchFamily="18" charset="0"/>
            </a:endParaRPr>
          </a:p>
          <a:p>
            <a:pPr>
              <a:lnSpc>
                <a:spcPct val="150000"/>
              </a:lnSpc>
              <a:spcAft>
                <a:spcPts val="0"/>
              </a:spcAft>
            </a:pPr>
            <a:r>
              <a:rPr lang="zh-CN" altLang="zh-CN" sz="2800" dirty="0" smtClean="0">
                <a:solidFill>
                  <a:srgbClr val="000000"/>
                </a:solidFill>
                <a:cs typeface="Times New Roman" panose="02020603050405020304" pitchFamily="18" charset="0"/>
              </a:rPr>
              <a:t>除</a:t>
            </a:r>
            <a:r>
              <a:rPr lang="zh-CN" altLang="zh-CN" sz="2800" dirty="0">
                <a:solidFill>
                  <a:srgbClr val="000000"/>
                </a:solidFill>
                <a:cs typeface="Times New Roman" panose="02020603050405020304" pitchFamily="18" charset="0"/>
              </a:rPr>
              <a:t>氢原子外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形成氢键的原子通常是</a:t>
            </a:r>
            <a:r>
              <a:rPr lang="en-US" altLang="zh-CN" sz="2800"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存在作用</a:t>
            </a:r>
            <a:r>
              <a:rPr lang="en-US" altLang="zh-CN" sz="2800" dirty="0">
                <a:solidFill>
                  <a:srgbClr val="000000"/>
                </a:solidFill>
                <a:cs typeface="Times New Roman" panose="02020603050405020304" pitchFamily="18" charset="0"/>
              </a:rPr>
              <a:t>            </a:t>
            </a:r>
            <a:endParaRPr lang="en-US" altLang="zh-CN" sz="2800" dirty="0" smtClean="0">
              <a:solidFill>
                <a:srgbClr val="000000"/>
              </a:solidFill>
              <a:cs typeface="Times New Roman" panose="02020603050405020304" pitchFamily="18" charset="0"/>
            </a:endParaRPr>
          </a:p>
          <a:p>
            <a:pPr>
              <a:lnSpc>
                <a:spcPct val="150000"/>
              </a:lnSpc>
              <a:spcAft>
                <a:spcPts val="0"/>
              </a:spcAft>
            </a:pPr>
            <a:r>
              <a:rPr lang="zh-CN" altLang="zh-CN" sz="2800" dirty="0" smtClean="0">
                <a:solidFill>
                  <a:srgbClr val="000000"/>
                </a:solidFill>
                <a:cs typeface="Times New Roman" panose="02020603050405020304" pitchFamily="18" charset="0"/>
              </a:rPr>
              <a:t>氢键</a:t>
            </a:r>
            <a:r>
              <a:rPr lang="zh-CN" altLang="zh-CN" sz="2800" dirty="0">
                <a:solidFill>
                  <a:srgbClr val="000000"/>
                </a:solidFill>
                <a:cs typeface="Times New Roman" panose="02020603050405020304" pitchFamily="18" charset="0"/>
              </a:rPr>
              <a:t>会使物质的熔点和沸点升高。</a:t>
            </a:r>
          </a:p>
        </p:txBody>
      </p:sp>
      <p:sp>
        <p:nvSpPr>
          <p:cNvPr id="9" name="矩形 8">
            <a:extLst>
              <a:ext uri="{FF2B5EF4-FFF2-40B4-BE49-F238E27FC236}">
                <a16:creationId xmlns="" xmlns:a16="http://schemas.microsoft.com/office/drawing/2014/main" id="{5DB8342F-6825-44CA-9625-3E000EA9C179}"/>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76472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原子结构中的微粒关系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化学键类型的判断　离子化合物和共</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价化合物的判断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原子最外层是否满足</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电子稳定结构的判断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寻找等电子微粒</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电子式的书写技巧</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995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130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原子结构中的微粒关系</a:t>
            </a:r>
          </a:p>
        </p:txBody>
      </p:sp>
      <p:sp>
        <p:nvSpPr>
          <p:cNvPr id="2" name="矩形 1"/>
          <p:cNvSpPr/>
          <p:nvPr/>
        </p:nvSpPr>
        <p:spPr>
          <a:xfrm>
            <a:off x="234043" y="94990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501293"/>
            <a:ext cx="6558206" cy="738664"/>
          </a:xfrm>
          <a:prstGeom prst="rect">
            <a:avLst/>
          </a:prstGeom>
        </p:spPr>
        <p:txBody>
          <a:bodyPr wrap="non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元素、核素、同位素的区别与联系</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9" name="EE2.jpg" descr="id:2147523206;FounderCES">
            <a:extLst>
              <a:ext uri="{FF2B5EF4-FFF2-40B4-BE49-F238E27FC236}">
                <a16:creationId xmlns="" xmlns:a16="http://schemas.microsoft.com/office/drawing/2014/main" id="{9E54718A-2800-449D-98FF-B86F0BEA446C}"/>
              </a:ext>
            </a:extLst>
          </p:cNvPr>
          <p:cNvPicPr/>
          <p:nvPr/>
        </p:nvPicPr>
        <p:blipFill>
          <a:blip r:embed="rId2"/>
          <a:stretch>
            <a:fillRect/>
          </a:stretch>
        </p:blipFill>
        <p:spPr>
          <a:xfrm>
            <a:off x="2234567" y="2497772"/>
            <a:ext cx="7649842" cy="2820021"/>
          </a:xfrm>
          <a:prstGeom prst="rect">
            <a:avLst/>
          </a:prstGeom>
        </p:spPr>
      </p:pic>
    </p:spTree>
    <p:extLst>
      <p:ext uri="{BB962C8B-B14F-4D97-AF65-F5344CB8AC3E}">
        <p14:creationId xmlns:p14="http://schemas.microsoft.com/office/powerpoint/2010/main" val="245954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203296" y="867192"/>
            <a:ext cx="2967479" cy="662233"/>
          </a:xfrm>
          <a:prstGeom prst="rect">
            <a:avLst/>
          </a:prstGeom>
        </p:spPr>
        <p:txBody>
          <a:bodyPr wrap="non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几种重要的核素</a:t>
            </a: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 xmlns:a16="http://schemas.microsoft.com/office/drawing/2014/main" id="{40317730-AEF5-469C-8663-A4145C4556C7}"/>
                  </a:ext>
                </a:extLst>
              </p:cNvPr>
              <p:cNvGraphicFramePr>
                <a:graphicFrameLocks noGrp="1"/>
              </p:cNvGraphicFramePr>
              <p:nvPr>
                <p:extLst>
                  <p:ext uri="{D42A27DB-BD31-4B8C-83A1-F6EECF244321}">
                    <p14:modId xmlns:p14="http://schemas.microsoft.com/office/powerpoint/2010/main" val="3415983633"/>
                  </p:ext>
                </p:extLst>
              </p:nvPr>
            </p:nvGraphicFramePr>
            <p:xfrm>
              <a:off x="608179" y="1949576"/>
              <a:ext cx="10782300" cy="2234406"/>
            </p:xfrm>
            <a:graphic>
              <a:graphicData uri="http://schemas.openxmlformats.org/drawingml/2006/table">
                <a:tbl>
                  <a:tblPr firstRow="1" firstCol="1" bandRow="1"/>
                  <a:tblGrid>
                    <a:gridCol w="1797050">
                      <a:extLst>
                        <a:ext uri="{9D8B030D-6E8A-4147-A177-3AD203B41FA5}">
                          <a16:colId xmlns="" xmlns:a16="http://schemas.microsoft.com/office/drawing/2014/main" val="1697984260"/>
                        </a:ext>
                      </a:extLst>
                    </a:gridCol>
                    <a:gridCol w="1797050">
                      <a:extLst>
                        <a:ext uri="{9D8B030D-6E8A-4147-A177-3AD203B41FA5}">
                          <a16:colId xmlns="" xmlns:a16="http://schemas.microsoft.com/office/drawing/2014/main" val="569633860"/>
                        </a:ext>
                      </a:extLst>
                    </a:gridCol>
                    <a:gridCol w="1797050">
                      <a:extLst>
                        <a:ext uri="{9D8B030D-6E8A-4147-A177-3AD203B41FA5}">
                          <a16:colId xmlns="" xmlns:a16="http://schemas.microsoft.com/office/drawing/2014/main" val="2412875388"/>
                        </a:ext>
                      </a:extLst>
                    </a:gridCol>
                    <a:gridCol w="1797050">
                      <a:extLst>
                        <a:ext uri="{9D8B030D-6E8A-4147-A177-3AD203B41FA5}">
                          <a16:colId xmlns="" xmlns:a16="http://schemas.microsoft.com/office/drawing/2014/main" val="229747649"/>
                        </a:ext>
                      </a:extLst>
                    </a:gridCol>
                    <a:gridCol w="1797050">
                      <a:extLst>
                        <a:ext uri="{9D8B030D-6E8A-4147-A177-3AD203B41FA5}">
                          <a16:colId xmlns="" xmlns:a16="http://schemas.microsoft.com/office/drawing/2014/main" val="3104190877"/>
                        </a:ext>
                      </a:extLst>
                    </a:gridCol>
                    <a:gridCol w="1797050">
                      <a:extLst>
                        <a:ext uri="{9D8B030D-6E8A-4147-A177-3AD203B41FA5}">
                          <a16:colId xmlns="" xmlns:a16="http://schemas.microsoft.com/office/drawing/2014/main" val="266402096"/>
                        </a:ext>
                      </a:extLst>
                    </a:gridCol>
                  </a:tblGrid>
                  <a:tr h="1164744">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核素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sSubSup>
                                <m:sSubSupPr>
                                  <m:ctrlPr>
                                    <a:rPr lang="zh-CN" sz="2800" i="1">
                                      <a:solidFill>
                                        <a:srgbClr val="000000"/>
                                      </a:solidFill>
                                      <a:effectLst/>
                                      <a:latin typeface="Cambria Math" panose="02040503050406030204" pitchFamily="18" charset="0"/>
                                      <a:ea typeface="+mn-ea"/>
                                      <a:cs typeface="Times New Roman" panose="02020603050405020304" pitchFamily="18" charset="0"/>
                                    </a:rPr>
                                  </m:ctrlPr>
                                </m:sSubSupPr>
                                <m:e>
                                  <m:r>
                                    <a:rPr lang="en-US" sz="2800" i="1">
                                      <a:solidFill>
                                        <a:srgbClr val="000000"/>
                                      </a:solidFill>
                                      <a:effectLst/>
                                      <a:latin typeface="Cambria Math" panose="02040503050406030204" pitchFamily="18" charset="0"/>
                                      <a:ea typeface="+mn-ea"/>
                                      <a:cs typeface="Times New Roman" panose="02020603050405020304" pitchFamily="18" charset="0"/>
                                    </a:rPr>
                                    <m:t> </m:t>
                                  </m:r>
                                </m:e>
                                <m:sub>
                                  <m:r>
                                    <a:rPr lang="en-US" sz="2800">
                                      <a:solidFill>
                                        <a:srgbClr val="000000"/>
                                      </a:solidFill>
                                      <a:effectLst/>
                                      <a:latin typeface="Cambria Math" panose="02040503050406030204" pitchFamily="18" charset="0"/>
                                      <a:ea typeface="+mn-ea"/>
                                      <a:cs typeface="Times New Roman" panose="02020603050405020304" pitchFamily="18" charset="0"/>
                                    </a:rPr>
                                    <m:t>92</m:t>
                                  </m:r>
                                </m:sub>
                                <m:sup>
                                  <m:r>
                                    <a:rPr lang="en-US" sz="2800">
                                      <a:solidFill>
                                        <a:srgbClr val="000000"/>
                                      </a:solidFill>
                                      <a:effectLst/>
                                      <a:latin typeface="Cambria Math" panose="02040503050406030204" pitchFamily="18" charset="0"/>
                                      <a:ea typeface="+mn-ea"/>
                                      <a:cs typeface="Times New Roman" panose="02020603050405020304" pitchFamily="18" charset="0"/>
                                    </a:rPr>
                                    <m:t>235</m:t>
                                  </m:r>
                                </m:sup>
                              </m:sSubSup>
                            </m:oMath>
                          </a14:m>
                          <a:r>
                            <a:rPr lang="en-US" sz="2800">
                              <a:solidFill>
                                <a:srgbClr val="000000"/>
                              </a:solidFill>
                              <a:effectLst/>
                              <a:latin typeface="+mn-lt"/>
                              <a:ea typeface="+mn-ea"/>
                              <a:cs typeface="Times New Roman" panose="02020603050405020304" pitchFamily="18" charset="0"/>
                            </a:rPr>
                            <a:t>U</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sSubSup>
                                <m:sSubSupPr>
                                  <m:ctrlPr>
                                    <a:rPr lang="zh-CN" sz="2800" i="1">
                                      <a:solidFill>
                                        <a:srgbClr val="000000"/>
                                      </a:solidFill>
                                      <a:effectLst/>
                                      <a:latin typeface="Cambria Math" panose="02040503050406030204" pitchFamily="18" charset="0"/>
                                      <a:ea typeface="+mn-ea"/>
                                      <a:cs typeface="Times New Roman" panose="02020603050405020304" pitchFamily="18" charset="0"/>
                                    </a:rPr>
                                  </m:ctrlPr>
                                </m:sSubSupPr>
                                <m:e>
                                  <m:r>
                                    <a:rPr lang="en-US" sz="2800" i="1">
                                      <a:solidFill>
                                        <a:srgbClr val="000000"/>
                                      </a:solidFill>
                                      <a:effectLst/>
                                      <a:latin typeface="Cambria Math" panose="02040503050406030204" pitchFamily="18" charset="0"/>
                                      <a:ea typeface="+mn-ea"/>
                                      <a:cs typeface="Times New Roman" panose="02020603050405020304" pitchFamily="18" charset="0"/>
                                    </a:rPr>
                                    <m:t> </m:t>
                                  </m:r>
                                </m:e>
                                <m:sub>
                                  <m:r>
                                    <a:rPr lang="en-US" sz="2800">
                                      <a:solidFill>
                                        <a:srgbClr val="000000"/>
                                      </a:solidFill>
                                      <a:effectLst/>
                                      <a:latin typeface="Cambria Math" panose="02040503050406030204" pitchFamily="18" charset="0"/>
                                      <a:ea typeface="+mn-ea"/>
                                      <a:cs typeface="Times New Roman" panose="02020603050405020304" pitchFamily="18" charset="0"/>
                                    </a:rPr>
                                    <m:t>6</m:t>
                                  </m:r>
                                </m:sub>
                                <m:sup>
                                  <m:r>
                                    <a:rPr lang="en-US" sz="2800">
                                      <a:solidFill>
                                        <a:srgbClr val="000000"/>
                                      </a:solidFill>
                                      <a:effectLst/>
                                      <a:latin typeface="Cambria Math" panose="02040503050406030204" pitchFamily="18" charset="0"/>
                                      <a:ea typeface="+mn-ea"/>
                                      <a:cs typeface="Times New Roman" panose="02020603050405020304" pitchFamily="18" charset="0"/>
                                    </a:rPr>
                                    <m:t>14</m:t>
                                  </m:r>
                                </m:sup>
                              </m:sSubSup>
                            </m:oMath>
                          </a14:m>
                          <a:r>
                            <a:rPr lang="en-US" sz="2800">
                              <a:solidFill>
                                <a:srgbClr val="000000"/>
                              </a:solidFill>
                              <a:effectLst/>
                              <a:latin typeface="+mn-lt"/>
                              <a:ea typeface="+mn-ea"/>
                              <a:cs typeface="Times New Roman" panose="02020603050405020304" pitchFamily="18" charset="0"/>
                            </a:rPr>
                            <a:t>C</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sSubSup>
                                <m:sSubSupPr>
                                  <m:ctrlPr>
                                    <a:rPr lang="zh-CN" sz="2800" i="1">
                                      <a:solidFill>
                                        <a:srgbClr val="000000"/>
                                      </a:solidFill>
                                      <a:effectLst/>
                                      <a:latin typeface="Cambria Math" panose="02040503050406030204" pitchFamily="18" charset="0"/>
                                      <a:ea typeface="+mn-ea"/>
                                      <a:cs typeface="Times New Roman" panose="02020603050405020304" pitchFamily="18" charset="0"/>
                                    </a:rPr>
                                  </m:ctrlPr>
                                </m:sSubSupPr>
                                <m:e>
                                  <m:r>
                                    <a:rPr lang="en-US" sz="2800" i="1">
                                      <a:solidFill>
                                        <a:srgbClr val="000000"/>
                                      </a:solidFill>
                                      <a:effectLst/>
                                      <a:latin typeface="Cambria Math" panose="02040503050406030204" pitchFamily="18" charset="0"/>
                                      <a:ea typeface="+mn-ea"/>
                                      <a:cs typeface="Times New Roman" panose="02020603050405020304" pitchFamily="18" charset="0"/>
                                    </a:rPr>
                                    <m:t> </m:t>
                                  </m:r>
                                </m:e>
                                <m:sub>
                                  <m:r>
                                    <a:rPr lang="en-US" sz="2800">
                                      <a:solidFill>
                                        <a:srgbClr val="000000"/>
                                      </a:solidFill>
                                      <a:effectLst/>
                                      <a:latin typeface="Cambria Math" panose="02040503050406030204" pitchFamily="18" charset="0"/>
                                      <a:ea typeface="+mn-ea"/>
                                      <a:cs typeface="Times New Roman" panose="02020603050405020304" pitchFamily="18" charset="0"/>
                                    </a:rPr>
                                    <m:t>1</m:t>
                                  </m:r>
                                </m:sub>
                                <m:sup>
                                  <m:r>
                                    <a:rPr lang="en-US" sz="2800">
                                      <a:solidFill>
                                        <a:srgbClr val="000000"/>
                                      </a:solidFill>
                                      <a:effectLst/>
                                      <a:latin typeface="Cambria Math" panose="02040503050406030204" pitchFamily="18" charset="0"/>
                                      <a:ea typeface="+mn-ea"/>
                                      <a:cs typeface="Times New Roman" panose="02020603050405020304" pitchFamily="18" charset="0"/>
                                    </a:rPr>
                                    <m:t>2</m:t>
                                  </m:r>
                                </m:sup>
                              </m:sSubSup>
                            </m:oMath>
                          </a14:m>
                          <a:r>
                            <a:rPr lang="en-US" sz="2800">
                              <a:solidFill>
                                <a:srgbClr val="000000"/>
                              </a:solidFill>
                              <a:effectLst/>
                              <a:latin typeface="+mn-lt"/>
                              <a:ea typeface="+mn-ea"/>
                              <a:cs typeface="Times New Roman" panose="02020603050405020304" pitchFamily="18" charset="0"/>
                            </a:rPr>
                            <a:t>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sSubSup>
                                <m:sSubSupPr>
                                  <m:ctrlPr>
                                    <a:rPr lang="zh-CN" sz="2800" i="1">
                                      <a:solidFill>
                                        <a:srgbClr val="000000"/>
                                      </a:solidFill>
                                      <a:effectLst/>
                                      <a:latin typeface="Cambria Math" panose="02040503050406030204" pitchFamily="18" charset="0"/>
                                      <a:ea typeface="+mn-ea"/>
                                      <a:cs typeface="Times New Roman" panose="02020603050405020304" pitchFamily="18" charset="0"/>
                                    </a:rPr>
                                  </m:ctrlPr>
                                </m:sSubSupPr>
                                <m:e>
                                  <m:r>
                                    <a:rPr lang="en-US" sz="2800" i="1">
                                      <a:solidFill>
                                        <a:srgbClr val="000000"/>
                                      </a:solidFill>
                                      <a:effectLst/>
                                      <a:latin typeface="Cambria Math" panose="02040503050406030204" pitchFamily="18" charset="0"/>
                                      <a:ea typeface="+mn-ea"/>
                                      <a:cs typeface="Times New Roman" panose="02020603050405020304" pitchFamily="18" charset="0"/>
                                    </a:rPr>
                                    <m:t> </m:t>
                                  </m:r>
                                </m:e>
                                <m:sub>
                                  <m:r>
                                    <a:rPr lang="en-US" sz="2800">
                                      <a:solidFill>
                                        <a:srgbClr val="000000"/>
                                      </a:solidFill>
                                      <a:effectLst/>
                                      <a:latin typeface="Cambria Math" panose="02040503050406030204" pitchFamily="18" charset="0"/>
                                      <a:ea typeface="+mn-ea"/>
                                      <a:cs typeface="Times New Roman" panose="02020603050405020304" pitchFamily="18" charset="0"/>
                                    </a:rPr>
                                    <m:t>1</m:t>
                                  </m:r>
                                </m:sub>
                                <m:sup>
                                  <m:r>
                                    <a:rPr lang="en-US" sz="2800">
                                      <a:solidFill>
                                        <a:srgbClr val="000000"/>
                                      </a:solidFill>
                                      <a:effectLst/>
                                      <a:latin typeface="Cambria Math" panose="02040503050406030204" pitchFamily="18" charset="0"/>
                                      <a:ea typeface="+mn-ea"/>
                                      <a:cs typeface="Times New Roman" panose="02020603050405020304" pitchFamily="18" charset="0"/>
                                    </a:rPr>
                                    <m:t>3</m:t>
                                  </m:r>
                                </m:sup>
                              </m:sSubSup>
                            </m:oMath>
                          </a14:m>
                          <a:r>
                            <a:rPr lang="en-US" sz="2800">
                              <a:solidFill>
                                <a:srgbClr val="000000"/>
                              </a:solidFill>
                              <a:effectLst/>
                              <a:latin typeface="+mn-lt"/>
                              <a:ea typeface="+mn-ea"/>
                              <a:cs typeface="Times New Roman" panose="02020603050405020304" pitchFamily="18" charset="0"/>
                            </a:rPr>
                            <a:t>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sSubSup>
                                <m:sSubSupPr>
                                  <m:ctrlPr>
                                    <a:rPr lang="zh-CN" sz="2800" i="1">
                                      <a:solidFill>
                                        <a:srgbClr val="000000"/>
                                      </a:solidFill>
                                      <a:effectLst/>
                                      <a:latin typeface="Cambria Math" panose="02040503050406030204" pitchFamily="18" charset="0"/>
                                      <a:ea typeface="+mn-ea"/>
                                      <a:cs typeface="Times New Roman" panose="02020603050405020304" pitchFamily="18" charset="0"/>
                                    </a:rPr>
                                  </m:ctrlPr>
                                </m:sSubSupPr>
                                <m:e>
                                  <m:r>
                                    <a:rPr lang="en-US" sz="2800" i="1">
                                      <a:solidFill>
                                        <a:srgbClr val="000000"/>
                                      </a:solidFill>
                                      <a:effectLst/>
                                      <a:latin typeface="Cambria Math" panose="02040503050406030204" pitchFamily="18" charset="0"/>
                                      <a:ea typeface="+mn-ea"/>
                                      <a:cs typeface="Times New Roman" panose="02020603050405020304" pitchFamily="18" charset="0"/>
                                    </a:rPr>
                                    <m:t> </m:t>
                                  </m:r>
                                </m:e>
                                <m:sub>
                                  <m:r>
                                    <a:rPr lang="en-US" sz="2800">
                                      <a:solidFill>
                                        <a:srgbClr val="000000"/>
                                      </a:solidFill>
                                      <a:effectLst/>
                                      <a:latin typeface="Cambria Math" panose="02040503050406030204" pitchFamily="18" charset="0"/>
                                      <a:ea typeface="+mn-ea"/>
                                      <a:cs typeface="Times New Roman" panose="02020603050405020304" pitchFamily="18" charset="0"/>
                                    </a:rPr>
                                    <m:t>8</m:t>
                                  </m:r>
                                </m:sub>
                                <m:sup>
                                  <m:r>
                                    <a:rPr lang="en-US" sz="2800">
                                      <a:solidFill>
                                        <a:srgbClr val="000000"/>
                                      </a:solidFill>
                                      <a:effectLst/>
                                      <a:latin typeface="Cambria Math" panose="02040503050406030204" pitchFamily="18" charset="0"/>
                                      <a:ea typeface="+mn-ea"/>
                                      <a:cs typeface="Times New Roman" panose="02020603050405020304" pitchFamily="18" charset="0"/>
                                    </a:rPr>
                                    <m:t>18</m:t>
                                  </m:r>
                                </m:sup>
                              </m:sSubSup>
                            </m:oMath>
                          </a14:m>
                          <a:r>
                            <a:rPr lang="en-US" sz="2800">
                              <a:solidFill>
                                <a:srgbClr val="000000"/>
                              </a:solidFill>
                              <a:effectLst/>
                              <a:latin typeface="+mn-lt"/>
                              <a:ea typeface="+mn-ea"/>
                              <a:cs typeface="Times New Roman" panose="02020603050405020304" pitchFamily="18" charset="0"/>
                            </a:rPr>
                            <a:t>O</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4944677"/>
                      </a:ext>
                    </a:extLst>
                  </a:tr>
                  <a:tr h="106966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用途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核燃料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考古断代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制氢弹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示踪原子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1648793"/>
                      </a:ext>
                    </a:extLst>
                  </a:tr>
                </a:tbl>
              </a:graphicData>
            </a:graphic>
          </p:graphicFrame>
        </mc:Choice>
        <mc:Fallback xmlns="">
          <p:graphicFrame>
            <p:nvGraphicFramePr>
              <p:cNvPr id="8" name="表格 7">
                <a:extLst>
                  <a:ext uri="{FF2B5EF4-FFF2-40B4-BE49-F238E27FC236}">
                    <a16:creationId xmlns:a16="http://schemas.microsoft.com/office/drawing/2014/main" xmlns:a14="http://schemas.microsoft.com/office/drawing/2010/main" xmlns="" id="{40317730-AEF5-469C-8663-A4145C4556C7}"/>
                  </a:ext>
                </a:extLst>
              </p:cNvPr>
              <p:cNvGraphicFramePr>
                <a:graphicFrameLocks noGrp="1"/>
              </p:cNvGraphicFramePr>
              <p:nvPr>
                <p:extLst>
                  <p:ext uri="{D42A27DB-BD31-4B8C-83A1-F6EECF244321}">
                    <p14:modId xmlns:p14="http://schemas.microsoft.com/office/powerpoint/2010/main" val="3415983633"/>
                  </p:ext>
                </p:extLst>
              </p:nvPr>
            </p:nvGraphicFramePr>
            <p:xfrm>
              <a:off x="608179" y="1949576"/>
              <a:ext cx="10782300" cy="2234406"/>
            </p:xfrm>
            <a:graphic>
              <a:graphicData uri="http://schemas.openxmlformats.org/drawingml/2006/table">
                <a:tbl>
                  <a:tblPr firstRow="1" firstCol="1" bandRow="1"/>
                  <a:tblGrid>
                    <a:gridCol w="1797050">
                      <a:extLst>
                        <a:ext uri="{9D8B030D-6E8A-4147-A177-3AD203B41FA5}">
                          <a16:colId xmlns:a16="http://schemas.microsoft.com/office/drawing/2014/main" xmlns:a14="http://schemas.microsoft.com/office/drawing/2010/main" xmlns="" val="1697984260"/>
                        </a:ext>
                      </a:extLst>
                    </a:gridCol>
                    <a:gridCol w="1797050">
                      <a:extLst>
                        <a:ext uri="{9D8B030D-6E8A-4147-A177-3AD203B41FA5}">
                          <a16:colId xmlns:a16="http://schemas.microsoft.com/office/drawing/2014/main" xmlns:a14="http://schemas.microsoft.com/office/drawing/2010/main" xmlns="" val="569633860"/>
                        </a:ext>
                      </a:extLst>
                    </a:gridCol>
                    <a:gridCol w="1797050">
                      <a:extLst>
                        <a:ext uri="{9D8B030D-6E8A-4147-A177-3AD203B41FA5}">
                          <a16:colId xmlns:a16="http://schemas.microsoft.com/office/drawing/2014/main" xmlns:a14="http://schemas.microsoft.com/office/drawing/2010/main" xmlns="" val="2412875388"/>
                        </a:ext>
                      </a:extLst>
                    </a:gridCol>
                    <a:gridCol w="1797050">
                      <a:extLst>
                        <a:ext uri="{9D8B030D-6E8A-4147-A177-3AD203B41FA5}">
                          <a16:colId xmlns:a16="http://schemas.microsoft.com/office/drawing/2014/main" xmlns:a14="http://schemas.microsoft.com/office/drawing/2010/main" xmlns="" val="229747649"/>
                        </a:ext>
                      </a:extLst>
                    </a:gridCol>
                    <a:gridCol w="1797050">
                      <a:extLst>
                        <a:ext uri="{9D8B030D-6E8A-4147-A177-3AD203B41FA5}">
                          <a16:colId xmlns:a16="http://schemas.microsoft.com/office/drawing/2014/main" xmlns:a14="http://schemas.microsoft.com/office/drawing/2010/main" xmlns="" val="3104190877"/>
                        </a:ext>
                      </a:extLst>
                    </a:gridCol>
                    <a:gridCol w="1797050">
                      <a:extLst>
                        <a:ext uri="{9D8B030D-6E8A-4147-A177-3AD203B41FA5}">
                          <a16:colId xmlns:a16="http://schemas.microsoft.com/office/drawing/2014/main" xmlns:a14="http://schemas.microsoft.com/office/drawing/2010/main" xmlns="" val="266402096"/>
                        </a:ext>
                      </a:extLst>
                    </a:gridCol>
                  </a:tblGrid>
                  <a:tr h="1164744">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核素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00339" t="-524" r="-399661" b="-92147"/>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00339" t="-524" r="-299661" b="-92147"/>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01361" t="-524" r="-200680" b="-92147"/>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0000" t="-524" r="-100000" b="-92147"/>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00000" t="-524" b="-92147"/>
                          </a:stretch>
                        </a:blipFill>
                      </a:tcPr>
                    </a:tc>
                    <a:extLst>
                      <a:ext uri="{0D108BD9-81ED-4DB2-BD59-A6C34878D82A}">
                        <a16:rowId xmlns:a16="http://schemas.microsoft.com/office/drawing/2014/main" xmlns:a14="http://schemas.microsoft.com/office/drawing/2010/main" xmlns="" val="3784944677"/>
                      </a:ext>
                    </a:extLst>
                  </a:tr>
                  <a:tr h="106966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用途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核燃料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考古断代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制氢弹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示踪原子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2591648793"/>
                      </a:ext>
                    </a:extLst>
                  </a:tr>
                </a:tbl>
              </a:graphicData>
            </a:graphic>
          </p:graphicFrame>
        </mc:Fallback>
      </mc:AlternateContent>
      <p:sp>
        <p:nvSpPr>
          <p:cNvPr id="9" name="矩形 8">
            <a:extLst>
              <a:ext uri="{FF2B5EF4-FFF2-40B4-BE49-F238E27FC236}">
                <a16:creationId xmlns="" xmlns:a16="http://schemas.microsoft.com/office/drawing/2014/main" id="{B6E9DC0F-6B50-47D2-A9EF-435543E1993B}"/>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17446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891693"/>
            <a:ext cx="4134465" cy="662297"/>
          </a:xfrm>
          <a:prstGeom prst="rect">
            <a:avLst/>
          </a:prstGeom>
        </p:spPr>
        <p:txBody>
          <a:bodyPr wrap="non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同位素的</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不同</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a:extLst>
              <a:ext uri="{FF2B5EF4-FFF2-40B4-BE49-F238E27FC236}">
                <a16:creationId xmlns="" xmlns:a16="http://schemas.microsoft.com/office/drawing/2014/main" id="{58B852A1-966F-480E-A242-F6A2C80AA705}"/>
              </a:ext>
            </a:extLst>
          </p:cNvPr>
          <p:cNvGraphicFramePr>
            <a:graphicFrameLocks noGrp="1"/>
          </p:cNvGraphicFramePr>
          <p:nvPr>
            <p:extLst>
              <p:ext uri="{D42A27DB-BD31-4B8C-83A1-F6EECF244321}">
                <p14:modId xmlns:p14="http://schemas.microsoft.com/office/powerpoint/2010/main" val="1865950136"/>
              </p:ext>
            </p:extLst>
          </p:nvPr>
        </p:nvGraphicFramePr>
        <p:xfrm>
          <a:off x="438150" y="1797844"/>
          <a:ext cx="11296650" cy="3421856"/>
        </p:xfrm>
        <a:graphic>
          <a:graphicData uri="http://schemas.openxmlformats.org/drawingml/2006/table">
            <a:tbl>
              <a:tblPr firstRow="1" firstCol="1" bandRow="1"/>
              <a:tblGrid>
                <a:gridCol w="5715000">
                  <a:extLst>
                    <a:ext uri="{9D8B030D-6E8A-4147-A177-3AD203B41FA5}">
                      <a16:colId xmlns="" xmlns:a16="http://schemas.microsoft.com/office/drawing/2014/main" val="3792408120"/>
                    </a:ext>
                  </a:extLst>
                </a:gridCol>
                <a:gridCol w="5581650">
                  <a:extLst>
                    <a:ext uri="{9D8B030D-6E8A-4147-A177-3AD203B41FA5}">
                      <a16:colId xmlns="" xmlns:a16="http://schemas.microsoft.com/office/drawing/2014/main" val="3596965285"/>
                    </a:ext>
                  </a:extLst>
                </a:gridCol>
              </a:tblGrid>
              <a:tr h="68437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六同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三不同</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4389488"/>
                  </a:ext>
                </a:extLst>
              </a:tr>
              <a:tr h="2737485">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(1)</a:t>
                      </a:r>
                      <a:r>
                        <a:rPr lang="zh-CN" sz="2800" dirty="0">
                          <a:solidFill>
                            <a:srgbClr val="000000"/>
                          </a:solidFill>
                          <a:effectLst/>
                          <a:latin typeface="+mn-lt"/>
                          <a:ea typeface="+mn-ea"/>
                          <a:cs typeface="Times New Roman" panose="02020603050405020304" pitchFamily="18" charset="0"/>
                        </a:rPr>
                        <a:t>原子核内质子数相同</a:t>
                      </a:r>
                      <a:r>
                        <a:rPr lang="en-US" sz="2800" dirty="0">
                          <a:solidFill>
                            <a:srgbClr val="000000"/>
                          </a:solidFill>
                          <a:effectLst/>
                          <a:latin typeface="+mn-lt"/>
                          <a:ea typeface="+mn-ea"/>
                          <a:cs typeface="Times New Roman" panose="02020603050405020304" pitchFamily="18" charset="0"/>
                        </a:rPr>
                        <a:t>;(2)</a:t>
                      </a:r>
                      <a:r>
                        <a:rPr lang="zh-CN" sz="2800" dirty="0">
                          <a:solidFill>
                            <a:srgbClr val="000000"/>
                          </a:solidFill>
                          <a:effectLst/>
                          <a:latin typeface="+mn-lt"/>
                          <a:ea typeface="+mn-ea"/>
                          <a:cs typeface="Times New Roman" panose="02020603050405020304" pitchFamily="18" charset="0"/>
                        </a:rPr>
                        <a:t>核电荷数相同</a:t>
                      </a:r>
                      <a:r>
                        <a:rPr lang="en-US" sz="28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原子的核外电子数相同</a:t>
                      </a:r>
                      <a:r>
                        <a:rPr lang="en-US" sz="2800" dirty="0">
                          <a:solidFill>
                            <a:srgbClr val="000000"/>
                          </a:solidFill>
                          <a:effectLst/>
                          <a:latin typeface="+mn-lt"/>
                          <a:ea typeface="+mn-ea"/>
                          <a:cs typeface="Times New Roman" panose="02020603050405020304" pitchFamily="18" charset="0"/>
                        </a:rPr>
                        <a:t>;(4)</a:t>
                      </a:r>
                      <a:r>
                        <a:rPr lang="zh-CN" sz="2800" dirty="0">
                          <a:solidFill>
                            <a:srgbClr val="000000"/>
                          </a:solidFill>
                          <a:effectLst/>
                          <a:latin typeface="+mn-lt"/>
                          <a:ea typeface="+mn-ea"/>
                          <a:cs typeface="Times New Roman" panose="02020603050405020304" pitchFamily="18" charset="0"/>
                        </a:rPr>
                        <a:t>属于同一种元素</a:t>
                      </a:r>
                      <a:r>
                        <a:rPr lang="en-US" sz="2800" dirty="0">
                          <a:solidFill>
                            <a:srgbClr val="000000"/>
                          </a:solidFill>
                          <a:effectLst/>
                          <a:latin typeface="+mn-lt"/>
                          <a:ea typeface="+mn-ea"/>
                          <a:cs typeface="Times New Roman" panose="02020603050405020304" pitchFamily="18" charset="0"/>
                        </a:rPr>
                        <a:t>;(5)</a:t>
                      </a:r>
                      <a:r>
                        <a:rPr lang="zh-CN" sz="2800" dirty="0">
                          <a:solidFill>
                            <a:srgbClr val="000000"/>
                          </a:solidFill>
                          <a:effectLst/>
                          <a:latin typeface="+mn-lt"/>
                          <a:ea typeface="+mn-ea"/>
                          <a:cs typeface="Times New Roman" panose="02020603050405020304" pitchFamily="18" charset="0"/>
                        </a:rPr>
                        <a:t>在元素周期表中的位置相同</a:t>
                      </a:r>
                      <a:r>
                        <a:rPr lang="en-US" sz="2800" dirty="0">
                          <a:solidFill>
                            <a:srgbClr val="000000"/>
                          </a:solidFill>
                          <a:effectLst/>
                          <a:latin typeface="+mn-lt"/>
                          <a:ea typeface="+mn-ea"/>
                          <a:cs typeface="Times New Roman" panose="02020603050405020304" pitchFamily="18" charset="0"/>
                        </a:rPr>
                        <a:t>;(6)</a:t>
                      </a:r>
                      <a:r>
                        <a:rPr lang="zh-CN" sz="2800" dirty="0">
                          <a:solidFill>
                            <a:srgbClr val="000000"/>
                          </a:solidFill>
                          <a:effectLst/>
                          <a:latin typeface="+mn-lt"/>
                          <a:ea typeface="+mn-ea"/>
                          <a:cs typeface="Times New Roman" panose="02020603050405020304" pitchFamily="18" charset="0"/>
                        </a:rPr>
                        <a:t>化学性质基本相同</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(1)</a:t>
                      </a:r>
                      <a:r>
                        <a:rPr lang="zh-CN" sz="2800" dirty="0">
                          <a:solidFill>
                            <a:srgbClr val="000000"/>
                          </a:solidFill>
                          <a:effectLst/>
                          <a:latin typeface="+mn-lt"/>
                          <a:ea typeface="+mn-ea"/>
                          <a:cs typeface="Times New Roman" panose="02020603050405020304" pitchFamily="18" charset="0"/>
                        </a:rPr>
                        <a:t>中子数不同</a:t>
                      </a:r>
                      <a:r>
                        <a:rPr lang="en-US" sz="2800" dirty="0">
                          <a:solidFill>
                            <a:srgbClr val="000000"/>
                          </a:solidFill>
                          <a:effectLst/>
                          <a:latin typeface="+mn-lt"/>
                          <a:ea typeface="+mn-ea"/>
                          <a:cs typeface="Times New Roman" panose="02020603050405020304" pitchFamily="18" charset="0"/>
                        </a:rPr>
                        <a:t>;(2)</a:t>
                      </a:r>
                      <a:r>
                        <a:rPr lang="zh-CN" sz="2800" dirty="0">
                          <a:solidFill>
                            <a:srgbClr val="000000"/>
                          </a:solidFill>
                          <a:effectLst/>
                          <a:latin typeface="+mn-lt"/>
                          <a:ea typeface="+mn-ea"/>
                          <a:cs typeface="Times New Roman" panose="02020603050405020304" pitchFamily="18" charset="0"/>
                        </a:rPr>
                        <a:t>质量数不同</a:t>
                      </a:r>
                      <a:r>
                        <a:rPr lang="en-US" sz="28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物理性质不同</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9083669"/>
                  </a:ext>
                </a:extLst>
              </a:tr>
            </a:tbl>
          </a:graphicData>
        </a:graphic>
      </p:graphicFrame>
      <p:sp>
        <p:nvSpPr>
          <p:cNvPr id="8" name="矩形 7">
            <a:extLst>
              <a:ext uri="{FF2B5EF4-FFF2-40B4-BE49-F238E27FC236}">
                <a16:creationId xmlns="" xmlns:a16="http://schemas.microsoft.com/office/drawing/2014/main" id="{FFE499E5-510A-495B-9ADD-864201A64CC1}"/>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093584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891693"/>
                <a:ext cx="11456307" cy="4622804"/>
              </a:xfrm>
              <a:prstGeom prst="rect">
                <a:avLst/>
              </a:prstGeom>
            </p:spPr>
            <p:txBody>
              <a:bodyPr wrap="square">
                <a:spAutoFit/>
              </a:bodyPr>
              <a:lstStyle/>
              <a:p>
                <a:pPr>
                  <a:lnSpc>
                    <a:spcPct val="150000"/>
                  </a:lnSpc>
                </a:pPr>
                <a:r>
                  <a:rPr lang="en-US" altLang="zh-CN" sz="2800" b="1" dirty="0"/>
                  <a:t>4.</a:t>
                </a:r>
                <a:r>
                  <a:rPr lang="zh-CN" altLang="zh-CN" sz="2800" b="1" dirty="0"/>
                  <a:t>原子结构中的</a:t>
                </a:r>
                <a:r>
                  <a:rPr lang="en-US" altLang="zh-CN" sz="2800" b="1" dirty="0"/>
                  <a:t>“</a:t>
                </a:r>
                <a:r>
                  <a:rPr lang="zh-CN" altLang="zh-CN" sz="2800" b="1" dirty="0"/>
                  <a:t>不一定</a:t>
                </a:r>
                <a:r>
                  <a:rPr lang="en-US" altLang="zh-CN" sz="2800" b="1" dirty="0"/>
                  <a:t>”</a:t>
                </a:r>
                <a:endParaRPr lang="zh-CN" altLang="zh-CN" sz="2800" b="1" dirty="0"/>
              </a:p>
              <a:p>
                <a:pPr>
                  <a:lnSpc>
                    <a:spcPct val="150000"/>
                  </a:lnSpc>
                </a:pPr>
                <a:r>
                  <a:rPr lang="en-US" altLang="zh-CN" sz="2800" dirty="0"/>
                  <a:t>(1)</a:t>
                </a:r>
                <a:r>
                  <a:rPr lang="zh-CN" altLang="zh-CN" sz="2800" dirty="0"/>
                  <a:t>原子中不一定都含有中子</a:t>
                </a:r>
                <a:r>
                  <a:rPr lang="en-US" altLang="zh-CN" sz="2800" dirty="0"/>
                  <a:t>,</a:t>
                </a:r>
                <a:r>
                  <a:rPr lang="zh-CN" altLang="zh-CN" sz="2800" dirty="0"/>
                  <a:t>如 </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 </m:t>
                        </m:r>
                      </m:e>
                      <m:sub>
                        <m:r>
                          <a:rPr lang="en-US" altLang="zh-CN" sz="2800">
                            <a:latin typeface="Cambria Math" panose="02040503050406030204" pitchFamily="18" charset="0"/>
                          </a:rPr>
                          <m:t>1</m:t>
                        </m:r>
                      </m:sub>
                      <m:sup>
                        <m:r>
                          <a:rPr lang="en-US" altLang="zh-CN" sz="2800">
                            <a:latin typeface="Cambria Math" panose="02040503050406030204" pitchFamily="18" charset="0"/>
                          </a:rPr>
                          <m:t>1</m:t>
                        </m:r>
                      </m:sup>
                    </m:sSubSup>
                  </m:oMath>
                </a14:m>
                <a:r>
                  <a:rPr lang="en-US" altLang="zh-CN" sz="2800" dirty="0"/>
                  <a:t>H</a:t>
                </a:r>
                <a:r>
                  <a:rPr lang="zh-CN" altLang="zh-CN" sz="2800" dirty="0"/>
                  <a:t>中没有中子。</a:t>
                </a:r>
              </a:p>
              <a:p>
                <a:pPr>
                  <a:lnSpc>
                    <a:spcPct val="150000"/>
                  </a:lnSpc>
                </a:pPr>
                <a:r>
                  <a:rPr lang="en-US" altLang="zh-CN" sz="2800" dirty="0"/>
                  <a:t>(2)</a:t>
                </a:r>
                <a:r>
                  <a:rPr lang="zh-CN" altLang="zh-CN" sz="2800" dirty="0"/>
                  <a:t>电子排布完全相同的原子不一定是同一原子</a:t>
                </a:r>
                <a:r>
                  <a:rPr lang="en-US" altLang="zh-CN" sz="2800" dirty="0"/>
                  <a:t>,</a:t>
                </a:r>
                <a:r>
                  <a:rPr lang="zh-CN" altLang="zh-CN" sz="2800" dirty="0"/>
                  <a:t>如互为同位素的各原子。</a:t>
                </a:r>
              </a:p>
              <a:p>
                <a:pPr>
                  <a:lnSpc>
                    <a:spcPct val="150000"/>
                  </a:lnSpc>
                </a:pPr>
                <a:r>
                  <a:rPr lang="en-US" altLang="zh-CN" sz="2800" dirty="0"/>
                  <a:t>(3)</a:t>
                </a:r>
                <a:r>
                  <a:rPr lang="zh-CN" altLang="zh-CN" sz="2800" dirty="0"/>
                  <a:t>易失去</a:t>
                </a:r>
                <a:r>
                  <a:rPr lang="en-US" altLang="zh-CN" sz="2800" dirty="0"/>
                  <a:t>1</a:t>
                </a:r>
                <a:r>
                  <a:rPr lang="zh-CN" altLang="zh-CN" sz="2800" dirty="0"/>
                  <a:t>个电子形成</a:t>
                </a:r>
                <a:r>
                  <a:rPr lang="en-US" altLang="zh-CN" sz="2800" dirty="0"/>
                  <a:t>+1</a:t>
                </a:r>
                <a:r>
                  <a:rPr lang="zh-CN" altLang="zh-CN" sz="2800" dirty="0"/>
                  <a:t>价阳离子的不一定是金属原子</a:t>
                </a:r>
                <a:r>
                  <a:rPr lang="en-US" altLang="zh-CN" sz="2800" dirty="0"/>
                  <a:t>,</a:t>
                </a:r>
                <a:r>
                  <a:rPr lang="zh-CN" altLang="zh-CN" sz="2800" dirty="0"/>
                  <a:t>如氢原子易失去</a:t>
                </a:r>
                <a:r>
                  <a:rPr lang="en-US" altLang="zh-CN" sz="2800" dirty="0"/>
                  <a:t>1</a:t>
                </a:r>
                <a:r>
                  <a:rPr lang="zh-CN" altLang="zh-CN" sz="2800" dirty="0"/>
                  <a:t>个电子形成</a:t>
                </a:r>
                <a:r>
                  <a:rPr lang="en-US" altLang="zh-CN" sz="2800" dirty="0"/>
                  <a:t>H</a:t>
                </a:r>
                <a:r>
                  <a:rPr lang="en-US" altLang="zh-CN" sz="2800" baseline="30000" dirty="0"/>
                  <a:t>+</a:t>
                </a:r>
                <a:r>
                  <a:rPr lang="zh-CN" altLang="zh-CN" sz="2800" dirty="0"/>
                  <a:t>。</a:t>
                </a:r>
              </a:p>
              <a:p>
                <a:pPr>
                  <a:lnSpc>
                    <a:spcPct val="150000"/>
                  </a:lnSpc>
                </a:pPr>
                <a:r>
                  <a:rPr lang="en-US" altLang="zh-CN" sz="2800" dirty="0"/>
                  <a:t>(4)</a:t>
                </a:r>
                <a:r>
                  <a:rPr lang="zh-CN" altLang="zh-CN" sz="2800" dirty="0"/>
                  <a:t>元素的最高正化合价不一定等于元素原子的最外层电子数</a:t>
                </a:r>
                <a:r>
                  <a:rPr lang="en-US" altLang="zh-CN" sz="2800" dirty="0"/>
                  <a:t>,</a:t>
                </a:r>
                <a:r>
                  <a:rPr lang="zh-CN" altLang="zh-CN" sz="2800" dirty="0"/>
                  <a:t>如</a:t>
                </a:r>
                <a:r>
                  <a:rPr lang="en-US" altLang="zh-CN" sz="2800" dirty="0"/>
                  <a:t>F</a:t>
                </a:r>
                <a:r>
                  <a:rPr lang="zh-CN" altLang="zh-CN" sz="2800" dirty="0"/>
                  <a:t>、</a:t>
                </a:r>
                <a:r>
                  <a:rPr lang="en-US" altLang="zh-CN" sz="2800" dirty="0"/>
                  <a:t>O</a:t>
                </a:r>
                <a:r>
                  <a:rPr lang="zh-CN" altLang="zh-CN" sz="2800" dirty="0"/>
                  <a:t>等。</a:t>
                </a:r>
              </a:p>
              <a:p>
                <a:pPr>
                  <a:lnSpc>
                    <a:spcPct val="150000"/>
                  </a:lnSpc>
                </a:pPr>
                <a:r>
                  <a:rPr lang="en-US" altLang="zh-CN" sz="2800" dirty="0"/>
                  <a:t>(5)</a:t>
                </a:r>
                <a:r>
                  <a:rPr lang="zh-CN" altLang="zh-CN" sz="2800" dirty="0"/>
                  <a:t>形成稳定结构的离子最外层不一定是</a:t>
                </a:r>
                <a:r>
                  <a:rPr lang="en-US" altLang="zh-CN" sz="2800" dirty="0"/>
                  <a:t>8</a:t>
                </a:r>
                <a:r>
                  <a:rPr lang="zh-CN" altLang="zh-CN" sz="2800" dirty="0"/>
                  <a:t>个电子</a:t>
                </a:r>
                <a:r>
                  <a:rPr lang="en-US" altLang="zh-CN" sz="2800" dirty="0"/>
                  <a:t>,</a:t>
                </a:r>
                <a:r>
                  <a:rPr lang="zh-CN" altLang="zh-CN" sz="2800" dirty="0"/>
                  <a:t>如</a:t>
                </a:r>
                <a:r>
                  <a:rPr lang="en-US" altLang="zh-CN" sz="2800" dirty="0"/>
                  <a:t>H</a:t>
                </a:r>
                <a:r>
                  <a:rPr lang="en-US" altLang="zh-CN" sz="2800" baseline="30000" dirty="0"/>
                  <a:t>+</a:t>
                </a:r>
                <a:r>
                  <a:rPr lang="zh-CN" altLang="zh-CN" sz="2800" dirty="0"/>
                  <a:t>、</a:t>
                </a:r>
                <a:r>
                  <a:rPr lang="en-US" altLang="zh-CN" sz="2800" dirty="0"/>
                  <a:t>Li</a:t>
                </a:r>
                <a:r>
                  <a:rPr lang="en-US" altLang="zh-CN" sz="2800" baseline="30000" dirty="0"/>
                  <a:t>+</a:t>
                </a:r>
                <a:r>
                  <a:rPr lang="zh-CN" altLang="zh-CN" sz="2800" dirty="0"/>
                  <a:t>等</a:t>
                </a:r>
                <a:r>
                  <a:rPr lang="zh-CN" altLang="zh-CN" sz="2800" dirty="0" smtClean="0"/>
                  <a:t>。</a:t>
                </a:r>
                <a:endParaRPr lang="zh-CN"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891693"/>
                <a:ext cx="11456307" cy="4622804"/>
              </a:xfrm>
              <a:prstGeom prst="rect">
                <a:avLst/>
              </a:prstGeom>
              <a:blipFill rotWithShape="1">
                <a:blip r:embed="rId2"/>
                <a:stretch>
                  <a:fillRect l="-1064" r="-852" b="-1054"/>
                </a:stretch>
              </a:blipFill>
            </p:spPr>
            <p:txBody>
              <a:bodyPr/>
              <a:lstStyle/>
              <a:p>
                <a:r>
                  <a:rPr lang="zh-CN" altLang="en-US">
                    <a:noFill/>
                  </a:rPr>
                  <a:t> </a:t>
                </a:r>
              </a:p>
            </p:txBody>
          </p:sp>
        </mc:Fallback>
      </mc:AlternateContent>
      <p:sp>
        <p:nvSpPr>
          <p:cNvPr id="8" name="矩形 7">
            <a:extLst>
              <a:ext uri="{FF2B5EF4-FFF2-40B4-BE49-F238E27FC236}">
                <a16:creationId xmlns="" xmlns:a16="http://schemas.microsoft.com/office/drawing/2014/main" id="{3FD1462E-75B9-49CB-8764-9678DFCCFBF4}"/>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40206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945A0D37-3F60-4C78-8375-F984744BDFC9}"/>
              </a:ext>
            </a:extLst>
          </p:cNvPr>
          <p:cNvGraphicFramePr>
            <a:graphicFrameLocks noGrp="1"/>
          </p:cNvGraphicFramePr>
          <p:nvPr>
            <p:extLst>
              <p:ext uri="{D42A27DB-BD31-4B8C-83A1-F6EECF244321}">
                <p14:modId xmlns:p14="http://schemas.microsoft.com/office/powerpoint/2010/main" val="806757035"/>
              </p:ext>
            </p:extLst>
          </p:nvPr>
        </p:nvGraphicFramePr>
        <p:xfrm>
          <a:off x="419100" y="921544"/>
          <a:ext cx="11315700" cy="5486400"/>
        </p:xfrm>
        <a:graphic>
          <a:graphicData uri="http://schemas.openxmlformats.org/drawingml/2006/table">
            <a:tbl>
              <a:tblPr firstRow="1" firstCol="1" bandRow="1"/>
              <a:tblGrid>
                <a:gridCol w="649345">
                  <a:extLst>
                    <a:ext uri="{9D8B030D-6E8A-4147-A177-3AD203B41FA5}">
                      <a16:colId xmlns="" xmlns:a16="http://schemas.microsoft.com/office/drawing/2014/main" val="3138251944"/>
                    </a:ext>
                  </a:extLst>
                </a:gridCol>
                <a:gridCol w="3351155">
                  <a:extLst>
                    <a:ext uri="{9D8B030D-6E8A-4147-A177-3AD203B41FA5}">
                      <a16:colId xmlns="" xmlns:a16="http://schemas.microsoft.com/office/drawing/2014/main" val="1853623252"/>
                    </a:ext>
                  </a:extLst>
                </a:gridCol>
                <a:gridCol w="4552950">
                  <a:extLst>
                    <a:ext uri="{9D8B030D-6E8A-4147-A177-3AD203B41FA5}">
                      <a16:colId xmlns="" xmlns:a16="http://schemas.microsoft.com/office/drawing/2014/main" val="1330304943"/>
                    </a:ext>
                  </a:extLst>
                </a:gridCol>
                <a:gridCol w="2762250">
                  <a:extLst>
                    <a:ext uri="{9D8B030D-6E8A-4147-A177-3AD203B41FA5}">
                      <a16:colId xmlns="" xmlns:a16="http://schemas.microsoft.com/office/drawing/2014/main" val="1329483557"/>
                    </a:ext>
                  </a:extLst>
                </a:gridCol>
              </a:tblGrid>
              <a:tr h="461367">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元素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同位素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核素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9664040"/>
                  </a:ext>
                </a:extLst>
              </a:tr>
              <a:tr h="1384102">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概念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具有相同核电荷数的同一类原子的总称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质子数相同而中子数不同的同一元素的不同原子之间互称为同位素</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具有一定数目质子和一定数目中子的一种原子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5652050"/>
                  </a:ext>
                </a:extLst>
              </a:tr>
              <a:tr h="184546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特征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以单质或化合物形式存在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性质是通过形成单质或化合物来体现的</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同位素的化学性质基本相同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因为质量数不同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物理性质不同。天然存在的各种同位素所占的原子百分数一般不变</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具有真实的质量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不同核素的质量不相同</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9120596"/>
                  </a:ext>
                </a:extLst>
              </a:tr>
              <a:tr h="105240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决定</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因素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质子数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质子数和中子数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质子数和中子数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3357619"/>
                  </a:ext>
                </a:extLst>
              </a:tr>
            </a:tbl>
          </a:graphicData>
        </a:graphic>
      </p:graphicFrame>
      <p:sp>
        <p:nvSpPr>
          <p:cNvPr id="8" name="矩形 7">
            <a:extLst>
              <a:ext uri="{FF2B5EF4-FFF2-40B4-BE49-F238E27FC236}">
                <a16:creationId xmlns="" xmlns:a16="http://schemas.microsoft.com/office/drawing/2014/main" id="{9D99E3B2-474F-4EFA-90A8-DEDF04FC264B}"/>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3" name="矩形 2"/>
          <p:cNvSpPr/>
          <p:nvPr/>
        </p:nvSpPr>
        <p:spPr>
          <a:xfrm>
            <a:off x="437578" y="244823"/>
            <a:ext cx="4762842" cy="662297"/>
          </a:xfrm>
          <a:prstGeom prst="rect">
            <a:avLst/>
          </a:prstGeom>
        </p:spPr>
        <p:txBody>
          <a:bodyPr wrap="none">
            <a:spAutoFit/>
          </a:bodyPr>
          <a:lstStyle/>
          <a:p>
            <a:pPr>
              <a:lnSpc>
                <a:spcPct val="150000"/>
              </a:lnSpc>
            </a:pPr>
            <a:r>
              <a:rPr lang="en-US" altLang="zh-CN" sz="2800" b="1" dirty="0"/>
              <a:t>5.</a:t>
            </a:r>
            <a:r>
              <a:rPr lang="zh-CN" altLang="zh-CN" sz="2800" b="1" dirty="0"/>
              <a:t>元素、同位素、核素的比较</a:t>
            </a:r>
          </a:p>
        </p:txBody>
      </p:sp>
    </p:spTree>
    <p:extLst>
      <p:ext uri="{BB962C8B-B14F-4D97-AF65-F5344CB8AC3E}">
        <p14:creationId xmlns:p14="http://schemas.microsoft.com/office/powerpoint/2010/main" val="8935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430159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原子结构</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原子核外电子排布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化学键　分子间作用力</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BC005968-4AA5-4AA9-9977-97601144BB41}"/>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AAD6A405-A85B-47E4-9122-DCED6BFC3334}"/>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AFC969A2-1D5A-4CC0-8601-D75B2D47097D}"/>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 xmlns:a16="http://schemas.microsoft.com/office/drawing/2014/main" id="{F77B7A2D-5FFA-4459-8430-CAFD24DDD9D2}"/>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338143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[2017</a:t>
                </a:r>
                <a:r>
                  <a:rPr lang="zh-CN" altLang="zh-CN" sz="2800" dirty="0"/>
                  <a:t>安徽六安一中模拟改编</a:t>
                </a:r>
                <a:r>
                  <a:rPr lang="en-US" altLang="zh-CN" sz="2800" dirty="0"/>
                  <a:t>]</a:t>
                </a:r>
                <a:r>
                  <a:rPr lang="zh-CN" altLang="zh-CN" sz="2800" dirty="0"/>
                  <a:t>下列叙述中</a:t>
                </a:r>
                <a:r>
                  <a:rPr lang="en-US" altLang="zh-CN" sz="2800" dirty="0"/>
                  <a:t>,</a:t>
                </a:r>
                <a:r>
                  <a:rPr lang="zh-CN" altLang="zh-CN" sz="2800" dirty="0"/>
                  <a:t>正确的是</a:t>
                </a:r>
              </a:p>
              <a:p>
                <a:pPr>
                  <a:lnSpc>
                    <a:spcPct val="150000"/>
                  </a:lnSpc>
                </a:pPr>
                <a:r>
                  <a:rPr lang="en-US" altLang="zh-CN" sz="2800" dirty="0"/>
                  <a:t>A.</a:t>
                </a:r>
                <a:r>
                  <a:rPr lang="en-US" altLang="zh-CN" sz="2800" baseline="30000" dirty="0"/>
                  <a:t>1</a:t>
                </a:r>
                <a:r>
                  <a:rPr lang="en-US" altLang="zh-CN" sz="2800" dirty="0"/>
                  <a:t>H</a:t>
                </a:r>
                <a:r>
                  <a:rPr lang="zh-CN" altLang="zh-CN" sz="2800" dirty="0"/>
                  <a:t>、</a:t>
                </a:r>
                <a:r>
                  <a:rPr lang="en-US" altLang="zh-CN" sz="2800" baseline="30000" dirty="0"/>
                  <a:t>2</a:t>
                </a:r>
                <a:r>
                  <a:rPr lang="en-US" altLang="zh-CN" sz="2800" dirty="0"/>
                  <a:t>H</a:t>
                </a:r>
                <a:r>
                  <a:rPr lang="zh-CN" altLang="zh-CN" sz="2800" dirty="0"/>
                  <a:t>、</a:t>
                </a:r>
                <a:r>
                  <a:rPr lang="en-US" altLang="zh-CN" sz="2800" baseline="30000" dirty="0"/>
                  <a:t>3</a:t>
                </a:r>
                <a:r>
                  <a:rPr lang="en-US" altLang="zh-CN" sz="2800" dirty="0"/>
                  <a:t>H</a:t>
                </a:r>
                <a:r>
                  <a:rPr lang="zh-CN" altLang="zh-CN" sz="2800" dirty="0"/>
                  <a:t>是同一种核素</a:t>
                </a:r>
              </a:p>
              <a:p>
                <a:pPr>
                  <a:lnSpc>
                    <a:spcPct val="150000"/>
                  </a:lnSpc>
                </a:pPr>
                <a:r>
                  <a:rPr lang="en-US" altLang="zh-CN" sz="2800" dirty="0"/>
                  <a:t>B.H</a:t>
                </a:r>
                <a:r>
                  <a:rPr lang="en-US" altLang="zh-CN" sz="2800" baseline="-25000" dirty="0"/>
                  <a:t>2</a:t>
                </a:r>
                <a:r>
                  <a:rPr lang="en-US" altLang="zh-CN" sz="2800" dirty="0"/>
                  <a:t>O</a:t>
                </a:r>
                <a:r>
                  <a:rPr lang="zh-CN" altLang="zh-CN" sz="2800" dirty="0"/>
                  <a:t>与</a:t>
                </a:r>
                <a:r>
                  <a:rPr lang="en-US" altLang="zh-CN" sz="2800" dirty="0"/>
                  <a:t>D</a:t>
                </a:r>
                <a:r>
                  <a:rPr lang="en-US" altLang="zh-CN" sz="2800" baseline="-25000" dirty="0"/>
                  <a:t>2</a:t>
                </a:r>
                <a:r>
                  <a:rPr lang="en-US" altLang="zh-CN" sz="2800" dirty="0"/>
                  <a:t>O(</a:t>
                </a:r>
                <a:r>
                  <a:rPr lang="zh-CN" altLang="zh-CN" sz="2800" dirty="0"/>
                  <a:t>重水</a:t>
                </a:r>
                <a:r>
                  <a:rPr lang="en-US" altLang="zh-CN" sz="2800" dirty="0"/>
                  <a:t>)</a:t>
                </a:r>
                <a:r>
                  <a:rPr lang="zh-CN" altLang="zh-CN" sz="2800" dirty="0"/>
                  <a:t>互称为同位素</a:t>
                </a:r>
              </a:p>
              <a:p>
                <a:pPr>
                  <a:lnSpc>
                    <a:spcPct val="150000"/>
                  </a:lnSpc>
                </a:pPr>
                <a:r>
                  <a:rPr lang="en-US" altLang="zh-CN" sz="2800" dirty="0"/>
                  <a:t>C.C</a:t>
                </a:r>
                <a:r>
                  <a:rPr lang="en-US" altLang="zh-CN" sz="2800" baseline="-25000" dirty="0"/>
                  <a:t>60</a:t>
                </a:r>
                <a:r>
                  <a:rPr lang="zh-CN" altLang="zh-CN" sz="2800" dirty="0"/>
                  <a:t>、</a:t>
                </a:r>
                <a:r>
                  <a:rPr lang="en-US" altLang="zh-CN" sz="2800" dirty="0"/>
                  <a:t>C</a:t>
                </a:r>
                <a:r>
                  <a:rPr lang="en-US" altLang="zh-CN" sz="2800" baseline="-25000" dirty="0"/>
                  <a:t>70</a:t>
                </a:r>
                <a:r>
                  <a:rPr lang="zh-CN" altLang="zh-CN" sz="2800" dirty="0"/>
                  <a:t>、金刚石、石墨互为同素异形体</a:t>
                </a:r>
              </a:p>
              <a:p>
                <a:pPr>
                  <a:lnSpc>
                    <a:spcPct val="150000"/>
                  </a:lnSpc>
                </a:pPr>
                <a:r>
                  <a:rPr lang="en-US" altLang="zh-CN" sz="2800" dirty="0"/>
                  <a:t>D</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92</m:t>
                        </m:r>
                      </m:sub>
                      <m:sup>
                        <m:r>
                          <a:rPr lang="en-US" altLang="zh-CN" sz="2800">
                            <a:latin typeface="Cambria Math" panose="02040503050406030204" pitchFamily="18" charset="0"/>
                          </a:rPr>
                          <m:t>235</m:t>
                        </m:r>
                      </m:sup>
                    </m:sSubSup>
                  </m:oMath>
                </a14:m>
                <a:r>
                  <a:rPr lang="en-US" altLang="zh-CN" sz="2800" dirty="0"/>
                  <a:t>U</a:t>
                </a:r>
                <a:r>
                  <a:rPr lang="zh-CN" altLang="zh-CN" sz="2800" dirty="0"/>
                  <a:t>和</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 </m:t>
                        </m:r>
                      </m:e>
                      <m:sub>
                        <m:r>
                          <a:rPr lang="en-US" altLang="zh-CN" sz="2800">
                            <a:latin typeface="Cambria Math" panose="02040503050406030204" pitchFamily="18" charset="0"/>
                          </a:rPr>
                          <m:t>92</m:t>
                        </m:r>
                      </m:sub>
                      <m:sup>
                        <m:r>
                          <a:rPr lang="en-US" altLang="zh-CN" sz="2800">
                            <a:latin typeface="Cambria Math" panose="02040503050406030204" pitchFamily="18" charset="0"/>
                          </a:rPr>
                          <m:t>238</m:t>
                        </m:r>
                      </m:sup>
                    </m:sSubSup>
                  </m:oMath>
                </a14:m>
                <a:r>
                  <a:rPr lang="en-US" altLang="zh-CN" sz="2800" dirty="0"/>
                  <a:t>U</a:t>
                </a:r>
                <a:r>
                  <a:rPr lang="zh-CN" altLang="zh-CN" sz="2800" dirty="0"/>
                  <a:t>是中子数不同</a:t>
                </a:r>
                <a:r>
                  <a:rPr lang="en-US" altLang="zh-CN" sz="2800" dirty="0"/>
                  <a:t>,</a:t>
                </a:r>
                <a:r>
                  <a:rPr lang="zh-CN" altLang="zh-CN" sz="2800" dirty="0"/>
                  <a:t>质子数相同的同种核素</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3381439"/>
              </a:xfrm>
              <a:prstGeom prst="rect">
                <a:avLst/>
              </a:prstGeom>
              <a:blipFill rotWithShape="1">
                <a:blip r:embed="rId2"/>
                <a:stretch>
                  <a:fillRect l="-1040" b="-721"/>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6" name="矩形 15">
            <a:extLst>
              <a:ext uri="{FF2B5EF4-FFF2-40B4-BE49-F238E27FC236}">
                <a16:creationId xmlns="" xmlns:a16="http://schemas.microsoft.com/office/drawing/2014/main" id="{DA68DB7F-5C95-469E-8530-BFD93D4951A9}"/>
              </a:ext>
            </a:extLst>
          </p:cNvPr>
          <p:cNvSpPr/>
          <p:nvPr/>
        </p:nvSpPr>
        <p:spPr>
          <a:xfrm>
            <a:off x="234043" y="363330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A32AE7CF-6D83-4766-8264-E4EBD1BACC64}"/>
              </a:ext>
            </a:extLst>
          </p:cNvPr>
          <p:cNvSpPr/>
          <p:nvPr/>
        </p:nvSpPr>
        <p:spPr>
          <a:xfrm>
            <a:off x="316859" y="5000563"/>
            <a:ext cx="1620957" cy="662233"/>
          </a:xfrm>
          <a:prstGeom prst="rect">
            <a:avLst/>
          </a:prstGeom>
        </p:spPr>
        <p:txBody>
          <a:bodyPr wrap="non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紧扣概念</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BBC694DD-6BE7-474C-B4F8-2E64054AABC2}"/>
                  </a:ext>
                </a:extLst>
              </p:cNvPr>
              <p:cNvSpPr/>
              <p:nvPr/>
            </p:nvSpPr>
            <p:spPr>
              <a:xfrm>
                <a:off x="1879288" y="4346968"/>
                <a:ext cx="9413731" cy="21347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zh-CN" altLang="en-US" sz="2800" i="1" smtClean="0">
                              <a:latin typeface="Cambria Math" panose="02040503050406030204" pitchFamily="18" charset="0"/>
                            </a:rPr>
                          </m:ctrlPr>
                        </m:dPr>
                        <m:e>
                          <m:m>
                            <m:mPr>
                              <m:plcHide m:val="on"/>
                              <m:mcs>
                                <m:mc>
                                  <m:mcPr>
                                    <m:count m:val="1"/>
                                    <m:mcJc m:val="center"/>
                                  </m:mcPr>
                                </m:mc>
                              </m:mcs>
                              <m:ctrlPr>
                                <a:rPr lang="zh-CN" altLang="en-US" sz="2800" i="1">
                                  <a:latin typeface="Cambria Math" panose="02040503050406030204" pitchFamily="18" charset="0"/>
                                </a:rPr>
                              </m:ctrlPr>
                            </m:mPr>
                            <m:mr>
                              <m:e>
                                <m:r>
                                  <m:rPr>
                                    <m:nor/>
                                  </m:rPr>
                                  <a:rPr lang="zh-CN" altLang="en-US" sz="2800"/>
                                  <m:t>同位素 ——同一元素的不同“核素”,判断</m:t>
                                </m:r>
                                <m:r>
                                  <m:rPr>
                                    <m:sty m:val="p"/>
                                  </m:rPr>
                                  <a:rPr lang="zh-CN" altLang="en-US" sz="2800" i="0">
                                    <a:latin typeface="Cambria Math" panose="02040503050406030204" pitchFamily="18" charset="0"/>
                                  </a:rPr>
                                  <m:t>B</m:t>
                                </m:r>
                                <m:r>
                                  <m:rPr>
                                    <m:nor/>
                                  </m:rPr>
                                  <a:rPr lang="zh-CN" altLang="en-US" sz="2800">
                                    <a:latin typeface="Cambria Math" panose="02040503050406030204" pitchFamily="18" charset="0"/>
                                  </a:rPr>
                                  <m:t>项。</m:t>
                                </m:r>
                                <m:r>
                                  <m:rPr>
                                    <m:nor/>
                                  </m:rPr>
                                  <a:rPr lang="en-US" altLang="zh-CN" sz="2800" b="0" i="0" smtClean="0">
                                    <a:latin typeface="Cambria Math" panose="02040503050406030204" pitchFamily="18" charset="0"/>
                                  </a:rPr>
                                  <m:t>                 </m:t>
                                </m:r>
                              </m:e>
                            </m:mr>
                            <m:mr>
                              <m:e>
                                <m:eqArr>
                                  <m:eqArrPr>
                                    <m:ctrlPr>
                                      <a:rPr lang="zh-CN" altLang="en-US" sz="2800" i="1">
                                        <a:latin typeface="Cambria Math" panose="02040503050406030204" pitchFamily="18" charset="0"/>
                                      </a:rPr>
                                    </m:ctrlPr>
                                  </m:eqArrPr>
                                  <m:e>
                                    <m:r>
                                      <m:rPr>
                                        <m:nor/>
                                      </m:rPr>
                                      <a:rPr lang="zh-CN" altLang="en-US" sz="2800">
                                        <a:latin typeface="Cambria Math" panose="02040503050406030204" pitchFamily="18" charset="0"/>
                                      </a:rPr>
                                      <m:t>核素</m:t>
                                    </m:r>
                                    <m:r>
                                      <m:rPr>
                                        <m:nor/>
                                      </m:rPr>
                                      <a:rPr lang="zh-CN" altLang="en-US" sz="2800">
                                        <a:latin typeface="Cambria Math" panose="02040503050406030204" pitchFamily="18" charset="0"/>
                                      </a:rPr>
                                      <m:t>——</m:t>
                                    </m:r>
                                    <m:r>
                                      <m:rPr>
                                        <m:nor/>
                                      </m:rPr>
                                      <a:rPr lang="zh-CN" altLang="en-US" sz="2800">
                                        <a:latin typeface="Cambria Math" panose="02040503050406030204" pitchFamily="18" charset="0"/>
                                      </a:rPr>
                                      <m:t>“一定数目质子”和“一定数目中子”</m:t>
                                    </m:r>
                                  </m:e>
                                  <m:e>
                                    <m:r>
                                      <m:rPr>
                                        <m:nor/>
                                      </m:rPr>
                                      <a:rPr lang="zh-CN" altLang="en-US" sz="2800">
                                        <a:latin typeface="Cambria Math" panose="02040503050406030204" pitchFamily="18" charset="0"/>
                                      </a:rPr>
                                      <m:t>的“原子”</m:t>
                                    </m:r>
                                    <m:r>
                                      <m:rPr>
                                        <m:nor/>
                                      </m:rPr>
                                      <a:rPr lang="zh-CN" altLang="en-US" sz="2800">
                                        <a:latin typeface="Cambria Math" panose="02040503050406030204" pitchFamily="18" charset="0"/>
                                      </a:rPr>
                                      <m:t>,</m:t>
                                    </m:r>
                                    <m:r>
                                      <m:rPr>
                                        <m:nor/>
                                      </m:rPr>
                                      <a:rPr lang="zh-CN" altLang="en-US" sz="2800">
                                        <a:latin typeface="Cambria Math" panose="02040503050406030204" pitchFamily="18" charset="0"/>
                                      </a:rPr>
                                      <m:t>判断</m:t>
                                    </m:r>
                                    <m:r>
                                      <m:rPr>
                                        <m:sty m:val="p"/>
                                      </m:rPr>
                                      <a:rPr lang="zh-CN" altLang="en-US" sz="2800">
                                        <a:latin typeface="Cambria Math" panose="02040503050406030204" pitchFamily="18" charset="0"/>
                                      </a:rPr>
                                      <m:t>A</m:t>
                                    </m:r>
                                    <m:r>
                                      <m:rPr>
                                        <m:nor/>
                                      </m:rPr>
                                      <a:rPr lang="zh-CN" altLang="en-US" sz="2800">
                                        <a:latin typeface="Cambria Math" panose="02040503050406030204" pitchFamily="18" charset="0"/>
                                      </a:rPr>
                                      <m:t>、</m:t>
                                    </m:r>
                                    <m:r>
                                      <m:rPr>
                                        <m:sty m:val="p"/>
                                      </m:rPr>
                                      <a:rPr lang="zh-CN" altLang="en-US" sz="2800">
                                        <a:latin typeface="Cambria Math" panose="02040503050406030204" pitchFamily="18" charset="0"/>
                                      </a:rPr>
                                      <m:t>D</m:t>
                                    </m:r>
                                    <m:r>
                                      <m:rPr>
                                        <m:nor/>
                                      </m:rPr>
                                      <a:rPr lang="zh-CN" altLang="en-US" sz="2800">
                                        <a:latin typeface="Cambria Math" panose="02040503050406030204" pitchFamily="18" charset="0"/>
                                      </a:rPr>
                                      <m:t>项。</m:t>
                                    </m:r>
                                    <m:r>
                                      <m:rPr>
                                        <m:nor/>
                                      </m:rPr>
                                      <a:rPr lang="en-US" altLang="zh-CN" sz="2800" b="0" i="0" smtClean="0">
                                        <a:latin typeface="Cambria Math" panose="02040503050406030204" pitchFamily="18" charset="0"/>
                                      </a:rPr>
                                      <m:t>                                           </m:t>
                                    </m:r>
                                  </m:e>
                                </m:eqArr>
                                <m:r>
                                  <a:rPr lang="en-US" altLang="zh-CN" sz="2800" b="0" i="0" smtClean="0">
                                    <a:latin typeface="Cambria Math" panose="02040503050406030204" pitchFamily="18" charset="0"/>
                                  </a:rPr>
                                  <m:t>                 </m:t>
                                </m:r>
                              </m:e>
                            </m:mr>
                            <m:mr>
                              <m:e/>
                            </m:mr>
                            <m:mr>
                              <m:e>
                                <m:r>
                                  <m:rPr>
                                    <m:nor/>
                                  </m:rPr>
                                  <a:rPr lang="zh-CN" altLang="en-US" sz="2800">
                                    <a:latin typeface="Cambria Math" panose="02040503050406030204" pitchFamily="18" charset="0"/>
                                  </a:rPr>
                                  <m:t>同素异形体</m:t>
                                </m:r>
                                <m:r>
                                  <m:rPr>
                                    <m:nor/>
                                  </m:rPr>
                                  <a:rPr lang="zh-CN" altLang="en-US" sz="2800">
                                    <a:latin typeface="Cambria Math" panose="02040503050406030204" pitchFamily="18" charset="0"/>
                                  </a:rPr>
                                  <m:t>——</m:t>
                                </m:r>
                                <m:r>
                                  <m:rPr>
                                    <m:nor/>
                                  </m:rPr>
                                  <a:rPr lang="zh-CN" altLang="en-US" sz="2800">
                                    <a:latin typeface="Cambria Math" panose="02040503050406030204" pitchFamily="18" charset="0"/>
                                  </a:rPr>
                                  <m:t>同种元素组成的不同“单质”</m:t>
                                </m:r>
                                <m:r>
                                  <m:rPr>
                                    <m:nor/>
                                  </m:rPr>
                                  <a:rPr lang="zh-CN" altLang="en-US" sz="2800">
                                    <a:latin typeface="Cambria Math" panose="02040503050406030204" pitchFamily="18" charset="0"/>
                                  </a:rPr>
                                  <m:t>,</m:t>
                                </m:r>
                                <m:r>
                                  <m:rPr>
                                    <m:nor/>
                                  </m:rPr>
                                  <a:rPr lang="zh-CN" altLang="en-US" sz="2800">
                                    <a:latin typeface="Cambria Math" panose="02040503050406030204" pitchFamily="18" charset="0"/>
                                  </a:rPr>
                                  <m:t>判断</m:t>
                                </m:r>
                                <m:r>
                                  <m:rPr>
                                    <m:sty m:val="p"/>
                                  </m:rPr>
                                  <a:rPr lang="zh-CN" altLang="en-US" sz="2800" i="0">
                                    <a:latin typeface="Cambria Math" panose="02040503050406030204" pitchFamily="18" charset="0"/>
                                  </a:rPr>
                                  <m:t>C</m:t>
                                </m:r>
                                <m:r>
                                  <m:rPr>
                                    <m:nor/>
                                  </m:rPr>
                                  <a:rPr lang="zh-CN" altLang="en-US" sz="2800">
                                    <a:latin typeface="Cambria Math" panose="02040503050406030204" pitchFamily="18" charset="0"/>
                                  </a:rPr>
                                  <m:t>项。</m:t>
                                </m:r>
                              </m:e>
                            </m:mr>
                          </m:m>
                        </m:e>
                      </m:d>
                    </m:oMath>
                  </m:oMathPara>
                </a14:m>
                <a:endParaRPr lang="zh-CN" altLang="en-US" sz="2800" dirty="0"/>
              </a:p>
            </p:txBody>
          </p:sp>
        </mc:Choice>
        <mc:Fallback xmlns="">
          <p:sp>
            <p:nvSpPr>
              <p:cNvPr id="17" name="矩形 16">
                <a:extLst>
                  <a:ext uri="{FF2B5EF4-FFF2-40B4-BE49-F238E27FC236}">
                    <a16:creationId xmlns:a16="http://schemas.microsoft.com/office/drawing/2014/main" id="{BBC694DD-6BE7-474C-B4F8-2E64054AABC2}"/>
                  </a:ext>
                </a:extLst>
              </p:cNvPr>
              <p:cNvSpPr>
                <a:spLocks noRot="1" noChangeAspect="1" noMove="1" noResize="1" noEditPoints="1" noAdjustHandles="1" noChangeArrowheads="1" noChangeShapeType="1" noTextEdit="1"/>
              </p:cNvSpPr>
              <p:nvPr/>
            </p:nvSpPr>
            <p:spPr>
              <a:xfrm>
                <a:off x="1879288" y="4346968"/>
                <a:ext cx="9413731" cy="2134752"/>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628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521379"/>
                <a:ext cx="11723912" cy="4027769"/>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a:t>
                </a:r>
                <a:r>
                  <a:rPr lang="en-US" altLang="zh-CN" sz="2800" baseline="30000" dirty="0"/>
                  <a:t>1</a:t>
                </a:r>
                <a:r>
                  <a:rPr lang="en-US" altLang="zh-CN" sz="2800" dirty="0"/>
                  <a:t>H</a:t>
                </a:r>
                <a:r>
                  <a:rPr lang="zh-CN" altLang="zh-CN" sz="2800" dirty="0"/>
                  <a:t>、</a:t>
                </a:r>
                <a:r>
                  <a:rPr lang="en-US" altLang="zh-CN" sz="2800" baseline="30000" dirty="0"/>
                  <a:t>2</a:t>
                </a:r>
                <a:r>
                  <a:rPr lang="en-US" altLang="zh-CN" sz="2800" dirty="0"/>
                  <a:t>H</a:t>
                </a:r>
                <a:r>
                  <a:rPr lang="zh-CN" altLang="zh-CN" sz="2800" dirty="0"/>
                  <a:t>、</a:t>
                </a:r>
                <a:r>
                  <a:rPr lang="en-US" altLang="zh-CN" sz="2800" baseline="30000" dirty="0"/>
                  <a:t>3</a:t>
                </a:r>
                <a:r>
                  <a:rPr lang="en-US" altLang="zh-CN" sz="2800" dirty="0"/>
                  <a:t>H</a:t>
                </a:r>
                <a:r>
                  <a:rPr lang="zh-CN" altLang="zh-CN" sz="2800" dirty="0"/>
                  <a:t>是同一种元素的不同核素</a:t>
                </a:r>
                <a:r>
                  <a:rPr lang="en-US" altLang="zh-CN" sz="2800" dirty="0"/>
                  <a:t>,</a:t>
                </a:r>
                <a:r>
                  <a:rPr lang="zh-CN" altLang="zh-CN" sz="2800" dirty="0"/>
                  <a:t>互称为同位素</a:t>
                </a:r>
                <a:r>
                  <a:rPr lang="en-US" altLang="zh-CN" sz="2800" dirty="0"/>
                  <a:t>,A</a:t>
                </a:r>
                <a:r>
                  <a:rPr lang="zh-CN" altLang="zh-CN" sz="2800" dirty="0"/>
                  <a:t>项错误</a:t>
                </a:r>
                <a:r>
                  <a:rPr lang="en-US" altLang="zh-CN" sz="2800" dirty="0"/>
                  <a:t>;H</a:t>
                </a:r>
                <a:r>
                  <a:rPr lang="en-US" altLang="zh-CN" sz="2800" baseline="-25000" dirty="0"/>
                  <a:t>2</a:t>
                </a:r>
                <a:r>
                  <a:rPr lang="en-US" altLang="zh-CN" sz="2800" dirty="0"/>
                  <a:t>O</a:t>
                </a:r>
                <a:r>
                  <a:rPr lang="zh-CN" altLang="zh-CN" sz="2800" dirty="0"/>
                  <a:t>与</a:t>
                </a:r>
                <a:r>
                  <a:rPr lang="en-US" altLang="zh-CN" sz="2800" dirty="0"/>
                  <a:t>D</a:t>
                </a:r>
                <a:r>
                  <a:rPr lang="en-US" altLang="zh-CN" sz="2800" baseline="-25000" dirty="0"/>
                  <a:t>2</a:t>
                </a:r>
                <a:r>
                  <a:rPr lang="en-US" altLang="zh-CN" sz="2800" dirty="0"/>
                  <a:t>O</a:t>
                </a:r>
                <a:r>
                  <a:rPr lang="zh-CN" altLang="zh-CN" sz="2800" dirty="0"/>
                  <a:t>是不同的分子</a:t>
                </a:r>
                <a:r>
                  <a:rPr lang="en-US" altLang="zh-CN" sz="2800" dirty="0"/>
                  <a:t>,</a:t>
                </a:r>
                <a:r>
                  <a:rPr lang="zh-CN" altLang="zh-CN" sz="2800" dirty="0"/>
                  <a:t>不属于同位素</a:t>
                </a:r>
                <a:r>
                  <a:rPr lang="en-US" altLang="zh-CN" sz="2800" dirty="0"/>
                  <a:t>,B</a:t>
                </a:r>
                <a:r>
                  <a:rPr lang="zh-CN" altLang="zh-CN" sz="2800" dirty="0"/>
                  <a:t>项错误</a:t>
                </a:r>
                <a:r>
                  <a:rPr lang="en-US" altLang="zh-CN" sz="2800" dirty="0"/>
                  <a:t>;C</a:t>
                </a:r>
                <a:r>
                  <a:rPr lang="en-US" altLang="zh-CN" sz="2800" baseline="-25000" dirty="0"/>
                  <a:t>60</a:t>
                </a:r>
                <a:r>
                  <a:rPr lang="zh-CN" altLang="zh-CN" sz="2800" dirty="0"/>
                  <a:t>、</a:t>
                </a:r>
                <a:r>
                  <a:rPr lang="en-US" altLang="zh-CN" sz="2800" dirty="0"/>
                  <a:t>C</a:t>
                </a:r>
                <a:r>
                  <a:rPr lang="en-US" altLang="zh-CN" sz="2800" baseline="-25000" dirty="0"/>
                  <a:t>70</a:t>
                </a:r>
                <a:r>
                  <a:rPr lang="zh-CN" altLang="zh-CN" sz="2800" dirty="0"/>
                  <a:t>、金刚石、石墨均为碳元素组成的不同单质</a:t>
                </a:r>
                <a:r>
                  <a:rPr lang="en-US" altLang="zh-CN" sz="2800" dirty="0"/>
                  <a:t>,</a:t>
                </a:r>
                <a:r>
                  <a:rPr lang="zh-CN" altLang="zh-CN" sz="2800" dirty="0"/>
                  <a:t>互为同素异形体</a:t>
                </a:r>
                <a:r>
                  <a:rPr lang="en-US" altLang="zh-CN" sz="2800" dirty="0"/>
                  <a:t>,C</a:t>
                </a:r>
                <a:r>
                  <a:rPr lang="zh-CN" altLang="zh-CN" sz="2800" dirty="0"/>
                  <a:t>项正确</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92</m:t>
                        </m:r>
                      </m:sub>
                      <m:sup>
                        <m:r>
                          <a:rPr lang="en-US" altLang="zh-CN" sz="2800">
                            <a:latin typeface="Cambria Math" panose="02040503050406030204" pitchFamily="18" charset="0"/>
                          </a:rPr>
                          <m:t>235</m:t>
                        </m:r>
                      </m:sup>
                    </m:sSubSup>
                  </m:oMath>
                </a14:m>
                <a:r>
                  <a:rPr lang="en-US" altLang="zh-CN" sz="2800" dirty="0"/>
                  <a:t>U</a:t>
                </a:r>
                <a:r>
                  <a:rPr lang="zh-CN" altLang="zh-CN" sz="2800" dirty="0"/>
                  <a:t>和</a:t>
                </a:r>
                <a:r>
                  <a:rPr lang="en-US" altLang="zh-CN" sz="2800" baseline="30000" dirty="0"/>
                  <a:t>238</a:t>
                </a:r>
                <a:r>
                  <a:rPr lang="en-US" altLang="zh-CN" sz="2800" dirty="0"/>
                  <a:t> </a:t>
                </a:r>
                <a:r>
                  <a:rPr lang="en-US" altLang="zh-CN" sz="2800" baseline="-25000" dirty="0"/>
                  <a:t>92</a:t>
                </a:r>
                <a:r>
                  <a:rPr lang="en-US" altLang="zh-CN" sz="2800" dirty="0"/>
                  <a:t>U</a:t>
                </a:r>
                <a:r>
                  <a:rPr lang="zh-CN" altLang="zh-CN" sz="2800" dirty="0"/>
                  <a:t>是中子数不同</a:t>
                </a:r>
                <a:r>
                  <a:rPr lang="en-US" altLang="zh-CN" sz="2800" dirty="0"/>
                  <a:t>,</a:t>
                </a:r>
                <a:r>
                  <a:rPr lang="zh-CN" altLang="zh-CN" sz="2800" dirty="0"/>
                  <a:t>质子数相同的不同种核素</a:t>
                </a:r>
                <a:r>
                  <a:rPr lang="en-US" altLang="zh-CN" sz="2800" dirty="0"/>
                  <a:t>,D</a:t>
                </a:r>
                <a:r>
                  <a:rPr lang="zh-CN" altLang="zh-CN" sz="2800" dirty="0"/>
                  <a:t>项错误。</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C</a:t>
                </a:r>
                <a:endParaRPr lang="zh-CN" altLang="zh-CN" sz="2800" dirty="0"/>
              </a:p>
            </p:txBody>
          </p:sp>
        </mc:Choice>
        <mc:Fallback xmlns="">
          <p:sp>
            <p:nvSpPr>
              <p:cNvPr id="14" name="矩形 13">
                <a:extLst>
                  <a:ext uri="{FF2B5EF4-FFF2-40B4-BE49-F238E27FC236}">
                    <a16:creationId xmlns:a16="http://schemas.microsoft.com/office/drawing/2014/main" id="{E6887BEB-6A6D-41A9-8ECC-AF3CEFAE4603}"/>
                  </a:ext>
                </a:extLst>
              </p:cNvPr>
              <p:cNvSpPr>
                <a:spLocks noRot="1" noChangeAspect="1" noMove="1" noResize="1" noEditPoints="1" noAdjustHandles="1" noChangeArrowheads="1" noChangeShapeType="1" noTextEdit="1"/>
              </p:cNvSpPr>
              <p:nvPr/>
            </p:nvSpPr>
            <p:spPr>
              <a:xfrm>
                <a:off x="234043" y="521379"/>
                <a:ext cx="11723912" cy="4027769"/>
              </a:xfrm>
              <a:prstGeom prst="rect">
                <a:avLst/>
              </a:prstGeom>
              <a:blipFill>
                <a:blip r:embed="rId2"/>
                <a:stretch>
                  <a:fillRect l="-1040" b="-1515"/>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29328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61454"/>
            <a:ext cx="11723913" cy="66120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A32AE7CF-6D83-4766-8264-E4EBD1BACC64}"/>
                  </a:ext>
                </a:extLst>
              </p:cNvPr>
              <p:cNvSpPr/>
              <p:nvPr/>
            </p:nvSpPr>
            <p:spPr>
              <a:xfrm>
                <a:off x="266701" y="868847"/>
                <a:ext cx="11639550" cy="5951053"/>
              </a:xfrm>
              <a:prstGeom prst="rect">
                <a:avLst/>
              </a:prstGeom>
            </p:spPr>
            <p:txBody>
              <a:bodyPr wrap="square">
                <a:spAutoFit/>
              </a:bodyPr>
              <a:lstStyle/>
              <a:p>
                <a:pPr>
                  <a:lnSpc>
                    <a:spcPct val="150000"/>
                  </a:lnSpc>
                </a:pPr>
                <a:r>
                  <a:rPr lang="en-US" altLang="zh-CN" sz="2800" dirty="0"/>
                  <a:t>1.</a:t>
                </a:r>
                <a:r>
                  <a:rPr lang="zh-CN" altLang="zh-CN" sz="2800" dirty="0"/>
                  <a:t>元素、同位素、同素异形体、同系物、同分异构体的判断关键是抓住各自描述的对象。如</a:t>
                </a:r>
                <a:r>
                  <a:rPr lang="en-US" altLang="zh-CN" sz="2800" dirty="0"/>
                  <a:t>:</a:t>
                </a:r>
                <a:endParaRPr lang="zh-CN" altLang="zh-CN" sz="2800" dirty="0"/>
              </a:p>
              <a:p>
                <a:pPr>
                  <a:lnSpc>
                    <a:spcPct val="150000"/>
                  </a:lnSpc>
                </a:pPr>
                <a:r>
                  <a:rPr lang="en-US" altLang="zh-CN" sz="2800" dirty="0"/>
                  <a:t>(1)</a:t>
                </a:r>
                <a:r>
                  <a:rPr lang="zh-CN" altLang="zh-CN" sz="2800" dirty="0"/>
                  <a:t>具有相同质子数的两微粒不一定是同种元素</a:t>
                </a:r>
                <a:r>
                  <a:rPr lang="en-US" altLang="zh-CN" sz="2800" dirty="0"/>
                  <a:t>,</a:t>
                </a:r>
                <a:r>
                  <a:rPr lang="zh-CN" altLang="zh-CN" sz="2800" dirty="0"/>
                  <a:t>如</a:t>
                </a:r>
                <a:r>
                  <a:rPr lang="en-US" altLang="zh-CN" sz="2800" dirty="0"/>
                  <a:t>Ne</a:t>
                </a:r>
                <a:r>
                  <a:rPr lang="zh-CN" altLang="zh-CN" sz="2800" dirty="0"/>
                  <a:t>和</a:t>
                </a:r>
                <a:r>
                  <a:rPr lang="en-US" altLang="zh-CN" sz="2800" dirty="0"/>
                  <a:t>H</a:t>
                </a:r>
                <a:r>
                  <a:rPr lang="en-US" altLang="zh-CN" sz="2800" baseline="-25000" dirty="0"/>
                  <a:t>2</a:t>
                </a:r>
                <a:r>
                  <a:rPr lang="en-US" altLang="zh-CN" sz="2800" dirty="0"/>
                  <a:t>O</a:t>
                </a:r>
                <a:r>
                  <a:rPr lang="zh-CN" altLang="zh-CN" sz="2800" dirty="0"/>
                  <a:t>。</a:t>
                </a:r>
              </a:p>
              <a:p>
                <a:pPr>
                  <a:lnSpc>
                    <a:spcPct val="150000"/>
                  </a:lnSpc>
                </a:pPr>
                <a:r>
                  <a:rPr lang="en-US" altLang="zh-CN" sz="2800" dirty="0"/>
                  <a:t>(2)</a:t>
                </a:r>
                <a:r>
                  <a:rPr lang="zh-CN" altLang="zh-CN" sz="2800" dirty="0"/>
                  <a:t>质子数相同而中子数不同的两微粒不一定互为同位素</a:t>
                </a:r>
                <a:r>
                  <a:rPr lang="en-US" altLang="zh-CN" sz="2800" dirty="0"/>
                  <a:t>,</a:t>
                </a:r>
                <a:r>
                  <a:rPr lang="zh-CN" altLang="zh-CN" sz="2800" dirty="0"/>
                  <a:t>如</a:t>
                </a:r>
                <a:r>
                  <a:rPr lang="en-US" altLang="zh-CN" sz="2800" baseline="30000" dirty="0"/>
                  <a:t>14</a:t>
                </a:r>
                <a:r>
                  <a:rPr lang="en-US" altLang="zh-CN" sz="2800" dirty="0"/>
                  <a:t>N</a:t>
                </a:r>
                <a:r>
                  <a:rPr lang="en-US" altLang="zh-CN" sz="2800" baseline="-25000" dirty="0"/>
                  <a:t>2</a:t>
                </a:r>
                <a:r>
                  <a:rPr lang="zh-CN" altLang="zh-CN" sz="2800" dirty="0"/>
                  <a:t>和</a:t>
                </a:r>
                <a:r>
                  <a:rPr lang="en-US" altLang="zh-CN" sz="2800" baseline="30000" dirty="0"/>
                  <a:t>13</a:t>
                </a:r>
                <a:r>
                  <a:rPr lang="en-US" altLang="zh-CN" sz="2800" dirty="0"/>
                  <a:t>C</a:t>
                </a:r>
                <a:r>
                  <a:rPr lang="en-US" altLang="zh-CN" sz="2800" baseline="30000" dirty="0"/>
                  <a:t>16</a:t>
                </a:r>
                <a:r>
                  <a:rPr lang="en-US" altLang="zh-CN" sz="2800" dirty="0"/>
                  <a:t>O</a:t>
                </a:r>
                <a:r>
                  <a:rPr lang="zh-CN" altLang="zh-CN" sz="2800" dirty="0"/>
                  <a:t>。</a:t>
                </a:r>
              </a:p>
              <a:p>
                <a:pPr>
                  <a:lnSpc>
                    <a:spcPct val="150000"/>
                  </a:lnSpc>
                </a:pPr>
                <a:r>
                  <a:rPr lang="en-US" altLang="zh-CN" sz="2800" dirty="0"/>
                  <a:t>(3)</a:t>
                </a:r>
                <a:r>
                  <a:rPr lang="en-US" altLang="zh-CN" sz="2800" baseline="30000" dirty="0"/>
                  <a:t>2</a:t>
                </a:r>
                <a:r>
                  <a:rPr lang="en-US" altLang="zh-CN" sz="2800" dirty="0"/>
                  <a:t>H</a:t>
                </a:r>
                <a:r>
                  <a:rPr lang="en-US" altLang="zh-CN" sz="2800" baseline="-25000" dirty="0"/>
                  <a:t>2</a:t>
                </a:r>
                <a:r>
                  <a:rPr lang="zh-CN" altLang="zh-CN" sz="2800" dirty="0"/>
                  <a:t>和</a:t>
                </a:r>
                <a:r>
                  <a:rPr lang="en-US" altLang="zh-CN" sz="2800" baseline="30000" dirty="0"/>
                  <a:t>3</a:t>
                </a:r>
                <a:r>
                  <a:rPr lang="en-US" altLang="zh-CN" sz="2800" dirty="0"/>
                  <a:t>H</a:t>
                </a:r>
                <a:r>
                  <a:rPr lang="en-US" altLang="zh-CN" sz="2800" baseline="-25000" dirty="0"/>
                  <a:t>2</a:t>
                </a:r>
                <a:r>
                  <a:rPr lang="zh-CN" altLang="zh-CN" sz="2800" dirty="0"/>
                  <a:t>既不互为同位素</a:t>
                </a:r>
                <a:r>
                  <a:rPr lang="en-US" altLang="zh-CN" sz="2800" dirty="0"/>
                  <a:t>,</a:t>
                </a:r>
                <a:r>
                  <a:rPr lang="zh-CN" altLang="zh-CN" sz="2800" dirty="0"/>
                  <a:t>也不互为同素异形体。</a:t>
                </a:r>
              </a:p>
              <a:p>
                <a:pPr>
                  <a:lnSpc>
                    <a:spcPct val="150000"/>
                  </a:lnSpc>
                </a:pPr>
                <a:r>
                  <a:rPr lang="en-US" altLang="zh-CN" sz="2800" dirty="0"/>
                  <a:t>2.</a:t>
                </a:r>
                <a:r>
                  <a:rPr lang="zh-CN" altLang="zh-CN" sz="2800" dirty="0"/>
                  <a:t>有质子的微粒不一定有中子</a:t>
                </a:r>
                <a:r>
                  <a:rPr lang="en-US" altLang="zh-CN" sz="2800" dirty="0"/>
                  <a:t>,</a:t>
                </a:r>
                <a:r>
                  <a:rPr lang="zh-CN" altLang="zh-CN" sz="2800" dirty="0"/>
                  <a:t>如</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 </m:t>
                        </m:r>
                      </m:e>
                      <m:sub>
                        <m:r>
                          <a:rPr lang="en-US" altLang="zh-CN" sz="2800">
                            <a:latin typeface="Cambria Math" panose="02040503050406030204" pitchFamily="18" charset="0"/>
                          </a:rPr>
                          <m:t>1</m:t>
                        </m:r>
                      </m:sub>
                      <m:sup>
                        <m:r>
                          <a:rPr lang="en-US" altLang="zh-CN" sz="2800">
                            <a:latin typeface="Cambria Math" panose="02040503050406030204" pitchFamily="18" charset="0"/>
                          </a:rPr>
                          <m:t>1</m:t>
                        </m:r>
                      </m:sup>
                    </m:sSubSup>
                  </m:oMath>
                </a14:m>
                <a:r>
                  <a:rPr lang="en-US" altLang="zh-CN" sz="2800" dirty="0"/>
                  <a:t>H</a:t>
                </a:r>
                <a:r>
                  <a:rPr lang="zh-CN" altLang="zh-CN" sz="2800" dirty="0"/>
                  <a:t>。</a:t>
                </a:r>
              </a:p>
              <a:p>
                <a:pPr>
                  <a:lnSpc>
                    <a:spcPct val="150000"/>
                  </a:lnSpc>
                </a:pPr>
                <a:r>
                  <a:rPr lang="en-US" altLang="zh-CN" sz="2800" dirty="0"/>
                  <a:t>3.</a:t>
                </a:r>
                <a:r>
                  <a:rPr lang="zh-CN" altLang="zh-CN" sz="2800" dirty="0"/>
                  <a:t>质量数相同的核素不一定属于同种元素</a:t>
                </a:r>
                <a:r>
                  <a:rPr lang="en-US" altLang="zh-CN" sz="2800" dirty="0"/>
                  <a:t>,</a:t>
                </a:r>
                <a:r>
                  <a:rPr lang="zh-CN" altLang="zh-CN" sz="2800" dirty="0"/>
                  <a:t>如</a:t>
                </a:r>
                <a:r>
                  <a:rPr lang="en-US" altLang="zh-CN" sz="2800" baseline="30000" dirty="0"/>
                  <a:t>14</a:t>
                </a:r>
                <a:r>
                  <a:rPr lang="en-US" altLang="zh-CN" sz="2800" dirty="0"/>
                  <a:t>C</a:t>
                </a:r>
                <a:r>
                  <a:rPr lang="zh-CN" altLang="zh-CN" sz="2800" dirty="0"/>
                  <a:t>和</a:t>
                </a:r>
                <a:r>
                  <a:rPr lang="en-US" altLang="zh-CN" sz="2800" baseline="30000" dirty="0"/>
                  <a:t>14</a:t>
                </a:r>
                <a:r>
                  <a:rPr lang="en-US" altLang="zh-CN" sz="2800" dirty="0"/>
                  <a:t>N</a:t>
                </a:r>
                <a:r>
                  <a:rPr lang="zh-CN" altLang="zh-CN" sz="2800" dirty="0"/>
                  <a:t>。</a:t>
                </a:r>
              </a:p>
              <a:p>
                <a:pPr>
                  <a:lnSpc>
                    <a:spcPct val="150000"/>
                  </a:lnSpc>
                </a:pPr>
                <a:r>
                  <a:rPr lang="en-US" altLang="zh-CN" sz="2800" dirty="0"/>
                  <a:t>4.</a:t>
                </a:r>
                <a:r>
                  <a:rPr lang="zh-CN" altLang="zh-CN" sz="2800" dirty="0"/>
                  <a:t>同位素是原子之间的互称</a:t>
                </a:r>
                <a:r>
                  <a:rPr lang="en-US" altLang="zh-CN" sz="2800" dirty="0"/>
                  <a:t>,</a:t>
                </a:r>
                <a:r>
                  <a:rPr lang="zh-CN" altLang="zh-CN" sz="2800" dirty="0"/>
                  <a:t>如</a:t>
                </a:r>
                <a:r>
                  <a:rPr lang="en-US" altLang="zh-CN" sz="2800" baseline="30000" dirty="0"/>
                  <a:t>12</a:t>
                </a:r>
                <a:r>
                  <a:rPr lang="en-US" altLang="zh-CN" sz="2800" dirty="0"/>
                  <a:t>C</a:t>
                </a:r>
                <a:r>
                  <a:rPr lang="zh-CN" altLang="zh-CN" sz="2800" dirty="0"/>
                  <a:t>和</a:t>
                </a:r>
                <a:r>
                  <a:rPr lang="en-US" altLang="zh-CN" sz="2800" baseline="30000" dirty="0"/>
                  <a:t>14</a:t>
                </a:r>
                <a:r>
                  <a:rPr lang="en-US" altLang="zh-CN" sz="2800" dirty="0"/>
                  <a:t>C</a:t>
                </a:r>
                <a:r>
                  <a:rPr lang="zh-CN" altLang="zh-CN" sz="2800" dirty="0"/>
                  <a:t>互称为同位素</a:t>
                </a:r>
                <a:r>
                  <a:rPr lang="en-US" altLang="zh-CN" sz="2800" dirty="0"/>
                  <a:t>,</a:t>
                </a:r>
                <a:r>
                  <a:rPr lang="en-US" altLang="zh-CN" sz="2800" baseline="30000" dirty="0"/>
                  <a:t>35</a:t>
                </a:r>
                <a:r>
                  <a:rPr lang="en-US" altLang="zh-CN" sz="2800" dirty="0"/>
                  <a:t>Cl</a:t>
                </a:r>
                <a:r>
                  <a:rPr lang="en-US" altLang="zh-CN" sz="2800" baseline="-25000" dirty="0"/>
                  <a:t>2</a:t>
                </a:r>
                <a:r>
                  <a:rPr lang="zh-CN" altLang="zh-CN" sz="2800" dirty="0"/>
                  <a:t>与</a:t>
                </a:r>
                <a:r>
                  <a:rPr lang="en-US" altLang="zh-CN" sz="2800" baseline="30000" dirty="0"/>
                  <a:t>37</a:t>
                </a:r>
                <a:r>
                  <a:rPr lang="en-US" altLang="zh-CN" sz="2800" dirty="0"/>
                  <a:t>Cl</a:t>
                </a:r>
                <a:r>
                  <a:rPr lang="en-US" altLang="zh-CN" sz="2800" baseline="-25000" dirty="0"/>
                  <a:t>2</a:t>
                </a:r>
                <a:r>
                  <a:rPr lang="zh-CN" altLang="zh-CN" sz="2800" dirty="0"/>
                  <a:t>则不能互称为同位素。</a:t>
                </a:r>
              </a:p>
            </p:txBody>
          </p:sp>
        </mc:Choice>
        <mc:Fallback xmlns="">
          <p:sp>
            <p:nvSpPr>
              <p:cNvPr id="5" name="矩形 4">
                <a:extLst>
                  <a:ext uri="{FF2B5EF4-FFF2-40B4-BE49-F238E27FC236}">
                    <a16:creationId xmlns:a16="http://schemas.microsoft.com/office/drawing/2014/main" id="{A32AE7CF-6D83-4766-8264-E4EBD1BACC64}"/>
                  </a:ext>
                </a:extLst>
              </p:cNvPr>
              <p:cNvSpPr>
                <a:spLocks noRot="1" noChangeAspect="1" noMove="1" noResize="1" noEditPoints="1" noAdjustHandles="1" noChangeArrowheads="1" noChangeShapeType="1" noTextEdit="1"/>
              </p:cNvSpPr>
              <p:nvPr/>
            </p:nvSpPr>
            <p:spPr>
              <a:xfrm>
                <a:off x="266701" y="868847"/>
                <a:ext cx="11639550" cy="5951053"/>
              </a:xfrm>
              <a:prstGeom prst="rect">
                <a:avLst/>
              </a:prstGeom>
              <a:blipFill>
                <a:blip r:embed="rId2"/>
                <a:stretch>
                  <a:fillRect l="-1100" b="-717"/>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0F045D5B-1AC8-438A-8A20-5321431AE1B8}"/>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2286959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501293"/>
            <a:ext cx="4403770" cy="662233"/>
          </a:xfrm>
          <a:prstGeom prst="rect">
            <a:avLst/>
          </a:prstGeom>
        </p:spPr>
        <p:txBody>
          <a:bodyPr wrap="non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化学键与物质类别的判断</a:t>
            </a:r>
          </a:p>
        </p:txBody>
      </p:sp>
      <p:sp>
        <p:nvSpPr>
          <p:cNvPr id="9" name="矩形 8">
            <a:extLst>
              <a:ext uri="{FF2B5EF4-FFF2-40B4-BE49-F238E27FC236}">
                <a16:creationId xmlns="" xmlns:a16="http://schemas.microsoft.com/office/drawing/2014/main" id="{30EA3C04-12BA-4FE0-BBEA-7FC42BFB9CF9}"/>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0" name="矩形 9">
            <a:extLst>
              <a:ext uri="{FF2B5EF4-FFF2-40B4-BE49-F238E27FC236}">
                <a16:creationId xmlns="" xmlns:a16="http://schemas.microsoft.com/office/drawing/2014/main" id="{A301043F-3CCC-4E5B-A344-E959B390BD9A}"/>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11" name="矩形 10">
            <a:extLst>
              <a:ext uri="{FF2B5EF4-FFF2-40B4-BE49-F238E27FC236}">
                <a16:creationId xmlns="" xmlns:a16="http://schemas.microsoft.com/office/drawing/2014/main" id="{893080F1-2F43-4E7C-BEE7-52093BEDE39A}"/>
              </a:ext>
            </a:extLst>
          </p:cNvPr>
          <p:cNvSpPr/>
          <p:nvPr/>
        </p:nvSpPr>
        <p:spPr>
          <a:xfrm>
            <a:off x="1066800" y="-2"/>
            <a:ext cx="96583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化学键类型的判断　离子化合物和共价化合物的判断</a:t>
            </a:r>
          </a:p>
        </p:txBody>
      </p:sp>
      <p:pic>
        <p:nvPicPr>
          <p:cNvPr id="15" name="YLLJBTLJT25.jpg" descr="id:2147523314;FounderCES">
            <a:extLst>
              <a:ext uri="{FF2B5EF4-FFF2-40B4-BE49-F238E27FC236}">
                <a16:creationId xmlns="" xmlns:a16="http://schemas.microsoft.com/office/drawing/2014/main" id="{7F0685F1-C442-4449-A059-0C878F488B00}"/>
              </a:ext>
            </a:extLst>
          </p:cNvPr>
          <p:cNvPicPr/>
          <p:nvPr/>
        </p:nvPicPr>
        <p:blipFill>
          <a:blip r:embed="rId2"/>
          <a:stretch>
            <a:fillRect/>
          </a:stretch>
        </p:blipFill>
        <p:spPr>
          <a:xfrm>
            <a:off x="4739413" y="1781380"/>
            <a:ext cx="4541611" cy="4771964"/>
          </a:xfrm>
          <a:prstGeom prst="rect">
            <a:avLst/>
          </a:prstGeom>
        </p:spPr>
      </p:pic>
    </p:spTree>
    <p:extLst>
      <p:ext uri="{BB962C8B-B14F-4D97-AF65-F5344CB8AC3E}">
        <p14:creationId xmlns:p14="http://schemas.microsoft.com/office/powerpoint/2010/main" val="335102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891693"/>
            <a:ext cx="11456307" cy="662233"/>
          </a:xfrm>
          <a:prstGeom prst="rect">
            <a:avLst/>
          </a:prstGeom>
        </p:spPr>
        <p:txBody>
          <a:bodyPr wrap="square">
            <a:spAutoFit/>
          </a:bodyPr>
          <a:lstStyle/>
          <a:p>
            <a:pPr>
              <a:lnSpc>
                <a:spcPct val="150000"/>
              </a:lnSpc>
            </a:pPr>
            <a:r>
              <a:rPr lang="en-US" altLang="zh-CN" sz="2800" b="1" dirty="0"/>
              <a:t>2.</a:t>
            </a:r>
            <a:r>
              <a:rPr lang="zh-CN" altLang="zh-CN" sz="2800" b="1" dirty="0"/>
              <a:t>离子化合物和共价化合物的判断</a:t>
            </a:r>
          </a:p>
        </p:txBody>
      </p:sp>
      <p:pic>
        <p:nvPicPr>
          <p:cNvPr id="8" name="EE4.jpg" descr="id:2147523321;FounderCES">
            <a:extLst>
              <a:ext uri="{FF2B5EF4-FFF2-40B4-BE49-F238E27FC236}">
                <a16:creationId xmlns="" xmlns:a16="http://schemas.microsoft.com/office/drawing/2014/main" id="{652827C2-5F35-40FA-8597-AC50757A0494}"/>
              </a:ext>
            </a:extLst>
          </p:cNvPr>
          <p:cNvPicPr/>
          <p:nvPr/>
        </p:nvPicPr>
        <p:blipFill>
          <a:blip r:embed="rId2"/>
          <a:stretch>
            <a:fillRect/>
          </a:stretch>
        </p:blipFill>
        <p:spPr>
          <a:xfrm>
            <a:off x="2650490" y="1710191"/>
            <a:ext cx="6817995" cy="4762950"/>
          </a:xfrm>
          <a:prstGeom prst="rect">
            <a:avLst/>
          </a:prstGeom>
        </p:spPr>
      </p:pic>
      <p:sp>
        <p:nvSpPr>
          <p:cNvPr id="9" name="矩形 8">
            <a:extLst>
              <a:ext uri="{FF2B5EF4-FFF2-40B4-BE49-F238E27FC236}">
                <a16:creationId xmlns="" xmlns:a16="http://schemas.microsoft.com/office/drawing/2014/main" id="{AB6B10D7-EC77-42F4-91EE-6DD08C33CF6E}"/>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2694972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dirty="0"/>
              <a:t>　</a:t>
            </a:r>
            <a:r>
              <a:rPr lang="zh-CN" altLang="zh-CN" sz="2800" dirty="0"/>
              <a:t>下列有关化学键的叙述正确的</a:t>
            </a:r>
            <a:r>
              <a:rPr lang="zh-CN" altLang="zh-CN" sz="2800" dirty="0" smtClean="0"/>
              <a:t>是</a:t>
            </a:r>
            <a:r>
              <a:rPr lang="zh-CN" altLang="en-US" sz="2800" dirty="0" smtClean="0"/>
              <a:t> </a:t>
            </a:r>
            <a:endParaRPr lang="zh-CN" altLang="zh-CN" sz="2800" dirty="0"/>
          </a:p>
          <a:p>
            <a:pPr>
              <a:lnSpc>
                <a:spcPct val="150000"/>
              </a:lnSpc>
            </a:pPr>
            <a:r>
              <a:rPr lang="en-US" altLang="zh-CN" sz="2800" dirty="0"/>
              <a:t>A.</a:t>
            </a:r>
            <a:r>
              <a:rPr lang="zh-CN" altLang="zh-CN" sz="2800" dirty="0"/>
              <a:t>离子化合物中一定含有离子键</a:t>
            </a:r>
          </a:p>
          <a:p>
            <a:pPr>
              <a:lnSpc>
                <a:spcPct val="150000"/>
              </a:lnSpc>
            </a:pPr>
            <a:r>
              <a:rPr lang="en-US" altLang="zh-CN" sz="2800" dirty="0"/>
              <a:t>B.</a:t>
            </a:r>
            <a:r>
              <a:rPr lang="zh-CN" altLang="zh-CN" sz="2800" dirty="0"/>
              <a:t>单质分子中均不存在化学键</a:t>
            </a:r>
          </a:p>
          <a:p>
            <a:pPr>
              <a:lnSpc>
                <a:spcPct val="150000"/>
              </a:lnSpc>
            </a:pPr>
            <a:r>
              <a:rPr lang="en-US" altLang="zh-CN" sz="2800" dirty="0"/>
              <a:t>C.</a:t>
            </a:r>
            <a:r>
              <a:rPr lang="zh-CN" altLang="zh-CN" sz="2800" dirty="0"/>
              <a:t>含有极性键的分子一定是极性分子</a:t>
            </a:r>
          </a:p>
          <a:p>
            <a:pPr>
              <a:lnSpc>
                <a:spcPct val="150000"/>
              </a:lnSpc>
            </a:pPr>
            <a:r>
              <a:rPr lang="en-US" altLang="zh-CN" sz="2800" dirty="0"/>
              <a:t>D.</a:t>
            </a:r>
            <a:r>
              <a:rPr lang="zh-CN" altLang="zh-CN" sz="2800" dirty="0"/>
              <a:t>含有共价键的化合物一定是共价化合物</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6" name="矩形 15">
            <a:extLst>
              <a:ext uri="{FF2B5EF4-FFF2-40B4-BE49-F238E27FC236}">
                <a16:creationId xmlns="" xmlns:a16="http://schemas.microsoft.com/office/drawing/2014/main" id="{DA68DB7F-5C95-469E-8530-BFD93D4951A9}"/>
              </a:ext>
            </a:extLst>
          </p:cNvPr>
          <p:cNvSpPr/>
          <p:nvPr/>
        </p:nvSpPr>
        <p:spPr>
          <a:xfrm>
            <a:off x="234043" y="363330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YBTWDTSDS专10-3TA.eps" descr="id:2147523342;FounderCES">
            <a:extLst>
              <a:ext uri="{FF2B5EF4-FFF2-40B4-BE49-F238E27FC236}">
                <a16:creationId xmlns="" xmlns:a16="http://schemas.microsoft.com/office/drawing/2014/main" id="{75B45E20-2580-40E0-B760-8703532DA343}"/>
              </a:ext>
            </a:extLst>
          </p:cNvPr>
          <p:cNvPicPr/>
          <p:nvPr/>
        </p:nvPicPr>
        <p:blipFill>
          <a:blip r:embed="rId2"/>
          <a:stretch>
            <a:fillRect/>
          </a:stretch>
        </p:blipFill>
        <p:spPr>
          <a:xfrm>
            <a:off x="3049747" y="4269385"/>
            <a:ext cx="6019481" cy="2073358"/>
          </a:xfrm>
          <a:prstGeom prst="rect">
            <a:avLst/>
          </a:prstGeom>
        </p:spPr>
      </p:pic>
    </p:spTree>
    <p:extLst>
      <p:ext uri="{BB962C8B-B14F-4D97-AF65-F5344CB8AC3E}">
        <p14:creationId xmlns:p14="http://schemas.microsoft.com/office/powerpoint/2010/main" val="337996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390750"/>
            <a:ext cx="11723912" cy="3323987"/>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选项</a:t>
            </a:r>
            <a:r>
              <a:rPr lang="en-US" altLang="zh-CN" sz="2800" dirty="0"/>
              <a:t>B,O</a:t>
            </a:r>
            <a:r>
              <a:rPr lang="en-US" altLang="zh-CN" sz="2800" baseline="-25000" dirty="0"/>
              <a:t>2</a:t>
            </a:r>
            <a:r>
              <a:rPr lang="zh-CN" altLang="zh-CN" sz="2800" dirty="0"/>
              <a:t>、</a:t>
            </a:r>
            <a:r>
              <a:rPr lang="en-US" altLang="zh-CN" sz="2800" dirty="0"/>
              <a:t>Cl</a:t>
            </a:r>
            <a:r>
              <a:rPr lang="en-US" altLang="zh-CN" sz="2800" baseline="-25000" dirty="0"/>
              <a:t>2</a:t>
            </a:r>
            <a:r>
              <a:rPr lang="zh-CN" altLang="zh-CN" sz="2800" dirty="0"/>
              <a:t>等单质分子中存在共价键</a:t>
            </a:r>
            <a:r>
              <a:rPr lang="en-US" altLang="zh-CN" sz="2800" dirty="0"/>
              <a:t>,B</a:t>
            </a:r>
            <a:r>
              <a:rPr lang="zh-CN" altLang="zh-CN" sz="2800" dirty="0"/>
              <a:t>错误</a:t>
            </a:r>
            <a:r>
              <a:rPr lang="en-US" altLang="zh-CN" sz="2800" dirty="0"/>
              <a:t>;</a:t>
            </a:r>
            <a:r>
              <a:rPr lang="zh-CN" altLang="zh-CN" sz="2800" dirty="0"/>
              <a:t>选项</a:t>
            </a:r>
            <a:r>
              <a:rPr lang="en-US" altLang="zh-CN" sz="2800" dirty="0"/>
              <a:t>C,</a:t>
            </a:r>
            <a:r>
              <a:rPr lang="zh-CN" altLang="zh-CN" sz="2800" dirty="0"/>
              <a:t>含有极性键的分子不一定是极性分子</a:t>
            </a:r>
            <a:r>
              <a:rPr lang="en-US" altLang="zh-CN" sz="2800" dirty="0"/>
              <a:t>,</a:t>
            </a:r>
            <a:r>
              <a:rPr lang="zh-CN" altLang="zh-CN" sz="2800" dirty="0"/>
              <a:t>如</a:t>
            </a:r>
            <a:r>
              <a:rPr lang="en-US" altLang="zh-CN" sz="2800" dirty="0"/>
              <a:t>CO</a:t>
            </a:r>
            <a:r>
              <a:rPr lang="en-US" altLang="zh-CN" sz="2800" baseline="-25000" dirty="0"/>
              <a:t>2</a:t>
            </a:r>
            <a:r>
              <a:rPr lang="zh-CN" altLang="zh-CN" sz="2800" dirty="0"/>
              <a:t>、</a:t>
            </a:r>
            <a:r>
              <a:rPr lang="en-US" altLang="zh-CN" sz="2800" dirty="0"/>
              <a:t>CS</a:t>
            </a:r>
            <a:r>
              <a:rPr lang="en-US" altLang="zh-CN" sz="2800" baseline="-25000" dirty="0"/>
              <a:t>2</a:t>
            </a:r>
            <a:r>
              <a:rPr lang="zh-CN" altLang="zh-CN" sz="2800" dirty="0"/>
              <a:t>等是非极性分子</a:t>
            </a:r>
            <a:r>
              <a:rPr lang="en-US" altLang="zh-CN" sz="2800" dirty="0"/>
              <a:t>,C</a:t>
            </a:r>
            <a:r>
              <a:rPr lang="zh-CN" altLang="zh-CN" sz="2800" dirty="0"/>
              <a:t>错误</a:t>
            </a:r>
            <a:r>
              <a:rPr lang="en-US" altLang="zh-CN" sz="2800" dirty="0"/>
              <a:t>;</a:t>
            </a:r>
            <a:r>
              <a:rPr lang="zh-CN" altLang="zh-CN" sz="2800" dirty="0"/>
              <a:t>选项</a:t>
            </a:r>
            <a:r>
              <a:rPr lang="en-US" altLang="zh-CN" sz="2800" dirty="0"/>
              <a:t>D,</a:t>
            </a:r>
            <a:r>
              <a:rPr lang="zh-CN" altLang="zh-CN" sz="2800" dirty="0"/>
              <a:t>含有共价键的化合物不一定是共价化合物</a:t>
            </a:r>
            <a:r>
              <a:rPr lang="en-US" altLang="zh-CN" sz="2800" dirty="0"/>
              <a:t>,</a:t>
            </a:r>
            <a:r>
              <a:rPr lang="zh-CN" altLang="zh-CN" sz="2800" dirty="0"/>
              <a:t>如</a:t>
            </a:r>
            <a:r>
              <a:rPr lang="en-US" altLang="zh-CN" sz="2800" dirty="0" err="1"/>
              <a:t>NaOH</a:t>
            </a:r>
            <a:r>
              <a:rPr lang="zh-CN" altLang="zh-CN" sz="2800" dirty="0"/>
              <a:t>等</a:t>
            </a:r>
            <a:r>
              <a:rPr lang="en-US" altLang="zh-CN" sz="2800" dirty="0"/>
              <a:t>,</a:t>
            </a:r>
            <a:r>
              <a:rPr lang="zh-CN" altLang="zh-CN" sz="2800" dirty="0"/>
              <a:t>既含有离子键</a:t>
            </a:r>
            <a:r>
              <a:rPr lang="en-US" altLang="zh-CN" sz="2800" dirty="0"/>
              <a:t>,</a:t>
            </a:r>
            <a:r>
              <a:rPr lang="zh-CN" altLang="zh-CN" sz="2800" dirty="0"/>
              <a:t>又含有共价键的化合物是离子化合物</a:t>
            </a:r>
            <a:r>
              <a:rPr lang="en-US" altLang="zh-CN" sz="2800" dirty="0"/>
              <a:t>,D</a:t>
            </a:r>
            <a:r>
              <a:rPr lang="zh-CN" altLang="zh-CN" sz="2800" dirty="0"/>
              <a:t>错误。</a:t>
            </a:r>
          </a:p>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A</a:t>
            </a:r>
            <a:endParaRPr lang="zh-CN" altLang="zh-CN" sz="2800" dirty="0"/>
          </a:p>
        </p:txBody>
      </p:sp>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810988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dirty="0"/>
              <a:t>　</a:t>
            </a:r>
            <a:r>
              <a:rPr lang="en-US" altLang="zh-CN" sz="2800" dirty="0"/>
              <a:t>[2013</a:t>
            </a:r>
            <a:r>
              <a:rPr lang="zh-CN" altLang="zh-CN" sz="2800" dirty="0"/>
              <a:t>海南</a:t>
            </a:r>
            <a:r>
              <a:rPr lang="en-US" altLang="zh-CN" sz="2800" dirty="0"/>
              <a:t>,19-Ⅰ,6</a:t>
            </a:r>
            <a:r>
              <a:rPr lang="zh-CN" altLang="zh-CN" sz="2800" dirty="0"/>
              <a:t>分</a:t>
            </a:r>
            <a:r>
              <a:rPr lang="en-US" altLang="zh-CN" sz="2800" dirty="0"/>
              <a:t>][</a:t>
            </a:r>
            <a:r>
              <a:rPr lang="zh-CN" altLang="zh-CN" sz="2800" dirty="0"/>
              <a:t>双选</a:t>
            </a:r>
            <a:r>
              <a:rPr lang="en-US" altLang="zh-CN" sz="2800" dirty="0"/>
              <a:t>]</a:t>
            </a:r>
            <a:r>
              <a:rPr lang="zh-CN" altLang="zh-CN" sz="2800" dirty="0"/>
              <a:t>下列化合物中</a:t>
            </a:r>
            <a:r>
              <a:rPr lang="en-US" altLang="zh-CN" sz="2800" dirty="0"/>
              <a:t>,</a:t>
            </a:r>
            <a:r>
              <a:rPr lang="zh-CN" altLang="zh-CN" sz="2800" dirty="0"/>
              <a:t>含有非极性共价键的离子化合物</a:t>
            </a:r>
            <a:r>
              <a:rPr lang="zh-CN" altLang="zh-CN" sz="2800" dirty="0" smtClean="0"/>
              <a:t>是</a:t>
            </a:r>
            <a:r>
              <a:rPr lang="en-US" altLang="zh-CN" sz="2800" dirty="0" smtClean="0"/>
              <a:t> </a:t>
            </a:r>
            <a:r>
              <a:rPr lang="zh-CN" altLang="zh-CN" sz="2800" dirty="0"/>
              <a:t>　　　　　 　　　　　　　　　　　　</a:t>
            </a:r>
          </a:p>
          <a:p>
            <a:pPr>
              <a:lnSpc>
                <a:spcPct val="150000"/>
              </a:lnSpc>
            </a:pPr>
            <a:r>
              <a:rPr lang="en-US" altLang="zh-CN" sz="2800" dirty="0"/>
              <a:t>A.CaC</a:t>
            </a:r>
            <a:r>
              <a:rPr lang="en-US" altLang="zh-CN" sz="2800" baseline="-25000" dirty="0"/>
              <a:t>2</a:t>
            </a:r>
            <a:r>
              <a:rPr lang="en-US" altLang="zh-CN" sz="2800" dirty="0"/>
              <a:t>	</a:t>
            </a:r>
          </a:p>
          <a:p>
            <a:pPr>
              <a:lnSpc>
                <a:spcPct val="150000"/>
              </a:lnSpc>
            </a:pPr>
            <a:r>
              <a:rPr lang="en-US" altLang="zh-CN" sz="2800" dirty="0"/>
              <a:t>B.N</a:t>
            </a:r>
            <a:r>
              <a:rPr lang="en-US" altLang="zh-CN" sz="2800" baseline="-25000" dirty="0"/>
              <a:t>2</a:t>
            </a:r>
            <a:r>
              <a:rPr lang="en-US" altLang="zh-CN" sz="2800" dirty="0"/>
              <a:t>H</a:t>
            </a:r>
            <a:r>
              <a:rPr lang="en-US" altLang="zh-CN" sz="2800" baseline="-25000" dirty="0"/>
              <a:t>4</a:t>
            </a:r>
            <a:endParaRPr lang="zh-CN" altLang="zh-CN" sz="2800" dirty="0"/>
          </a:p>
          <a:p>
            <a:pPr>
              <a:lnSpc>
                <a:spcPct val="150000"/>
              </a:lnSpc>
            </a:pPr>
            <a:r>
              <a:rPr lang="en-US" altLang="zh-CN" sz="2800" dirty="0"/>
              <a:t>C.Na</a:t>
            </a:r>
            <a:r>
              <a:rPr lang="en-US" altLang="zh-CN" sz="2800" baseline="-25000" dirty="0"/>
              <a:t>2</a:t>
            </a:r>
            <a:r>
              <a:rPr lang="en-US" altLang="zh-CN" sz="2800" dirty="0"/>
              <a:t>S</a:t>
            </a:r>
            <a:r>
              <a:rPr lang="en-US" altLang="zh-CN" sz="2800" baseline="-25000" dirty="0"/>
              <a:t>2</a:t>
            </a:r>
            <a:r>
              <a:rPr lang="en-US" altLang="zh-CN" sz="2800" dirty="0"/>
              <a:t>	</a:t>
            </a:r>
          </a:p>
          <a:p>
            <a:pPr>
              <a:lnSpc>
                <a:spcPct val="150000"/>
              </a:lnSpc>
            </a:pPr>
            <a:r>
              <a:rPr lang="en-US" altLang="zh-CN" sz="2800" dirty="0"/>
              <a:t>D.NH</a:t>
            </a:r>
            <a:r>
              <a:rPr lang="en-US" altLang="zh-CN" sz="2800" baseline="-25000" dirty="0"/>
              <a:t>4</a:t>
            </a:r>
            <a:r>
              <a:rPr lang="en-US" altLang="zh-CN" sz="2800" dirty="0"/>
              <a:t>NO</a:t>
            </a:r>
            <a:r>
              <a:rPr lang="en-US" altLang="zh-CN" sz="2800" baseline="-25000" dirty="0"/>
              <a:t>3</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21172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76450"/>
                <a:ext cx="11723912" cy="4574907"/>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a:t>
                </a:r>
                <a:r>
                  <a:rPr lang="en-US" altLang="zh-CN" sz="2800" dirty="0" smtClean="0"/>
                  <a:t>CaC</a:t>
                </a:r>
                <a:r>
                  <a:rPr lang="en-US" altLang="zh-CN" sz="2800" baseline="-25000" dirty="0" smtClean="0"/>
                  <a:t>2</a:t>
                </a:r>
                <a:r>
                  <a:rPr lang="zh-CN" altLang="zh-CN" sz="2800" dirty="0"/>
                  <a:t>的电子式为</a:t>
                </a:r>
                <a:r>
                  <a:rPr lang="en-US" altLang="zh-CN" sz="2800" dirty="0"/>
                  <a:t>Ca</a:t>
                </a:r>
                <a:r>
                  <a:rPr lang="en-US" altLang="zh-CN" sz="2800" baseline="30000" dirty="0"/>
                  <a:t>2+</a:t>
                </a:r>
                <a:r>
                  <a:rPr lang="en-US" altLang="zh-CN" sz="2800" dirty="0"/>
                  <a:t>[∶C︙︙C∶]</a:t>
                </a:r>
                <a:r>
                  <a:rPr lang="en-US" altLang="zh-CN" sz="2800" baseline="30000" dirty="0"/>
                  <a:t>2-</a:t>
                </a:r>
                <a:r>
                  <a:rPr lang="en-US" altLang="zh-CN" sz="2800" dirty="0"/>
                  <a:t>,Ca</a:t>
                </a:r>
                <a:r>
                  <a:rPr lang="en-US" altLang="zh-CN" sz="2800" baseline="30000" dirty="0"/>
                  <a:t>2+</a:t>
                </a:r>
                <a:r>
                  <a:rPr lang="zh-CN" altLang="zh-CN" sz="2800" dirty="0"/>
                  <a:t>与</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C</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zh-CN" altLang="zh-CN" sz="2800" dirty="0"/>
                  <a:t>之间存在离子键</a:t>
                </a:r>
                <a:r>
                  <a:rPr lang="en-US" altLang="zh-CN" sz="2800" dirty="0"/>
                  <a:t>,</a:t>
                </a:r>
                <a:r>
                  <a:rPr lang="zh-CN" altLang="zh-CN" sz="2800" dirty="0"/>
                  <a:t>而</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C</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zh-CN" altLang="zh-CN" sz="2800" dirty="0"/>
                  <a:t>中两个碳原子之间以非极性共价键结合</a:t>
                </a:r>
                <a:r>
                  <a:rPr lang="en-US" altLang="zh-CN" sz="2800" dirty="0"/>
                  <a:t>,</a:t>
                </a:r>
                <a:r>
                  <a:rPr lang="zh-CN" altLang="zh-CN" sz="2800" dirty="0"/>
                  <a:t>属于离子化合物</a:t>
                </a:r>
                <a:r>
                  <a:rPr lang="en-US" altLang="zh-CN" sz="2800" dirty="0"/>
                  <a:t>,A</a:t>
                </a:r>
                <a:r>
                  <a:rPr lang="zh-CN" altLang="zh-CN" sz="2800" dirty="0"/>
                  <a:t>符合题意。</a:t>
                </a:r>
                <a:r>
                  <a:rPr lang="en-US" altLang="zh-CN" sz="2800" dirty="0"/>
                  <a:t>N</a:t>
                </a:r>
                <a:r>
                  <a:rPr lang="en-US" altLang="zh-CN" sz="2800" baseline="-25000" dirty="0"/>
                  <a:t>2</a:t>
                </a:r>
                <a:r>
                  <a:rPr lang="en-US" altLang="zh-CN" sz="2800" dirty="0"/>
                  <a:t>H</a:t>
                </a:r>
                <a:r>
                  <a:rPr lang="en-US" altLang="zh-CN" sz="2800" baseline="-25000" dirty="0"/>
                  <a:t>4</a:t>
                </a:r>
                <a:r>
                  <a:rPr lang="zh-CN" altLang="zh-CN" sz="2800" dirty="0"/>
                  <a:t>的结构式为</a:t>
                </a:r>
                <a:r>
                  <a:rPr lang="en-US" altLang="zh-CN" sz="2800" dirty="0"/>
                  <a:t>                        ,</a:t>
                </a:r>
                <a:r>
                  <a:rPr lang="zh-CN" altLang="zh-CN" sz="2800" dirty="0"/>
                  <a:t>其中含有</a:t>
                </a:r>
                <a:r>
                  <a:rPr lang="en-US" altLang="zh-CN" sz="2800" dirty="0"/>
                  <a:t>N—N</a:t>
                </a:r>
                <a:r>
                  <a:rPr lang="zh-CN" altLang="zh-CN" sz="2800" dirty="0"/>
                  <a:t>非极性共价键和</a:t>
                </a:r>
                <a:r>
                  <a:rPr lang="en-US" altLang="zh-CN" sz="2800" dirty="0"/>
                  <a:t>N—H</a:t>
                </a:r>
                <a:r>
                  <a:rPr lang="zh-CN" altLang="zh-CN" sz="2800" dirty="0"/>
                  <a:t>极性共价键</a:t>
                </a:r>
                <a:r>
                  <a:rPr lang="en-US" altLang="zh-CN" sz="2800" dirty="0"/>
                  <a:t>,</a:t>
                </a:r>
                <a:r>
                  <a:rPr lang="zh-CN" altLang="zh-CN" sz="2800" dirty="0"/>
                  <a:t>属于共价化合物</a:t>
                </a:r>
                <a:r>
                  <a:rPr lang="en-US" altLang="zh-CN" sz="2800" dirty="0"/>
                  <a:t>,B</a:t>
                </a:r>
                <a:r>
                  <a:rPr lang="zh-CN" altLang="zh-CN" sz="2800" dirty="0"/>
                  <a:t>不符合题意。</a:t>
                </a:r>
                <a:r>
                  <a:rPr lang="en-US" altLang="zh-CN" sz="2800" dirty="0"/>
                  <a:t>Na</a:t>
                </a:r>
                <a:r>
                  <a:rPr lang="en-US" altLang="zh-CN" sz="2800" baseline="-25000" dirty="0"/>
                  <a:t>2</a:t>
                </a:r>
                <a:r>
                  <a:rPr lang="en-US" altLang="zh-CN" sz="2800" dirty="0"/>
                  <a:t>S</a:t>
                </a:r>
                <a:r>
                  <a:rPr lang="en-US" altLang="zh-CN" sz="2800" baseline="-25000" dirty="0"/>
                  <a:t>2</a:t>
                </a:r>
                <a:r>
                  <a:rPr lang="zh-CN" altLang="zh-CN" sz="2800" dirty="0"/>
                  <a:t>类似于</a:t>
                </a:r>
                <a:r>
                  <a:rPr lang="en-US" altLang="zh-CN" sz="2800" dirty="0"/>
                  <a:t>Na</a:t>
                </a:r>
                <a:r>
                  <a:rPr lang="en-US" altLang="zh-CN" sz="2800" baseline="-25000" dirty="0"/>
                  <a:t>2</a:t>
                </a:r>
                <a:r>
                  <a:rPr lang="en-US" altLang="zh-CN" sz="2800" dirty="0"/>
                  <a:t>O</a:t>
                </a:r>
                <a:r>
                  <a:rPr lang="en-US" altLang="zh-CN" sz="2800" baseline="-25000" dirty="0"/>
                  <a:t>2</a:t>
                </a:r>
                <a:r>
                  <a:rPr lang="en-US" altLang="zh-CN" sz="2800" dirty="0"/>
                  <a:t>,Na</a:t>
                </a:r>
                <a:r>
                  <a:rPr lang="en-US" altLang="zh-CN" sz="2800" baseline="30000" dirty="0"/>
                  <a:t>+</a:t>
                </a:r>
                <a:r>
                  <a:rPr lang="zh-CN" altLang="zh-CN" sz="2800" dirty="0"/>
                  <a:t>与</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zh-CN" altLang="zh-CN" sz="2800" dirty="0"/>
                  <a:t>之间存在离子键</a:t>
                </a:r>
                <a:r>
                  <a:rPr lang="en-US" altLang="zh-CN" sz="2800" dirty="0"/>
                  <a:t>,</a:t>
                </a:r>
                <a:r>
                  <a:rPr lang="zh-CN" altLang="zh-CN" sz="2800" dirty="0"/>
                  <a:t>而</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zh-CN" altLang="zh-CN" sz="2800" dirty="0"/>
                  <a:t>中两个硫原子之间以非极性共价键结合</a:t>
                </a:r>
                <a:r>
                  <a:rPr lang="en-US" altLang="zh-CN" sz="2800" dirty="0"/>
                  <a:t>,</a:t>
                </a:r>
                <a:r>
                  <a:rPr lang="zh-CN" altLang="zh-CN" sz="2800" dirty="0"/>
                  <a:t>属于离子化合物</a:t>
                </a:r>
                <a:r>
                  <a:rPr lang="en-US" altLang="zh-CN" sz="2800" dirty="0"/>
                  <a:t>,C</a:t>
                </a:r>
                <a:r>
                  <a:rPr lang="zh-CN" altLang="zh-CN" sz="2800" dirty="0"/>
                  <a:t>符合题意。在</a:t>
                </a:r>
                <a:r>
                  <a:rPr lang="en-US" altLang="zh-CN" sz="2800" dirty="0"/>
                  <a:t>NH</a:t>
                </a:r>
                <a:r>
                  <a:rPr lang="en-US" altLang="zh-CN" sz="2800" baseline="-25000" dirty="0"/>
                  <a:t>4</a:t>
                </a:r>
                <a:r>
                  <a:rPr lang="en-US" altLang="zh-CN" sz="2800" dirty="0"/>
                  <a:t>NO</a:t>
                </a:r>
                <a:r>
                  <a:rPr lang="en-US" altLang="zh-CN" sz="2800" baseline="-25000" dirty="0"/>
                  <a:t>3</a:t>
                </a:r>
                <a:r>
                  <a:rPr lang="zh-CN" altLang="zh-CN" sz="2800" dirty="0"/>
                  <a:t>中</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与</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之间以离子键结合</a:t>
                </a:r>
                <a:r>
                  <a:rPr lang="en-US" altLang="zh-CN" sz="2800" dirty="0"/>
                  <a:t>,</a:t>
                </a:r>
                <a:r>
                  <a:rPr lang="zh-CN" altLang="zh-CN" sz="2800" dirty="0"/>
                  <a:t>而在</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与</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内部均只含有极性共价键</a:t>
                </a:r>
                <a:r>
                  <a:rPr lang="en-US" altLang="zh-CN" sz="2800" dirty="0"/>
                  <a:t>,D</a:t>
                </a:r>
                <a:r>
                  <a:rPr lang="zh-CN" altLang="zh-CN" sz="2800" dirty="0"/>
                  <a:t>不符合题意。</a:t>
                </a:r>
              </a:p>
            </p:txBody>
          </p:sp>
        </mc:Choice>
        <mc:Fallback xmlns="">
          <p:sp>
            <p:nvSpPr>
              <p:cNvPr id="14" name="矩形 13">
                <a:extLst>
                  <a:ext uri="{FF2B5EF4-FFF2-40B4-BE49-F238E27FC236}">
                    <a16:creationId xmlns:a16="http://schemas.microsoft.com/office/drawing/2014/main" xmlns:a14="http://schemas.microsoft.com/office/drawing/2010/main" xmlns="" id="{E6887BEB-6A6D-41A9-8ECC-AF3CEFAE4603}"/>
                  </a:ext>
                </a:extLst>
              </p:cNvPr>
              <p:cNvSpPr>
                <a:spLocks noRot="1" noChangeAspect="1" noMove="1" noResize="1" noEditPoints="1" noAdjustHandles="1" noChangeArrowheads="1" noChangeShapeType="1" noTextEdit="1"/>
              </p:cNvSpPr>
              <p:nvPr/>
            </p:nvSpPr>
            <p:spPr>
              <a:xfrm>
                <a:off x="234043" y="276450"/>
                <a:ext cx="11723912" cy="4574907"/>
              </a:xfrm>
              <a:prstGeom prst="rect">
                <a:avLst/>
              </a:prstGeom>
              <a:blipFill rotWithShape="1">
                <a:blip r:embed="rId2"/>
                <a:stretch>
                  <a:fillRect l="-1040" r="-208" b="-2663"/>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3" name="矩形 12">
            <a:extLst>
              <a:ext uri="{FF2B5EF4-FFF2-40B4-BE49-F238E27FC236}">
                <a16:creationId xmlns="" xmlns:a16="http://schemas.microsoft.com/office/drawing/2014/main" id="{14F1174C-D0CB-4C82-AFED-3576A3B991BA}"/>
              </a:ext>
            </a:extLst>
          </p:cNvPr>
          <p:cNvSpPr/>
          <p:nvPr/>
        </p:nvSpPr>
        <p:spPr>
          <a:xfrm>
            <a:off x="234044" y="5104121"/>
            <a:ext cx="11723912"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AC</a:t>
            </a:r>
            <a:endParaRPr lang="zh-CN" altLang="zh-CN" sz="2800" dirty="0"/>
          </a:p>
        </p:txBody>
      </p:sp>
      <p:pic>
        <p:nvPicPr>
          <p:cNvPr id="16" name="图片 15">
            <a:extLst>
              <a:ext uri="{FF2B5EF4-FFF2-40B4-BE49-F238E27FC236}">
                <a16:creationId xmlns="" xmlns:a16="http://schemas.microsoft.com/office/drawing/2014/main" id="{9F98C0FA-4BF5-48D1-AFD3-79FADA0B2648}"/>
              </a:ext>
            </a:extLst>
          </p:cNvPr>
          <p:cNvPicPr/>
          <p:nvPr/>
        </p:nvPicPr>
        <p:blipFill>
          <a:blip r:embed="rId3"/>
          <a:stretch>
            <a:fillRect/>
          </a:stretch>
        </p:blipFill>
        <p:spPr>
          <a:xfrm>
            <a:off x="2940852" y="1644423"/>
            <a:ext cx="1907876" cy="665640"/>
          </a:xfrm>
          <a:prstGeom prst="rect">
            <a:avLst/>
          </a:prstGeom>
        </p:spPr>
      </p:pic>
    </p:spTree>
    <p:extLst>
      <p:ext uri="{BB962C8B-B14F-4D97-AF65-F5344CB8AC3E}">
        <p14:creationId xmlns:p14="http://schemas.microsoft.com/office/powerpoint/2010/main" val="344023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8077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原子最外层是否满足</a:t>
            </a:r>
            <a:r>
              <a:rPr lang="en-US" altLang="zh-CN" sz="2800" dirty="0">
                <a:solidFill>
                  <a:srgbClr val="DA251C"/>
                </a:solidFill>
              </a:rPr>
              <a:t>8</a:t>
            </a:r>
            <a:r>
              <a:rPr lang="zh-CN" altLang="zh-CN" sz="2800" dirty="0">
                <a:solidFill>
                  <a:srgbClr val="DA251C"/>
                </a:solidFill>
              </a:rPr>
              <a:t>电子稳定结构的判断</a:t>
            </a:r>
          </a:p>
        </p:txBody>
      </p:sp>
      <p:sp>
        <p:nvSpPr>
          <p:cNvPr id="3" name="矩形 2">
            <a:extLst>
              <a:ext uri="{FF2B5EF4-FFF2-40B4-BE49-F238E27FC236}">
                <a16:creationId xmlns="" xmlns:a16="http://schemas.microsoft.com/office/drawing/2014/main" id="{714F6134-7288-4796-8499-E211F9E0561B}"/>
              </a:ext>
            </a:extLst>
          </p:cNvPr>
          <p:cNvSpPr/>
          <p:nvPr/>
        </p:nvSpPr>
        <p:spPr>
          <a:xfrm>
            <a:off x="324853" y="364671"/>
            <a:ext cx="10722428" cy="6743559"/>
          </a:xfrm>
          <a:prstGeom prst="rect">
            <a:avLst/>
          </a:prstGeom>
        </p:spPr>
        <p:txBody>
          <a:bodyPr wrap="square">
            <a:spAutoFit/>
          </a:bodyPr>
          <a:lstStyle/>
          <a:p>
            <a:pPr>
              <a:lnSpc>
                <a:spcPct val="150000"/>
              </a:lnSpc>
            </a:pPr>
            <a:endParaRPr lang="en-US" altLang="zh-CN" sz="2800" dirty="0" smtClean="0"/>
          </a:p>
          <a:p>
            <a:pPr>
              <a:lnSpc>
                <a:spcPct val="150000"/>
              </a:lnSpc>
            </a:pPr>
            <a:r>
              <a:rPr lang="en-US" altLang="zh-CN" sz="2800" b="1" dirty="0" smtClean="0"/>
              <a:t>1</a:t>
            </a:r>
            <a:r>
              <a:rPr lang="en-US" altLang="zh-CN" sz="2800" b="1" dirty="0"/>
              <a:t>.</a:t>
            </a:r>
            <a:r>
              <a:rPr lang="zh-CN" altLang="zh-CN" sz="2800" b="1" dirty="0"/>
              <a:t>经验规律法</a:t>
            </a:r>
          </a:p>
          <a:p>
            <a:pPr>
              <a:lnSpc>
                <a:spcPct val="150000"/>
              </a:lnSpc>
            </a:pPr>
            <a:r>
              <a:rPr lang="zh-CN" altLang="zh-CN" sz="2800" dirty="0" smtClean="0"/>
              <a:t>凡</a:t>
            </a:r>
            <a:r>
              <a:rPr lang="zh-CN" altLang="zh-CN" sz="2800" dirty="0"/>
              <a:t>符合最外层电子数</a:t>
            </a:r>
            <a:r>
              <a:rPr lang="en-US" altLang="zh-CN" sz="2800" dirty="0"/>
              <a:t>+|</a:t>
            </a:r>
            <a:r>
              <a:rPr lang="zh-CN" altLang="zh-CN" sz="2800" dirty="0"/>
              <a:t>化合价</a:t>
            </a:r>
            <a:r>
              <a:rPr lang="en-US" altLang="zh-CN" sz="2800" dirty="0"/>
              <a:t>|=8</a:t>
            </a:r>
            <a:r>
              <a:rPr lang="zh-CN" altLang="zh-CN" sz="2800" dirty="0"/>
              <a:t>的元素的原子皆为</a:t>
            </a:r>
            <a:r>
              <a:rPr lang="en-US" altLang="zh-CN" sz="2800" dirty="0"/>
              <a:t>8</a:t>
            </a:r>
            <a:r>
              <a:rPr lang="zh-CN" altLang="zh-CN" sz="2800" dirty="0"/>
              <a:t>电子稳定结构。</a:t>
            </a:r>
          </a:p>
          <a:p>
            <a:pPr>
              <a:lnSpc>
                <a:spcPct val="150000"/>
              </a:lnSpc>
            </a:pPr>
            <a:r>
              <a:rPr lang="en-US" altLang="zh-CN" sz="2800" b="1" dirty="0"/>
              <a:t>2.</a:t>
            </a:r>
            <a:r>
              <a:rPr lang="zh-CN" altLang="zh-CN" sz="2800" b="1" dirty="0"/>
              <a:t>试写结构法</a:t>
            </a:r>
          </a:p>
          <a:p>
            <a:pPr>
              <a:lnSpc>
                <a:spcPct val="150000"/>
              </a:lnSpc>
            </a:pPr>
            <a:r>
              <a:rPr lang="zh-CN" altLang="zh-CN" sz="2800" dirty="0"/>
              <a:t>判断某化合物中的某元素原子最外层是否达到</a:t>
            </a:r>
            <a:r>
              <a:rPr lang="en-US" altLang="zh-CN" sz="2800" dirty="0"/>
              <a:t>8</a:t>
            </a:r>
            <a:r>
              <a:rPr lang="zh-CN" altLang="zh-CN" sz="2800" dirty="0"/>
              <a:t>电子稳定结构</a:t>
            </a:r>
            <a:r>
              <a:rPr lang="en-US" altLang="zh-CN" sz="2800" dirty="0"/>
              <a:t>,</a:t>
            </a:r>
            <a:r>
              <a:rPr lang="zh-CN" altLang="zh-CN" sz="2800" dirty="0"/>
              <a:t>应从其结构式或电子式结合原子最外层电子数进行判断</a:t>
            </a:r>
            <a:r>
              <a:rPr lang="en-US" altLang="zh-CN" sz="2800" dirty="0"/>
              <a:t>,</a:t>
            </a:r>
            <a:r>
              <a:rPr lang="zh-CN" altLang="zh-CN" sz="2800" dirty="0"/>
              <a:t>如</a:t>
            </a:r>
            <a:r>
              <a:rPr lang="en-US" altLang="zh-CN" sz="2800" dirty="0"/>
              <a:t>:(1)H</a:t>
            </a:r>
            <a:r>
              <a:rPr lang="en-US" altLang="zh-CN" sz="2800" baseline="-25000" dirty="0"/>
              <a:t>2</a:t>
            </a:r>
            <a:r>
              <a:rPr lang="en-US" altLang="zh-CN" sz="2800" dirty="0"/>
              <a:t>O,</a:t>
            </a:r>
            <a:r>
              <a:rPr lang="zh-CN" altLang="zh-CN" sz="2800" dirty="0"/>
              <a:t>氧原子最外层有</a:t>
            </a:r>
            <a:r>
              <a:rPr lang="en-US" altLang="zh-CN" sz="2800" dirty="0"/>
              <a:t>6</a:t>
            </a:r>
            <a:r>
              <a:rPr lang="zh-CN" altLang="zh-CN" sz="2800" dirty="0"/>
              <a:t>个电子</a:t>
            </a:r>
            <a:r>
              <a:rPr lang="en-US" altLang="zh-CN" sz="2800" dirty="0"/>
              <a:t>,H</a:t>
            </a:r>
            <a:r>
              <a:rPr lang="en-US" altLang="zh-CN" sz="2800" baseline="-25000" dirty="0"/>
              <a:t>2</a:t>
            </a:r>
            <a:r>
              <a:rPr lang="en-US" altLang="zh-CN" sz="2800" dirty="0"/>
              <a:t>O</a:t>
            </a:r>
            <a:r>
              <a:rPr lang="zh-CN" altLang="zh-CN" sz="2800" dirty="0"/>
              <a:t>中每个氧原子又与两个氢原子形成两个共价键</a:t>
            </a:r>
            <a:r>
              <a:rPr lang="en-US" altLang="zh-CN" sz="2800" dirty="0"/>
              <a:t>,</a:t>
            </a:r>
            <a:r>
              <a:rPr lang="zh-CN" altLang="zh-CN" sz="2800" dirty="0"/>
              <a:t>所以</a:t>
            </a:r>
            <a:r>
              <a:rPr lang="en-US" altLang="zh-CN" sz="2800" dirty="0"/>
              <a:t>H</a:t>
            </a:r>
            <a:r>
              <a:rPr lang="en-US" altLang="zh-CN" sz="2800" baseline="-25000" dirty="0"/>
              <a:t>2</a:t>
            </a:r>
            <a:r>
              <a:rPr lang="en-US" altLang="zh-CN" sz="2800" dirty="0"/>
              <a:t>O</a:t>
            </a:r>
            <a:r>
              <a:rPr lang="zh-CN" altLang="zh-CN" sz="2800" dirty="0"/>
              <a:t>中的氧原子最外层有</a:t>
            </a:r>
            <a:r>
              <a:rPr lang="en-US" altLang="zh-CN" sz="2800" dirty="0"/>
              <a:t>8(6+2)</a:t>
            </a:r>
            <a:r>
              <a:rPr lang="zh-CN" altLang="zh-CN" sz="2800" dirty="0"/>
              <a:t>个电子</a:t>
            </a:r>
            <a:r>
              <a:rPr lang="en-US" altLang="zh-CN" sz="2800" dirty="0"/>
              <a:t>,</a:t>
            </a:r>
            <a:r>
              <a:rPr lang="zh-CN" altLang="zh-CN" sz="2800" dirty="0"/>
              <a:t>但</a:t>
            </a:r>
            <a:r>
              <a:rPr lang="en-US" altLang="zh-CN" sz="2800" dirty="0"/>
              <a:t>H</a:t>
            </a:r>
            <a:r>
              <a:rPr lang="en-US" altLang="zh-CN" sz="2800" baseline="-25000" dirty="0"/>
              <a:t>2</a:t>
            </a:r>
            <a:r>
              <a:rPr lang="en-US" altLang="zh-CN" sz="2800" dirty="0"/>
              <a:t>O</a:t>
            </a:r>
            <a:r>
              <a:rPr lang="zh-CN" altLang="zh-CN" sz="2800" dirty="0"/>
              <a:t>中的氢原子最外层有</a:t>
            </a:r>
            <a:r>
              <a:rPr lang="en-US" altLang="zh-CN" sz="2800" dirty="0"/>
              <a:t>2</a:t>
            </a:r>
            <a:r>
              <a:rPr lang="zh-CN" altLang="zh-CN" sz="2800" dirty="0"/>
              <a:t>个电子</a:t>
            </a:r>
            <a:r>
              <a:rPr lang="en-US" altLang="zh-CN" sz="2800" dirty="0"/>
              <a:t>;(2)N</a:t>
            </a:r>
            <a:r>
              <a:rPr lang="en-US" altLang="zh-CN" sz="2800" baseline="-25000" dirty="0"/>
              <a:t>2</a:t>
            </a:r>
            <a:r>
              <a:rPr lang="en-US" altLang="zh-CN" sz="2800" dirty="0"/>
              <a:t>,</a:t>
            </a:r>
            <a:r>
              <a:rPr lang="zh-CN" altLang="zh-CN" sz="2800" dirty="0"/>
              <a:t>氮原子最外层有</a:t>
            </a:r>
            <a:r>
              <a:rPr lang="en-US" altLang="zh-CN" sz="2800" dirty="0"/>
              <a:t>5</a:t>
            </a:r>
            <a:r>
              <a:rPr lang="zh-CN" altLang="zh-CN" sz="2800" dirty="0"/>
              <a:t>个电子</a:t>
            </a:r>
            <a:r>
              <a:rPr lang="en-US" altLang="zh-CN" sz="2800" dirty="0"/>
              <a:t>,N</a:t>
            </a:r>
            <a:r>
              <a:rPr lang="zh-CN" altLang="zh-CN" sz="2800" dirty="0"/>
              <a:t>与</a:t>
            </a:r>
            <a:r>
              <a:rPr lang="en-US" altLang="zh-CN" sz="2800" dirty="0"/>
              <a:t>N</a:t>
            </a:r>
            <a:r>
              <a:rPr lang="zh-CN" altLang="zh-CN" sz="2800" dirty="0"/>
              <a:t>之间形成三个共价键</a:t>
            </a:r>
            <a:r>
              <a:rPr lang="en-US" altLang="zh-CN" sz="2800" dirty="0"/>
              <a:t>,</a:t>
            </a:r>
            <a:r>
              <a:rPr lang="zh-CN" altLang="zh-CN" sz="2800" dirty="0"/>
              <a:t>所以</a:t>
            </a:r>
            <a:r>
              <a:rPr lang="en-US" altLang="zh-CN" sz="2800" dirty="0"/>
              <a:t>N</a:t>
            </a:r>
            <a:r>
              <a:rPr lang="en-US" altLang="zh-CN" sz="2800" baseline="-25000" dirty="0"/>
              <a:t>2</a:t>
            </a:r>
            <a:r>
              <a:rPr lang="zh-CN" altLang="zh-CN" sz="2800" dirty="0"/>
              <a:t>中的氮原子最外层达到</a:t>
            </a:r>
            <a:r>
              <a:rPr lang="en-US" altLang="zh-CN" sz="2800" dirty="0"/>
              <a:t>8</a:t>
            </a:r>
            <a:r>
              <a:rPr lang="zh-CN" altLang="zh-CN" sz="2800" dirty="0"/>
              <a:t>电子稳定结构。</a:t>
            </a:r>
          </a:p>
        </p:txBody>
      </p:sp>
      <p:sp>
        <p:nvSpPr>
          <p:cNvPr id="9" name="矩形 8">
            <a:extLst>
              <a:ext uri="{FF2B5EF4-FFF2-40B4-BE49-F238E27FC236}">
                <a16:creationId xmlns="" xmlns:a16="http://schemas.microsoft.com/office/drawing/2014/main" id="{AC8EE828-BCC7-4936-8772-FC4984C4EEFD}"/>
              </a:ext>
            </a:extLst>
          </p:cNvPr>
          <p:cNvSpPr/>
          <p:nvPr/>
        </p:nvSpPr>
        <p:spPr>
          <a:xfrm>
            <a:off x="234043" y="552590"/>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4162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2449570"/>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原子结构中的微粒关系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化学键类型的判断　离子化合物和共价化合物的判断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原子最外层是否满足</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电子稳定结构的判断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寻找等电子微粒</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电子式的书写技巧</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2018</a:t>
            </a:r>
            <a:r>
              <a:rPr lang="zh-CN" altLang="zh-CN" sz="2800" dirty="0"/>
              <a:t>广东揭阳高三下学期考试</a:t>
            </a:r>
            <a:r>
              <a:rPr lang="en-US" altLang="zh-CN" sz="2800" dirty="0"/>
              <a:t>]</a:t>
            </a:r>
            <a:r>
              <a:rPr lang="zh-CN" altLang="zh-CN" sz="2800" dirty="0"/>
              <a:t>继发现</a:t>
            </a:r>
            <a:r>
              <a:rPr lang="en-US" altLang="zh-CN" sz="2800" dirty="0"/>
              <a:t>C</a:t>
            </a:r>
            <a:r>
              <a:rPr lang="en-US" altLang="zh-CN" sz="2800" baseline="-25000" dirty="0"/>
              <a:t>3</a:t>
            </a:r>
            <a:r>
              <a:rPr lang="en-US" altLang="zh-CN" sz="2800" dirty="0"/>
              <a:t>O</a:t>
            </a:r>
            <a:r>
              <a:rPr lang="en-US" altLang="zh-CN" sz="2800" baseline="-25000" dirty="0"/>
              <a:t>2</a:t>
            </a:r>
            <a:r>
              <a:rPr lang="zh-CN" altLang="zh-CN" sz="2800" dirty="0"/>
              <a:t>是金星大气成分之后</a:t>
            </a:r>
            <a:r>
              <a:rPr lang="en-US" altLang="zh-CN" sz="2800" dirty="0"/>
              <a:t>,</a:t>
            </a:r>
            <a:r>
              <a:rPr lang="zh-CN" altLang="zh-CN" sz="2800" dirty="0"/>
              <a:t>科学家又探测出水星大气中含有一种称为硫化羰</a:t>
            </a:r>
            <a:r>
              <a:rPr lang="en-US" altLang="zh-CN" sz="2800" dirty="0"/>
              <a:t>(</a:t>
            </a:r>
            <a:r>
              <a:rPr lang="zh-CN" altLang="zh-CN" sz="2800" dirty="0"/>
              <a:t>化学式为</a:t>
            </a:r>
            <a:r>
              <a:rPr lang="en-US" altLang="zh-CN" sz="2800" dirty="0"/>
              <a:t>COS)</a:t>
            </a:r>
            <a:r>
              <a:rPr lang="zh-CN" altLang="zh-CN" sz="2800" dirty="0"/>
              <a:t>的物质</a:t>
            </a:r>
            <a:r>
              <a:rPr lang="en-US" altLang="zh-CN" sz="2800" dirty="0"/>
              <a:t>,</a:t>
            </a:r>
            <a:r>
              <a:rPr lang="zh-CN" altLang="zh-CN" sz="2800" dirty="0"/>
              <a:t>已知硫化羰与二氧化碳的结构相似</a:t>
            </a:r>
            <a:r>
              <a:rPr lang="en-US" altLang="zh-CN" sz="2800" dirty="0"/>
              <a:t>,</a:t>
            </a:r>
            <a:r>
              <a:rPr lang="zh-CN" altLang="zh-CN" sz="2800" dirty="0"/>
              <a:t>但在氧气中会燃烧</a:t>
            </a:r>
            <a:r>
              <a:rPr lang="en-US" altLang="zh-CN" sz="2800" dirty="0"/>
              <a:t>,</a:t>
            </a:r>
            <a:r>
              <a:rPr lang="zh-CN" altLang="zh-CN" sz="2800" dirty="0"/>
              <a:t>下列有关</a:t>
            </a:r>
            <a:r>
              <a:rPr lang="en-US" altLang="zh-CN" sz="2800" dirty="0"/>
              <a:t>C</a:t>
            </a:r>
            <a:r>
              <a:rPr lang="en-US" altLang="zh-CN" sz="2800" baseline="-25000" dirty="0"/>
              <a:t>3</a:t>
            </a:r>
            <a:r>
              <a:rPr lang="en-US" altLang="zh-CN" sz="2800" dirty="0"/>
              <a:t>O</a:t>
            </a:r>
            <a:r>
              <a:rPr lang="en-US" altLang="zh-CN" sz="2800" baseline="-25000" dirty="0"/>
              <a:t>2</a:t>
            </a:r>
            <a:r>
              <a:rPr lang="zh-CN" altLang="zh-CN" sz="2800" dirty="0"/>
              <a:t>与硫化羰的说法中不正确的是</a:t>
            </a:r>
          </a:p>
          <a:p>
            <a:pPr>
              <a:lnSpc>
                <a:spcPct val="150000"/>
              </a:lnSpc>
            </a:pPr>
            <a:r>
              <a:rPr lang="en-US" altLang="zh-CN" sz="2800" dirty="0"/>
              <a:t>A.C</a:t>
            </a:r>
            <a:r>
              <a:rPr lang="en-US" altLang="zh-CN" sz="2800" baseline="-25000" dirty="0"/>
              <a:t>3</a:t>
            </a:r>
            <a:r>
              <a:rPr lang="en-US" altLang="zh-CN" sz="2800" dirty="0"/>
              <a:t>O</a:t>
            </a:r>
            <a:r>
              <a:rPr lang="en-US" altLang="zh-CN" sz="2800" baseline="-25000" dirty="0"/>
              <a:t>2</a:t>
            </a:r>
            <a:r>
              <a:rPr lang="zh-CN" altLang="zh-CN" sz="2800" dirty="0"/>
              <a:t>与</a:t>
            </a:r>
            <a:r>
              <a:rPr lang="en-US" altLang="zh-CN" sz="2800" dirty="0"/>
              <a:t>CO</a:t>
            </a:r>
            <a:r>
              <a:rPr lang="zh-CN" altLang="zh-CN" sz="2800" dirty="0"/>
              <a:t>一样可以在氧气中燃烧生成</a:t>
            </a:r>
            <a:r>
              <a:rPr lang="en-US" altLang="zh-CN" sz="2800" dirty="0"/>
              <a:t>CO</a:t>
            </a:r>
            <a:r>
              <a:rPr lang="en-US" altLang="zh-CN" sz="2800" baseline="-25000" dirty="0"/>
              <a:t>2</a:t>
            </a:r>
            <a:endParaRPr lang="zh-CN" altLang="zh-CN" sz="2800" dirty="0"/>
          </a:p>
          <a:p>
            <a:pPr>
              <a:lnSpc>
                <a:spcPct val="150000"/>
              </a:lnSpc>
            </a:pPr>
            <a:r>
              <a:rPr lang="en-US" altLang="zh-CN" sz="2800" dirty="0"/>
              <a:t>B.</a:t>
            </a:r>
            <a:r>
              <a:rPr lang="zh-CN" altLang="zh-CN" sz="2800" dirty="0"/>
              <a:t>硫化羰在氧气中完全燃烧后的生成物是</a:t>
            </a:r>
            <a:r>
              <a:rPr lang="en-US" altLang="zh-CN" sz="2800" dirty="0"/>
              <a:t>CO</a:t>
            </a:r>
            <a:r>
              <a:rPr lang="en-US" altLang="zh-CN" sz="2800" baseline="-25000" dirty="0"/>
              <a:t>2</a:t>
            </a:r>
            <a:r>
              <a:rPr lang="zh-CN" altLang="zh-CN" sz="2800" dirty="0"/>
              <a:t>和</a:t>
            </a:r>
            <a:r>
              <a:rPr lang="en-US" altLang="zh-CN" sz="2800" dirty="0"/>
              <a:t>SO</a:t>
            </a:r>
            <a:r>
              <a:rPr lang="en-US" altLang="zh-CN" sz="2800" baseline="-25000" dirty="0"/>
              <a:t>2</a:t>
            </a:r>
            <a:endParaRPr lang="zh-CN" altLang="zh-CN" sz="2800" dirty="0"/>
          </a:p>
          <a:p>
            <a:pPr>
              <a:lnSpc>
                <a:spcPct val="150000"/>
              </a:lnSpc>
            </a:pPr>
            <a:r>
              <a:rPr lang="en-US" altLang="zh-CN" sz="2800" dirty="0"/>
              <a:t>C.COS</a:t>
            </a:r>
            <a:r>
              <a:rPr lang="zh-CN" altLang="zh-CN" sz="2800" dirty="0"/>
              <a:t>分子中所有原子都满足</a:t>
            </a:r>
            <a:r>
              <a:rPr lang="en-US" altLang="zh-CN" sz="2800" dirty="0"/>
              <a:t>8</a:t>
            </a:r>
            <a:r>
              <a:rPr lang="zh-CN" altLang="zh-CN" sz="2800" dirty="0"/>
              <a:t>电子稳定结构</a:t>
            </a:r>
          </a:p>
          <a:p>
            <a:pPr>
              <a:lnSpc>
                <a:spcPct val="150000"/>
              </a:lnSpc>
            </a:pPr>
            <a:r>
              <a:rPr lang="en-US" altLang="zh-CN" sz="2800" dirty="0"/>
              <a:t>D.CO</a:t>
            </a:r>
            <a:r>
              <a:rPr lang="zh-CN" altLang="zh-CN" sz="2800" dirty="0"/>
              <a:t>、</a:t>
            </a:r>
            <a:r>
              <a:rPr lang="en-US" altLang="zh-CN" sz="2800" dirty="0"/>
              <a:t>C</a:t>
            </a:r>
            <a:r>
              <a:rPr lang="en-US" altLang="zh-CN" sz="2800" baseline="-25000" dirty="0"/>
              <a:t>3</a:t>
            </a:r>
            <a:r>
              <a:rPr lang="en-US" altLang="zh-CN" sz="2800" dirty="0"/>
              <a:t>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都是碳的氧化物</a:t>
            </a:r>
            <a:r>
              <a:rPr lang="en-US" altLang="zh-CN" sz="2800" dirty="0"/>
              <a:t>,</a:t>
            </a:r>
            <a:r>
              <a:rPr lang="zh-CN" altLang="zh-CN" sz="2800" dirty="0"/>
              <a:t>它们互为同素异形体</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29422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76450"/>
            <a:ext cx="11723912" cy="260129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a:t>
            </a:r>
            <a:r>
              <a:rPr lang="en-US" altLang="zh-CN" sz="2800" dirty="0" smtClean="0"/>
              <a:t>C</a:t>
            </a:r>
            <a:r>
              <a:rPr lang="en-US" altLang="zh-CN" sz="2800" baseline="-25000" dirty="0" smtClean="0"/>
              <a:t>3</a:t>
            </a:r>
            <a:r>
              <a:rPr lang="en-US" altLang="zh-CN" sz="2800" dirty="0" smtClean="0"/>
              <a:t>O</a:t>
            </a:r>
            <a:r>
              <a:rPr lang="en-US" altLang="zh-CN" sz="2800" baseline="-25000" dirty="0" smtClean="0"/>
              <a:t>2</a:t>
            </a:r>
            <a:r>
              <a:rPr lang="zh-CN" altLang="zh-CN" sz="2800" dirty="0"/>
              <a:t>与</a:t>
            </a:r>
            <a:r>
              <a:rPr lang="en-US" altLang="zh-CN" sz="2800" dirty="0"/>
              <a:t>CO</a:t>
            </a:r>
            <a:r>
              <a:rPr lang="zh-CN" altLang="zh-CN" sz="2800" dirty="0"/>
              <a:t>中碳元素都处于低价态</a:t>
            </a:r>
            <a:r>
              <a:rPr lang="en-US" altLang="zh-CN" sz="2800" dirty="0"/>
              <a:t>,</a:t>
            </a:r>
            <a:r>
              <a:rPr lang="zh-CN" altLang="zh-CN" sz="2800" dirty="0"/>
              <a:t>可以在氧气中燃烧生成</a:t>
            </a:r>
            <a:r>
              <a:rPr lang="en-US" altLang="zh-CN" sz="2800" dirty="0"/>
              <a:t>CO</a:t>
            </a:r>
            <a:r>
              <a:rPr lang="en-US" altLang="zh-CN" sz="2800" baseline="-25000" dirty="0"/>
              <a:t>2</a:t>
            </a:r>
            <a:r>
              <a:rPr lang="en-US" altLang="zh-CN" sz="2800" dirty="0"/>
              <a:t>,A</a:t>
            </a:r>
            <a:r>
              <a:rPr lang="zh-CN" altLang="zh-CN" sz="2800" dirty="0"/>
              <a:t>项正确</a:t>
            </a:r>
            <a:r>
              <a:rPr lang="en-US" altLang="zh-CN" sz="2800" dirty="0"/>
              <a:t>;</a:t>
            </a:r>
            <a:r>
              <a:rPr lang="zh-CN" altLang="zh-CN" sz="2800" dirty="0"/>
              <a:t>硫化羰在氧气中完全燃烧后的生成物是</a:t>
            </a:r>
            <a:r>
              <a:rPr lang="en-US" altLang="zh-CN" sz="2800" dirty="0"/>
              <a:t>CO</a:t>
            </a:r>
            <a:r>
              <a:rPr lang="en-US" altLang="zh-CN" sz="2800" baseline="-25000" dirty="0"/>
              <a:t>2</a:t>
            </a:r>
            <a:r>
              <a:rPr lang="zh-CN" altLang="zh-CN" sz="2800" dirty="0"/>
              <a:t>和</a:t>
            </a:r>
            <a:r>
              <a:rPr lang="en-US" altLang="zh-CN" sz="2800" dirty="0"/>
              <a:t>SO</a:t>
            </a:r>
            <a:r>
              <a:rPr lang="en-US" altLang="zh-CN" sz="2800" baseline="-25000" dirty="0"/>
              <a:t>2</a:t>
            </a:r>
            <a:r>
              <a:rPr lang="en-US" altLang="zh-CN" sz="2800" dirty="0"/>
              <a:t>,B</a:t>
            </a:r>
            <a:r>
              <a:rPr lang="zh-CN" altLang="zh-CN" sz="2800" dirty="0"/>
              <a:t>项正确</a:t>
            </a:r>
            <a:r>
              <a:rPr lang="en-US" altLang="zh-CN" sz="2800" dirty="0"/>
              <a:t>;COS</a:t>
            </a:r>
            <a:r>
              <a:rPr lang="zh-CN" altLang="zh-CN" sz="2800" dirty="0"/>
              <a:t>分子结构与</a:t>
            </a:r>
            <a:r>
              <a:rPr lang="en-US" altLang="zh-CN" sz="2800" dirty="0"/>
              <a:t>CO</a:t>
            </a:r>
            <a:r>
              <a:rPr lang="en-US" altLang="zh-CN" sz="2800" baseline="-25000" dirty="0"/>
              <a:t>2</a:t>
            </a:r>
            <a:r>
              <a:rPr lang="zh-CN" altLang="zh-CN" sz="2800" dirty="0"/>
              <a:t>类似</a:t>
            </a:r>
            <a:r>
              <a:rPr lang="en-US" altLang="zh-CN" sz="2800" dirty="0"/>
              <a:t>,</a:t>
            </a:r>
            <a:r>
              <a:rPr lang="zh-CN" altLang="zh-CN" sz="2800" dirty="0"/>
              <a:t>分子中所有原子都满足</a:t>
            </a:r>
            <a:r>
              <a:rPr lang="en-US" altLang="zh-CN" sz="2800" dirty="0"/>
              <a:t>8</a:t>
            </a:r>
            <a:r>
              <a:rPr lang="zh-CN" altLang="zh-CN" sz="2800" dirty="0"/>
              <a:t>电子稳定结构</a:t>
            </a:r>
            <a:r>
              <a:rPr lang="en-US" altLang="zh-CN" sz="2800" dirty="0"/>
              <a:t>,C</a:t>
            </a:r>
            <a:r>
              <a:rPr lang="zh-CN" altLang="zh-CN" sz="2800" dirty="0"/>
              <a:t>项正确</a:t>
            </a:r>
            <a:r>
              <a:rPr lang="en-US" altLang="zh-CN" sz="2800" dirty="0"/>
              <a:t>;</a:t>
            </a:r>
            <a:r>
              <a:rPr lang="zh-CN" altLang="zh-CN" sz="2800" dirty="0"/>
              <a:t>同素异形体描述的对象为单质</a:t>
            </a:r>
            <a:r>
              <a:rPr lang="en-US" altLang="zh-CN" sz="2800" dirty="0"/>
              <a:t>,D</a:t>
            </a:r>
            <a:r>
              <a:rPr lang="zh-CN" altLang="zh-CN" sz="2800" dirty="0"/>
              <a:t>项错误。</a:t>
            </a:r>
          </a:p>
        </p:txBody>
      </p:sp>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3" name="矩形 12">
            <a:extLst>
              <a:ext uri="{FF2B5EF4-FFF2-40B4-BE49-F238E27FC236}">
                <a16:creationId xmlns="" xmlns:a16="http://schemas.microsoft.com/office/drawing/2014/main" id="{14F1174C-D0CB-4C82-AFED-3576A3B991BA}"/>
              </a:ext>
            </a:extLst>
          </p:cNvPr>
          <p:cNvSpPr/>
          <p:nvPr/>
        </p:nvSpPr>
        <p:spPr>
          <a:xfrm>
            <a:off x="263549" y="3226192"/>
            <a:ext cx="11723912"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2201233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0195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寻找等电子微粒</a:t>
            </a:r>
          </a:p>
        </p:txBody>
      </p:sp>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739293"/>
                <a:ext cx="11456307" cy="3970318"/>
              </a:xfrm>
              <a:prstGeom prst="rect">
                <a:avLst/>
              </a:prstGeom>
            </p:spPr>
            <p:txBody>
              <a:bodyPr wrap="square">
                <a:spAutoFit/>
              </a:bodyPr>
              <a:lstStyle/>
              <a:p>
                <a:pPr>
                  <a:lnSpc>
                    <a:spcPct val="150000"/>
                  </a:lnSpc>
                </a:pPr>
                <a:r>
                  <a:rPr lang="en-US" altLang="zh-CN" sz="2800" dirty="0"/>
                  <a:t>                     </a:t>
                </a:r>
              </a:p>
              <a:p>
                <a:pPr>
                  <a:lnSpc>
                    <a:spcPct val="150000"/>
                  </a:lnSpc>
                </a:pPr>
                <a:r>
                  <a:rPr lang="en-US" altLang="zh-CN" sz="2800" b="1" dirty="0"/>
                  <a:t>1.</a:t>
                </a:r>
                <a:r>
                  <a:rPr lang="zh-CN" altLang="zh-CN" sz="2800" b="1" dirty="0"/>
                  <a:t>寻找</a:t>
                </a:r>
                <a:r>
                  <a:rPr lang="en-US" altLang="zh-CN" sz="2800" b="1" dirty="0"/>
                  <a:t>10</a:t>
                </a:r>
                <a:r>
                  <a:rPr lang="zh-CN" altLang="zh-CN" sz="2800" b="1" dirty="0"/>
                  <a:t>电子微粒的方法</a:t>
                </a:r>
              </a:p>
              <a:p>
                <a:pPr>
                  <a:lnSpc>
                    <a:spcPct val="150000"/>
                  </a:lnSpc>
                </a:pPr>
                <a:r>
                  <a:rPr lang="zh-CN" altLang="zh-CN" sz="2800" dirty="0"/>
                  <a:t>首先找出含</a:t>
                </a:r>
                <a:r>
                  <a:rPr lang="en-US" altLang="zh-CN" sz="2800" dirty="0"/>
                  <a:t>10</a:t>
                </a:r>
                <a:r>
                  <a:rPr lang="zh-CN" altLang="zh-CN" sz="2800" dirty="0"/>
                  <a:t>电子的原子</a:t>
                </a:r>
                <a:r>
                  <a:rPr lang="en-US" altLang="zh-CN" sz="2800" dirty="0"/>
                  <a:t>(</a:t>
                </a:r>
                <a:r>
                  <a:rPr lang="zh-CN" altLang="zh-CN" sz="2800" dirty="0"/>
                  <a:t>单原子分子</a:t>
                </a:r>
                <a:r>
                  <a:rPr lang="en-US" altLang="zh-CN" sz="2800" dirty="0"/>
                  <a:t>)Ne,</a:t>
                </a:r>
                <a:r>
                  <a:rPr lang="zh-CN" altLang="zh-CN" sz="2800" dirty="0"/>
                  <a:t>然后向前寻找非金属元素对应的简单阴离子</a:t>
                </a:r>
                <a:r>
                  <a:rPr lang="en-US" altLang="zh-CN" sz="2800" dirty="0"/>
                  <a:t>F</a:t>
                </a:r>
                <a:r>
                  <a:rPr lang="en-US" altLang="zh-CN" sz="2800" baseline="30000" dirty="0"/>
                  <a:t>-</a:t>
                </a:r>
                <a:r>
                  <a:rPr lang="zh-CN" altLang="zh-CN" sz="2800" dirty="0"/>
                  <a:t>、</a:t>
                </a:r>
                <a:r>
                  <a:rPr lang="en-US" altLang="zh-CN" sz="2800" dirty="0"/>
                  <a:t>O</a:t>
                </a:r>
                <a:r>
                  <a:rPr lang="en-US" altLang="zh-CN" sz="2800" baseline="30000" dirty="0"/>
                  <a:t>2-</a:t>
                </a:r>
                <a:r>
                  <a:rPr lang="zh-CN" altLang="zh-CN" sz="2800" dirty="0"/>
                  <a:t>、</a:t>
                </a:r>
                <a:r>
                  <a:rPr lang="en-US" altLang="zh-CN" sz="2800" dirty="0"/>
                  <a:t>N</a:t>
                </a:r>
                <a:r>
                  <a:rPr lang="en-US" altLang="zh-CN" sz="2800" baseline="30000" dirty="0"/>
                  <a:t>3-</a:t>
                </a:r>
                <a:r>
                  <a:rPr lang="en-US" altLang="zh-CN" sz="2800" dirty="0"/>
                  <a:t>,</a:t>
                </a:r>
                <a:r>
                  <a:rPr lang="zh-CN" altLang="zh-CN" sz="2800" dirty="0"/>
                  <a:t>并在此基础上逐步加</a:t>
                </a:r>
                <a:r>
                  <a:rPr lang="en-US" altLang="zh-CN" sz="2800" dirty="0"/>
                  <a:t>H</a:t>
                </a:r>
                <a:r>
                  <a:rPr lang="en-US" altLang="zh-CN" sz="2800" baseline="30000" dirty="0"/>
                  <a:t>+</a:t>
                </a:r>
                <a:r>
                  <a:rPr lang="en-US" altLang="zh-CN" sz="2800" dirty="0"/>
                  <a:t>,</a:t>
                </a:r>
                <a:r>
                  <a:rPr lang="zh-CN" altLang="zh-CN" sz="2800" dirty="0"/>
                  <a:t>如</a:t>
                </a:r>
                <a:r>
                  <a:rPr lang="en-US" altLang="zh-CN" sz="2800" dirty="0"/>
                  <a:t>F</a:t>
                </a:r>
                <a:r>
                  <a:rPr lang="en-US" altLang="zh-CN" sz="2800" baseline="30000" dirty="0"/>
                  <a:t>-</a:t>
                </a:r>
                <a:r>
                  <a:rPr lang="en-US" altLang="zh-CN" sz="2800" dirty="0"/>
                  <a:t>→HF,O</a:t>
                </a:r>
                <a:r>
                  <a:rPr lang="en-US" altLang="zh-CN" sz="2800" baseline="30000" dirty="0"/>
                  <a:t>2-</a:t>
                </a:r>
                <a:r>
                  <a:rPr lang="en-US" altLang="zh-CN" sz="2800" dirty="0"/>
                  <a:t>→OH</a:t>
                </a:r>
                <a:r>
                  <a:rPr lang="en-US" altLang="zh-CN" sz="2800" baseline="30000" dirty="0"/>
                  <a:t>-</a:t>
                </a:r>
                <a:r>
                  <a:rPr lang="zh-CN" altLang="zh-CN" sz="2800" dirty="0"/>
                  <a:t>、</a:t>
                </a:r>
                <a:r>
                  <a:rPr lang="en-US" altLang="zh-CN" sz="2800" dirty="0"/>
                  <a:t>H</a:t>
                </a:r>
                <a:r>
                  <a:rPr lang="en-US" altLang="zh-CN" sz="2800" baseline="-25000" dirty="0"/>
                  <a:t>2</a:t>
                </a:r>
                <a:r>
                  <a:rPr lang="en-US" altLang="zh-CN" sz="2800" dirty="0"/>
                  <a:t>O</a:t>
                </a:r>
                <a:r>
                  <a:rPr lang="zh-CN" altLang="zh-CN" sz="2800" dirty="0"/>
                  <a:t>、</a:t>
                </a:r>
                <a:r>
                  <a:rPr lang="en-US" altLang="zh-CN" sz="2800" dirty="0"/>
                  <a:t>H</a:t>
                </a:r>
                <a:r>
                  <a:rPr lang="en-US" altLang="zh-CN" sz="2800" baseline="-25000" dirty="0"/>
                  <a:t>3</a:t>
                </a:r>
                <a:r>
                  <a:rPr lang="en-US" altLang="zh-CN" sz="2800" dirty="0"/>
                  <a:t>O</a:t>
                </a:r>
                <a:r>
                  <a:rPr lang="en-US" altLang="zh-CN" sz="2800" baseline="30000" dirty="0"/>
                  <a:t>+</a:t>
                </a:r>
                <a:r>
                  <a:rPr lang="en-US" altLang="zh-CN" sz="2800" dirty="0"/>
                  <a:t>,N</a:t>
                </a:r>
                <a:r>
                  <a:rPr lang="en-US" altLang="zh-CN" sz="2800" baseline="30000" dirty="0"/>
                  <a:t>3-</a:t>
                </a:r>
                <a:r>
                  <a:rPr lang="en-US" altLang="zh-CN" sz="2800" dirty="0"/>
                  <a:t>→ 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a:t>
                </a:r>
                <a:r>
                  <a:rPr lang="en-US" altLang="zh-CN" sz="2800" dirty="0"/>
                  <a:t>NH</a:t>
                </a:r>
                <a:r>
                  <a:rPr lang="en-US" altLang="zh-CN" sz="2800" baseline="-25000" dirty="0"/>
                  <a:t>3</a:t>
                </a:r>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zh-CN" altLang="zh-CN" sz="2800" dirty="0"/>
                  <a:t>还有</a:t>
                </a:r>
                <a:r>
                  <a:rPr lang="en-US" altLang="zh-CN" sz="2800" dirty="0"/>
                  <a:t>CH</a:t>
                </a:r>
                <a:r>
                  <a:rPr lang="en-US" altLang="zh-CN" sz="2800" baseline="-25000" dirty="0"/>
                  <a:t>4</a:t>
                </a:r>
                <a:r>
                  <a:rPr lang="en-US" altLang="zh-CN" sz="2800" dirty="0"/>
                  <a:t>,</a:t>
                </a:r>
                <a:r>
                  <a:rPr lang="zh-CN" altLang="zh-CN" sz="2800" dirty="0"/>
                  <a:t>向后寻找金属元素形成的阳离子</a:t>
                </a:r>
                <a:r>
                  <a:rPr lang="en-US" altLang="zh-CN" sz="2800" dirty="0"/>
                  <a:t>Na</a:t>
                </a:r>
                <a:r>
                  <a:rPr lang="en-US" altLang="zh-CN" sz="2800" baseline="30000" dirty="0"/>
                  <a:t>+</a:t>
                </a:r>
                <a:r>
                  <a:rPr lang="en-US" altLang="zh-CN" sz="2800" dirty="0"/>
                  <a:t>~Al</a:t>
                </a:r>
                <a:r>
                  <a:rPr lang="en-US" altLang="zh-CN" sz="2800" baseline="30000" dirty="0"/>
                  <a:t>3+</a:t>
                </a:r>
                <a:r>
                  <a:rPr lang="zh-CN" altLang="zh-CN" sz="2800" dirty="0"/>
                  <a:t>。具体如下</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739293"/>
                <a:ext cx="11456307" cy="3970318"/>
              </a:xfrm>
              <a:prstGeom prst="rect">
                <a:avLst/>
              </a:prstGeom>
              <a:blipFill rotWithShape="1">
                <a:blip r:embed="rId2"/>
                <a:stretch>
                  <a:fillRect l="-1064" b="-1380"/>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AC8EE828-BCC7-4936-8772-FC4984C4EEFD}"/>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 xmlns:a16="http://schemas.microsoft.com/office/drawing/2014/main" id="{EB72FED2-0DC3-4ED4-ADA2-102E276FF600}"/>
              </a:ext>
            </a:extLst>
          </p:cNvPr>
          <p:cNvPicPr/>
          <p:nvPr/>
        </p:nvPicPr>
        <p:blipFill>
          <a:blip r:embed="rId3"/>
          <a:stretch>
            <a:fillRect/>
          </a:stretch>
        </p:blipFill>
        <p:spPr>
          <a:xfrm>
            <a:off x="790257" y="4982844"/>
            <a:ext cx="5649710" cy="922655"/>
          </a:xfrm>
          <a:prstGeom prst="rect">
            <a:avLst/>
          </a:prstGeom>
        </p:spPr>
      </p:pic>
      <p:sp>
        <p:nvSpPr>
          <p:cNvPr id="2" name="矩形 1">
            <a:extLst>
              <a:ext uri="{FF2B5EF4-FFF2-40B4-BE49-F238E27FC236}">
                <a16:creationId xmlns="" xmlns:a16="http://schemas.microsoft.com/office/drawing/2014/main" id="{B0E89550-8FA0-4DEA-8D6C-F2D5BAA05238}"/>
              </a:ext>
            </a:extLst>
          </p:cNvPr>
          <p:cNvSpPr/>
          <p:nvPr/>
        </p:nvSpPr>
        <p:spPr>
          <a:xfrm>
            <a:off x="6614369" y="5244584"/>
            <a:ext cx="603050" cy="523220"/>
          </a:xfrm>
          <a:prstGeom prst="rect">
            <a:avLst/>
          </a:prstGeom>
        </p:spPr>
        <p:txBody>
          <a:bodyPr wrap="none">
            <a:spAutoFit/>
          </a:bodyPr>
          <a:lstStyle/>
          <a:p>
            <a:r>
              <a:rPr lang="en-US" altLang="zh-CN" sz="2800" dirty="0"/>
              <a:t>Ne</a:t>
            </a:r>
            <a:endParaRPr lang="zh-CN" altLang="en-US" sz="2800" dirty="0"/>
          </a:p>
        </p:txBody>
      </p:sp>
      <p:pic>
        <p:nvPicPr>
          <p:cNvPr id="10" name="图片 9">
            <a:extLst>
              <a:ext uri="{FF2B5EF4-FFF2-40B4-BE49-F238E27FC236}">
                <a16:creationId xmlns="" xmlns:a16="http://schemas.microsoft.com/office/drawing/2014/main" id="{C5217657-BC49-4E27-AEC8-D12B4CC9FCF6}"/>
              </a:ext>
            </a:extLst>
          </p:cNvPr>
          <p:cNvPicPr/>
          <p:nvPr/>
        </p:nvPicPr>
        <p:blipFill>
          <a:blip r:embed="rId4"/>
          <a:stretch>
            <a:fillRect/>
          </a:stretch>
        </p:blipFill>
        <p:spPr>
          <a:xfrm>
            <a:off x="7262177" y="5062220"/>
            <a:ext cx="2500827" cy="633730"/>
          </a:xfrm>
          <a:prstGeom prst="rect">
            <a:avLst/>
          </a:prstGeom>
        </p:spPr>
      </p:pic>
    </p:spTree>
    <p:extLst>
      <p:ext uri="{BB962C8B-B14F-4D97-AF65-F5344CB8AC3E}">
        <p14:creationId xmlns:p14="http://schemas.microsoft.com/office/powerpoint/2010/main" val="2896797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1019027"/>
                <a:ext cx="11456307" cy="3365730"/>
              </a:xfrm>
              <a:prstGeom prst="rect">
                <a:avLst/>
              </a:prstGeom>
            </p:spPr>
            <p:txBody>
              <a:bodyPr wrap="square">
                <a:spAutoFit/>
              </a:bodyPr>
              <a:lstStyle/>
              <a:p>
                <a:pPr>
                  <a:lnSpc>
                    <a:spcPct val="150000"/>
                  </a:lnSpc>
                </a:pPr>
                <a:r>
                  <a:rPr lang="en-US" altLang="zh-CN" sz="2800" b="1" dirty="0"/>
                  <a:t>2.</a:t>
                </a:r>
                <a:r>
                  <a:rPr lang="zh-CN" altLang="zh-CN" sz="2800" b="1" dirty="0"/>
                  <a:t>寻找</a:t>
                </a:r>
                <a:r>
                  <a:rPr lang="en-US" altLang="zh-CN" sz="2800" b="1" dirty="0"/>
                  <a:t>18</a:t>
                </a:r>
                <a:r>
                  <a:rPr lang="zh-CN" altLang="zh-CN" sz="2800" b="1" dirty="0"/>
                  <a:t>电子微粒的方法</a:t>
                </a:r>
              </a:p>
              <a:p>
                <a:pPr>
                  <a:lnSpc>
                    <a:spcPct val="150000"/>
                  </a:lnSpc>
                </a:pPr>
                <a:r>
                  <a:rPr lang="zh-CN" altLang="zh-CN" sz="2800" dirty="0"/>
                  <a:t>首先找出含</a:t>
                </a:r>
                <a:r>
                  <a:rPr lang="en-US" altLang="zh-CN" sz="2800" dirty="0"/>
                  <a:t>18</a:t>
                </a:r>
                <a:r>
                  <a:rPr lang="zh-CN" altLang="zh-CN" sz="2800" dirty="0"/>
                  <a:t>电子的原子</a:t>
                </a:r>
                <a:r>
                  <a:rPr lang="en-US" altLang="zh-CN" sz="2800" dirty="0"/>
                  <a:t>(</a:t>
                </a:r>
                <a:r>
                  <a:rPr lang="zh-CN" altLang="zh-CN" sz="2800" dirty="0"/>
                  <a:t>单原子分子</a:t>
                </a:r>
                <a:r>
                  <a:rPr lang="en-US" altLang="zh-CN" sz="2800" dirty="0"/>
                  <a:t>)</a:t>
                </a:r>
                <a:r>
                  <a:rPr lang="en-US" altLang="zh-CN" sz="2800" dirty="0" err="1"/>
                  <a:t>Ar</a:t>
                </a:r>
                <a:r>
                  <a:rPr lang="en-US" altLang="zh-CN" sz="2800" dirty="0"/>
                  <a:t>,</a:t>
                </a:r>
                <a:r>
                  <a:rPr lang="zh-CN" altLang="zh-CN" sz="2800" dirty="0"/>
                  <a:t>然后向后寻找金属元素对应的简单阳离子</a:t>
                </a:r>
                <a:r>
                  <a:rPr lang="en-US" altLang="zh-CN" sz="2800" dirty="0"/>
                  <a:t>K</a:t>
                </a:r>
                <a:r>
                  <a:rPr lang="en-US" altLang="zh-CN" sz="2800" baseline="30000" dirty="0"/>
                  <a:t>+</a:t>
                </a:r>
                <a:r>
                  <a:rPr lang="zh-CN" altLang="zh-CN" sz="2800" dirty="0"/>
                  <a:t>、</a:t>
                </a:r>
                <a:r>
                  <a:rPr lang="en-US" altLang="zh-CN" sz="2800" dirty="0"/>
                  <a:t>Ca</a:t>
                </a:r>
                <a:r>
                  <a:rPr lang="en-US" altLang="zh-CN" sz="2800" baseline="30000" dirty="0"/>
                  <a:t>2+</a:t>
                </a:r>
                <a:r>
                  <a:rPr lang="en-US" altLang="zh-CN" sz="2800" dirty="0"/>
                  <a:t>,</a:t>
                </a:r>
                <a:r>
                  <a:rPr lang="zh-CN" altLang="zh-CN" sz="2800" dirty="0"/>
                  <a:t>向前寻找非金属元素对应的简单阴离子</a:t>
                </a:r>
                <a:r>
                  <a:rPr lang="en-US" altLang="zh-CN" sz="2800" dirty="0"/>
                  <a:t>Cl</a:t>
                </a:r>
                <a:r>
                  <a:rPr lang="en-US" altLang="zh-CN" sz="2800" baseline="30000" dirty="0"/>
                  <a:t>-</a:t>
                </a:r>
                <a:r>
                  <a:rPr lang="zh-CN" altLang="zh-CN" sz="2800" dirty="0"/>
                  <a:t>、</a:t>
                </a:r>
                <a:r>
                  <a:rPr lang="en-US" altLang="zh-CN" sz="2800" dirty="0"/>
                  <a:t>S</a:t>
                </a:r>
                <a:r>
                  <a:rPr lang="en-US" altLang="zh-CN" sz="2800" baseline="30000" dirty="0"/>
                  <a:t>2-</a:t>
                </a:r>
                <a:r>
                  <a:rPr lang="zh-CN" altLang="zh-CN" sz="2800" dirty="0"/>
                  <a:t>、</a:t>
                </a:r>
                <a:r>
                  <a:rPr lang="en-US" altLang="zh-CN" sz="2800" dirty="0"/>
                  <a:t>P</a:t>
                </a:r>
                <a:r>
                  <a:rPr lang="en-US" altLang="zh-CN" sz="2800" baseline="30000" dirty="0"/>
                  <a:t>3-</a:t>
                </a:r>
                <a:r>
                  <a:rPr lang="en-US" altLang="zh-CN" sz="2800" dirty="0"/>
                  <a:t>,</a:t>
                </a:r>
                <a:r>
                  <a:rPr lang="zh-CN" altLang="zh-CN" sz="2800" dirty="0"/>
                  <a:t>并在简单阴离子的基础上逐步加</a:t>
                </a:r>
                <a:r>
                  <a:rPr lang="en-US" altLang="zh-CN" sz="2800" dirty="0"/>
                  <a:t>H</a:t>
                </a:r>
                <a:r>
                  <a:rPr lang="en-US" altLang="zh-CN" sz="2800" baseline="30000" dirty="0"/>
                  <a:t>+</a:t>
                </a:r>
                <a:r>
                  <a:rPr lang="en-US" altLang="zh-CN" sz="2800" dirty="0"/>
                  <a:t>,</a:t>
                </a:r>
                <a:r>
                  <a:rPr lang="zh-CN" altLang="zh-CN" sz="2800" dirty="0"/>
                  <a:t>如</a:t>
                </a:r>
                <a:r>
                  <a:rPr lang="en-US" altLang="zh-CN" sz="2800" dirty="0"/>
                  <a:t>Cl</a:t>
                </a:r>
                <a:r>
                  <a:rPr lang="en-US" altLang="zh-CN" sz="2800" baseline="30000" dirty="0"/>
                  <a:t>-</a:t>
                </a:r>
                <a:r>
                  <a:rPr lang="en-US" altLang="zh-CN" sz="2800" dirty="0"/>
                  <a:t>→HCl,S</a:t>
                </a:r>
                <a:r>
                  <a:rPr lang="en-US" altLang="zh-CN" sz="2800" baseline="30000" dirty="0"/>
                  <a:t>2-</a:t>
                </a:r>
                <a:r>
                  <a:rPr lang="en-US" altLang="zh-CN" sz="2800" dirty="0"/>
                  <a:t>→HS</a:t>
                </a:r>
                <a:r>
                  <a:rPr lang="en-US" altLang="zh-CN" sz="2800" baseline="30000" dirty="0"/>
                  <a:t>-</a:t>
                </a:r>
                <a:r>
                  <a:rPr lang="zh-CN" altLang="zh-CN" sz="2800" dirty="0"/>
                  <a:t>、</a:t>
                </a:r>
                <a:r>
                  <a:rPr lang="en-US" altLang="zh-CN" sz="2800" dirty="0"/>
                  <a:t>H</a:t>
                </a:r>
                <a:r>
                  <a:rPr lang="en-US" altLang="zh-CN" sz="2800" baseline="-25000" dirty="0"/>
                  <a:t>2</a:t>
                </a:r>
                <a:r>
                  <a:rPr lang="en-US" altLang="zh-CN" sz="2800" dirty="0"/>
                  <a:t>S,P</a:t>
                </a:r>
                <a:r>
                  <a:rPr lang="en-US" altLang="zh-CN" sz="2800" baseline="30000" dirty="0"/>
                  <a:t>3-</a:t>
                </a:r>
                <a:r>
                  <a:rPr lang="en-US" altLang="zh-CN" sz="2800" dirty="0"/>
                  <a:t>→PH</a:t>
                </a:r>
                <a:r>
                  <a:rPr lang="en-US" altLang="zh-CN" sz="2800" baseline="-25000" dirty="0"/>
                  <a:t>3</a:t>
                </a:r>
                <a:r>
                  <a:rPr lang="en-US" altLang="zh-CN" sz="2800" dirty="0"/>
                  <a:t>,</a:t>
                </a:r>
                <a:r>
                  <a:rPr lang="zh-CN" altLang="zh-CN" sz="2800" dirty="0"/>
                  <a:t>还有</a:t>
                </a:r>
                <a:r>
                  <a:rPr lang="en-US" altLang="zh-CN" sz="2800" dirty="0"/>
                  <a:t>SiH</a:t>
                </a:r>
                <a:r>
                  <a:rPr lang="en-US" altLang="zh-CN" sz="2800" baseline="-25000" dirty="0"/>
                  <a:t>4</a:t>
                </a:r>
                <a:r>
                  <a:rPr lang="en-US" altLang="zh-CN" sz="2800" dirty="0"/>
                  <a:t>,</a:t>
                </a:r>
                <a:r>
                  <a:rPr lang="zh-CN" altLang="zh-CN" sz="2800" dirty="0"/>
                  <a:t>考虑到</a:t>
                </a:r>
                <a:r>
                  <a:rPr lang="en-US" altLang="zh-CN" sz="2800" dirty="0"/>
                  <a:t>S</a:t>
                </a:r>
                <a:r>
                  <a:rPr lang="zh-CN" altLang="zh-CN" sz="2800" dirty="0"/>
                  <a:t>和</a:t>
                </a:r>
                <a:r>
                  <a:rPr lang="en-US" altLang="zh-CN" sz="2800" dirty="0"/>
                  <a:t>O</a:t>
                </a:r>
                <a:r>
                  <a:rPr lang="zh-CN" altLang="zh-CN" sz="2800" dirty="0"/>
                  <a:t>同主族</a:t>
                </a:r>
                <a:r>
                  <a:rPr lang="en-US" altLang="zh-CN" sz="2800" dirty="0"/>
                  <a:t>,</a:t>
                </a:r>
                <a:r>
                  <a:rPr lang="zh-CN" altLang="zh-CN" sz="2800" dirty="0"/>
                  <a:t>由</a:t>
                </a:r>
                <a:r>
                  <a:rPr lang="en-US" altLang="zh-CN" sz="2800" dirty="0"/>
                  <a:t>S</a:t>
                </a:r>
                <a:r>
                  <a:rPr lang="en-US" altLang="zh-CN" sz="2800" baseline="30000" dirty="0"/>
                  <a:t>2-</a:t>
                </a:r>
                <a:r>
                  <a:rPr lang="zh-CN" altLang="zh-CN" sz="2800" dirty="0"/>
                  <a:t>联想到</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具体如下</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1019027"/>
                <a:ext cx="11456307" cy="3365730"/>
              </a:xfrm>
              <a:prstGeom prst="rect">
                <a:avLst/>
              </a:prstGeom>
              <a:blipFill rotWithShape="1">
                <a:blip r:embed="rId2"/>
                <a:stretch>
                  <a:fillRect l="-1064" r="-1437" b="-906"/>
                </a:stretch>
              </a:blipFill>
            </p:spPr>
            <p:txBody>
              <a:bodyPr/>
              <a:lstStyle/>
              <a:p>
                <a:r>
                  <a:rPr lang="zh-CN" altLang="en-US">
                    <a:noFill/>
                  </a:rPr>
                  <a:t> </a:t>
                </a:r>
              </a:p>
            </p:txBody>
          </p:sp>
        </mc:Fallback>
      </mc:AlternateContent>
      <p:pic>
        <p:nvPicPr>
          <p:cNvPr id="12" name="图片 11">
            <a:extLst>
              <a:ext uri="{FF2B5EF4-FFF2-40B4-BE49-F238E27FC236}">
                <a16:creationId xmlns="" xmlns:a16="http://schemas.microsoft.com/office/drawing/2014/main" id="{830682B8-9BD9-44C6-838C-EC0C2516AE64}"/>
              </a:ext>
            </a:extLst>
          </p:cNvPr>
          <p:cNvPicPr/>
          <p:nvPr/>
        </p:nvPicPr>
        <p:blipFill>
          <a:blip r:embed="rId3"/>
          <a:stretch>
            <a:fillRect/>
          </a:stretch>
        </p:blipFill>
        <p:spPr>
          <a:xfrm>
            <a:off x="924011" y="4793089"/>
            <a:ext cx="3655235" cy="884555"/>
          </a:xfrm>
          <a:prstGeom prst="rect">
            <a:avLst/>
          </a:prstGeom>
        </p:spPr>
      </p:pic>
      <p:pic>
        <p:nvPicPr>
          <p:cNvPr id="13" name="图片 12">
            <a:extLst>
              <a:ext uri="{FF2B5EF4-FFF2-40B4-BE49-F238E27FC236}">
                <a16:creationId xmlns="" xmlns:a16="http://schemas.microsoft.com/office/drawing/2014/main" id="{A1474EC0-16AF-4303-BECF-74B96F22D03B}"/>
              </a:ext>
            </a:extLst>
          </p:cNvPr>
          <p:cNvPicPr/>
          <p:nvPr/>
        </p:nvPicPr>
        <p:blipFill>
          <a:blip r:embed="rId4"/>
          <a:stretch>
            <a:fillRect/>
          </a:stretch>
        </p:blipFill>
        <p:spPr>
          <a:xfrm>
            <a:off x="5564187" y="4793089"/>
            <a:ext cx="1616395" cy="626725"/>
          </a:xfrm>
          <a:prstGeom prst="rect">
            <a:avLst/>
          </a:prstGeom>
        </p:spPr>
      </p:pic>
      <p:sp>
        <p:nvSpPr>
          <p:cNvPr id="4" name="矩形 3">
            <a:extLst>
              <a:ext uri="{FF2B5EF4-FFF2-40B4-BE49-F238E27FC236}">
                <a16:creationId xmlns="" xmlns:a16="http://schemas.microsoft.com/office/drawing/2014/main" id="{B4533346-13C0-4237-9133-30F9CC9F4A7B}"/>
              </a:ext>
            </a:extLst>
          </p:cNvPr>
          <p:cNvSpPr/>
          <p:nvPr/>
        </p:nvSpPr>
        <p:spPr>
          <a:xfrm>
            <a:off x="4811217" y="4973756"/>
            <a:ext cx="564578" cy="523220"/>
          </a:xfrm>
          <a:prstGeom prst="rect">
            <a:avLst/>
          </a:prstGeom>
        </p:spPr>
        <p:txBody>
          <a:bodyPr wrap="none">
            <a:spAutoFit/>
          </a:bodyPr>
          <a:lstStyle/>
          <a:p>
            <a:r>
              <a:rPr lang="en-US" altLang="zh-CN" sz="2800" dirty="0" err="1"/>
              <a:t>Ar</a:t>
            </a:r>
            <a:endParaRPr lang="zh-CN" altLang="en-US" sz="2800" dirty="0"/>
          </a:p>
        </p:txBody>
      </p:sp>
      <p:sp>
        <p:nvSpPr>
          <p:cNvPr id="10" name="矩形 9">
            <a:extLst>
              <a:ext uri="{FF2B5EF4-FFF2-40B4-BE49-F238E27FC236}">
                <a16:creationId xmlns="" xmlns:a16="http://schemas.microsoft.com/office/drawing/2014/main" id="{18302985-E79B-45B6-8E49-CDBFC5C5CAF8}"/>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774425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1751689B-91C5-434E-B0AF-C499FB46856C}"/>
              </a:ext>
            </a:extLst>
          </p:cNvPr>
          <p:cNvSpPr/>
          <p:nvPr/>
        </p:nvSpPr>
        <p:spPr>
          <a:xfrm>
            <a:off x="266700" y="877709"/>
            <a:ext cx="11620500" cy="2031325"/>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此外</a:t>
            </a:r>
            <a:r>
              <a:rPr lang="en-US" altLang="zh-CN" sz="2800" dirty="0">
                <a:solidFill>
                  <a:srgbClr val="000000"/>
                </a:solidFill>
                <a:cs typeface="Times New Roman" panose="02020603050405020304" pitchFamily="18" charset="0"/>
              </a:rPr>
              <a:t>,10</a:t>
            </a:r>
            <a:r>
              <a:rPr lang="zh-CN" altLang="zh-CN" sz="2800" dirty="0">
                <a:solidFill>
                  <a:srgbClr val="000000"/>
                </a:solidFill>
                <a:cs typeface="Times New Roman" panose="02020603050405020304" pitchFamily="18" charset="0"/>
              </a:rPr>
              <a:t>电子微粒中的</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HF</a:t>
            </a:r>
            <a:r>
              <a:rPr lang="zh-CN" altLang="zh-CN" sz="2800" dirty="0">
                <a:solidFill>
                  <a:srgbClr val="000000"/>
                </a:solidFill>
                <a:cs typeface="Times New Roman" panose="02020603050405020304" pitchFamily="18" charset="0"/>
              </a:rPr>
              <a:t>失去一个</a:t>
            </a:r>
            <a:r>
              <a:rPr lang="en-US" altLang="zh-CN" sz="2800"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后的剩余部分</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为</a:t>
            </a:r>
            <a:r>
              <a:rPr lang="en-US" altLang="zh-CN" sz="2800" dirty="0">
                <a:solidFill>
                  <a:srgbClr val="000000"/>
                </a:solidFill>
                <a:cs typeface="Times New Roman" panose="02020603050405020304" pitchFamily="18" charset="0"/>
              </a:rPr>
              <a:t>9</a:t>
            </a:r>
            <a:r>
              <a:rPr lang="zh-CN" altLang="zh-CN" sz="2800" dirty="0">
                <a:solidFill>
                  <a:srgbClr val="000000"/>
                </a:solidFill>
                <a:cs typeface="Times New Roman" panose="02020603050405020304" pitchFamily="18" charset="0"/>
              </a:rPr>
              <a:t>电子微粒</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两两组合得到的物质如</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F</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等也是</a:t>
            </a:r>
            <a:r>
              <a:rPr lang="en-US" altLang="zh-CN" sz="2800" dirty="0">
                <a:solidFill>
                  <a:srgbClr val="000000"/>
                </a:solidFill>
                <a:cs typeface="Times New Roman" panose="02020603050405020304" pitchFamily="18" charset="0"/>
              </a:rPr>
              <a:t>18</a:t>
            </a:r>
            <a:r>
              <a:rPr lang="zh-CN" altLang="zh-CN" sz="2800" dirty="0">
                <a:solidFill>
                  <a:srgbClr val="000000"/>
                </a:solidFill>
                <a:cs typeface="Times New Roman" panose="02020603050405020304" pitchFamily="18" charset="0"/>
              </a:rPr>
              <a:t>电子微粒。</a:t>
            </a: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138ABCF3-F9D5-44B0-B514-10336DF572D7}"/>
                  </a:ext>
                </a:extLst>
              </p:cNvPr>
              <p:cNvSpPr/>
              <p:nvPr/>
            </p:nvSpPr>
            <p:spPr>
              <a:xfrm>
                <a:off x="266700" y="2823128"/>
                <a:ext cx="11620500" cy="3345531"/>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常见的</a:t>
                </a:r>
                <a:r>
                  <a:rPr lang="en-US" altLang="zh-CN" sz="2800" b="1" dirty="0">
                    <a:solidFill>
                      <a:srgbClr val="000000"/>
                    </a:solidFill>
                    <a:cs typeface="Times New Roman" panose="02020603050405020304" pitchFamily="18" charset="0"/>
                  </a:rPr>
                  <a:t>10</a:t>
                </a:r>
                <a:r>
                  <a:rPr lang="zh-CN" altLang="zh-CN" sz="2800" b="1" dirty="0">
                    <a:solidFill>
                      <a:srgbClr val="000000"/>
                    </a:solidFill>
                    <a:cs typeface="Times New Roman" panose="02020603050405020304" pitchFamily="18" charset="0"/>
                  </a:rPr>
                  <a:t>电子、</a:t>
                </a:r>
                <a:r>
                  <a:rPr lang="en-US" altLang="zh-CN" sz="2800" b="1" dirty="0">
                    <a:solidFill>
                      <a:srgbClr val="000000"/>
                    </a:solidFill>
                    <a:cs typeface="Times New Roman" panose="02020603050405020304" pitchFamily="18" charset="0"/>
                  </a:rPr>
                  <a:t>18</a:t>
                </a:r>
                <a:r>
                  <a:rPr lang="zh-CN" altLang="zh-CN" sz="2800" b="1" dirty="0">
                    <a:solidFill>
                      <a:srgbClr val="000000"/>
                    </a:solidFill>
                    <a:cs typeface="Times New Roman" panose="02020603050405020304" pitchFamily="18" charset="0"/>
                  </a:rPr>
                  <a:t>电子微粒总结</a:t>
                </a:r>
              </a:p>
              <a:p>
                <a:pPr>
                  <a:lnSpc>
                    <a:spcPct val="150000"/>
                  </a:lnSpc>
                  <a:spcAft>
                    <a:spcPts val="0"/>
                  </a:spcAft>
                </a:pPr>
                <a:r>
                  <a:rPr lang="en-US" altLang="zh-CN" sz="2800" dirty="0">
                    <a:solidFill>
                      <a:srgbClr val="000000"/>
                    </a:solidFill>
                    <a:cs typeface="Times New Roman" panose="02020603050405020304" pitchFamily="18" charset="0"/>
                  </a:rPr>
                  <a:t>(1)10</a:t>
                </a:r>
                <a:r>
                  <a:rPr lang="zh-CN" altLang="zh-CN" sz="2800" dirty="0">
                    <a:solidFill>
                      <a:srgbClr val="000000"/>
                    </a:solidFill>
                    <a:cs typeface="Times New Roman" panose="02020603050405020304" pitchFamily="18" charset="0"/>
                  </a:rPr>
                  <a:t>电子微粒</a:t>
                </a:r>
              </a:p>
              <a:p>
                <a:pPr>
                  <a:lnSpc>
                    <a:spcPct val="150000"/>
                  </a:lnSpc>
                  <a:spcAft>
                    <a:spcPts val="0"/>
                  </a:spcAft>
                </a:pPr>
                <a:r>
                  <a:rPr lang="zh-CN" altLang="zh-CN" sz="2800" dirty="0">
                    <a:solidFill>
                      <a:srgbClr val="000000"/>
                    </a:solidFill>
                    <a:cs typeface="Times New Roman" panose="02020603050405020304" pitchFamily="18" charset="0"/>
                  </a:rPr>
                  <a:t>电中性</a:t>
                </a:r>
                <a:r>
                  <a:rPr lang="en-US" altLang="zh-CN" sz="2800" dirty="0">
                    <a:solidFill>
                      <a:srgbClr val="000000"/>
                    </a:solidFill>
                    <a:cs typeface="Times New Roman" panose="02020603050405020304" pitchFamily="18" charset="0"/>
                  </a:rPr>
                  <a:t>:Ne,HF,H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O,NH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a:t>
                </a:r>
              </a:p>
              <a:p>
                <a:pPr>
                  <a:lnSpc>
                    <a:spcPct val="150000"/>
                  </a:lnSpc>
                  <a:spcAft>
                    <a:spcPts val="0"/>
                  </a:spcAft>
                </a:pPr>
                <a:r>
                  <a:rPr lang="zh-CN" altLang="zh-CN" sz="2800" dirty="0">
                    <a:solidFill>
                      <a:srgbClr val="000000"/>
                    </a:solidFill>
                    <a:cs typeface="Times New Roman" panose="02020603050405020304" pitchFamily="18" charset="0"/>
                  </a:rPr>
                  <a:t>阳离子</a:t>
                </a:r>
                <a:r>
                  <a:rPr lang="en-US" altLang="zh-CN" sz="2800" dirty="0">
                    <a:solidFill>
                      <a:srgbClr val="000000"/>
                    </a:solidFill>
                    <a:cs typeface="Times New Roman" panose="02020603050405020304" pitchFamily="18" charset="0"/>
                  </a:rPr>
                  <a:t>:Na</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,Mg</a:t>
                </a:r>
                <a:r>
                  <a:rPr lang="en-US" altLang="zh-CN" sz="2800" baseline="30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,Al</a:t>
                </a:r>
                <a:r>
                  <a:rPr lang="en-US" altLang="zh-CN" sz="2800" baseline="30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,N</a:t>
                </a:r>
                <a14:m>
                  <m:oMath xmlns:m="http://schemas.openxmlformats.org/officeDocument/2006/math">
                    <m:sSubSup>
                      <m:sSubSupPr>
                        <m:ctrlPr>
                          <a:rPr lang="zh-CN" altLang="zh-CN" sz="2800" i="1">
                            <a:solidFill>
                              <a:srgbClr val="000000"/>
                            </a:solidFill>
                            <a:latin typeface="Cambria Math" panose="02040503050406030204" pitchFamily="18" charset="0"/>
                            <a:cs typeface="Times New Roman" panose="02020603050405020304" pitchFamily="18" charset="0"/>
                          </a:rPr>
                        </m:ctrlPr>
                      </m:sSubSup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4</m:t>
                        </m:r>
                      </m:sub>
                      <m:sup>
                        <m:r>
                          <a:rPr lang="en-US" altLang="zh-CN" sz="2800">
                            <a:solidFill>
                              <a:srgbClr val="000000"/>
                            </a:solidFill>
                            <a:latin typeface="Cambria Math" panose="02040503050406030204" pitchFamily="18" charset="0"/>
                            <a:cs typeface="Times New Roman" panose="02020603050405020304" pitchFamily="18" charset="0"/>
                          </a:rPr>
                          <m:t>+</m:t>
                        </m:r>
                      </m:sup>
                    </m:sSubSup>
                  </m:oMath>
                </a14:m>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zh-CN" altLang="zh-CN" sz="2800" dirty="0">
                    <a:solidFill>
                      <a:srgbClr val="000000"/>
                    </a:solidFill>
                    <a:cs typeface="Times New Roman" panose="02020603050405020304" pitchFamily="18" charset="0"/>
                  </a:rPr>
                  <a:t>阴离子</a:t>
                </a:r>
                <a:r>
                  <a:rPr lang="en-US" altLang="zh-CN" sz="2800" dirty="0">
                    <a:solidFill>
                      <a:srgbClr val="000000"/>
                    </a:solidFill>
                    <a:cs typeface="Times New Roman" panose="02020603050405020304" pitchFamily="18" charset="0"/>
                  </a:rPr>
                  <a:t>:F</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,O</a:t>
                </a:r>
                <a:r>
                  <a:rPr lang="en-US" altLang="zh-CN" sz="2800" baseline="30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,N</a:t>
                </a:r>
                <a:r>
                  <a:rPr lang="en-US" altLang="zh-CN" sz="2800" baseline="30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a:t>
                </a:r>
                <a14:m>
                  <m:oMath xmlns:m="http://schemas.openxmlformats.org/officeDocument/2006/math">
                    <m:sSubSup>
                      <m:sSubSupPr>
                        <m:ctrlPr>
                          <a:rPr lang="zh-CN" altLang="zh-CN" sz="2800" i="1">
                            <a:solidFill>
                              <a:srgbClr val="000000"/>
                            </a:solidFill>
                            <a:latin typeface="Cambria Math" panose="02040503050406030204" pitchFamily="18" charset="0"/>
                            <a:cs typeface="Times New Roman" panose="02020603050405020304" pitchFamily="18" charset="0"/>
                          </a:rPr>
                        </m:ctrlPr>
                      </m:sSubSup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2</m:t>
                        </m:r>
                      </m:sub>
                      <m:sup>
                        <m:r>
                          <m:rPr>
                            <m:nor/>
                          </m:rPr>
                          <a:rPr lang="en-US" altLang="zh-CN" sz="2800" i="1">
                            <a:solidFill>
                              <a:srgbClr val="000000"/>
                            </a:solidFill>
                            <a:cs typeface="Times New Roman" panose="02020603050405020304" pitchFamily="18" charset="0"/>
                          </a:rPr>
                          <m:t>−</m:t>
                        </m:r>
                      </m:sup>
                    </m:sSubSup>
                  </m:oMath>
                </a14:m>
                <a:r>
                  <a:rPr lang="zh-CN" altLang="zh-CN" sz="2800" dirty="0">
                    <a:solidFill>
                      <a:srgbClr val="000000"/>
                    </a:solidFill>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xmlns:a14="http://schemas.microsoft.com/office/drawing/2010/main" xmlns="" id="{138ABCF3-F9D5-44B0-B514-10336DF572D7}"/>
                  </a:ext>
                </a:extLst>
              </p:cNvPr>
              <p:cNvSpPr>
                <a:spLocks noRot="1" noChangeAspect="1" noMove="1" noResize="1" noEditPoints="1" noAdjustHandles="1" noChangeArrowheads="1" noChangeShapeType="1" noTextEdit="1"/>
              </p:cNvSpPr>
              <p:nvPr/>
            </p:nvSpPr>
            <p:spPr>
              <a:xfrm>
                <a:off x="266700" y="2823128"/>
                <a:ext cx="11620500" cy="3345531"/>
              </a:xfrm>
              <a:prstGeom prst="rect">
                <a:avLst/>
              </a:prstGeom>
              <a:blipFill rotWithShape="1">
                <a:blip r:embed="rId2"/>
                <a:stretch>
                  <a:fillRect l="-1102" b="-1275"/>
                </a:stretch>
              </a:blipFill>
            </p:spPr>
            <p:txBody>
              <a:bodyPr/>
              <a:lstStyle/>
              <a:p>
                <a:r>
                  <a:rPr lang="zh-CN" altLang="en-US">
                    <a:noFill/>
                  </a:rPr>
                  <a:t> </a:t>
                </a:r>
              </a:p>
            </p:txBody>
          </p:sp>
        </mc:Fallback>
      </mc:AlternateContent>
      <p:sp>
        <p:nvSpPr>
          <p:cNvPr id="8" name="矩形 7">
            <a:extLst>
              <a:ext uri="{FF2B5EF4-FFF2-40B4-BE49-F238E27FC236}">
                <a16:creationId xmlns="" xmlns:a16="http://schemas.microsoft.com/office/drawing/2014/main" id="{B6F670AC-97AE-4A6B-9E24-6195AD96004F}"/>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762744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138ABCF3-F9D5-44B0-B514-10336DF572D7}"/>
                  </a:ext>
                </a:extLst>
              </p:cNvPr>
              <p:cNvSpPr/>
              <p:nvPr/>
            </p:nvSpPr>
            <p:spPr>
              <a:xfrm>
                <a:off x="266700" y="709601"/>
                <a:ext cx="11620500" cy="2719399"/>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(2)18</a:t>
                </a:r>
                <a:r>
                  <a:rPr lang="zh-CN" altLang="zh-CN" sz="2800" dirty="0">
                    <a:solidFill>
                      <a:srgbClr val="000000"/>
                    </a:solidFill>
                    <a:cs typeface="Times New Roman" panose="02020603050405020304" pitchFamily="18" charset="0"/>
                  </a:rPr>
                  <a:t>电子微粒</a:t>
                </a:r>
              </a:p>
              <a:p>
                <a:pPr>
                  <a:lnSpc>
                    <a:spcPct val="150000"/>
                  </a:lnSpc>
                  <a:spcAft>
                    <a:spcPts val="0"/>
                  </a:spcAft>
                </a:pPr>
                <a:r>
                  <a:rPr lang="zh-CN" altLang="zh-CN" sz="2800" dirty="0">
                    <a:solidFill>
                      <a:srgbClr val="000000"/>
                    </a:solidFill>
                    <a:cs typeface="Times New Roman" panose="02020603050405020304" pitchFamily="18" charset="0"/>
                  </a:rPr>
                  <a:t>电中性</a:t>
                </a:r>
                <a:r>
                  <a:rPr lang="en-US" altLang="zh-CN" sz="2800" dirty="0">
                    <a:solidFill>
                      <a:srgbClr val="000000"/>
                    </a:solidFill>
                    <a:cs typeface="Times New Roman" panose="02020603050405020304" pitchFamily="18" charset="0"/>
                  </a:rPr>
                  <a:t>:Ar,HCl,H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S,PH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,SiH</a:t>
                </a:r>
                <a:r>
                  <a:rPr lang="en-US" altLang="zh-CN" sz="2800" baseline="-25000" dirty="0">
                    <a:solidFill>
                      <a:srgbClr val="000000"/>
                    </a:solidFill>
                    <a:cs typeface="Times New Roman" panose="02020603050405020304" pitchFamily="18" charset="0"/>
                  </a:rPr>
                  <a:t>4</a:t>
                </a:r>
                <a:r>
                  <a:rPr lang="en-US" altLang="zh-CN" sz="2800" dirty="0">
                    <a:solidFill>
                      <a:srgbClr val="000000"/>
                    </a:solidFill>
                    <a:cs typeface="Times New Roman" panose="02020603050405020304" pitchFamily="18" charset="0"/>
                  </a:rPr>
                  <a:t>,F</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,N</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4</a:t>
                </a:r>
                <a:r>
                  <a:rPr lang="en-US" altLang="zh-CN" sz="2800" dirty="0">
                    <a:solidFill>
                      <a:srgbClr val="000000"/>
                    </a:solidFill>
                    <a:cs typeface="Times New Roman" panose="02020603050405020304" pitchFamily="18" charset="0"/>
                  </a:rPr>
                  <a:t>,C</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6</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a:t>
                </a:r>
              </a:p>
              <a:p>
                <a:pPr>
                  <a:lnSpc>
                    <a:spcPct val="150000"/>
                  </a:lnSpc>
                  <a:spcAft>
                    <a:spcPts val="0"/>
                  </a:spcAft>
                </a:pPr>
                <a:r>
                  <a:rPr lang="zh-CN" altLang="zh-CN" sz="2800" dirty="0">
                    <a:solidFill>
                      <a:srgbClr val="000000"/>
                    </a:solidFill>
                    <a:cs typeface="Times New Roman" panose="02020603050405020304" pitchFamily="18" charset="0"/>
                  </a:rPr>
                  <a:t>阳离子</a:t>
                </a:r>
                <a:r>
                  <a:rPr lang="en-US" altLang="zh-CN" sz="2800" dirty="0">
                    <a:solidFill>
                      <a:srgbClr val="000000"/>
                    </a:solidFill>
                    <a:cs typeface="Times New Roman" panose="02020603050405020304" pitchFamily="18" charset="0"/>
                  </a:rPr>
                  <a:t>:K</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,Ca</a:t>
                </a:r>
                <a:r>
                  <a:rPr lang="en-US" altLang="zh-CN" sz="2800" baseline="30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p>
              <a:p>
                <a:pPr>
                  <a:lnSpc>
                    <a:spcPct val="150000"/>
                  </a:lnSpc>
                  <a:spcAft>
                    <a:spcPts val="0"/>
                  </a:spcAft>
                </a:pPr>
                <a:r>
                  <a:rPr lang="zh-CN" altLang="zh-CN" sz="2800" dirty="0">
                    <a:solidFill>
                      <a:srgbClr val="000000"/>
                    </a:solidFill>
                    <a:cs typeface="Times New Roman" panose="02020603050405020304" pitchFamily="18" charset="0"/>
                  </a:rPr>
                  <a:t>阴离子</a:t>
                </a:r>
                <a:r>
                  <a:rPr lang="en-US" altLang="zh-CN" sz="2800" dirty="0">
                    <a:solidFill>
                      <a:srgbClr val="000000"/>
                    </a:solidFill>
                    <a:cs typeface="Times New Roman" panose="02020603050405020304" pitchFamily="18" charset="0"/>
                  </a:rPr>
                  <a:t>:Cl</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,S</a:t>
                </a:r>
                <a:r>
                  <a:rPr lang="en-US" altLang="zh-CN" sz="2800" baseline="30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,HS</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,P</a:t>
                </a:r>
                <a:r>
                  <a:rPr lang="en-US" altLang="zh-CN" sz="2800" baseline="30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a:t>
                </a:r>
                <a14:m>
                  <m:oMath xmlns:m="http://schemas.openxmlformats.org/officeDocument/2006/math">
                    <m:sSubSup>
                      <m:sSubSupPr>
                        <m:ctrlPr>
                          <a:rPr lang="zh-CN" altLang="zh-CN" sz="2800" i="1">
                            <a:solidFill>
                              <a:srgbClr val="000000"/>
                            </a:solidFill>
                            <a:latin typeface="Cambria Math" panose="02040503050406030204" pitchFamily="18" charset="0"/>
                            <a:cs typeface="Times New Roman" panose="02020603050405020304" pitchFamily="18" charset="0"/>
                          </a:rPr>
                        </m:ctrlPr>
                      </m:sSubSupPr>
                      <m:e>
                        <m:r>
                          <m:rPr>
                            <m:sty m:val="p"/>
                          </m:rPr>
                          <a:rPr lang="en-US" altLang="zh-CN" sz="2800">
                            <a:solidFill>
                              <a:srgbClr val="000000"/>
                            </a:solidFill>
                            <a:latin typeface="Cambria Math" panose="02040503050406030204" pitchFamily="18" charset="0"/>
                            <a:cs typeface="Times New Roman" panose="02020603050405020304" pitchFamily="18" charset="0"/>
                          </a:rPr>
                          <m:t>O</m:t>
                        </m:r>
                      </m:e>
                      <m:sub>
                        <m:r>
                          <a:rPr lang="en-US" altLang="zh-CN" sz="2800">
                            <a:solidFill>
                              <a:srgbClr val="000000"/>
                            </a:solidFill>
                            <a:latin typeface="Cambria Math" panose="02040503050406030204" pitchFamily="18" charset="0"/>
                            <a:cs typeface="Times New Roman" panose="02020603050405020304" pitchFamily="18" charset="0"/>
                          </a:rPr>
                          <m:t>2</m:t>
                        </m:r>
                      </m:sub>
                      <m:sup>
                        <m:r>
                          <a:rPr lang="en-US" altLang="zh-CN" sz="2800">
                            <a:solidFill>
                              <a:srgbClr val="000000"/>
                            </a:solidFill>
                            <a:latin typeface="Cambria Math" panose="02040503050406030204" pitchFamily="18" charset="0"/>
                            <a:cs typeface="Times New Roman" panose="02020603050405020304" pitchFamily="18" charset="0"/>
                          </a:rPr>
                          <m:t>2</m:t>
                        </m:r>
                        <m:r>
                          <m:rPr>
                            <m:nor/>
                          </m:rPr>
                          <a:rPr lang="en-US" altLang="zh-CN" sz="2800" i="1">
                            <a:solidFill>
                              <a:srgbClr val="000000"/>
                            </a:solidFill>
                            <a:cs typeface="Times New Roman" panose="02020603050405020304" pitchFamily="18" charset="0"/>
                          </a:rPr>
                          <m:t>−</m:t>
                        </m:r>
                      </m:sup>
                    </m:sSubSup>
                  </m:oMath>
                </a14:m>
                <a:r>
                  <a:rPr lang="zh-CN" altLang="zh-CN" sz="2800" dirty="0">
                    <a:solidFill>
                      <a:srgbClr val="000000"/>
                    </a:solidFill>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id="{138ABCF3-F9D5-44B0-B514-10336DF572D7}"/>
                  </a:ext>
                </a:extLst>
              </p:cNvPr>
              <p:cNvSpPr>
                <a:spLocks noRot="1" noChangeAspect="1" noMove="1" noResize="1" noEditPoints="1" noAdjustHandles="1" noChangeArrowheads="1" noChangeShapeType="1" noTextEdit="1"/>
              </p:cNvSpPr>
              <p:nvPr/>
            </p:nvSpPr>
            <p:spPr>
              <a:xfrm>
                <a:off x="266700" y="709601"/>
                <a:ext cx="11620500" cy="2719399"/>
              </a:xfrm>
              <a:prstGeom prst="rect">
                <a:avLst/>
              </a:prstGeom>
              <a:blipFill>
                <a:blip r:embed="rId2"/>
                <a:stretch>
                  <a:fillRect l="-1102" b="-20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253086A1-FC03-41D2-B788-3489D13963DD}"/>
                  </a:ext>
                </a:extLst>
              </p:cNvPr>
              <p:cNvSpPr/>
              <p:nvPr/>
            </p:nvSpPr>
            <p:spPr>
              <a:xfrm>
                <a:off x="266700" y="3375480"/>
                <a:ext cx="11620500" cy="2074414"/>
              </a:xfrm>
              <a:prstGeom prst="rect">
                <a:avLst/>
              </a:prstGeom>
            </p:spPr>
            <p:txBody>
              <a:bodyPr wrap="square">
                <a:spAutoFit/>
              </a:bodyPr>
              <a:lstStyle/>
              <a:p>
                <a:pPr>
                  <a:lnSpc>
                    <a:spcPct val="150000"/>
                  </a:lnSpc>
                </a:pPr>
                <a:r>
                  <a:rPr lang="en-US" altLang="zh-CN" sz="2800" b="1" dirty="0"/>
                  <a:t>4.</a:t>
                </a:r>
                <a:r>
                  <a:rPr lang="zh-CN" altLang="zh-CN" sz="2800" b="1" dirty="0"/>
                  <a:t>相互间的主要反应</a:t>
                </a:r>
              </a:p>
              <a:p>
                <a:pPr>
                  <a:lnSpc>
                    <a:spcPct val="150000"/>
                  </a:lnSpc>
                </a:pPr>
                <a:r>
                  <a:rPr lang="en-US" altLang="zh-CN" sz="2800" dirty="0"/>
                  <a:t>(1)10e</a:t>
                </a:r>
                <a:r>
                  <a:rPr lang="en-US" altLang="zh-CN" sz="2800" baseline="30000" dirty="0"/>
                  <a:t>-</a:t>
                </a:r>
                <a:r>
                  <a:rPr lang="en-US" altLang="zh-CN" sz="2800" dirty="0"/>
                  <a:t>+10e</a:t>
                </a:r>
                <a:r>
                  <a:rPr lang="en-US" altLang="zh-CN" sz="2800" baseline="30000" dirty="0"/>
                  <a:t>-</a:t>
                </a:r>
                <a:r>
                  <a:rPr lang="zh-CN" altLang="zh-CN" sz="2800" dirty="0"/>
                  <a:t>型</a:t>
                </a:r>
                <a:r>
                  <a:rPr lang="en-US" altLang="zh-CN" sz="2800" dirty="0"/>
                  <a:t>:OH</a:t>
                </a:r>
                <a:r>
                  <a:rPr lang="en-US" altLang="zh-CN" sz="2800" baseline="30000" dirty="0"/>
                  <a:t>-</a:t>
                </a:r>
                <a:r>
                  <a:rPr lang="en-US" altLang="zh-CN" sz="2800" dirty="0"/>
                  <a:t>+H</a:t>
                </a:r>
                <a:r>
                  <a:rPr lang="en-US" altLang="zh-CN" sz="2800" baseline="-25000" dirty="0"/>
                  <a:t>3</a:t>
                </a:r>
                <a:r>
                  <a:rPr lang="en-US" altLang="zh-CN" sz="2800" dirty="0"/>
                  <a:t>O</a:t>
                </a:r>
                <a:r>
                  <a:rPr lang="en-US" altLang="zh-CN" sz="2800" baseline="30000" dirty="0"/>
                  <a:t>+            </a:t>
                </a:r>
                <a:r>
                  <a:rPr lang="en-US" altLang="zh-CN" sz="2800" dirty="0"/>
                  <a:t>2H</a:t>
                </a:r>
                <a:r>
                  <a:rPr lang="en-US" altLang="zh-CN" sz="2800" baseline="-25000" dirty="0"/>
                  <a:t>2</a:t>
                </a:r>
                <a:r>
                  <a:rPr lang="en-US" altLang="zh-CN" sz="2800" dirty="0"/>
                  <a:t>O,OH</a:t>
                </a:r>
                <a:r>
                  <a:rPr lang="en-US" altLang="zh-CN" sz="2800" baseline="300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solidFill>
                      <a:srgbClr val="000000"/>
                    </a:solidFill>
                    <a:cs typeface="Times New Roman" panose="02020603050405020304" pitchFamily="18" charset="0"/>
                  </a:rPr>
                  <a:t>       </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p>
              <a:p>
                <a:pPr>
                  <a:lnSpc>
                    <a:spcPct val="150000"/>
                  </a:lnSpc>
                </a:pPr>
                <a:r>
                  <a:rPr lang="en-US" altLang="zh-CN" sz="2800" dirty="0"/>
                  <a:t>OH</a:t>
                </a:r>
                <a:r>
                  <a:rPr lang="en-US" altLang="zh-CN" sz="2800" baseline="30000" dirty="0"/>
                  <a:t>-</a:t>
                </a:r>
                <a:r>
                  <a:rPr lang="en-US" altLang="zh-CN" sz="2800" dirty="0"/>
                  <a:t>+HF        F</a:t>
                </a:r>
                <a:r>
                  <a:rPr lang="en-US" altLang="zh-CN" sz="2800" baseline="30000" dirty="0"/>
                  <a:t>-</a:t>
                </a:r>
                <a:r>
                  <a:rPr lang="en-US" altLang="zh-CN" sz="2800" dirty="0"/>
                  <a:t>+H</a:t>
                </a:r>
                <a:r>
                  <a:rPr lang="en-US" altLang="zh-CN" sz="2800" baseline="-25000" dirty="0"/>
                  <a:t>2</a:t>
                </a:r>
                <a:r>
                  <a:rPr lang="en-US" altLang="zh-CN" sz="2800" dirty="0"/>
                  <a:t>O,H</a:t>
                </a:r>
                <a:r>
                  <a:rPr lang="en-US" altLang="zh-CN" sz="2800" baseline="-25000" dirty="0"/>
                  <a:t>3</a:t>
                </a:r>
                <a:r>
                  <a:rPr lang="en-US" altLang="zh-CN" sz="2800" dirty="0"/>
                  <a:t>O</a:t>
                </a:r>
                <a:r>
                  <a:rPr lang="en-US" altLang="zh-CN" sz="2800" baseline="30000" dirty="0"/>
                  <a:t>+</a:t>
                </a:r>
                <a:r>
                  <a:rPr lang="en-US" altLang="zh-CN" sz="2800" dirty="0"/>
                  <a:t>+NH</a:t>
                </a:r>
                <a:r>
                  <a:rPr lang="en-US" altLang="zh-CN" sz="2800" baseline="-25000" dirty="0"/>
                  <a:t>3           </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+H</a:t>
                </a:r>
                <a:r>
                  <a:rPr lang="en-US" altLang="zh-CN" sz="2800" baseline="-25000" dirty="0"/>
                  <a:t>2</a:t>
                </a:r>
                <a:r>
                  <a:rPr lang="en-US" altLang="zh-CN" sz="2800" dirty="0"/>
                  <a:t>O</a:t>
                </a:r>
                <a:r>
                  <a:rPr lang="zh-CN" altLang="zh-CN" sz="2800" dirty="0"/>
                  <a:t>。</a:t>
                </a:r>
                <a:endParaRPr lang="zh-CN" altLang="zh-CN" sz="2800" dirty="0">
                  <a:solidFill>
                    <a:srgbClr val="000000"/>
                  </a:solidFill>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xmlns:a14="http://schemas.microsoft.com/office/drawing/2010/main" xmlns="" id="{253086A1-FC03-41D2-B788-3489D13963DD}"/>
                  </a:ext>
                </a:extLst>
              </p:cNvPr>
              <p:cNvSpPr>
                <a:spLocks noRot="1" noChangeAspect="1" noMove="1" noResize="1" noEditPoints="1" noAdjustHandles="1" noChangeArrowheads="1" noChangeShapeType="1" noTextEdit="1"/>
              </p:cNvSpPr>
              <p:nvPr/>
            </p:nvSpPr>
            <p:spPr>
              <a:xfrm>
                <a:off x="266700" y="3375480"/>
                <a:ext cx="11620500" cy="2074414"/>
              </a:xfrm>
              <a:prstGeom prst="rect">
                <a:avLst/>
              </a:prstGeom>
              <a:blipFill rotWithShape="1">
                <a:blip r:embed="rId3"/>
                <a:stretch>
                  <a:fillRect l="-1102" b="-1765"/>
                </a:stretch>
              </a:blipFill>
            </p:spPr>
            <p:txBody>
              <a:bodyPr/>
              <a:lstStyle/>
              <a:p>
                <a:r>
                  <a:rPr lang="zh-CN" altLang="en-US">
                    <a:noFill/>
                  </a:rPr>
                  <a:t> </a:t>
                </a:r>
              </a:p>
            </p:txBody>
          </p:sp>
        </mc:Fallback>
      </mc:AlternateContent>
      <p:pic>
        <p:nvPicPr>
          <p:cNvPr id="9" name="图片 8">
            <a:extLst>
              <a:ext uri="{FF2B5EF4-FFF2-40B4-BE49-F238E27FC236}">
                <a16:creationId xmlns="" xmlns:a16="http://schemas.microsoft.com/office/drawing/2014/main" id="{F6B4D1D7-EF40-40D7-80F7-58BB07485C08}"/>
              </a:ext>
            </a:extLst>
          </p:cNvPr>
          <p:cNvPicPr/>
          <p:nvPr/>
        </p:nvPicPr>
        <p:blipFill>
          <a:blip r:embed="rId4"/>
          <a:stretch>
            <a:fillRect/>
          </a:stretch>
        </p:blipFill>
        <p:spPr>
          <a:xfrm>
            <a:off x="4252912" y="4246700"/>
            <a:ext cx="585788" cy="332796"/>
          </a:xfrm>
          <a:prstGeom prst="rect">
            <a:avLst/>
          </a:prstGeom>
        </p:spPr>
      </p:pic>
      <p:pic>
        <p:nvPicPr>
          <p:cNvPr id="10" name="图片 9">
            <a:extLst>
              <a:ext uri="{FF2B5EF4-FFF2-40B4-BE49-F238E27FC236}">
                <a16:creationId xmlns="" xmlns:a16="http://schemas.microsoft.com/office/drawing/2014/main" id="{E2E2687D-5B7E-49AC-99A9-FC57DACC80D7}"/>
              </a:ext>
            </a:extLst>
          </p:cNvPr>
          <p:cNvPicPr/>
          <p:nvPr/>
        </p:nvPicPr>
        <p:blipFill>
          <a:blip r:embed="rId5"/>
          <a:stretch>
            <a:fillRect/>
          </a:stretch>
        </p:blipFill>
        <p:spPr>
          <a:xfrm>
            <a:off x="7278234" y="4070487"/>
            <a:ext cx="603024" cy="543596"/>
          </a:xfrm>
          <a:prstGeom prst="rect">
            <a:avLst/>
          </a:prstGeom>
        </p:spPr>
      </p:pic>
      <p:pic>
        <p:nvPicPr>
          <p:cNvPr id="11" name="图片 10">
            <a:extLst>
              <a:ext uri="{FF2B5EF4-FFF2-40B4-BE49-F238E27FC236}">
                <a16:creationId xmlns="" xmlns:a16="http://schemas.microsoft.com/office/drawing/2014/main" id="{7EDA2D07-5136-4DE1-9864-E087F7EFEEA0}"/>
              </a:ext>
            </a:extLst>
          </p:cNvPr>
          <p:cNvPicPr/>
          <p:nvPr/>
        </p:nvPicPr>
        <p:blipFill>
          <a:blip r:embed="rId4"/>
          <a:stretch>
            <a:fillRect/>
          </a:stretch>
        </p:blipFill>
        <p:spPr>
          <a:xfrm>
            <a:off x="1691140" y="4921614"/>
            <a:ext cx="585788" cy="332796"/>
          </a:xfrm>
          <a:prstGeom prst="rect">
            <a:avLst/>
          </a:prstGeom>
        </p:spPr>
      </p:pic>
      <p:pic>
        <p:nvPicPr>
          <p:cNvPr id="12" name="图片 11">
            <a:extLst>
              <a:ext uri="{FF2B5EF4-FFF2-40B4-BE49-F238E27FC236}">
                <a16:creationId xmlns="" xmlns:a16="http://schemas.microsoft.com/office/drawing/2014/main" id="{29AA76B4-64D2-4BB8-B95C-564EFB5F3194}"/>
              </a:ext>
            </a:extLst>
          </p:cNvPr>
          <p:cNvPicPr/>
          <p:nvPr/>
        </p:nvPicPr>
        <p:blipFill>
          <a:blip r:embed="rId4"/>
          <a:stretch>
            <a:fillRect/>
          </a:stretch>
        </p:blipFill>
        <p:spPr>
          <a:xfrm>
            <a:off x="5145541" y="4921615"/>
            <a:ext cx="585788" cy="332796"/>
          </a:xfrm>
          <a:prstGeom prst="rect">
            <a:avLst/>
          </a:prstGeom>
        </p:spPr>
      </p:pic>
      <p:sp>
        <p:nvSpPr>
          <p:cNvPr id="3" name="矩形 2">
            <a:extLst>
              <a:ext uri="{FF2B5EF4-FFF2-40B4-BE49-F238E27FC236}">
                <a16:creationId xmlns="" xmlns:a16="http://schemas.microsoft.com/office/drawing/2014/main" id="{5DC29134-26BC-4E39-B318-B77158000B7E}"/>
              </a:ext>
            </a:extLst>
          </p:cNvPr>
          <p:cNvSpPr/>
          <p:nvPr/>
        </p:nvSpPr>
        <p:spPr>
          <a:xfrm>
            <a:off x="253775" y="5292252"/>
            <a:ext cx="11437257" cy="1308820"/>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(2)18e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+10e</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型</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HCl</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HS</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与</a:t>
            </a:r>
            <a:r>
              <a:rPr lang="en-US" altLang="zh-CN" sz="2800" dirty="0">
                <a:solidFill>
                  <a:srgbClr val="000000"/>
                </a:solidFill>
                <a:cs typeface="Times New Roman" panose="02020603050405020304" pitchFamily="18" charset="0"/>
              </a:rPr>
              <a:t>OH</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的反应</a:t>
            </a:r>
            <a:r>
              <a:rPr lang="en-US" altLang="zh-CN" sz="2800" dirty="0">
                <a:solidFill>
                  <a:srgbClr val="000000"/>
                </a:solidFill>
                <a:cs typeface="Times New Roman" panose="02020603050405020304" pitchFamily="18" charset="0"/>
              </a:rPr>
              <a:t>,HS</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S</a:t>
            </a:r>
            <a:r>
              <a:rPr lang="en-US" altLang="zh-CN" sz="2800" baseline="30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与</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的反应。</a:t>
            </a:r>
          </a:p>
          <a:p>
            <a:pPr>
              <a:lnSpc>
                <a:spcPct val="150000"/>
              </a:lnSpc>
              <a:spcAft>
                <a:spcPts val="0"/>
              </a:spcAft>
            </a:pPr>
            <a:r>
              <a:rPr lang="en-US" altLang="zh-CN" sz="2800" dirty="0">
                <a:solidFill>
                  <a:srgbClr val="000000"/>
                </a:solidFill>
                <a:cs typeface="Times New Roman" panose="02020603050405020304" pitchFamily="18" charset="0"/>
              </a:rPr>
              <a:t>(3)18e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+18e</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型</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HCl</a:t>
            </a:r>
            <a:r>
              <a:rPr lang="zh-CN" altLang="zh-CN" sz="2800" dirty="0">
                <a:solidFill>
                  <a:srgbClr val="000000"/>
                </a:solidFill>
                <a:cs typeface="Times New Roman" panose="02020603050405020304" pitchFamily="18" charset="0"/>
              </a:rPr>
              <a:t>与</a:t>
            </a:r>
            <a:r>
              <a:rPr lang="en-US" altLang="zh-CN" sz="2800" dirty="0">
                <a:solidFill>
                  <a:srgbClr val="000000"/>
                </a:solidFill>
                <a:cs typeface="Times New Roman" panose="02020603050405020304" pitchFamily="18" charset="0"/>
              </a:rPr>
              <a:t>HS</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S</a:t>
            </a:r>
            <a:r>
              <a:rPr lang="en-US" altLang="zh-CN" sz="2800" baseline="30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的反应</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氧化</a:t>
            </a:r>
            <a:r>
              <a:rPr lang="en-US" altLang="zh-CN" sz="2800" dirty="0">
                <a:solidFill>
                  <a:srgbClr val="000000"/>
                </a:solidFill>
                <a:cs typeface="Times New Roman" panose="02020603050405020304" pitchFamily="18" charset="0"/>
              </a:rPr>
              <a:t>HS</a:t>
            </a:r>
            <a:r>
              <a:rPr lang="en-US" altLang="zh-CN" sz="2800" baseline="300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的反应。</a:t>
            </a:r>
          </a:p>
        </p:txBody>
      </p:sp>
      <p:sp>
        <p:nvSpPr>
          <p:cNvPr id="13" name="矩形 12">
            <a:extLst>
              <a:ext uri="{FF2B5EF4-FFF2-40B4-BE49-F238E27FC236}">
                <a16:creationId xmlns="" xmlns:a16="http://schemas.microsoft.com/office/drawing/2014/main" id="{B6F670AC-97AE-4A6B-9E24-6195AD96004F}"/>
              </a:ext>
            </a:extLst>
          </p:cNvPr>
          <p:cNvSpPr/>
          <p:nvPr/>
        </p:nvSpPr>
        <p:spPr>
          <a:xfrm>
            <a:off x="8743950" y="-3"/>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596264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设</a:t>
            </a:r>
            <a:r>
              <a:rPr lang="en-US" altLang="zh-CN" sz="2800" dirty="0"/>
              <a:t>X </a:t>
            </a:r>
            <a:r>
              <a:rPr lang="zh-CN" altLang="zh-CN" sz="2800" dirty="0"/>
              <a:t>、</a:t>
            </a:r>
            <a:r>
              <a:rPr lang="en-US" altLang="zh-CN" sz="2800" dirty="0"/>
              <a:t>Y </a:t>
            </a:r>
            <a:r>
              <a:rPr lang="zh-CN" altLang="zh-CN" sz="2800" dirty="0"/>
              <a:t>、</a:t>
            </a:r>
            <a:r>
              <a:rPr lang="en-US" altLang="zh-CN" sz="2800" dirty="0"/>
              <a:t>Z</a:t>
            </a:r>
            <a:r>
              <a:rPr lang="zh-CN" altLang="zh-CN" sz="2800" dirty="0"/>
              <a:t>代表元素周期表中前四周期的三种主族元素</a:t>
            </a:r>
            <a:r>
              <a:rPr lang="en-US" altLang="zh-CN" sz="2800" dirty="0"/>
              <a:t>,</a:t>
            </a:r>
            <a:r>
              <a:rPr lang="zh-CN" altLang="zh-CN" sz="2800" dirty="0"/>
              <a:t>已知</a:t>
            </a:r>
            <a:r>
              <a:rPr lang="en-US" altLang="zh-CN" sz="2800" dirty="0"/>
              <a:t>X</a:t>
            </a:r>
            <a:r>
              <a:rPr lang="en-US" altLang="zh-CN" sz="2800" baseline="30000" dirty="0"/>
              <a:t>+</a:t>
            </a:r>
            <a:r>
              <a:rPr lang="zh-CN" altLang="zh-CN" sz="2800" dirty="0"/>
              <a:t>和</a:t>
            </a:r>
            <a:r>
              <a:rPr lang="en-US" altLang="zh-CN" sz="2800" dirty="0"/>
              <a:t>Y</a:t>
            </a:r>
            <a:r>
              <a:rPr lang="en-US" altLang="zh-CN" sz="2800" baseline="30000" dirty="0"/>
              <a:t>-</a:t>
            </a:r>
            <a:r>
              <a:rPr lang="zh-CN" altLang="zh-CN" sz="2800" dirty="0"/>
              <a:t>具有相同的电子层结构</a:t>
            </a:r>
            <a:r>
              <a:rPr lang="en-US" altLang="zh-CN" sz="2800" dirty="0"/>
              <a:t>;Z</a:t>
            </a:r>
            <a:r>
              <a:rPr lang="zh-CN" altLang="zh-CN" sz="2800" dirty="0"/>
              <a:t>元素的原子核内质子数比</a:t>
            </a:r>
            <a:r>
              <a:rPr lang="en-US" altLang="zh-CN" sz="2800" dirty="0"/>
              <a:t>Y</a:t>
            </a:r>
            <a:r>
              <a:rPr lang="zh-CN" altLang="zh-CN" sz="2800" dirty="0"/>
              <a:t>元素的原子核内质子数少</a:t>
            </a:r>
            <a:r>
              <a:rPr lang="en-US" altLang="zh-CN" sz="2800" dirty="0"/>
              <a:t>9;Y</a:t>
            </a:r>
            <a:r>
              <a:rPr lang="zh-CN" altLang="zh-CN" sz="2800" dirty="0"/>
              <a:t>和</a:t>
            </a:r>
            <a:r>
              <a:rPr lang="en-US" altLang="zh-CN" sz="2800" dirty="0"/>
              <a:t>Z</a:t>
            </a:r>
            <a:r>
              <a:rPr lang="zh-CN" altLang="zh-CN" sz="2800" dirty="0"/>
              <a:t>两种元素可形成含</a:t>
            </a:r>
            <a:r>
              <a:rPr lang="en-US" altLang="zh-CN" sz="2800" dirty="0"/>
              <a:t>4</a:t>
            </a:r>
            <a:r>
              <a:rPr lang="zh-CN" altLang="zh-CN" sz="2800" dirty="0"/>
              <a:t>个原子核、</a:t>
            </a:r>
            <a:r>
              <a:rPr lang="en-US" altLang="zh-CN" sz="2800" dirty="0"/>
              <a:t>42</a:t>
            </a:r>
            <a:r>
              <a:rPr lang="zh-CN" altLang="zh-CN" sz="2800" dirty="0"/>
              <a:t>个电子的负一价阴离子。下列说法不正确的是</a:t>
            </a:r>
          </a:p>
          <a:p>
            <a:pPr>
              <a:lnSpc>
                <a:spcPct val="150000"/>
              </a:lnSpc>
            </a:pPr>
            <a:r>
              <a:rPr lang="en-US" altLang="zh-CN" sz="2800" dirty="0"/>
              <a:t>A.</a:t>
            </a:r>
            <a:r>
              <a:rPr lang="zh-CN" altLang="zh-CN" sz="2800" dirty="0"/>
              <a:t>元素</a:t>
            </a:r>
            <a:r>
              <a:rPr lang="en-US" altLang="zh-CN" sz="2800" dirty="0"/>
              <a:t>Z</a:t>
            </a:r>
            <a:r>
              <a:rPr lang="zh-CN" altLang="zh-CN" sz="2800" dirty="0"/>
              <a:t>的气态氢化物分子中含有</a:t>
            </a:r>
            <a:r>
              <a:rPr lang="en-US" altLang="zh-CN" sz="2800" dirty="0"/>
              <a:t>10</a:t>
            </a:r>
            <a:r>
              <a:rPr lang="zh-CN" altLang="zh-CN" sz="2800" dirty="0"/>
              <a:t>个电子</a:t>
            </a:r>
          </a:p>
          <a:p>
            <a:pPr>
              <a:lnSpc>
                <a:spcPct val="150000"/>
              </a:lnSpc>
            </a:pPr>
            <a:r>
              <a:rPr lang="en-US" altLang="zh-CN" sz="2800" dirty="0"/>
              <a:t>B.</a:t>
            </a:r>
            <a:r>
              <a:rPr lang="zh-CN" altLang="zh-CN" sz="2800" dirty="0"/>
              <a:t>元素</a:t>
            </a:r>
            <a:r>
              <a:rPr lang="en-US" altLang="zh-CN" sz="2800" dirty="0"/>
              <a:t>Y</a:t>
            </a:r>
            <a:r>
              <a:rPr lang="zh-CN" altLang="zh-CN" sz="2800" dirty="0"/>
              <a:t>的气态氢化物分子中含有</a:t>
            </a:r>
            <a:r>
              <a:rPr lang="en-US" altLang="zh-CN" sz="2800" dirty="0"/>
              <a:t>18</a:t>
            </a:r>
            <a:r>
              <a:rPr lang="zh-CN" altLang="zh-CN" sz="2800" dirty="0"/>
              <a:t>个电子 </a:t>
            </a:r>
          </a:p>
          <a:p>
            <a:pPr>
              <a:lnSpc>
                <a:spcPct val="150000"/>
              </a:lnSpc>
            </a:pPr>
            <a:r>
              <a:rPr lang="en-US" altLang="zh-CN" sz="2800" dirty="0"/>
              <a:t>C.</a:t>
            </a:r>
            <a:r>
              <a:rPr lang="zh-CN" altLang="zh-CN" sz="2800" dirty="0"/>
              <a:t>元素</a:t>
            </a:r>
            <a:r>
              <a:rPr lang="en-US" altLang="zh-CN" sz="2800" dirty="0"/>
              <a:t>Z</a:t>
            </a:r>
            <a:r>
              <a:rPr lang="zh-CN" altLang="zh-CN" sz="2800" dirty="0"/>
              <a:t>与元素</a:t>
            </a:r>
            <a:r>
              <a:rPr lang="en-US" altLang="zh-CN" sz="2800" dirty="0"/>
              <a:t>X</a:t>
            </a:r>
            <a:r>
              <a:rPr lang="zh-CN" altLang="zh-CN" sz="2800" dirty="0"/>
              <a:t>形成的化合物</a:t>
            </a:r>
            <a:r>
              <a:rPr lang="en-US" altLang="zh-CN" sz="2800" dirty="0"/>
              <a:t>X</a:t>
            </a:r>
            <a:r>
              <a:rPr lang="en-US" altLang="zh-CN" sz="2800" baseline="-25000" dirty="0"/>
              <a:t>2</a:t>
            </a:r>
            <a:r>
              <a:rPr lang="en-US" altLang="zh-CN" sz="2800" dirty="0"/>
              <a:t>Z</a:t>
            </a:r>
            <a:r>
              <a:rPr lang="zh-CN" altLang="zh-CN" sz="2800" dirty="0"/>
              <a:t>中离子都达到稳定结构</a:t>
            </a:r>
          </a:p>
          <a:p>
            <a:pPr>
              <a:lnSpc>
                <a:spcPct val="150000"/>
              </a:lnSpc>
            </a:pPr>
            <a:r>
              <a:rPr lang="en-US" altLang="zh-CN" sz="2800" dirty="0"/>
              <a:t>D.</a:t>
            </a:r>
            <a:r>
              <a:rPr lang="zh-CN" altLang="zh-CN" sz="2800" dirty="0"/>
              <a:t>元素</a:t>
            </a:r>
            <a:r>
              <a:rPr lang="en-US" altLang="zh-CN" sz="2800" dirty="0"/>
              <a:t>Y</a:t>
            </a:r>
            <a:r>
              <a:rPr lang="zh-CN" altLang="zh-CN" sz="2800" dirty="0"/>
              <a:t>、</a:t>
            </a:r>
            <a:r>
              <a:rPr lang="en-US" altLang="zh-CN" sz="2800" dirty="0"/>
              <a:t>Z</a:t>
            </a:r>
            <a:r>
              <a:rPr lang="zh-CN" altLang="zh-CN" sz="2800" dirty="0"/>
              <a:t>组成的化合物属于离子化合物 </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11651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pic>
        <p:nvPicPr>
          <p:cNvPr id="14" name="17HX1000c-003.jpg" descr="id:2147523433;FounderCES">
            <a:extLst>
              <a:ext uri="{FF2B5EF4-FFF2-40B4-BE49-F238E27FC236}">
                <a16:creationId xmlns="" xmlns:a16="http://schemas.microsoft.com/office/drawing/2014/main" id="{9857FBC5-22FB-4921-84A5-8F10F3DBCCF6}"/>
              </a:ext>
            </a:extLst>
          </p:cNvPr>
          <p:cNvPicPr/>
          <p:nvPr/>
        </p:nvPicPr>
        <p:blipFill>
          <a:blip r:embed="rId2"/>
          <a:stretch>
            <a:fillRect/>
          </a:stretch>
        </p:blipFill>
        <p:spPr>
          <a:xfrm>
            <a:off x="2776914" y="1217749"/>
            <a:ext cx="6565147" cy="3296194"/>
          </a:xfrm>
          <a:prstGeom prst="rect">
            <a:avLst/>
          </a:prstGeom>
        </p:spPr>
      </p:pic>
    </p:spTree>
    <p:extLst>
      <p:ext uri="{BB962C8B-B14F-4D97-AF65-F5344CB8AC3E}">
        <p14:creationId xmlns:p14="http://schemas.microsoft.com/office/powerpoint/2010/main" val="215491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76450"/>
                <a:ext cx="11723912" cy="3247556"/>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水分子中含有</a:t>
                </a:r>
                <a:r>
                  <a:rPr lang="en-US" altLang="zh-CN" sz="2800" dirty="0"/>
                  <a:t>10</a:t>
                </a:r>
                <a:r>
                  <a:rPr lang="zh-CN" altLang="zh-CN" sz="2800" dirty="0"/>
                  <a:t>个电子</a:t>
                </a:r>
                <a:r>
                  <a:rPr lang="en-US" altLang="zh-CN" sz="2800" dirty="0"/>
                  <a:t>,</a:t>
                </a:r>
                <a:r>
                  <a:rPr lang="zh-CN" altLang="zh-CN" sz="2800" dirty="0"/>
                  <a:t>氯化氢分子中含有</a:t>
                </a:r>
                <a:r>
                  <a:rPr lang="en-US" altLang="zh-CN" sz="2800" dirty="0"/>
                  <a:t>18</a:t>
                </a:r>
                <a:r>
                  <a:rPr lang="zh-CN" altLang="zh-CN" sz="2800" dirty="0"/>
                  <a:t>个电子</a:t>
                </a:r>
                <a:r>
                  <a:rPr lang="en-US" altLang="zh-CN" sz="2800" dirty="0"/>
                  <a:t>,A</a:t>
                </a:r>
                <a:r>
                  <a:rPr lang="zh-CN" altLang="zh-CN" sz="2800" dirty="0"/>
                  <a:t>项、</a:t>
                </a:r>
                <a:r>
                  <a:rPr lang="en-US" altLang="zh-CN" sz="2800" dirty="0"/>
                  <a:t>B</a:t>
                </a:r>
                <a:r>
                  <a:rPr lang="zh-CN" altLang="zh-CN" sz="2800" dirty="0"/>
                  <a:t>项正确</a:t>
                </a:r>
                <a:r>
                  <a:rPr lang="en-US" altLang="zh-CN" sz="2800" dirty="0"/>
                  <a:t>;K</a:t>
                </a:r>
                <a:r>
                  <a:rPr lang="en-US" altLang="zh-CN" sz="2800" baseline="-25000" dirty="0"/>
                  <a:t>2</a:t>
                </a:r>
                <a:r>
                  <a:rPr lang="en-US" altLang="zh-CN" sz="2800" dirty="0"/>
                  <a:t>O</a:t>
                </a:r>
                <a:r>
                  <a:rPr lang="zh-CN" altLang="zh-CN" sz="2800" dirty="0"/>
                  <a:t>中的钾离子、氧离子最外层均达到</a:t>
                </a:r>
                <a:r>
                  <a:rPr lang="en-US" altLang="zh-CN" sz="2800" dirty="0"/>
                  <a:t>8</a:t>
                </a:r>
                <a:r>
                  <a:rPr lang="zh-CN" altLang="zh-CN" sz="2800" dirty="0"/>
                  <a:t>电子稳定结构</a:t>
                </a:r>
                <a:r>
                  <a:rPr lang="en-US" altLang="zh-CN" sz="2800" dirty="0"/>
                  <a:t>,C</a:t>
                </a:r>
                <a:r>
                  <a:rPr lang="zh-CN" altLang="zh-CN" sz="2800" dirty="0"/>
                  <a:t>项正确</a:t>
                </a:r>
                <a:r>
                  <a:rPr lang="en-US" altLang="zh-CN" sz="2800" dirty="0"/>
                  <a:t>;</a:t>
                </a:r>
                <a:r>
                  <a:rPr lang="zh-CN" altLang="zh-CN" sz="2800" dirty="0"/>
                  <a:t>氯、氧元素组成的化合物为共价化合物</a:t>
                </a:r>
                <a:r>
                  <a:rPr lang="en-US" altLang="zh-CN" sz="2800" dirty="0"/>
                  <a:t>,D</a:t>
                </a:r>
                <a:r>
                  <a:rPr lang="zh-CN" altLang="zh-CN" sz="2800" dirty="0"/>
                  <a:t>项错误。本题也可从常见的</a:t>
                </a:r>
                <a:r>
                  <a:rPr lang="en-US" altLang="zh-CN" sz="2800" dirty="0"/>
                  <a:t>4</a:t>
                </a:r>
                <a:r>
                  <a:rPr lang="zh-CN" altLang="zh-CN" sz="2800" dirty="0"/>
                  <a:t>核负一价阴离子</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角度来分析</a:t>
                </a:r>
                <a:r>
                  <a:rPr lang="en-US" altLang="zh-CN" sz="2800" dirty="0"/>
                  <a:t>,</a:t>
                </a:r>
                <a:r>
                  <a:rPr lang="zh-CN" altLang="zh-CN" sz="2800" dirty="0"/>
                  <a:t>然后根据</a:t>
                </a:r>
                <a:r>
                  <a:rPr lang="en-US" altLang="zh-CN" sz="2800" dirty="0"/>
                  <a:t>Z</a:t>
                </a:r>
                <a:r>
                  <a:rPr lang="zh-CN" altLang="zh-CN" sz="2800" dirty="0"/>
                  <a:t>原子核内质子数比</a:t>
                </a:r>
                <a:r>
                  <a:rPr lang="en-US" altLang="zh-CN" sz="2800" dirty="0"/>
                  <a:t>Y</a:t>
                </a:r>
                <a:r>
                  <a:rPr lang="zh-CN" altLang="zh-CN" sz="2800" dirty="0"/>
                  <a:t>原子核内质子数少</a:t>
                </a:r>
                <a:r>
                  <a:rPr lang="en-US" altLang="zh-CN" sz="2800" dirty="0"/>
                  <a:t>9</a:t>
                </a:r>
                <a:r>
                  <a:rPr lang="zh-CN" altLang="zh-CN" sz="2800" dirty="0"/>
                  <a:t>推知</a:t>
                </a:r>
                <a:r>
                  <a:rPr lang="en-US" altLang="zh-CN" sz="2800" dirty="0"/>
                  <a:t>Y</a:t>
                </a:r>
                <a:r>
                  <a:rPr lang="zh-CN" altLang="zh-CN" sz="2800" dirty="0"/>
                  <a:t>是氯、</a:t>
                </a:r>
                <a:r>
                  <a:rPr lang="en-US" altLang="zh-CN" sz="2800" dirty="0"/>
                  <a:t>Z</a:t>
                </a:r>
                <a:r>
                  <a:rPr lang="zh-CN" altLang="zh-CN" sz="2800" dirty="0"/>
                  <a:t>是氧。</a:t>
                </a:r>
              </a:p>
            </p:txBody>
          </p:sp>
        </mc:Choice>
        <mc:Fallback xmlns="">
          <p:sp>
            <p:nvSpPr>
              <p:cNvPr id="14" name="矩形 13">
                <a:extLst>
                  <a:ext uri="{FF2B5EF4-FFF2-40B4-BE49-F238E27FC236}">
                    <a16:creationId xmlns:a16="http://schemas.microsoft.com/office/drawing/2014/main" id="{E6887BEB-6A6D-41A9-8ECC-AF3CEFAE4603}"/>
                  </a:ext>
                </a:extLst>
              </p:cNvPr>
              <p:cNvSpPr>
                <a:spLocks noRot="1" noChangeAspect="1" noMove="1" noResize="1" noEditPoints="1" noAdjustHandles="1" noChangeArrowheads="1" noChangeShapeType="1" noTextEdit="1"/>
              </p:cNvSpPr>
              <p:nvPr/>
            </p:nvSpPr>
            <p:spPr>
              <a:xfrm>
                <a:off x="234043" y="276450"/>
                <a:ext cx="11723912" cy="3247556"/>
              </a:xfrm>
              <a:prstGeom prst="rect">
                <a:avLst/>
              </a:prstGeom>
              <a:blipFill>
                <a:blip r:embed="rId2"/>
                <a:stretch>
                  <a:fillRect l="-1040" b="-4315"/>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3" name="矩形 12">
            <a:extLst>
              <a:ext uri="{FF2B5EF4-FFF2-40B4-BE49-F238E27FC236}">
                <a16:creationId xmlns="" xmlns:a16="http://schemas.microsoft.com/office/drawing/2014/main" id="{14F1174C-D0CB-4C82-AFED-3576A3B991BA}"/>
              </a:ext>
            </a:extLst>
          </p:cNvPr>
          <p:cNvSpPr/>
          <p:nvPr/>
        </p:nvSpPr>
        <p:spPr>
          <a:xfrm>
            <a:off x="234043" y="3743550"/>
            <a:ext cx="11723912"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3582449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318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5 </a:t>
            </a:r>
            <a:r>
              <a:rPr lang="zh-CN" altLang="zh-CN" sz="2800" dirty="0">
                <a:solidFill>
                  <a:srgbClr val="DA251C"/>
                </a:solidFill>
              </a:rPr>
              <a:t>电子式的书写技巧</a:t>
            </a:r>
          </a:p>
        </p:txBody>
      </p:sp>
      <p:sp>
        <p:nvSpPr>
          <p:cNvPr id="3" name="矩形 2">
            <a:extLst>
              <a:ext uri="{FF2B5EF4-FFF2-40B4-BE49-F238E27FC236}">
                <a16:creationId xmlns="" xmlns:a16="http://schemas.microsoft.com/office/drawing/2014/main" id="{714F6134-7288-4796-8499-E211F9E0561B}"/>
              </a:ext>
            </a:extLst>
          </p:cNvPr>
          <p:cNvSpPr/>
          <p:nvPr/>
        </p:nvSpPr>
        <p:spPr>
          <a:xfrm>
            <a:off x="335643" y="739293"/>
            <a:ext cx="11456307" cy="1384995"/>
          </a:xfrm>
          <a:prstGeom prst="rect">
            <a:avLst/>
          </a:prstGeom>
        </p:spPr>
        <p:txBody>
          <a:bodyPr wrap="square">
            <a:spAutoFit/>
          </a:bodyPr>
          <a:lstStyle/>
          <a:p>
            <a:pPr>
              <a:lnSpc>
                <a:spcPct val="150000"/>
              </a:lnSpc>
            </a:pPr>
            <a:r>
              <a:rPr lang="en-US" altLang="zh-CN" sz="2800" dirty="0"/>
              <a:t>                     </a:t>
            </a:r>
          </a:p>
          <a:p>
            <a:pPr>
              <a:lnSpc>
                <a:spcPct val="150000"/>
              </a:lnSpc>
            </a:pPr>
            <a:r>
              <a:rPr lang="en-US" altLang="zh-CN" sz="2800" b="1" dirty="0"/>
              <a:t>1.</a:t>
            </a:r>
            <a:r>
              <a:rPr lang="zh-CN" altLang="zh-CN" sz="2800" b="1" dirty="0"/>
              <a:t>电子式的书写</a:t>
            </a:r>
          </a:p>
        </p:txBody>
      </p:sp>
      <p:sp>
        <p:nvSpPr>
          <p:cNvPr id="9" name="矩形 8">
            <a:extLst>
              <a:ext uri="{FF2B5EF4-FFF2-40B4-BE49-F238E27FC236}">
                <a16:creationId xmlns="" xmlns:a16="http://schemas.microsoft.com/office/drawing/2014/main" id="{AC8EE828-BCC7-4936-8772-FC4984C4EEFD}"/>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309645682"/>
                  </p:ext>
                </p:extLst>
              </p:nvPr>
            </p:nvGraphicFramePr>
            <p:xfrm>
              <a:off x="342900" y="2026444"/>
              <a:ext cx="11506200" cy="4610576"/>
            </p:xfrm>
            <a:graphic>
              <a:graphicData uri="http://schemas.openxmlformats.org/drawingml/2006/table">
                <a:tbl>
                  <a:tblPr firstRow="1" firstCol="1" bandRow="1"/>
                  <a:tblGrid>
                    <a:gridCol w="552450">
                      <a:extLst>
                        <a:ext uri="{9D8B030D-6E8A-4147-A177-3AD203B41FA5}">
                          <a16:colId xmlns="" xmlns:a16="http://schemas.microsoft.com/office/drawing/2014/main" val="3214559142"/>
                        </a:ext>
                      </a:extLst>
                    </a:gridCol>
                    <a:gridCol w="1123950">
                      <a:extLst>
                        <a:ext uri="{9D8B030D-6E8A-4147-A177-3AD203B41FA5}">
                          <a16:colId xmlns="" xmlns:a16="http://schemas.microsoft.com/office/drawing/2014/main" val="2854553059"/>
                        </a:ext>
                      </a:extLst>
                    </a:gridCol>
                    <a:gridCol w="2952750">
                      <a:extLst>
                        <a:ext uri="{9D8B030D-6E8A-4147-A177-3AD203B41FA5}">
                          <a16:colId xmlns="" xmlns:a16="http://schemas.microsoft.com/office/drawing/2014/main" val="714342572"/>
                        </a:ext>
                      </a:extLst>
                    </a:gridCol>
                    <a:gridCol w="3112407">
                      <a:extLst>
                        <a:ext uri="{9D8B030D-6E8A-4147-A177-3AD203B41FA5}">
                          <a16:colId xmlns="" xmlns:a16="http://schemas.microsoft.com/office/drawing/2014/main" val="4199207647"/>
                        </a:ext>
                      </a:extLst>
                    </a:gridCol>
                    <a:gridCol w="3764643">
                      <a:extLst>
                        <a:ext uri="{9D8B030D-6E8A-4147-A177-3AD203B41FA5}">
                          <a16:colId xmlns="" xmlns:a16="http://schemas.microsoft.com/office/drawing/2014/main" val="2558793050"/>
                        </a:ext>
                      </a:extLst>
                    </a:gridCol>
                  </a:tblGrid>
                  <a:tr h="583406">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466832"/>
                      </a:ext>
                    </a:extLst>
                  </a:tr>
                  <a:tr h="0">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元素符号周围标明价电子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每个方向不能超过</a:t>
                          </a: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个电子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价电子数少于</a:t>
                          </a:r>
                          <a:r>
                            <a:rPr lang="en-US" sz="24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时以单电子分布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多于</a:t>
                          </a:r>
                          <a:r>
                            <a:rPr lang="en-US" sz="24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时多出的部分以电子对分布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S:</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S</m:t>
                                      </m:r>
                                    </m:e>
                                    <m:lim>
                                      <m:r>
                                        <m:rPr>
                                          <m:nor/>
                                        </m:rPr>
                                        <a:rPr lang="en-US" sz="2400">
                                          <a:solidFill>
                                            <a:srgbClr val="000000"/>
                                          </a:solidFill>
                                          <a:effectLst/>
                                          <a:latin typeface="+mn-lt"/>
                                          <a:ea typeface="+mn-ea"/>
                                          <a:cs typeface="Times New Roman" panose="02020603050405020304" pitchFamily="18" charset="0"/>
                                        </a:rPr>
                                        <m:t>‥</m:t>
                                      </m:r>
                                    </m:lim>
                                  </m:limLow>
                                </m:e>
                                <m:lim>
                                  <m:r>
                                    <m:rPr>
                                      <m:nor/>
                                    </m:rPr>
                                    <a:rPr lang="en-US" sz="2400">
                                      <a:solidFill>
                                        <a:srgbClr val="000000"/>
                                      </a:solidFill>
                                      <a:effectLst/>
                                      <a:latin typeface="+mn-lt"/>
                                      <a:ea typeface="+mn-ea"/>
                                      <a:cs typeface="Times New Roman" panose="02020603050405020304" pitchFamily="18" charset="0"/>
                                    </a:rPr>
                                    <m:t>‥</m:t>
                                  </m:r>
                                </m:lim>
                              </m:limUpp>
                            </m:oMath>
                          </a14:m>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71314301"/>
                      </a:ext>
                    </a:extLst>
                  </a:tr>
                  <a:tr h="0">
                    <a:tc rowSpan="2">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离子符号</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右上方标明正电荷数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Mg</a:t>
                          </a:r>
                          <a:r>
                            <a:rPr lang="en-US" sz="2400" baseline="300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4638592"/>
                      </a:ext>
                    </a:extLst>
                  </a:tr>
                  <a:tr h="1832610">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多原子</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元素符号紧邻排列</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周围标清电子分布</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右上方标明正电荷数</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N</a:t>
                          </a:r>
                          <a14:m>
                            <m:oMath xmlns:m="http://schemas.openxmlformats.org/officeDocument/2006/math">
                              <m:sSubSup>
                                <m:sSubSupPr>
                                  <m:ctrlPr>
                                    <a:rPr lang="zh-CN" sz="2400" i="1">
                                      <a:solidFill>
                                        <a:srgbClr val="000000"/>
                                      </a:solidFill>
                                      <a:effectLst/>
                                      <a:latin typeface="Cambria Math" panose="02040503050406030204" pitchFamily="18" charset="0"/>
                                      <a:ea typeface="+mn-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H</m:t>
                                  </m:r>
                                </m:e>
                                <m:sub>
                                  <m:r>
                                    <a:rPr lang="en-US" sz="2400">
                                      <a:solidFill>
                                        <a:srgbClr val="000000"/>
                                      </a:solidFill>
                                      <a:effectLst/>
                                      <a:latin typeface="Cambria Math" panose="02040503050406030204" pitchFamily="18" charset="0"/>
                                      <a:ea typeface="+mn-ea"/>
                                      <a:cs typeface="Times New Roman" panose="02020603050405020304" pitchFamily="18" charset="0"/>
                                    </a:rPr>
                                    <m:t>4</m:t>
                                  </m:r>
                                </m:sub>
                                <m:sup>
                                  <m:r>
                                    <a:rPr lang="en-US" sz="2400">
                                      <a:solidFill>
                                        <a:srgbClr val="000000"/>
                                      </a:solidFill>
                                      <a:effectLst/>
                                      <a:latin typeface="Cambria Math" panose="02040503050406030204" pitchFamily="18" charset="0"/>
                                      <a:ea typeface="+mn-ea"/>
                                      <a:cs typeface="Times New Roman" panose="02020603050405020304" pitchFamily="18" charset="0"/>
                                    </a:rPr>
                                    <m:t>+</m:t>
                                  </m:r>
                                </m:sup>
                              </m:sSubSup>
                            </m:oMath>
                          </a14:m>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2224733"/>
                      </a:ext>
                    </a:extLst>
                  </a:tr>
                </a:tbl>
              </a:graphicData>
            </a:graphic>
          </p:graphicFrame>
        </mc:Choice>
        <mc:Fallback xmlns="">
          <p:graphicFrame>
            <p:nvGraphicFramePr>
              <p:cNvPr id="4" name="表格 3">
                <a:extLst>
                  <a:ext uri="{FF2B5EF4-FFF2-40B4-BE49-F238E27FC236}">
                    <a16:creationId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309645682"/>
                  </p:ext>
                </p:extLst>
              </p:nvPr>
            </p:nvGraphicFramePr>
            <p:xfrm>
              <a:off x="342900" y="2026444"/>
              <a:ext cx="11506200" cy="4480910"/>
            </p:xfrm>
            <a:graphic>
              <a:graphicData uri="http://schemas.openxmlformats.org/drawingml/2006/table">
                <a:tbl>
                  <a:tblPr firstRow="1" firstCol="1" bandRow="1"/>
                  <a:tblGrid>
                    <a:gridCol w="552450">
                      <a:extLst>
                        <a:ext uri="{9D8B030D-6E8A-4147-A177-3AD203B41FA5}">
                          <a16:colId xmlns:a16="http://schemas.microsoft.com/office/drawing/2014/main" val="3214559142"/>
                        </a:ext>
                      </a:extLst>
                    </a:gridCol>
                    <a:gridCol w="1123950">
                      <a:extLst>
                        <a:ext uri="{9D8B030D-6E8A-4147-A177-3AD203B41FA5}">
                          <a16:colId xmlns:a16="http://schemas.microsoft.com/office/drawing/2014/main" val="2854553059"/>
                        </a:ext>
                      </a:extLst>
                    </a:gridCol>
                    <a:gridCol w="2952750">
                      <a:extLst>
                        <a:ext uri="{9D8B030D-6E8A-4147-A177-3AD203B41FA5}">
                          <a16:colId xmlns:a16="http://schemas.microsoft.com/office/drawing/2014/main" val="714342572"/>
                        </a:ext>
                      </a:extLst>
                    </a:gridCol>
                    <a:gridCol w="3112407">
                      <a:extLst>
                        <a:ext uri="{9D8B030D-6E8A-4147-A177-3AD203B41FA5}">
                          <a16:colId xmlns:a16="http://schemas.microsoft.com/office/drawing/2014/main" val="4199207647"/>
                        </a:ext>
                      </a:extLst>
                    </a:gridCol>
                    <a:gridCol w="3764643">
                      <a:extLst>
                        <a:ext uri="{9D8B030D-6E8A-4147-A177-3AD203B41FA5}">
                          <a16:colId xmlns:a16="http://schemas.microsoft.com/office/drawing/2014/main" val="2558793050"/>
                        </a:ext>
                      </a:extLst>
                    </a:gridCol>
                  </a:tblGrid>
                  <a:tr h="583406">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66832"/>
                      </a:ext>
                    </a:extLst>
                  </a:tr>
                  <a:tr h="1581087">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元素符号周围标明价电子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每个方向不能超过</a:t>
                          </a: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个电子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价电子数少于</a:t>
                          </a:r>
                          <a:r>
                            <a:rPr lang="en-US" sz="24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时以单电子分布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多于</a:t>
                          </a:r>
                          <a:r>
                            <a:rPr lang="en-US" sz="24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时多出的部分以电子对分布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5663" t="-37308" r="-324" b="-146923"/>
                          </a:stretch>
                        </a:blipFill>
                      </a:tcPr>
                    </a:tc>
                    <a:extLst>
                      <a:ext uri="{0D108BD9-81ED-4DB2-BD59-A6C34878D82A}">
                        <a16:rowId xmlns:a16="http://schemas.microsoft.com/office/drawing/2014/main" val="3871314301"/>
                      </a:ext>
                    </a:extLst>
                  </a:tr>
                  <a:tr h="483807">
                    <a:tc rowSpan="2">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离子符号</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右上方标明正电荷数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Mg</a:t>
                          </a:r>
                          <a:r>
                            <a:rPr lang="en-US" sz="2400" baseline="300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638592"/>
                      </a:ext>
                    </a:extLst>
                  </a:tr>
                  <a:tr h="1832610">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多原子</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元素符号紧邻排列</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周围标清电子分布</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右上方标明正电荷数</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5663" t="-144850" r="-324" b="-664"/>
                          </a:stretch>
                        </a:blipFill>
                      </a:tcPr>
                    </a:tc>
                    <a:extLst>
                      <a:ext uri="{0D108BD9-81ED-4DB2-BD59-A6C34878D82A}">
                        <a16:rowId xmlns:a16="http://schemas.microsoft.com/office/drawing/2014/main" val="2772224733"/>
                      </a:ext>
                    </a:extLst>
                  </a:tr>
                </a:tbl>
              </a:graphicData>
            </a:graphic>
          </p:graphicFrame>
        </mc:Fallback>
      </mc:AlternateContent>
      <p:pic>
        <p:nvPicPr>
          <p:cNvPr id="8196" name="图片 2249">
            <a:extLst>
              <a:ext uri="{FF2B5EF4-FFF2-40B4-BE49-F238E27FC236}">
                <a16:creationId xmlns="" xmlns:a16="http://schemas.microsoft.com/office/drawing/2014/main" id="{799F34CA-DE42-4384-9582-265A6E7293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49" y="4651602"/>
            <a:ext cx="419101" cy="1152528"/>
          </a:xfrm>
          <a:prstGeom prst="rect">
            <a:avLst/>
          </a:prstGeom>
          <a:noFill/>
          <a:extLst>
            <a:ext uri="{909E8E84-426E-40DD-AFC4-6F175D3DCCD1}">
              <a14:hiddenFill xmlns:a14="http://schemas.microsoft.com/office/drawing/2010/main">
                <a:solidFill>
                  <a:srgbClr val="FFFFFF"/>
                </a:solidFill>
              </a14:hiddenFill>
            </a:ext>
          </a:extLst>
        </p:spPr>
      </p:pic>
      <p:pic>
        <p:nvPicPr>
          <p:cNvPr id="8195" name="HHA.jpg">
            <a:extLst>
              <a:ext uri="{FF2B5EF4-FFF2-40B4-BE49-F238E27FC236}">
                <a16:creationId xmlns="" xmlns:a16="http://schemas.microsoft.com/office/drawing/2014/main" id="{91CC8750-2AA8-4D27-9C9E-005DE28F6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3293" y="5286103"/>
            <a:ext cx="1181100" cy="103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7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649642415"/>
                  </p:ext>
                </p:extLst>
              </p:nvPr>
            </p:nvGraphicFramePr>
            <p:xfrm>
              <a:off x="342900" y="961119"/>
              <a:ext cx="11506200" cy="5546214"/>
            </p:xfrm>
            <a:graphic>
              <a:graphicData uri="http://schemas.openxmlformats.org/drawingml/2006/table">
                <a:tbl>
                  <a:tblPr firstRow="1" firstCol="1" bandRow="1"/>
                  <a:tblGrid>
                    <a:gridCol w="552450">
                      <a:extLst>
                        <a:ext uri="{9D8B030D-6E8A-4147-A177-3AD203B41FA5}">
                          <a16:colId xmlns="" xmlns:a16="http://schemas.microsoft.com/office/drawing/2014/main" val="3214559142"/>
                        </a:ext>
                      </a:extLst>
                    </a:gridCol>
                    <a:gridCol w="1123950">
                      <a:extLst>
                        <a:ext uri="{9D8B030D-6E8A-4147-A177-3AD203B41FA5}">
                          <a16:colId xmlns="" xmlns:a16="http://schemas.microsoft.com/office/drawing/2014/main" val="2854553059"/>
                        </a:ext>
                      </a:extLst>
                    </a:gridCol>
                    <a:gridCol w="2952750">
                      <a:extLst>
                        <a:ext uri="{9D8B030D-6E8A-4147-A177-3AD203B41FA5}">
                          <a16:colId xmlns="" xmlns:a16="http://schemas.microsoft.com/office/drawing/2014/main" val="714342572"/>
                        </a:ext>
                      </a:extLst>
                    </a:gridCol>
                    <a:gridCol w="3097893">
                      <a:extLst>
                        <a:ext uri="{9D8B030D-6E8A-4147-A177-3AD203B41FA5}">
                          <a16:colId xmlns="" xmlns:a16="http://schemas.microsoft.com/office/drawing/2014/main" val="4199207647"/>
                        </a:ext>
                      </a:extLst>
                    </a:gridCol>
                    <a:gridCol w="3779157">
                      <a:extLst>
                        <a:ext uri="{9D8B030D-6E8A-4147-A177-3AD203B41FA5}">
                          <a16:colId xmlns="" xmlns:a16="http://schemas.microsoft.com/office/drawing/2014/main" val="2558793050"/>
                        </a:ext>
                      </a:extLst>
                    </a:gridCol>
                  </a:tblGrid>
                  <a:tr h="727199">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466832"/>
                      </a:ext>
                    </a:extLst>
                  </a:tr>
                  <a:tr h="1269028">
                    <a:tc rowSpan="2">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元素符号周围合理分布价电子及所获电子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右上方标明负电荷数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Cl</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Cl</m:t>
                                      </m:r>
                                    </m:e>
                                    <m:lim>
                                      <m:r>
                                        <m:rPr>
                                          <m:nor/>
                                        </m:rPr>
                                        <a:rPr lang="en-US" sz="2400">
                                          <a:solidFill>
                                            <a:srgbClr val="000000"/>
                                          </a:solidFill>
                                          <a:effectLst/>
                                          <a:latin typeface="+mn-lt"/>
                                          <a:ea typeface="+mn-ea"/>
                                          <a:cs typeface="Times New Roman" panose="02020603050405020304" pitchFamily="18" charset="0"/>
                                        </a:rPr>
                                        <m:t>‥</m:t>
                                      </m:r>
                                    </m:lim>
                                  </m:limLow>
                                </m:e>
                                <m:lim>
                                  <m:r>
                                    <m:rPr>
                                      <m:nor/>
                                    </m:rPr>
                                    <a:rPr lang="en-US" sz="2400">
                                      <a:solidFill>
                                        <a:srgbClr val="000000"/>
                                      </a:solidFill>
                                      <a:effectLst/>
                                      <a:latin typeface="+mn-lt"/>
                                      <a:ea typeface="+mn-ea"/>
                                      <a:cs typeface="Times New Roman" panose="02020603050405020304" pitchFamily="18" charset="0"/>
                                    </a:rPr>
                                    <m:t>‥</m:t>
                                  </m:r>
                                </m:lim>
                              </m:limUpp>
                            </m:oMath>
                          </a14:m>
                          <a:r>
                            <a:rPr lang="en-US" sz="2400" dirty="0">
                              <a:solidFill>
                                <a:srgbClr val="000000"/>
                              </a:solidFill>
                              <a:effectLst/>
                              <a:latin typeface="+mn-lt"/>
                              <a:ea typeface="+mn-ea"/>
                              <a:cs typeface="Times New Roman" panose="02020603050405020304" pitchFamily="18" charset="0"/>
                            </a:rPr>
                            <a:t>∶]</a:t>
                          </a:r>
                          <a:r>
                            <a:rPr lang="en-US" sz="2400" baseline="300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0495748"/>
                      </a:ext>
                    </a:extLst>
                  </a:tr>
                  <a:tr h="1367728">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多原子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元素符号紧邻排列</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合理分布价电子及所获电子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相同原子不能合并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右上方标明负电荷数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lim>
                                      <m:r>
                                        <m:rPr>
                                          <m:nor/>
                                        </m:rPr>
                                        <a:rPr lang="en-US" sz="2400">
                                          <a:solidFill>
                                            <a:srgbClr val="000000"/>
                                          </a:solidFill>
                                          <a:effectLst/>
                                          <a:latin typeface="+mn-lt"/>
                                          <a:ea typeface="+mn-ea"/>
                                          <a:cs typeface="Times New Roman" panose="02020603050405020304" pitchFamily="18" charset="0"/>
                                        </a:rPr>
                                        <m:t>‥</m:t>
                                      </m:r>
                                    </m:lim>
                                  </m:limLow>
                                </m:e>
                                <m:lim>
                                  <m:r>
                                    <m:rPr>
                                      <m:nor/>
                                    </m:rPr>
                                    <a:rPr lang="en-US" sz="2400">
                                      <a:solidFill>
                                        <a:srgbClr val="000000"/>
                                      </a:solidFill>
                                      <a:effectLst/>
                                      <a:latin typeface="+mn-lt"/>
                                      <a:ea typeface="+mn-ea"/>
                                      <a:cs typeface="Times New Roman" panose="02020603050405020304" pitchFamily="18" charset="0"/>
                                    </a:rPr>
                                    <m:t>‥</m:t>
                                  </m:r>
                                </m:lim>
                              </m:limUpp>
                            </m:oMath>
                          </a14:m>
                          <a:r>
                            <a:rPr lang="en-US" sz="2400">
                              <a:solidFill>
                                <a:srgbClr val="000000"/>
                              </a:solidFill>
                              <a:effectLst/>
                              <a:latin typeface="+mn-lt"/>
                              <a:ea typeface="+mn-ea"/>
                              <a:cs typeface="Times New Roman" panose="02020603050405020304" pitchFamily="18" charset="0"/>
                            </a:rPr>
                            <a:t>∶H]</a:t>
                          </a:r>
                          <a:r>
                            <a:rPr lang="en-US" sz="2400" baseline="300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7447555"/>
                      </a:ext>
                    </a:extLst>
                  </a:tr>
                  <a:tr h="1237526">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离子化合物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由阳离子电子式和阴离子电子式组成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同性不相邻</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离子合理分布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相同离子不能合并</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KF:</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K</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F</m:t>
                                      </m:r>
                                    </m:e>
                                    <m:lim>
                                      <m:r>
                                        <m:rPr>
                                          <m:nor/>
                                        </m:rPr>
                                        <a:rPr lang="en-US" sz="2400">
                                          <a:solidFill>
                                            <a:srgbClr val="000000"/>
                                          </a:solidFill>
                                          <a:effectLst/>
                                          <a:latin typeface="+mn-lt"/>
                                          <a:ea typeface="+mn-ea"/>
                                          <a:cs typeface="Times New Roman" panose="02020603050405020304" pitchFamily="18" charset="0"/>
                                        </a:rPr>
                                        <m:t>··</m:t>
                                      </m:r>
                                    </m:lim>
                                  </m:limLow>
                                </m:e>
                                <m:lim>
                                  <m:r>
                                    <m:rPr>
                                      <m:nor/>
                                    </m:rPr>
                                    <a:rPr lang="en-US" sz="2400">
                                      <a:solidFill>
                                        <a:srgbClr val="000000"/>
                                      </a:solidFill>
                                      <a:effectLst/>
                                      <a:latin typeface="+mn-lt"/>
                                      <a:ea typeface="+mn-ea"/>
                                      <a:cs typeface="Times New Roman" panose="02020603050405020304" pitchFamily="18" charset="0"/>
                                    </a:rPr>
                                    <m:t>··</m:t>
                                  </m:r>
                                </m:lim>
                              </m:limUpp>
                            </m:oMath>
                          </a14:m>
                          <a:r>
                            <a:rPr lang="en-US" sz="2400" dirty="0">
                              <a:solidFill>
                                <a:srgbClr val="000000"/>
                              </a:solidFill>
                              <a:effectLst/>
                              <a:latin typeface="+mn-lt"/>
                              <a:ea typeface="+mn-ea"/>
                              <a:cs typeface="Times New Roman" panose="02020603050405020304" pitchFamily="18" charset="0"/>
                            </a:rPr>
                            <a:t>∶]</a:t>
                          </a:r>
                          <a:r>
                            <a:rPr lang="en-US" sz="2400" baseline="300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2840760"/>
                      </a:ext>
                    </a:extLst>
                  </a:tr>
                </a:tbl>
              </a:graphicData>
            </a:graphic>
          </p:graphicFrame>
        </mc:Choice>
        <mc:Fallback xmlns="">
          <p:graphicFrame>
            <p:nvGraphicFramePr>
              <p:cNvPr id="4" name="表格 3">
                <a:extLst>
                  <a:ext uri="{FF2B5EF4-FFF2-40B4-BE49-F238E27FC236}">
                    <a16:creationId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649642415"/>
                  </p:ext>
                </p:extLst>
              </p:nvPr>
            </p:nvGraphicFramePr>
            <p:xfrm>
              <a:off x="342900" y="961119"/>
              <a:ext cx="11506200" cy="5546214"/>
            </p:xfrm>
            <a:graphic>
              <a:graphicData uri="http://schemas.openxmlformats.org/drawingml/2006/table">
                <a:tbl>
                  <a:tblPr firstRow="1" firstCol="1" bandRow="1"/>
                  <a:tblGrid>
                    <a:gridCol w="552450">
                      <a:extLst>
                        <a:ext uri="{9D8B030D-6E8A-4147-A177-3AD203B41FA5}">
                          <a16:colId xmlns:a16="http://schemas.microsoft.com/office/drawing/2014/main" val="3214559142"/>
                        </a:ext>
                      </a:extLst>
                    </a:gridCol>
                    <a:gridCol w="1123950">
                      <a:extLst>
                        <a:ext uri="{9D8B030D-6E8A-4147-A177-3AD203B41FA5}">
                          <a16:colId xmlns:a16="http://schemas.microsoft.com/office/drawing/2014/main" val="2854553059"/>
                        </a:ext>
                      </a:extLst>
                    </a:gridCol>
                    <a:gridCol w="2952750">
                      <a:extLst>
                        <a:ext uri="{9D8B030D-6E8A-4147-A177-3AD203B41FA5}">
                          <a16:colId xmlns:a16="http://schemas.microsoft.com/office/drawing/2014/main" val="714342572"/>
                        </a:ext>
                      </a:extLst>
                    </a:gridCol>
                    <a:gridCol w="3097893">
                      <a:extLst>
                        <a:ext uri="{9D8B030D-6E8A-4147-A177-3AD203B41FA5}">
                          <a16:colId xmlns:a16="http://schemas.microsoft.com/office/drawing/2014/main" val="4199207647"/>
                        </a:ext>
                      </a:extLst>
                    </a:gridCol>
                    <a:gridCol w="3779157">
                      <a:extLst>
                        <a:ext uri="{9D8B030D-6E8A-4147-A177-3AD203B41FA5}">
                          <a16:colId xmlns:a16="http://schemas.microsoft.com/office/drawing/2014/main" val="2558793050"/>
                        </a:ext>
                      </a:extLst>
                    </a:gridCol>
                  </a:tblGrid>
                  <a:tr h="727199">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66832"/>
                      </a:ext>
                    </a:extLst>
                  </a:tr>
                  <a:tr h="1527175">
                    <a:tc rowSpan="2">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元素符号周围合理分布价电子及所获电子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右上方标明负电荷数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4677" t="-47809" r="-323" b="-223506"/>
                          </a:stretch>
                        </a:blipFill>
                      </a:tcPr>
                    </a:tc>
                    <a:extLst>
                      <a:ext uri="{0D108BD9-81ED-4DB2-BD59-A6C34878D82A}">
                        <a16:rowId xmlns:a16="http://schemas.microsoft.com/office/drawing/2014/main" val="3950495748"/>
                      </a:ext>
                    </a:extLst>
                  </a:tr>
                  <a:tr h="1645920">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多原子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元素符号紧邻排列</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合理分布价电子及所获电子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相同原子不能合并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括起来</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右上方标明负电荷数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4677" t="-136900" r="-323" b="-107011"/>
                          </a:stretch>
                        </a:blipFill>
                      </a:tcPr>
                    </a:tc>
                    <a:extLst>
                      <a:ext uri="{0D108BD9-81ED-4DB2-BD59-A6C34878D82A}">
                        <a16:rowId xmlns:a16="http://schemas.microsoft.com/office/drawing/2014/main" val="1707447555"/>
                      </a:ext>
                    </a:extLst>
                  </a:tr>
                  <a:tr h="1645920">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离子化合物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由阳离子电子式和阴离子电子式组成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同性不相邻</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离子合理分布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相同离子不能合并</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4677" t="-237778" r="-323" b="-7407"/>
                          </a:stretch>
                        </a:blipFill>
                      </a:tcPr>
                    </a:tc>
                    <a:extLst>
                      <a:ext uri="{0D108BD9-81ED-4DB2-BD59-A6C34878D82A}">
                        <a16:rowId xmlns:a16="http://schemas.microsoft.com/office/drawing/2014/main" val="932840760"/>
                      </a:ext>
                    </a:extLst>
                  </a:tr>
                </a:tbl>
              </a:graphicData>
            </a:graphic>
          </p:graphicFrame>
        </mc:Fallback>
      </mc:AlternateContent>
      <p:pic>
        <p:nvPicPr>
          <p:cNvPr id="8194" name="图片 2251">
            <a:extLst>
              <a:ext uri="{FF2B5EF4-FFF2-40B4-BE49-F238E27FC236}">
                <a16:creationId xmlns="" xmlns:a16="http://schemas.microsoft.com/office/drawing/2014/main" id="{D6B4B1F9-CE40-44E9-9863-4DE0C7B7F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49" y="2338386"/>
            <a:ext cx="419101" cy="115252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1">
            <a:extLst>
              <a:ext uri="{FF2B5EF4-FFF2-40B4-BE49-F238E27FC236}">
                <a16:creationId xmlns="" xmlns:a16="http://schemas.microsoft.com/office/drawing/2014/main" id="{BC74CC2A-8021-4C3B-B101-4DEFD9FFC856}"/>
              </a:ext>
            </a:extLst>
          </p:cNvPr>
          <p:cNvSpPr>
            <a:spLocks noChangeArrowheads="1"/>
          </p:cNvSpPr>
          <p:nvPr/>
        </p:nvSpPr>
        <p:spPr bwMode="auto">
          <a:xfrm>
            <a:off x="10349503" y="388059"/>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5" name="矩形 4">
            <a:extLst>
              <a:ext uri="{FF2B5EF4-FFF2-40B4-BE49-F238E27FC236}">
                <a16:creationId xmlns="" xmlns:a16="http://schemas.microsoft.com/office/drawing/2014/main" id="{E125D5FA-2D66-4F77-A5BA-DCE189BC17B5}"/>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1701133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28946467"/>
                  </p:ext>
                </p:extLst>
              </p:nvPr>
            </p:nvGraphicFramePr>
            <p:xfrm>
              <a:off x="342900" y="961119"/>
              <a:ext cx="11506200" cy="3697967"/>
            </p:xfrm>
            <a:graphic>
              <a:graphicData uri="http://schemas.openxmlformats.org/drawingml/2006/table">
                <a:tbl>
                  <a:tblPr firstRow="1" firstCol="1" bandRow="1"/>
                  <a:tblGrid>
                    <a:gridCol w="1676400">
                      <a:extLst>
                        <a:ext uri="{9D8B030D-6E8A-4147-A177-3AD203B41FA5}">
                          <a16:colId xmlns="" xmlns:a16="http://schemas.microsoft.com/office/drawing/2014/main" val="3214559142"/>
                        </a:ext>
                      </a:extLst>
                    </a:gridCol>
                    <a:gridCol w="2952750">
                      <a:extLst>
                        <a:ext uri="{9D8B030D-6E8A-4147-A177-3AD203B41FA5}">
                          <a16:colId xmlns="" xmlns:a16="http://schemas.microsoft.com/office/drawing/2014/main" val="714342572"/>
                        </a:ext>
                      </a:extLst>
                    </a:gridCol>
                    <a:gridCol w="3097893">
                      <a:extLst>
                        <a:ext uri="{9D8B030D-6E8A-4147-A177-3AD203B41FA5}">
                          <a16:colId xmlns="" xmlns:a16="http://schemas.microsoft.com/office/drawing/2014/main" val="4199207647"/>
                        </a:ext>
                      </a:extLst>
                    </a:gridCol>
                    <a:gridCol w="3779157">
                      <a:extLst>
                        <a:ext uri="{9D8B030D-6E8A-4147-A177-3AD203B41FA5}">
                          <a16:colId xmlns="" xmlns:a16="http://schemas.microsoft.com/office/drawing/2014/main" val="2558793050"/>
                        </a:ext>
                      </a:extLst>
                    </a:gridCol>
                  </a:tblGrid>
                  <a:tr h="58340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466832"/>
                      </a:ext>
                    </a:extLst>
                  </a:tr>
                  <a:tr h="3114561">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共价化合物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把共用电子对写在两成键原子之间</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要标明未成键电子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4</a:t>
                          </a:r>
                          <a:r>
                            <a:rPr lang="en-US" sz="2400" dirty="0">
                              <a:solidFill>
                                <a:srgbClr val="000000"/>
                              </a:solidFill>
                              <a:effectLst/>
                              <a:latin typeface="+mn-lt"/>
                              <a:ea typeface="+mn-ea"/>
                              <a:cs typeface="Times New Roman" panose="02020603050405020304" pitchFamily="18" charset="0"/>
                            </a:rPr>
                            <a:t>:H∶ ∶H</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lim>
                                  <m:r>
                                    <m:rPr>
                                      <m:nor/>
                                    </m:rPr>
                                    <a:rPr lang="en-US" sz="2400">
                                      <a:solidFill>
                                        <a:srgbClr val="000000"/>
                                      </a:solidFill>
                                      <a:effectLst/>
                                      <a:latin typeface="+mn-lt"/>
                                      <a:ea typeface="+mn-ea"/>
                                      <a:cs typeface="Times New Roman" panose="02020603050405020304" pitchFamily="18" charset="0"/>
                                    </a:rPr>
                                    <m:t>··</m:t>
                                  </m:r>
                                </m:lim>
                              </m:limUpp>
                            </m:oMath>
                          </a14:m>
                          <a:r>
                            <a:rPr lang="en-US" sz="2400" dirty="0">
                              <a:solidFill>
                                <a:srgbClr val="000000"/>
                              </a:solidFill>
                              <a:effectLst/>
                              <a:latin typeface="+mn-lt"/>
                              <a:ea typeface="+mn-ea"/>
                              <a:cs typeface="Times New Roman" panose="02020603050405020304" pitchFamily="18" charset="0"/>
                            </a:rPr>
                            <a:t>∶∶C∶∶</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lim>
                                  <m:r>
                                    <m:rPr>
                                      <m:nor/>
                                    </m:rPr>
                                    <a:rPr lang="en-US" sz="2400">
                                      <a:solidFill>
                                        <a:srgbClr val="000000"/>
                                      </a:solidFill>
                                      <a:effectLst/>
                                      <a:latin typeface="+mn-lt"/>
                                      <a:ea typeface="+mn-ea"/>
                                      <a:cs typeface="Times New Roman" panose="02020603050405020304" pitchFamily="18" charset="0"/>
                                    </a:rPr>
                                    <m:t>··</m:t>
                                  </m:r>
                                </m:lim>
                              </m:limUpp>
                            </m:oMath>
                          </a14:m>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71709516"/>
                      </a:ext>
                    </a:extLst>
                  </a:tr>
                </a:tbl>
              </a:graphicData>
            </a:graphic>
          </p:graphicFrame>
        </mc:Choice>
        <mc:Fallback xmlns="">
          <p:graphicFrame>
            <p:nvGraphicFramePr>
              <p:cNvPr id="4" name="表格 3">
                <a:extLst>
                  <a:ext uri="{FF2B5EF4-FFF2-40B4-BE49-F238E27FC236}">
                    <a16:creationId xmlns:a16="http://schemas.microsoft.com/office/drawing/2014/main" id="{5545FEE7-6C86-457A-9F47-BF2C1B23D38A}"/>
                  </a:ext>
                </a:extLst>
              </p:cNvPr>
              <p:cNvGraphicFramePr>
                <a:graphicFrameLocks noGrp="1"/>
              </p:cNvGraphicFramePr>
              <p:nvPr>
                <p:extLst>
                  <p:ext uri="{D42A27DB-BD31-4B8C-83A1-F6EECF244321}">
                    <p14:modId xmlns:p14="http://schemas.microsoft.com/office/powerpoint/2010/main" val="328946467"/>
                  </p:ext>
                </p:extLst>
              </p:nvPr>
            </p:nvGraphicFramePr>
            <p:xfrm>
              <a:off x="342900" y="961119"/>
              <a:ext cx="11506200" cy="3697967"/>
            </p:xfrm>
            <a:graphic>
              <a:graphicData uri="http://schemas.openxmlformats.org/drawingml/2006/table">
                <a:tbl>
                  <a:tblPr firstRow="1" firstCol="1" bandRow="1"/>
                  <a:tblGrid>
                    <a:gridCol w="1676400">
                      <a:extLst>
                        <a:ext uri="{9D8B030D-6E8A-4147-A177-3AD203B41FA5}">
                          <a16:colId xmlns:a16="http://schemas.microsoft.com/office/drawing/2014/main" val="3214559142"/>
                        </a:ext>
                      </a:extLst>
                    </a:gridCol>
                    <a:gridCol w="2952750">
                      <a:extLst>
                        <a:ext uri="{9D8B030D-6E8A-4147-A177-3AD203B41FA5}">
                          <a16:colId xmlns:a16="http://schemas.microsoft.com/office/drawing/2014/main" val="714342572"/>
                        </a:ext>
                      </a:extLst>
                    </a:gridCol>
                    <a:gridCol w="3097893">
                      <a:extLst>
                        <a:ext uri="{9D8B030D-6E8A-4147-A177-3AD203B41FA5}">
                          <a16:colId xmlns:a16="http://schemas.microsoft.com/office/drawing/2014/main" val="4199207647"/>
                        </a:ext>
                      </a:extLst>
                    </a:gridCol>
                    <a:gridCol w="3779157">
                      <a:extLst>
                        <a:ext uri="{9D8B030D-6E8A-4147-A177-3AD203B41FA5}">
                          <a16:colId xmlns:a16="http://schemas.microsoft.com/office/drawing/2014/main" val="2558793050"/>
                        </a:ext>
                      </a:extLst>
                    </a:gridCol>
                  </a:tblGrid>
                  <a:tr h="58340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电子式的表示方法</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66832"/>
                      </a:ext>
                    </a:extLst>
                  </a:tr>
                  <a:tr h="3114561">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共价化合物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把共用电子对写在两成键原子之间</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要标明未成键电子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4677" t="-18945" r="-323" b="-391"/>
                          </a:stretch>
                        </a:blipFill>
                      </a:tcPr>
                    </a:tc>
                    <a:extLst>
                      <a:ext uri="{0D108BD9-81ED-4DB2-BD59-A6C34878D82A}">
                        <a16:rowId xmlns:a16="http://schemas.microsoft.com/office/drawing/2014/main" val="4071709516"/>
                      </a:ext>
                    </a:extLst>
                  </a:tr>
                </a:tbl>
              </a:graphicData>
            </a:graphic>
          </p:graphicFrame>
        </mc:Fallback>
      </mc:AlternateContent>
      <p:pic>
        <p:nvPicPr>
          <p:cNvPr id="8193" name="图片 2252">
            <a:extLst>
              <a:ext uri="{FF2B5EF4-FFF2-40B4-BE49-F238E27FC236}">
                <a16:creationId xmlns="" xmlns:a16="http://schemas.microsoft.com/office/drawing/2014/main" id="{EDDBC180-5F73-41E1-A296-511B95E9B6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4868" y="1733393"/>
            <a:ext cx="261505" cy="112447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1">
            <a:extLst>
              <a:ext uri="{FF2B5EF4-FFF2-40B4-BE49-F238E27FC236}">
                <a16:creationId xmlns="" xmlns:a16="http://schemas.microsoft.com/office/drawing/2014/main" id="{C3F1E02A-20E7-4D15-BA9B-B58A4DC3DD74}"/>
              </a:ext>
            </a:extLst>
          </p:cNvPr>
          <p:cNvSpPr>
            <a:spLocks noChangeArrowheads="1"/>
          </p:cNvSpPr>
          <p:nvPr/>
        </p:nvSpPr>
        <p:spPr bwMode="auto">
          <a:xfrm>
            <a:off x="10349503" y="388059"/>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10" name="矩形 9">
            <a:extLst>
              <a:ext uri="{FF2B5EF4-FFF2-40B4-BE49-F238E27FC236}">
                <a16:creationId xmlns="" xmlns:a16="http://schemas.microsoft.com/office/drawing/2014/main" id="{0BB27466-375F-4F0B-A984-CDC2BB86D35B}"/>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420035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739293"/>
            <a:ext cx="11456307" cy="662233"/>
          </a:xfrm>
          <a:prstGeom prst="rect">
            <a:avLst/>
          </a:prstGeom>
        </p:spPr>
        <p:txBody>
          <a:bodyPr wrap="square">
            <a:spAutoFit/>
          </a:bodyPr>
          <a:lstStyle/>
          <a:p>
            <a:pPr>
              <a:lnSpc>
                <a:spcPct val="150000"/>
              </a:lnSpc>
            </a:pPr>
            <a:r>
              <a:rPr lang="en-US" altLang="zh-CN" sz="2800" b="1" dirty="0"/>
              <a:t>2.</a:t>
            </a:r>
            <a:r>
              <a:rPr lang="zh-CN" altLang="zh-CN" sz="2800" b="1" dirty="0"/>
              <a:t>电子式书写常见的</a:t>
            </a:r>
            <a:r>
              <a:rPr lang="en-US" altLang="zh-CN" sz="2800" b="1" dirty="0"/>
              <a:t>6</a:t>
            </a:r>
            <a:r>
              <a:rPr lang="zh-CN" altLang="zh-CN" sz="2800" b="1" dirty="0"/>
              <a:t>大误区</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4DADC066-286D-4F5C-B69C-BBF0981A2657}"/>
                  </a:ext>
                </a:extLst>
              </p:cNvPr>
              <p:cNvGraphicFramePr>
                <a:graphicFrameLocks noGrp="1"/>
              </p:cNvGraphicFramePr>
              <p:nvPr>
                <p:extLst>
                  <p:ext uri="{D42A27DB-BD31-4B8C-83A1-F6EECF244321}">
                    <p14:modId xmlns:p14="http://schemas.microsoft.com/office/powerpoint/2010/main" val="90861907"/>
                  </p:ext>
                </p:extLst>
              </p:nvPr>
            </p:nvGraphicFramePr>
            <p:xfrm>
              <a:off x="330201" y="1464923"/>
              <a:ext cx="11557000" cy="5105146"/>
            </p:xfrm>
            <a:graphic>
              <a:graphicData uri="http://schemas.openxmlformats.org/drawingml/2006/table">
                <a:tbl>
                  <a:tblPr firstRow="1" firstCol="1" bandRow="1"/>
                  <a:tblGrid>
                    <a:gridCol w="888999">
                      <a:extLst>
                        <a:ext uri="{9D8B030D-6E8A-4147-A177-3AD203B41FA5}">
                          <a16:colId xmlns="" xmlns:a16="http://schemas.microsoft.com/office/drawing/2014/main" val="1020163311"/>
                        </a:ext>
                      </a:extLst>
                    </a:gridCol>
                    <a:gridCol w="4194629">
                      <a:extLst>
                        <a:ext uri="{9D8B030D-6E8A-4147-A177-3AD203B41FA5}">
                          <a16:colId xmlns="" xmlns:a16="http://schemas.microsoft.com/office/drawing/2014/main" val="2300494661"/>
                        </a:ext>
                      </a:extLst>
                    </a:gridCol>
                    <a:gridCol w="6473372">
                      <a:extLst>
                        <a:ext uri="{9D8B030D-6E8A-4147-A177-3AD203B41FA5}">
                          <a16:colId xmlns="" xmlns:a16="http://schemas.microsoft.com/office/drawing/2014/main" val="3522692406"/>
                        </a:ext>
                      </a:extLst>
                    </a:gridCol>
                  </a:tblGrid>
                  <a:tr h="0">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内容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61893270"/>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漏写未参与成键的电子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N</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N︙︙N,</a:t>
                          </a:r>
                          <a:r>
                            <a:rPr lang="zh-CN" sz="2400" dirty="0">
                              <a:solidFill>
                                <a:srgbClr val="000000"/>
                              </a:solidFill>
                              <a:effectLst/>
                              <a:latin typeface="+mn-lt"/>
                              <a:ea typeface="+mn-ea"/>
                              <a:cs typeface="Times New Roman" panose="02020603050405020304" pitchFamily="18" charset="0"/>
                            </a:rPr>
                            <a:t>应写</a:t>
                          </a:r>
                          <a:r>
                            <a:rPr lang="zh-CN" sz="2400" dirty="0" smtClean="0">
                              <a:solidFill>
                                <a:srgbClr val="000000"/>
                              </a:solidFill>
                              <a:effectLst/>
                              <a:latin typeface="+mn-lt"/>
                              <a:ea typeface="+mn-ea"/>
                              <a:cs typeface="Times New Roman" panose="02020603050405020304" pitchFamily="18" charset="0"/>
                            </a:rPr>
                            <a:t>为</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alt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2997861"/>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化合物类型不清楚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漏写或多写</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　</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及错写电荷数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err="1">
                              <a:solidFill>
                                <a:srgbClr val="000000"/>
                              </a:solidFill>
                              <a:effectLst/>
                              <a:latin typeface="+mn-lt"/>
                              <a:ea typeface="+mn-ea"/>
                              <a:cs typeface="Times New Roman" panose="02020603050405020304" pitchFamily="18" charset="0"/>
                            </a:rPr>
                            <a:t>NaCl</a:t>
                          </a:r>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Cl</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应写为</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Cl</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;HF</a:t>
                          </a:r>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F</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应写为</a:t>
                          </a:r>
                          <a:r>
                            <a:rPr lang="en-US" sz="2400" dirty="0">
                              <a:solidFill>
                                <a:srgbClr val="000000"/>
                              </a:solidFill>
                              <a:effectLst/>
                              <a:latin typeface="+mn-lt"/>
                              <a:ea typeface="+mn-ea"/>
                              <a:cs typeface="Times New Roman" panose="02020603050405020304" pitchFamily="18" charset="0"/>
                            </a:rPr>
                            <a:t>H</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F</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4781583"/>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书写不规范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错写共用电子对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N</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的电子式误写</a:t>
                          </a:r>
                          <a:r>
                            <a:rPr lang="zh-CN" sz="2400" dirty="0" smtClean="0">
                              <a:solidFill>
                                <a:srgbClr val="000000"/>
                              </a:solidFill>
                              <a:effectLst/>
                              <a:latin typeface="+mn-lt"/>
                              <a:ea typeface="+mn-ea"/>
                              <a:cs typeface="Times New Roman" panose="02020603050405020304" pitchFamily="18" charset="0"/>
                            </a:rPr>
                            <a:t>为</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altLang="zh-CN" sz="2400" dirty="0" smtClean="0">
                              <a:solidFill>
                                <a:srgbClr val="000000"/>
                              </a:solidFill>
                              <a:effectLst/>
                              <a:latin typeface="+mn-lt"/>
                              <a:ea typeface="+mn-ea"/>
                              <a:cs typeface="Times New Roman" panose="02020603050405020304" pitchFamily="18" charset="0"/>
                            </a:rPr>
                            <a:t>∶</a:t>
                          </a:r>
                          <a:r>
                            <a:rPr 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00000"/>
                            </a:lnSpc>
                            <a:spcAft>
                              <a:spcPts val="0"/>
                            </a:spcAft>
                          </a:pP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N</m:t>
                                  </m:r>
                                </m:e>
                                <m:lim>
                                  <m:r>
                                    <m:rPr>
                                      <m:nor/>
                                    </m:rPr>
                                    <a:rPr lang="en-US" sz="2400">
                                      <a:solidFill>
                                        <a:srgbClr val="000000"/>
                                      </a:solidFill>
                                      <a:effectLst/>
                                      <a:latin typeface="+mn-lt"/>
                                      <a:ea typeface="+mn-ea"/>
                                      <a:cs typeface="Times New Roman" panose="02020603050405020304" pitchFamily="18" charset="0"/>
                                    </a:rPr>
                                    <m:t>··</m:t>
                                  </m:r>
                                </m:lim>
                              </m:limUpp>
                            </m:oMath>
                          </a14:m>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N</m:t>
                                  </m:r>
                                </m:e>
                                <m:lim>
                                  <m:r>
                                    <m:rPr>
                                      <m:nor/>
                                    </m:rPr>
                                    <a:rPr lang="en-US" sz="2400">
                                      <a:solidFill>
                                        <a:srgbClr val="000000"/>
                                      </a:solidFill>
                                      <a:effectLst/>
                                      <a:latin typeface="+mn-lt"/>
                                      <a:ea typeface="+mn-ea"/>
                                      <a:cs typeface="Times New Roman" panose="02020603050405020304" pitchFamily="18" charset="0"/>
                                    </a:rPr>
                                    <m:t>··</m:t>
                                  </m:r>
                                </m:lim>
                              </m:limUpp>
                            </m:oMath>
                          </a14:m>
                          <a:r>
                            <a:rPr lang="en-US" altLang="zh-CN" sz="2400" dirty="0" smtClean="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或</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N</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r>
                                <m:rPr>
                                  <m:nor/>
                                </m:rPr>
                                <a:rPr lang="en-US" altLang="zh-CN" sz="2400" dirty="0" smtClean="0">
                                  <a:solidFill>
                                    <a:srgbClr val="000000"/>
                                  </a:solidFill>
                                  <a:effectLst/>
                                  <a:latin typeface="+mn-lt"/>
                                  <a:ea typeface="+mn-ea"/>
                                  <a:cs typeface="Times New Roman" panose="02020603050405020304" pitchFamily="18" charset="0"/>
                                </a:rPr>
                                <m:t>∶</m:t>
                              </m:r>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N</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应写</a:t>
                          </a:r>
                          <a:r>
                            <a:rPr lang="zh-CN" sz="2400" dirty="0" smtClean="0">
                              <a:solidFill>
                                <a:srgbClr val="000000"/>
                              </a:solidFill>
                              <a:effectLst/>
                              <a:latin typeface="+mn-lt"/>
                              <a:ea typeface="+mn-ea"/>
                              <a:cs typeface="Times New Roman" panose="02020603050405020304" pitchFamily="18" charset="0"/>
                            </a:rPr>
                            <a:t>为</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alt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9486853"/>
                      </a:ext>
                    </a:extLst>
                  </a:tr>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不考虑原子间的结合顺序</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err="1">
                              <a:solidFill>
                                <a:srgbClr val="000000"/>
                              </a:solidFill>
                              <a:effectLst/>
                              <a:latin typeface="+mn-lt"/>
                              <a:ea typeface="+mn-ea"/>
                              <a:cs typeface="Times New Roman" panose="02020603050405020304" pitchFamily="18" charset="0"/>
                            </a:rPr>
                            <a:t>HClO</a:t>
                          </a:r>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H</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Cl</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r>
                                <m:rPr>
                                  <m:nor/>
                                </m:rPr>
                                <a:rPr lang="en-US" altLang="zh-CN" sz="2400" dirty="0" smtClean="0">
                                  <a:solidFill>
                                    <a:srgbClr val="000000"/>
                                  </a:solidFill>
                                  <a:effectLst/>
                                  <a:latin typeface="+mn-lt"/>
                                  <a:ea typeface="+mn-ea"/>
                                  <a:cs typeface="Times New Roman" panose="02020603050405020304" pitchFamily="18" charset="0"/>
                                </a:rPr>
                                <m:t>∶</m:t>
                              </m:r>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应写为 </a:t>
                          </a:r>
                        </a:p>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H</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Cl</m:t>
                                      </m:r>
                                    </m:e>
                                    <m:lim>
                                      <m:r>
                                        <m:rPr>
                                          <m:nor/>
                                        </m:rPr>
                                        <a:rPr lang="en-US" sz="2400">
                                          <a:solidFill>
                                            <a:srgbClr val="000000"/>
                                          </a:solidFill>
                                          <a:effectLst/>
                                          <a:latin typeface="+mn-lt"/>
                                          <a:ea typeface="+mn-ea"/>
                                          <a:cs typeface="Times New Roman" panose="02020603050405020304" pitchFamily="18" charset="0"/>
                                        </a:rPr>
                                        <m:t>··</m:t>
                                      </m:r>
                                    </m:lim>
                                  </m:limUpp>
                                </m:e>
                                <m:lim>
                                  <m:r>
                                    <m:rPr>
                                      <m:nor/>
                                    </m:rPr>
                                    <a:rPr lang="en-US" sz="2400">
                                      <a:solidFill>
                                        <a:srgbClr val="000000"/>
                                      </a:solidFill>
                                      <a:effectLst/>
                                      <a:latin typeface="+mn-lt"/>
                                      <a:ea typeface="+mn-ea"/>
                                      <a:cs typeface="Times New Roman" panose="02020603050405020304" pitchFamily="18" charset="0"/>
                                    </a:rPr>
                                    <m:t>··</m:t>
                                  </m:r>
                                </m:lim>
                              </m:limLow>
                              <m:r>
                                <m:rPr>
                                  <m:nor/>
                                </m:rPr>
                                <a:rPr lang="en-US" altLang="zh-CN" sz="2400" dirty="0" smtClean="0">
                                  <a:solidFill>
                                    <a:srgbClr val="000000"/>
                                  </a:solidFill>
                                  <a:effectLst/>
                                  <a:latin typeface="+mn-lt"/>
                                  <a:ea typeface="+mn-ea"/>
                                  <a:cs typeface="Times New Roman" panose="02020603050405020304" pitchFamily="18" charset="0"/>
                                </a:rPr>
                                <m:t>∶</m:t>
                              </m:r>
                            </m:oMath>
                          </a14:m>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6626197"/>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4DADC066-286D-4F5C-B69C-BBF0981A2657}"/>
                  </a:ext>
                </a:extLst>
              </p:cNvPr>
              <p:cNvGraphicFramePr>
                <a:graphicFrameLocks noGrp="1"/>
              </p:cNvGraphicFramePr>
              <p:nvPr>
                <p:extLst>
                  <p:ext uri="{D42A27DB-BD31-4B8C-83A1-F6EECF244321}">
                    <p14:modId xmlns:p14="http://schemas.microsoft.com/office/powerpoint/2010/main" val="90861907"/>
                  </p:ext>
                </p:extLst>
              </p:nvPr>
            </p:nvGraphicFramePr>
            <p:xfrm>
              <a:off x="330201" y="1464923"/>
              <a:ext cx="11557000" cy="5105146"/>
            </p:xfrm>
            <a:graphic>
              <a:graphicData uri="http://schemas.openxmlformats.org/drawingml/2006/table">
                <a:tbl>
                  <a:tblPr firstRow="1" firstCol="1" bandRow="1"/>
                  <a:tblGrid>
                    <a:gridCol w="888999">
                      <a:extLst>
                        <a:ext uri="{9D8B030D-6E8A-4147-A177-3AD203B41FA5}">
                          <a16:colId xmlns:a16="http://schemas.microsoft.com/office/drawing/2014/main" xmlns:a14="http://schemas.microsoft.com/office/drawing/2010/main" xmlns="" val="1020163311"/>
                        </a:ext>
                      </a:extLst>
                    </a:gridCol>
                    <a:gridCol w="4194629">
                      <a:extLst>
                        <a:ext uri="{9D8B030D-6E8A-4147-A177-3AD203B41FA5}">
                          <a16:colId xmlns:a16="http://schemas.microsoft.com/office/drawing/2014/main" xmlns:a14="http://schemas.microsoft.com/office/drawing/2010/main" xmlns="" val="2300494661"/>
                        </a:ext>
                      </a:extLst>
                    </a:gridCol>
                    <a:gridCol w="6473372">
                      <a:extLst>
                        <a:ext uri="{9D8B030D-6E8A-4147-A177-3AD203B41FA5}">
                          <a16:colId xmlns:a16="http://schemas.microsoft.com/office/drawing/2014/main" xmlns:a14="http://schemas.microsoft.com/office/drawing/2010/main" xmlns="" val="3522692406"/>
                        </a:ext>
                      </a:extLst>
                    </a:gridCol>
                  </a:tblGrid>
                  <a:tr h="365760">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内容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4161893270"/>
                      </a:ext>
                    </a:extLst>
                  </a:tr>
                  <a:tr h="109728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漏写未参与成键的电子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N</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N︙︙N,</a:t>
                          </a:r>
                          <a:r>
                            <a:rPr lang="zh-CN" sz="2400" dirty="0">
                              <a:solidFill>
                                <a:srgbClr val="000000"/>
                              </a:solidFill>
                              <a:effectLst/>
                              <a:latin typeface="+mn-lt"/>
                              <a:ea typeface="+mn-ea"/>
                              <a:cs typeface="Times New Roman" panose="02020603050405020304" pitchFamily="18" charset="0"/>
                            </a:rPr>
                            <a:t>应写</a:t>
                          </a:r>
                          <a:r>
                            <a:rPr lang="zh-CN" sz="2400" dirty="0" smtClean="0">
                              <a:solidFill>
                                <a:srgbClr val="000000"/>
                              </a:solidFill>
                              <a:effectLst/>
                              <a:latin typeface="+mn-lt"/>
                              <a:ea typeface="+mn-ea"/>
                              <a:cs typeface="Times New Roman" panose="02020603050405020304" pitchFamily="18" charset="0"/>
                            </a:rPr>
                            <a:t>为</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N</a:t>
                          </a:r>
                          <a:r>
                            <a:rPr lang="en-US" alt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432997861"/>
                      </a:ext>
                    </a:extLst>
                  </a:tr>
                  <a:tr h="1266317">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化合物类型不清楚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漏写或多写</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　</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及错写电荷数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78531" t="-122596" b="-194712"/>
                          </a:stretch>
                        </a:blipFill>
                      </a:tcPr>
                    </a:tc>
                    <a:extLst>
                      <a:ext uri="{0D108BD9-81ED-4DB2-BD59-A6C34878D82A}">
                        <a16:rowId xmlns:a16="http://schemas.microsoft.com/office/drawing/2014/main" xmlns:a14="http://schemas.microsoft.com/office/drawing/2010/main" xmlns="" val="3134781583"/>
                      </a:ext>
                    </a:extLst>
                  </a:tr>
                  <a:tr h="109728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书写不规范</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错写共用电子对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78531" t="-257222" b="-125000"/>
                          </a:stretch>
                        </a:blipFill>
                      </a:tcPr>
                    </a:tc>
                    <a:extLst>
                      <a:ext uri="{0D108BD9-81ED-4DB2-BD59-A6C34878D82A}">
                        <a16:rowId xmlns:a16="http://schemas.microsoft.com/office/drawing/2014/main" xmlns:a14="http://schemas.microsoft.com/office/drawing/2010/main" xmlns="" val="3469486853"/>
                      </a:ext>
                    </a:extLst>
                  </a:tr>
                  <a:tr h="1278509">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不考虑原子间的结合顺序</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78531" t="-306190" b="-7143"/>
                          </a:stretch>
                        </a:blipFill>
                      </a:tcPr>
                    </a:tc>
                    <a:extLst>
                      <a:ext uri="{0D108BD9-81ED-4DB2-BD59-A6C34878D82A}">
                        <a16:rowId xmlns:a16="http://schemas.microsoft.com/office/drawing/2014/main" xmlns:a14="http://schemas.microsoft.com/office/drawing/2010/main" xmlns="" val="1766626197"/>
                      </a:ext>
                    </a:extLst>
                  </a:tr>
                </a:tbl>
              </a:graphicData>
            </a:graphic>
          </p:graphicFrame>
        </mc:Fallback>
      </mc:AlternateContent>
      <p:sp>
        <p:nvSpPr>
          <p:cNvPr id="8" name="矩形 7">
            <a:extLst>
              <a:ext uri="{FF2B5EF4-FFF2-40B4-BE49-F238E27FC236}">
                <a16:creationId xmlns="" xmlns:a16="http://schemas.microsoft.com/office/drawing/2014/main" id="{AFDFEC30-D5CB-4D1C-8241-EBFC0183F175}"/>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2638328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4DADC066-286D-4F5C-B69C-BBF0981A2657}"/>
                  </a:ext>
                </a:extLst>
              </p:cNvPr>
              <p:cNvGraphicFramePr>
                <a:graphicFrameLocks noGrp="1"/>
              </p:cNvGraphicFramePr>
              <p:nvPr>
                <p:extLst>
                  <p:ext uri="{D42A27DB-BD31-4B8C-83A1-F6EECF244321}">
                    <p14:modId xmlns:p14="http://schemas.microsoft.com/office/powerpoint/2010/main" val="13123590"/>
                  </p:ext>
                </p:extLst>
              </p:nvPr>
            </p:nvGraphicFramePr>
            <p:xfrm>
              <a:off x="330201" y="942409"/>
              <a:ext cx="11557000" cy="4568054"/>
            </p:xfrm>
            <a:graphic>
              <a:graphicData uri="http://schemas.openxmlformats.org/drawingml/2006/table">
                <a:tbl>
                  <a:tblPr firstRow="1" firstCol="1" bandRow="1"/>
                  <a:tblGrid>
                    <a:gridCol w="888999">
                      <a:extLst>
                        <a:ext uri="{9D8B030D-6E8A-4147-A177-3AD203B41FA5}">
                          <a16:colId xmlns="" xmlns:a16="http://schemas.microsoft.com/office/drawing/2014/main" val="1020163311"/>
                        </a:ext>
                      </a:extLst>
                    </a:gridCol>
                    <a:gridCol w="4194629">
                      <a:extLst>
                        <a:ext uri="{9D8B030D-6E8A-4147-A177-3AD203B41FA5}">
                          <a16:colId xmlns="" xmlns:a16="http://schemas.microsoft.com/office/drawing/2014/main" val="2300494661"/>
                        </a:ext>
                      </a:extLst>
                    </a:gridCol>
                    <a:gridCol w="6473372">
                      <a:extLst>
                        <a:ext uri="{9D8B030D-6E8A-4147-A177-3AD203B41FA5}">
                          <a16:colId xmlns="" xmlns:a16="http://schemas.microsoft.com/office/drawing/2014/main" val="3522692406"/>
                        </a:ext>
                      </a:extLst>
                    </a:gridCol>
                  </a:tblGrid>
                  <a:tr h="0">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内容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61893270"/>
                      </a:ext>
                    </a:extLst>
                  </a:tr>
                  <a:tr h="2422002">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不考虑原子最外层有几个电子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均写成</a:t>
                          </a:r>
                          <a:r>
                            <a:rPr lang="en-US" sz="2400">
                              <a:solidFill>
                                <a:srgbClr val="000000"/>
                              </a:solidFill>
                              <a:effectLst/>
                              <a:latin typeface="+mn-lt"/>
                              <a:ea typeface="+mn-ea"/>
                              <a:cs typeface="Times New Roman" panose="02020603050405020304" pitchFamily="18" charset="0"/>
                            </a:rPr>
                            <a:t>8</a:t>
                          </a:r>
                          <a:r>
                            <a:rPr lang="zh-CN" sz="2400">
                              <a:solidFill>
                                <a:srgbClr val="000000"/>
                              </a:solidFill>
                              <a:effectLst/>
                              <a:latin typeface="+mn-lt"/>
                              <a:ea typeface="+mn-ea"/>
                              <a:cs typeface="Times New Roman" panose="02020603050405020304" pitchFamily="18" charset="0"/>
                            </a:rPr>
                            <a:t>电子结构</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C</a:t>
                          </a:r>
                          <a14:m>
                            <m:oMath xmlns:m="http://schemas.openxmlformats.org/officeDocument/2006/math">
                              <m:sSubSup>
                                <m:sSubSupPr>
                                  <m:ctrlPr>
                                    <a:rPr lang="zh-CN" sz="2400" i="1">
                                      <a:solidFill>
                                        <a:srgbClr val="000000"/>
                                      </a:solidFill>
                                      <a:effectLst/>
                                      <a:latin typeface="Cambria Math" panose="02040503050406030204" pitchFamily="18" charset="0"/>
                                      <a:ea typeface="+mn-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H</m:t>
                                  </m:r>
                                </m:e>
                                <m:sub>
                                  <m:r>
                                    <a:rPr lang="en-US" sz="2400">
                                      <a:solidFill>
                                        <a:srgbClr val="000000"/>
                                      </a:solidFill>
                                      <a:effectLst/>
                                      <a:latin typeface="Cambria Math" panose="02040503050406030204" pitchFamily="18" charset="0"/>
                                      <a:ea typeface="+mn-ea"/>
                                      <a:cs typeface="Times New Roman" panose="02020603050405020304" pitchFamily="18" charset="0"/>
                                    </a:rPr>
                                    <m:t>3</m:t>
                                  </m:r>
                                </m:sub>
                                <m:sup>
                                  <m:r>
                                    <a:rPr lang="en-US" sz="2400">
                                      <a:solidFill>
                                        <a:srgbClr val="000000"/>
                                      </a:solidFill>
                                      <a:effectLst/>
                                      <a:latin typeface="Cambria Math" panose="02040503050406030204" pitchFamily="18" charset="0"/>
                                      <a:ea typeface="+mn-ea"/>
                                      <a:cs typeface="Times New Roman" panose="02020603050405020304" pitchFamily="18" charset="0"/>
                                    </a:rPr>
                                    <m:t>+</m:t>
                                  </m:r>
                                </m:sup>
                              </m:sSubSup>
                            </m:oMath>
                          </a14:m>
                          <a:r>
                            <a:rPr lang="zh-CN" sz="2400" dirty="0">
                              <a:solidFill>
                                <a:srgbClr val="000000"/>
                              </a:solidFill>
                              <a:effectLst/>
                              <a:latin typeface="+mn-lt"/>
                              <a:ea typeface="+mn-ea"/>
                              <a:cs typeface="Times New Roman" panose="02020603050405020304" pitchFamily="18" charset="0"/>
                            </a:rPr>
                            <a:t>误写为</a:t>
                          </a:r>
                          <a:r>
                            <a:rPr lang="en-US" sz="2400" dirty="0">
                              <a:solidFill>
                                <a:srgbClr val="000000"/>
                              </a:solidFill>
                              <a:effectLst/>
                              <a:latin typeface="+mn-lt"/>
                              <a:ea typeface="+mn-ea"/>
                              <a:cs typeface="Times New Roman" panose="02020603050405020304" pitchFamily="18" charset="0"/>
                            </a:rPr>
                            <a:t>[H</a:t>
                          </a:r>
                          <a:r>
                            <a:rPr lang="en-US" sz="2400" dirty="0" smtClean="0">
                              <a:solidFill>
                                <a:srgbClr val="000000"/>
                              </a:solidFill>
                              <a:effectLst/>
                              <a:latin typeface="+mn-lt"/>
                              <a:ea typeface="+mn-ea"/>
                              <a:cs typeface="Times New Roman" panose="02020603050405020304" pitchFamily="18" charset="0"/>
                            </a:rPr>
                            <a:t>∶</a:t>
                          </a:r>
                          <a14:m>
                            <m:oMath xmlns:m="http://schemas.openxmlformats.org/officeDocument/2006/math">
                              <m:r>
                                <m:rPr>
                                  <m:nor/>
                                </m:rPr>
                                <a:rPr lang="en-US" altLang="zh-CN" sz="2400" smtClean="0">
                                  <a:solidFill>
                                    <a:srgbClr val="000000"/>
                                  </a:solidFill>
                                  <a:effectLst/>
                                  <a:latin typeface="+mn-lt"/>
                                  <a:ea typeface="+mn-ea"/>
                                  <a:cs typeface="Times New Roman" panose="02020603050405020304" pitchFamily="18" charset="0"/>
                                </a:rPr>
                                <m:t>··</m:t>
                              </m:r>
                            </m:oMath>
                          </a14:m>
                          <a:r>
                            <a:rPr lang="en-US" sz="2400" dirty="0" smtClean="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应写为</a:t>
                          </a:r>
                          <a:endParaRPr lang="en-US" altLang="zh-CN" sz="2400" dirty="0">
                            <a:solidFill>
                              <a:srgbClr val="000000"/>
                            </a:solidFill>
                            <a:effectLst/>
                            <a:latin typeface="+mn-lt"/>
                            <a:ea typeface="+mn-ea"/>
                            <a:cs typeface="Times New Roman" panose="02020603050405020304" pitchFamily="18" charset="0"/>
                          </a:endParaRPr>
                        </a:p>
                        <a:p>
                          <a:pPr>
                            <a:lnSpc>
                              <a:spcPct val="10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00000"/>
                            </a:lnSpc>
                            <a:spcAft>
                              <a:spcPts val="0"/>
                            </a:spcAft>
                          </a:pPr>
                          <a:endParaRPr lang="zh-CN" sz="2400" dirty="0">
                            <a:solidFill>
                              <a:srgbClr val="000000"/>
                            </a:solidFill>
                            <a:effectLst/>
                            <a:latin typeface="+mn-lt"/>
                            <a:ea typeface="+mn-ea"/>
                            <a:cs typeface="Times New Roman" panose="02020603050405020304" pitchFamily="18" charset="0"/>
                          </a:endParaRPr>
                        </a:p>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[H∶ ∶H]</a:t>
                          </a:r>
                          <a:r>
                            <a:rPr lang="en-US" sz="2400" baseline="300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3628400"/>
                      </a:ext>
                    </a:extLst>
                  </a:tr>
                  <a:tr h="1780292">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a:t>
                          </a:r>
                          <a:r>
                            <a:rPr lang="en-US" sz="2400">
                              <a:solidFill>
                                <a:srgbClr val="000000"/>
                              </a:solidFill>
                              <a:effectLst/>
                              <a:latin typeface="+mn-lt"/>
                              <a:ea typeface="+mn-ea"/>
                              <a:cs typeface="Times New Roman" panose="02020603050405020304" pitchFamily="18" charset="0"/>
                            </a:rPr>
                            <a:t>AB</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型离子化合物中</a:t>
                          </a: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个</a:t>
                          </a:r>
                          <a:r>
                            <a:rPr lang="en-US" sz="2400">
                              <a:solidFill>
                                <a:srgbClr val="000000"/>
                              </a:solidFill>
                              <a:effectLst/>
                              <a:latin typeface="+mn-lt"/>
                              <a:ea typeface="+mn-ea"/>
                              <a:cs typeface="Times New Roman" panose="02020603050405020304" pitchFamily="18" charset="0"/>
                            </a:rPr>
                            <a:t>B</a:t>
                          </a:r>
                          <a:r>
                            <a:rPr lang="zh-CN" sz="2400">
                              <a:solidFill>
                                <a:srgbClr val="000000"/>
                              </a:solidFill>
                              <a:effectLst/>
                              <a:latin typeface="+mn-lt"/>
                              <a:ea typeface="+mn-ea"/>
                              <a:cs typeface="Times New Roman" panose="02020603050405020304" pitchFamily="18" charset="0"/>
                            </a:rPr>
                            <a:t>是分开写还是一起写</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2400" dirty="0" smtClean="0">
                              <a:solidFill>
                                <a:srgbClr val="000000"/>
                              </a:solidFill>
                              <a:effectLst/>
                              <a:latin typeface="+mn-lt"/>
                              <a:ea typeface="+mn-ea"/>
                              <a:cs typeface="Times New Roman" panose="02020603050405020304" pitchFamily="18" charset="0"/>
                            </a:rPr>
                            <a:t>CaBr</a:t>
                          </a:r>
                          <a:r>
                            <a:rPr lang="en-US" sz="2400" baseline="-25000" dirty="0" smtClean="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CaC</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的电子式应分别写</a:t>
                          </a:r>
                          <a:r>
                            <a:rPr lang="zh-CN" sz="2400" dirty="0" smtClean="0">
                              <a:solidFill>
                                <a:srgbClr val="000000"/>
                              </a:solidFill>
                              <a:effectLst/>
                              <a:latin typeface="+mn-lt"/>
                              <a:ea typeface="+mn-ea"/>
                              <a:cs typeface="Times New Roman" panose="02020603050405020304" pitchFamily="18" charset="0"/>
                            </a:rPr>
                            <a:t>为</a:t>
                          </a:r>
                          <a:endParaRPr lang="en-US" altLang="zh-CN" sz="2400" dirty="0" smtClean="0">
                            <a:solidFill>
                              <a:srgbClr val="000000"/>
                            </a:solidFill>
                            <a:effectLst/>
                            <a:latin typeface="+mn-lt"/>
                            <a:ea typeface="+mn-ea"/>
                            <a:cs typeface="Times New Roman" panose="02020603050405020304" pitchFamily="18" charset="0"/>
                          </a:endParaRPr>
                        </a:p>
                        <a:p>
                          <a:pPr algn="l">
                            <a:lnSpc>
                              <a:spcPct val="100000"/>
                            </a:lnSpc>
                            <a:spcAft>
                              <a:spcPts val="0"/>
                            </a:spcAft>
                          </a:pP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alt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alt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altLang="zh-CN" sz="2400">
                                          <a:solidFill>
                                            <a:srgbClr val="000000"/>
                                          </a:solidFill>
                                          <a:effectLst/>
                                          <a:latin typeface="Cambria Math" panose="02040503050406030204" pitchFamily="18" charset="0"/>
                                          <a:ea typeface="+mn-ea"/>
                                          <a:cs typeface="Times New Roman" panose="02020603050405020304" pitchFamily="18" charset="0"/>
                                        </a:rPr>
                                        <m:t>Br</m:t>
                                      </m:r>
                                    </m:e>
                                    <m:lim>
                                      <m:r>
                                        <m:rPr>
                                          <m:nor/>
                                        </m:rPr>
                                        <a:rPr lang="en-US" altLang="zh-CN" sz="2400">
                                          <a:solidFill>
                                            <a:srgbClr val="000000"/>
                                          </a:solidFill>
                                          <a:effectLst/>
                                          <a:latin typeface="+mn-lt"/>
                                          <a:ea typeface="+mn-ea"/>
                                          <a:cs typeface="Times New Roman" panose="02020603050405020304" pitchFamily="18" charset="0"/>
                                        </a:rPr>
                                        <m:t>··</m:t>
                                      </m:r>
                                    </m:lim>
                                  </m:limUpp>
                                </m:e>
                                <m:lim>
                                  <m:r>
                                    <m:rPr>
                                      <m:nor/>
                                    </m:rPr>
                                    <a:rPr lang="en-US" altLang="zh-CN"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altLang="zh-CN" sz="2400" baseline="30000" dirty="0" smtClean="0">
                              <a:solidFill>
                                <a:srgbClr val="000000"/>
                              </a:solidFill>
                              <a:effectLst/>
                              <a:latin typeface="+mn-lt"/>
                              <a:ea typeface="+mn-ea"/>
                              <a:cs typeface="Times New Roman" panose="02020603050405020304" pitchFamily="18" charset="0"/>
                            </a:rPr>
                            <a:t>- </a:t>
                          </a:r>
                          <a:r>
                            <a:rPr lang="en-US" altLang="zh-CN" sz="2400" dirty="0" smtClean="0">
                              <a:solidFill>
                                <a:srgbClr val="000000"/>
                              </a:solidFill>
                              <a:effectLst/>
                              <a:latin typeface="+mn-lt"/>
                              <a:ea typeface="+mn-ea"/>
                              <a:cs typeface="Times New Roman" panose="02020603050405020304" pitchFamily="18" charset="0"/>
                            </a:rPr>
                            <a:t>Ca</a:t>
                          </a:r>
                          <a:r>
                            <a:rPr lang="en-US" altLang="zh-CN" sz="2400" baseline="30000" dirty="0" smtClean="0">
                              <a:solidFill>
                                <a:srgbClr val="000000"/>
                              </a:solidFill>
                              <a:effectLst/>
                              <a:latin typeface="+mn-lt"/>
                              <a:ea typeface="+mn-ea"/>
                              <a:cs typeface="Times New Roman" panose="02020603050405020304" pitchFamily="18" charset="0"/>
                            </a:rPr>
                            <a:t>2</a:t>
                          </a:r>
                          <a:r>
                            <a:rPr lang="en-US" altLang="zh-CN" sz="2400" baseline="30000" dirty="0">
                              <a:solidFill>
                                <a:srgbClr val="000000"/>
                              </a:solidFill>
                              <a:effectLst/>
                              <a:latin typeface="+mn-lt"/>
                              <a:ea typeface="+mn-ea"/>
                              <a:cs typeface="Times New Roman" panose="02020603050405020304" pitchFamily="18" charset="0"/>
                            </a:rPr>
                            <a:t>+</a:t>
                          </a:r>
                          <a:r>
                            <a:rPr lang="en-US" altLang="zh-CN" sz="2400" dirty="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a:t>
                          </a:r>
                          <a14:m>
                            <m:oMath xmlns:m="http://schemas.openxmlformats.org/officeDocument/2006/math">
                              <m:limLow>
                                <m:limLowPr>
                                  <m:ctrlPr>
                                    <a:rPr lang="zh-CN" altLang="zh-CN" sz="2400" i="1">
                                      <a:solidFill>
                                        <a:srgbClr val="000000"/>
                                      </a:solidFill>
                                      <a:effectLst/>
                                      <a:latin typeface="Cambria Math" panose="02040503050406030204" pitchFamily="18" charset="0"/>
                                      <a:ea typeface="+mn-ea"/>
                                      <a:cs typeface="Times New Roman" panose="02020603050405020304" pitchFamily="18" charset="0"/>
                                    </a:rPr>
                                  </m:ctrlPr>
                                </m:limLowPr>
                                <m:e>
                                  <m:limUpp>
                                    <m:limUppPr>
                                      <m:ctrlPr>
                                        <a:rPr lang="zh-CN" altLang="zh-CN" sz="2400" i="1">
                                          <a:solidFill>
                                            <a:srgbClr val="000000"/>
                                          </a:solidFill>
                                          <a:effectLst/>
                                          <a:latin typeface="Cambria Math" panose="02040503050406030204" pitchFamily="18" charset="0"/>
                                          <a:ea typeface="+mn-ea"/>
                                          <a:cs typeface="Times New Roman" panose="02020603050405020304" pitchFamily="18" charset="0"/>
                                        </a:rPr>
                                      </m:ctrlPr>
                                    </m:limUppPr>
                                    <m:e>
                                      <m:r>
                                        <m:rPr>
                                          <m:sty m:val="p"/>
                                        </m:rPr>
                                        <a:rPr lang="en-US" altLang="zh-CN" sz="2400">
                                          <a:solidFill>
                                            <a:srgbClr val="000000"/>
                                          </a:solidFill>
                                          <a:effectLst/>
                                          <a:latin typeface="Cambria Math" panose="02040503050406030204" pitchFamily="18" charset="0"/>
                                          <a:ea typeface="+mn-ea"/>
                                          <a:cs typeface="Times New Roman" panose="02020603050405020304" pitchFamily="18" charset="0"/>
                                        </a:rPr>
                                        <m:t>Br</m:t>
                                      </m:r>
                                    </m:e>
                                    <m:lim>
                                      <m:r>
                                        <m:rPr>
                                          <m:nor/>
                                        </m:rPr>
                                        <a:rPr lang="en-US" altLang="zh-CN" sz="2400">
                                          <a:solidFill>
                                            <a:srgbClr val="000000"/>
                                          </a:solidFill>
                                          <a:effectLst/>
                                          <a:latin typeface="+mn-lt"/>
                                          <a:ea typeface="+mn-ea"/>
                                          <a:cs typeface="Times New Roman" panose="02020603050405020304" pitchFamily="18" charset="0"/>
                                        </a:rPr>
                                        <m:t>··</m:t>
                                      </m:r>
                                    </m:lim>
                                  </m:limUpp>
                                </m:e>
                                <m:lim>
                                  <m:r>
                                    <m:rPr>
                                      <m:nor/>
                                    </m:rPr>
                                    <a:rPr lang="en-US" altLang="zh-CN" sz="2400">
                                      <a:solidFill>
                                        <a:srgbClr val="000000"/>
                                      </a:solidFill>
                                      <a:effectLst/>
                                      <a:latin typeface="+mn-lt"/>
                                      <a:ea typeface="+mn-ea"/>
                                      <a:cs typeface="Times New Roman" panose="02020603050405020304" pitchFamily="18" charset="0"/>
                                    </a:rPr>
                                    <m:t>··</m:t>
                                  </m:r>
                                </m:lim>
                              </m:limLow>
                            </m:oMath>
                          </a14:m>
                          <a:r>
                            <a:rPr lang="en-US" altLang="zh-CN" sz="2400" dirty="0" smtClean="0">
                              <a:solidFill>
                                <a:srgbClr val="000000"/>
                              </a:solidFill>
                              <a:effectLst/>
                              <a:latin typeface="+mn-lt"/>
                              <a:ea typeface="+mn-ea"/>
                              <a:cs typeface="Times New Roman" panose="02020603050405020304" pitchFamily="18" charset="0"/>
                            </a:rPr>
                            <a:t>∶</a:t>
                          </a:r>
                          <a:r>
                            <a:rPr lang="en-US" altLang="zh-CN" sz="2400" dirty="0">
                              <a:solidFill>
                                <a:srgbClr val="000000"/>
                              </a:solidFill>
                              <a:effectLst/>
                              <a:latin typeface="+mn-lt"/>
                              <a:ea typeface="+mn-ea"/>
                              <a:cs typeface="Times New Roman" panose="02020603050405020304" pitchFamily="18" charset="0"/>
                            </a:rPr>
                            <a:t>]</a:t>
                          </a:r>
                          <a:r>
                            <a:rPr lang="en-US" altLang="zh-CN" sz="2400" baseline="30000" dirty="0">
                              <a:solidFill>
                                <a:srgbClr val="000000"/>
                              </a:solidFill>
                              <a:effectLst/>
                              <a:latin typeface="+mn-lt"/>
                              <a:ea typeface="+mn-ea"/>
                              <a:cs typeface="Times New Roman" panose="02020603050405020304" pitchFamily="18" charset="0"/>
                            </a:rPr>
                            <a:t>-</a:t>
                          </a:r>
                          <a:r>
                            <a:rPr lang="en-US" sz="2400" baseline="30000" dirty="0" smtClean="0">
                              <a:solidFill>
                                <a:srgbClr val="000000"/>
                              </a:solidFill>
                              <a:effectLst/>
                              <a:latin typeface="+mn-lt"/>
                              <a:ea typeface="+mn-ea"/>
                              <a:cs typeface="Times New Roman" panose="02020603050405020304" pitchFamily="18" charset="0"/>
                            </a:rPr>
                            <a:t>  </a:t>
                          </a:r>
                          <a:r>
                            <a:rPr lang="zh-CN"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l">
                            <a:lnSpc>
                              <a:spcPct val="100000"/>
                            </a:lnSpc>
                            <a:spcAft>
                              <a:spcPts val="0"/>
                            </a:spcAft>
                          </a:pPr>
                          <a:r>
                            <a:rPr lang="en-US" sz="2400" dirty="0">
                              <a:solidFill>
                                <a:srgbClr val="000000"/>
                              </a:solidFill>
                              <a:effectLst/>
                              <a:latin typeface="+mn-lt"/>
                              <a:ea typeface="+mn-ea"/>
                              <a:cs typeface="Times New Roman" panose="02020603050405020304" pitchFamily="18" charset="0"/>
                            </a:rPr>
                            <a:t>Ca</a:t>
                          </a:r>
                          <a:r>
                            <a:rPr lang="en-US" sz="2400" baseline="30000" dirty="0">
                              <a:solidFill>
                                <a:srgbClr val="000000"/>
                              </a:solidFill>
                              <a:effectLst/>
                              <a:latin typeface="+mn-lt"/>
                              <a:ea typeface="+mn-ea"/>
                              <a:cs typeface="Times New Roman" panose="02020603050405020304" pitchFamily="18" charset="0"/>
                            </a:rPr>
                            <a:t>2</a:t>
                          </a:r>
                          <a:r>
                            <a:rPr lang="en-US" sz="2400" baseline="300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C</a:t>
                          </a:r>
                          <a:r>
                            <a:rPr lang="en-US" altLang="zh-CN" sz="2400" dirty="0" smtClean="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a:t>
                          </a:r>
                          <a:r>
                            <a:rPr lang="en-US" sz="2400" baseline="30000" dirty="0">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5466111"/>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4DADC066-286D-4F5C-B69C-BBF0981A2657}"/>
                  </a:ext>
                </a:extLst>
              </p:cNvPr>
              <p:cNvGraphicFramePr>
                <a:graphicFrameLocks noGrp="1"/>
              </p:cNvGraphicFramePr>
              <p:nvPr>
                <p:extLst>
                  <p:ext uri="{D42A27DB-BD31-4B8C-83A1-F6EECF244321}">
                    <p14:modId xmlns:p14="http://schemas.microsoft.com/office/powerpoint/2010/main" val="13123590"/>
                  </p:ext>
                </p:extLst>
              </p:nvPr>
            </p:nvGraphicFramePr>
            <p:xfrm>
              <a:off x="330201" y="942409"/>
              <a:ext cx="11557000" cy="4568054"/>
            </p:xfrm>
            <a:graphic>
              <a:graphicData uri="http://schemas.openxmlformats.org/drawingml/2006/table">
                <a:tbl>
                  <a:tblPr firstRow="1" firstCol="1" bandRow="1"/>
                  <a:tblGrid>
                    <a:gridCol w="888999">
                      <a:extLst>
                        <a:ext uri="{9D8B030D-6E8A-4147-A177-3AD203B41FA5}">
                          <a16:colId xmlns:a16="http://schemas.microsoft.com/office/drawing/2014/main" xmlns:a14="http://schemas.microsoft.com/office/drawing/2010/main" xmlns="" val="1020163311"/>
                        </a:ext>
                      </a:extLst>
                    </a:gridCol>
                    <a:gridCol w="4194629">
                      <a:extLst>
                        <a:ext uri="{9D8B030D-6E8A-4147-A177-3AD203B41FA5}">
                          <a16:colId xmlns:a16="http://schemas.microsoft.com/office/drawing/2014/main" xmlns:a14="http://schemas.microsoft.com/office/drawing/2010/main" xmlns="" val="2300494661"/>
                        </a:ext>
                      </a:extLst>
                    </a:gridCol>
                    <a:gridCol w="6473372">
                      <a:extLst>
                        <a:ext uri="{9D8B030D-6E8A-4147-A177-3AD203B41FA5}">
                          <a16:colId xmlns:a16="http://schemas.microsoft.com/office/drawing/2014/main" xmlns:a14="http://schemas.microsoft.com/office/drawing/2010/main" xmlns="" val="3522692406"/>
                        </a:ext>
                      </a:extLst>
                    </a:gridCol>
                  </a:tblGrid>
                  <a:tr h="365760">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内容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4161893270"/>
                      </a:ext>
                    </a:extLst>
                  </a:tr>
                  <a:tr h="2422002">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不考虑原子最外层有几个电子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均写成</a:t>
                          </a:r>
                          <a:r>
                            <a:rPr lang="en-US" sz="2400">
                              <a:solidFill>
                                <a:srgbClr val="000000"/>
                              </a:solidFill>
                              <a:effectLst/>
                              <a:latin typeface="+mn-lt"/>
                              <a:ea typeface="+mn-ea"/>
                              <a:cs typeface="Times New Roman" panose="02020603050405020304" pitchFamily="18" charset="0"/>
                            </a:rPr>
                            <a:t>8</a:t>
                          </a:r>
                          <a:r>
                            <a:rPr lang="zh-CN" sz="2400">
                              <a:solidFill>
                                <a:srgbClr val="000000"/>
                              </a:solidFill>
                              <a:effectLst/>
                              <a:latin typeface="+mn-lt"/>
                              <a:ea typeface="+mn-ea"/>
                              <a:cs typeface="Times New Roman" panose="02020603050405020304" pitchFamily="18" charset="0"/>
                            </a:rPr>
                            <a:t>电子结构</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78531" t="-19144" b="-73552"/>
                          </a:stretch>
                        </a:blipFill>
                      </a:tcPr>
                    </a:tc>
                    <a:extLst>
                      <a:ext uri="{0D108BD9-81ED-4DB2-BD59-A6C34878D82A}">
                        <a16:rowId xmlns:a16="http://schemas.microsoft.com/office/drawing/2014/main" xmlns:a14="http://schemas.microsoft.com/office/drawing/2010/main" xmlns="" val="1703628400"/>
                      </a:ext>
                    </a:extLst>
                  </a:tr>
                  <a:tr h="1780292">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误</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不考虑</a:t>
                          </a:r>
                          <a:r>
                            <a:rPr lang="en-US" sz="2400">
                              <a:solidFill>
                                <a:srgbClr val="000000"/>
                              </a:solidFill>
                              <a:effectLst/>
                              <a:latin typeface="+mn-lt"/>
                              <a:ea typeface="+mn-ea"/>
                              <a:cs typeface="Times New Roman" panose="02020603050405020304" pitchFamily="18" charset="0"/>
                            </a:rPr>
                            <a:t>AB</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型离子化合物中</a:t>
                          </a: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个</a:t>
                          </a:r>
                          <a:r>
                            <a:rPr lang="en-US" sz="2400">
                              <a:solidFill>
                                <a:srgbClr val="000000"/>
                              </a:solidFill>
                              <a:effectLst/>
                              <a:latin typeface="+mn-lt"/>
                              <a:ea typeface="+mn-ea"/>
                              <a:cs typeface="Times New Roman" panose="02020603050405020304" pitchFamily="18" charset="0"/>
                            </a:rPr>
                            <a:t>B</a:t>
                          </a:r>
                          <a:r>
                            <a:rPr lang="zh-CN" sz="2400">
                              <a:solidFill>
                                <a:srgbClr val="000000"/>
                              </a:solidFill>
                              <a:effectLst/>
                              <a:latin typeface="+mn-lt"/>
                              <a:ea typeface="+mn-ea"/>
                              <a:cs typeface="Times New Roman" panose="02020603050405020304" pitchFamily="18" charset="0"/>
                            </a:rPr>
                            <a:t>是分开写还是一起写</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78531" t="-161986"/>
                          </a:stretch>
                        </a:blipFill>
                      </a:tcPr>
                    </a:tc>
                    <a:extLst>
                      <a:ext uri="{0D108BD9-81ED-4DB2-BD59-A6C34878D82A}">
                        <a16:rowId xmlns:a16="http://schemas.microsoft.com/office/drawing/2014/main" xmlns:a14="http://schemas.microsoft.com/office/drawing/2010/main" xmlns="" val="1395466111"/>
                      </a:ext>
                    </a:extLst>
                  </a:tr>
                </a:tbl>
              </a:graphicData>
            </a:graphic>
          </p:graphicFrame>
        </mc:Fallback>
      </mc:AlternateContent>
      <p:pic>
        <p:nvPicPr>
          <p:cNvPr id="16386" name="图片 2253">
            <a:extLst>
              <a:ext uri="{FF2B5EF4-FFF2-40B4-BE49-F238E27FC236}">
                <a16:creationId xmlns="" xmlns:a16="http://schemas.microsoft.com/office/drawing/2014/main" id="{74866029-2239-4C9F-9D4C-128CB8BDC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569" y="1689484"/>
            <a:ext cx="254226" cy="903914"/>
          </a:xfrm>
          <a:prstGeom prst="rect">
            <a:avLst/>
          </a:prstGeom>
          <a:noFill/>
          <a:extLst>
            <a:ext uri="{909E8E84-426E-40DD-AFC4-6F175D3DCCD1}">
              <a14:hiddenFill xmlns:a14="http://schemas.microsoft.com/office/drawing/2010/main">
                <a:solidFill>
                  <a:srgbClr val="FFFFFF"/>
                </a:solidFill>
              </a14:hiddenFill>
            </a:ext>
          </a:extLst>
        </p:spPr>
      </p:pic>
      <p:pic>
        <p:nvPicPr>
          <p:cNvPr id="16385" name="图片 2254">
            <a:extLst>
              <a:ext uri="{FF2B5EF4-FFF2-40B4-BE49-F238E27FC236}">
                <a16:creationId xmlns="" xmlns:a16="http://schemas.microsoft.com/office/drawing/2014/main" id="{C40031B9-156F-4707-9EDE-AA3EE867A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63" y="2940050"/>
            <a:ext cx="282473" cy="79092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1">
            <a:extLst>
              <a:ext uri="{FF2B5EF4-FFF2-40B4-BE49-F238E27FC236}">
                <a16:creationId xmlns="" xmlns:a16="http://schemas.microsoft.com/office/drawing/2014/main" id="{68757195-0CF4-4A73-838F-92E69B26A014}"/>
              </a:ext>
            </a:extLst>
          </p:cNvPr>
          <p:cNvSpPr>
            <a:spLocks noChangeArrowheads="1"/>
          </p:cNvSpPr>
          <p:nvPr/>
        </p:nvSpPr>
        <p:spPr bwMode="auto">
          <a:xfrm>
            <a:off x="10349503" y="388059"/>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9" name="矩形 8">
            <a:extLst>
              <a:ext uri="{FF2B5EF4-FFF2-40B4-BE49-F238E27FC236}">
                <a16:creationId xmlns="" xmlns:a16="http://schemas.microsoft.com/office/drawing/2014/main" id="{AAD0A308-36F9-4B39-B017-541740CAEBC3}"/>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Tree>
    <p:extLst>
      <p:ext uri="{BB962C8B-B14F-4D97-AF65-F5344CB8AC3E}">
        <p14:creationId xmlns:p14="http://schemas.microsoft.com/office/powerpoint/2010/main" val="3164496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509024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下列关于电子式的表述正确的是</a:t>
                </a:r>
              </a:p>
              <a:p>
                <a:pPr>
                  <a:lnSpc>
                    <a:spcPct val="150000"/>
                  </a:lnSpc>
                </a:pPr>
                <a:r>
                  <a:rPr lang="en-US" altLang="zh-CN" sz="2800" dirty="0" err="1"/>
                  <a:t>A.HClO</a:t>
                </a:r>
                <a:r>
                  <a:rPr lang="zh-CN" altLang="zh-CN" sz="2800" dirty="0"/>
                  <a:t>的电子式为</a:t>
                </a:r>
                <a:r>
                  <a:rPr lang="en-US" altLang="zh-CN" sz="2800" dirty="0"/>
                  <a:t>H∶</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O</m:t>
                            </m:r>
                          </m:e>
                          <m:lim>
                            <m:r>
                              <m:rPr>
                                <m:nor/>
                              </m:rPr>
                              <a:rPr lang="en-US" altLang="zh-CN" sz="2800"/>
                              <m:t>‥</m:t>
                            </m:r>
                          </m:lim>
                        </m:limLow>
                      </m:e>
                      <m:lim>
                        <m:r>
                          <m:rPr>
                            <m:nor/>
                          </m:rPr>
                          <a:rPr lang="en-US" altLang="zh-CN" sz="2800"/>
                          <m:t>‥</m:t>
                        </m:r>
                      </m:lim>
                    </m:limUpp>
                  </m:oMath>
                </a14:m>
                <a:r>
                  <a:rPr lang="en-US" altLang="zh-CN" sz="2800" dirty="0"/>
                  <a:t>∶</a:t>
                </a:r>
                <a:endParaRPr lang="zh-CN" altLang="zh-CN" sz="2800" dirty="0"/>
              </a:p>
              <a:p>
                <a:pPr>
                  <a:lnSpc>
                    <a:spcPct val="150000"/>
                  </a:lnSpc>
                </a:pPr>
                <a:r>
                  <a:rPr lang="en-US" altLang="zh-CN" sz="2800" dirty="0"/>
                  <a:t>B.SCl</a:t>
                </a:r>
                <a:r>
                  <a:rPr lang="en-US" altLang="zh-CN" sz="2800" baseline="-25000" dirty="0"/>
                  <a:t>2</a:t>
                </a:r>
                <a:r>
                  <a:rPr lang="zh-CN" altLang="zh-CN" sz="2800" dirty="0"/>
                  <a:t>的电子式为</a:t>
                </a:r>
                <a:r>
                  <a:rPr lang="en-US" altLang="zh-CN" sz="2800" dirty="0"/>
                  <a:t> ∶</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S</m:t>
                            </m:r>
                          </m:e>
                          <m:lim>
                            <m:r>
                              <m:rPr>
                                <m:nor/>
                              </m:rPr>
                              <a:rPr lang="en-US" altLang="zh-CN" sz="2800"/>
                              <m:t>··</m:t>
                            </m:r>
                          </m:lim>
                        </m:limLow>
                      </m:e>
                      <m:lim>
                        <m:r>
                          <m:rPr>
                            <m:nor/>
                          </m:rPr>
                          <a:rPr lang="en-US" altLang="zh-CN" sz="2800"/>
                          <m:t>··</m:t>
                        </m:r>
                      </m:lim>
                    </m:limUpp>
                  </m:oMath>
                </a14:m>
                <a:r>
                  <a:rPr lang="en-US" altLang="zh-CN" sz="2800" dirty="0"/>
                  <a:t>∶</a:t>
                </a:r>
                <a:endParaRPr lang="zh-CN" altLang="zh-CN" sz="2800" dirty="0"/>
              </a:p>
              <a:p>
                <a:pPr>
                  <a:lnSpc>
                    <a:spcPct val="150000"/>
                  </a:lnSpc>
                </a:pPr>
                <a:r>
                  <a:rPr lang="en-US" altLang="zh-CN" sz="2800" dirty="0"/>
                  <a:t>C.</a:t>
                </a:r>
                <a:r>
                  <a:rPr lang="zh-CN" altLang="zh-CN" sz="2800" dirty="0"/>
                  <a:t>用电子式表示</a:t>
                </a:r>
                <a:r>
                  <a:rPr lang="en-US" altLang="zh-CN" sz="2800" dirty="0" err="1"/>
                  <a:t>HCl</a:t>
                </a:r>
                <a:r>
                  <a:rPr lang="zh-CN" altLang="zh-CN" sz="2800" dirty="0"/>
                  <a:t>的形成过程为</a:t>
                </a:r>
                <a:r>
                  <a:rPr lang="en-US" altLang="zh-CN" sz="2800" dirty="0"/>
                  <a:t>H×+.</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       H</a:t>
                </a:r>
                <a:r>
                  <a:rPr lang="en-US" altLang="zh-CN" sz="2800" baseline="30000" dirty="0"/>
                  <a:t>+</a:t>
                </a:r>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a:rPr lang="en-US" altLang="zh-CN" sz="2800" b="0" i="0" smtClean="0">
                                <a:latin typeface="Cambria Math"/>
                              </a:rPr>
                              <m:t>    </m:t>
                            </m:r>
                            <m:r>
                              <m:rPr>
                                <m:sty m:val="p"/>
                              </m:rPr>
                              <a:rPr lang="en-US" altLang="zh-CN" sz="2800">
                                <a:latin typeface="Cambria Math" panose="02040503050406030204" pitchFamily="18" charset="0"/>
                              </a:rPr>
                              <m:t>Cl</m:t>
                            </m:r>
                          </m:e>
                          <m:lim>
                            <m:r>
                              <a:rPr lang="en-US" altLang="zh-CN" sz="2800" b="0" i="1" smtClean="0">
                                <a:latin typeface="Cambria Math"/>
                              </a:rPr>
                              <m:t>       </m:t>
                            </m:r>
                            <m:r>
                              <m:rPr>
                                <m:nor/>
                              </m:rPr>
                              <a:rPr lang="en-US" altLang="zh-CN" sz="2800"/>
                              <m:t>··</m:t>
                            </m:r>
                          </m:lim>
                        </m:limLow>
                      </m:e>
                      <m:lim>
                        <m:r>
                          <a:rPr lang="en-US" altLang="zh-CN" sz="2800" b="0" i="1" smtClean="0">
                            <a:latin typeface="Cambria Math"/>
                          </a:rPr>
                          <m:t>      </m:t>
                        </m:r>
                        <m:r>
                          <m:rPr>
                            <m:nor/>
                          </m:rPr>
                          <a:rPr lang="en-US" altLang="zh-CN" sz="2800"/>
                          <m:t>··</m:t>
                        </m:r>
                      </m:lim>
                    </m:limUpp>
                  </m:oMath>
                </a14:m>
                <a:r>
                  <a:rPr lang="en-US" altLang="zh-CN" sz="2800" dirty="0"/>
                  <a:t>∶]</a:t>
                </a:r>
                <a:r>
                  <a:rPr lang="en-US" altLang="zh-CN" sz="2800" baseline="30000" dirty="0"/>
                  <a:t>-</a:t>
                </a:r>
                <a:endParaRPr lang="zh-CN" altLang="zh-CN" sz="2800" dirty="0"/>
              </a:p>
              <a:p>
                <a:pPr>
                  <a:lnSpc>
                    <a:spcPct val="150000"/>
                  </a:lnSpc>
                </a:pPr>
                <a:r>
                  <a:rPr lang="en-US" altLang="zh-CN" sz="2800" dirty="0"/>
                  <a:t>D.</a:t>
                </a:r>
                <a:r>
                  <a:rPr lang="zh-CN" altLang="zh-CN" sz="2800" dirty="0"/>
                  <a:t>已知</a:t>
                </a:r>
                <a:r>
                  <a:rPr lang="en-US" altLang="zh-CN" sz="2800" dirty="0"/>
                  <a:t>SCN</a:t>
                </a:r>
                <a:r>
                  <a:rPr lang="en-US" altLang="zh-CN" sz="2800" baseline="30000" dirty="0"/>
                  <a:t>-</a:t>
                </a:r>
                <a:r>
                  <a:rPr lang="zh-CN" altLang="zh-CN" sz="2800" dirty="0"/>
                  <a:t>中每个原子都达到</a:t>
                </a:r>
                <a:r>
                  <a:rPr lang="en-US" altLang="zh-CN" sz="2800" dirty="0"/>
                  <a:t>8</a:t>
                </a:r>
                <a:r>
                  <a:rPr lang="zh-CN" altLang="zh-CN" sz="2800" dirty="0"/>
                  <a:t>电子结构</a:t>
                </a:r>
                <a:r>
                  <a:rPr lang="en-US" altLang="zh-CN" sz="2800" dirty="0"/>
                  <a:t>,</a:t>
                </a:r>
                <a:r>
                  <a:rPr lang="zh-CN" altLang="zh-CN" sz="2800" dirty="0"/>
                  <a:t>则其电子式为</a:t>
                </a:r>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S</m:t>
                            </m:r>
                          </m:e>
                          <m:lim>
                            <m:r>
                              <m:rPr>
                                <m:nor/>
                              </m:rPr>
                              <a:rPr lang="en-US" altLang="zh-CN" sz="2800"/>
                              <m:t>··</m:t>
                            </m:r>
                          </m:lim>
                        </m:limLow>
                      </m:e>
                      <m:lim>
                        <m:r>
                          <m:rPr>
                            <m:nor/>
                          </m:rPr>
                          <a:rPr lang="en-US" altLang="zh-CN" sz="2800"/>
                          <m:t>··</m:t>
                        </m:r>
                      </m:lim>
                    </m:limUpp>
                  </m:oMath>
                </a14:m>
                <a:r>
                  <a:rPr lang="en-US" altLang="zh-CN" sz="2800" dirty="0"/>
                  <a:t>∶C   N∶]</a:t>
                </a:r>
                <a:r>
                  <a:rPr lang="en-US" altLang="zh-CN" sz="2800" baseline="30000" dirty="0"/>
                  <a:t>-</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090240"/>
              </a:xfrm>
              <a:prstGeom prst="rect">
                <a:avLst/>
              </a:prstGeom>
              <a:blipFill rotWithShape="1">
                <a:blip r:embed="rId2"/>
                <a:stretch>
                  <a:fillRect l="-1040"/>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pic>
        <p:nvPicPr>
          <p:cNvPr id="14" name="图片 13">
            <a:extLst>
              <a:ext uri="{FF2B5EF4-FFF2-40B4-BE49-F238E27FC236}">
                <a16:creationId xmlns="" xmlns:a16="http://schemas.microsoft.com/office/drawing/2014/main" id="{27C59BBF-A202-4EFC-AC42-31B758F37A3D}"/>
              </a:ext>
            </a:extLst>
          </p:cNvPr>
          <p:cNvPicPr/>
          <p:nvPr/>
        </p:nvPicPr>
        <p:blipFill>
          <a:blip r:embed="rId3"/>
          <a:stretch>
            <a:fillRect/>
          </a:stretch>
        </p:blipFill>
        <p:spPr>
          <a:xfrm>
            <a:off x="6944405" y="3715113"/>
            <a:ext cx="544967" cy="309604"/>
          </a:xfrm>
          <a:prstGeom prst="rect">
            <a:avLst/>
          </a:prstGeom>
        </p:spPr>
      </p:pic>
      <p:sp>
        <p:nvSpPr>
          <p:cNvPr id="3" name="矩形 2">
            <a:extLst>
              <a:ext uri="{FF2B5EF4-FFF2-40B4-BE49-F238E27FC236}">
                <a16:creationId xmlns="" xmlns:a16="http://schemas.microsoft.com/office/drawing/2014/main" id="{6628EEA6-C7DF-4B4B-BB89-02B4745B9A5E}"/>
              </a:ext>
            </a:extLst>
          </p:cNvPr>
          <p:cNvSpPr/>
          <p:nvPr/>
        </p:nvSpPr>
        <p:spPr>
          <a:xfrm rot="5400000">
            <a:off x="10037067" y="4559559"/>
            <a:ext cx="543739" cy="523220"/>
          </a:xfrm>
          <a:prstGeom prst="rect">
            <a:avLst/>
          </a:prstGeom>
        </p:spPr>
        <p:txBody>
          <a:bodyPr wrap="none">
            <a:spAutoFit/>
          </a:bodyPr>
          <a:lstStyle/>
          <a:p>
            <a:r>
              <a:rPr lang="en-US" altLang="zh-CN" sz="2800" dirty="0"/>
              <a:t>…</a:t>
            </a:r>
            <a:endParaRPr lang="zh-CN" altLang="en-US" sz="2800" dirty="0"/>
          </a:p>
        </p:txBody>
      </p:sp>
      <p:sp>
        <p:nvSpPr>
          <p:cNvPr id="15" name="矩形 14">
            <a:extLst>
              <a:ext uri="{FF2B5EF4-FFF2-40B4-BE49-F238E27FC236}">
                <a16:creationId xmlns="" xmlns:a16="http://schemas.microsoft.com/office/drawing/2014/main" id="{240D4757-2D78-4296-967D-F29BD020C57D}"/>
              </a:ext>
            </a:extLst>
          </p:cNvPr>
          <p:cNvSpPr/>
          <p:nvPr/>
        </p:nvSpPr>
        <p:spPr>
          <a:xfrm rot="5400000">
            <a:off x="10163277" y="4559560"/>
            <a:ext cx="543739" cy="523220"/>
          </a:xfrm>
          <a:prstGeom prst="rect">
            <a:avLst/>
          </a:prstGeom>
        </p:spPr>
        <p:txBody>
          <a:bodyPr wrap="none">
            <a:spAutoFit/>
          </a:bodyPr>
          <a:lstStyle/>
          <a:p>
            <a:r>
              <a:rPr lang="en-US" altLang="zh-CN" sz="2800" dirty="0"/>
              <a:t>…</a:t>
            </a:r>
            <a:endParaRPr lang="zh-CN" altLang="en-US" sz="2800" dirty="0"/>
          </a:p>
        </p:txBody>
      </p:sp>
      <p:pic>
        <p:nvPicPr>
          <p:cNvPr id="1025" name="Picture 1" descr="C:\Users\lenovo\AppData\Roaming\Tencent\Users\763860530\QQ\WinTemp\RichOle\0XEV777PG1EY5$~$UL2HZ3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441" y="3531781"/>
            <a:ext cx="239129" cy="36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11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76450"/>
                <a:ext cx="11723912" cy="405668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t>　</a:t>
                </a:r>
                <a:r>
                  <a:rPr lang="en-US" altLang="zh-CN" sz="2800" dirty="0"/>
                  <a:t>A</a:t>
                </a:r>
                <a:r>
                  <a:rPr lang="zh-CN" altLang="zh-CN" sz="2800" dirty="0"/>
                  <a:t>项</a:t>
                </a:r>
                <a:r>
                  <a:rPr lang="en-US" altLang="zh-CN" sz="2800" dirty="0"/>
                  <a:t>,</a:t>
                </a:r>
                <a:r>
                  <a:rPr lang="en-US" altLang="zh-CN" sz="2800" dirty="0" err="1"/>
                  <a:t>HClO</a:t>
                </a:r>
                <a:r>
                  <a:rPr lang="zh-CN" altLang="zh-CN" sz="2800" dirty="0"/>
                  <a:t>的电子式为</a:t>
                </a:r>
                <a:r>
                  <a:rPr lang="en-US" altLang="zh-CN" sz="2800" dirty="0"/>
                  <a:t>H∶</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O</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∶;B</a:t>
                </a:r>
                <a:r>
                  <a:rPr lang="zh-CN" altLang="zh-CN" sz="2800" dirty="0"/>
                  <a:t>项</a:t>
                </a:r>
                <a:r>
                  <a:rPr lang="en-US" altLang="zh-CN" sz="2800" dirty="0"/>
                  <a:t>,</a:t>
                </a:r>
                <a:r>
                  <a:rPr lang="zh-CN" altLang="zh-CN" sz="2800" dirty="0"/>
                  <a:t>硫原子最外层有</a:t>
                </a:r>
                <a:r>
                  <a:rPr lang="en-US" altLang="zh-CN" sz="2800" dirty="0"/>
                  <a:t>6</a:t>
                </a:r>
                <a:r>
                  <a:rPr lang="zh-CN" altLang="zh-CN" sz="2800" dirty="0"/>
                  <a:t>个电子</a:t>
                </a:r>
                <a:r>
                  <a:rPr lang="en-US" altLang="zh-CN" sz="2800" dirty="0"/>
                  <a:t>,</a:t>
                </a:r>
                <a:r>
                  <a:rPr lang="zh-CN" altLang="zh-CN" sz="2800" dirty="0"/>
                  <a:t>氯原子最外层有</a:t>
                </a:r>
                <a:r>
                  <a:rPr lang="en-US" altLang="zh-CN" sz="2800" dirty="0"/>
                  <a:t>7</a:t>
                </a:r>
                <a:r>
                  <a:rPr lang="zh-CN" altLang="zh-CN" sz="2800" dirty="0"/>
                  <a:t>个电子</a:t>
                </a:r>
                <a:r>
                  <a:rPr lang="en-US" altLang="zh-CN" sz="2800" dirty="0"/>
                  <a:t>,</a:t>
                </a:r>
                <a:r>
                  <a:rPr lang="zh-CN" altLang="zh-CN" sz="2800" dirty="0"/>
                  <a:t>硫原子应分别与</a:t>
                </a:r>
                <a:r>
                  <a:rPr lang="en-US" altLang="zh-CN" sz="2800" dirty="0"/>
                  <a:t>2</a:t>
                </a:r>
                <a:r>
                  <a:rPr lang="zh-CN" altLang="zh-CN" sz="2800" dirty="0"/>
                  <a:t>个氯原子形成</a:t>
                </a:r>
                <a:r>
                  <a:rPr lang="en-US" altLang="zh-CN" sz="2800" dirty="0"/>
                  <a:t>1</a:t>
                </a:r>
                <a:r>
                  <a:rPr lang="zh-CN" altLang="zh-CN" sz="2800" dirty="0"/>
                  <a:t>对共用电子</a:t>
                </a:r>
                <a:r>
                  <a:rPr lang="en-US" altLang="zh-CN" sz="2800" dirty="0"/>
                  <a:t>,</a:t>
                </a:r>
                <a:r>
                  <a:rPr lang="zh-CN" altLang="zh-CN" sz="2800" dirty="0"/>
                  <a:t>从而达到</a:t>
                </a:r>
                <a:r>
                  <a:rPr lang="en-US" altLang="zh-CN" sz="2800" dirty="0"/>
                  <a:t>8</a:t>
                </a:r>
                <a:r>
                  <a:rPr lang="zh-CN" altLang="zh-CN" sz="2800" dirty="0"/>
                  <a:t>电子稳定结构</a:t>
                </a:r>
                <a:r>
                  <a:rPr lang="en-US" altLang="zh-CN" sz="2800" dirty="0"/>
                  <a:t>,</a:t>
                </a:r>
                <a:r>
                  <a:rPr lang="zh-CN" altLang="zh-CN" sz="2800" dirty="0"/>
                  <a:t>故其电子式应为</a:t>
                </a:r>
                <a:r>
                  <a:rPr lang="en-US" altLang="zh-CN" sz="2800" dirty="0"/>
                  <a:t> ∶</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S</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∶;C</a:t>
                </a:r>
                <a:r>
                  <a:rPr lang="zh-CN" altLang="zh-CN" sz="2800" dirty="0"/>
                  <a:t>项</a:t>
                </a:r>
                <a:r>
                  <a:rPr lang="en-US" altLang="zh-CN" sz="2800" dirty="0"/>
                  <a:t>,</a:t>
                </a:r>
                <a:r>
                  <a:rPr lang="en-US" altLang="zh-CN" sz="2800" dirty="0" err="1"/>
                  <a:t>HCl</a:t>
                </a:r>
                <a:r>
                  <a:rPr lang="zh-CN" altLang="zh-CN" sz="2800" dirty="0"/>
                  <a:t>为共价化合物</a:t>
                </a:r>
                <a:r>
                  <a:rPr lang="en-US" altLang="zh-CN" sz="2800" dirty="0"/>
                  <a:t>,</a:t>
                </a:r>
                <a:r>
                  <a:rPr lang="zh-CN" altLang="zh-CN" sz="2800" dirty="0"/>
                  <a:t>故其电子式应为</a:t>
                </a:r>
                <a:r>
                  <a:rPr lang="en-US" altLang="zh-CN" sz="2800" dirty="0"/>
                  <a:t> H∶</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∶;D</a:t>
                </a:r>
                <a:r>
                  <a:rPr lang="zh-CN" altLang="zh-CN" sz="2800" dirty="0"/>
                  <a:t>项</a:t>
                </a:r>
                <a:r>
                  <a:rPr lang="en-US" altLang="zh-CN" sz="2800" dirty="0"/>
                  <a:t>,</a:t>
                </a:r>
                <a:r>
                  <a:rPr lang="zh-CN" altLang="zh-CN" sz="2800" dirty="0"/>
                  <a:t>仿照</a:t>
                </a:r>
                <a:r>
                  <a:rPr lang="en-US" altLang="zh-CN" sz="2800" dirty="0"/>
                  <a:t>B</a:t>
                </a:r>
                <a:r>
                  <a:rPr lang="zh-CN" altLang="zh-CN" sz="2800" dirty="0"/>
                  <a:t>项的分析可知正确。</a:t>
                </a:r>
              </a:p>
            </p:txBody>
          </p:sp>
        </mc:Choice>
        <mc:Fallback xmlns="">
          <p:sp>
            <p:nvSpPr>
              <p:cNvPr id="14" name="矩形 13">
                <a:extLst>
                  <a:ext uri="{FF2B5EF4-FFF2-40B4-BE49-F238E27FC236}">
                    <a16:creationId xmlns:a16="http://schemas.microsoft.com/office/drawing/2014/main" id="{E6887BEB-6A6D-41A9-8ECC-AF3CEFAE4603}"/>
                  </a:ext>
                </a:extLst>
              </p:cNvPr>
              <p:cNvSpPr>
                <a:spLocks noRot="1" noChangeAspect="1" noMove="1" noResize="1" noEditPoints="1" noAdjustHandles="1" noChangeArrowheads="1" noChangeShapeType="1" noTextEdit="1"/>
              </p:cNvSpPr>
              <p:nvPr/>
            </p:nvSpPr>
            <p:spPr>
              <a:xfrm>
                <a:off x="234043" y="276450"/>
                <a:ext cx="11723912" cy="4056688"/>
              </a:xfrm>
              <a:prstGeom prst="rect">
                <a:avLst/>
              </a:prstGeom>
              <a:blipFill>
                <a:blip r:embed="rId2"/>
                <a:stretch>
                  <a:fillRect l="-1040" r="-780"/>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C841A315-E07D-496D-8386-350752714ACC}"/>
              </a:ext>
            </a:extLst>
          </p:cNvPr>
          <p:cNvSpPr/>
          <p:nvPr/>
        </p:nvSpPr>
        <p:spPr>
          <a:xfrm>
            <a:off x="8743951" y="0"/>
            <a:ext cx="24690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专题十一</a:t>
            </a:r>
            <a:r>
              <a:rPr lang="en-US" altLang="zh-CN" sz="1200" dirty="0">
                <a:solidFill>
                  <a:srgbClr val="DA251C"/>
                </a:solidFill>
              </a:rPr>
              <a:t>: </a:t>
            </a:r>
            <a:r>
              <a:rPr lang="zh-CN" altLang="zh-CN" sz="1200" dirty="0">
                <a:solidFill>
                  <a:srgbClr val="DA251C"/>
                </a:solidFill>
              </a:rPr>
              <a:t>原子结构　化学键</a:t>
            </a:r>
            <a:endParaRPr lang="zh-CN" altLang="en-US" sz="1200" dirty="0">
              <a:solidFill>
                <a:srgbClr val="DA251C"/>
              </a:solidFill>
            </a:endParaRPr>
          </a:p>
        </p:txBody>
      </p:sp>
      <p:sp>
        <p:nvSpPr>
          <p:cNvPr id="13" name="矩形 12">
            <a:extLst>
              <a:ext uri="{FF2B5EF4-FFF2-40B4-BE49-F238E27FC236}">
                <a16:creationId xmlns="" xmlns:a16="http://schemas.microsoft.com/office/drawing/2014/main" id="{14F1174C-D0CB-4C82-AFED-3576A3B991BA}"/>
              </a:ext>
            </a:extLst>
          </p:cNvPr>
          <p:cNvSpPr/>
          <p:nvPr/>
        </p:nvSpPr>
        <p:spPr>
          <a:xfrm>
            <a:off x="234043" y="4585379"/>
            <a:ext cx="11723912"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3999475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260114" y="1753540"/>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3893886"/>
          </a:xfrm>
          <a:prstGeom prst="rect">
            <a:avLst/>
          </a:prstGeom>
        </p:spPr>
        <p:txBody>
          <a:bodyPr wrap="square">
            <a:spAutoFit/>
          </a:bodyPr>
          <a:lstStyle/>
          <a:p>
            <a:pPr>
              <a:lnSpc>
                <a:spcPct val="150000"/>
              </a:lnSpc>
              <a:spcAft>
                <a:spcPts val="0"/>
              </a:spcAft>
            </a:pPr>
            <a:r>
              <a:rPr lang="en-US" altLang="zh-CN" sz="2800" dirty="0"/>
              <a:t>1.</a:t>
            </a:r>
            <a:r>
              <a:rPr lang="zh-CN" altLang="zh-CN" sz="2800" dirty="0"/>
              <a:t>了解元素、核素和同位素的含义。</a:t>
            </a:r>
          </a:p>
          <a:p>
            <a:pPr>
              <a:lnSpc>
                <a:spcPct val="150000"/>
              </a:lnSpc>
              <a:spcAft>
                <a:spcPts val="0"/>
              </a:spcAft>
            </a:pPr>
            <a:r>
              <a:rPr lang="en-US" altLang="zh-CN" sz="2800" dirty="0"/>
              <a:t>2.</a:t>
            </a:r>
            <a:r>
              <a:rPr lang="zh-CN" altLang="zh-CN" sz="2800" dirty="0"/>
              <a:t>了解原子的构成。了解原子序数、核电荷数、质子数、中子数、核外电子数以及它们之间的相互关系。</a:t>
            </a:r>
          </a:p>
          <a:p>
            <a:pPr>
              <a:lnSpc>
                <a:spcPct val="150000"/>
              </a:lnSpc>
              <a:spcAft>
                <a:spcPts val="0"/>
              </a:spcAft>
            </a:pPr>
            <a:r>
              <a:rPr lang="en-US" altLang="zh-CN" sz="2800" dirty="0"/>
              <a:t>3.</a:t>
            </a:r>
            <a:r>
              <a:rPr lang="zh-CN" altLang="zh-CN" sz="2800" dirty="0"/>
              <a:t>了解原子核外电子排布规律。</a:t>
            </a:r>
          </a:p>
          <a:p>
            <a:pPr>
              <a:lnSpc>
                <a:spcPct val="150000"/>
              </a:lnSpc>
              <a:spcAft>
                <a:spcPts val="0"/>
              </a:spcAft>
            </a:pPr>
            <a:r>
              <a:rPr lang="en-US" altLang="zh-CN" sz="2800" dirty="0"/>
              <a:t>4.</a:t>
            </a:r>
            <a:r>
              <a:rPr lang="zh-CN" altLang="zh-CN" sz="2800" dirty="0"/>
              <a:t>了解化学键的定义。了解离子键、共价键的形成。</a:t>
            </a:r>
          </a:p>
          <a:p>
            <a:pPr>
              <a:lnSpc>
                <a:spcPct val="150000"/>
              </a:lnSpc>
              <a:spcAft>
                <a:spcPts val="0"/>
              </a:spcAft>
            </a:pPr>
            <a:r>
              <a:rPr lang="en-US" altLang="zh-CN" sz="2800" dirty="0"/>
              <a:t>5.</a:t>
            </a:r>
            <a:r>
              <a:rPr lang="zh-CN" altLang="zh-CN" sz="2800" dirty="0"/>
              <a:t>掌握原子结构示意图、电子式表示方法</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2" name="表格 1">
            <a:extLst>
              <a:ext uri="{FF2B5EF4-FFF2-40B4-BE49-F238E27FC236}">
                <a16:creationId xmlns="" xmlns:a16="http://schemas.microsoft.com/office/drawing/2014/main" id="{A85014C6-2AF4-4597-AA8C-FB4EB953034D}"/>
              </a:ext>
            </a:extLst>
          </p:cNvPr>
          <p:cNvGraphicFramePr>
            <a:graphicFrameLocks noGrp="1"/>
          </p:cNvGraphicFramePr>
          <p:nvPr>
            <p:extLst>
              <p:ext uri="{D42A27DB-BD31-4B8C-83A1-F6EECF244321}">
                <p14:modId xmlns:p14="http://schemas.microsoft.com/office/powerpoint/2010/main" val="3089800400"/>
              </p:ext>
            </p:extLst>
          </p:nvPr>
        </p:nvGraphicFramePr>
        <p:xfrm>
          <a:off x="672748" y="1240064"/>
          <a:ext cx="11054795" cy="4650711"/>
        </p:xfrm>
        <a:graphic>
          <a:graphicData uri="http://schemas.openxmlformats.org/drawingml/2006/table">
            <a:tbl>
              <a:tblPr firstRow="1" firstCol="1" bandRow="1"/>
              <a:tblGrid>
                <a:gridCol w="2372084">
                  <a:extLst>
                    <a:ext uri="{9D8B030D-6E8A-4147-A177-3AD203B41FA5}">
                      <a16:colId xmlns="" xmlns:a16="http://schemas.microsoft.com/office/drawing/2014/main" val="1881301814"/>
                    </a:ext>
                  </a:extLst>
                </a:gridCol>
                <a:gridCol w="2981357">
                  <a:extLst>
                    <a:ext uri="{9D8B030D-6E8A-4147-A177-3AD203B41FA5}">
                      <a16:colId xmlns="" xmlns:a16="http://schemas.microsoft.com/office/drawing/2014/main" val="4023499564"/>
                    </a:ext>
                  </a:extLst>
                </a:gridCol>
                <a:gridCol w="5701354">
                  <a:extLst>
                    <a:ext uri="{9D8B030D-6E8A-4147-A177-3AD203B41FA5}">
                      <a16:colId xmlns="" xmlns:a16="http://schemas.microsoft.com/office/drawing/2014/main" val="9387288"/>
                    </a:ext>
                  </a:extLst>
                </a:gridCol>
              </a:tblGrid>
              <a:tr h="617764">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828604210"/>
                  </a:ext>
                </a:extLst>
              </a:tr>
              <a:tr h="1167432">
                <a:tc rowSpan="2">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原子结构</a:t>
                      </a: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2017</a:t>
                      </a:r>
                      <a:r>
                        <a:rPr lang="zh-CN" sz="2400" dirty="0">
                          <a:solidFill>
                            <a:srgbClr val="000000"/>
                          </a:solidFill>
                          <a:effectLst/>
                          <a:latin typeface="+mn-lt"/>
                          <a:ea typeface="+mn-ea"/>
                          <a:cs typeface="Times New Roman" panose="02020603050405020304" pitchFamily="18" charset="0"/>
                        </a:rPr>
                        <a:t>江苏</a:t>
                      </a:r>
                      <a:r>
                        <a:rPr lang="en-US" sz="2400" dirty="0">
                          <a:solidFill>
                            <a:srgbClr val="000000"/>
                          </a:solidFill>
                          <a:effectLst/>
                          <a:latin typeface="+mn-lt"/>
                          <a:ea typeface="+mn-ea"/>
                          <a:cs typeface="Times New Roman" panose="02020603050405020304" pitchFamily="18" charset="0"/>
                        </a:rPr>
                        <a:t>,T2</a:t>
                      </a:r>
                      <a:endParaRPr lang="zh-CN" sz="2400" dirty="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原子结构示意图、电子式的判断</a:t>
                      </a:r>
                      <a:r>
                        <a:rPr lang="en-US" sz="2400" b="1">
                          <a:solidFill>
                            <a:srgbClr val="000000"/>
                          </a:solidFill>
                          <a:effectLst/>
                          <a:latin typeface="+mn-lt"/>
                          <a:ea typeface="+mn-ea"/>
                          <a:cs typeface="Times New Roman" panose="02020603050405020304" pitchFamily="18" charset="0"/>
                        </a:rPr>
                        <a:t>(</a:t>
                      </a:r>
                      <a:r>
                        <a:rPr lang="zh-CN" sz="2400" b="1">
                          <a:solidFill>
                            <a:srgbClr val="000000"/>
                          </a:solidFill>
                          <a:effectLst/>
                          <a:latin typeface="+mn-lt"/>
                          <a:ea typeface="+mn-ea"/>
                          <a:cs typeface="Times New Roman" panose="02020603050405020304" pitchFamily="18" charset="0"/>
                        </a:rPr>
                        <a:t>方法</a:t>
                      </a:r>
                      <a:r>
                        <a:rPr lang="en-US" sz="2400" b="1">
                          <a:solidFill>
                            <a:srgbClr val="000000"/>
                          </a:solidFill>
                          <a:effectLst/>
                          <a:latin typeface="+mn-lt"/>
                          <a:ea typeface="+mn-ea"/>
                          <a:cs typeface="Times New Roman" panose="02020603050405020304" pitchFamily="18" charset="0"/>
                        </a:rPr>
                        <a:t>1</a:t>
                      </a:r>
                      <a:r>
                        <a:rPr lang="zh-CN" sz="2400" b="1">
                          <a:solidFill>
                            <a:srgbClr val="000000"/>
                          </a:solidFill>
                          <a:effectLst/>
                          <a:latin typeface="+mn-lt"/>
                          <a:ea typeface="+mn-ea"/>
                          <a:cs typeface="Times New Roman" panose="02020603050405020304" pitchFamily="18" charset="0"/>
                        </a:rPr>
                        <a:t>、方法</a:t>
                      </a:r>
                      <a:r>
                        <a:rPr lang="en-US" sz="2400" b="1">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193864873"/>
                  </a:ext>
                </a:extLst>
              </a:tr>
              <a:tr h="636781">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2017</a:t>
                      </a:r>
                      <a:r>
                        <a:rPr lang="zh-CN" sz="2400">
                          <a:solidFill>
                            <a:srgbClr val="000000"/>
                          </a:solidFill>
                          <a:effectLst/>
                          <a:latin typeface="+mn-lt"/>
                          <a:ea typeface="+mn-ea"/>
                          <a:cs typeface="Times New Roman" panose="02020603050405020304" pitchFamily="18" charset="0"/>
                        </a:rPr>
                        <a:t>海南</a:t>
                      </a:r>
                      <a:r>
                        <a:rPr lang="en-US" sz="2400">
                          <a:solidFill>
                            <a:srgbClr val="000000"/>
                          </a:solidFill>
                          <a:effectLst/>
                          <a:latin typeface="+mn-lt"/>
                          <a:ea typeface="+mn-ea"/>
                          <a:cs typeface="Times New Roman" panose="02020603050405020304" pitchFamily="18" charset="0"/>
                        </a:rPr>
                        <a:t>,T3</a:t>
                      </a:r>
                      <a:endParaRPr lang="zh-CN" sz="240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原子中微粒数的计算</a:t>
                      </a:r>
                      <a:r>
                        <a:rPr lang="en-US" sz="2400" b="1">
                          <a:solidFill>
                            <a:srgbClr val="000000"/>
                          </a:solidFill>
                          <a:effectLst/>
                          <a:latin typeface="+mn-lt"/>
                          <a:ea typeface="+mn-ea"/>
                          <a:cs typeface="Times New Roman" panose="02020603050405020304" pitchFamily="18" charset="0"/>
                        </a:rPr>
                        <a:t>(</a:t>
                      </a:r>
                      <a:r>
                        <a:rPr lang="zh-CN" sz="2400" b="1">
                          <a:solidFill>
                            <a:srgbClr val="000000"/>
                          </a:solidFill>
                          <a:effectLst/>
                          <a:latin typeface="+mn-lt"/>
                          <a:ea typeface="+mn-ea"/>
                          <a:cs typeface="Times New Roman" panose="02020603050405020304" pitchFamily="18" charset="0"/>
                        </a:rPr>
                        <a:t>方法</a:t>
                      </a:r>
                      <a:r>
                        <a:rPr lang="en-US" sz="2400" b="1">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76792837"/>
                  </a:ext>
                </a:extLst>
              </a:tr>
              <a:tr h="1273562">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原子核外电子排布</a:t>
                      </a: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2014</a:t>
                      </a:r>
                      <a:r>
                        <a:rPr lang="zh-CN" sz="2400">
                          <a:solidFill>
                            <a:srgbClr val="000000"/>
                          </a:solidFill>
                          <a:effectLst/>
                          <a:latin typeface="+mn-lt"/>
                          <a:ea typeface="+mn-ea"/>
                          <a:cs typeface="Times New Roman" panose="02020603050405020304" pitchFamily="18" charset="0"/>
                        </a:rPr>
                        <a:t>江苏</a:t>
                      </a:r>
                      <a:r>
                        <a:rPr lang="en-US" sz="2400">
                          <a:solidFill>
                            <a:srgbClr val="000000"/>
                          </a:solidFill>
                          <a:effectLst/>
                          <a:latin typeface="+mn-lt"/>
                          <a:ea typeface="+mn-ea"/>
                          <a:cs typeface="Times New Roman" panose="02020603050405020304" pitchFamily="18" charset="0"/>
                        </a:rPr>
                        <a:t>,T9</a:t>
                      </a:r>
                      <a:endParaRPr lang="zh-CN" sz="240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sz="2400" dirty="0">
                          <a:solidFill>
                            <a:srgbClr val="000000"/>
                          </a:solidFill>
                          <a:effectLst/>
                          <a:latin typeface="+mn-lt"/>
                          <a:ea typeface="+mn-ea"/>
                          <a:cs typeface="Times New Roman" panose="02020603050405020304" pitchFamily="18" charset="0"/>
                        </a:rPr>
                        <a:t>原子的核外电子排布与元素周期表和元素周期律的关系</a:t>
                      </a:r>
                      <a:endParaRPr lang="zh-CN" altLang="en-US" dirty="0"/>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71751530"/>
                  </a:ext>
                </a:extLst>
              </a:tr>
              <a:tr h="955172">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化学键　分子间作用力</a:t>
                      </a: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2016</a:t>
                      </a:r>
                      <a:r>
                        <a:rPr lang="zh-CN" sz="2400" dirty="0">
                          <a:solidFill>
                            <a:srgbClr val="000000"/>
                          </a:solidFill>
                          <a:effectLst/>
                          <a:latin typeface="+mn-lt"/>
                          <a:ea typeface="+mn-ea"/>
                          <a:cs typeface="Times New Roman" panose="02020603050405020304" pitchFamily="18" charset="0"/>
                        </a:rPr>
                        <a:t>上海</a:t>
                      </a:r>
                      <a:r>
                        <a:rPr lang="en-US" sz="2400" dirty="0">
                          <a:solidFill>
                            <a:srgbClr val="000000"/>
                          </a:solidFill>
                          <a:effectLst/>
                          <a:latin typeface="+mn-lt"/>
                          <a:ea typeface="+mn-ea"/>
                          <a:cs typeface="Times New Roman" panose="02020603050405020304" pitchFamily="18" charset="0"/>
                        </a:rPr>
                        <a:t>,T4</a:t>
                      </a:r>
                      <a:endParaRPr lang="zh-CN" sz="2400" dirty="0">
                        <a:solidFill>
                          <a:srgbClr val="000000"/>
                        </a:solidFill>
                        <a:effectLst/>
                        <a:latin typeface="+mn-lt"/>
                        <a:ea typeface="+mn-ea"/>
                        <a:cs typeface="Times New Roman" panose="02020603050405020304" pitchFamily="18" charset="0"/>
                      </a:endParaRPr>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sz="2400" dirty="0">
                          <a:solidFill>
                            <a:srgbClr val="000000"/>
                          </a:solidFill>
                          <a:effectLst/>
                          <a:latin typeface="+mn-lt"/>
                          <a:ea typeface="+mn-ea"/>
                          <a:cs typeface="Times New Roman" panose="02020603050405020304" pitchFamily="18" charset="0"/>
                        </a:rPr>
                        <a:t>物质的熔点与所含化学键的关系</a:t>
                      </a:r>
                      <a:r>
                        <a:rPr lang="en-US" sz="2400" b="1" dirty="0">
                          <a:solidFill>
                            <a:srgbClr val="000000"/>
                          </a:solidFill>
                          <a:effectLst/>
                          <a:latin typeface="+mn-lt"/>
                          <a:ea typeface="+mn-ea"/>
                          <a:cs typeface="Times New Roman" panose="02020603050405020304" pitchFamily="18" charset="0"/>
                        </a:rPr>
                        <a:t>(</a:t>
                      </a:r>
                      <a:r>
                        <a:rPr lang="zh-CN" sz="2400" b="1" dirty="0">
                          <a:solidFill>
                            <a:srgbClr val="000000"/>
                          </a:solidFill>
                          <a:effectLst/>
                          <a:latin typeface="+mn-lt"/>
                          <a:ea typeface="+mn-ea"/>
                          <a:cs typeface="Times New Roman" panose="02020603050405020304" pitchFamily="18" charset="0"/>
                        </a:rPr>
                        <a:t>方法</a:t>
                      </a:r>
                      <a:r>
                        <a:rPr lang="en-US" sz="2400" b="1" dirty="0">
                          <a:solidFill>
                            <a:srgbClr val="000000"/>
                          </a:solidFill>
                          <a:effectLst/>
                          <a:latin typeface="+mn-lt"/>
                          <a:ea typeface="+mn-ea"/>
                          <a:cs typeface="Times New Roman" panose="02020603050405020304" pitchFamily="18" charset="0"/>
                        </a:rPr>
                        <a:t>2)</a:t>
                      </a:r>
                      <a:endParaRPr lang="zh-CN" altLang="en-US" dirty="0"/>
                    </a:p>
                  </a:txBody>
                  <a:tcPr marL="50653" marR="5065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6514256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3970318"/>
          </a:xfrm>
          <a:prstGeom prst="rect">
            <a:avLst/>
          </a:prstGeom>
        </p:spPr>
        <p:txBody>
          <a:bodyPr wrap="square">
            <a:spAutoFit/>
          </a:bodyPr>
          <a:lstStyle/>
          <a:p>
            <a:pPr>
              <a:lnSpc>
                <a:spcPct val="150000"/>
              </a:lnSpc>
            </a:pPr>
            <a:r>
              <a:rPr lang="zh-CN" altLang="zh-CN" sz="2800" b="1" dirty="0"/>
              <a:t>考情分析</a:t>
            </a:r>
            <a:r>
              <a:rPr lang="zh-CN" altLang="zh-CN" sz="2800" dirty="0"/>
              <a:t>　本专题是高考的必考内容</a:t>
            </a:r>
            <a:r>
              <a:rPr lang="en-US" altLang="zh-CN" sz="2800" dirty="0"/>
              <a:t>,</a:t>
            </a:r>
            <a:r>
              <a:rPr lang="zh-CN" altLang="zh-CN" sz="2800" dirty="0"/>
              <a:t>出题形式灵活</a:t>
            </a:r>
            <a:r>
              <a:rPr lang="en-US" altLang="zh-CN" sz="2800" dirty="0"/>
              <a:t>,</a:t>
            </a:r>
            <a:r>
              <a:rPr lang="zh-CN" altLang="zh-CN" sz="2800" dirty="0"/>
              <a:t>难度不大</a:t>
            </a:r>
            <a:r>
              <a:rPr lang="en-US" altLang="zh-CN" sz="2800" dirty="0"/>
              <a:t>:(1)</a:t>
            </a:r>
            <a:r>
              <a:rPr lang="zh-CN" altLang="zh-CN" sz="2800" dirty="0"/>
              <a:t>结合元素周期表考查原子的结构、位置判断等</a:t>
            </a:r>
            <a:r>
              <a:rPr lang="en-US" altLang="zh-CN" sz="2800" dirty="0"/>
              <a:t>;(2)</a:t>
            </a:r>
            <a:r>
              <a:rPr lang="zh-CN" altLang="zh-CN" sz="2800" dirty="0"/>
              <a:t>考查电子式的书写或化学键的判断等</a:t>
            </a:r>
            <a:r>
              <a:rPr lang="en-US" altLang="zh-CN" sz="2800" dirty="0"/>
              <a:t>,</a:t>
            </a:r>
            <a:r>
              <a:rPr lang="zh-CN" altLang="zh-CN" sz="2800" dirty="0"/>
              <a:t>常出现在非选择题的某一问中</a:t>
            </a:r>
            <a:r>
              <a:rPr lang="en-US" altLang="zh-CN" sz="2800" dirty="0"/>
              <a:t>, </a:t>
            </a:r>
            <a:r>
              <a:rPr lang="zh-CN" altLang="zh-CN" sz="2800" dirty="0"/>
              <a:t>分值一般为</a:t>
            </a:r>
            <a:r>
              <a:rPr lang="en-US" altLang="zh-CN" sz="2800" dirty="0"/>
              <a:t>4~6</a:t>
            </a:r>
            <a:r>
              <a:rPr lang="zh-CN" altLang="zh-CN" sz="2800" dirty="0"/>
              <a:t>分。 </a:t>
            </a:r>
          </a:p>
          <a:p>
            <a:pPr>
              <a:lnSpc>
                <a:spcPct val="150000"/>
              </a:lnSpc>
            </a:pPr>
            <a:r>
              <a:rPr lang="zh-CN" altLang="zh-CN" sz="2800" b="1" dirty="0"/>
              <a:t>命题预测</a:t>
            </a:r>
            <a:r>
              <a:rPr lang="zh-CN" altLang="zh-CN" sz="2800" dirty="0"/>
              <a:t>　预计</a:t>
            </a:r>
            <a:r>
              <a:rPr lang="en-US" altLang="zh-CN" sz="2800" dirty="0"/>
              <a:t>2019</a:t>
            </a:r>
            <a:r>
              <a:rPr lang="zh-CN" altLang="zh-CN" sz="2800" dirty="0"/>
              <a:t>年高考会结合元素化合物及元素周期律等知识多角度考查物质结构的相关理论</a:t>
            </a:r>
            <a:r>
              <a:rPr lang="en-US" altLang="zh-CN" sz="2800" dirty="0"/>
              <a:t>,</a:t>
            </a:r>
            <a:r>
              <a:rPr lang="zh-CN" altLang="zh-CN" sz="2800" dirty="0"/>
              <a:t>加强对依据物质的微观结构描述或预测物质的性质的能力的考查 </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5" name="图片 4">
            <a:extLst>
              <a:ext uri="{FF2B5EF4-FFF2-40B4-BE49-F238E27FC236}">
                <a16:creationId xmlns="" xmlns:a16="http://schemas.microsoft.com/office/drawing/2014/main" id="{EEE497E0-7F79-4E25-9376-87533E99A4BA}"/>
              </a:ext>
            </a:extLst>
          </p:cNvPr>
          <p:cNvPicPr>
            <a:picLocks noChangeAspect="1"/>
          </p:cNvPicPr>
          <p:nvPr/>
        </p:nvPicPr>
        <p:blipFill>
          <a:blip r:embed="rId2"/>
          <a:stretch>
            <a:fillRect/>
          </a:stretch>
        </p:blipFill>
        <p:spPr>
          <a:xfrm>
            <a:off x="146755" y="1176547"/>
            <a:ext cx="11853334" cy="5148048"/>
          </a:xfrm>
          <a:prstGeom prst="rect">
            <a:avLst/>
          </a:prstGeom>
        </p:spPr>
      </p:pic>
    </p:spTree>
    <p:extLst>
      <p:ext uri="{BB962C8B-B14F-4D97-AF65-F5344CB8AC3E}">
        <p14:creationId xmlns:p14="http://schemas.microsoft.com/office/powerpoint/2010/main" val="97010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5b5f072505a71f6dfce4148fc62e5602ba528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2589</Words>
  <Application>Microsoft Office PowerPoint</Application>
  <PresentationFormat>宽屏</PresentationFormat>
  <Paragraphs>413</Paragraphs>
  <Slides>56</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56</vt:i4>
      </vt:variant>
    </vt:vector>
  </HeadingPairs>
  <TitlesOfParts>
    <vt:vector size="63" baseType="lpstr">
      <vt:lpstr>等线</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247</cp:revision>
  <dcterms:created xsi:type="dcterms:W3CDTF">2018-02-01T09:53:21Z</dcterms:created>
  <dcterms:modified xsi:type="dcterms:W3CDTF">2018-03-20T09:40:08Z</dcterms:modified>
</cp:coreProperties>
</file>