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489" r:id="rId4"/>
    <p:sldId id="272" r:id="rId5"/>
    <p:sldId id="490" r:id="rId6"/>
    <p:sldId id="277" r:id="rId7"/>
    <p:sldId id="278" r:id="rId8"/>
    <p:sldId id="279" r:id="rId9"/>
    <p:sldId id="491" r:id="rId10"/>
    <p:sldId id="273" r:id="rId11"/>
    <p:sldId id="263" r:id="rId12"/>
    <p:sldId id="404" r:id="rId13"/>
    <p:sldId id="406" r:id="rId14"/>
    <p:sldId id="492" r:id="rId15"/>
    <p:sldId id="407" r:id="rId16"/>
    <p:sldId id="409" r:id="rId17"/>
    <p:sldId id="410" r:id="rId18"/>
    <p:sldId id="411" r:id="rId19"/>
    <p:sldId id="412" r:id="rId20"/>
    <p:sldId id="413" r:id="rId21"/>
    <p:sldId id="415" r:id="rId22"/>
    <p:sldId id="414" r:id="rId23"/>
    <p:sldId id="416" r:id="rId24"/>
    <p:sldId id="417" r:id="rId25"/>
    <p:sldId id="274" r:id="rId26"/>
    <p:sldId id="326" r:id="rId27"/>
    <p:sldId id="463" r:id="rId28"/>
    <p:sldId id="464" r:id="rId29"/>
    <p:sldId id="465" r:id="rId30"/>
    <p:sldId id="329" r:id="rId31"/>
    <p:sldId id="466" r:id="rId32"/>
    <p:sldId id="467" r:id="rId33"/>
    <p:sldId id="282" r:id="rId34"/>
    <p:sldId id="470" r:id="rId35"/>
    <p:sldId id="469" r:id="rId36"/>
    <p:sldId id="471" r:id="rId37"/>
    <p:sldId id="472" r:id="rId38"/>
    <p:sldId id="468" r:id="rId39"/>
    <p:sldId id="337" r:id="rId40"/>
    <p:sldId id="340" r:id="rId41"/>
    <p:sldId id="474" r:id="rId42"/>
    <p:sldId id="475" r:id="rId43"/>
    <p:sldId id="476" r:id="rId44"/>
    <p:sldId id="477" r:id="rId45"/>
    <p:sldId id="478" r:id="rId46"/>
    <p:sldId id="353" r:id="rId47"/>
    <p:sldId id="479" r:id="rId48"/>
    <p:sldId id="481" r:id="rId49"/>
    <p:sldId id="480" r:id="rId50"/>
    <p:sldId id="482" r:id="rId51"/>
    <p:sldId id="483" r:id="rId52"/>
    <p:sldId id="484" r:id="rId53"/>
    <p:sldId id="485" r:id="rId54"/>
    <p:sldId id="486" r:id="rId55"/>
    <p:sldId id="487" r:id="rId56"/>
    <p:sldId id="275" r:id="rId57"/>
    <p:sldId id="283" r:id="rId58"/>
    <p:sldId id="391" r:id="rId59"/>
    <p:sldId id="392" r:id="rId60"/>
    <p:sldId id="398" r:id="rId61"/>
    <p:sldId id="401" r:id="rId62"/>
    <p:sldId id="488" r:id="rId63"/>
    <p:sldId id="266" r:id="rId64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489"/>
            <p14:sldId id="272"/>
          </p14:sldIdLst>
        </p14:section>
        <p14:section name="考情精解读" id="{E5B6AE4C-B16F-4E49-ACF6-1636DDCCFF7B}">
          <p14:sldIdLst>
            <p14:sldId id="490"/>
            <p14:sldId id="277"/>
            <p14:sldId id="278"/>
            <p14:sldId id="279"/>
            <p14:sldId id="491"/>
          </p14:sldIdLst>
        </p14:section>
        <p14:section name="A.知识全通关" id="{0696FE38-A922-4D75-AA25-7EF156A1C92B}">
          <p14:sldIdLst>
            <p14:sldId id="273"/>
            <p14:sldId id="263"/>
            <p14:sldId id="404"/>
            <p14:sldId id="406"/>
            <p14:sldId id="492"/>
            <p14:sldId id="407"/>
            <p14:sldId id="409"/>
            <p14:sldId id="410"/>
            <p14:sldId id="411"/>
            <p14:sldId id="412"/>
            <p14:sldId id="413"/>
            <p14:sldId id="415"/>
            <p14:sldId id="414"/>
            <p14:sldId id="416"/>
            <p14:sldId id="417"/>
          </p14:sldIdLst>
        </p14:section>
        <p14:section name="B.素养大提升" id="{EAE3448C-E808-4F1F-840E-365612D64D3F}">
          <p14:sldIdLst>
            <p14:sldId id="274"/>
            <p14:sldId id="326"/>
            <p14:sldId id="463"/>
            <p14:sldId id="464"/>
            <p14:sldId id="465"/>
            <p14:sldId id="329"/>
            <p14:sldId id="466"/>
            <p14:sldId id="467"/>
            <p14:sldId id="282"/>
            <p14:sldId id="470"/>
            <p14:sldId id="469"/>
            <p14:sldId id="471"/>
            <p14:sldId id="472"/>
            <p14:sldId id="468"/>
            <p14:sldId id="337"/>
            <p14:sldId id="340"/>
            <p14:sldId id="474"/>
            <p14:sldId id="475"/>
            <p14:sldId id="476"/>
            <p14:sldId id="477"/>
            <p14:sldId id="478"/>
            <p14:sldId id="353"/>
            <p14:sldId id="479"/>
            <p14:sldId id="481"/>
            <p14:sldId id="480"/>
            <p14:sldId id="482"/>
            <p14:sldId id="483"/>
            <p14:sldId id="484"/>
            <p14:sldId id="485"/>
            <p14:sldId id="486"/>
            <p14:sldId id="487"/>
          </p14:sldIdLst>
        </p14:section>
        <p14:section name="C.考向全扫描" id="{C8D129F6-420B-47E8-9577-A84C8752F9E5}">
          <p14:sldIdLst>
            <p14:sldId id="275"/>
            <p14:sldId id="283"/>
            <p14:sldId id="391"/>
            <p14:sldId id="392"/>
            <p14:sldId id="398"/>
            <p14:sldId id="401"/>
            <p14:sldId id="488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5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hyperlink" Target="http://g.tesoon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物质的组成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物质的性质与变化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物质的分类和转化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分散系及其分类　胶体</a:t>
            </a: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5042933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 </a:t>
            </a:r>
            <a:r>
              <a:rPr lang="zh-CN" altLang="zh-CN" sz="2800" dirty="0" smtClean="0"/>
              <a:t>物质</a:t>
            </a:r>
            <a:r>
              <a:rPr lang="zh-CN" altLang="zh-CN" sz="2800" dirty="0"/>
              <a:t>的组成可概括为</a:t>
            </a:r>
            <a:r>
              <a:rPr lang="en-US" altLang="zh-CN" sz="2800" dirty="0"/>
              <a:t>“</a:t>
            </a:r>
            <a:r>
              <a:rPr lang="zh-CN" altLang="zh-CN" sz="2800" dirty="0"/>
              <a:t>宏观一素</a:t>
            </a:r>
            <a:r>
              <a:rPr lang="en-US" altLang="zh-CN" sz="2800" dirty="0"/>
              <a:t>(</a:t>
            </a:r>
            <a:r>
              <a:rPr lang="zh-CN" altLang="zh-CN" sz="2800" dirty="0"/>
              <a:t>元素</a:t>
            </a:r>
            <a:r>
              <a:rPr lang="en-US" altLang="zh-CN" sz="2800" dirty="0"/>
              <a:t>)</a:t>
            </a:r>
            <a:r>
              <a:rPr lang="zh-CN" altLang="en-US" sz="2800" dirty="0"/>
              <a:t>，</a:t>
            </a:r>
            <a:r>
              <a:rPr lang="zh-CN" altLang="zh-CN" sz="2800" dirty="0"/>
              <a:t>微观三子</a:t>
            </a:r>
            <a:r>
              <a:rPr lang="en-US" altLang="zh-CN" sz="2800" dirty="0"/>
              <a:t>(</a:t>
            </a:r>
            <a:r>
              <a:rPr lang="zh-CN" altLang="zh-CN" sz="2800" dirty="0"/>
              <a:t>原子、分子、离子</a:t>
            </a:r>
            <a:r>
              <a:rPr lang="en-US" altLang="zh-CN" sz="2800" dirty="0"/>
              <a:t>)”</a:t>
            </a:r>
            <a:r>
              <a:rPr lang="zh-CN" altLang="zh-CN" sz="2800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800" y="-2"/>
            <a:ext cx="3519714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zh-CN" sz="2800" dirty="0">
                <a:solidFill>
                  <a:srgbClr val="DA251C"/>
                </a:solidFill>
              </a:rPr>
              <a:t>　物质的组成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9" name="YLLJBTLJT45.jpg" descr="id:2147515536;FounderCES">
            <a:extLst>
              <a:ext uri="{FF2B5EF4-FFF2-40B4-BE49-F238E27FC236}">
                <a16:creationId xmlns="" xmlns:a16="http://schemas.microsoft.com/office/drawing/2014/main" id="{62163F9E-B813-41B5-A9EB-D7709EF28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70034" y="1056322"/>
            <a:ext cx="5088709" cy="32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5217105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</a:t>
            </a:r>
            <a:r>
              <a:rPr lang="zh-CN" altLang="zh-CN" sz="2800" dirty="0" smtClean="0"/>
              <a:t>化学</a:t>
            </a:r>
            <a:r>
              <a:rPr lang="zh-CN" altLang="zh-CN" sz="2800" dirty="0"/>
              <a:t>是在分子和原子层次上研究物质的变化。原子核发生改变不属于化学研究的范畴。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575603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zh-CN" sz="2800" dirty="0">
                <a:solidFill>
                  <a:srgbClr val="DA251C"/>
                </a:solidFill>
              </a:rPr>
              <a:t>　物质的性质与变化</a:t>
            </a:r>
            <a:r>
              <a:rPr lang="zh-CN" altLang="en-US" sz="2800" dirty="0">
                <a:solidFill>
                  <a:srgbClr val="DA251C"/>
                </a:solidFill>
              </a:rPr>
              <a:t>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10" name="ERZHANG-2.jpg" descr="id:2147515557;FounderCES">
            <a:extLst>
              <a:ext uri="{FF2B5EF4-FFF2-40B4-BE49-F238E27FC236}">
                <a16:creationId xmlns="" xmlns:a16="http://schemas.microsoft.com/office/drawing/2014/main" id="{185EF365-D41E-488B-8B86-53BA84F60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874484"/>
            <a:ext cx="7290753" cy="41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800" y="-2"/>
            <a:ext cx="4608286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3</a:t>
            </a:r>
            <a:r>
              <a:rPr lang="zh-CN" altLang="zh-CN" sz="2800" dirty="0">
                <a:solidFill>
                  <a:srgbClr val="DA251C"/>
                </a:solidFill>
              </a:rPr>
              <a:t>　物质的分类和转化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C8DE3EB-5140-407B-ACB8-B91D0BAAABDA}"/>
              </a:ext>
            </a:extLst>
          </p:cNvPr>
          <p:cNvSpPr/>
          <p:nvPr/>
        </p:nvSpPr>
        <p:spPr>
          <a:xfrm>
            <a:off x="266700" y="1115923"/>
            <a:ext cx="5121915" cy="312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10"/>
              </a:lnSpc>
              <a:spcAft>
                <a:spcPts val="0"/>
              </a:spcAft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常见物质分类标准及分类结果</a:t>
            </a:r>
          </a:p>
        </p:txBody>
      </p:sp>
      <p:pic>
        <p:nvPicPr>
          <p:cNvPr id="9" name="新CT18BTBDTCT1.jpg" descr="id:2147515578;FounderCES">
            <a:extLst>
              <a:ext uri="{FF2B5EF4-FFF2-40B4-BE49-F238E27FC236}">
                <a16:creationId xmlns="" xmlns:a16="http://schemas.microsoft.com/office/drawing/2014/main" id="{5A5E4152-810C-4009-A90A-BF20B2972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33576" y="1529724"/>
            <a:ext cx="6473281" cy="4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972629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 </a:t>
            </a:r>
            <a:r>
              <a:rPr lang="zh-CN" altLang="zh-CN" sz="2800" dirty="0" smtClean="0"/>
              <a:t>物质</a:t>
            </a:r>
            <a:r>
              <a:rPr lang="zh-CN" altLang="zh-CN" sz="2800" dirty="0"/>
              <a:t>的分类方法很多</a:t>
            </a:r>
            <a:r>
              <a:rPr lang="en-US" altLang="zh-CN" sz="2800" dirty="0"/>
              <a:t>,</a:t>
            </a:r>
            <a:r>
              <a:rPr lang="zh-CN" altLang="zh-CN" sz="2800" dirty="0"/>
              <a:t>按不同的方法对同一物质进行分类</a:t>
            </a:r>
            <a:r>
              <a:rPr lang="en-US" altLang="zh-CN" sz="2800" dirty="0"/>
              <a:t>,</a:t>
            </a:r>
            <a:r>
              <a:rPr lang="zh-CN" altLang="zh-CN" sz="2800" dirty="0"/>
              <a:t>得出的类别名称也不同。对物质进行分类时</a:t>
            </a:r>
            <a:r>
              <a:rPr lang="en-US" altLang="zh-CN" sz="2800" dirty="0"/>
              <a:t>,</a:t>
            </a:r>
            <a:r>
              <a:rPr lang="zh-CN" altLang="zh-CN" sz="2800" dirty="0"/>
              <a:t>不能被表面现象所迷惑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HD</a:t>
            </a:r>
            <a:r>
              <a:rPr lang="zh-CN" altLang="zh-CN" sz="2800" dirty="0"/>
              <a:t>是单质、硫酸钡难溶于水却是强电解质、冰水混合物的本质是纯净物等。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C27456B-7063-4FE4-BD6E-58A0DC5178E8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9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36A6D65-DD7E-4D63-AF80-F2C73364B348}"/>
              </a:ext>
            </a:extLst>
          </p:cNvPr>
          <p:cNvSpPr/>
          <p:nvPr/>
        </p:nvSpPr>
        <p:spPr>
          <a:xfrm>
            <a:off x="322942" y="758369"/>
            <a:ext cx="116350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常见的分类方法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/>
              <a:t>(1)</a:t>
            </a:r>
            <a:r>
              <a:rPr lang="zh-CN" altLang="zh-CN" sz="2800" dirty="0"/>
              <a:t>交叉分类法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/>
              <a:t>交叉分类法就是将被分类的对象按多种不同的分类标准进行分类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:</a:t>
            </a:r>
            <a:endParaRPr lang="zh-CN" altLang="zh-CN" sz="2800" dirty="0"/>
          </a:p>
        </p:txBody>
      </p:sp>
      <p:pic>
        <p:nvPicPr>
          <p:cNvPr id="10" name="ERZHANG.jpg" descr="id:2147515599;FounderCES">
            <a:extLst>
              <a:ext uri="{FF2B5EF4-FFF2-40B4-BE49-F238E27FC236}">
                <a16:creationId xmlns="" xmlns:a16="http://schemas.microsoft.com/office/drawing/2014/main" id="{17E2B3C2-A21B-4A6D-B5B6-DC5BAEDD4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2441" y="2818720"/>
            <a:ext cx="7347118" cy="30678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E057F81-1829-42ED-B0B0-3CF64FDB35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36A6D65-DD7E-4D63-AF80-F2C73364B348}"/>
              </a:ext>
            </a:extLst>
          </p:cNvPr>
          <p:cNvSpPr/>
          <p:nvPr/>
        </p:nvSpPr>
        <p:spPr>
          <a:xfrm>
            <a:off x="322942" y="758369"/>
            <a:ext cx="116350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树状分类法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根据对象的共同点和差异</a:t>
            </a:r>
            <a:r>
              <a:rPr lang="en-US" altLang="zh-CN" sz="2800" dirty="0"/>
              <a:t>,</a:t>
            </a:r>
            <a:r>
              <a:rPr lang="zh-CN" altLang="zh-CN" sz="2800" dirty="0"/>
              <a:t>将对象分为不同的种类</a:t>
            </a:r>
            <a:r>
              <a:rPr lang="en-US" altLang="zh-CN" sz="2800" dirty="0"/>
              <a:t>,</a:t>
            </a:r>
            <a:r>
              <a:rPr lang="zh-CN" altLang="zh-CN" sz="2800" dirty="0"/>
              <a:t>而且形成具有一定从属关系的不同等级系统的一种分类方法。应用树状分类法可以对同类事物进行再分类</a:t>
            </a:r>
            <a:r>
              <a:rPr lang="en-US" altLang="zh-CN" sz="2800" dirty="0"/>
              <a:t>,</a:t>
            </a:r>
            <a:r>
              <a:rPr lang="zh-CN" altLang="zh-CN" sz="2800" dirty="0"/>
              <a:t>如物质的变化可从不同角度、按不同层次进行多种分类</a:t>
            </a:r>
            <a:r>
              <a:rPr lang="en-US" altLang="zh-CN" sz="2800" dirty="0"/>
              <a:t>:</a:t>
            </a:r>
            <a:endParaRPr lang="zh-CN" altLang="zh-CN" sz="28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61EFF77-C3D1-412D-9048-5A0832F681D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7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aofu-7.jpg" descr="id:2147515606;FounderCES">
            <a:extLst>
              <a:ext uri="{FF2B5EF4-FFF2-40B4-BE49-F238E27FC236}">
                <a16:creationId xmlns="" xmlns:a16="http://schemas.microsoft.com/office/drawing/2014/main" id="{4FCE2486-30FD-42E5-94BE-601F317E1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2019" y="1114731"/>
            <a:ext cx="8187962" cy="52865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8E19810-352D-43DC-BAB1-CEAB196E85DA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2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36A6D65-DD7E-4D63-AF80-F2C73364B348}"/>
              </a:ext>
            </a:extLst>
          </p:cNvPr>
          <p:cNvSpPr/>
          <p:nvPr/>
        </p:nvSpPr>
        <p:spPr>
          <a:xfrm>
            <a:off x="322942" y="758369"/>
            <a:ext cx="116350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单质、氧化物、酸、碱和盐的一般转化关系</a:t>
            </a:r>
          </a:p>
        </p:txBody>
      </p:sp>
      <p:pic>
        <p:nvPicPr>
          <p:cNvPr id="9" name="新CT18BTBDTCT2.jpg" descr="id:2147515613;FounderCES">
            <a:extLst>
              <a:ext uri="{FF2B5EF4-FFF2-40B4-BE49-F238E27FC236}">
                <a16:creationId xmlns="" xmlns:a16="http://schemas.microsoft.com/office/drawing/2014/main" id="{20D14B35-78CC-4E99-B512-43DD3D22A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0662" y="1856112"/>
            <a:ext cx="6029167" cy="42600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942AB67-B020-4E39-A356-D3D5EBEB0937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4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529045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4</a:t>
            </a:r>
            <a:r>
              <a:rPr lang="zh-CN" altLang="zh-CN" sz="2800" dirty="0">
                <a:solidFill>
                  <a:srgbClr val="DA251C"/>
                </a:solidFill>
              </a:rPr>
              <a:t>　分散系及其分类　胶体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36A6D65-DD7E-4D63-AF80-F2C73364B348}"/>
              </a:ext>
            </a:extLst>
          </p:cNvPr>
          <p:cNvSpPr/>
          <p:nvPr/>
        </p:nvSpPr>
        <p:spPr>
          <a:xfrm>
            <a:off x="322942" y="758369"/>
            <a:ext cx="116350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分散系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一种</a:t>
            </a:r>
            <a:r>
              <a:rPr lang="en-US" altLang="zh-CN" sz="2800" dirty="0"/>
              <a:t>(</a:t>
            </a:r>
            <a:r>
              <a:rPr lang="zh-CN" altLang="zh-CN" sz="2800" dirty="0"/>
              <a:t>或多种</a:t>
            </a:r>
            <a:r>
              <a:rPr lang="en-US" altLang="zh-CN" sz="2800" dirty="0"/>
              <a:t>)</a:t>
            </a:r>
            <a:r>
              <a:rPr lang="zh-CN" altLang="zh-CN" sz="2800" dirty="0"/>
              <a:t>物质分散到另一种</a:t>
            </a:r>
            <a:r>
              <a:rPr lang="en-US" altLang="zh-CN" sz="2800" dirty="0"/>
              <a:t>(</a:t>
            </a:r>
            <a:r>
              <a:rPr lang="zh-CN" altLang="zh-CN" sz="2800" dirty="0"/>
              <a:t>或多种</a:t>
            </a:r>
            <a:r>
              <a:rPr lang="en-US" altLang="zh-CN" sz="2800" dirty="0"/>
              <a:t>)</a:t>
            </a:r>
            <a:r>
              <a:rPr lang="zh-CN" altLang="zh-CN" sz="2800" dirty="0"/>
              <a:t>物质中所得到的体系。被分散的物质称为分散质</a:t>
            </a:r>
            <a:r>
              <a:rPr lang="en-US" altLang="zh-CN" sz="2800" dirty="0"/>
              <a:t>,</a:t>
            </a:r>
            <a:r>
              <a:rPr lang="zh-CN" altLang="zh-CN" sz="2800" dirty="0"/>
              <a:t>起分散分散质作用的物质称为分散剂。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8D0583F-60B4-4C81-801C-6A76678AB4F8}"/>
              </a:ext>
            </a:extLst>
          </p:cNvPr>
          <p:cNvSpPr/>
          <p:nvPr/>
        </p:nvSpPr>
        <p:spPr>
          <a:xfrm>
            <a:off x="322941" y="2844028"/>
            <a:ext cx="116350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分散系的分类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/>
              <a:t>(1)</a:t>
            </a:r>
            <a:r>
              <a:rPr lang="zh-CN" altLang="zh-CN" sz="2800" dirty="0"/>
              <a:t>按照分散质和分散剂聚集状态</a:t>
            </a:r>
            <a:r>
              <a:rPr lang="en-US" altLang="zh-CN" sz="2800" dirty="0"/>
              <a:t>(</a:t>
            </a:r>
            <a:r>
              <a:rPr lang="zh-CN" altLang="zh-CN" sz="2800" dirty="0"/>
              <a:t>气、液、固</a:t>
            </a:r>
            <a:r>
              <a:rPr lang="en-US" altLang="zh-CN" sz="2800" dirty="0"/>
              <a:t>)</a:t>
            </a:r>
            <a:r>
              <a:rPr lang="zh-CN" altLang="zh-CN" sz="2800" dirty="0"/>
              <a:t>的不同对分散系进行分类</a:t>
            </a:r>
            <a:r>
              <a:rPr lang="en-US" altLang="zh-CN" sz="2800" dirty="0"/>
              <a:t>,</a:t>
            </a:r>
            <a:r>
              <a:rPr lang="zh-CN" altLang="zh-CN" sz="2800" dirty="0"/>
              <a:t>有九种类型</a:t>
            </a:r>
            <a:r>
              <a:rPr lang="en-US" altLang="zh-CN" sz="2800" dirty="0"/>
              <a:t>,</a:t>
            </a:r>
            <a:r>
              <a:rPr lang="zh-CN" altLang="zh-CN" sz="2800" dirty="0"/>
              <a:t>如图所示。</a:t>
            </a:r>
          </a:p>
        </p:txBody>
      </p:sp>
      <p:pic>
        <p:nvPicPr>
          <p:cNvPr id="10" name="肚BT1XT1.jpg" descr="id:2147515698;FounderCES">
            <a:extLst>
              <a:ext uri="{FF2B5EF4-FFF2-40B4-BE49-F238E27FC236}">
                <a16:creationId xmlns="" xmlns:a16="http://schemas.microsoft.com/office/drawing/2014/main" id="{3DA00240-332B-48A5-AACE-427F91508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69486" y="4204380"/>
            <a:ext cx="2253027" cy="24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zh-CN" sz="4000" b="1" dirty="0">
                <a:solidFill>
                  <a:schemeClr val="bg1"/>
                </a:solidFill>
              </a:rPr>
              <a:t>专题二 　物质的组成、性质与分类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66828" y="1546119"/>
            <a:ext cx="705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zh-CN" sz="2400" dirty="0">
                <a:solidFill>
                  <a:srgbClr val="DA251C"/>
                </a:solidFill>
              </a:rPr>
              <a:t>专题二</a:t>
            </a:r>
            <a:r>
              <a:rPr lang="zh-CN" altLang="en-US" sz="2400" dirty="0">
                <a:solidFill>
                  <a:srgbClr val="DA251C"/>
                </a:solidFill>
              </a:rPr>
              <a:t>：</a:t>
            </a:r>
            <a:r>
              <a:rPr lang="zh-CN" altLang="zh-CN" sz="24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24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36A6D65-DD7E-4D63-AF80-F2C73364B348}"/>
              </a:ext>
            </a:extLst>
          </p:cNvPr>
          <p:cNvSpPr/>
          <p:nvPr/>
        </p:nvSpPr>
        <p:spPr>
          <a:xfrm>
            <a:off x="322942" y="758369"/>
            <a:ext cx="116350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按照分散质的粒子直径大小对分散系进行分类</a:t>
            </a:r>
            <a:r>
              <a:rPr lang="en-US" altLang="zh-CN" sz="2800" dirty="0"/>
              <a:t>,</a:t>
            </a:r>
            <a:r>
              <a:rPr lang="zh-CN" altLang="zh-CN" sz="2800" dirty="0"/>
              <a:t>如图所示</a:t>
            </a:r>
            <a:r>
              <a:rPr lang="en-US" altLang="zh-CN" sz="2800" dirty="0"/>
              <a:t>,</a:t>
            </a:r>
            <a:r>
              <a:rPr lang="zh-CN" altLang="zh-CN" sz="2800" dirty="0"/>
              <a:t>共有三种类型</a:t>
            </a:r>
            <a:r>
              <a:rPr lang="en-US" altLang="zh-CN" sz="2800" dirty="0"/>
              <a:t>:</a:t>
            </a:r>
            <a:endParaRPr lang="zh-CN" altLang="zh-CN" sz="2800" dirty="0"/>
          </a:p>
        </p:txBody>
      </p:sp>
      <p:pic>
        <p:nvPicPr>
          <p:cNvPr id="9" name="肚BT1XT2.jpg" descr="id:2147515705;FounderCES">
            <a:extLst>
              <a:ext uri="{FF2B5EF4-FFF2-40B4-BE49-F238E27FC236}">
                <a16:creationId xmlns="" xmlns:a16="http://schemas.microsoft.com/office/drawing/2014/main" id="{B66BD3C1-4DA2-4FE3-8FC5-26A1DE05D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65577" y="1603923"/>
            <a:ext cx="6783357" cy="94841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42DE10C-92CA-4683-88BF-8FD1F4822010}"/>
              </a:ext>
            </a:extLst>
          </p:cNvPr>
          <p:cNvSpPr/>
          <p:nvPr/>
        </p:nvSpPr>
        <p:spPr>
          <a:xfrm>
            <a:off x="322942" y="2690198"/>
            <a:ext cx="4554452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/>
              <a:t>(3)</a:t>
            </a:r>
            <a:r>
              <a:rPr lang="zh-CN" altLang="zh-CN" sz="2800" dirty="0"/>
              <a:t>溶液、胶体、浊液的比较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F2FFFC19-F193-4183-8282-7424BF71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75843"/>
              </p:ext>
            </p:extLst>
          </p:nvPr>
        </p:nvGraphicFramePr>
        <p:xfrm>
          <a:off x="322942" y="3561692"/>
          <a:ext cx="11546116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639208">
                  <a:extLst>
                    <a:ext uri="{9D8B030D-6E8A-4147-A177-3AD203B41FA5}">
                      <a16:colId xmlns="" xmlns:a16="http://schemas.microsoft.com/office/drawing/2014/main" val="1634479154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3921129526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213881127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589453976"/>
                    </a:ext>
                  </a:extLst>
                </a:gridCol>
                <a:gridCol w="2591708">
                  <a:extLst>
                    <a:ext uri="{9D8B030D-6E8A-4147-A177-3AD203B41FA5}">
                      <a16:colId xmlns="" xmlns:a16="http://schemas.microsoft.com/office/drawing/2014/main" val="4235129032"/>
                    </a:ext>
                  </a:extLst>
                </a:gridCol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3421961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悬浊液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乳浊液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98949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分散质粒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子直径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&lt;1 nm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1~100 nm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&gt;100 nm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&gt;100 nm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06578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分散质粒子的构成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小分子、离子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少量分子的集合体或大分子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大量分子聚集成的固体小颗粒 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大量分子聚集成的小液滴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043947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特点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均一、透明、稳定体系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多数较均一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较稳定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介稳体系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不均一、不透明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久置沉淀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不均一、不透明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久置分层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387218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87B8A89-0591-44FD-8595-CD23E396DB87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F2FFFC19-F193-4183-8282-7424BF71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80204"/>
              </p:ext>
            </p:extLst>
          </p:nvPr>
        </p:nvGraphicFramePr>
        <p:xfrm>
          <a:off x="322942" y="1237592"/>
          <a:ext cx="11546116" cy="3981496"/>
        </p:xfrm>
        <a:graphic>
          <a:graphicData uri="http://schemas.openxmlformats.org/drawingml/2006/table">
            <a:tbl>
              <a:tblPr firstRow="1" firstCol="1" bandRow="1"/>
              <a:tblGrid>
                <a:gridCol w="1639208">
                  <a:extLst>
                    <a:ext uri="{9D8B030D-6E8A-4147-A177-3AD203B41FA5}">
                      <a16:colId xmlns="" xmlns:a16="http://schemas.microsoft.com/office/drawing/2014/main" val="1634479154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3921129526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213881127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589453976"/>
                    </a:ext>
                  </a:extLst>
                </a:gridCol>
                <a:gridCol w="2591708">
                  <a:extLst>
                    <a:ext uri="{9D8B030D-6E8A-4147-A177-3AD203B41FA5}">
                      <a16:colId xmlns="" xmlns:a16="http://schemas.microsoft.com/office/drawing/2014/main" val="4235129032"/>
                    </a:ext>
                  </a:extLst>
                </a:gridCol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3421961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悬浊液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乳浊液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98949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分散质粒子能否透过滤纸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223769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分散质粒子能否透过半透膜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2794682"/>
                  </a:ext>
                </a:extLst>
              </a:tr>
              <a:tr h="1055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食盐水、蔗糖溶液　　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胶体、淀粉胶体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泥水、石灰乳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植物油和水的混合物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1559515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0897E06-532A-43E5-88D0-12264E12871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="" xmlns:a16="http://schemas.microsoft.com/office/drawing/2014/main" id="{CDB61D3C-C2A2-4B51-B3B3-1F609D21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503" y="591261"/>
            <a:ext cx="151955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续表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0084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652F2EA-7E4E-4FCA-9682-2617C230B3E9}"/>
              </a:ext>
            </a:extLst>
          </p:cNvPr>
          <p:cNvSpPr/>
          <p:nvPr/>
        </p:nvSpPr>
        <p:spPr>
          <a:xfrm>
            <a:off x="234043" y="1016841"/>
            <a:ext cx="1172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三种分散系的本质区别是分散质粒子的直径大小不同。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胶体稳定存在的原因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在胶体中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分散质粒子不断作无规则地运动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胶体粒子带同种电荷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相互排斥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不易聚沉。后者是主要原因。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FAD50B8-154F-4948-BE77-603657A64291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652F2EA-7E4E-4FCA-9682-2617C230B3E9}"/>
              </a:ext>
            </a:extLst>
          </p:cNvPr>
          <p:cNvSpPr/>
          <p:nvPr/>
        </p:nvSpPr>
        <p:spPr>
          <a:xfrm>
            <a:off x="234043" y="75558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胶体的性质与应用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8C00E5C1-A41A-41E5-A98D-DE16C3264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35383"/>
              </p:ext>
            </p:extLst>
          </p:nvPr>
        </p:nvGraphicFramePr>
        <p:xfrm>
          <a:off x="476250" y="1545723"/>
          <a:ext cx="11296650" cy="4782505"/>
        </p:xfrm>
        <a:graphic>
          <a:graphicData uri="http://schemas.openxmlformats.org/drawingml/2006/table">
            <a:tbl>
              <a:tblPr firstRow="1" firstCol="1" bandRow="1"/>
              <a:tblGrid>
                <a:gridCol w="728522">
                  <a:extLst>
                    <a:ext uri="{9D8B030D-6E8A-4147-A177-3AD203B41FA5}">
                      <a16:colId xmlns="" xmlns:a16="http://schemas.microsoft.com/office/drawing/2014/main" val="4140438997"/>
                    </a:ext>
                  </a:extLst>
                </a:gridCol>
                <a:gridCol w="6015178">
                  <a:extLst>
                    <a:ext uri="{9D8B030D-6E8A-4147-A177-3AD203B41FA5}">
                      <a16:colId xmlns="" xmlns:a16="http://schemas.microsoft.com/office/drawing/2014/main" val="2595882971"/>
                    </a:ext>
                  </a:extLst>
                </a:gridCol>
                <a:gridCol w="4552950">
                  <a:extLst>
                    <a:ext uri="{9D8B030D-6E8A-4147-A177-3AD203B41FA5}">
                      <a16:colId xmlns="" xmlns:a16="http://schemas.microsoft.com/office/drawing/2014/main" val="717442610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性质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594672"/>
                  </a:ext>
                </a:extLst>
              </a:tr>
              <a:tr h="1195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丁达尔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效应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光束通过胶体时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从垂直入射光线的方向可以观察到胶体里有一条光亮的通路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鉴别溶液和胶体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液溶胶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3646189"/>
                  </a:ext>
                </a:extLst>
              </a:tr>
              <a:tr h="79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布朗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运动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胶体粒子在胶体中不停地作无规则运动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在涂料生产等领域有重要作用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3254510"/>
                  </a:ext>
                </a:extLst>
              </a:tr>
              <a:tr h="79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胶体粒子带有电荷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在外加电场的作用下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胶体粒子在分散剂里作定向移动的现象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静电除尘等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3391682"/>
                  </a:ext>
                </a:extLst>
              </a:tr>
              <a:tr h="79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聚沉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在一定条件下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使胶体粒子凝结而产生沉淀的现象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江河入海口处沙洲的形成、盐卤点豆腐等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5134607"/>
                  </a:ext>
                </a:extLst>
              </a:tr>
              <a:tr h="79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渗析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胶体粒子不能透过半透膜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而溶液中的溶质分子或离子可以透过半透膜的现象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除去胶体中的电解质等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00557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E806FC1-9BD5-4FA1-985D-22E98DE0E691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1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652F2EA-7E4E-4FCA-9682-2617C230B3E9}"/>
              </a:ext>
            </a:extLst>
          </p:cNvPr>
          <p:cNvSpPr/>
          <p:nvPr/>
        </p:nvSpPr>
        <p:spPr>
          <a:xfrm>
            <a:off x="234043" y="900727"/>
            <a:ext cx="1172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DA251C"/>
                </a:solidFill>
                <a:cs typeface="Times New Roman" panose="02020603050405020304" pitchFamily="18" charset="0"/>
              </a:rPr>
              <a:t>注意 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使胶体聚沉的方法有加热、加入电解质溶液及加入与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胶体粒子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带相反电荷的胶体。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加入电解质使胶体聚沉时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电解质中的阴、阳离子所带电荷越高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聚沉效果越好。</a:t>
            </a:r>
            <a:endParaRPr lang="zh-CN" altLang="zh-CN" sz="28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4261B08-2161-4DDB-9DD9-CC7C722ADC8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3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9995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物质组成、分类的应用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物质的性质和变化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胶体的性质、制备与应用</a:t>
            </a: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0292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1 </a:t>
            </a:r>
            <a:r>
              <a:rPr lang="zh-CN" altLang="zh-CN" sz="2800" dirty="0">
                <a:solidFill>
                  <a:srgbClr val="DA251C"/>
                </a:solidFill>
              </a:rPr>
              <a:t>物质组成、分类的应用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94990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306615" y="1501293"/>
            <a:ext cx="3326552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常见无机物的分类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3BB5B1C-4E93-40C6-ACAE-63C7EB073615}"/>
              </a:ext>
            </a:extLst>
          </p:cNvPr>
          <p:cNvSpPr/>
          <p:nvPr/>
        </p:nvSpPr>
        <p:spPr>
          <a:xfrm>
            <a:off x="481633" y="2923892"/>
            <a:ext cx="585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42ADE22-A32E-4F27-876B-BCCA2C837B26}"/>
                  </a:ext>
                </a:extLst>
              </p:cNvPr>
              <p:cNvSpPr/>
              <p:nvPr/>
            </p:nvSpPr>
            <p:spPr>
              <a:xfrm>
                <a:off x="1408329" y="2358212"/>
                <a:ext cx="533165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</a:rPr>
                        <m:t>氢化物: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42ADE22-A32E-4F27-876B-BCCA2C837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29" y="2358212"/>
                <a:ext cx="5331652" cy="52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814C759E-814C-4310-A2D9-15FFD2CA2C4B}"/>
                  </a:ext>
                </a:extLst>
              </p:cNvPr>
              <p:cNvSpPr/>
              <p:nvPr/>
            </p:nvSpPr>
            <p:spPr>
              <a:xfrm>
                <a:off x="1504011" y="3945769"/>
                <a:ext cx="1351652" cy="524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氧化物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14C759E-814C-4310-A2D9-15FFD2CA2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011" y="3945769"/>
                <a:ext cx="1351652" cy="524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7DDB0687-6BBC-4AE9-B2CE-08C077D91356}"/>
                  </a:ext>
                </a:extLst>
              </p:cNvPr>
              <p:cNvSpPr/>
              <p:nvPr/>
            </p:nvSpPr>
            <p:spPr>
              <a:xfrm>
                <a:off x="3330876" y="2958370"/>
                <a:ext cx="4155304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不成盐氧化物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DB0687-6BBC-4AE9-B2CE-08C077D91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76" y="2958370"/>
                <a:ext cx="4155304" cy="524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A535CC9D-EE97-46AD-8495-F61BC326B894}"/>
                  </a:ext>
                </a:extLst>
              </p:cNvPr>
              <p:cNvSpPr/>
              <p:nvPr/>
            </p:nvSpPr>
            <p:spPr>
              <a:xfrm>
                <a:off x="3293813" y="3972922"/>
                <a:ext cx="2069797" cy="524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成盐氧化物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535CC9D-EE97-46AD-8495-F61BC326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3" y="3972922"/>
                <a:ext cx="2069797" cy="524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26C03CA8-EB1B-4FF1-BEA0-FC3D05872FDE}"/>
                  </a:ext>
                </a:extLst>
              </p:cNvPr>
              <p:cNvSpPr/>
              <p:nvPr/>
            </p:nvSpPr>
            <p:spPr>
              <a:xfrm>
                <a:off x="5408528" y="3495669"/>
                <a:ext cx="4319837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碱性氧化物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CaO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6C03CA8-EB1B-4FF1-BEA0-FC3D05872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8" y="3495669"/>
                <a:ext cx="4319837" cy="5246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0A503631-0663-4D49-B7AD-B2BC0916F848}"/>
                  </a:ext>
                </a:extLst>
              </p:cNvPr>
              <p:cNvSpPr/>
              <p:nvPr/>
            </p:nvSpPr>
            <p:spPr>
              <a:xfrm>
                <a:off x="5420760" y="3946207"/>
                <a:ext cx="4209229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酸性氧化物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A503631-0663-4D49-B7AD-B2BC0916F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60" y="3946207"/>
                <a:ext cx="4209229" cy="5246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E50796BB-1C43-47DF-A77E-8FFC170B8589}"/>
                  </a:ext>
                </a:extLst>
              </p:cNvPr>
              <p:cNvSpPr/>
              <p:nvPr/>
            </p:nvSpPr>
            <p:spPr>
              <a:xfrm>
                <a:off x="5458860" y="4461690"/>
                <a:ext cx="3324243" cy="524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两性氧化物</m:t>
                    </m:r>
                    <m:r>
                      <m:rPr>
                        <m:nor/>
                      </m:rPr>
                      <a:rPr lang="zh-CN" alt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zh-CN" alt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zh-CN" alt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zh-CN" alt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dirty="0"/>
                  <a:t>等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50796BB-1C43-47DF-A77E-8FFC170B8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60" y="4461690"/>
                <a:ext cx="3324243" cy="524311"/>
              </a:xfrm>
              <a:prstGeom prst="rect">
                <a:avLst/>
              </a:prstGeom>
              <a:blipFill>
                <a:blip r:embed="rId8"/>
                <a:stretch>
                  <a:fillRect t="-12791" r="-2747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F012F7F6-5605-4402-AF46-78578AC28ACE}"/>
                  </a:ext>
                </a:extLst>
              </p:cNvPr>
              <p:cNvSpPr/>
              <p:nvPr/>
            </p:nvSpPr>
            <p:spPr>
              <a:xfrm>
                <a:off x="3293813" y="5178084"/>
                <a:ext cx="4332404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过氧化物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012F7F6-5605-4402-AF46-78578AC28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3" y="5178084"/>
                <a:ext cx="4332404" cy="5246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左大括号 25">
            <a:extLst>
              <a:ext uri="{FF2B5EF4-FFF2-40B4-BE49-F238E27FC236}">
                <a16:creationId xmlns="" xmlns:a16="http://schemas.microsoft.com/office/drawing/2014/main" id="{18359F2C-F2DB-4ED6-AEB0-7A1855CD6488}"/>
              </a:ext>
            </a:extLst>
          </p:cNvPr>
          <p:cNvSpPr/>
          <p:nvPr/>
        </p:nvSpPr>
        <p:spPr>
          <a:xfrm>
            <a:off x="1142060" y="2215772"/>
            <a:ext cx="361951" cy="4038610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>
            <a:extLst>
              <a:ext uri="{FF2B5EF4-FFF2-40B4-BE49-F238E27FC236}">
                <a16:creationId xmlns="" xmlns:a16="http://schemas.microsoft.com/office/drawing/2014/main" id="{73C0B7A0-D74C-4D4A-8852-AB3F0619C9BF}"/>
              </a:ext>
            </a:extLst>
          </p:cNvPr>
          <p:cNvSpPr/>
          <p:nvPr/>
        </p:nvSpPr>
        <p:spPr>
          <a:xfrm>
            <a:off x="2930120" y="2969578"/>
            <a:ext cx="338835" cy="2478639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>
            <a:extLst>
              <a:ext uri="{FF2B5EF4-FFF2-40B4-BE49-F238E27FC236}">
                <a16:creationId xmlns="" xmlns:a16="http://schemas.microsoft.com/office/drawing/2014/main" id="{86E5A443-3AAB-418C-9FA2-42FD2FBD08BF}"/>
              </a:ext>
            </a:extLst>
          </p:cNvPr>
          <p:cNvSpPr/>
          <p:nvPr/>
        </p:nvSpPr>
        <p:spPr>
          <a:xfrm>
            <a:off x="5278590" y="3483879"/>
            <a:ext cx="261149" cy="1492112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DAA60AE-D6D3-403F-9443-C0470E51DA81}"/>
              </a:ext>
            </a:extLst>
          </p:cNvPr>
          <p:cNvSpPr/>
          <p:nvPr/>
        </p:nvSpPr>
        <p:spPr>
          <a:xfrm>
            <a:off x="481633" y="2409542"/>
            <a:ext cx="585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="" xmlns:a16="http://schemas.microsoft.com/office/drawing/2014/main" id="{7ECAE9B0-1FC2-4320-A4B8-EAC42BBA158C}"/>
              </a:ext>
            </a:extLst>
          </p:cNvPr>
          <p:cNvSpPr/>
          <p:nvPr/>
        </p:nvSpPr>
        <p:spPr>
          <a:xfrm>
            <a:off x="1011879" y="1513621"/>
            <a:ext cx="361951" cy="4038610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2A1B0D59-CB12-4B7F-8D26-3CB4213B8B25}"/>
                  </a:ext>
                </a:extLst>
              </p:cNvPr>
              <p:cNvSpPr/>
              <p:nvPr/>
            </p:nvSpPr>
            <p:spPr>
              <a:xfrm>
                <a:off x="1137676" y="3211988"/>
                <a:ext cx="633507" cy="52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A1B0D59-CB12-4B7F-8D26-3CB4213B8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676" y="3211988"/>
                <a:ext cx="633507" cy="523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15D2E977-93AB-4A5C-91D1-9CDBD2CBA65B}"/>
                  </a:ext>
                </a:extLst>
              </p:cNvPr>
              <p:cNvSpPr/>
              <p:nvPr/>
            </p:nvSpPr>
            <p:spPr>
              <a:xfrm>
                <a:off x="1850870" y="1456471"/>
                <a:ext cx="3610925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按电离出的</m:t>
                      </m:r>
                      <m:sSup>
                        <m:sSup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数分类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5D2E977-93AB-4A5C-91D1-9CDBD2CBA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0" y="1456471"/>
                <a:ext cx="3610925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468431E1-BF38-46BA-922D-CF2368A4F403}"/>
                  </a:ext>
                </a:extLst>
              </p:cNvPr>
              <p:cNvSpPr/>
              <p:nvPr/>
            </p:nvSpPr>
            <p:spPr>
              <a:xfrm>
                <a:off x="1812770" y="2827784"/>
                <a:ext cx="3506088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按酸根是否含氧分类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68431E1-BF38-46BA-922D-CF2368A4F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70" y="2827784"/>
                <a:ext cx="3506088" cy="52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39B6BE0-F7BD-4476-95D7-2B2FE051CD52}"/>
                  </a:ext>
                </a:extLst>
              </p:cNvPr>
              <p:cNvSpPr/>
              <p:nvPr/>
            </p:nvSpPr>
            <p:spPr>
              <a:xfrm>
                <a:off x="1888970" y="4011764"/>
                <a:ext cx="2787943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按酸性强弱分类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39B6BE0-F7BD-4476-95D7-2B2FE051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70" y="4011764"/>
                <a:ext cx="2787943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EBCC4E6B-90B9-4331-AE15-573A507138D7}"/>
                  </a:ext>
                </a:extLst>
              </p:cNvPr>
              <p:cNvSpPr/>
              <p:nvPr/>
            </p:nvSpPr>
            <p:spPr>
              <a:xfrm>
                <a:off x="1936823" y="5008993"/>
                <a:ext cx="1719509" cy="96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zh-CN" alt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按有无挥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zh-CN" alt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发性分类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BCC4E6B-90B9-4331-AE15-573A50713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23" y="5008993"/>
                <a:ext cx="1719509" cy="960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8E19E72B-B943-4FC5-B4C1-D1D0323279A1}"/>
                  </a:ext>
                </a:extLst>
              </p:cNvPr>
              <p:cNvSpPr/>
              <p:nvPr/>
            </p:nvSpPr>
            <p:spPr>
              <a:xfrm>
                <a:off x="5461795" y="981464"/>
                <a:ext cx="3788217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一元酸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、次磷酸等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19E72B-B943-4FC5-B4C1-D1D032327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795" y="981464"/>
                <a:ext cx="3788217" cy="5246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1CBB5F84-306E-4ADC-B251-E0CD166783D0}"/>
                  </a:ext>
                </a:extLst>
              </p:cNvPr>
              <p:cNvSpPr/>
              <p:nvPr/>
            </p:nvSpPr>
            <p:spPr>
              <a:xfrm>
                <a:off x="5480845" y="1442199"/>
                <a:ext cx="3749488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二元酸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CBB5F84-306E-4ADC-B251-E0CD16678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45" y="1442199"/>
                <a:ext cx="3749488" cy="5246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CB52C788-0537-4A97-980E-B6CB49E680F8}"/>
                  </a:ext>
                </a:extLst>
              </p:cNvPr>
              <p:cNvSpPr/>
              <p:nvPr/>
            </p:nvSpPr>
            <p:spPr>
              <a:xfrm>
                <a:off x="5497690" y="1904024"/>
                <a:ext cx="2824106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多元酸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B52C788-0537-4A97-980E-B6CB49E68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90" y="1904024"/>
                <a:ext cx="2824106" cy="5246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A0DA8501-AC86-434C-9175-B8254C4FF41A}"/>
                  </a:ext>
                </a:extLst>
              </p:cNvPr>
              <p:cNvSpPr/>
              <p:nvPr/>
            </p:nvSpPr>
            <p:spPr>
              <a:xfrm>
                <a:off x="5221666" y="2565597"/>
                <a:ext cx="3302955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无氧酸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0DA8501-AC86-434C-9175-B8254C4FF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66" y="2565597"/>
                <a:ext cx="3302955" cy="5246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F4839B10-F197-4D1E-9678-F566FA605AEE}"/>
                  </a:ext>
                </a:extLst>
              </p:cNvPr>
              <p:cNvSpPr/>
              <p:nvPr/>
            </p:nvSpPr>
            <p:spPr>
              <a:xfrm>
                <a:off x="5221666" y="3090676"/>
                <a:ext cx="4105355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含氧酸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4839B10-F197-4D1E-9678-F566FA605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66" y="3090676"/>
                <a:ext cx="4105355" cy="5246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C88CC10F-102A-45C8-ADD8-D590109F020F}"/>
                  </a:ext>
                </a:extLst>
              </p:cNvPr>
              <p:cNvSpPr/>
              <p:nvPr/>
            </p:nvSpPr>
            <p:spPr>
              <a:xfrm>
                <a:off x="4602158" y="3775950"/>
                <a:ext cx="4595874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强酸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88CC10F-102A-45C8-ADD8-D590109F0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158" y="3775950"/>
                <a:ext cx="4595874" cy="524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1000825-991D-4974-9EFE-1A70E5A97BB5}"/>
                  </a:ext>
                </a:extLst>
              </p:cNvPr>
              <p:cNvSpPr/>
              <p:nvPr/>
            </p:nvSpPr>
            <p:spPr>
              <a:xfrm>
                <a:off x="4676913" y="4269972"/>
                <a:ext cx="3976217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弱酸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HF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1000825-991D-4974-9EFE-1A70E5A97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13" y="4269972"/>
                <a:ext cx="3976217" cy="5246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D2EE3142-E361-46DD-AA8E-D0EB22FC8507}"/>
                  </a:ext>
                </a:extLst>
              </p:cNvPr>
              <p:cNvSpPr/>
              <p:nvPr/>
            </p:nvSpPr>
            <p:spPr>
              <a:xfrm>
                <a:off x="3968238" y="4933396"/>
                <a:ext cx="3961790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挥发性酸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2EE3142-E361-46DD-AA8E-D0EB22FC8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238" y="4933396"/>
                <a:ext cx="3961790" cy="5246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C013B049-7645-4417-8573-553DA5E54D39}"/>
                  </a:ext>
                </a:extLst>
              </p:cNvPr>
              <p:cNvSpPr/>
              <p:nvPr/>
            </p:nvSpPr>
            <p:spPr>
              <a:xfrm>
                <a:off x="3949188" y="5413874"/>
                <a:ext cx="4894481" cy="525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难挥发性酸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013B049-7645-4417-8573-553DA5E54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88" y="5413874"/>
                <a:ext cx="4894481" cy="5257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="" xmlns:a16="http://schemas.microsoft.com/office/drawing/2014/main" id="{EC5302FC-81AB-4E6E-BDF4-096E8246BCA6}"/>
              </a:ext>
            </a:extLst>
          </p:cNvPr>
          <p:cNvSpPr/>
          <p:nvPr/>
        </p:nvSpPr>
        <p:spPr>
          <a:xfrm>
            <a:off x="1677723" y="1513621"/>
            <a:ext cx="361951" cy="4038610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大括号 24">
            <a:extLst>
              <a:ext uri="{FF2B5EF4-FFF2-40B4-BE49-F238E27FC236}">
                <a16:creationId xmlns="" xmlns:a16="http://schemas.microsoft.com/office/drawing/2014/main" id="{F2C94717-E482-4C6A-ABAD-FCC3ED300BC8}"/>
              </a:ext>
            </a:extLst>
          </p:cNvPr>
          <p:cNvSpPr/>
          <p:nvPr/>
        </p:nvSpPr>
        <p:spPr>
          <a:xfrm>
            <a:off x="5414475" y="1069090"/>
            <a:ext cx="166430" cy="1314163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>
            <a:extLst>
              <a:ext uri="{FF2B5EF4-FFF2-40B4-BE49-F238E27FC236}">
                <a16:creationId xmlns="" xmlns:a16="http://schemas.microsoft.com/office/drawing/2014/main" id="{574441A3-114F-4B8F-A629-75467B773A74}"/>
              </a:ext>
            </a:extLst>
          </p:cNvPr>
          <p:cNvSpPr/>
          <p:nvPr/>
        </p:nvSpPr>
        <p:spPr>
          <a:xfrm>
            <a:off x="5237633" y="2605226"/>
            <a:ext cx="162450" cy="945157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>
            <a:extLst>
              <a:ext uri="{FF2B5EF4-FFF2-40B4-BE49-F238E27FC236}">
                <a16:creationId xmlns="" xmlns:a16="http://schemas.microsoft.com/office/drawing/2014/main" id="{62E7D369-4DDD-4B99-9752-61776F0F9E86}"/>
              </a:ext>
            </a:extLst>
          </p:cNvPr>
          <p:cNvSpPr/>
          <p:nvPr/>
        </p:nvSpPr>
        <p:spPr>
          <a:xfrm>
            <a:off x="4602158" y="3828066"/>
            <a:ext cx="162450" cy="945157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>
            <a:extLst>
              <a:ext uri="{FF2B5EF4-FFF2-40B4-BE49-F238E27FC236}">
                <a16:creationId xmlns="" xmlns:a16="http://schemas.microsoft.com/office/drawing/2014/main" id="{58CC9FCE-43B4-4CFF-BE7F-107BDBE4DB06}"/>
              </a:ext>
            </a:extLst>
          </p:cNvPr>
          <p:cNvSpPr/>
          <p:nvPr/>
        </p:nvSpPr>
        <p:spPr>
          <a:xfrm>
            <a:off x="3697258" y="4994438"/>
            <a:ext cx="162450" cy="945157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AC14E5BC-51D3-4D11-AD8F-DC0EE395CAB9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DAA60AE-D6D3-403F-9443-C0470E51DA81}"/>
              </a:ext>
            </a:extLst>
          </p:cNvPr>
          <p:cNvSpPr/>
          <p:nvPr/>
        </p:nvSpPr>
        <p:spPr>
          <a:xfrm>
            <a:off x="481633" y="2923892"/>
            <a:ext cx="585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47D71079-7E3B-46D1-9AC7-FA255FB04541}"/>
                  </a:ext>
                </a:extLst>
              </p:cNvPr>
              <p:cNvSpPr/>
              <p:nvPr/>
            </p:nvSpPr>
            <p:spPr>
              <a:xfrm>
                <a:off x="1178218" y="2358047"/>
                <a:ext cx="633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D71079-7E3B-46D1-9AC7-FA255FB04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18" y="2358047"/>
                <a:ext cx="63350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578CF58A-E77E-4C00-B198-7FCE1E3ECFAA}"/>
                  </a:ext>
                </a:extLst>
              </p:cNvPr>
              <p:cNvSpPr/>
              <p:nvPr/>
            </p:nvSpPr>
            <p:spPr>
              <a:xfrm>
                <a:off x="1066800" y="4937326"/>
                <a:ext cx="633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8CF58A-E77E-4C00-B198-7FCE1E3EC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37326"/>
                <a:ext cx="6335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59400F6E-9E0E-460C-B5E8-582F41CFE5BF}"/>
                  </a:ext>
                </a:extLst>
              </p:cNvPr>
              <p:cNvSpPr/>
              <p:nvPr/>
            </p:nvSpPr>
            <p:spPr>
              <a:xfrm>
                <a:off x="1811725" y="1561065"/>
                <a:ext cx="1351652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zh-CN" alt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按水溶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zh-CN" alt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性分类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9400F6E-9E0E-460C-B5E8-582F41CFE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25" y="1561065"/>
                <a:ext cx="1351652" cy="956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EBBE053E-1C20-45C5-8F27-EE2E3E9B63BB}"/>
                  </a:ext>
                </a:extLst>
              </p:cNvPr>
              <p:cNvSpPr/>
              <p:nvPr/>
            </p:nvSpPr>
            <p:spPr>
              <a:xfrm>
                <a:off x="3384556" y="1509616"/>
                <a:ext cx="5829288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可溶性碱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NaOH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KOH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BBE053E-1C20-45C5-8F27-EE2E3E9B6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6" y="1509616"/>
                <a:ext cx="5829288" cy="5246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05756BDC-0105-458D-9C4A-0C3799CE417A}"/>
                  </a:ext>
                </a:extLst>
              </p:cNvPr>
              <p:cNvSpPr/>
              <p:nvPr/>
            </p:nvSpPr>
            <p:spPr>
              <a:xfrm>
                <a:off x="3442612" y="2006723"/>
                <a:ext cx="5287922" cy="525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难溶性碱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Mg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5756BDC-0105-458D-9C4A-0C3799CE4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12" y="2006723"/>
                <a:ext cx="5287922" cy="525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FC350AEE-684A-42D8-B685-55C9E952E8C4}"/>
                  </a:ext>
                </a:extLst>
              </p:cNvPr>
              <p:cNvSpPr/>
              <p:nvPr/>
            </p:nvSpPr>
            <p:spPr>
              <a:xfrm>
                <a:off x="1811725" y="2895521"/>
                <a:ext cx="2787943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按碱性强弱分类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C350AEE-684A-42D8-B685-55C9E952E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25" y="2895521"/>
                <a:ext cx="2787943" cy="525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FDCAB69E-EB47-4564-9024-599E4ED8F5B9}"/>
                  </a:ext>
                </a:extLst>
              </p:cNvPr>
              <p:cNvSpPr/>
              <p:nvPr/>
            </p:nvSpPr>
            <p:spPr>
              <a:xfrm>
                <a:off x="4720001" y="2674619"/>
                <a:ext cx="5111143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强碱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NaOH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KOH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DCAB69E-EB47-4564-9024-599E4ED8F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01" y="2674619"/>
                <a:ext cx="5111143" cy="5246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F51F9BE1-7F69-4E95-925F-15104E85DB11}"/>
                  </a:ext>
                </a:extLst>
              </p:cNvPr>
              <p:cNvSpPr/>
              <p:nvPr/>
            </p:nvSpPr>
            <p:spPr>
              <a:xfrm>
                <a:off x="4781684" y="3199314"/>
                <a:ext cx="2852960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弱碱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51F9BE1-7F69-4E95-925F-15104E85D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84" y="3199314"/>
                <a:ext cx="2852960" cy="5246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1E8E5A7E-5CAA-4530-9E80-C782AE456461}"/>
                  </a:ext>
                </a:extLst>
              </p:cNvPr>
              <p:cNvSpPr/>
              <p:nvPr/>
            </p:nvSpPr>
            <p:spPr>
              <a:xfrm>
                <a:off x="1795928" y="4174034"/>
                <a:ext cx="4726871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正盐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BaS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KN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NaCl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E8E5A7E-5CAA-4530-9E80-C782AE456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28" y="4174034"/>
                <a:ext cx="4726871" cy="5246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E59DD182-399F-4564-9D2C-E62C0C987A75}"/>
                  </a:ext>
                </a:extLst>
              </p:cNvPr>
              <p:cNvSpPr/>
              <p:nvPr/>
            </p:nvSpPr>
            <p:spPr>
              <a:xfrm>
                <a:off x="1804648" y="4674978"/>
                <a:ext cx="4484817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酸式盐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NaHC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KHS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59DD182-399F-4564-9D2C-E62C0C987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648" y="4674978"/>
                <a:ext cx="4484817" cy="5246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6C2CD1AC-5A38-4D54-A392-E5E2696AEF09}"/>
                  </a:ext>
                </a:extLst>
              </p:cNvPr>
              <p:cNvSpPr/>
              <p:nvPr/>
            </p:nvSpPr>
            <p:spPr>
              <a:xfrm>
                <a:off x="1784648" y="5169776"/>
                <a:ext cx="3922612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碱式盐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C2CD1AC-5A38-4D54-A392-E5E2696AE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48" y="5169776"/>
                <a:ext cx="3922612" cy="524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436F6BE2-D58D-4507-A044-692DAEE2EB25}"/>
                  </a:ext>
                </a:extLst>
              </p:cNvPr>
              <p:cNvSpPr/>
              <p:nvPr/>
            </p:nvSpPr>
            <p:spPr>
              <a:xfrm>
                <a:off x="1797527" y="5640823"/>
                <a:ext cx="4185505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复盐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KAl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zh-CN" alt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6F6BE2-D58D-4507-A044-692DAEE2E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27" y="5640823"/>
                <a:ext cx="4185505" cy="5246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="" xmlns:a16="http://schemas.microsoft.com/office/drawing/2014/main" id="{7BD8368D-8207-445B-96B5-68D2018B9CBD}"/>
              </a:ext>
            </a:extLst>
          </p:cNvPr>
          <p:cNvSpPr/>
          <p:nvPr/>
        </p:nvSpPr>
        <p:spPr>
          <a:xfrm>
            <a:off x="979640" y="1952891"/>
            <a:ext cx="361951" cy="4038610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="" xmlns:a16="http://schemas.microsoft.com/office/drawing/2014/main" id="{974A2287-D299-4A72-B6A7-ED743170522E}"/>
              </a:ext>
            </a:extLst>
          </p:cNvPr>
          <p:cNvSpPr/>
          <p:nvPr/>
        </p:nvSpPr>
        <p:spPr>
          <a:xfrm>
            <a:off x="1765367" y="1849640"/>
            <a:ext cx="166430" cy="1314163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="" xmlns:a16="http://schemas.microsoft.com/office/drawing/2014/main" id="{83F051EE-087A-4010-8024-15C126E60F70}"/>
              </a:ext>
            </a:extLst>
          </p:cNvPr>
          <p:cNvSpPr/>
          <p:nvPr/>
        </p:nvSpPr>
        <p:spPr>
          <a:xfrm>
            <a:off x="3191077" y="1492003"/>
            <a:ext cx="251535" cy="1084615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="" xmlns:a16="http://schemas.microsoft.com/office/drawing/2014/main" id="{C2672AA4-5294-4D77-AC0A-DD431215B9E6}"/>
              </a:ext>
            </a:extLst>
          </p:cNvPr>
          <p:cNvSpPr/>
          <p:nvPr/>
        </p:nvSpPr>
        <p:spPr>
          <a:xfrm>
            <a:off x="4528567" y="2657006"/>
            <a:ext cx="251535" cy="1084615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>
            <a:extLst>
              <a:ext uri="{FF2B5EF4-FFF2-40B4-BE49-F238E27FC236}">
                <a16:creationId xmlns="" xmlns:a16="http://schemas.microsoft.com/office/drawing/2014/main" id="{A3AA305F-2CC7-470D-9E52-D7F0711BDB55}"/>
              </a:ext>
            </a:extLst>
          </p:cNvPr>
          <p:cNvSpPr/>
          <p:nvPr/>
        </p:nvSpPr>
        <p:spPr>
          <a:xfrm>
            <a:off x="1664449" y="4412494"/>
            <a:ext cx="267348" cy="1579002"/>
          </a:xfrm>
          <a:prstGeom prst="leftBrace">
            <a:avLst>
              <a:gd name="adj1" fmla="val 6693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2BF8C57-4B67-4901-A094-1341B7AA0E8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44255F-0197-472D-8D30-210879A5891F}"/>
              </a:ext>
            </a:extLst>
          </p:cNvPr>
          <p:cNvSpPr/>
          <p:nvPr/>
        </p:nvSpPr>
        <p:spPr>
          <a:xfrm>
            <a:off x="232230" y="730976"/>
            <a:ext cx="11727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有关物质分类中的易错易混点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纯净物和混合物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只含一种元素的物质不一定是纯净物。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只含一种元素的物质也可能是混合物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金刚石和石墨。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含水的物质不一定是混合物。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物质含水时一般是混合物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的水溶液。但含结晶水的物质就不是混合物而是纯净物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·5H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常见混合物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分散系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如溶液、胶体、浊液等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506A265-EEBC-45F1-B442-5E1D626C6CE1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070450" y="2913318"/>
            <a:ext cx="10065636" cy="54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50" y="4519308"/>
            <a:ext cx="6244750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物质的组成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物质的性质与变化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物质的分类和转化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分散系及其分类　胶体</a:t>
            </a: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0450" y="5930745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5DAF4DA9-14C1-4014-888A-0368B5364F44}"/>
              </a:ext>
            </a:extLst>
          </p:cNvPr>
          <p:cNvSpPr/>
          <p:nvPr/>
        </p:nvSpPr>
        <p:spPr>
          <a:xfrm>
            <a:off x="1070450" y="1995713"/>
            <a:ext cx="2881064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1" name="矩形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BCF6830E-468E-4136-932F-CB97BF35FB22}"/>
              </a:ext>
            </a:extLst>
          </p:cNvPr>
          <p:cNvSpPr/>
          <p:nvPr/>
        </p:nvSpPr>
        <p:spPr>
          <a:xfrm>
            <a:off x="3418114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2" name="矩形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2EB10E21-85D5-41DC-8ADA-34BD47F33EBB}"/>
              </a:ext>
            </a:extLst>
          </p:cNvPr>
          <p:cNvSpPr/>
          <p:nvPr/>
        </p:nvSpPr>
        <p:spPr>
          <a:xfrm>
            <a:off x="5816578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7" name="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EAA145-A79F-4EA4-917A-9BB1DD52ACAB}"/>
              </a:ext>
            </a:extLst>
          </p:cNvPr>
          <p:cNvSpPr/>
          <p:nvPr/>
        </p:nvSpPr>
        <p:spPr>
          <a:xfrm>
            <a:off x="8969817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151079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44255F-0197-472D-8D30-210879A5891F}"/>
              </a:ext>
            </a:extLst>
          </p:cNvPr>
          <p:cNvSpPr/>
          <p:nvPr/>
        </p:nvSpPr>
        <p:spPr>
          <a:xfrm>
            <a:off x="232230" y="730976"/>
            <a:ext cx="11727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高分子化合物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如蛋白质、纤维素、淀粉等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常见特殊的混合物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石油、石油的各种馏分、煤、漂白粉、碱石灰、福尔马林、油脂、天然气、水煤气、铝热剂、氨水、王水、水玻璃等。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氧化物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普通氧化物通常可分为三类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即与碱反应生成盐和水的氧化物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即与酸反应生成盐和水的氧化物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FCAFBF8-206E-4D4D-8F61-59A929DD2F66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50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44255F-0197-472D-8D30-210879A5891F}"/>
              </a:ext>
            </a:extLst>
          </p:cNvPr>
          <p:cNvSpPr/>
          <p:nvPr/>
        </p:nvSpPr>
        <p:spPr>
          <a:xfrm>
            <a:off x="232230" y="730976"/>
            <a:ext cx="11727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既能与酸反应生成盐和水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又能与碱反应生成盐和水的氧化物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氧化物中的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不一定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碱性氧化物一定是金属氧化物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但金属氧化物不一定是碱性氧化物。如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为酸性氧化物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为两性氧化物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为过氧化物。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酸性氧化物不一定是非金属氧化物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非金属氧化物也不一定是酸性氧化物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酸性氧化物、碱性氧化物不一定都能与水反应生成相应的酸、碱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B575B35-0547-442E-B744-02B5739BB902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44255F-0197-472D-8D30-210879A5891F}"/>
              </a:ext>
            </a:extLst>
          </p:cNvPr>
          <p:cNvSpPr/>
          <p:nvPr/>
        </p:nvSpPr>
        <p:spPr>
          <a:xfrm>
            <a:off x="232230" y="730976"/>
            <a:ext cx="117275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酸性氧化物都是对应酸的酸酐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但酸酐不一定都是酸性氧化物。有机酸酐如乙酸酐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[(CH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O],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三种元素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就不是酸性氧化物。酸酐不一定能与水反应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与酸反应能生成盐和水的氧化物不一定是碱性氧化物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与碱反应能生成盐和水的氧化物不一定是酸性氧化物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EFBAED-7DA8-4AA0-9ABE-F3658CD703FA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38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[2017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太原一模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分类法是学习和研究化学的一种常用的科学方法。下列分类合理的是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根据酸分子中含有的氢原子个数将酸分为一元酸、二元酸和多元酸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根据反应中是否有电子转移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得失或偏移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将化学反应分为氧化还原反应和非氧化还原反应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同位素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明矾、烧碱、纯碱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根据分散系的稳定性将其分为胶体、溶液和浊液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离子化合物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:NH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 　　　　　　　　　　　　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②④	          B.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②③④           C.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①③④⑥	D.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①⑤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0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A68DB7F-5C95-469E-8530-BFD93D4951A9}"/>
              </a:ext>
            </a:extLst>
          </p:cNvPr>
          <p:cNvSpPr/>
          <p:nvPr/>
        </p:nvSpPr>
        <p:spPr>
          <a:xfrm>
            <a:off x="234043" y="29955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4E71B102-9B67-4556-BCD3-1AFCF96A0DC2}"/>
              </a:ext>
            </a:extLst>
          </p:cNvPr>
          <p:cNvGrpSpPr/>
          <p:nvPr/>
        </p:nvGrpSpPr>
        <p:grpSpPr>
          <a:xfrm>
            <a:off x="234043" y="1129694"/>
            <a:ext cx="7570996" cy="559082"/>
            <a:chOff x="328770" y="1338830"/>
            <a:chExt cx="7570996" cy="559082"/>
          </a:xfrm>
        </p:grpSpPr>
        <p:pic>
          <p:nvPicPr>
            <p:cNvPr id="46082" name="图片 259">
              <a:extLst>
                <a:ext uri="{FF2B5EF4-FFF2-40B4-BE49-F238E27FC236}">
                  <a16:creationId xmlns="" xmlns:a16="http://schemas.microsoft.com/office/drawing/2014/main" id="{4A26EB0B-D75C-4FF4-9D5F-750B85FE6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61" y="1397705"/>
              <a:ext cx="675782" cy="40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1" name="图片 260">
              <a:extLst>
                <a:ext uri="{FF2B5EF4-FFF2-40B4-BE49-F238E27FC236}">
                  <a16:creationId xmlns="" xmlns:a16="http://schemas.microsoft.com/office/drawing/2014/main" id="{F8963159-1BEB-4635-A665-D9D60C65F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180" y="1431244"/>
              <a:ext cx="675782" cy="40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F8474C85-1CF1-4937-B7A7-5E2B83E8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70" y="1338830"/>
              <a:ext cx="23391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确定分类依据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318BFD8-9655-4A51-8E2C-6777591FE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517" y="1374692"/>
              <a:ext cx="23391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选择分类方法</a:t>
              </a:r>
              <a:endParaRPr kumimoji="0" lang="zh-CN" alt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="" xmlns:a16="http://schemas.microsoft.com/office/drawing/2014/main" id="{492073D5-7B4C-48C5-96B5-1C4BDC406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809" y="1372369"/>
              <a:ext cx="16209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正确分类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B068BE1-DE16-4E93-A2BB-AEA66712DA41}"/>
              </a:ext>
            </a:extLst>
          </p:cNvPr>
          <p:cNvSpPr/>
          <p:nvPr/>
        </p:nvSpPr>
        <p:spPr>
          <a:xfrm>
            <a:off x="234043" y="1867315"/>
            <a:ext cx="11723912" cy="324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酸的分类不是根据酸分子中含有的氢原子个数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而是根据酸分子能电离出的氢离子个数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例如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COOH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是一元酸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却含有四个氢原子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;③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同位素指质子数相同、中子数不同的核素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题给的是分子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;⑤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分散系的分类依据是分散质粒子直径的大小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而不是分散系的稳定性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;⑥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,AlCl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为共价化合物。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BC948C2-2E87-4032-9609-347BA081E3F9}"/>
              </a:ext>
            </a:extLst>
          </p:cNvPr>
          <p:cNvSpPr/>
          <p:nvPr/>
        </p:nvSpPr>
        <p:spPr>
          <a:xfrm>
            <a:off x="234043" y="5446637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2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C8948F1-4A06-4C68-B871-9D6435AE6CC6}"/>
              </a:ext>
            </a:extLst>
          </p:cNvPr>
          <p:cNvSpPr/>
          <p:nvPr/>
        </p:nvSpPr>
        <p:spPr>
          <a:xfrm>
            <a:off x="234043" y="31273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突破攻略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7969598-9F33-417D-B867-E1753E65C376}"/>
              </a:ext>
            </a:extLst>
          </p:cNvPr>
          <p:cNvSpPr/>
          <p:nvPr/>
        </p:nvSpPr>
        <p:spPr>
          <a:xfrm>
            <a:off x="234042" y="1042944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解答此类题目时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主要把握两点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一是明确分类范围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即给谁分类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二是明确分类依据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即根据什么分类。按照分类范围和分类依据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将所给物质进行合理分类。</a:t>
            </a:r>
          </a:p>
        </p:txBody>
      </p:sp>
    </p:spTree>
    <p:extLst>
      <p:ext uri="{BB962C8B-B14F-4D97-AF65-F5344CB8AC3E}">
        <p14:creationId xmlns:p14="http://schemas.microsoft.com/office/powerpoint/2010/main" val="1429302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[2014</a:t>
            </a:r>
            <a:r>
              <a:rPr lang="zh-CN" altLang="zh-CN" sz="2800" dirty="0"/>
              <a:t>四川理综</a:t>
            </a:r>
            <a:r>
              <a:rPr lang="en-US" altLang="zh-CN" sz="2800" dirty="0"/>
              <a:t>,2,6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下列关于物质分类的说法正确的是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金刚石、白磷都属于单质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漂白粉、石英都属于纯净物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氯化铵、次氯酸都属于强电解质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葡萄糖、蛋白质都属于高分子化合物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8B74D81-B7B7-464E-9420-2E21BAD19F85}"/>
              </a:ext>
            </a:extLst>
          </p:cNvPr>
          <p:cNvSpPr/>
          <p:nvPr/>
        </p:nvSpPr>
        <p:spPr>
          <a:xfrm>
            <a:off x="234043" y="3637840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A1C955DB-FA01-4C96-B8BE-191BDDE26F68}"/>
              </a:ext>
            </a:extLst>
          </p:cNvPr>
          <p:cNvGrpSpPr/>
          <p:nvPr/>
        </p:nvGrpSpPr>
        <p:grpSpPr>
          <a:xfrm>
            <a:off x="72570" y="4472495"/>
            <a:ext cx="9460657" cy="1123652"/>
            <a:chOff x="72570" y="4472495"/>
            <a:chExt cx="9460657" cy="112365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B2DD3ED-5106-4974-8EC7-03D34C608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73" y="4473427"/>
              <a:ext cx="5211683" cy="5232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明确单质、纯净物、强电解质、</a:t>
              </a:r>
              <a:endPara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3CE9D528-F6CB-4D7C-BE4B-0D48C5A8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70" y="5072927"/>
              <a:ext cx="4962928" cy="5232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辨析物质的组</a:t>
              </a:r>
              <a:r>
                <a: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成及化学式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2EF8A308-643B-4C09-8E70-87F43F471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834" y="4472495"/>
              <a:ext cx="3416320" cy="5232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高分子化合物的概念</a:t>
              </a:r>
            </a:p>
          </p:txBody>
        </p:sp>
        <p:pic>
          <p:nvPicPr>
            <p:cNvPr id="23" name="图片 260">
              <a:extLst>
                <a:ext uri="{FF2B5EF4-FFF2-40B4-BE49-F238E27FC236}">
                  <a16:creationId xmlns="" xmlns:a16="http://schemas.microsoft.com/office/drawing/2014/main" id="{B85517E8-0905-4E2E-86B0-8195CFB31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445" y="4535843"/>
              <a:ext cx="675782" cy="40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393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B068BE1-DE16-4E93-A2BB-AEA66712DA41}"/>
              </a:ext>
            </a:extLst>
          </p:cNvPr>
          <p:cNvSpPr/>
          <p:nvPr/>
        </p:nvSpPr>
        <p:spPr>
          <a:xfrm>
            <a:off x="234043" y="312735"/>
            <a:ext cx="11723912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A</a:t>
            </a:r>
            <a:r>
              <a:rPr lang="zh-CN" altLang="zh-CN" sz="2800" dirty="0"/>
              <a:t>项</a:t>
            </a:r>
            <a:r>
              <a:rPr lang="en-US" altLang="zh-CN" sz="2800" dirty="0"/>
              <a:t>,</a:t>
            </a:r>
            <a:r>
              <a:rPr lang="zh-CN" altLang="zh-CN" sz="2800" dirty="0"/>
              <a:t>金刚石和白磷的化学式分别为</a:t>
            </a:r>
            <a:r>
              <a:rPr lang="en-US" altLang="zh-CN" sz="2800" dirty="0"/>
              <a:t>C</a:t>
            </a:r>
            <a:r>
              <a:rPr lang="zh-CN" altLang="zh-CN" sz="2800" dirty="0"/>
              <a:t>和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,</a:t>
            </a:r>
            <a:r>
              <a:rPr lang="zh-CN" altLang="zh-CN" sz="2800" dirty="0"/>
              <a:t>均为单质</a:t>
            </a:r>
            <a:r>
              <a:rPr lang="en-US" altLang="zh-CN" sz="2800" dirty="0"/>
              <a:t>,</a:t>
            </a:r>
            <a:r>
              <a:rPr lang="zh-CN" altLang="zh-CN" sz="2800" dirty="0"/>
              <a:t>正确</a:t>
            </a:r>
            <a:r>
              <a:rPr lang="en-US" altLang="zh-CN" sz="2800" dirty="0"/>
              <a:t>;B</a:t>
            </a:r>
            <a:r>
              <a:rPr lang="zh-CN" altLang="zh-CN" sz="2800" dirty="0"/>
              <a:t>项</a:t>
            </a:r>
            <a:r>
              <a:rPr lang="en-US" altLang="zh-CN" sz="2800" dirty="0"/>
              <a:t>,</a:t>
            </a:r>
            <a:r>
              <a:rPr lang="zh-CN" altLang="zh-CN" sz="2800" dirty="0"/>
              <a:t>漂白粉的主要成分为</a:t>
            </a:r>
            <a:r>
              <a:rPr lang="en-US" altLang="zh-CN" sz="2800" dirty="0"/>
              <a:t>CaCl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Ca(</a:t>
            </a:r>
            <a:r>
              <a:rPr lang="en-US" altLang="zh-CN" sz="2800" dirty="0" err="1"/>
              <a:t>ClO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属于混合物</a:t>
            </a:r>
            <a:r>
              <a:rPr lang="en-US" altLang="zh-CN" sz="2800" dirty="0"/>
              <a:t>,</a:t>
            </a:r>
            <a:r>
              <a:rPr lang="zh-CN" altLang="zh-CN" sz="2800" dirty="0"/>
              <a:t>错误</a:t>
            </a:r>
            <a:r>
              <a:rPr lang="en-US" altLang="zh-CN" sz="2800" dirty="0"/>
              <a:t>;C</a:t>
            </a:r>
            <a:r>
              <a:rPr lang="zh-CN" altLang="zh-CN" sz="2800" dirty="0"/>
              <a:t>项</a:t>
            </a:r>
            <a:r>
              <a:rPr lang="en-US" altLang="zh-CN" sz="2800" dirty="0"/>
              <a:t>,NH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Cl</a:t>
            </a:r>
            <a:r>
              <a:rPr lang="zh-CN" altLang="zh-CN" sz="2800" dirty="0"/>
              <a:t>和</a:t>
            </a:r>
            <a:r>
              <a:rPr lang="en-US" altLang="zh-CN" sz="2800" dirty="0" err="1"/>
              <a:t>HClO</a:t>
            </a:r>
            <a:r>
              <a:rPr lang="zh-CN" altLang="zh-CN" sz="2800" dirty="0"/>
              <a:t>分别为强电解质和弱电解质</a:t>
            </a:r>
            <a:r>
              <a:rPr lang="en-US" altLang="zh-CN" sz="2800" dirty="0"/>
              <a:t>,</a:t>
            </a:r>
            <a:r>
              <a:rPr lang="zh-CN" altLang="zh-CN" sz="2800" dirty="0"/>
              <a:t>错误</a:t>
            </a:r>
            <a:r>
              <a:rPr lang="en-US" altLang="zh-CN" sz="2800" dirty="0"/>
              <a:t>;D</a:t>
            </a:r>
            <a:r>
              <a:rPr lang="zh-CN" altLang="zh-CN" sz="2800" dirty="0"/>
              <a:t>项</a:t>
            </a:r>
            <a:r>
              <a:rPr lang="en-US" altLang="zh-CN" sz="2800" dirty="0"/>
              <a:t>,</a:t>
            </a:r>
            <a:r>
              <a:rPr lang="zh-CN" altLang="zh-CN" sz="2800" dirty="0"/>
              <a:t>葡萄糖</a:t>
            </a:r>
            <a:r>
              <a:rPr lang="en-US" altLang="zh-CN" sz="2800" dirty="0"/>
              <a:t>(C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)</a:t>
            </a:r>
            <a:r>
              <a:rPr lang="zh-CN" altLang="zh-CN" sz="2800" dirty="0"/>
              <a:t>不属于高分子化合物</a:t>
            </a:r>
            <a:r>
              <a:rPr lang="en-US" altLang="zh-CN" sz="2800" dirty="0"/>
              <a:t>,</a:t>
            </a:r>
            <a:r>
              <a:rPr lang="zh-CN" altLang="zh-CN" sz="2800" dirty="0"/>
              <a:t>错误。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BC948C2-2E87-4032-9609-347BA081E3F9}"/>
              </a:ext>
            </a:extLst>
          </p:cNvPr>
          <p:cNvSpPr/>
          <p:nvPr/>
        </p:nvSpPr>
        <p:spPr>
          <a:xfrm>
            <a:off x="234043" y="2529265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23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E1C3EE6-DCF8-4862-AE50-56C13D33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43" y="545805"/>
            <a:ext cx="112261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  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是化学学习和研究的常用手段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下列分类依据和结论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的是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HCOOH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(OH)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均含有氧元素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都是氧化物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B.HClO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HNO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均具有强氧化性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都是强氧化性酸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C.HF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COONa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都易溶于水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都是强电解质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D.HCOOH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HCHO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分子中均含有两个氢原子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都是二元酸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4DCE35-A01F-45F9-A0B3-8D9BDE7A43AE}"/>
              </a:ext>
            </a:extLst>
          </p:cNvPr>
          <p:cNvSpPr/>
          <p:nvPr/>
        </p:nvSpPr>
        <p:spPr>
          <a:xfrm>
            <a:off x="246035" y="26069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E8C1C39-E464-4A19-92C5-7FD7A375CB6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9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6887BEB-6A6D-41A9-8ECC-AF3CEFAE4603}"/>
              </a:ext>
            </a:extLst>
          </p:cNvPr>
          <p:cNvSpPr/>
          <p:nvPr/>
        </p:nvSpPr>
        <p:spPr>
          <a:xfrm>
            <a:off x="234043" y="254679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56B39D2-9671-4259-83C8-977C3747FA33}"/>
              </a:ext>
            </a:extLst>
          </p:cNvPr>
          <p:cNvSpPr/>
          <p:nvPr/>
        </p:nvSpPr>
        <p:spPr>
          <a:xfrm>
            <a:off x="234044" y="920773"/>
            <a:ext cx="11723912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1.B</a:t>
            </a:r>
            <a:r>
              <a:rPr lang="zh-CN" altLang="zh-CN" sz="2800" dirty="0"/>
              <a:t>　</a:t>
            </a:r>
            <a:r>
              <a:rPr lang="en-US" altLang="zh-CN" sz="2800" dirty="0"/>
              <a:t>HCOOH</a:t>
            </a:r>
            <a:r>
              <a:rPr lang="zh-CN" altLang="zh-CN" sz="2800" dirty="0"/>
              <a:t>属于酸、</a:t>
            </a:r>
            <a:r>
              <a:rPr lang="en-US" altLang="zh-CN" sz="2800" dirty="0"/>
              <a:t>Cu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属于碱式盐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项错误。</a:t>
            </a:r>
            <a:r>
              <a:rPr lang="en-US" altLang="zh-CN" sz="2800" dirty="0" err="1"/>
              <a:t>HClO</a:t>
            </a:r>
            <a:r>
              <a:rPr lang="zh-CN" altLang="zh-CN" sz="2800" dirty="0"/>
              <a:t>、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(</a:t>
            </a:r>
            <a:r>
              <a:rPr lang="zh-CN" altLang="zh-CN" sz="2800" dirty="0"/>
              <a:t>浓</a:t>
            </a:r>
            <a:r>
              <a:rPr lang="en-US" altLang="zh-CN" sz="2800" dirty="0"/>
              <a:t>)</a:t>
            </a:r>
            <a:r>
              <a:rPr lang="zh-CN" altLang="zh-CN" sz="2800" dirty="0"/>
              <a:t>、</a:t>
            </a:r>
            <a:r>
              <a:rPr lang="en-US" altLang="zh-CN" sz="2800" dirty="0"/>
              <a:t>HNO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均具有强氧化性</a:t>
            </a:r>
            <a:r>
              <a:rPr lang="en-US" altLang="zh-CN" sz="2800" dirty="0"/>
              <a:t>,</a:t>
            </a:r>
            <a:r>
              <a:rPr lang="zh-CN" altLang="zh-CN" sz="2800" dirty="0"/>
              <a:t>属于强氧化性酸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项正确。</a:t>
            </a:r>
            <a:r>
              <a:rPr lang="en-US" altLang="zh-CN" sz="2800" dirty="0"/>
              <a:t>HF</a:t>
            </a:r>
            <a:r>
              <a:rPr lang="zh-CN" altLang="zh-CN" sz="2800" dirty="0"/>
              <a:t>是弱酸</a:t>
            </a:r>
            <a:r>
              <a:rPr lang="en-US" altLang="zh-CN" sz="2800" dirty="0"/>
              <a:t>,</a:t>
            </a:r>
            <a:r>
              <a:rPr lang="zh-CN" altLang="zh-CN" sz="2800" dirty="0"/>
              <a:t>属于弱电解质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项错误。</a:t>
            </a:r>
            <a:r>
              <a:rPr lang="en-US" altLang="zh-CN" sz="2800" dirty="0"/>
              <a:t>HCOOH</a:t>
            </a:r>
            <a:r>
              <a:rPr lang="zh-CN" altLang="zh-CN" sz="2800" dirty="0"/>
              <a:t>属于一元酸</a:t>
            </a:r>
            <a:r>
              <a:rPr lang="en-US" altLang="zh-CN" sz="2800" dirty="0"/>
              <a:t>,HCHO</a:t>
            </a:r>
            <a:r>
              <a:rPr lang="zh-CN" altLang="zh-CN" sz="2800" dirty="0"/>
              <a:t>属于醛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A9D6B23-E9BA-4F3B-9AFB-94F36623D676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6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81338" y="20086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物质组成、分类的应用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物质的性质和变化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胶体的性质、制备与应用</a:t>
            </a:r>
          </a:p>
        </p:txBody>
      </p:sp>
      <p:sp>
        <p:nvSpPr>
          <p:cNvPr id="4" name="矩形 3">
            <a:hlinkClick r:id="" action="ppaction://noaction"/>
          </p:cNvPr>
          <p:cNvSpPr/>
          <p:nvPr/>
        </p:nvSpPr>
        <p:spPr>
          <a:xfrm>
            <a:off x="1081338" y="550288"/>
            <a:ext cx="10087407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B.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5" name="矩形 4">
            <a:hlinkClick r:id="" action="ppaction://noaction"/>
          </p:cNvPr>
          <p:cNvSpPr/>
          <p:nvPr/>
        </p:nvSpPr>
        <p:spPr>
          <a:xfrm>
            <a:off x="1081343" y="4311017"/>
            <a:ext cx="10087402" cy="538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C.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1081338" y="5288294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结合中华民族优秀文化考查物质的分类及性质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STSE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2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1" y="-2"/>
            <a:ext cx="4332514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zh-CN" sz="2800" dirty="0">
                <a:solidFill>
                  <a:srgbClr val="DA251C"/>
                </a:solidFill>
              </a:rPr>
              <a:t>物质的性质和变化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080D175-763B-4714-8F2A-930ED62CA217}"/>
              </a:ext>
            </a:extLst>
          </p:cNvPr>
          <p:cNvSpPr/>
          <p:nvPr/>
        </p:nvSpPr>
        <p:spPr>
          <a:xfrm>
            <a:off x="234043" y="74035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C6713A5-C752-4802-A384-0DC906BA258F}"/>
              </a:ext>
            </a:extLst>
          </p:cNvPr>
          <p:cNvSpPr/>
          <p:nvPr/>
        </p:nvSpPr>
        <p:spPr>
          <a:xfrm>
            <a:off x="2128872" y="749247"/>
            <a:ext cx="1171575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物质变化过程中的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三馏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四色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十八化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CCFD7D-96D9-4744-9858-C94B5973C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64875"/>
              </p:ext>
            </p:extLst>
          </p:nvPr>
        </p:nvGraphicFramePr>
        <p:xfrm>
          <a:off x="234043" y="1646351"/>
          <a:ext cx="1171575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2073728">
                  <a:extLst>
                    <a:ext uri="{9D8B030D-6E8A-4147-A177-3AD203B41FA5}">
                      <a16:colId xmlns="" xmlns:a16="http://schemas.microsoft.com/office/drawing/2014/main" val="4036562888"/>
                    </a:ext>
                  </a:extLst>
                </a:gridCol>
                <a:gridCol w="2989943">
                  <a:extLst>
                    <a:ext uri="{9D8B030D-6E8A-4147-A177-3AD203B41FA5}">
                      <a16:colId xmlns="" xmlns:a16="http://schemas.microsoft.com/office/drawing/2014/main" val="2011181741"/>
                    </a:ext>
                  </a:extLst>
                </a:gridCol>
                <a:gridCol w="6652079">
                  <a:extLst>
                    <a:ext uri="{9D8B030D-6E8A-4147-A177-3AD203B41FA5}">
                      <a16:colId xmlns="" xmlns:a16="http://schemas.microsoft.com/office/drawing/2014/main" val="2816004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变化比较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物理变化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化学变化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4328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蒸馏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干馏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380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四色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焰色反应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显色反应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颜色反应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指示剂变色反应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963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五解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潮解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分解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　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裂解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61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十八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华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汽化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升华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氢化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油脂的硬化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炭化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钝化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催化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皂化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⑧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歧化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⑨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⑩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硝化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裂化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橡胶老化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磺化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919392"/>
                  </a:ext>
                </a:extLst>
              </a:tr>
            </a:tbl>
          </a:graphicData>
        </a:graphic>
      </p:graphicFrame>
      <p:pic>
        <p:nvPicPr>
          <p:cNvPr id="63492" name="图片 273">
            <a:extLst>
              <a:ext uri="{FF2B5EF4-FFF2-40B4-BE49-F238E27FC236}">
                <a16:creationId xmlns="" xmlns:a16="http://schemas.microsoft.com/office/drawing/2014/main" id="{8C158E68-5B71-4366-8D84-7E1CD5B8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8" y="4574529"/>
            <a:ext cx="380376" cy="3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图片 274">
            <a:extLst>
              <a:ext uri="{FF2B5EF4-FFF2-40B4-BE49-F238E27FC236}">
                <a16:creationId xmlns="" xmlns:a16="http://schemas.microsoft.com/office/drawing/2014/main" id="{21DE8AB5-CC55-44E8-AAFD-6CD06319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12" y="4574529"/>
            <a:ext cx="380376" cy="3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图片 275">
            <a:extLst>
              <a:ext uri="{FF2B5EF4-FFF2-40B4-BE49-F238E27FC236}">
                <a16:creationId xmlns="" xmlns:a16="http://schemas.microsoft.com/office/drawing/2014/main" id="{BCA69C33-34BB-4DF1-A9EA-A71F1F7D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80" y="4907910"/>
            <a:ext cx="380376" cy="3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89" name="图片 276">
            <a:extLst>
              <a:ext uri="{FF2B5EF4-FFF2-40B4-BE49-F238E27FC236}">
                <a16:creationId xmlns="" xmlns:a16="http://schemas.microsoft.com/office/drawing/2014/main" id="{71CEA079-D0E0-45CE-BBF0-4A2421C4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54" y="4907910"/>
            <a:ext cx="380376" cy="3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66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下列有关变化过程的叙述不正确的是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从海水中提取镁必须通过化学反应才能实现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用侯氏制碱法制纯碱必须通过化学反应才能实现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用液氨作制冷剂的过程发生的是化学变化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激光法蒸发石墨得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发生的是化学变化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94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B068BE1-DE16-4E93-A2BB-AEA66712DA41}"/>
              </a:ext>
            </a:extLst>
          </p:cNvPr>
          <p:cNvSpPr/>
          <p:nvPr/>
        </p:nvSpPr>
        <p:spPr>
          <a:xfrm>
            <a:off x="234043" y="312735"/>
            <a:ext cx="11723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/>
              <a:t>从海水中提取镁的过程是</a:t>
            </a:r>
            <a:r>
              <a:rPr lang="en-US" altLang="zh-CN" sz="2800" dirty="0"/>
              <a:t>Mg</a:t>
            </a:r>
            <a:r>
              <a:rPr lang="en-US" altLang="zh-CN" sz="2800" baseline="30000" dirty="0"/>
              <a:t>2+            </a:t>
            </a:r>
            <a:r>
              <a:rPr lang="en-US" altLang="zh-CN" sz="2800" dirty="0"/>
              <a:t>Mg(OH)</a:t>
            </a:r>
            <a:r>
              <a:rPr lang="en-US" altLang="zh-CN" sz="2800" baseline="-25000" dirty="0"/>
              <a:t>2            </a:t>
            </a:r>
            <a:r>
              <a:rPr lang="en-US" altLang="zh-CN" sz="2800" dirty="0"/>
              <a:t>MgCl</a:t>
            </a:r>
            <a:r>
              <a:rPr lang="en-US" altLang="zh-CN" sz="2800" baseline="-25000" dirty="0"/>
              <a:t>2             </a:t>
            </a:r>
            <a:r>
              <a:rPr lang="en-US" altLang="zh-CN" sz="2800" dirty="0"/>
              <a:t>Mg,</a:t>
            </a:r>
            <a:r>
              <a:rPr lang="zh-CN" altLang="zh-CN" sz="2800" dirty="0"/>
              <a:t>其中发生了化学变化</a:t>
            </a:r>
            <a:r>
              <a:rPr lang="en-US" altLang="zh-CN" sz="2800" dirty="0"/>
              <a:t>,A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侯氏制碱法的过程是</a:t>
            </a:r>
            <a:r>
              <a:rPr lang="en-US" altLang="zh-CN" sz="2800" dirty="0"/>
              <a:t>NaClNaHCO</a:t>
            </a:r>
            <a:r>
              <a:rPr lang="en-US" altLang="zh-CN" sz="2800" baseline="-25000" dirty="0"/>
              <a:t>3             </a:t>
            </a:r>
            <a:r>
              <a:rPr lang="en-US" altLang="zh-CN" sz="2800" dirty="0"/>
              <a:t>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其中发生了化学变化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液氨用作制冷剂的过程</a:t>
            </a:r>
            <a:r>
              <a:rPr lang="en-US" altLang="zh-CN" sz="2800" dirty="0"/>
              <a:t>,</a:t>
            </a:r>
            <a:r>
              <a:rPr lang="zh-CN" altLang="zh-CN" sz="2800" dirty="0"/>
              <a:t>只是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的状态发生变化</a:t>
            </a:r>
            <a:r>
              <a:rPr lang="en-US" altLang="zh-CN" sz="2800" dirty="0"/>
              <a:t>,</a:t>
            </a:r>
            <a:r>
              <a:rPr lang="zh-CN" altLang="zh-CN" sz="2800" dirty="0"/>
              <a:t>发生的是物理变化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石墨与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60</a:t>
            </a:r>
            <a:r>
              <a:rPr lang="zh-CN" altLang="zh-CN" sz="2800" dirty="0"/>
              <a:t>的结构不同</a:t>
            </a:r>
            <a:r>
              <a:rPr lang="en-US" altLang="zh-CN" sz="2800" dirty="0"/>
              <a:t>,</a:t>
            </a:r>
            <a:r>
              <a:rPr lang="zh-CN" altLang="zh-CN" sz="2800" dirty="0"/>
              <a:t>在转化的过程中有旧化学键的断裂与新化学键的形成</a:t>
            </a:r>
            <a:r>
              <a:rPr lang="en-US" altLang="zh-CN" sz="2800" dirty="0"/>
              <a:t>,</a:t>
            </a:r>
            <a:r>
              <a:rPr lang="zh-CN" altLang="zh-CN" sz="2800" dirty="0"/>
              <a:t>发生的是化学变化</a:t>
            </a:r>
            <a:r>
              <a:rPr lang="en-US" altLang="zh-CN" sz="2800" dirty="0"/>
              <a:t>,D</a:t>
            </a:r>
            <a:r>
              <a:rPr lang="zh-CN" altLang="zh-CN" sz="2800" dirty="0"/>
              <a:t>项正确。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F4D7F41-8781-48E1-ABB1-EE253E893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08700" y="464820"/>
            <a:ext cx="546100" cy="5461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642ED7E-16FF-4B72-A9DC-C5464A148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78800" y="464820"/>
            <a:ext cx="546100" cy="5461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1E7BF9B-1B4C-4D21-956D-D9EB2BB16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46127" y="464820"/>
            <a:ext cx="546100" cy="5461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181C4C31-3D2D-483A-9F03-ECF98DDDC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90100" y="1073437"/>
            <a:ext cx="546100" cy="54610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97DFD0F0-AB7D-488C-A49A-33CE185DDC7A}"/>
              </a:ext>
            </a:extLst>
          </p:cNvPr>
          <p:cNvSpPr/>
          <p:nvPr/>
        </p:nvSpPr>
        <p:spPr>
          <a:xfrm>
            <a:off x="234043" y="3675895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3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C8948F1-4A06-4C68-B871-9D6435AE6CC6}"/>
              </a:ext>
            </a:extLst>
          </p:cNvPr>
          <p:cNvSpPr/>
          <p:nvPr/>
        </p:nvSpPr>
        <p:spPr>
          <a:xfrm>
            <a:off x="234043" y="31273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突破攻略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9ED47D60-01B2-47AE-9654-F45516FE05A3}"/>
              </a:ext>
            </a:extLst>
          </p:cNvPr>
          <p:cNvSpPr/>
          <p:nvPr/>
        </p:nvSpPr>
        <p:spPr>
          <a:xfrm>
            <a:off x="234043" y="975032"/>
            <a:ext cx="11723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物理变化强调没有新物质生成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化学变化强调有新物质生成。注意在化学变化中一定有物理变化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而物理变化中一定没有化学变化。观察到的实验现象不一定是由发生化学变化造成的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如变化过程中的吸热、放热现象。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同素异形体之间的转化为化学变化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间的转化。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化学变化中一定存在化学键的断裂和形成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但存在化学键断裂的变化不一定是化学变化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如金属熔化、氯化钠溶于水均属于物理变化。</a:t>
            </a:r>
          </a:p>
        </p:txBody>
      </p:sp>
    </p:spTree>
    <p:extLst>
      <p:ext uri="{BB962C8B-B14F-4D97-AF65-F5344CB8AC3E}">
        <p14:creationId xmlns:p14="http://schemas.microsoft.com/office/powerpoint/2010/main" val="3797391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4DCE35-A01F-45F9-A0B3-8D9BDE7A43AE}"/>
              </a:ext>
            </a:extLst>
          </p:cNvPr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E8C1C39-E464-4A19-92C5-7FD7A375CB6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DFB9B7B0-EEBA-498B-B384-29CE5457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3" y="809087"/>
            <a:ext cx="1172391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  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有关说法中正确的是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A.CuSO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·5H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、石油的分馏均是化学变化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金属导电与电解质溶液导电均是物理变化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转化为硫酸钠的过程中一定有氧化还原反应发生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D.Ba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(OH)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·8H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晶体混合后自发生成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的反应是放热反应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92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6887BEB-6A6D-41A9-8ECC-AF3CEFAE4603}"/>
              </a:ext>
            </a:extLst>
          </p:cNvPr>
          <p:cNvSpPr/>
          <p:nvPr/>
        </p:nvSpPr>
        <p:spPr>
          <a:xfrm>
            <a:off x="234043" y="254679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56B39D2-9671-4259-83C8-977C3747FA33}"/>
              </a:ext>
            </a:extLst>
          </p:cNvPr>
          <p:cNvSpPr/>
          <p:nvPr/>
        </p:nvSpPr>
        <p:spPr>
          <a:xfrm>
            <a:off x="234044" y="920773"/>
            <a:ext cx="11723912" cy="260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2.C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石油的分馏是物理变化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项错误。电解质溶液是阴阳离子或水分子在两电极发生氧化、还原反应而导电的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是化学变化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,S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的化合价发生了变化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故该过程中有氧化还原反应发生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·8H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晶体与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晶体的反应是吸热反应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A9D6B23-E9BA-4F3B-9AFB-94F36623D676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81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39205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3 </a:t>
            </a:r>
            <a:r>
              <a:rPr lang="zh-CN" altLang="zh-CN" sz="2800" dirty="0">
                <a:solidFill>
                  <a:srgbClr val="DA251C"/>
                </a:solidFill>
              </a:rPr>
              <a:t>胶体的性质、制备与应用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8A133D6-10E4-4ECC-8302-1D714E56A4C4}"/>
              </a:ext>
            </a:extLst>
          </p:cNvPr>
          <p:cNvSpPr/>
          <p:nvPr/>
        </p:nvSpPr>
        <p:spPr>
          <a:xfrm>
            <a:off x="268514" y="748391"/>
            <a:ext cx="116758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胶体的概念或性质辨析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胶体与溶液的本质区别是分散质粒子直径的大小不同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而不是丁达尔效应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但胶体和溶液通常用丁达尔效应进行区分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有丁达尔效应的为胶体。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不是所有胶体都有电泳现象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如淀粉胶体。有电泳现象的胶体是因为胶粒吸附带电的粒子而带电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具体情况如表所示。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22B255F8-199A-41CF-B33B-696145C00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71076"/>
              </p:ext>
            </p:extLst>
          </p:nvPr>
        </p:nvGraphicFramePr>
        <p:xfrm>
          <a:off x="268514" y="4044086"/>
          <a:ext cx="11675836" cy="2400255"/>
        </p:xfrm>
        <a:graphic>
          <a:graphicData uri="http://schemas.openxmlformats.org/drawingml/2006/table">
            <a:tbl>
              <a:tblPr firstRow="1" firstCol="1" bandRow="1"/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358002698"/>
                    </a:ext>
                  </a:extLst>
                </a:gridCol>
                <a:gridCol w="2598057">
                  <a:extLst>
                    <a:ext uri="{9D8B030D-6E8A-4147-A177-3AD203B41FA5}">
                      <a16:colId xmlns="" xmlns:a16="http://schemas.microsoft.com/office/drawing/2014/main" val="1512127277"/>
                    </a:ext>
                  </a:extLst>
                </a:gridCol>
                <a:gridCol w="2336800">
                  <a:extLst>
                    <a:ext uri="{9D8B030D-6E8A-4147-A177-3AD203B41FA5}">
                      <a16:colId xmlns="" xmlns:a16="http://schemas.microsoft.com/office/drawing/2014/main" val="2458552945"/>
                    </a:ext>
                  </a:extLst>
                </a:gridCol>
                <a:gridCol w="4150179">
                  <a:extLst>
                    <a:ext uri="{9D8B030D-6E8A-4147-A177-3AD203B41FA5}">
                      <a16:colId xmlns="" xmlns:a16="http://schemas.microsoft.com/office/drawing/2014/main" val="612488506"/>
                    </a:ext>
                  </a:extLst>
                </a:gridCol>
              </a:tblGrid>
              <a:tr h="480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胶体微粒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吸附的离子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胶粒所带电荷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在电场中胶粒移动方向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0399926"/>
                  </a:ext>
                </a:extLst>
              </a:tr>
              <a:tr h="960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金属氢氧化物、金属氧化物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阳离子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正电荷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4061987"/>
                  </a:ext>
                </a:extLst>
              </a:tr>
              <a:tr h="960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非金属氧化物、金属硫化物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阴离子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负电荷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224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174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8A133D6-10E4-4ECC-8302-1D714E56A4C4}"/>
              </a:ext>
            </a:extLst>
          </p:cNvPr>
          <p:cNvSpPr/>
          <p:nvPr/>
        </p:nvSpPr>
        <p:spPr>
          <a:xfrm>
            <a:off x="268514" y="748391"/>
            <a:ext cx="11675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   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呈电中性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带电的是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胶粒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DD3486-6323-4317-8845-293415055660}"/>
              </a:ext>
            </a:extLst>
          </p:cNvPr>
          <p:cNvSpPr/>
          <p:nvPr/>
        </p:nvSpPr>
        <p:spPr>
          <a:xfrm>
            <a:off x="268514" y="1487055"/>
            <a:ext cx="11675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胶体聚沉属于物理变化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蛋白质的盐析就属于胶体聚沉现象。但蛋白质的变性不属于胶体的聚沉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此过程属于化学变化。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(4)Fe(OH)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胶体中逐滴加入强酸时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现象为先产生沉淀后沉淀溶解。开始时产生沉淀是由于胶体遇电解质发生聚沉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后来沉淀溶解是由于发生了中和反应。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胶体粒子是多个分子形成的聚集体或大分子。将含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FeCl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的饱和溶液逐滴滴入沸腾的蒸馏水中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胶体粒子数目远小于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的原因有两个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部分水解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二是胶体粒子为若干个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分子的聚集体。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7A8E4F1-9A1E-402A-8044-CCF648B13F51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DD3486-6323-4317-8845-293415055660}"/>
              </a:ext>
            </a:extLst>
          </p:cNvPr>
          <p:cNvSpPr/>
          <p:nvPr/>
        </p:nvSpPr>
        <p:spPr>
          <a:xfrm>
            <a:off x="268514" y="729341"/>
            <a:ext cx="116758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胶体属于分散系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是混合物。很多纳米级物质的微粒直径也在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1~100 nm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其不属于胶体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属于纯净物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如纳米铜等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纳米材料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2.Fe(OH)</a:t>
            </a:r>
            <a:r>
              <a:rPr lang="en-US" altLang="zh-CN" sz="2800" b="1" baseline="-25000" dirty="0"/>
              <a:t>3</a:t>
            </a:r>
            <a:r>
              <a:rPr lang="zh-CN" altLang="zh-CN" sz="2800" b="1" dirty="0"/>
              <a:t>胶体的制备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(1)</a:t>
            </a:r>
            <a:r>
              <a:rPr lang="zh-CN" altLang="zh-CN" sz="2800" dirty="0"/>
              <a:t>制备原理</a:t>
            </a:r>
            <a:r>
              <a:rPr lang="en-US" altLang="zh-CN" sz="2800" dirty="0"/>
              <a:t>:FeCl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 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(</a:t>
            </a:r>
            <a:r>
              <a:rPr lang="zh-CN" altLang="zh-CN" sz="2800" dirty="0"/>
              <a:t>胶体</a:t>
            </a:r>
            <a:r>
              <a:rPr lang="en-US" altLang="zh-CN" sz="2800" dirty="0"/>
              <a:t>)+3HCl</a:t>
            </a:r>
            <a:br>
              <a:rPr lang="en-US" altLang="zh-CN" sz="2800" dirty="0"/>
            </a:br>
            <a:r>
              <a:rPr lang="en-US" altLang="zh-CN" sz="2800" dirty="0"/>
              <a:t>(2)</a:t>
            </a:r>
            <a:r>
              <a:rPr lang="zh-CN" altLang="zh-CN" sz="2800" dirty="0"/>
              <a:t>具体操作</a:t>
            </a:r>
            <a:r>
              <a:rPr lang="en-US" altLang="zh-CN" sz="2800" dirty="0"/>
              <a:t>:</a:t>
            </a:r>
            <a:r>
              <a:rPr lang="zh-CN" altLang="zh-CN" sz="2800" dirty="0"/>
              <a:t>用烧杯取少量蒸馏水</a:t>
            </a:r>
            <a:r>
              <a:rPr lang="en-US" altLang="zh-CN" sz="2800" dirty="0"/>
              <a:t>,</a:t>
            </a:r>
            <a:r>
              <a:rPr lang="zh-CN" altLang="zh-CN" sz="2800" dirty="0"/>
              <a:t>加热至沸腾</a:t>
            </a:r>
            <a:r>
              <a:rPr lang="en-US" altLang="zh-CN" sz="2800" dirty="0"/>
              <a:t>,</a:t>
            </a:r>
            <a:r>
              <a:rPr lang="zh-CN" altLang="zh-CN" sz="2800" dirty="0"/>
              <a:t>向沸水中逐滴加入适量的饱和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继续煮沸至溶液呈红褐色</a:t>
            </a:r>
            <a:r>
              <a:rPr lang="en-US" altLang="zh-CN" sz="2800" dirty="0"/>
              <a:t>,</a:t>
            </a:r>
            <a:r>
              <a:rPr lang="zh-CN" altLang="zh-CN" sz="2800" dirty="0"/>
              <a:t>停止加热</a:t>
            </a:r>
            <a:r>
              <a:rPr lang="en-US" altLang="zh-CN" sz="2800" dirty="0"/>
              <a:t>,</a:t>
            </a:r>
            <a:r>
              <a:rPr lang="zh-CN" altLang="zh-CN" sz="2800" dirty="0"/>
              <a:t>即得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1.</a:t>
            </a:r>
            <a:r>
              <a:rPr lang="zh-CN" altLang="zh-CN" sz="2800" dirty="0"/>
              <a:t>制备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胶体时</a:t>
            </a:r>
            <a:r>
              <a:rPr lang="en-US" altLang="zh-CN" sz="2800" dirty="0"/>
              <a:t>,</a:t>
            </a:r>
            <a:r>
              <a:rPr lang="zh-CN" altLang="zh-CN" sz="2800" dirty="0"/>
              <a:t>不能搅拌也不能加热　时间过长</a:t>
            </a:r>
            <a:r>
              <a:rPr lang="en-US" altLang="zh-CN" sz="2800" dirty="0"/>
              <a:t>,</a:t>
            </a:r>
            <a:r>
              <a:rPr lang="zh-CN" altLang="zh-CN" sz="2800" dirty="0"/>
              <a:t>否则会使氢氧化铁胶体聚沉。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1A0484F-E8D0-48C6-ACED-54D98DBF9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2565" y="2762135"/>
            <a:ext cx="512310" cy="46182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4DAA4CD-14CE-48BD-970B-1F1064240B9F}"/>
              </a:ext>
            </a:extLst>
          </p:cNvPr>
          <p:cNvSpPr/>
          <p:nvPr/>
        </p:nvSpPr>
        <p:spPr>
          <a:xfrm>
            <a:off x="234043" y="4611542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 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4EFBF54-8F40-4921-BA8B-433BEC6E4AC6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DD3486-6323-4317-8845-293415055660}"/>
              </a:ext>
            </a:extLst>
          </p:cNvPr>
          <p:cNvSpPr/>
          <p:nvPr/>
        </p:nvSpPr>
        <p:spPr>
          <a:xfrm>
            <a:off x="268514" y="729341"/>
            <a:ext cx="116758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制备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胶体的反应不能写成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 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+3HCl,</a:t>
            </a:r>
            <a:r>
              <a:rPr lang="zh-CN" altLang="zh-CN" sz="2800" dirty="0"/>
              <a:t>也不能写成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  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↓+3HCl,</a:t>
            </a:r>
            <a:r>
              <a:rPr lang="zh-CN" altLang="zh-CN" sz="2800" dirty="0"/>
              <a:t>因为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在沸水中完全水解</a:t>
            </a:r>
            <a:r>
              <a:rPr lang="en-US" altLang="zh-CN" sz="2800" dirty="0"/>
              <a:t>,</a:t>
            </a:r>
            <a:r>
              <a:rPr lang="zh-CN" altLang="zh-CN" sz="2800" dirty="0"/>
              <a:t>反应不可逆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胶体而不是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胶体的应用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(1)</a:t>
            </a:r>
            <a:r>
              <a:rPr lang="zh-CN" altLang="zh-CN" sz="2800" dirty="0"/>
              <a:t>利用渗析的方法</a:t>
            </a:r>
            <a:r>
              <a:rPr lang="en-US" altLang="zh-CN" sz="2800" dirty="0"/>
              <a:t>,</a:t>
            </a:r>
            <a:r>
              <a:rPr lang="zh-CN" altLang="zh-CN" sz="2800" dirty="0"/>
              <a:t>可以分离氨基酸和蛋白质</a:t>
            </a:r>
            <a:r>
              <a:rPr lang="en-US" altLang="zh-CN" sz="2800" dirty="0"/>
              <a:t>;</a:t>
            </a:r>
            <a:r>
              <a:rPr lang="zh-CN" altLang="zh-CN" sz="2800" dirty="0"/>
              <a:t>利用血清蛋白电泳可诊断疾病</a:t>
            </a:r>
            <a:r>
              <a:rPr lang="en-US" altLang="zh-CN" sz="2800" dirty="0"/>
              <a:t>;</a:t>
            </a:r>
            <a:r>
              <a:rPr lang="zh-CN" altLang="zh-CN" sz="2800" dirty="0"/>
              <a:t>冶金工业可用电泳除尘。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(2)</a:t>
            </a:r>
            <a:r>
              <a:rPr lang="zh-CN" altLang="zh-CN" sz="2800" dirty="0"/>
              <a:t>明矾</a:t>
            </a:r>
            <a:r>
              <a:rPr lang="en-US" altLang="zh-CN" sz="2800" dirty="0"/>
              <a:t>(</a:t>
            </a:r>
            <a:r>
              <a:rPr lang="zh-CN" altLang="zh-CN" sz="2800" dirty="0"/>
              <a:t>或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zh-CN" altLang="zh-CN" sz="2800" dirty="0"/>
              <a:t>的净水原理</a:t>
            </a:r>
            <a:r>
              <a:rPr lang="en-US" altLang="zh-CN" sz="2800" dirty="0"/>
              <a:t>:Al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(</a:t>
            </a:r>
            <a:r>
              <a:rPr lang="zh-CN" altLang="zh-CN" sz="2800" dirty="0"/>
              <a:t>或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)</a:t>
            </a:r>
            <a:r>
              <a:rPr lang="zh-CN" altLang="zh-CN" sz="2800" dirty="0"/>
              <a:t>水解生成的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[</a:t>
            </a:r>
            <a:r>
              <a:rPr lang="zh-CN" altLang="zh-CN" sz="2800" dirty="0"/>
              <a:t>或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]</a:t>
            </a:r>
            <a:r>
              <a:rPr lang="zh-CN" altLang="zh-CN" sz="2800" dirty="0"/>
              <a:t>胶粒表面积很大</a:t>
            </a:r>
            <a:r>
              <a:rPr lang="en-US" altLang="zh-CN" sz="2800" dirty="0"/>
              <a:t>,</a:t>
            </a:r>
            <a:r>
              <a:rPr lang="zh-CN" altLang="zh-CN" sz="2800" dirty="0"/>
              <a:t>吸附能力很强</a:t>
            </a:r>
            <a:r>
              <a:rPr lang="en-US" altLang="zh-CN" sz="2800" dirty="0"/>
              <a:t>,</a:t>
            </a:r>
            <a:r>
              <a:rPr lang="zh-CN" altLang="zh-CN" sz="2800" dirty="0"/>
              <a:t>易吸附水中悬浮的杂质而聚沉</a:t>
            </a:r>
            <a:r>
              <a:rPr lang="en-US" altLang="zh-CN" sz="2800" dirty="0"/>
              <a:t>,</a:t>
            </a:r>
            <a:r>
              <a:rPr lang="zh-CN" altLang="zh-CN" sz="2800" dirty="0"/>
              <a:t>达到净水的目的。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35700E7-C6AE-4CC7-B19B-2811C9274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22279" y="791026"/>
            <a:ext cx="512310" cy="4618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DD3573D-7B13-4995-8D87-19FCCA841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1422" y="1476825"/>
            <a:ext cx="512310" cy="4618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21A104D-2CDC-4AB1-8DDA-3B9F40392865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9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561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DD3486-6323-4317-8845-293415055660}"/>
              </a:ext>
            </a:extLst>
          </p:cNvPr>
          <p:cNvSpPr/>
          <p:nvPr/>
        </p:nvSpPr>
        <p:spPr>
          <a:xfrm>
            <a:off x="268514" y="787397"/>
            <a:ext cx="11675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工业制肥皂</a:t>
            </a:r>
            <a:r>
              <a:rPr lang="en-US" altLang="zh-CN" sz="2800" dirty="0"/>
              <a:t>:</a:t>
            </a:r>
            <a:r>
              <a:rPr lang="zh-CN" altLang="zh-CN" sz="2800" dirty="0"/>
              <a:t>油脂皂化生成的高级脂肪酸钠与水及甘油构成胶体</a:t>
            </a:r>
            <a:r>
              <a:rPr lang="en-US" altLang="zh-CN" sz="2800" dirty="0"/>
              <a:t>,</a:t>
            </a:r>
            <a:r>
              <a:rPr lang="zh-CN" altLang="zh-CN" sz="2800" dirty="0"/>
              <a:t>加入食盐细粒</a:t>
            </a:r>
            <a:r>
              <a:rPr lang="en-US" altLang="zh-CN" sz="2800" dirty="0"/>
              <a:t>,</a:t>
            </a:r>
            <a:r>
              <a:rPr lang="zh-CN" altLang="zh-CN" sz="2800" dirty="0"/>
              <a:t>则使高级脂肪酸钠从混合物中析出</a:t>
            </a:r>
            <a:r>
              <a:rPr lang="en-US" altLang="zh-CN" sz="2800" dirty="0"/>
              <a:t>,</a:t>
            </a:r>
            <a:r>
              <a:rPr lang="zh-CN" altLang="zh-CN" sz="2800" dirty="0"/>
              <a:t>浮在液面上</a:t>
            </a:r>
            <a:r>
              <a:rPr lang="en-US" altLang="zh-CN" sz="2800" dirty="0"/>
              <a:t>,</a:t>
            </a:r>
            <a:r>
              <a:rPr lang="zh-CN" altLang="zh-CN" sz="2800" dirty="0"/>
              <a:t>从而和甘油、食盐水分离。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2B193CF-12A0-42E6-B1E7-15F2253B26BE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98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高考组合题</a:t>
            </a:r>
            <a:r>
              <a:rPr lang="en-US" altLang="zh-CN" sz="2800" dirty="0"/>
              <a:t>]</a:t>
            </a:r>
            <a:r>
              <a:rPr lang="zh-CN" altLang="zh-CN" sz="2800" dirty="0"/>
              <a:t>下列叙述正确的是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A.[2014</a:t>
            </a:r>
            <a:r>
              <a:rPr lang="zh-CN" altLang="zh-CN" sz="2800" dirty="0"/>
              <a:t>重庆理综</a:t>
            </a:r>
            <a:r>
              <a:rPr lang="en-US" altLang="zh-CN" sz="2800" dirty="0"/>
              <a:t>,3A]</a:t>
            </a:r>
            <a:r>
              <a:rPr lang="zh-CN" altLang="zh-CN" sz="2800" dirty="0"/>
              <a:t>浓氨水中滴加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饱和溶液可制得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B.[2013</a:t>
            </a:r>
            <a:r>
              <a:rPr lang="zh-CN" altLang="zh-CN" sz="2800" dirty="0"/>
              <a:t>江苏</a:t>
            </a:r>
            <a:r>
              <a:rPr lang="en-US" altLang="zh-CN" sz="2800" dirty="0"/>
              <a:t>,8B] </a:t>
            </a:r>
            <a:r>
              <a:rPr lang="zh-CN" altLang="zh-CN" sz="2800" dirty="0"/>
              <a:t>明矾溶于水产生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</a:t>
            </a:r>
            <a:r>
              <a:rPr lang="en-US" altLang="zh-CN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Al</a:t>
            </a:r>
            <a:r>
              <a:rPr lang="en-US" altLang="zh-CN" sz="2800" baseline="30000" dirty="0"/>
              <a:t>3+</a:t>
            </a:r>
            <a:r>
              <a:rPr lang="en-US" altLang="zh-CN" sz="2800" dirty="0"/>
              <a:t>+3H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       Al(OH)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↓+3H</a:t>
            </a:r>
            <a:r>
              <a:rPr lang="en-US" altLang="zh-CN" sz="2800" baseline="30000" dirty="0"/>
              <a:t>+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C.[2017</a:t>
            </a:r>
            <a:r>
              <a:rPr lang="zh-CN" altLang="zh-CN" sz="2800" dirty="0"/>
              <a:t>天津理综</a:t>
            </a:r>
            <a:r>
              <a:rPr lang="en-US" altLang="zh-CN" sz="2800" dirty="0"/>
              <a:t>,1B]</a:t>
            </a:r>
            <a:r>
              <a:rPr lang="zh-CN" altLang="zh-CN" sz="2800" dirty="0"/>
              <a:t>用可溶性的铝盐和铁盐处理水中的悬浮物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D.[2012</a:t>
            </a:r>
            <a:r>
              <a:rPr lang="zh-CN" altLang="zh-CN" sz="2800" dirty="0"/>
              <a:t>重庆理综</a:t>
            </a:r>
            <a:r>
              <a:rPr lang="en-US" altLang="zh-CN" sz="2800" dirty="0"/>
              <a:t>,10D]</a:t>
            </a:r>
            <a:r>
              <a:rPr lang="zh-CN" altLang="zh-CN" sz="2800" dirty="0"/>
              <a:t>沸水中滴加适量饱和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</a:t>
            </a:r>
            <a:r>
              <a:rPr lang="en-US" altLang="zh-CN" sz="2800" dirty="0"/>
              <a:t>,</a:t>
            </a:r>
            <a:r>
              <a:rPr lang="zh-CN" altLang="zh-CN" sz="2800" dirty="0"/>
              <a:t>形成带电的胶体</a:t>
            </a:r>
            <a:r>
              <a:rPr lang="en-US" altLang="zh-CN" sz="2800" dirty="0"/>
              <a:t>,</a:t>
            </a:r>
            <a:r>
              <a:rPr lang="zh-CN" altLang="zh-CN" sz="2800" dirty="0"/>
              <a:t>导电能力增强</a:t>
            </a:r>
          </a:p>
          <a:p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8B74D81-B7B7-464E-9420-2E21BAD19F85}"/>
              </a:ext>
            </a:extLst>
          </p:cNvPr>
          <p:cNvSpPr/>
          <p:nvPr/>
        </p:nvSpPr>
        <p:spPr>
          <a:xfrm>
            <a:off x="234043" y="4624810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思维导引</a:t>
            </a:r>
            <a:endParaRPr lang="en-US" altLang="zh-CN" sz="2800" b="1" dirty="0">
              <a:solidFill>
                <a:srgbClr val="DA251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2DD3ED-5106-4974-8EC7-03D34C60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37" y="5200275"/>
            <a:ext cx="11160461" cy="1308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/>
              <a:t>知道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胶体的制备方法</a:t>
            </a:r>
            <a:r>
              <a:rPr lang="en-US" altLang="zh-CN" sz="2800" dirty="0"/>
              <a:t>,</a:t>
            </a:r>
            <a:r>
              <a:rPr lang="zh-CN" altLang="zh-CN" sz="2800" dirty="0"/>
              <a:t>会写反应方程式。了解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胶体的净水原理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CE9D528-F6CB-4D7C-BE4B-0D48C5A8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12" y="5917532"/>
            <a:ext cx="819180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2800" dirty="0"/>
              <a:t>了解胶体的聚沉、丁达尔效应、渗析、电泳等性质</a:t>
            </a:r>
          </a:p>
        </p:txBody>
      </p:sp>
      <p:pic>
        <p:nvPicPr>
          <p:cNvPr id="23" name="图片 260">
            <a:extLst>
              <a:ext uri="{FF2B5EF4-FFF2-40B4-BE49-F238E27FC236}">
                <a16:creationId xmlns="" xmlns:a16="http://schemas.microsoft.com/office/drawing/2014/main" id="{B85517E8-0905-4E2E-86B0-8195CFB3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74" y="5978223"/>
            <a:ext cx="675782" cy="4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A61A027-CDB8-4169-A312-2075096E12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09067" y="2373441"/>
            <a:ext cx="559481" cy="3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1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B068BE1-DE16-4E93-A2BB-AEA66712DA41}"/>
              </a:ext>
            </a:extLst>
          </p:cNvPr>
          <p:cNvSpPr/>
          <p:nvPr/>
        </p:nvSpPr>
        <p:spPr>
          <a:xfrm>
            <a:off x="234043" y="312735"/>
            <a:ext cx="1172391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/>
              <a:t>浓氨水中滴加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饱和溶液制得的是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明矾溶于水生成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胶体而不是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</a:t>
            </a:r>
            <a:r>
              <a:rPr lang="en-US" altLang="zh-CN" sz="2800" dirty="0"/>
              <a:t>,</a:t>
            </a:r>
            <a:r>
              <a:rPr lang="zh-CN" altLang="zh-CN" sz="2800" dirty="0"/>
              <a:t>因此不能写</a:t>
            </a:r>
            <a:r>
              <a:rPr lang="en-US" altLang="zh-CN" sz="2800" dirty="0"/>
              <a:t>“↓”,</a:t>
            </a:r>
            <a:r>
              <a:rPr lang="zh-CN" altLang="zh-CN" sz="2800" dirty="0"/>
              <a:t>而且方程式要用</a:t>
            </a:r>
            <a:r>
              <a:rPr lang="en-US" altLang="zh-CN" sz="2800" dirty="0"/>
              <a:t>“            ”</a:t>
            </a:r>
            <a:r>
              <a:rPr lang="zh-CN" altLang="zh-CN" sz="2800" dirty="0"/>
              <a:t>连接</a:t>
            </a:r>
            <a:r>
              <a:rPr lang="en-US" altLang="zh-CN" sz="2800" dirty="0"/>
              <a:t>,B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可溶性铝盐及铁盐水解生成的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胶体能吸附水中的悬浮物从而达到净水的目的</a:t>
            </a:r>
            <a:r>
              <a:rPr lang="en-US" altLang="zh-CN" sz="2800" dirty="0"/>
              <a:t>,C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胶体呈电中性</a:t>
            </a:r>
            <a:r>
              <a:rPr lang="en-US" altLang="zh-CN" sz="2800" dirty="0"/>
              <a:t>,</a:t>
            </a:r>
            <a:r>
              <a:rPr lang="zh-CN" altLang="zh-CN" sz="2800" dirty="0"/>
              <a:t>不带电</a:t>
            </a:r>
            <a:r>
              <a:rPr lang="en-US" altLang="zh-CN" sz="2800" dirty="0"/>
              <a:t>,</a:t>
            </a:r>
            <a:r>
              <a:rPr lang="zh-CN" altLang="zh-CN" sz="2800" dirty="0"/>
              <a:t>带电的是胶体粒子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BC948C2-2E87-4032-9609-347BA081E3F9}"/>
              </a:ext>
            </a:extLst>
          </p:cNvPr>
          <p:cNvSpPr/>
          <p:nvPr/>
        </p:nvSpPr>
        <p:spPr>
          <a:xfrm>
            <a:off x="234043" y="3603321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1B68566-1BAC-4682-9919-5569DAA1F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5205" y="1799227"/>
            <a:ext cx="690109" cy="3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6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C7F8D1-617C-4FF7-9453-7CF7B2AB09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BC948C2-2E87-4032-9609-347BA081E3F9}"/>
              </a:ext>
            </a:extLst>
          </p:cNvPr>
          <p:cNvSpPr/>
          <p:nvPr/>
        </p:nvSpPr>
        <p:spPr>
          <a:xfrm>
            <a:off x="234043" y="312735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易错警示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2444467-A846-4CB8-9FB2-0841C0BFD34C}"/>
              </a:ext>
            </a:extLst>
          </p:cNvPr>
          <p:cNvSpPr/>
          <p:nvPr/>
        </p:nvSpPr>
        <p:spPr>
          <a:xfrm>
            <a:off x="234043" y="1051399"/>
            <a:ext cx="11723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胶体的制备误区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误区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将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饱和溶液逐滴加入沸腾的稀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误区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将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饱和溶液逐滴加入沸腾的自来水中。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误区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将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固体溶解在沸腾的蒸馏水中。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58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4DCE35-A01F-45F9-A0B3-8D9BDE7A43AE}"/>
              </a:ext>
            </a:extLst>
          </p:cNvPr>
          <p:cNvSpPr/>
          <p:nvPr/>
        </p:nvSpPr>
        <p:spPr>
          <a:xfrm>
            <a:off x="234043" y="244824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E8C1C39-E464-4A19-92C5-7FD7A375CB6F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6DBA287-54C4-458D-95D9-93692C07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43" y="891070"/>
            <a:ext cx="117239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拓展变式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   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有关分散系的叙述正确的是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盐卤可用于制豆腐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;②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葡萄糖注射液不能产生丁达尔效应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不属于胶体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;③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向饱和的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溶液中滴加稀氨水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弱碱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可以制备胶体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;④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生活中的豆浆、鸡蛋清加适量水所得的混合物都是胶体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;⑤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溶液涂抹伤口能止血是利用了胶体的聚沉性质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;⑥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工厂的电除尘器是利用了胶体电泳的性质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;⑦FeCl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胶体两种分散系的本质区别为是否具有丁达尔效应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A.①②③④⑤⑥⑦	B.①②④⑤⑥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C.①④⑤⑥	                    D.①②④⑥⑦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5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6887BEB-6A6D-41A9-8ECC-AF3CEFAE4603}"/>
              </a:ext>
            </a:extLst>
          </p:cNvPr>
          <p:cNvSpPr/>
          <p:nvPr/>
        </p:nvSpPr>
        <p:spPr>
          <a:xfrm>
            <a:off x="234043" y="254679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56B39D2-9671-4259-83C8-977C3747FA33}"/>
              </a:ext>
            </a:extLst>
          </p:cNvPr>
          <p:cNvSpPr/>
          <p:nvPr/>
        </p:nvSpPr>
        <p:spPr>
          <a:xfrm>
            <a:off x="234044" y="920773"/>
            <a:ext cx="11723912" cy="389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3.B</a:t>
            </a:r>
            <a:r>
              <a:rPr lang="zh-CN" altLang="zh-CN" sz="2800" dirty="0"/>
              <a:t>　盐卤制豆腐利用了豆浆胶体的聚沉性质</a:t>
            </a:r>
            <a:r>
              <a:rPr lang="en-US" altLang="zh-CN" sz="2800" dirty="0"/>
              <a:t>,①</a:t>
            </a:r>
            <a:r>
              <a:rPr lang="zh-CN" altLang="zh-CN" sz="2800" dirty="0"/>
              <a:t>正确。葡萄糖溶液的分散质直径小于</a:t>
            </a:r>
            <a:r>
              <a:rPr lang="en-US" altLang="zh-CN" sz="2800" dirty="0"/>
              <a:t>1 nm,</a:t>
            </a:r>
            <a:r>
              <a:rPr lang="zh-CN" altLang="zh-CN" sz="2800" dirty="0"/>
              <a:t>属于溶液</a:t>
            </a:r>
            <a:r>
              <a:rPr lang="en-US" altLang="zh-CN" sz="2800" dirty="0"/>
              <a:t>,</a:t>
            </a:r>
            <a:r>
              <a:rPr lang="zh-CN" altLang="zh-CN" sz="2800" dirty="0"/>
              <a:t>不能产生丁达尔效应</a:t>
            </a:r>
            <a:r>
              <a:rPr lang="en-US" altLang="zh-CN" sz="2800" dirty="0"/>
              <a:t>,②</a:t>
            </a:r>
            <a:r>
              <a:rPr lang="zh-CN" altLang="zh-CN" sz="2800" dirty="0"/>
              <a:t>正确。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与稀氨水反应生成</a:t>
            </a:r>
            <a:r>
              <a:rPr lang="en-US" altLang="zh-CN" sz="2800" dirty="0"/>
              <a:t>Fe(OH)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沉淀</a:t>
            </a:r>
            <a:r>
              <a:rPr lang="en-US" altLang="zh-CN" sz="2800" dirty="0"/>
              <a:t>,③</a:t>
            </a:r>
            <a:r>
              <a:rPr lang="zh-CN" altLang="zh-CN" sz="2800" dirty="0"/>
              <a:t>错误。豆浆、鸡蛋清加适量水所得混合物都是胶体</a:t>
            </a:r>
            <a:r>
              <a:rPr lang="en-US" altLang="zh-CN" sz="2800" dirty="0"/>
              <a:t>,④</a:t>
            </a:r>
            <a:r>
              <a:rPr lang="zh-CN" altLang="zh-CN" sz="2800" dirty="0"/>
              <a:t>正确。血液属于胶体</a:t>
            </a:r>
            <a:r>
              <a:rPr lang="en-US" altLang="zh-CN" sz="2800" dirty="0"/>
              <a:t>,FeCl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溶液止血利用了胶体的聚沉性质</a:t>
            </a:r>
            <a:r>
              <a:rPr lang="en-US" altLang="zh-CN" sz="2800" dirty="0"/>
              <a:t>,⑤</a:t>
            </a:r>
            <a:r>
              <a:rPr lang="zh-CN" altLang="zh-CN" sz="2800" dirty="0"/>
              <a:t>正确。电除尘是利用了胶体的电泳性质</a:t>
            </a:r>
            <a:r>
              <a:rPr lang="en-US" altLang="zh-CN" sz="2800" dirty="0"/>
              <a:t>,⑥</a:t>
            </a:r>
            <a:r>
              <a:rPr lang="zh-CN" altLang="zh-CN" sz="2800" dirty="0"/>
              <a:t>正确。胶体与溶液的本质区别是分散质直径的大小不同</a:t>
            </a:r>
            <a:r>
              <a:rPr lang="en-US" altLang="zh-CN" sz="2800" dirty="0"/>
              <a:t>,⑦</a:t>
            </a:r>
            <a:r>
              <a:rPr lang="zh-CN" altLang="zh-CN" sz="2800" dirty="0"/>
              <a:t>错误。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A9D6B23-E9BA-4F3B-9AFB-94F36623D676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4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结合中华民族优秀文化考查物质的分类及性质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STSE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435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考情揭秘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979498"/>
            <a:ext cx="116912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高考对本专题的考查多集中在物质的组成、性质与分类上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以选择题的形式出现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新课标全国卷中试题稳定在第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题。随着考试大纲的变化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本部分内容的考查力度将有加大的趋势。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结合古代化学成就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考查其中涉及的化学常识和简单原理。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近几年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高考对分散系及其性质的考查一般以某一选项形式出现在选择题中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考查溶液和胶体的本质区别、胶体的丁达尔效应、透过性及应用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过滤、渗析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、电泳及其应用等。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69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324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cs typeface="Times New Roman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cs typeface="Times New Roman"/>
              </a:rPr>
              <a:t>5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 </a:t>
            </a:r>
            <a:r>
              <a:rPr lang="en-US" altLang="zh-CN" sz="2800" dirty="0"/>
              <a:t>[2015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Ⅰ,7,6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我国清代《本草纲目拾遗》中记叙无机药物</a:t>
            </a:r>
            <a:r>
              <a:rPr lang="en-US" altLang="zh-CN" sz="2800" dirty="0"/>
              <a:t>335</a:t>
            </a:r>
            <a:r>
              <a:rPr lang="zh-CN" altLang="zh-CN" sz="2800" dirty="0"/>
              <a:t>种</a:t>
            </a:r>
            <a:r>
              <a:rPr lang="en-US" altLang="zh-CN" sz="2800" dirty="0"/>
              <a:t>,</a:t>
            </a:r>
            <a:r>
              <a:rPr lang="zh-CN" altLang="zh-CN" sz="2800" dirty="0"/>
              <a:t>其中</a:t>
            </a:r>
            <a:r>
              <a:rPr lang="en-US" altLang="zh-CN" sz="2800" dirty="0"/>
              <a:t>“</a:t>
            </a:r>
            <a:r>
              <a:rPr lang="zh-CN" altLang="zh-CN" sz="2800" dirty="0"/>
              <a:t>强水</a:t>
            </a:r>
            <a:r>
              <a:rPr lang="en-US" altLang="zh-CN" sz="2800" dirty="0"/>
              <a:t>”</a:t>
            </a:r>
            <a:r>
              <a:rPr lang="zh-CN" altLang="zh-CN" sz="2800" dirty="0"/>
              <a:t>条目下写道</a:t>
            </a:r>
            <a:r>
              <a:rPr lang="en-US" altLang="zh-CN" sz="2800" dirty="0"/>
              <a:t>:“</a:t>
            </a:r>
            <a:r>
              <a:rPr lang="zh-CN" altLang="zh-CN" sz="2800" dirty="0"/>
              <a:t>性最烈</a:t>
            </a:r>
            <a:r>
              <a:rPr lang="en-US" altLang="zh-CN" sz="2800" dirty="0"/>
              <a:t>,</a:t>
            </a:r>
            <a:r>
              <a:rPr lang="zh-CN" altLang="zh-CN" sz="2800" dirty="0"/>
              <a:t>能蚀五金</a:t>
            </a:r>
            <a:r>
              <a:rPr lang="en-US" altLang="zh-CN" sz="2800" dirty="0"/>
              <a:t>……</a:t>
            </a:r>
            <a:r>
              <a:rPr lang="zh-CN" altLang="zh-CN" sz="2800" dirty="0"/>
              <a:t>其水甚强</a:t>
            </a:r>
            <a:r>
              <a:rPr lang="en-US" altLang="zh-CN" sz="2800" dirty="0"/>
              <a:t>,</a:t>
            </a:r>
            <a:r>
              <a:rPr lang="zh-CN" altLang="zh-CN" sz="2800" dirty="0"/>
              <a:t>五金八石皆能穿滴</a:t>
            </a:r>
            <a:r>
              <a:rPr lang="en-US" altLang="zh-CN" sz="2800" dirty="0"/>
              <a:t>,</a:t>
            </a:r>
            <a:r>
              <a:rPr lang="zh-CN" altLang="zh-CN" sz="2800" dirty="0"/>
              <a:t>惟玻璃可盛。</a:t>
            </a:r>
            <a:r>
              <a:rPr lang="en-US" altLang="zh-CN" sz="2800" dirty="0"/>
              <a:t>”</a:t>
            </a:r>
            <a:r>
              <a:rPr lang="zh-CN" altLang="zh-CN" sz="2800" dirty="0"/>
              <a:t>这里的</a:t>
            </a:r>
            <a:r>
              <a:rPr lang="en-US" altLang="zh-CN" sz="2800" dirty="0"/>
              <a:t>“</a:t>
            </a:r>
            <a:r>
              <a:rPr lang="zh-CN" altLang="zh-CN" sz="2800" dirty="0"/>
              <a:t>强水</a:t>
            </a:r>
            <a:r>
              <a:rPr lang="en-US" altLang="zh-CN" sz="2800" dirty="0"/>
              <a:t>”</a:t>
            </a:r>
            <a:r>
              <a:rPr lang="zh-CN" altLang="zh-CN" sz="2800" dirty="0"/>
              <a:t>是指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氨水</a:t>
            </a:r>
            <a:r>
              <a:rPr lang="en-US" altLang="zh-CN" sz="2800" dirty="0"/>
              <a:t>	B.</a:t>
            </a:r>
            <a:r>
              <a:rPr lang="zh-CN" altLang="zh-CN" sz="2800" dirty="0"/>
              <a:t>硝酸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醋</a:t>
            </a:r>
            <a:r>
              <a:rPr lang="en-US" altLang="zh-CN" sz="2800" dirty="0"/>
              <a:t>	          D.</a:t>
            </a:r>
            <a:r>
              <a:rPr lang="zh-CN" altLang="zh-CN" sz="2800" dirty="0"/>
              <a:t>卤水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799" y="-2"/>
            <a:ext cx="854165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1 </a:t>
            </a:r>
            <a:r>
              <a:rPr lang="zh-CN" altLang="zh-CN" sz="2800" dirty="0">
                <a:solidFill>
                  <a:srgbClr val="DA251C"/>
                </a:solidFill>
              </a:rPr>
              <a:t>结合中华民族优秀文化考查物质的分类及性质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54EAF7D-7379-4935-A4BE-485DAC567807}"/>
              </a:ext>
            </a:extLst>
          </p:cNvPr>
          <p:cNvSpPr/>
          <p:nvPr/>
        </p:nvSpPr>
        <p:spPr>
          <a:xfrm>
            <a:off x="256321" y="43857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思维导引</a:t>
            </a:r>
            <a:endParaRPr lang="zh-CN" altLang="en-US" sz="2800" b="1" dirty="0">
              <a:solidFill>
                <a:srgbClr val="DA2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DB03A0C-4AD6-464F-9988-23270CDB7AF1}"/>
              </a:ext>
            </a:extLst>
          </p:cNvPr>
          <p:cNvGrpSpPr/>
          <p:nvPr/>
        </p:nvGrpSpPr>
        <p:grpSpPr>
          <a:xfrm>
            <a:off x="256321" y="5079776"/>
            <a:ext cx="8705285" cy="1477328"/>
            <a:chOff x="256321" y="1697948"/>
            <a:chExt cx="8705285" cy="1477328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532FCEE-A7E9-403F-A5DC-7E6AF4C5AD32}"/>
                </a:ext>
              </a:extLst>
            </p:cNvPr>
            <p:cNvSpPr/>
            <p:nvPr/>
          </p:nvSpPr>
          <p:spPr>
            <a:xfrm>
              <a:off x="256321" y="1697948"/>
              <a:ext cx="19063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性质提取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AA3A2C7E-E1F8-4873-B0D1-806473B6F0FE}"/>
                </a:ext>
              </a:extLst>
            </p:cNvPr>
            <p:cNvSpPr/>
            <p:nvPr/>
          </p:nvSpPr>
          <p:spPr>
            <a:xfrm>
              <a:off x="2564094" y="1697948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性最烈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能蚀五金五金八石皆能穿滴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12B4212-9EC7-4031-9749-B05F838683DF}"/>
                </a:ext>
              </a:extLst>
            </p:cNvPr>
            <p:cNvSpPr/>
            <p:nvPr/>
          </p:nvSpPr>
          <p:spPr>
            <a:xfrm>
              <a:off x="256321" y="2436612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/>
                <a:t>强氧化性强酸性</a:t>
              </a:r>
              <a:endParaRPr lang="zh-CN" altLang="en-US" sz="28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703EED09-F41F-4CB9-B3F2-2F9C429BC2C3}"/>
                </a:ext>
              </a:extLst>
            </p:cNvPr>
            <p:cNvSpPr/>
            <p:nvPr/>
          </p:nvSpPr>
          <p:spPr>
            <a:xfrm>
              <a:off x="3660597" y="2414564"/>
              <a:ext cx="322217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dirty="0"/>
                <a:t>“</a:t>
              </a:r>
              <a:r>
                <a:rPr lang="zh-CN" altLang="zh-CN" sz="2800" dirty="0"/>
                <a:t>强水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判断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82ABDCFD-387D-4AA2-AE23-4704B876E83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06306" y="1895986"/>
              <a:ext cx="603024" cy="34258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9F740575-A8AF-4CEE-A1AD-282B8CC98FF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58582" y="1895986"/>
              <a:ext cx="603024" cy="34258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CD69951-5B98-41C2-AF62-CE53FD42F1F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2809" y="2634650"/>
              <a:ext cx="603024" cy="342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29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DD8162C-5A42-4127-AD8D-45D2809B0B08}"/>
              </a:ext>
            </a:extLst>
          </p:cNvPr>
          <p:cNvSpPr/>
          <p:nvPr/>
        </p:nvSpPr>
        <p:spPr>
          <a:xfrm>
            <a:off x="332520" y="941895"/>
            <a:ext cx="11554679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/>
              <a:t>由题给信息可知</a:t>
            </a:r>
            <a:r>
              <a:rPr lang="en-US" altLang="zh-CN" sz="2800" dirty="0"/>
              <a:t>,“</a:t>
            </a:r>
            <a:r>
              <a:rPr lang="zh-CN" altLang="zh-CN" sz="2800" dirty="0"/>
              <a:t>强水</a:t>
            </a:r>
            <a:r>
              <a:rPr lang="en-US" altLang="zh-CN" sz="2800" dirty="0"/>
              <a:t>”</a:t>
            </a:r>
            <a:r>
              <a:rPr lang="zh-CN" altLang="zh-CN" sz="2800" dirty="0"/>
              <a:t>具有强氧化性和酸性</a:t>
            </a:r>
            <a:r>
              <a:rPr lang="en-US" altLang="zh-CN" sz="2800" dirty="0"/>
              <a:t>,B</a:t>
            </a:r>
            <a:r>
              <a:rPr lang="zh-CN" altLang="zh-CN" sz="2800" dirty="0"/>
              <a:t>项符合题意。氨水显碱性</a:t>
            </a:r>
            <a:r>
              <a:rPr lang="en-US" altLang="zh-CN" sz="2800" dirty="0"/>
              <a:t>,</a:t>
            </a:r>
            <a:r>
              <a:rPr lang="zh-CN" altLang="zh-CN" sz="2800" dirty="0"/>
              <a:t>醋的酸性太弱不能</a:t>
            </a:r>
            <a:r>
              <a:rPr lang="en-US" altLang="zh-CN" sz="2800" dirty="0"/>
              <a:t>“</a:t>
            </a:r>
            <a:r>
              <a:rPr lang="zh-CN" altLang="zh-CN" sz="2800" dirty="0"/>
              <a:t>穿滴</a:t>
            </a:r>
            <a:r>
              <a:rPr lang="en-US" altLang="zh-CN" sz="2800" dirty="0"/>
              <a:t>”“</a:t>
            </a:r>
            <a:r>
              <a:rPr lang="zh-CN" altLang="zh-CN" sz="2800" dirty="0"/>
              <a:t>五金八石</a:t>
            </a:r>
            <a:r>
              <a:rPr lang="en-US" altLang="zh-CN" sz="2800" dirty="0"/>
              <a:t>”,</a:t>
            </a:r>
            <a:r>
              <a:rPr lang="zh-CN" altLang="zh-CN" sz="2800" dirty="0"/>
              <a:t>卤水的主要成分为氯化镁等</a:t>
            </a:r>
            <a:r>
              <a:rPr lang="en-US" altLang="zh-CN" sz="2800" dirty="0"/>
              <a:t>,</a:t>
            </a:r>
            <a:r>
              <a:rPr lang="zh-CN" altLang="zh-CN" sz="2800" dirty="0"/>
              <a:t>均不符合题意。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0D36235-3B47-428A-89D1-C773B8BB8A10}"/>
              </a:ext>
            </a:extLst>
          </p:cNvPr>
          <p:cNvSpPr/>
          <p:nvPr/>
        </p:nvSpPr>
        <p:spPr>
          <a:xfrm>
            <a:off x="357722" y="3009934"/>
            <a:ext cx="15215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5F898F-4D59-421E-9EDD-F19E55C46CC7}"/>
              </a:ext>
            </a:extLst>
          </p:cNvPr>
          <p:cNvSpPr/>
          <p:nvPr/>
        </p:nvSpPr>
        <p:spPr>
          <a:xfrm>
            <a:off x="357722" y="3861678"/>
            <a:ext cx="1620957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突破攻略</a:t>
            </a:r>
            <a:endParaRPr lang="zh-CN" altLang="zh-CN" sz="2800" b="1" dirty="0">
              <a:solidFill>
                <a:srgbClr val="DA2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DF539E7-852C-4810-BBD7-D39F61A86E27}"/>
              </a:ext>
            </a:extLst>
          </p:cNvPr>
          <p:cNvSpPr/>
          <p:nvPr/>
        </p:nvSpPr>
        <p:spPr>
          <a:xfrm>
            <a:off x="318005" y="4531119"/>
            <a:ext cx="11569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dirty="0">
                <a:solidFill>
                  <a:prstClr val="black"/>
                </a:solidFill>
              </a:rPr>
              <a:t>本题将化学知识与古代书籍文字联系起来</a:t>
            </a:r>
            <a:r>
              <a:rPr lang="en-US" altLang="zh-CN" sz="2800" dirty="0">
                <a:solidFill>
                  <a:prstClr val="black"/>
                </a:solidFill>
              </a:rPr>
              <a:t>,</a:t>
            </a:r>
            <a:r>
              <a:rPr lang="zh-CN" altLang="zh-CN" sz="2800" dirty="0">
                <a:solidFill>
                  <a:prstClr val="black"/>
                </a:solidFill>
              </a:rPr>
              <a:t>在阅读中考查化学学科基础知识和基本信息的提取能力。解答此类题目</a:t>
            </a:r>
            <a:r>
              <a:rPr lang="en-US" altLang="zh-CN" sz="2800" dirty="0">
                <a:solidFill>
                  <a:prstClr val="black"/>
                </a:solidFill>
              </a:rPr>
              <a:t>,</a:t>
            </a:r>
            <a:r>
              <a:rPr lang="zh-CN" altLang="zh-CN" sz="2800" dirty="0">
                <a:solidFill>
                  <a:prstClr val="black"/>
                </a:solidFill>
              </a:rPr>
              <a:t>首先需要读懂古诗词</a:t>
            </a:r>
            <a:r>
              <a:rPr lang="en-US" altLang="zh-CN" sz="2800" dirty="0">
                <a:solidFill>
                  <a:prstClr val="black"/>
                </a:solidFill>
              </a:rPr>
              <a:t>,</a:t>
            </a:r>
            <a:r>
              <a:rPr lang="zh-CN" altLang="zh-CN" sz="2800" dirty="0">
                <a:solidFill>
                  <a:prstClr val="black"/>
                </a:solidFill>
              </a:rPr>
              <a:t>从中提取化学信息</a:t>
            </a:r>
            <a:r>
              <a:rPr lang="en-US" altLang="zh-CN" sz="2800" dirty="0">
                <a:solidFill>
                  <a:prstClr val="black"/>
                </a:solidFill>
              </a:rPr>
              <a:t>,</a:t>
            </a:r>
            <a:r>
              <a:rPr lang="zh-CN" altLang="zh-CN" sz="2800" dirty="0">
                <a:solidFill>
                  <a:prstClr val="black"/>
                </a:solidFill>
              </a:rPr>
              <a:t>然后再根据平时积累的知识</a:t>
            </a:r>
            <a:r>
              <a:rPr lang="en-US" altLang="zh-CN" sz="2800" dirty="0">
                <a:solidFill>
                  <a:prstClr val="black"/>
                </a:solidFill>
              </a:rPr>
              <a:t>,</a:t>
            </a:r>
            <a:r>
              <a:rPr lang="zh-CN" altLang="zh-CN" sz="2800" dirty="0">
                <a:solidFill>
                  <a:prstClr val="black"/>
                </a:solidFill>
              </a:rPr>
              <a:t>进行物质的分类或性质判断。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9E739F0-E3EF-49B6-BD01-047FD8448BD0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4043" y="949904"/>
            <a:ext cx="11723913" cy="324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了解分子、原子、离子和原子团等概念的含义。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理解物理变化与化学变化的区别与联系。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理解混合物和纯净物、单质和化合物、金属和非金属的概念。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zh-CN" sz="2800" dirty="0"/>
              <a:t>理解酸、碱、盐、氧化物的概念及其相互联系。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5.</a:t>
            </a:r>
            <a:r>
              <a:rPr lang="zh-CN" altLang="zh-CN" sz="2800" dirty="0"/>
              <a:t>了解胶体是一种常见的分散系</a:t>
            </a:r>
            <a:r>
              <a:rPr lang="en-US" altLang="zh-CN" sz="2800" dirty="0"/>
              <a:t>,</a:t>
            </a:r>
            <a:r>
              <a:rPr lang="zh-CN" altLang="zh-CN" sz="2800" dirty="0"/>
              <a:t>了解溶液和胶体的区别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47561BC-FDC8-4426-9B4D-ECF9FCFDF8C8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AB08CCD-B8A7-4318-A302-1C063CADF072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2160567-35F5-433B-9BD1-6C829668B4C1}"/>
              </a:ext>
            </a:extLst>
          </p:cNvPr>
          <p:cNvSpPr/>
          <p:nvPr/>
        </p:nvSpPr>
        <p:spPr>
          <a:xfrm>
            <a:off x="1066800" y="-2"/>
            <a:ext cx="336005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zh-CN" sz="2800" dirty="0">
                <a:solidFill>
                  <a:srgbClr val="DA251C"/>
                </a:solidFill>
              </a:rPr>
              <a:t>化学与</a:t>
            </a:r>
            <a:r>
              <a:rPr lang="en-US" altLang="zh-CN" sz="2800" dirty="0">
                <a:solidFill>
                  <a:srgbClr val="DA251C"/>
                </a:solidFill>
              </a:rPr>
              <a:t>STSE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4C76213-A454-4B24-AB0C-A9BD01DD531D}"/>
              </a:ext>
            </a:extLst>
          </p:cNvPr>
          <p:cNvSpPr/>
          <p:nvPr/>
        </p:nvSpPr>
        <p:spPr>
          <a:xfrm>
            <a:off x="242445" y="758369"/>
            <a:ext cx="1172657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 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Ⅲ,7,6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化学在生活中有着广泛的应用</a:t>
            </a:r>
            <a:r>
              <a:rPr lang="en-US" altLang="zh-CN" sz="2800" dirty="0"/>
              <a:t>,</a:t>
            </a:r>
            <a:r>
              <a:rPr lang="zh-CN" altLang="zh-CN" sz="2800" dirty="0"/>
              <a:t>下列对应关系错误的是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EFE7619-40B7-4123-BF8C-E3ED46620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99809"/>
              </p:ext>
            </p:extLst>
          </p:nvPr>
        </p:nvGraphicFramePr>
        <p:xfrm>
          <a:off x="910770" y="2090120"/>
          <a:ext cx="10515600" cy="2936450"/>
        </p:xfrm>
        <a:graphic>
          <a:graphicData uri="http://schemas.openxmlformats.org/drawingml/2006/table">
            <a:tbl>
              <a:tblPr firstRow="1" firstCol="1" bandRow="1"/>
              <a:tblGrid>
                <a:gridCol w="508614">
                  <a:extLst>
                    <a:ext uri="{9D8B030D-6E8A-4147-A177-3AD203B41FA5}">
                      <a16:colId xmlns="" xmlns:a16="http://schemas.microsoft.com/office/drawing/2014/main" val="563401288"/>
                    </a:ext>
                  </a:extLst>
                </a:gridCol>
                <a:gridCol w="4473415">
                  <a:extLst>
                    <a:ext uri="{9D8B030D-6E8A-4147-A177-3AD203B41FA5}">
                      <a16:colId xmlns="" xmlns:a16="http://schemas.microsoft.com/office/drawing/2014/main" val="6877031"/>
                    </a:ext>
                  </a:extLst>
                </a:gridCol>
                <a:gridCol w="5533571">
                  <a:extLst>
                    <a:ext uri="{9D8B030D-6E8A-4147-A177-3AD203B41FA5}">
                      <a16:colId xmlns="" xmlns:a16="http://schemas.microsoft.com/office/drawing/2014/main" val="1436571699"/>
                    </a:ext>
                  </a:extLst>
                </a:gridCol>
              </a:tblGrid>
              <a:tr h="58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化学性质 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实际应用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0361445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 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和小苏打反应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泡沫灭火器灭火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9733821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铁比铜金属性强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腐蚀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刻制印刷电路板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84209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次氯酸盐具有氧化性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漂白粉漂白织物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4371375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 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HF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氢氟酸在玻璃器皿上刻蚀标记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2700978"/>
                  </a:ext>
                </a:extLst>
              </a:tr>
            </a:tbl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1399544C-8325-4121-BDA1-61266737F348}"/>
              </a:ext>
            </a:extLst>
          </p:cNvPr>
          <p:cNvGrpSpPr/>
          <p:nvPr/>
        </p:nvGrpSpPr>
        <p:grpSpPr>
          <a:xfrm>
            <a:off x="339090" y="5171710"/>
            <a:ext cx="6505170" cy="1343752"/>
            <a:chOff x="260789" y="1030430"/>
            <a:chExt cx="6505170" cy="1343752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03317486-29CE-41C8-A2E8-558E7C7F543E}"/>
                </a:ext>
              </a:extLst>
            </p:cNvPr>
            <p:cNvSpPr/>
            <p:nvPr/>
          </p:nvSpPr>
          <p:spPr>
            <a:xfrm>
              <a:off x="260789" y="1030430"/>
              <a:ext cx="1980029" cy="662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思维导引　</a:t>
              </a:r>
              <a:endPara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E504118-7593-4F2A-90BD-6526FBE9C2A3}"/>
                </a:ext>
              </a:extLst>
            </p:cNvPr>
            <p:cNvSpPr/>
            <p:nvPr/>
          </p:nvSpPr>
          <p:spPr>
            <a:xfrm>
              <a:off x="260789" y="1850962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分析化学反应原理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73942CC-733A-4AD3-973E-B14B2D898BE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318036" y="1811045"/>
              <a:ext cx="1069521" cy="512632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B73FBD6E-9515-45C7-810E-0356A7C6B7D7}"/>
                </a:ext>
              </a:extLst>
            </p:cNvPr>
            <p:cNvSpPr/>
            <p:nvPr/>
          </p:nvSpPr>
          <p:spPr>
            <a:xfrm>
              <a:off x="4426857" y="185096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判断应用正误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29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ECCFA2E3-7FEA-40D3-A066-25817E0487BC}"/>
              </a:ext>
            </a:extLst>
          </p:cNvPr>
          <p:cNvSpPr/>
          <p:nvPr/>
        </p:nvSpPr>
        <p:spPr>
          <a:xfrm>
            <a:off x="260789" y="1382131"/>
            <a:ext cx="116989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 smtClean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/>
              <a:t>Al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(SO</a:t>
            </a:r>
            <a:r>
              <a:rPr lang="en-US" altLang="zh-CN" sz="2800" baseline="-25000" dirty="0" smtClean="0"/>
              <a:t>4</a:t>
            </a:r>
            <a:r>
              <a:rPr lang="en-US" altLang="zh-CN" sz="2800" dirty="0" smtClean="0"/>
              <a:t>)</a:t>
            </a:r>
            <a:r>
              <a:rPr lang="en-US" altLang="zh-CN" sz="2800" baseline="-25000" dirty="0" smtClean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可发生相互促进的水解反应生成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Al(OH)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这就是泡沫灭火器灭火的原理</a:t>
            </a:r>
            <a:r>
              <a:rPr lang="en-US" altLang="zh-CN" sz="2800" dirty="0"/>
              <a:t>,A</a:t>
            </a:r>
            <a:r>
              <a:rPr lang="zh-CN" altLang="zh-CN" sz="2800" dirty="0"/>
              <a:t>项正确。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腐蚀</a:t>
            </a:r>
            <a:r>
              <a:rPr lang="en-US" altLang="zh-CN" sz="2800" dirty="0"/>
              <a:t>Cu,</a:t>
            </a:r>
            <a:r>
              <a:rPr lang="zh-CN" altLang="zh-CN" sz="2800" dirty="0"/>
              <a:t>是由于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的氧化性强于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zh-CN" altLang="zh-CN" sz="2800" dirty="0"/>
              <a:t>的氧化性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3+</a:t>
            </a:r>
            <a:r>
              <a:rPr lang="zh-CN" altLang="zh-CN" sz="2800" dirty="0"/>
              <a:t>能将</a:t>
            </a:r>
            <a:r>
              <a:rPr lang="en-US" altLang="zh-CN" sz="2800" dirty="0"/>
              <a:t>Cu</a:t>
            </a:r>
            <a:r>
              <a:rPr lang="zh-CN" altLang="zh-CN" sz="2800" dirty="0"/>
              <a:t>氧化为</a:t>
            </a:r>
            <a:r>
              <a:rPr lang="en-US" altLang="zh-CN" sz="2800" dirty="0"/>
              <a:t>Cu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</a:t>
            </a:r>
            <a:r>
              <a:rPr lang="zh-CN" altLang="zh-CN" sz="2800" dirty="0"/>
              <a:t>自身被还原为</a:t>
            </a:r>
            <a:r>
              <a:rPr lang="en-US" altLang="zh-CN" sz="2800" dirty="0"/>
              <a:t>Fe</a:t>
            </a:r>
            <a:r>
              <a:rPr lang="en-US" altLang="zh-CN" sz="2800" baseline="30000" dirty="0"/>
              <a:t>2+</a:t>
            </a:r>
            <a:r>
              <a:rPr lang="en-US" altLang="zh-CN" sz="2800" dirty="0"/>
              <a:t>,B</a:t>
            </a:r>
            <a:r>
              <a:rPr lang="zh-CN" altLang="zh-CN" sz="2800" dirty="0"/>
              <a:t>项错误。</a:t>
            </a:r>
            <a:r>
              <a:rPr lang="en-US" altLang="zh-CN" sz="2800" dirty="0" err="1"/>
              <a:t>HClO</a:t>
            </a:r>
            <a:r>
              <a:rPr lang="zh-CN" altLang="zh-CN" sz="2800" dirty="0"/>
              <a:t>因具有强氧化性而能漂白织物</a:t>
            </a:r>
            <a:r>
              <a:rPr lang="en-US" altLang="zh-CN" sz="2800" dirty="0"/>
              <a:t>,</a:t>
            </a:r>
            <a:r>
              <a:rPr lang="zh-CN" altLang="zh-CN" sz="2800" dirty="0"/>
              <a:t>漂白粉中的</a:t>
            </a:r>
            <a:r>
              <a:rPr lang="en-US" altLang="zh-CN" sz="2800" dirty="0"/>
              <a:t>Ca(</a:t>
            </a:r>
            <a:r>
              <a:rPr lang="en-US" altLang="zh-CN" sz="2800" dirty="0" err="1"/>
              <a:t>ClO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与空气中的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、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反应生成</a:t>
            </a:r>
            <a:r>
              <a:rPr lang="en-US" altLang="zh-CN" sz="2800" dirty="0" err="1"/>
              <a:t>HClO,C</a:t>
            </a:r>
            <a:r>
              <a:rPr lang="zh-CN" altLang="zh-CN" sz="2800" dirty="0"/>
              <a:t>项正确。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</a:t>
            </a:r>
            <a:r>
              <a:rPr lang="en-US" altLang="zh-CN" sz="2800" dirty="0"/>
              <a:t>HF</a:t>
            </a:r>
            <a:r>
              <a:rPr lang="zh-CN" altLang="zh-CN" sz="2800" dirty="0"/>
              <a:t>发生反应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+4HF         SiF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↑</a:t>
            </a:r>
            <a:r>
              <a:rPr lang="en-US" altLang="zh-CN" sz="2800" dirty="0" smtClean="0"/>
              <a:t>+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2H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O</a:t>
            </a:r>
            <a:r>
              <a:rPr lang="en-US" altLang="zh-CN" sz="2800" dirty="0"/>
              <a:t>,</a:t>
            </a:r>
            <a:r>
              <a:rPr lang="zh-CN" altLang="zh-CN" sz="2800" dirty="0"/>
              <a:t>玻璃器皿的主要成分为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所以氢氟酸可在玻璃器皿上刻蚀标记</a:t>
            </a:r>
            <a:r>
              <a:rPr lang="en-US" altLang="zh-CN" sz="2800" dirty="0"/>
              <a:t>,D</a:t>
            </a:r>
            <a:r>
              <a:rPr lang="zh-CN" altLang="zh-CN" sz="2800" dirty="0"/>
              <a:t>项正确。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696626F-AD0A-4287-9B2B-3FBFA90818D5}"/>
              </a:ext>
            </a:extLst>
          </p:cNvPr>
          <p:cNvSpPr/>
          <p:nvPr/>
        </p:nvSpPr>
        <p:spPr>
          <a:xfrm>
            <a:off x="272920" y="801786"/>
            <a:ext cx="543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1A3EBD8-7DC7-463B-A9CB-43AB176F2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53279" y="4131687"/>
            <a:ext cx="603024" cy="34258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FFE1580-2912-4806-BBB5-B9E8DEF48877}"/>
              </a:ext>
            </a:extLst>
          </p:cNvPr>
          <p:cNvSpPr/>
          <p:nvPr/>
        </p:nvSpPr>
        <p:spPr>
          <a:xfrm>
            <a:off x="274307" y="5807017"/>
            <a:ext cx="11589037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EB868DC-8C6A-408C-8EDC-7C7486F9BA07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5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696626F-AD0A-4287-9B2B-3FBFA90818D5}"/>
              </a:ext>
            </a:extLst>
          </p:cNvPr>
          <p:cNvSpPr/>
          <p:nvPr/>
        </p:nvSpPr>
        <p:spPr>
          <a:xfrm>
            <a:off x="272920" y="801786"/>
            <a:ext cx="1710725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素养</a:t>
            </a: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提升 </a:t>
            </a:r>
            <a:endParaRPr lang="zh-CN" altLang="en-US" sz="2800" b="1" dirty="0">
              <a:solidFill>
                <a:srgbClr val="DA2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11DEB4F-D874-4299-B822-CC94328317A8}"/>
              </a:ext>
            </a:extLst>
          </p:cNvPr>
          <p:cNvSpPr/>
          <p:nvPr/>
        </p:nvSpPr>
        <p:spPr>
          <a:xfrm>
            <a:off x="4416647" y="1129247"/>
            <a:ext cx="3775393" cy="669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物质变化与性质的关系</a:t>
            </a:r>
            <a:endParaRPr lang="zh-CN" altLang="zh-CN" sz="28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新CT18BTBDTCT4.jpg" descr="id:2147516222;FounderCES">
            <a:extLst>
              <a:ext uri="{FF2B5EF4-FFF2-40B4-BE49-F238E27FC236}">
                <a16:creationId xmlns="" xmlns:a16="http://schemas.microsoft.com/office/drawing/2014/main" id="{5690303C-23DD-420E-95DF-F61A226FFC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72783" y="2409190"/>
            <a:ext cx="4846434" cy="316007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D539357-4BCA-4248-9B09-F184262E3255}"/>
              </a:ext>
            </a:extLst>
          </p:cNvPr>
          <p:cNvSpPr/>
          <p:nvPr/>
        </p:nvSpPr>
        <p:spPr>
          <a:xfrm>
            <a:off x="8356601" y="0"/>
            <a:ext cx="2856350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 </a:t>
            </a:r>
            <a:r>
              <a:rPr lang="zh-CN" altLang="zh-CN" sz="1200" dirty="0">
                <a:solidFill>
                  <a:srgbClr val="DA251C"/>
                </a:solidFill>
              </a:rPr>
              <a:t>专题二</a:t>
            </a:r>
            <a:r>
              <a:rPr lang="zh-CN" altLang="en-US" sz="1200" dirty="0">
                <a:solidFill>
                  <a:srgbClr val="DA251C"/>
                </a:solidFill>
              </a:rPr>
              <a:t>：</a:t>
            </a:r>
            <a:r>
              <a:rPr lang="zh-CN" altLang="zh-CN" sz="1200" dirty="0">
                <a:solidFill>
                  <a:srgbClr val="DA251C"/>
                </a:solidFill>
              </a:rPr>
              <a:t>物质的组成、性质与分类</a:t>
            </a:r>
            <a:endParaRPr lang="zh-CN" altLang="en-US" sz="12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6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941" y="1784712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8A4A1DE1-1572-4E1E-A354-1EDDD4559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94294"/>
              </p:ext>
            </p:extLst>
          </p:nvPr>
        </p:nvGraphicFramePr>
        <p:xfrm>
          <a:off x="674542" y="1257964"/>
          <a:ext cx="10908229" cy="4881580"/>
        </p:xfrm>
        <a:graphic>
          <a:graphicData uri="http://schemas.openxmlformats.org/drawingml/2006/table">
            <a:tbl>
              <a:tblPr firstRow="1" firstCol="1" bandRow="1"/>
              <a:tblGrid>
                <a:gridCol w="2977615">
                  <a:extLst>
                    <a:ext uri="{9D8B030D-6E8A-4147-A177-3AD203B41FA5}">
                      <a16:colId xmlns="" xmlns:a16="http://schemas.microsoft.com/office/drawing/2014/main" val="3063004039"/>
                    </a:ext>
                  </a:extLst>
                </a:gridCol>
                <a:gridCol w="3390900">
                  <a:extLst>
                    <a:ext uri="{9D8B030D-6E8A-4147-A177-3AD203B41FA5}">
                      <a16:colId xmlns="" xmlns:a16="http://schemas.microsoft.com/office/drawing/2014/main" val="4099450345"/>
                    </a:ext>
                  </a:extLst>
                </a:gridCol>
                <a:gridCol w="4539714">
                  <a:extLst>
                    <a:ext uri="{9D8B030D-6E8A-4147-A177-3AD203B41FA5}">
                      <a16:colId xmlns="" xmlns:a16="http://schemas.microsoft.com/office/drawing/2014/main" val="1995821897"/>
                    </a:ext>
                  </a:extLst>
                </a:gridCol>
              </a:tblGrid>
              <a:tr h="582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</a:rPr>
                        <a:t>核心考点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200" dirty="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  <a:cs typeface="+mn-cs"/>
                        </a:rPr>
                        <a:t>考题取样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b="1" kern="1200" dirty="0">
                          <a:solidFill>
                            <a:srgbClr val="DA251C"/>
                          </a:solidFill>
                          <a:latin typeface="微软雅黑" panose="020B0503020204020204" pitchFamily="82" charset="2"/>
                          <a:ea typeface="微软雅黑" panose="020B0503020204020204" pitchFamily="82" charset="2"/>
                          <a:cs typeface="+mn-cs"/>
                        </a:rPr>
                        <a:t>考向必究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725356"/>
                  </a:ext>
                </a:extLst>
              </a:tr>
              <a:tr h="908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物质的组成</a:t>
                      </a: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北京理综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,T6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以古代文化为切入点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考查物质的组成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altLang="en-US" dirty="0"/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5645315"/>
                  </a:ext>
                </a:extLst>
              </a:tr>
              <a:tr h="51940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物质的性质与变化</a:t>
                      </a: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Ⅰ,T7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物质的性质与应用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2)</a:t>
                      </a:r>
                      <a:endParaRPr lang="zh-CN" altLang="en-US"/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9019756"/>
                  </a:ext>
                </a:extLst>
              </a:tr>
              <a:tr h="908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新课标全国卷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Ⅰ,T7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节选古文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考查物质的组成和性质判断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altLang="en-US"/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3702732"/>
                  </a:ext>
                </a:extLst>
              </a:tr>
              <a:tr h="6492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四川理综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,T1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物质的变化类型的判断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2)</a:t>
                      </a:r>
                      <a:endParaRPr lang="zh-CN" altLang="en-US" dirty="0"/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1513177"/>
                  </a:ext>
                </a:extLst>
              </a:tr>
              <a:tr h="40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物质的分类和转化</a:t>
                      </a: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四川理综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,T2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物质的分类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5621524"/>
                  </a:ext>
                </a:extLst>
              </a:tr>
              <a:tr h="908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分散系及其分类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</a:t>
                      </a: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Ⅲ,T7A;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Ⅱ,T13A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PM2.5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的判断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胶体的制备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60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949904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考情分析</a:t>
            </a:r>
            <a:r>
              <a:rPr lang="zh-CN" altLang="zh-CN" sz="2800" dirty="0"/>
              <a:t>　高考对物质的分类、分散系、胶体单独考查的机会不多</a:t>
            </a:r>
            <a:r>
              <a:rPr lang="en-US" altLang="zh-CN" sz="2800" dirty="0"/>
              <a:t>,</a:t>
            </a:r>
            <a:r>
              <a:rPr lang="zh-CN" altLang="zh-CN" sz="2800" dirty="0"/>
              <a:t>多结合其他知识综合考查</a:t>
            </a:r>
            <a:r>
              <a:rPr lang="en-US" altLang="zh-CN" sz="2800" dirty="0"/>
              <a:t>,</a:t>
            </a:r>
            <a:r>
              <a:rPr lang="zh-CN" altLang="zh-CN" sz="2800" dirty="0"/>
              <a:t>对物质的性质、变化及应用命题频率较高</a:t>
            </a:r>
            <a:r>
              <a:rPr lang="en-US" altLang="zh-CN" sz="2800" dirty="0"/>
              <a:t>,</a:t>
            </a:r>
            <a:r>
              <a:rPr lang="zh-CN" altLang="zh-CN" sz="2800" dirty="0"/>
              <a:t>多结合化学与</a:t>
            </a:r>
            <a:r>
              <a:rPr lang="en-US" altLang="zh-CN" sz="2800" dirty="0"/>
              <a:t>STSE,</a:t>
            </a:r>
            <a:r>
              <a:rPr lang="zh-CN" altLang="zh-CN" sz="2800" dirty="0"/>
              <a:t>以选择题的形式出现</a:t>
            </a:r>
            <a:r>
              <a:rPr lang="en-US" altLang="zh-CN" sz="2800" dirty="0"/>
              <a:t>,</a:t>
            </a:r>
            <a:r>
              <a:rPr lang="zh-CN" altLang="zh-CN" sz="2800" dirty="0"/>
              <a:t>一般为</a:t>
            </a:r>
            <a:r>
              <a:rPr lang="en-US" altLang="zh-CN" sz="2800" dirty="0"/>
              <a:t>6</a:t>
            </a:r>
            <a:r>
              <a:rPr lang="zh-CN" altLang="zh-CN" sz="2800" dirty="0"/>
              <a:t>分。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命题预测</a:t>
            </a:r>
            <a:r>
              <a:rPr lang="zh-CN" altLang="zh-CN" sz="2800" dirty="0"/>
              <a:t>　预计</a:t>
            </a:r>
            <a:r>
              <a:rPr lang="en-US" altLang="zh-CN" sz="2800" dirty="0"/>
              <a:t>2019</a:t>
            </a:r>
            <a:r>
              <a:rPr lang="zh-CN" altLang="zh-CN" sz="2800" dirty="0"/>
              <a:t>年高考会结合与社会热点相关的物质、材料、工业流程等对物质的性质、应用以及物质之间的相互转化进行考查</a:t>
            </a:r>
            <a:r>
              <a:rPr lang="en-US" altLang="zh-CN" sz="2800" dirty="0"/>
              <a:t>,</a:t>
            </a:r>
            <a:r>
              <a:rPr lang="zh-CN" altLang="zh-CN" sz="2800" dirty="0"/>
              <a:t>胶体的相关知识会在净水等用途方面综合考查。试题也可能会结合</a:t>
            </a:r>
            <a:r>
              <a:rPr lang="en-US" altLang="zh-CN" sz="2800" dirty="0"/>
              <a:t>“</a:t>
            </a:r>
            <a:r>
              <a:rPr lang="zh-CN" altLang="zh-CN" sz="2800" dirty="0"/>
              <a:t>绿色化学</a:t>
            </a:r>
            <a:r>
              <a:rPr lang="en-US" altLang="zh-CN" sz="2800" dirty="0"/>
              <a:t>”,</a:t>
            </a:r>
            <a:r>
              <a:rPr lang="zh-CN" altLang="zh-CN" sz="2800" dirty="0"/>
              <a:t>从环境保护等方面命题</a:t>
            </a:r>
            <a:r>
              <a:rPr lang="en-US" altLang="zh-CN" sz="2800" dirty="0"/>
              <a:t>,</a:t>
            </a:r>
            <a:r>
              <a:rPr lang="zh-CN" altLang="zh-CN" sz="2800" dirty="0"/>
              <a:t>以体现化学</a:t>
            </a:r>
            <a:r>
              <a:rPr lang="en-US" altLang="zh-CN" sz="2800" dirty="0"/>
              <a:t>“</a:t>
            </a:r>
            <a:r>
              <a:rPr lang="zh-CN" altLang="zh-CN" sz="2800" dirty="0"/>
              <a:t>科学态度与社会责任</a:t>
            </a:r>
            <a:r>
              <a:rPr lang="en-US" altLang="zh-CN" sz="2800" dirty="0"/>
              <a:t>”</a:t>
            </a:r>
            <a:r>
              <a:rPr lang="zh-CN" altLang="zh-CN" sz="2800" dirty="0"/>
              <a:t>的核心素养</a:t>
            </a:r>
            <a:endParaRPr lang="en-US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AD38542-DC3E-4EAF-91C0-5B525E3126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256DDF3-5962-4C1C-A62C-6C8C07560C22}"/>
              </a:ext>
            </a:extLst>
          </p:cNvPr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知识体系构建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59A85F5-26BF-4B27-95EF-EE178A11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5" y="818184"/>
            <a:ext cx="11793213" cy="5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2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46363babc83dbf29f11a8ddb66a7de0f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罗马雅黑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3567</Words>
  <Application>Microsoft Office PowerPoint</Application>
  <PresentationFormat>宽屏</PresentationFormat>
  <Paragraphs>437</Paragraphs>
  <Slides>63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69" baseType="lpstr"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292</cp:revision>
  <dcterms:created xsi:type="dcterms:W3CDTF">2018-02-01T09:53:21Z</dcterms:created>
  <dcterms:modified xsi:type="dcterms:W3CDTF">2018-03-20T09:46:37Z</dcterms:modified>
</cp:coreProperties>
</file>