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62" r:id="rId4"/>
    <p:sldId id="868" r:id="rId5"/>
    <p:sldId id="869" r:id="rId6"/>
    <p:sldId id="261" r:id="rId7"/>
    <p:sldId id="277" r:id="rId8"/>
    <p:sldId id="722" r:id="rId9"/>
    <p:sldId id="723" r:id="rId10"/>
    <p:sldId id="278" r:id="rId11"/>
    <p:sldId id="724" r:id="rId12"/>
    <p:sldId id="725" r:id="rId13"/>
    <p:sldId id="279" r:id="rId14"/>
    <p:sldId id="273" r:id="rId15"/>
    <p:sldId id="609" r:id="rId16"/>
    <p:sldId id="732" r:id="rId17"/>
    <p:sldId id="263" r:id="rId18"/>
    <p:sldId id="726" r:id="rId19"/>
    <p:sldId id="727" r:id="rId20"/>
    <p:sldId id="413" r:id="rId21"/>
    <p:sldId id="721" r:id="rId22"/>
    <p:sldId id="729" r:id="rId23"/>
    <p:sldId id="730" r:id="rId24"/>
    <p:sldId id="731" r:id="rId25"/>
    <p:sldId id="733" r:id="rId26"/>
    <p:sldId id="734" r:id="rId27"/>
    <p:sldId id="735" r:id="rId28"/>
    <p:sldId id="695" r:id="rId29"/>
    <p:sldId id="736" r:id="rId30"/>
    <p:sldId id="737" r:id="rId31"/>
    <p:sldId id="738" r:id="rId32"/>
    <p:sldId id="739" r:id="rId33"/>
    <p:sldId id="740" r:id="rId34"/>
    <p:sldId id="742" r:id="rId35"/>
    <p:sldId id="743" r:id="rId36"/>
    <p:sldId id="744" r:id="rId37"/>
    <p:sldId id="745" r:id="rId38"/>
    <p:sldId id="746" r:id="rId39"/>
    <p:sldId id="747" r:id="rId40"/>
    <p:sldId id="728" r:id="rId41"/>
    <p:sldId id="749" r:id="rId42"/>
    <p:sldId id="748" r:id="rId43"/>
    <p:sldId id="750" r:id="rId44"/>
    <p:sldId id="751" r:id="rId45"/>
    <p:sldId id="752" r:id="rId46"/>
    <p:sldId id="753" r:id="rId47"/>
    <p:sldId id="754" r:id="rId48"/>
    <p:sldId id="755" r:id="rId49"/>
    <p:sldId id="756" r:id="rId50"/>
    <p:sldId id="757" r:id="rId51"/>
    <p:sldId id="758" r:id="rId52"/>
    <p:sldId id="759" r:id="rId53"/>
    <p:sldId id="760" r:id="rId54"/>
    <p:sldId id="761" r:id="rId55"/>
    <p:sldId id="762" r:id="rId56"/>
    <p:sldId id="763" r:id="rId57"/>
    <p:sldId id="764" r:id="rId58"/>
    <p:sldId id="765" r:id="rId59"/>
    <p:sldId id="766" r:id="rId60"/>
    <p:sldId id="767" r:id="rId61"/>
    <p:sldId id="768" r:id="rId62"/>
    <p:sldId id="769" r:id="rId63"/>
    <p:sldId id="770" r:id="rId64"/>
    <p:sldId id="772" r:id="rId65"/>
    <p:sldId id="773" r:id="rId66"/>
    <p:sldId id="774" r:id="rId67"/>
    <p:sldId id="775" r:id="rId68"/>
    <p:sldId id="777" r:id="rId69"/>
    <p:sldId id="776" r:id="rId70"/>
    <p:sldId id="778" r:id="rId71"/>
    <p:sldId id="779" r:id="rId72"/>
    <p:sldId id="780" r:id="rId73"/>
    <p:sldId id="781" r:id="rId74"/>
    <p:sldId id="782" r:id="rId75"/>
    <p:sldId id="784" r:id="rId76"/>
    <p:sldId id="785" r:id="rId77"/>
    <p:sldId id="783" r:id="rId78"/>
    <p:sldId id="786" r:id="rId79"/>
    <p:sldId id="787" r:id="rId80"/>
    <p:sldId id="788" r:id="rId81"/>
    <p:sldId id="274" r:id="rId82"/>
    <p:sldId id="630" r:id="rId83"/>
    <p:sldId id="789" r:id="rId84"/>
    <p:sldId id="696" r:id="rId85"/>
    <p:sldId id="791" r:id="rId86"/>
    <p:sldId id="792" r:id="rId87"/>
    <p:sldId id="793" r:id="rId88"/>
    <p:sldId id="794" r:id="rId89"/>
    <p:sldId id="282" r:id="rId90"/>
    <p:sldId id="536" r:id="rId91"/>
    <p:sldId id="466" r:id="rId92"/>
    <p:sldId id="467" r:id="rId93"/>
    <p:sldId id="797" r:id="rId94"/>
    <p:sldId id="795" r:id="rId95"/>
    <p:sldId id="796" r:id="rId96"/>
    <p:sldId id="798" r:id="rId97"/>
    <p:sldId id="634" r:id="rId98"/>
    <p:sldId id="799" r:id="rId99"/>
    <p:sldId id="800" r:id="rId100"/>
    <p:sldId id="790" r:id="rId101"/>
    <p:sldId id="801" r:id="rId102"/>
    <p:sldId id="803" r:id="rId103"/>
    <p:sldId id="804" r:id="rId104"/>
    <p:sldId id="509" r:id="rId105"/>
    <p:sldId id="639" r:id="rId106"/>
    <p:sldId id="805" r:id="rId107"/>
    <p:sldId id="807" r:id="rId108"/>
    <p:sldId id="806" r:id="rId109"/>
    <p:sldId id="642" r:id="rId110"/>
    <p:sldId id="802" r:id="rId111"/>
    <p:sldId id="809" r:id="rId112"/>
    <p:sldId id="810" r:id="rId113"/>
    <p:sldId id="811" r:id="rId114"/>
    <p:sldId id="541" r:id="rId115"/>
    <p:sldId id="812" r:id="rId116"/>
    <p:sldId id="715" r:id="rId117"/>
    <p:sldId id="813" r:id="rId118"/>
    <p:sldId id="814" r:id="rId119"/>
    <p:sldId id="717" r:id="rId120"/>
    <p:sldId id="816" r:id="rId121"/>
    <p:sldId id="818" r:id="rId122"/>
    <p:sldId id="819" r:id="rId123"/>
    <p:sldId id="820" r:id="rId124"/>
    <p:sldId id="821" r:id="rId125"/>
    <p:sldId id="822" r:id="rId126"/>
    <p:sldId id="823" r:id="rId127"/>
    <p:sldId id="647" r:id="rId128"/>
    <p:sldId id="650" r:id="rId129"/>
    <p:sldId id="824" r:id="rId130"/>
    <p:sldId id="817" r:id="rId131"/>
    <p:sldId id="825" r:id="rId132"/>
    <p:sldId id="826" r:id="rId133"/>
    <p:sldId id="827" r:id="rId134"/>
    <p:sldId id="828" r:id="rId135"/>
    <p:sldId id="829" r:id="rId136"/>
    <p:sldId id="830" r:id="rId137"/>
    <p:sldId id="831" r:id="rId138"/>
    <p:sldId id="832" r:id="rId139"/>
    <p:sldId id="833" r:id="rId140"/>
    <p:sldId id="834" r:id="rId141"/>
    <p:sldId id="835" r:id="rId142"/>
    <p:sldId id="836" r:id="rId143"/>
    <p:sldId id="837" r:id="rId144"/>
    <p:sldId id="838" r:id="rId145"/>
    <p:sldId id="839" r:id="rId146"/>
    <p:sldId id="840" r:id="rId147"/>
    <p:sldId id="842" r:id="rId148"/>
    <p:sldId id="841" r:id="rId149"/>
    <p:sldId id="843" r:id="rId150"/>
    <p:sldId id="844" r:id="rId151"/>
    <p:sldId id="845" r:id="rId152"/>
    <p:sldId id="846" r:id="rId153"/>
    <p:sldId id="847" r:id="rId154"/>
    <p:sldId id="848" r:id="rId155"/>
    <p:sldId id="849" r:id="rId156"/>
    <p:sldId id="850" r:id="rId157"/>
    <p:sldId id="851" r:id="rId158"/>
    <p:sldId id="852" r:id="rId159"/>
    <p:sldId id="853" r:id="rId160"/>
    <p:sldId id="854" r:id="rId161"/>
    <p:sldId id="857" r:id="rId162"/>
    <p:sldId id="856" r:id="rId163"/>
    <p:sldId id="858" r:id="rId164"/>
    <p:sldId id="859" r:id="rId165"/>
    <p:sldId id="275" r:id="rId166"/>
    <p:sldId id="860" r:id="rId167"/>
    <p:sldId id="581" r:id="rId168"/>
    <p:sldId id="391" r:id="rId169"/>
    <p:sldId id="490" r:id="rId170"/>
    <p:sldId id="583" r:id="rId171"/>
    <p:sldId id="517" r:id="rId172"/>
    <p:sldId id="862" r:id="rId173"/>
    <p:sldId id="442" r:id="rId174"/>
    <p:sldId id="863" r:id="rId175"/>
    <p:sldId id="864" r:id="rId176"/>
    <p:sldId id="865" r:id="rId177"/>
    <p:sldId id="518" r:id="rId178"/>
    <p:sldId id="866" r:id="rId179"/>
    <p:sldId id="688" r:id="rId180"/>
    <p:sldId id="689" r:id="rId181"/>
    <p:sldId id="861" r:id="rId182"/>
    <p:sldId id="867" r:id="rId183"/>
    <p:sldId id="720" r:id="rId184"/>
    <p:sldId id="266" r:id="rId185"/>
  </p:sldIdLst>
  <p:sldSz cx="12192000" cy="6858000"/>
  <p:notesSz cx="6858000" cy="9144000"/>
  <p:custDataLst>
    <p:tags r:id="rId1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868"/>
            <p14:sldId id="869"/>
          </p14:sldIdLst>
        </p14:section>
        <p14:section name="考情精解读" id="{E5B6AE4C-B16F-4E49-ACF6-1636DDCCFF7B}">
          <p14:sldIdLst>
            <p14:sldId id="261"/>
            <p14:sldId id="277"/>
            <p14:sldId id="722"/>
            <p14:sldId id="723"/>
            <p14:sldId id="278"/>
            <p14:sldId id="724"/>
            <p14:sldId id="725"/>
            <p14:sldId id="279"/>
          </p14:sldIdLst>
        </p14:section>
        <p14:section name="A.知识全通关" id="{0696FE38-A922-4D75-AA25-7EF156A1C92B}">
          <p14:sldIdLst>
            <p14:sldId id="273"/>
            <p14:sldId id="609"/>
            <p14:sldId id="732"/>
            <p14:sldId id="263"/>
            <p14:sldId id="726"/>
            <p14:sldId id="727"/>
            <p14:sldId id="413"/>
            <p14:sldId id="721"/>
            <p14:sldId id="729"/>
            <p14:sldId id="730"/>
            <p14:sldId id="731"/>
            <p14:sldId id="733"/>
            <p14:sldId id="734"/>
            <p14:sldId id="735"/>
            <p14:sldId id="695"/>
            <p14:sldId id="736"/>
            <p14:sldId id="737"/>
            <p14:sldId id="738"/>
            <p14:sldId id="739"/>
            <p14:sldId id="740"/>
            <p14:sldId id="742"/>
            <p14:sldId id="743"/>
            <p14:sldId id="744"/>
            <p14:sldId id="745"/>
            <p14:sldId id="746"/>
            <p14:sldId id="747"/>
            <p14:sldId id="728"/>
            <p14:sldId id="749"/>
            <p14:sldId id="748"/>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2"/>
            <p14:sldId id="773"/>
            <p14:sldId id="774"/>
            <p14:sldId id="775"/>
            <p14:sldId id="777"/>
            <p14:sldId id="776"/>
            <p14:sldId id="778"/>
            <p14:sldId id="779"/>
            <p14:sldId id="780"/>
            <p14:sldId id="781"/>
            <p14:sldId id="782"/>
            <p14:sldId id="784"/>
            <p14:sldId id="785"/>
            <p14:sldId id="783"/>
            <p14:sldId id="786"/>
            <p14:sldId id="787"/>
            <p14:sldId id="788"/>
          </p14:sldIdLst>
        </p14:section>
        <p14:section name="B.素养大提升" id="{EAE3448C-E808-4F1F-840E-365612D64D3F}">
          <p14:sldIdLst>
            <p14:sldId id="274"/>
            <p14:sldId id="630"/>
            <p14:sldId id="789"/>
            <p14:sldId id="696"/>
            <p14:sldId id="791"/>
            <p14:sldId id="792"/>
            <p14:sldId id="793"/>
            <p14:sldId id="794"/>
            <p14:sldId id="282"/>
            <p14:sldId id="536"/>
            <p14:sldId id="466"/>
            <p14:sldId id="467"/>
            <p14:sldId id="797"/>
            <p14:sldId id="795"/>
            <p14:sldId id="796"/>
            <p14:sldId id="798"/>
            <p14:sldId id="634"/>
            <p14:sldId id="799"/>
            <p14:sldId id="800"/>
            <p14:sldId id="790"/>
            <p14:sldId id="801"/>
            <p14:sldId id="803"/>
            <p14:sldId id="804"/>
            <p14:sldId id="509"/>
            <p14:sldId id="639"/>
            <p14:sldId id="805"/>
            <p14:sldId id="807"/>
            <p14:sldId id="806"/>
            <p14:sldId id="642"/>
            <p14:sldId id="802"/>
            <p14:sldId id="809"/>
            <p14:sldId id="810"/>
            <p14:sldId id="811"/>
            <p14:sldId id="541"/>
            <p14:sldId id="812"/>
            <p14:sldId id="715"/>
            <p14:sldId id="813"/>
            <p14:sldId id="814"/>
            <p14:sldId id="717"/>
            <p14:sldId id="816"/>
            <p14:sldId id="818"/>
            <p14:sldId id="819"/>
            <p14:sldId id="820"/>
            <p14:sldId id="821"/>
            <p14:sldId id="822"/>
            <p14:sldId id="823"/>
            <p14:sldId id="647"/>
            <p14:sldId id="650"/>
            <p14:sldId id="824"/>
            <p14:sldId id="817"/>
            <p14:sldId id="825"/>
            <p14:sldId id="826"/>
            <p14:sldId id="827"/>
            <p14:sldId id="828"/>
            <p14:sldId id="829"/>
            <p14:sldId id="830"/>
            <p14:sldId id="831"/>
            <p14:sldId id="832"/>
            <p14:sldId id="833"/>
            <p14:sldId id="834"/>
            <p14:sldId id="835"/>
            <p14:sldId id="836"/>
            <p14:sldId id="837"/>
            <p14:sldId id="838"/>
            <p14:sldId id="839"/>
            <p14:sldId id="840"/>
            <p14:sldId id="842"/>
            <p14:sldId id="841"/>
            <p14:sldId id="843"/>
            <p14:sldId id="844"/>
            <p14:sldId id="845"/>
            <p14:sldId id="846"/>
            <p14:sldId id="847"/>
            <p14:sldId id="848"/>
            <p14:sldId id="849"/>
            <p14:sldId id="850"/>
            <p14:sldId id="851"/>
            <p14:sldId id="852"/>
            <p14:sldId id="853"/>
            <p14:sldId id="854"/>
            <p14:sldId id="857"/>
            <p14:sldId id="856"/>
            <p14:sldId id="858"/>
            <p14:sldId id="859"/>
          </p14:sldIdLst>
        </p14:section>
        <p14:section name="C.考向全扫描" id="{C8D129F6-420B-47E8-9577-A84C8752F9E5}">
          <p14:sldIdLst>
            <p14:sldId id="275"/>
            <p14:sldId id="860"/>
            <p14:sldId id="581"/>
            <p14:sldId id="391"/>
            <p14:sldId id="490"/>
            <p14:sldId id="583"/>
            <p14:sldId id="517"/>
            <p14:sldId id="862"/>
            <p14:sldId id="442"/>
            <p14:sldId id="863"/>
            <p14:sldId id="864"/>
            <p14:sldId id="865"/>
            <p14:sldId id="518"/>
            <p14:sldId id="866"/>
            <p14:sldId id="688"/>
            <p14:sldId id="689"/>
            <p14:sldId id="861"/>
            <p14:sldId id="867"/>
            <p14:sldId id="720"/>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972" autoAdjust="0"/>
    <p:restoredTop sz="94660"/>
  </p:normalViewPr>
  <p:slideViewPr>
    <p:cSldViewPr snapToGrid="0" showGuides="1">
      <p:cViewPr varScale="1">
        <p:scale>
          <a:sx n="88" d="100"/>
          <a:sy n="88" d="100"/>
        </p:scale>
        <p:origin x="10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81.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182.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85.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86.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image" Target="../media/image187.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8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image" Target="../media/image190.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193.jpeg"/><Relationship Id="rId7" Type="http://schemas.openxmlformats.org/officeDocument/2006/relationships/image" Target="../media/image196.jpeg"/><Relationship Id="rId2" Type="http://schemas.openxmlformats.org/officeDocument/2006/relationships/image" Target="../media/image192.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95.jpeg"/><Relationship Id="rId4" Type="http://schemas.openxmlformats.org/officeDocument/2006/relationships/image" Target="../media/image194.jpeg"/></Relationships>
</file>

<file path=ppt/slides/_rels/slide112.xml.rels><?xml version="1.0" encoding="UTF-8" standalone="yes"?>
<Relationships xmlns="http://schemas.openxmlformats.org/package/2006/relationships"><Relationship Id="rId8" Type="http://schemas.openxmlformats.org/officeDocument/2006/relationships/image" Target="../media/image200.jpeg"/><Relationship Id="rId3" Type="http://schemas.openxmlformats.org/officeDocument/2006/relationships/image" Target="../media/image197.jpeg"/><Relationship Id="rId7" Type="http://schemas.openxmlformats.org/officeDocument/2006/relationships/image" Target="../media/image199.jpeg"/><Relationship Id="rId2" Type="http://schemas.openxmlformats.org/officeDocument/2006/relationships/image" Target="../media/image193.jpeg"/><Relationship Id="rId1" Type="http://schemas.openxmlformats.org/officeDocument/2006/relationships/slideLayout" Target="../slideLayouts/slideLayout4.xml"/><Relationship Id="rId6" Type="http://schemas.openxmlformats.org/officeDocument/2006/relationships/image" Target="../media/image122.jpeg"/><Relationship Id="rId5" Type="http://schemas.openxmlformats.org/officeDocument/2006/relationships/image" Target="../media/image18.jpeg"/><Relationship Id="rId4" Type="http://schemas.openxmlformats.org/officeDocument/2006/relationships/image" Target="../media/image198.jpeg"/></Relationships>
</file>

<file path=ppt/slides/_rels/slide113.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202.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04.jpeg"/><Relationship Id="rId7" Type="http://schemas.openxmlformats.org/officeDocument/2006/relationships/image" Target="../media/image208.jpeg"/><Relationship Id="rId2" Type="http://schemas.openxmlformats.org/officeDocument/2006/relationships/image" Target="../media/image203.jpeg"/><Relationship Id="rId1" Type="http://schemas.openxmlformats.org/officeDocument/2006/relationships/slideLayout" Target="../slideLayouts/slideLayout4.xml"/><Relationship Id="rId6" Type="http://schemas.openxmlformats.org/officeDocument/2006/relationships/image" Target="../media/image207.jpeg"/><Relationship Id="rId5" Type="http://schemas.openxmlformats.org/officeDocument/2006/relationships/image" Target="../media/image206.jpeg"/><Relationship Id="rId4" Type="http://schemas.openxmlformats.org/officeDocument/2006/relationships/image" Target="../media/image205.jpeg"/></Relationships>
</file>

<file path=ppt/slides/_rels/slide1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2.jpeg"/><Relationship Id="rId2" Type="http://schemas.openxmlformats.org/officeDocument/2006/relationships/image" Target="../media/image209.jpeg"/><Relationship Id="rId1" Type="http://schemas.openxmlformats.org/officeDocument/2006/relationships/slideLayout" Target="../slideLayouts/slideLayout4.xml"/><Relationship Id="rId6" Type="http://schemas.openxmlformats.org/officeDocument/2006/relationships/image" Target="../media/image211.jpeg"/><Relationship Id="rId5" Type="http://schemas.openxmlformats.org/officeDocument/2006/relationships/image" Target="../media/image210.jpeg"/><Relationship Id="rId4" Type="http://schemas.openxmlformats.org/officeDocument/2006/relationships/image" Target="../media/image208.jpeg"/></Relationships>
</file>

<file path=ppt/slides/_rels/slide118.xml.rels><?xml version="1.0" encoding="UTF-8" standalone="yes"?>
<Relationships xmlns="http://schemas.openxmlformats.org/package/2006/relationships"><Relationship Id="rId8" Type="http://schemas.openxmlformats.org/officeDocument/2006/relationships/image" Target="../media/image211.jpeg"/><Relationship Id="rId3" Type="http://schemas.openxmlformats.org/officeDocument/2006/relationships/image" Target="../media/image213.jpeg"/><Relationship Id="rId7" Type="http://schemas.openxmlformats.org/officeDocument/2006/relationships/image" Target="../media/image205.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16.jpeg"/><Relationship Id="rId5" Type="http://schemas.openxmlformats.org/officeDocument/2006/relationships/image" Target="../media/image215.jpeg"/><Relationship Id="rId4" Type="http://schemas.openxmlformats.org/officeDocument/2006/relationships/image" Target="../media/image214.jpeg"/><Relationship Id="rId9" Type="http://schemas.openxmlformats.org/officeDocument/2006/relationships/image" Target="../media/image206.jpeg"/></Relationships>
</file>

<file path=ppt/slides/_rels/slide119.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8" Type="http://schemas.openxmlformats.org/officeDocument/2006/relationships/image" Target="../media/image154.jpeg"/><Relationship Id="rId3" Type="http://schemas.openxmlformats.org/officeDocument/2006/relationships/image" Target="../media/image218.jpeg"/><Relationship Id="rId7" Type="http://schemas.openxmlformats.org/officeDocument/2006/relationships/image" Target="../media/image222.jpeg"/><Relationship Id="rId2" Type="http://schemas.openxmlformats.org/officeDocument/2006/relationships/image" Target="../media/image217.jpeg"/><Relationship Id="rId1" Type="http://schemas.openxmlformats.org/officeDocument/2006/relationships/slideLayout" Target="../slideLayouts/slideLayout4.xml"/><Relationship Id="rId6" Type="http://schemas.openxmlformats.org/officeDocument/2006/relationships/image" Target="../media/image221.jpeg"/><Relationship Id="rId5" Type="http://schemas.openxmlformats.org/officeDocument/2006/relationships/image" Target="../media/image220.jpeg"/><Relationship Id="rId4" Type="http://schemas.openxmlformats.org/officeDocument/2006/relationships/image" Target="../media/image219.jpeg"/></Relationships>
</file>

<file path=ppt/slides/_rels/slide121.xml.rels><?xml version="1.0" encoding="UTF-8" standalone="yes"?>
<Relationships xmlns="http://schemas.openxmlformats.org/package/2006/relationships"><Relationship Id="rId8" Type="http://schemas.openxmlformats.org/officeDocument/2006/relationships/image" Target="../media/image229.jpeg"/><Relationship Id="rId3" Type="http://schemas.openxmlformats.org/officeDocument/2006/relationships/image" Target="../media/image224.jpeg"/><Relationship Id="rId7" Type="http://schemas.openxmlformats.org/officeDocument/2006/relationships/image" Target="../media/image228.jpeg"/><Relationship Id="rId12" Type="http://schemas.openxmlformats.org/officeDocument/2006/relationships/image" Target="../media/image233.jpeg"/><Relationship Id="rId2" Type="http://schemas.openxmlformats.org/officeDocument/2006/relationships/image" Target="../media/image223.jpeg"/><Relationship Id="rId1" Type="http://schemas.openxmlformats.org/officeDocument/2006/relationships/slideLayout" Target="../slideLayouts/slideLayout4.xml"/><Relationship Id="rId6" Type="http://schemas.openxmlformats.org/officeDocument/2006/relationships/image" Target="../media/image227.jpeg"/><Relationship Id="rId11" Type="http://schemas.openxmlformats.org/officeDocument/2006/relationships/image" Target="../media/image232.jpeg"/><Relationship Id="rId5" Type="http://schemas.openxmlformats.org/officeDocument/2006/relationships/image" Target="../media/image226.jpeg"/><Relationship Id="rId10" Type="http://schemas.openxmlformats.org/officeDocument/2006/relationships/image" Target="../media/image231.jpeg"/><Relationship Id="rId4" Type="http://schemas.openxmlformats.org/officeDocument/2006/relationships/image" Target="../media/image225.jpeg"/><Relationship Id="rId9" Type="http://schemas.openxmlformats.org/officeDocument/2006/relationships/image" Target="../media/image230.jpeg"/></Relationships>
</file>

<file path=ppt/slides/_rels/slide122.xml.rels><?xml version="1.0" encoding="UTF-8" standalone="yes"?>
<Relationships xmlns="http://schemas.openxmlformats.org/package/2006/relationships"><Relationship Id="rId8" Type="http://schemas.openxmlformats.org/officeDocument/2006/relationships/image" Target="../media/image238.jpeg"/><Relationship Id="rId3" Type="http://schemas.openxmlformats.org/officeDocument/2006/relationships/image" Target="../media/image234.jpeg"/><Relationship Id="rId7" Type="http://schemas.openxmlformats.org/officeDocument/2006/relationships/image" Target="../media/image227.jpeg"/><Relationship Id="rId12" Type="http://schemas.openxmlformats.org/officeDocument/2006/relationships/image" Target="../media/image242.png"/><Relationship Id="rId2" Type="http://schemas.openxmlformats.org/officeDocument/2006/relationships/image" Target="../media/image154.jpeg"/><Relationship Id="rId1" Type="http://schemas.openxmlformats.org/officeDocument/2006/relationships/slideLayout" Target="../slideLayouts/slideLayout4.xml"/><Relationship Id="rId6" Type="http://schemas.openxmlformats.org/officeDocument/2006/relationships/image" Target="../media/image237.jpeg"/><Relationship Id="rId11" Type="http://schemas.openxmlformats.org/officeDocument/2006/relationships/image" Target="../media/image241.jpeg"/><Relationship Id="rId5" Type="http://schemas.openxmlformats.org/officeDocument/2006/relationships/image" Target="../media/image236.jpeg"/><Relationship Id="rId10" Type="http://schemas.openxmlformats.org/officeDocument/2006/relationships/image" Target="../media/image240.jpeg"/><Relationship Id="rId4" Type="http://schemas.openxmlformats.org/officeDocument/2006/relationships/image" Target="../media/image235.jpeg"/><Relationship Id="rId9" Type="http://schemas.openxmlformats.org/officeDocument/2006/relationships/image" Target="../media/image239.jpeg"/></Relationships>
</file>

<file path=ppt/slides/_rels/slide123.xml.rels><?xml version="1.0" encoding="UTF-8" standalone="yes"?>
<Relationships xmlns="http://schemas.openxmlformats.org/package/2006/relationships"><Relationship Id="rId3" Type="http://schemas.openxmlformats.org/officeDocument/2006/relationships/image" Target="../media/image234.jpeg"/><Relationship Id="rId2" Type="http://schemas.openxmlformats.org/officeDocument/2006/relationships/image" Target="../media/image243.jpeg"/><Relationship Id="rId1" Type="http://schemas.openxmlformats.org/officeDocument/2006/relationships/slideLayout" Target="../slideLayouts/slideLayout4.xml"/><Relationship Id="rId4" Type="http://schemas.openxmlformats.org/officeDocument/2006/relationships/image" Target="../media/image244.jpeg"/></Relationships>
</file>

<file path=ppt/slides/_rels/slide124.xml.rels><?xml version="1.0" encoding="UTF-8" standalone="yes"?>
<Relationships xmlns="http://schemas.openxmlformats.org/package/2006/relationships"><Relationship Id="rId3" Type="http://schemas.openxmlformats.org/officeDocument/2006/relationships/image" Target="../media/image246.jpeg"/><Relationship Id="rId7" Type="http://schemas.openxmlformats.org/officeDocument/2006/relationships/image" Target="../media/image249.jpeg"/><Relationship Id="rId2" Type="http://schemas.openxmlformats.org/officeDocument/2006/relationships/image" Target="../media/image245.jpeg"/><Relationship Id="rId1" Type="http://schemas.openxmlformats.org/officeDocument/2006/relationships/slideLayout" Target="../slideLayouts/slideLayout4.xml"/><Relationship Id="rId6" Type="http://schemas.openxmlformats.org/officeDocument/2006/relationships/image" Target="../media/image234.jpeg"/><Relationship Id="rId5" Type="http://schemas.openxmlformats.org/officeDocument/2006/relationships/image" Target="../media/image248.jpeg"/><Relationship Id="rId4" Type="http://schemas.openxmlformats.org/officeDocument/2006/relationships/image" Target="../media/image247.jpeg"/></Relationships>
</file>

<file path=ppt/slides/_rels/slide125.xml.rels><?xml version="1.0" encoding="UTF-8" standalone="yes"?>
<Relationships xmlns="http://schemas.openxmlformats.org/package/2006/relationships"><Relationship Id="rId3" Type="http://schemas.openxmlformats.org/officeDocument/2006/relationships/image" Target="../media/image225.jpeg"/><Relationship Id="rId7" Type="http://schemas.openxmlformats.org/officeDocument/2006/relationships/image" Target="../media/image254.jpeg"/><Relationship Id="rId2" Type="http://schemas.openxmlformats.org/officeDocument/2006/relationships/image" Target="../media/image250.jpeg"/><Relationship Id="rId1" Type="http://schemas.openxmlformats.org/officeDocument/2006/relationships/slideLayout" Target="../slideLayouts/slideLayout4.xml"/><Relationship Id="rId6" Type="http://schemas.openxmlformats.org/officeDocument/2006/relationships/image" Target="../media/image253.jpeg"/><Relationship Id="rId5" Type="http://schemas.openxmlformats.org/officeDocument/2006/relationships/image" Target="../media/image252.jpeg"/><Relationship Id="rId4" Type="http://schemas.openxmlformats.org/officeDocument/2006/relationships/image" Target="../media/image251.jpeg"/></Relationships>
</file>

<file path=ppt/slides/_rels/slide126.xml.rels><?xml version="1.0" encoding="UTF-8" standalone="yes"?>
<Relationships xmlns="http://schemas.openxmlformats.org/package/2006/relationships"><Relationship Id="rId3" Type="http://schemas.openxmlformats.org/officeDocument/2006/relationships/image" Target="../media/image256.jpeg"/><Relationship Id="rId7" Type="http://schemas.openxmlformats.org/officeDocument/2006/relationships/image" Target="../media/image260.jpeg"/><Relationship Id="rId2" Type="http://schemas.openxmlformats.org/officeDocument/2006/relationships/image" Target="../media/image255.jpeg"/><Relationship Id="rId1" Type="http://schemas.openxmlformats.org/officeDocument/2006/relationships/slideLayout" Target="../slideLayouts/slideLayout4.xml"/><Relationship Id="rId6" Type="http://schemas.openxmlformats.org/officeDocument/2006/relationships/image" Target="../media/image259.jpeg"/><Relationship Id="rId5" Type="http://schemas.openxmlformats.org/officeDocument/2006/relationships/image" Target="../media/image258.jpeg"/><Relationship Id="rId4" Type="http://schemas.openxmlformats.org/officeDocument/2006/relationships/image" Target="../media/image257.jpeg"/></Relationships>
</file>

<file path=ppt/slides/_rels/slide127.xml.rels><?xml version="1.0" encoding="UTF-8" standalone="yes"?>
<Relationships xmlns="http://schemas.openxmlformats.org/package/2006/relationships"><Relationship Id="rId2" Type="http://schemas.openxmlformats.org/officeDocument/2006/relationships/image" Target="../media/image261.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262.jpeg"/></Relationships>
</file>

<file path=ppt/slides/_rels/slide132.xml.rels><?xml version="1.0" encoding="UTF-8" standalone="yes"?>
<Relationships xmlns="http://schemas.openxmlformats.org/package/2006/relationships"><Relationship Id="rId3" Type="http://schemas.openxmlformats.org/officeDocument/2006/relationships/image" Target="../media/image263.jpeg"/><Relationship Id="rId2" Type="http://schemas.openxmlformats.org/officeDocument/2006/relationships/image" Target="../media/image78.jpeg"/><Relationship Id="rId1" Type="http://schemas.openxmlformats.org/officeDocument/2006/relationships/slideLayout" Target="../slideLayouts/slideLayout4.xml"/><Relationship Id="rId4" Type="http://schemas.openxmlformats.org/officeDocument/2006/relationships/image" Target="../media/image80.jpeg"/></Relationships>
</file>

<file path=ppt/slides/_rels/slide1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64.jpeg"/><Relationship Id="rId1" Type="http://schemas.openxmlformats.org/officeDocument/2006/relationships/slideLayout" Target="../slideLayouts/slideLayout4.xml"/><Relationship Id="rId4" Type="http://schemas.openxmlformats.org/officeDocument/2006/relationships/image" Target="../media/image265.jpeg"/></Relationships>
</file>

<file path=ppt/slides/_rels/slide13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266.jpe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267.jpeg"/><Relationship Id="rId2" Type="http://schemas.openxmlformats.org/officeDocument/2006/relationships/image" Target="../media/image118.jpe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8.jpeg"/><Relationship Id="rId1" Type="http://schemas.openxmlformats.org/officeDocument/2006/relationships/slideLayout" Target="../slideLayouts/slideLayout4.xml"/><Relationship Id="rId6" Type="http://schemas.openxmlformats.org/officeDocument/2006/relationships/image" Target="../media/image271.jpeg"/><Relationship Id="rId5" Type="http://schemas.openxmlformats.org/officeDocument/2006/relationships/image" Target="../media/image270.jpeg"/><Relationship Id="rId4" Type="http://schemas.openxmlformats.org/officeDocument/2006/relationships/image" Target="../media/image269.jpeg"/></Relationships>
</file>

<file path=ppt/slides/_rels/slide141.xml.rels><?xml version="1.0" encoding="UTF-8" standalone="yes"?>
<Relationships xmlns="http://schemas.openxmlformats.org/package/2006/relationships"><Relationship Id="rId3" Type="http://schemas.openxmlformats.org/officeDocument/2006/relationships/image" Target="../media/image273.jpeg"/><Relationship Id="rId2" Type="http://schemas.openxmlformats.org/officeDocument/2006/relationships/image" Target="../media/image272.jpeg"/><Relationship Id="rId1" Type="http://schemas.openxmlformats.org/officeDocument/2006/relationships/slideLayout" Target="../slideLayouts/slideLayout4.xml"/><Relationship Id="rId5" Type="http://schemas.openxmlformats.org/officeDocument/2006/relationships/image" Target="../media/image274.jpeg"/><Relationship Id="rId4" Type="http://schemas.openxmlformats.org/officeDocument/2006/relationships/image" Target="../media/image40.jpeg"/></Relationships>
</file>

<file path=ppt/slides/_rels/slide142.xml.rels><?xml version="1.0" encoding="UTF-8" standalone="yes"?>
<Relationships xmlns="http://schemas.openxmlformats.org/package/2006/relationships"><Relationship Id="rId2" Type="http://schemas.openxmlformats.org/officeDocument/2006/relationships/image" Target="../media/image275.jpe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8" Type="http://schemas.openxmlformats.org/officeDocument/2006/relationships/image" Target="../media/image282.jpeg"/><Relationship Id="rId3" Type="http://schemas.openxmlformats.org/officeDocument/2006/relationships/image" Target="../media/image277.jpeg"/><Relationship Id="rId7" Type="http://schemas.openxmlformats.org/officeDocument/2006/relationships/image" Target="../media/image281.jpeg"/><Relationship Id="rId2" Type="http://schemas.openxmlformats.org/officeDocument/2006/relationships/image" Target="../media/image276.jpeg"/><Relationship Id="rId1" Type="http://schemas.openxmlformats.org/officeDocument/2006/relationships/slideLayout" Target="../slideLayouts/slideLayout4.xml"/><Relationship Id="rId6" Type="http://schemas.openxmlformats.org/officeDocument/2006/relationships/image" Target="../media/image280.jpeg"/><Relationship Id="rId5" Type="http://schemas.openxmlformats.org/officeDocument/2006/relationships/image" Target="../media/image279.jpeg"/><Relationship Id="rId4" Type="http://schemas.openxmlformats.org/officeDocument/2006/relationships/image" Target="../media/image278.jpeg"/><Relationship Id="rId9" Type="http://schemas.openxmlformats.org/officeDocument/2006/relationships/image" Target="../media/image242.png"/></Relationships>
</file>

<file path=ppt/slides/_rels/slide144.xml.rels><?xml version="1.0" encoding="UTF-8" standalone="yes"?>
<Relationships xmlns="http://schemas.openxmlformats.org/package/2006/relationships"><Relationship Id="rId8" Type="http://schemas.openxmlformats.org/officeDocument/2006/relationships/image" Target="../media/image288.jpeg"/><Relationship Id="rId3" Type="http://schemas.openxmlformats.org/officeDocument/2006/relationships/image" Target="../media/image283.jpeg"/><Relationship Id="rId7" Type="http://schemas.openxmlformats.org/officeDocument/2006/relationships/image" Target="../media/image287.jpeg"/><Relationship Id="rId2" Type="http://schemas.openxmlformats.org/officeDocument/2006/relationships/image" Target="../media/image277.jpeg"/><Relationship Id="rId1" Type="http://schemas.openxmlformats.org/officeDocument/2006/relationships/slideLayout" Target="../slideLayouts/slideLayout4.xml"/><Relationship Id="rId6" Type="http://schemas.openxmlformats.org/officeDocument/2006/relationships/image" Target="../media/image286.jpeg"/><Relationship Id="rId5" Type="http://schemas.openxmlformats.org/officeDocument/2006/relationships/image" Target="../media/image285.jpeg"/><Relationship Id="rId4" Type="http://schemas.openxmlformats.org/officeDocument/2006/relationships/image" Target="../media/image284.jpeg"/><Relationship Id="rId9" Type="http://schemas.openxmlformats.org/officeDocument/2006/relationships/image" Target="../media/image289.jpeg"/></Relationships>
</file>

<file path=ppt/slides/_rels/slide14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13.jpe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291.jpeg"/><Relationship Id="rId2" Type="http://schemas.openxmlformats.org/officeDocument/2006/relationships/image" Target="../media/image290.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293.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29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295.jpeg"/><Relationship Id="rId7" Type="http://schemas.openxmlformats.org/officeDocument/2006/relationships/image" Target="../media/image299.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98.jpeg"/><Relationship Id="rId5" Type="http://schemas.openxmlformats.org/officeDocument/2006/relationships/image" Target="../media/image297.jpeg"/><Relationship Id="rId4" Type="http://schemas.openxmlformats.org/officeDocument/2006/relationships/image" Target="../media/image296.jpeg"/></Relationships>
</file>

<file path=ppt/slides/_rels/slide151.xml.rels><?xml version="1.0" encoding="UTF-8" standalone="yes"?>
<Relationships xmlns="http://schemas.openxmlformats.org/package/2006/relationships"><Relationship Id="rId8" Type="http://schemas.openxmlformats.org/officeDocument/2006/relationships/image" Target="../media/image304.jpeg"/><Relationship Id="rId13" Type="http://schemas.openxmlformats.org/officeDocument/2006/relationships/image" Target="../media/image308.jpeg"/><Relationship Id="rId3" Type="http://schemas.openxmlformats.org/officeDocument/2006/relationships/image" Target="../media/image300.jpeg"/><Relationship Id="rId7" Type="http://schemas.openxmlformats.org/officeDocument/2006/relationships/image" Target="../media/image303.jpeg"/><Relationship Id="rId12" Type="http://schemas.openxmlformats.org/officeDocument/2006/relationships/image" Target="../media/image307.jpeg"/><Relationship Id="rId2" Type="http://schemas.openxmlformats.org/officeDocument/2006/relationships/image" Target="../media/image73.jpeg"/><Relationship Id="rId16" Type="http://schemas.openxmlformats.org/officeDocument/2006/relationships/image" Target="../media/image311.jpeg"/><Relationship Id="rId1" Type="http://schemas.openxmlformats.org/officeDocument/2006/relationships/slideLayout" Target="../slideLayouts/slideLayout4.xml"/><Relationship Id="rId6" Type="http://schemas.openxmlformats.org/officeDocument/2006/relationships/image" Target="../media/image107.jpeg"/><Relationship Id="rId11" Type="http://schemas.openxmlformats.org/officeDocument/2006/relationships/image" Target="../media/image306.jpeg"/><Relationship Id="rId5" Type="http://schemas.openxmlformats.org/officeDocument/2006/relationships/image" Target="../media/image302.jpeg"/><Relationship Id="rId15" Type="http://schemas.openxmlformats.org/officeDocument/2006/relationships/image" Target="../media/image310.jpeg"/><Relationship Id="rId10" Type="http://schemas.openxmlformats.org/officeDocument/2006/relationships/image" Target="../media/image296.jpeg"/><Relationship Id="rId4" Type="http://schemas.openxmlformats.org/officeDocument/2006/relationships/image" Target="../media/image301.jpeg"/><Relationship Id="rId9" Type="http://schemas.openxmlformats.org/officeDocument/2006/relationships/image" Target="../media/image305.jpeg"/><Relationship Id="rId14" Type="http://schemas.openxmlformats.org/officeDocument/2006/relationships/image" Target="../media/image309.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312.jpe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8" Type="http://schemas.openxmlformats.org/officeDocument/2006/relationships/image" Target="../media/image318.jpeg"/><Relationship Id="rId3" Type="http://schemas.openxmlformats.org/officeDocument/2006/relationships/image" Target="../media/image18.jpeg"/><Relationship Id="rId7" Type="http://schemas.openxmlformats.org/officeDocument/2006/relationships/image" Target="../media/image317.jpeg"/><Relationship Id="rId2" Type="http://schemas.openxmlformats.org/officeDocument/2006/relationships/image" Target="../media/image313.jpeg"/><Relationship Id="rId1" Type="http://schemas.openxmlformats.org/officeDocument/2006/relationships/slideLayout" Target="../slideLayouts/slideLayout4.xml"/><Relationship Id="rId6" Type="http://schemas.openxmlformats.org/officeDocument/2006/relationships/image" Target="../media/image316.jpeg"/><Relationship Id="rId11" Type="http://schemas.openxmlformats.org/officeDocument/2006/relationships/image" Target="../media/image321.jpeg"/><Relationship Id="rId5" Type="http://schemas.openxmlformats.org/officeDocument/2006/relationships/image" Target="../media/image315.jpeg"/><Relationship Id="rId10" Type="http://schemas.openxmlformats.org/officeDocument/2006/relationships/image" Target="../media/image320.jpeg"/><Relationship Id="rId4" Type="http://schemas.openxmlformats.org/officeDocument/2006/relationships/image" Target="../media/image314.jpeg"/><Relationship Id="rId9" Type="http://schemas.openxmlformats.org/officeDocument/2006/relationships/image" Target="../media/image319.jpe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8" Type="http://schemas.openxmlformats.org/officeDocument/2006/relationships/image" Target="../media/image328.jpeg"/><Relationship Id="rId3" Type="http://schemas.openxmlformats.org/officeDocument/2006/relationships/image" Target="../media/image323.jpeg"/><Relationship Id="rId7" Type="http://schemas.openxmlformats.org/officeDocument/2006/relationships/image" Target="../media/image327.jpeg"/><Relationship Id="rId2" Type="http://schemas.openxmlformats.org/officeDocument/2006/relationships/image" Target="../media/image322.jpeg"/><Relationship Id="rId1" Type="http://schemas.openxmlformats.org/officeDocument/2006/relationships/slideLayout" Target="../slideLayouts/slideLayout4.xml"/><Relationship Id="rId6" Type="http://schemas.openxmlformats.org/officeDocument/2006/relationships/image" Target="../media/image326.jpeg"/><Relationship Id="rId11" Type="http://schemas.openxmlformats.org/officeDocument/2006/relationships/image" Target="../media/image331.jpeg"/><Relationship Id="rId5" Type="http://schemas.openxmlformats.org/officeDocument/2006/relationships/image" Target="../media/image325.jpeg"/><Relationship Id="rId10" Type="http://schemas.openxmlformats.org/officeDocument/2006/relationships/image" Target="../media/image330.jpeg"/><Relationship Id="rId4" Type="http://schemas.openxmlformats.org/officeDocument/2006/relationships/image" Target="../media/image324.jpeg"/><Relationship Id="rId9" Type="http://schemas.openxmlformats.org/officeDocument/2006/relationships/image" Target="../media/image329.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image" Target="../media/image332.jpeg"/><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3" Type="http://schemas.openxmlformats.org/officeDocument/2006/relationships/image" Target="../media/image334.jpeg"/><Relationship Id="rId2" Type="http://schemas.openxmlformats.org/officeDocument/2006/relationships/image" Target="../media/image333.jpeg"/><Relationship Id="rId1" Type="http://schemas.openxmlformats.org/officeDocument/2006/relationships/slideLayout" Target="../slideLayouts/slideLayout4.xml"/><Relationship Id="rId6" Type="http://schemas.openxmlformats.org/officeDocument/2006/relationships/image" Target="../media/image337.jpeg"/><Relationship Id="rId5" Type="http://schemas.openxmlformats.org/officeDocument/2006/relationships/image" Target="../media/image336.jpeg"/><Relationship Id="rId4" Type="http://schemas.openxmlformats.org/officeDocument/2006/relationships/image" Target="../media/image335.jpeg"/></Relationships>
</file>

<file path=ppt/slides/_rels/slide163.xml.rels><?xml version="1.0" encoding="UTF-8" standalone="yes"?>
<Relationships xmlns="http://schemas.openxmlformats.org/package/2006/relationships"><Relationship Id="rId3" Type="http://schemas.openxmlformats.org/officeDocument/2006/relationships/image" Target="../media/image339.jpeg"/><Relationship Id="rId2" Type="http://schemas.openxmlformats.org/officeDocument/2006/relationships/image" Target="../media/image338.jpeg"/><Relationship Id="rId1" Type="http://schemas.openxmlformats.org/officeDocument/2006/relationships/slideLayout" Target="../slideLayouts/slideLayout4.xml"/><Relationship Id="rId4" Type="http://schemas.openxmlformats.org/officeDocument/2006/relationships/image" Target="../media/image340.jpeg"/></Relationships>
</file>

<file path=ppt/slides/_rels/slide164.xml.rels><?xml version="1.0" encoding="UTF-8" standalone="yes"?>
<Relationships xmlns="http://schemas.openxmlformats.org/package/2006/relationships"><Relationship Id="rId8" Type="http://schemas.openxmlformats.org/officeDocument/2006/relationships/image" Target="../media/image346.jpeg"/><Relationship Id="rId3" Type="http://schemas.openxmlformats.org/officeDocument/2006/relationships/image" Target="../media/image341.jpeg"/><Relationship Id="rId7" Type="http://schemas.openxmlformats.org/officeDocument/2006/relationships/image" Target="../media/image345.jpeg"/><Relationship Id="rId12" Type="http://schemas.openxmlformats.org/officeDocument/2006/relationships/image" Target="../media/image349.jpeg"/><Relationship Id="rId2" Type="http://schemas.openxmlformats.org/officeDocument/2006/relationships/image" Target="../media/image333.jpeg"/><Relationship Id="rId1" Type="http://schemas.openxmlformats.org/officeDocument/2006/relationships/slideLayout" Target="../slideLayouts/slideLayout4.xml"/><Relationship Id="rId6" Type="http://schemas.openxmlformats.org/officeDocument/2006/relationships/image" Target="../media/image344.jpeg"/><Relationship Id="rId11" Type="http://schemas.openxmlformats.org/officeDocument/2006/relationships/image" Target="../media/image125.jpeg"/><Relationship Id="rId5" Type="http://schemas.openxmlformats.org/officeDocument/2006/relationships/image" Target="../media/image343.jpeg"/><Relationship Id="rId10" Type="http://schemas.openxmlformats.org/officeDocument/2006/relationships/image" Target="../media/image348.jpeg"/><Relationship Id="rId4" Type="http://schemas.openxmlformats.org/officeDocument/2006/relationships/image" Target="../media/image342.jpeg"/><Relationship Id="rId9" Type="http://schemas.openxmlformats.org/officeDocument/2006/relationships/image" Target="../media/image347.jpeg"/></Relationships>
</file>

<file path=ppt/slides/_rels/slide16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3" Type="http://schemas.openxmlformats.org/officeDocument/2006/relationships/image" Target="../media/image351.jpeg"/><Relationship Id="rId2" Type="http://schemas.openxmlformats.org/officeDocument/2006/relationships/image" Target="../media/image350.jpeg"/><Relationship Id="rId1" Type="http://schemas.openxmlformats.org/officeDocument/2006/relationships/slideLayout" Target="../slideLayouts/slideLayout4.xml"/><Relationship Id="rId4" Type="http://schemas.openxmlformats.org/officeDocument/2006/relationships/image" Target="../media/image352.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170.xml.rels><?xml version="1.0" encoding="UTF-8" standalone="yes"?>
<Relationships xmlns="http://schemas.openxmlformats.org/package/2006/relationships"><Relationship Id="rId3" Type="http://schemas.openxmlformats.org/officeDocument/2006/relationships/image" Target="../media/image352.jpeg"/><Relationship Id="rId2" Type="http://schemas.openxmlformats.org/officeDocument/2006/relationships/image" Target="../media/image353.jpe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354.jpe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355.jpe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image" Target="../media/image356.jpeg"/><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3" Type="http://schemas.openxmlformats.org/officeDocument/2006/relationships/image" Target="../media/image358.jpeg"/><Relationship Id="rId2" Type="http://schemas.openxmlformats.org/officeDocument/2006/relationships/image" Target="../media/image357.jpeg"/><Relationship Id="rId1" Type="http://schemas.openxmlformats.org/officeDocument/2006/relationships/slideLayout" Target="../slideLayouts/slideLayout4.xml"/><Relationship Id="rId4" Type="http://schemas.openxmlformats.org/officeDocument/2006/relationships/image" Target="../media/image359.jpeg"/></Relationships>
</file>

<file path=ppt/slides/_rels/slide175.xml.rels><?xml version="1.0" encoding="UTF-8" standalone="yes"?>
<Relationships xmlns="http://schemas.openxmlformats.org/package/2006/relationships"><Relationship Id="rId8" Type="http://schemas.openxmlformats.org/officeDocument/2006/relationships/image" Target="../media/image366.jpeg"/><Relationship Id="rId3" Type="http://schemas.openxmlformats.org/officeDocument/2006/relationships/image" Target="../media/image361.jpeg"/><Relationship Id="rId7" Type="http://schemas.openxmlformats.org/officeDocument/2006/relationships/image" Target="../media/image365.jpeg"/><Relationship Id="rId2" Type="http://schemas.openxmlformats.org/officeDocument/2006/relationships/image" Target="../media/image360.jpeg"/><Relationship Id="rId1" Type="http://schemas.openxmlformats.org/officeDocument/2006/relationships/slideLayout" Target="../slideLayouts/slideLayout4.xml"/><Relationship Id="rId6" Type="http://schemas.openxmlformats.org/officeDocument/2006/relationships/image" Target="../media/image364.jpeg"/><Relationship Id="rId5" Type="http://schemas.openxmlformats.org/officeDocument/2006/relationships/image" Target="../media/image363.jpeg"/><Relationship Id="rId4" Type="http://schemas.openxmlformats.org/officeDocument/2006/relationships/image" Target="../media/image362.jpeg"/></Relationships>
</file>

<file path=ppt/slides/_rels/slide176.xml.rels><?xml version="1.0" encoding="UTF-8" standalone="yes"?>
<Relationships xmlns="http://schemas.openxmlformats.org/package/2006/relationships"><Relationship Id="rId2" Type="http://schemas.openxmlformats.org/officeDocument/2006/relationships/image" Target="../media/image367.jpeg"/><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image" Target="../media/image369.jpeg"/><Relationship Id="rId2" Type="http://schemas.openxmlformats.org/officeDocument/2006/relationships/image" Target="../media/image368.jpeg"/><Relationship Id="rId1" Type="http://schemas.openxmlformats.org/officeDocument/2006/relationships/slideLayout" Target="../slideLayouts/slideLayout4.xml"/><Relationship Id="rId4" Type="http://schemas.openxmlformats.org/officeDocument/2006/relationships/image" Target="../media/image370.jpeg"/></Relationships>
</file>

<file path=ppt/slides/_rels/slide178.xml.rels><?xml version="1.0" encoding="UTF-8" standalone="yes"?>
<Relationships xmlns="http://schemas.openxmlformats.org/package/2006/relationships"><Relationship Id="rId2" Type="http://schemas.openxmlformats.org/officeDocument/2006/relationships/image" Target="../media/image371.jpeg"/><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image" Target="../media/image37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0.xml.rels><?xml version="1.0" encoding="UTF-8" standalone="yes"?>
<Relationships xmlns="http://schemas.openxmlformats.org/package/2006/relationships"><Relationship Id="rId3" Type="http://schemas.openxmlformats.org/officeDocument/2006/relationships/image" Target="../media/image374.jpeg"/><Relationship Id="rId2" Type="http://schemas.openxmlformats.org/officeDocument/2006/relationships/image" Target="../media/image373.jpeg"/><Relationship Id="rId1" Type="http://schemas.openxmlformats.org/officeDocument/2006/relationships/slideLayout" Target="../slideLayouts/slideLayout4.xml"/><Relationship Id="rId6" Type="http://schemas.openxmlformats.org/officeDocument/2006/relationships/image" Target="../media/image377.jpeg"/><Relationship Id="rId5" Type="http://schemas.openxmlformats.org/officeDocument/2006/relationships/image" Target="../media/image376.jpeg"/><Relationship Id="rId4" Type="http://schemas.openxmlformats.org/officeDocument/2006/relationships/image" Target="../media/image375.jpeg"/></Relationships>
</file>

<file path=ppt/slides/_rels/slide181.xml.rels><?xml version="1.0" encoding="UTF-8" standalone="yes"?>
<Relationships xmlns="http://schemas.openxmlformats.org/package/2006/relationships"><Relationship Id="rId3" Type="http://schemas.openxmlformats.org/officeDocument/2006/relationships/image" Target="../media/image377.jpeg"/><Relationship Id="rId2" Type="http://schemas.openxmlformats.org/officeDocument/2006/relationships/image" Target="../media/image378.jpeg"/><Relationship Id="rId1" Type="http://schemas.openxmlformats.org/officeDocument/2006/relationships/slideLayout" Target="../slideLayouts/slideLayout4.xml"/><Relationship Id="rId5" Type="http://schemas.openxmlformats.org/officeDocument/2006/relationships/image" Target="../media/image380.jpeg"/><Relationship Id="rId4" Type="http://schemas.openxmlformats.org/officeDocument/2006/relationships/image" Target="../media/image379.jpeg"/></Relationships>
</file>

<file path=ppt/slides/_rels/slide182.xml.rels><?xml version="1.0" encoding="UTF-8" standalone="yes"?>
<Relationships xmlns="http://schemas.openxmlformats.org/package/2006/relationships"><Relationship Id="rId3" Type="http://schemas.openxmlformats.org/officeDocument/2006/relationships/image" Target="../media/image382.jpeg"/><Relationship Id="rId2" Type="http://schemas.openxmlformats.org/officeDocument/2006/relationships/image" Target="../media/image381.jpeg"/><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3" Type="http://schemas.openxmlformats.org/officeDocument/2006/relationships/image" Target="../media/image384.jpeg"/><Relationship Id="rId7" Type="http://schemas.openxmlformats.org/officeDocument/2006/relationships/image" Target="../media/image388.jpeg"/><Relationship Id="rId2" Type="http://schemas.openxmlformats.org/officeDocument/2006/relationships/image" Target="../media/image383.jpeg"/><Relationship Id="rId1" Type="http://schemas.openxmlformats.org/officeDocument/2006/relationships/slideLayout" Target="../slideLayouts/slideLayout4.xml"/><Relationship Id="rId6" Type="http://schemas.openxmlformats.org/officeDocument/2006/relationships/image" Target="../media/image387.jpeg"/><Relationship Id="rId5" Type="http://schemas.openxmlformats.org/officeDocument/2006/relationships/image" Target="../media/image386.jpeg"/><Relationship Id="rId4" Type="http://schemas.openxmlformats.org/officeDocument/2006/relationships/image" Target="../media/image385.jpeg"/></Relationships>
</file>

<file path=ppt/slides/_rels/slide18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9.png"/><Relationship Id="rId1" Type="http://schemas.openxmlformats.org/officeDocument/2006/relationships/slideLayout" Target="../slideLayouts/slideLayout4.xml"/><Relationship Id="rId5" Type="http://schemas.openxmlformats.org/officeDocument/2006/relationships/hyperlink" Target="http://g.tesoon.com/" TargetMode="External"/><Relationship Id="rId4" Type="http://schemas.openxmlformats.org/officeDocument/2006/relationships/hyperlink" Target="http://www.wln100.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18.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46.jpeg"/><Relationship Id="rId10" Type="http://schemas.openxmlformats.org/officeDocument/2006/relationships/image" Target="../media/image55.jpeg"/><Relationship Id="rId4" Type="http://schemas.openxmlformats.org/officeDocument/2006/relationships/image" Target="../media/image43.jpeg"/><Relationship Id="rId9" Type="http://schemas.openxmlformats.org/officeDocument/2006/relationships/image" Target="../media/image54.jpeg"/></Relationships>
</file>

<file path=ppt/slides/_rels/slide3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2.png"/><Relationship Id="rId2" Type="http://schemas.openxmlformats.org/officeDocument/2006/relationships/image" Target="../media/image66.jpeg"/><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9.jpeg"/><Relationship Id="rId7" Type="http://schemas.openxmlformats.org/officeDocument/2006/relationships/image" Target="../media/image82.jpeg"/><Relationship Id="rId2" Type="http://schemas.openxmlformats.org/officeDocument/2006/relationships/image" Target="../media/image78.jpeg"/><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81.jpeg"/><Relationship Id="rId4" Type="http://schemas.openxmlformats.org/officeDocument/2006/relationships/image" Target="../media/image80.jpeg"/><Relationship Id="rId9" Type="http://schemas.openxmlformats.org/officeDocument/2006/relationships/image" Target="../media/image84.jpeg"/></Relationships>
</file>

<file path=ppt/slides/_rels/slide4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4.xml"/><Relationship Id="rId5" Type="http://schemas.openxmlformats.org/officeDocument/2006/relationships/image" Target="../media/image97.jpeg"/><Relationship Id="rId4" Type="http://schemas.openxmlformats.org/officeDocument/2006/relationships/image" Target="../media/image9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9.jpeg"/><Relationship Id="rId7" Type="http://schemas.openxmlformats.org/officeDocument/2006/relationships/image" Target="../media/image70.jpeg"/><Relationship Id="rId2" Type="http://schemas.openxmlformats.org/officeDocument/2006/relationships/image" Target="../media/image98.jpeg"/><Relationship Id="rId1" Type="http://schemas.openxmlformats.org/officeDocument/2006/relationships/slideLayout" Target="../slideLayouts/slideLayout4.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58.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08.png"/><Relationship Id="rId2" Type="http://schemas.openxmlformats.org/officeDocument/2006/relationships/image" Target="../media/image104.jpeg"/><Relationship Id="rId1" Type="http://schemas.openxmlformats.org/officeDocument/2006/relationships/slideLayout" Target="../slideLayouts/slideLayout4.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70.jpeg"/></Relationships>
</file>

<file path=ppt/slides/_rels/slide5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98.jpeg"/><Relationship Id="rId1" Type="http://schemas.openxmlformats.org/officeDocument/2006/relationships/slideLayout" Target="../slideLayouts/slideLayout4.xml"/><Relationship Id="rId4" Type="http://schemas.openxmlformats.org/officeDocument/2006/relationships/image" Target="../media/image108.jpeg"/></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3.jpeg"/><Relationship Id="rId2" Type="http://schemas.openxmlformats.org/officeDocument/2006/relationships/image" Target="../media/image109.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112.jpeg"/><Relationship Id="rId4" Type="http://schemas.openxmlformats.org/officeDocument/2006/relationships/image" Target="../media/image111.jpeg"/></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14.jpeg"/><Relationship Id="rId1" Type="http://schemas.openxmlformats.org/officeDocument/2006/relationships/slideLayout" Target="../slideLayouts/slideLayout4.xml"/><Relationship Id="rId5" Type="http://schemas.openxmlformats.org/officeDocument/2006/relationships/image" Target="../media/image116.jpeg"/><Relationship Id="rId4" Type="http://schemas.openxmlformats.org/officeDocument/2006/relationships/image" Target="../media/image115.jpeg"/></Relationships>
</file>

<file path=ppt/slides/_rels/slide62.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2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22.jpeg"/><Relationship Id="rId7" Type="http://schemas.openxmlformats.org/officeDocument/2006/relationships/image" Target="../media/image123.jpeg"/><Relationship Id="rId2" Type="http://schemas.openxmlformats.org/officeDocument/2006/relationships/image" Target="../media/image121.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17.jpeg"/><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4.xml"/><Relationship Id="rId5" Type="http://schemas.openxmlformats.org/officeDocument/2006/relationships/image" Target="../media/image127.jpeg"/><Relationship Id="rId4" Type="http://schemas.openxmlformats.org/officeDocument/2006/relationships/image" Target="../media/image126.jpeg"/></Relationships>
</file>

<file path=ppt/slides/_rels/slide71.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29.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4.xml"/><Relationship Id="rId4" Type="http://schemas.openxmlformats.org/officeDocument/2006/relationships/image" Target="../media/image133.jpeg"/></Relationships>
</file>

<file path=ppt/slides/_rels/slide7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5.jpeg"/><Relationship Id="rId1" Type="http://schemas.openxmlformats.org/officeDocument/2006/relationships/slideLayout" Target="../slideLayouts/slideLayout4.xml"/><Relationship Id="rId4" Type="http://schemas.openxmlformats.org/officeDocument/2006/relationships/image" Target="../media/image136.jpeg"/></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7.jpeg"/><Relationship Id="rId1" Type="http://schemas.openxmlformats.org/officeDocument/2006/relationships/slideLayout" Target="../slideLayouts/slideLayout4.xml"/><Relationship Id="rId6" Type="http://schemas.openxmlformats.org/officeDocument/2006/relationships/image" Target="../media/image140.png"/><Relationship Id="rId5" Type="http://schemas.openxmlformats.org/officeDocument/2006/relationships/image" Target="../media/image139.jpeg"/><Relationship Id="rId4" Type="http://schemas.openxmlformats.org/officeDocument/2006/relationships/image" Target="../media/image138.jpeg"/></Relationships>
</file>

<file path=ppt/slides/_rels/slide78.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44.jpeg"/><Relationship Id="rId7" Type="http://schemas.openxmlformats.org/officeDocument/2006/relationships/image" Target="../media/image148.jpeg"/><Relationship Id="rId2" Type="http://schemas.openxmlformats.org/officeDocument/2006/relationships/image" Target="../media/image143.jpeg"/><Relationship Id="rId1" Type="http://schemas.openxmlformats.org/officeDocument/2006/relationships/slideLayout" Target="../slideLayouts/slideLayout4.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145.jpeg"/></Relationships>
</file>

<file path=ppt/slides/_rels/slide85.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image" Target="../media/image156.jpeg"/><Relationship Id="rId3" Type="http://schemas.openxmlformats.org/officeDocument/2006/relationships/image" Target="../media/image151.jpeg"/><Relationship Id="rId7" Type="http://schemas.openxmlformats.org/officeDocument/2006/relationships/image" Target="../media/image155.jpeg"/><Relationship Id="rId2" Type="http://schemas.openxmlformats.org/officeDocument/2006/relationships/image" Target="../media/image150.jpeg"/><Relationship Id="rId1" Type="http://schemas.openxmlformats.org/officeDocument/2006/relationships/slideLayout" Target="../slideLayouts/slideLayout4.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 Id="rId9" Type="http://schemas.openxmlformats.org/officeDocument/2006/relationships/image" Target="../media/image157.png"/></Relationships>
</file>

<file path=ppt/slides/_rels/slide88.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4.xml"/><Relationship Id="rId4" Type="http://schemas.openxmlformats.org/officeDocument/2006/relationships/image" Target="../media/image160.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4.xml"/><Relationship Id="rId4" Type="http://schemas.openxmlformats.org/officeDocument/2006/relationships/image" Target="../media/image16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jpeg"/><Relationship Id="rId1" Type="http://schemas.openxmlformats.org/officeDocument/2006/relationships/slideLayout" Target="../slideLayouts/slideLayout4.xml"/><Relationship Id="rId6" Type="http://schemas.openxmlformats.org/officeDocument/2006/relationships/image" Target="../media/image168.jpeg"/><Relationship Id="rId5" Type="http://schemas.openxmlformats.org/officeDocument/2006/relationships/image" Target="../media/image167.jpeg"/><Relationship Id="rId4" Type="http://schemas.openxmlformats.org/officeDocument/2006/relationships/image" Target="../media/image166.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8" Type="http://schemas.openxmlformats.org/officeDocument/2006/relationships/image" Target="../media/image176.jpeg"/><Relationship Id="rId3" Type="http://schemas.openxmlformats.org/officeDocument/2006/relationships/image" Target="../media/image171.jpeg"/><Relationship Id="rId7" Type="http://schemas.openxmlformats.org/officeDocument/2006/relationships/image" Target="../media/image175.jpeg"/><Relationship Id="rId2" Type="http://schemas.openxmlformats.org/officeDocument/2006/relationships/image" Target="../media/image170.jpeg"/><Relationship Id="rId1" Type="http://schemas.openxmlformats.org/officeDocument/2006/relationships/slideLayout" Target="../slideLayouts/slideLayout4.xml"/><Relationship Id="rId6" Type="http://schemas.openxmlformats.org/officeDocument/2006/relationships/image" Target="../media/image174.jpeg"/><Relationship Id="rId5" Type="http://schemas.openxmlformats.org/officeDocument/2006/relationships/image" Target="../media/image173.jpeg"/><Relationship Id="rId4" Type="http://schemas.openxmlformats.org/officeDocument/2006/relationships/image" Target="../media/image172.jpeg"/><Relationship Id="rId9" Type="http://schemas.openxmlformats.org/officeDocument/2006/relationships/image" Target="../media/image177.jpeg"/></Relationships>
</file>

<file path=ppt/slides/_rels/slide97.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79.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2" name="表格 1">
            <a:extLst>
              <a:ext uri="{FF2B5EF4-FFF2-40B4-BE49-F238E27FC236}">
                <a16:creationId xmlns="" xmlns:a16="http://schemas.microsoft.com/office/drawing/2014/main" id="{00A311DC-410E-4C16-AF1F-A7DA7EE243F6}"/>
              </a:ext>
            </a:extLst>
          </p:cNvPr>
          <p:cNvGraphicFramePr>
            <a:graphicFrameLocks noGrp="1"/>
          </p:cNvGraphicFramePr>
          <p:nvPr>
            <p:extLst>
              <p:ext uri="{D42A27DB-BD31-4B8C-83A1-F6EECF244321}">
                <p14:modId xmlns:p14="http://schemas.microsoft.com/office/powerpoint/2010/main" val="680923575"/>
              </p:ext>
            </p:extLst>
          </p:nvPr>
        </p:nvGraphicFramePr>
        <p:xfrm>
          <a:off x="338329" y="982478"/>
          <a:ext cx="11625071" cy="5331005"/>
        </p:xfrm>
        <a:graphic>
          <a:graphicData uri="http://schemas.openxmlformats.org/drawingml/2006/table">
            <a:tbl>
              <a:tblPr firstRow="1" firstCol="1" bandRow="1"/>
              <a:tblGrid>
                <a:gridCol w="2233421">
                  <a:extLst>
                    <a:ext uri="{9D8B030D-6E8A-4147-A177-3AD203B41FA5}">
                      <a16:colId xmlns="" xmlns:a16="http://schemas.microsoft.com/office/drawing/2014/main" val="1712050289"/>
                    </a:ext>
                  </a:extLst>
                </a:gridCol>
                <a:gridCol w="4171950">
                  <a:extLst>
                    <a:ext uri="{9D8B030D-6E8A-4147-A177-3AD203B41FA5}">
                      <a16:colId xmlns="" xmlns:a16="http://schemas.microsoft.com/office/drawing/2014/main" val="1102821411"/>
                    </a:ext>
                  </a:extLst>
                </a:gridCol>
                <a:gridCol w="5219700">
                  <a:extLst>
                    <a:ext uri="{9D8B030D-6E8A-4147-A177-3AD203B41FA5}">
                      <a16:colId xmlns="" xmlns:a16="http://schemas.microsoft.com/office/drawing/2014/main" val="3791807934"/>
                    </a:ext>
                  </a:extLst>
                </a:gridCol>
              </a:tblGrid>
              <a:tr h="0">
                <a:tc>
                  <a:txBody>
                    <a:bodyPr/>
                    <a:lstStyle/>
                    <a:p>
                      <a:pPr algn="ctr">
                        <a:lnSpc>
                          <a:spcPct val="12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3898770544"/>
                  </a:ext>
                </a:extLst>
              </a:tr>
              <a:tr h="0">
                <a:tc rowSpan="2">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有机物的组成、分类及命名</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400" kern="1200">
                          <a:solidFill>
                            <a:schemeClr val="tx1"/>
                          </a:solidFill>
                          <a:latin typeface="+mn-lt"/>
                          <a:ea typeface="+mn-ea"/>
                          <a:cs typeface="+mn-cs"/>
                        </a:rPr>
                        <a:t>2013</a:t>
                      </a:r>
                      <a:r>
                        <a:rPr lang="zh-CN" altLang="en-US" sz="2400" kern="1200">
                          <a:solidFill>
                            <a:schemeClr val="tx1"/>
                          </a:solidFill>
                          <a:latin typeface="+mn-lt"/>
                          <a:ea typeface="+mn-ea"/>
                          <a:cs typeface="+mn-cs"/>
                        </a:rPr>
                        <a:t>大纲全国卷</a:t>
                      </a:r>
                      <a:r>
                        <a:rPr lang="en-US" sz="2400" kern="1200">
                          <a:solidFill>
                            <a:schemeClr val="tx1"/>
                          </a:solidFill>
                          <a:latin typeface="+mn-lt"/>
                          <a:ea typeface="+mn-ea"/>
                          <a:cs typeface="+mn-cs"/>
                        </a:rPr>
                        <a:t>,T13</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考查官能团异构类的同分异构体数目的判断</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方法</a:t>
                      </a:r>
                      <a:r>
                        <a:rPr lang="en-US" sz="2400" b="1" kern="1200" dirty="0">
                          <a:solidFill>
                            <a:schemeClr val="tx1"/>
                          </a:solidFill>
                          <a:latin typeface="+mn-lt"/>
                          <a:ea typeface="+mn-ea"/>
                          <a:cs typeface="+mn-cs"/>
                        </a:rPr>
                        <a:t>1)</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484780780"/>
                  </a:ext>
                </a:extLst>
              </a:tr>
              <a:tr h="0">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a:solidFill>
                            <a:schemeClr val="tx1"/>
                          </a:solidFill>
                          <a:latin typeface="+mn-lt"/>
                          <a:ea typeface="+mn-ea"/>
                          <a:cs typeface="+mn-cs"/>
                        </a:rPr>
                        <a:t>2016</a:t>
                      </a:r>
                      <a:r>
                        <a:rPr lang="zh-CN" altLang="en-US" sz="2400" kern="1200">
                          <a:solidFill>
                            <a:schemeClr val="tx1"/>
                          </a:solidFill>
                          <a:latin typeface="+mn-lt"/>
                          <a:ea typeface="+mn-ea"/>
                          <a:cs typeface="+mn-cs"/>
                        </a:rPr>
                        <a:t>全国卷</a:t>
                      </a:r>
                      <a:r>
                        <a:rPr lang="en-US" sz="2400" kern="1200">
                          <a:solidFill>
                            <a:schemeClr val="tx1"/>
                          </a:solidFill>
                          <a:latin typeface="+mn-lt"/>
                          <a:ea typeface="+mn-ea"/>
                          <a:cs typeface="+mn-cs"/>
                        </a:rPr>
                        <a:t>Ⅰ,T38(5);</a:t>
                      </a:r>
                      <a:endParaRPr lang="zh-CN" altLang="en-US" sz="2400" kern="1200">
                        <a:solidFill>
                          <a:schemeClr val="tx1"/>
                        </a:solidFill>
                        <a:latin typeface="+mn-lt"/>
                        <a:ea typeface="+mn-ea"/>
                        <a:cs typeface="+mn-cs"/>
                      </a:endParaRPr>
                    </a:p>
                    <a:p>
                      <a:pPr marL="0" algn="l" defTabSz="914400" rtl="0" eaLnBrk="1" latinLnBrk="0" hangingPunct="1">
                        <a:lnSpc>
                          <a:spcPct val="150000"/>
                        </a:lnSpc>
                        <a:spcAft>
                          <a:spcPts val="0"/>
                        </a:spcAft>
                      </a:pPr>
                      <a:r>
                        <a:rPr lang="en-US" sz="2400" kern="1200">
                          <a:solidFill>
                            <a:schemeClr val="tx1"/>
                          </a:solidFill>
                          <a:latin typeface="+mn-lt"/>
                          <a:ea typeface="+mn-ea"/>
                          <a:cs typeface="+mn-cs"/>
                        </a:rPr>
                        <a:t>2015</a:t>
                      </a:r>
                      <a:r>
                        <a:rPr lang="zh-CN" altLang="en-US" sz="2400" kern="1200">
                          <a:solidFill>
                            <a:schemeClr val="tx1"/>
                          </a:solidFill>
                          <a:latin typeface="+mn-lt"/>
                          <a:ea typeface="+mn-ea"/>
                          <a:cs typeface="+mn-cs"/>
                        </a:rPr>
                        <a:t>新课标全国卷</a:t>
                      </a:r>
                      <a:r>
                        <a:rPr lang="en-US" sz="2400" kern="1200">
                          <a:solidFill>
                            <a:schemeClr val="tx1"/>
                          </a:solidFill>
                          <a:latin typeface="+mn-lt"/>
                          <a:ea typeface="+mn-ea"/>
                          <a:cs typeface="+mn-cs"/>
                        </a:rPr>
                        <a:t>Ⅰ,T38(5)</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考查同分异构体种类的判断</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2)</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201091076"/>
                  </a:ext>
                </a:extLst>
              </a:tr>
              <a:tr h="0">
                <a:tc rowSpan="2">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烃及卤代烃</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2015</a:t>
                      </a:r>
                      <a:r>
                        <a:rPr lang="zh-CN" altLang="en-US" sz="2400" kern="1200" dirty="0">
                          <a:solidFill>
                            <a:schemeClr val="tx1"/>
                          </a:solidFill>
                          <a:latin typeface="+mn-lt"/>
                          <a:ea typeface="+mn-ea"/>
                          <a:cs typeface="+mn-cs"/>
                        </a:rPr>
                        <a:t>新课标全国卷</a:t>
                      </a:r>
                      <a:r>
                        <a:rPr lang="en-US" sz="2400" kern="1200" dirty="0">
                          <a:solidFill>
                            <a:schemeClr val="tx1"/>
                          </a:solidFill>
                          <a:latin typeface="+mn-lt"/>
                          <a:ea typeface="+mn-ea"/>
                          <a:cs typeface="+mn-cs"/>
                        </a:rPr>
                        <a:t>Ⅱ,T38(1)</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已知烃的相对分子质量和核磁氢谱信息</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考查其结构简式的书写</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1)</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355574209"/>
                  </a:ext>
                </a:extLst>
              </a:tr>
              <a:tr h="0">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a:solidFill>
                            <a:schemeClr val="tx1"/>
                          </a:solidFill>
                          <a:latin typeface="+mn-lt"/>
                          <a:ea typeface="+mn-ea"/>
                          <a:cs typeface="+mn-cs"/>
                        </a:rPr>
                        <a:t> 2014</a:t>
                      </a:r>
                      <a:r>
                        <a:rPr lang="zh-CN" altLang="en-US" sz="2400" kern="1200">
                          <a:solidFill>
                            <a:schemeClr val="tx1"/>
                          </a:solidFill>
                          <a:latin typeface="+mn-lt"/>
                          <a:ea typeface="+mn-ea"/>
                          <a:cs typeface="+mn-cs"/>
                        </a:rPr>
                        <a:t>新课标全国卷</a:t>
                      </a:r>
                      <a:r>
                        <a:rPr lang="en-US" sz="2400" kern="1200">
                          <a:solidFill>
                            <a:schemeClr val="tx1"/>
                          </a:solidFill>
                          <a:latin typeface="+mn-lt"/>
                          <a:ea typeface="+mn-ea"/>
                          <a:cs typeface="+mn-cs"/>
                        </a:rPr>
                        <a:t>Ⅰ,T38(2)</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已知烃的相对分子质量和结构信息</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考查其化学名称的确定和硝化反应方程式的书写</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1</a:t>
                      </a:r>
                      <a:r>
                        <a:rPr lang="zh-CN" altLang="en-US" sz="2400" b="1" kern="1200" dirty="0">
                          <a:solidFill>
                            <a:schemeClr val="tx1"/>
                          </a:solidFill>
                          <a:latin typeface="+mn-lt"/>
                          <a:ea typeface="+mn-ea"/>
                          <a:cs typeface="+mn-cs"/>
                        </a:rPr>
                        <a:t>、</a:t>
                      </a:r>
                      <a:r>
                        <a:rPr lang="en-US" sz="2400" b="1" kern="1200" dirty="0">
                          <a:solidFill>
                            <a:schemeClr val="tx1"/>
                          </a:solidFill>
                          <a:latin typeface="+mn-lt"/>
                          <a:ea typeface="+mn-ea"/>
                          <a:cs typeface="+mn-cs"/>
                        </a:rPr>
                        <a:t>3)</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186859810"/>
                  </a:ext>
                </a:extLst>
              </a:tr>
            </a:tbl>
          </a:graphicData>
        </a:graphic>
      </p:graphicFrame>
    </p:spTree>
    <p:extLst>
      <p:ext uri="{BB962C8B-B14F-4D97-AF65-F5344CB8AC3E}">
        <p14:creationId xmlns:p14="http://schemas.microsoft.com/office/powerpoint/2010/main" val="37912352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JJTRSB-2.jpg" descr="id:2147516438;FounderCES">
            <a:extLst>
              <a:ext uri="{FF2B5EF4-FFF2-40B4-BE49-F238E27FC236}">
                <a16:creationId xmlns="" xmlns:a16="http://schemas.microsoft.com/office/drawing/2014/main" id="{0C66B746-7A62-45B7-81EF-CB4C6AE477CD}"/>
              </a:ext>
            </a:extLst>
          </p:cNvPr>
          <p:cNvPicPr/>
          <p:nvPr/>
        </p:nvPicPr>
        <p:blipFill>
          <a:blip r:embed="rId2"/>
          <a:stretch>
            <a:fillRect/>
          </a:stretch>
        </p:blipFill>
        <p:spPr>
          <a:xfrm>
            <a:off x="2149236" y="258762"/>
            <a:ext cx="7893527" cy="6058445"/>
          </a:xfrm>
          <a:prstGeom prst="rect">
            <a:avLst/>
          </a:prstGeom>
        </p:spPr>
      </p:pic>
      <p:sp>
        <p:nvSpPr>
          <p:cNvPr id="3" name="矩形 2">
            <a:extLst>
              <a:ext uri="{FF2B5EF4-FFF2-40B4-BE49-F238E27FC236}">
                <a16:creationId xmlns="" xmlns:a16="http://schemas.microsoft.com/office/drawing/2014/main" id="{124032C7-CF2F-40E2-B8BD-420ADCF077C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628379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AE65DBA-9D69-4CAF-B5C4-A43CD3322373}"/>
              </a:ext>
            </a:extLst>
          </p:cNvPr>
          <p:cNvSpPr/>
          <p:nvPr/>
        </p:nvSpPr>
        <p:spPr>
          <a:xfrm>
            <a:off x="285750" y="299053"/>
            <a:ext cx="11677650" cy="3323987"/>
          </a:xfrm>
          <a:prstGeom prst="rect">
            <a:avLst/>
          </a:prstGeom>
        </p:spPr>
        <p:txBody>
          <a:bodyPr wrap="square">
            <a:spAutoFit/>
          </a:bodyPr>
          <a:lstStyle/>
          <a:p>
            <a:pPr>
              <a:lnSpc>
                <a:spcPct val="150000"/>
              </a:lnSpc>
              <a:spcAft>
                <a:spcPts val="0"/>
              </a:spcAft>
            </a:pPr>
            <a:r>
              <a:rPr lang="en-US" altLang="zh-CN" sz="2800" dirty="0"/>
              <a:t>②</a:t>
            </a:r>
            <a:r>
              <a:rPr lang="zh-CN" altLang="zh-CN" sz="2800" dirty="0"/>
              <a:t>质谱法测定相对分子质量</a:t>
            </a:r>
          </a:p>
          <a:p>
            <a:pPr>
              <a:lnSpc>
                <a:spcPct val="150000"/>
              </a:lnSpc>
              <a:spcAft>
                <a:spcPts val="0"/>
              </a:spcAft>
            </a:pPr>
            <a:r>
              <a:rPr lang="zh-CN" altLang="zh-CN" sz="2800" dirty="0"/>
              <a:t>质荷比</a:t>
            </a:r>
            <a:r>
              <a:rPr lang="en-US" altLang="zh-CN" sz="2800" dirty="0"/>
              <a:t>:</a:t>
            </a:r>
            <a:r>
              <a:rPr lang="zh-CN" altLang="zh-CN" sz="2800" dirty="0"/>
              <a:t>分子离子或碎片离子的相对质量与其所带电荷的比值。最大质荷比即为分子的相对分子质量。</a:t>
            </a:r>
          </a:p>
          <a:p>
            <a:pPr>
              <a:lnSpc>
                <a:spcPct val="150000"/>
              </a:lnSpc>
              <a:spcAft>
                <a:spcPts val="0"/>
              </a:spcAft>
            </a:pPr>
            <a:r>
              <a:rPr lang="en-US" altLang="zh-CN" sz="2800" b="1" dirty="0"/>
              <a:t>3.</a:t>
            </a:r>
            <a:r>
              <a:rPr lang="zh-CN" altLang="zh-CN" sz="2800" b="1" dirty="0"/>
              <a:t>有机物分子结构的鉴定</a:t>
            </a:r>
          </a:p>
          <a:p>
            <a:pPr>
              <a:lnSpc>
                <a:spcPct val="150000"/>
              </a:lnSpc>
              <a:spcAft>
                <a:spcPts val="0"/>
              </a:spcAft>
            </a:pPr>
            <a:r>
              <a:rPr lang="en-US" altLang="zh-CN" sz="2800" dirty="0"/>
              <a:t>(1)</a:t>
            </a:r>
            <a:r>
              <a:rPr lang="zh-CN" altLang="zh-CN" sz="2800" dirty="0"/>
              <a:t>确定有机物结构式的常见流程</a:t>
            </a:r>
          </a:p>
        </p:txBody>
      </p:sp>
      <p:pic>
        <p:nvPicPr>
          <p:cNvPr id="3" name="ZT26ZT-10.EPS" descr="id:2147516445;FounderCES">
            <a:extLst>
              <a:ext uri="{FF2B5EF4-FFF2-40B4-BE49-F238E27FC236}">
                <a16:creationId xmlns="" xmlns:a16="http://schemas.microsoft.com/office/drawing/2014/main" id="{676969E9-B044-40CD-A044-55A4BEAD2432}"/>
              </a:ext>
            </a:extLst>
          </p:cNvPr>
          <p:cNvPicPr/>
          <p:nvPr/>
        </p:nvPicPr>
        <p:blipFill>
          <a:blip r:embed="rId2"/>
          <a:stretch>
            <a:fillRect/>
          </a:stretch>
        </p:blipFill>
        <p:spPr>
          <a:xfrm>
            <a:off x="5796597" y="3429000"/>
            <a:ext cx="4490403" cy="2949350"/>
          </a:xfrm>
          <a:prstGeom prst="rect">
            <a:avLst/>
          </a:prstGeom>
        </p:spPr>
      </p:pic>
      <p:sp>
        <p:nvSpPr>
          <p:cNvPr id="4" name="矩形 3">
            <a:extLst>
              <a:ext uri="{FF2B5EF4-FFF2-40B4-BE49-F238E27FC236}">
                <a16:creationId xmlns="" xmlns:a16="http://schemas.microsoft.com/office/drawing/2014/main" id="{ECEE3753-9828-49F1-B183-81404D0E615F}"/>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4393385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AE65DBA-9D69-4CAF-B5C4-A43CD3322373}"/>
              </a:ext>
            </a:extLst>
          </p:cNvPr>
          <p:cNvSpPr/>
          <p:nvPr/>
        </p:nvSpPr>
        <p:spPr>
          <a:xfrm>
            <a:off x="285750" y="299053"/>
            <a:ext cx="11677650" cy="662297"/>
          </a:xfrm>
          <a:prstGeom prst="rect">
            <a:avLst/>
          </a:prstGeom>
        </p:spPr>
        <p:txBody>
          <a:bodyPr wrap="square">
            <a:spAutoFit/>
          </a:bodyPr>
          <a:lstStyle/>
          <a:p>
            <a:pPr>
              <a:lnSpc>
                <a:spcPct val="150000"/>
              </a:lnSpc>
            </a:pPr>
            <a:r>
              <a:rPr lang="en-US" altLang="zh-CN" sz="2800" dirty="0"/>
              <a:t>(2)</a:t>
            </a:r>
            <a:r>
              <a:rPr lang="zh-CN" altLang="zh-CN" sz="2800" dirty="0"/>
              <a:t>有机物分子不饱和度的确定</a:t>
            </a:r>
          </a:p>
        </p:txBody>
      </p:sp>
      <p:graphicFrame>
        <p:nvGraphicFramePr>
          <p:cNvPr id="4" name="表格 3">
            <a:extLst>
              <a:ext uri="{FF2B5EF4-FFF2-40B4-BE49-F238E27FC236}">
                <a16:creationId xmlns="" xmlns:a16="http://schemas.microsoft.com/office/drawing/2014/main" id="{5E6A03BA-1237-4A7C-92C1-C098C3AF7634}"/>
              </a:ext>
            </a:extLst>
          </p:cNvPr>
          <p:cNvGraphicFramePr>
            <a:graphicFrameLocks noGrp="1"/>
          </p:cNvGraphicFramePr>
          <p:nvPr>
            <p:extLst>
              <p:ext uri="{D42A27DB-BD31-4B8C-83A1-F6EECF244321}">
                <p14:modId xmlns:p14="http://schemas.microsoft.com/office/powerpoint/2010/main" val="3600729458"/>
              </p:ext>
            </p:extLst>
          </p:nvPr>
        </p:nvGraphicFramePr>
        <p:xfrm>
          <a:off x="457200" y="1562894"/>
          <a:ext cx="11353799" cy="2257808"/>
        </p:xfrm>
        <a:graphic>
          <a:graphicData uri="http://schemas.openxmlformats.org/drawingml/2006/table">
            <a:tbl>
              <a:tblPr firstRow="1" firstCol="1" bandRow="1"/>
              <a:tblGrid>
                <a:gridCol w="2305050">
                  <a:extLst>
                    <a:ext uri="{9D8B030D-6E8A-4147-A177-3AD203B41FA5}">
                      <a16:colId xmlns="" xmlns:a16="http://schemas.microsoft.com/office/drawing/2014/main" val="878427465"/>
                    </a:ext>
                  </a:extLst>
                </a:gridCol>
                <a:gridCol w="2647950">
                  <a:extLst>
                    <a:ext uri="{9D8B030D-6E8A-4147-A177-3AD203B41FA5}">
                      <a16:colId xmlns="" xmlns:a16="http://schemas.microsoft.com/office/drawing/2014/main" val="703263549"/>
                    </a:ext>
                  </a:extLst>
                </a:gridCol>
                <a:gridCol w="307694">
                  <a:extLst>
                    <a:ext uri="{9D8B030D-6E8A-4147-A177-3AD203B41FA5}">
                      <a16:colId xmlns="" xmlns:a16="http://schemas.microsoft.com/office/drawing/2014/main" val="3611416963"/>
                    </a:ext>
                  </a:extLst>
                </a:gridCol>
                <a:gridCol w="3959506">
                  <a:extLst>
                    <a:ext uri="{9D8B030D-6E8A-4147-A177-3AD203B41FA5}">
                      <a16:colId xmlns="" xmlns:a16="http://schemas.microsoft.com/office/drawing/2014/main" val="591517215"/>
                    </a:ext>
                  </a:extLst>
                </a:gridCol>
                <a:gridCol w="2133599">
                  <a:extLst>
                    <a:ext uri="{9D8B030D-6E8A-4147-A177-3AD203B41FA5}">
                      <a16:colId xmlns="" xmlns:a16="http://schemas.microsoft.com/office/drawing/2014/main" val="3491949978"/>
                    </a:ext>
                  </a:extLst>
                </a:gridCol>
              </a:tblGrid>
              <a:tr h="152400">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化学键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不饱和度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 </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化学键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不饱和度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13741103"/>
                  </a:ext>
                </a:extLst>
              </a:tr>
              <a:tr h="152400">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1</a:t>
                      </a:r>
                      <a:r>
                        <a:rPr lang="zh-CN" altLang="en-US" sz="2800" kern="1200" dirty="0">
                          <a:solidFill>
                            <a:schemeClr val="tx1"/>
                          </a:solidFill>
                          <a:latin typeface="+mn-lt"/>
                          <a:ea typeface="+mn-ea"/>
                          <a:cs typeface="+mn-cs"/>
                        </a:rPr>
                        <a:t>个碳碳双键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1</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1</a:t>
                      </a:r>
                      <a:r>
                        <a:rPr lang="zh-CN" altLang="en-US" sz="2800" kern="1200" dirty="0">
                          <a:solidFill>
                            <a:schemeClr val="tx1"/>
                          </a:solidFill>
                          <a:latin typeface="+mn-lt"/>
                          <a:ea typeface="+mn-ea"/>
                          <a:cs typeface="+mn-cs"/>
                        </a:rPr>
                        <a:t>个碳碳叁键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2</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30517468"/>
                  </a:ext>
                </a:extLst>
              </a:tr>
              <a:tr h="152400">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1</a:t>
                      </a:r>
                      <a:r>
                        <a:rPr lang="zh-CN" altLang="en-US" sz="2800" kern="1200">
                          <a:solidFill>
                            <a:schemeClr val="tx1"/>
                          </a:solidFill>
                          <a:latin typeface="+mn-lt"/>
                          <a:ea typeface="+mn-ea"/>
                          <a:cs typeface="+mn-cs"/>
                        </a:rPr>
                        <a:t>个羰基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1</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1</a:t>
                      </a:r>
                      <a:r>
                        <a:rPr lang="zh-CN" altLang="en-US" sz="2800" kern="1200" dirty="0">
                          <a:solidFill>
                            <a:schemeClr val="tx1"/>
                          </a:solidFill>
                          <a:latin typeface="+mn-lt"/>
                          <a:ea typeface="+mn-ea"/>
                          <a:cs typeface="+mn-cs"/>
                        </a:rPr>
                        <a:t>个苯环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4</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59040069"/>
                  </a:ext>
                </a:extLst>
              </a:tr>
              <a:tr h="152400">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1</a:t>
                      </a:r>
                      <a:r>
                        <a:rPr lang="zh-CN" altLang="en-US" sz="2800" kern="1200">
                          <a:solidFill>
                            <a:schemeClr val="tx1"/>
                          </a:solidFill>
                          <a:latin typeface="+mn-lt"/>
                          <a:ea typeface="+mn-ea"/>
                          <a:cs typeface="+mn-cs"/>
                        </a:rPr>
                        <a:t>个脂环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a:solidFill>
                            <a:schemeClr val="tx1"/>
                          </a:solidFill>
                          <a:latin typeface="+mn-lt"/>
                          <a:ea typeface="+mn-ea"/>
                          <a:cs typeface="+mn-cs"/>
                        </a:rPr>
                        <a:t>1</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1</a:t>
                      </a:r>
                      <a:r>
                        <a:rPr lang="zh-CN" altLang="en-US" sz="2800" kern="1200" dirty="0">
                          <a:solidFill>
                            <a:schemeClr val="tx1"/>
                          </a:solidFill>
                          <a:latin typeface="+mn-lt"/>
                          <a:ea typeface="+mn-ea"/>
                          <a:cs typeface="+mn-cs"/>
                        </a:rPr>
                        <a:t>个氰基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en-US" sz="2800" kern="1200" dirty="0">
                          <a:solidFill>
                            <a:schemeClr val="tx1"/>
                          </a:solidFill>
                          <a:latin typeface="+mn-lt"/>
                          <a:ea typeface="+mn-ea"/>
                          <a:cs typeface="+mn-cs"/>
                        </a:rPr>
                        <a:t>2</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63802059"/>
                  </a:ext>
                </a:extLst>
              </a:tr>
            </a:tbl>
          </a:graphicData>
        </a:graphic>
      </p:graphicFrame>
      <p:sp>
        <p:nvSpPr>
          <p:cNvPr id="5" name="矩形 4">
            <a:extLst>
              <a:ext uri="{FF2B5EF4-FFF2-40B4-BE49-F238E27FC236}">
                <a16:creationId xmlns="" xmlns:a16="http://schemas.microsoft.com/office/drawing/2014/main" id="{A5680F88-399A-4FCE-BBA6-AD1DA7DCBD67}"/>
              </a:ext>
            </a:extLst>
          </p:cNvPr>
          <p:cNvSpPr/>
          <p:nvPr/>
        </p:nvSpPr>
        <p:spPr>
          <a:xfrm>
            <a:off x="457200" y="4476691"/>
            <a:ext cx="11506200" cy="2031325"/>
          </a:xfrm>
          <a:prstGeom prst="rect">
            <a:avLst/>
          </a:prstGeom>
        </p:spPr>
        <p:txBody>
          <a:bodyPr wrap="square">
            <a:spAutoFit/>
          </a:bodyPr>
          <a:lstStyle/>
          <a:p>
            <a:pPr>
              <a:lnSpc>
                <a:spcPct val="150000"/>
              </a:lnSpc>
              <a:spcAft>
                <a:spcPts val="0"/>
              </a:spcAft>
            </a:pPr>
            <a:r>
              <a:rPr lang="en-US" altLang="zh-CN" sz="2800" dirty="0"/>
              <a:t>(3)</a:t>
            </a:r>
            <a:r>
              <a:rPr lang="zh-CN" altLang="zh-CN" sz="2800" dirty="0"/>
              <a:t>确定有机物结构式常用的方法</a:t>
            </a:r>
          </a:p>
          <a:p>
            <a:pPr>
              <a:lnSpc>
                <a:spcPct val="150000"/>
              </a:lnSpc>
            </a:pPr>
            <a:r>
              <a:rPr lang="en-US" altLang="zh-CN" sz="2800" dirty="0"/>
              <a:t>①</a:t>
            </a:r>
            <a:r>
              <a:rPr lang="zh-CN" altLang="zh-CN" sz="2800" dirty="0"/>
              <a:t>化学方法</a:t>
            </a:r>
            <a:r>
              <a:rPr lang="en-US" altLang="zh-CN" sz="2800" dirty="0"/>
              <a:t>:</a:t>
            </a:r>
            <a:r>
              <a:rPr lang="zh-CN" altLang="zh-CN" sz="2800" dirty="0"/>
              <a:t>利用特征反应鉴定出有机物的官能团</a:t>
            </a:r>
            <a:r>
              <a:rPr lang="en-US" altLang="zh-CN" sz="2800" dirty="0"/>
              <a:t>,</a:t>
            </a:r>
            <a:r>
              <a:rPr lang="zh-CN" altLang="zh-CN" sz="2800" dirty="0"/>
              <a:t>再结合其他结构特点及分子式确定有机物的结构式</a:t>
            </a:r>
            <a:r>
              <a:rPr lang="zh-CN" altLang="zh-CN" sz="2800" dirty="0" smtClean="0"/>
              <a:t>。</a:t>
            </a:r>
            <a:r>
              <a:rPr lang="en-US" altLang="zh-CN" sz="2800" dirty="0" smtClean="0"/>
              <a:t> </a:t>
            </a:r>
            <a:endParaRPr lang="zh-CN" altLang="en-US" sz="2800" dirty="0"/>
          </a:p>
        </p:txBody>
      </p:sp>
      <p:sp>
        <p:nvSpPr>
          <p:cNvPr id="6" name="矩形 5">
            <a:extLst>
              <a:ext uri="{FF2B5EF4-FFF2-40B4-BE49-F238E27FC236}">
                <a16:creationId xmlns="" xmlns:a16="http://schemas.microsoft.com/office/drawing/2014/main" id="{5720FBE0-2877-4DC9-B089-2D217640EDA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8873456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AE65DBA-9D69-4CAF-B5C4-A43CD3322373}"/>
              </a:ext>
            </a:extLst>
          </p:cNvPr>
          <p:cNvSpPr/>
          <p:nvPr/>
        </p:nvSpPr>
        <p:spPr>
          <a:xfrm>
            <a:off x="285750" y="299053"/>
            <a:ext cx="11677650" cy="3893951"/>
          </a:xfrm>
          <a:prstGeom prst="rect">
            <a:avLst/>
          </a:prstGeom>
        </p:spPr>
        <p:txBody>
          <a:bodyPr wrap="square">
            <a:spAutoFit/>
          </a:bodyPr>
          <a:lstStyle/>
          <a:p>
            <a:pPr>
              <a:lnSpc>
                <a:spcPct val="150000"/>
              </a:lnSpc>
            </a:pPr>
            <a:r>
              <a:rPr lang="en-US" altLang="zh-CN" sz="2800" dirty="0"/>
              <a:t>②</a:t>
            </a:r>
            <a:r>
              <a:rPr lang="zh-CN" altLang="zh-CN" sz="2800" dirty="0"/>
              <a:t>物理方法</a:t>
            </a:r>
          </a:p>
          <a:p>
            <a:pPr>
              <a:lnSpc>
                <a:spcPct val="150000"/>
              </a:lnSpc>
            </a:pPr>
            <a:r>
              <a:rPr lang="en-US" altLang="zh-CN" sz="2800" dirty="0"/>
              <a:t>a.</a:t>
            </a:r>
            <a:r>
              <a:rPr lang="zh-CN" altLang="zh-CN" sz="2800" dirty="0"/>
              <a:t>红外光谱</a:t>
            </a:r>
          </a:p>
          <a:p>
            <a:pPr>
              <a:lnSpc>
                <a:spcPct val="150000"/>
              </a:lnSpc>
            </a:pPr>
            <a:r>
              <a:rPr lang="zh-CN" altLang="zh-CN" sz="2800" dirty="0"/>
              <a:t>当用红外线照射有机物分子时</a:t>
            </a:r>
            <a:r>
              <a:rPr lang="en-US" altLang="zh-CN" sz="2800" dirty="0"/>
              <a:t>,</a:t>
            </a:r>
            <a:r>
              <a:rPr lang="zh-CN" altLang="zh-CN" sz="2800" dirty="0"/>
              <a:t>分子中化学键或官能团可发生振动吸收</a:t>
            </a:r>
            <a:r>
              <a:rPr lang="en-US" altLang="zh-CN" sz="2800" dirty="0"/>
              <a:t>,</a:t>
            </a:r>
            <a:r>
              <a:rPr lang="zh-CN" altLang="zh-CN" sz="2800" dirty="0"/>
              <a:t>不同化学键或官能团吸收频率不同</a:t>
            </a:r>
            <a:r>
              <a:rPr lang="en-US" altLang="zh-CN" sz="2800" dirty="0"/>
              <a:t>,</a:t>
            </a:r>
            <a:r>
              <a:rPr lang="zh-CN" altLang="zh-CN" sz="2800" dirty="0"/>
              <a:t>在红外光谱图上将处于不同的位置</a:t>
            </a:r>
            <a:r>
              <a:rPr lang="en-US" altLang="zh-CN" sz="2800" dirty="0"/>
              <a:t>,</a:t>
            </a:r>
            <a:r>
              <a:rPr lang="zh-CN" altLang="zh-CN" sz="2800" dirty="0"/>
              <a:t>从而可以获得分子中含有的化学键或官能团的信息。</a:t>
            </a:r>
          </a:p>
          <a:p>
            <a:pPr>
              <a:lnSpc>
                <a:spcPct val="150000"/>
              </a:lnSpc>
            </a:pPr>
            <a:r>
              <a:rPr lang="en-US" altLang="zh-CN" sz="2800" dirty="0"/>
              <a:t>b.</a:t>
            </a:r>
            <a:r>
              <a:rPr lang="zh-CN" altLang="zh-CN" sz="2800" dirty="0"/>
              <a:t>核磁共振氢谱</a:t>
            </a:r>
          </a:p>
        </p:txBody>
      </p:sp>
      <p:pic>
        <p:nvPicPr>
          <p:cNvPr id="6" name="ZT26ZT-11.EPS" descr="id:2147516460;FounderCES">
            <a:extLst>
              <a:ext uri="{FF2B5EF4-FFF2-40B4-BE49-F238E27FC236}">
                <a16:creationId xmlns="" xmlns:a16="http://schemas.microsoft.com/office/drawing/2014/main" id="{BF5D6863-7484-4DC0-BE70-30CA8FC89CB9}"/>
              </a:ext>
            </a:extLst>
          </p:cNvPr>
          <p:cNvPicPr/>
          <p:nvPr/>
        </p:nvPicPr>
        <p:blipFill>
          <a:blip r:embed="rId2"/>
          <a:stretch>
            <a:fillRect/>
          </a:stretch>
        </p:blipFill>
        <p:spPr>
          <a:xfrm>
            <a:off x="2414556" y="4537392"/>
            <a:ext cx="7362888" cy="893862"/>
          </a:xfrm>
          <a:prstGeom prst="rect">
            <a:avLst/>
          </a:prstGeom>
        </p:spPr>
      </p:pic>
      <p:sp>
        <p:nvSpPr>
          <p:cNvPr id="4" name="矩形 3">
            <a:extLst>
              <a:ext uri="{FF2B5EF4-FFF2-40B4-BE49-F238E27FC236}">
                <a16:creationId xmlns="" xmlns:a16="http://schemas.microsoft.com/office/drawing/2014/main" id="{7CF9AFB4-FB16-4ED6-A904-D0E347023D83}"/>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3193704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800" dirty="0" smtClean="0"/>
              <a:t>[2014</a:t>
            </a:r>
            <a:r>
              <a:rPr lang="zh-CN" altLang="zh-CN" sz="2800" dirty="0"/>
              <a:t>天津理综</a:t>
            </a:r>
            <a:r>
              <a:rPr lang="en-US" altLang="zh-CN" sz="2800" dirty="0"/>
              <a:t>,4,6</a:t>
            </a:r>
            <a:r>
              <a:rPr lang="zh-CN" altLang="zh-CN" sz="2800" dirty="0"/>
              <a:t>分</a:t>
            </a:r>
            <a:r>
              <a:rPr lang="en-US" altLang="zh-CN" sz="2800" dirty="0"/>
              <a:t>]</a:t>
            </a:r>
            <a:r>
              <a:rPr lang="zh-CN" altLang="zh-CN" sz="2800" dirty="0"/>
              <a:t>对如图两种化合物的结构或性质描述正确的是</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a:extLst>
              <a:ext uri="{FF2B5EF4-FFF2-40B4-BE49-F238E27FC236}">
                <a16:creationId xmlns="" xmlns:a16="http://schemas.microsoft.com/office/drawing/2014/main" id="{6E7ECBCE-9DC8-4753-80B4-11C3FF7D9137}"/>
              </a:ext>
            </a:extLst>
          </p:cNvPr>
          <p:cNvPicPr/>
          <p:nvPr/>
        </p:nvPicPr>
        <p:blipFill>
          <a:blip r:embed="rId2"/>
          <a:stretch>
            <a:fillRect/>
          </a:stretch>
        </p:blipFill>
        <p:spPr>
          <a:xfrm>
            <a:off x="6625590" y="2099983"/>
            <a:ext cx="2061210" cy="2240134"/>
          </a:xfrm>
          <a:prstGeom prst="rect">
            <a:avLst/>
          </a:prstGeom>
        </p:spPr>
      </p:pic>
      <p:pic>
        <p:nvPicPr>
          <p:cNvPr id="15" name="图片 14">
            <a:extLst>
              <a:ext uri="{FF2B5EF4-FFF2-40B4-BE49-F238E27FC236}">
                <a16:creationId xmlns="" xmlns:a16="http://schemas.microsoft.com/office/drawing/2014/main" id="{AAACA559-8AAD-4EB7-A353-678014C61C27}"/>
              </a:ext>
            </a:extLst>
          </p:cNvPr>
          <p:cNvPicPr/>
          <p:nvPr/>
        </p:nvPicPr>
        <p:blipFill>
          <a:blip r:embed="rId3"/>
          <a:stretch>
            <a:fillRect/>
          </a:stretch>
        </p:blipFill>
        <p:spPr>
          <a:xfrm>
            <a:off x="8913463" y="1850058"/>
            <a:ext cx="1933124" cy="2193453"/>
          </a:xfrm>
          <a:prstGeom prst="rect">
            <a:avLst/>
          </a:prstGeom>
        </p:spPr>
      </p:pic>
      <p:sp>
        <p:nvSpPr>
          <p:cNvPr id="3" name="矩形 2">
            <a:extLst>
              <a:ext uri="{FF2B5EF4-FFF2-40B4-BE49-F238E27FC236}">
                <a16:creationId xmlns="" xmlns:a16="http://schemas.microsoft.com/office/drawing/2014/main" id="{981779C5-5725-42D4-A9B9-AEFD3F9AC82C}"/>
              </a:ext>
            </a:extLst>
          </p:cNvPr>
          <p:cNvSpPr/>
          <p:nvPr/>
        </p:nvSpPr>
        <p:spPr>
          <a:xfrm>
            <a:off x="310243" y="3935520"/>
            <a:ext cx="10286998" cy="2677656"/>
          </a:xfrm>
          <a:prstGeom prst="rect">
            <a:avLst/>
          </a:prstGeom>
        </p:spPr>
        <p:txBody>
          <a:bodyPr wrap="square">
            <a:spAutoFit/>
          </a:bodyPr>
          <a:lstStyle/>
          <a:p>
            <a:pPr>
              <a:lnSpc>
                <a:spcPct val="150000"/>
              </a:lnSpc>
              <a:spcAft>
                <a:spcPts val="0"/>
              </a:spcAft>
            </a:pPr>
            <a:r>
              <a:rPr lang="en-US" altLang="zh-CN" sz="2800" dirty="0"/>
              <a:t>A.</a:t>
            </a:r>
            <a:r>
              <a:rPr lang="zh-CN" altLang="zh-CN" sz="2800" dirty="0"/>
              <a:t>不是同分异构体</a:t>
            </a:r>
          </a:p>
          <a:p>
            <a:pPr>
              <a:lnSpc>
                <a:spcPct val="150000"/>
              </a:lnSpc>
              <a:spcAft>
                <a:spcPts val="0"/>
              </a:spcAft>
            </a:pPr>
            <a:r>
              <a:rPr lang="en-US" altLang="zh-CN" sz="2800" dirty="0"/>
              <a:t>B.</a:t>
            </a:r>
            <a:r>
              <a:rPr lang="zh-CN" altLang="zh-CN" sz="2800" dirty="0"/>
              <a:t>分子中共平面的碳原子数相同</a:t>
            </a:r>
          </a:p>
          <a:p>
            <a:pPr>
              <a:lnSpc>
                <a:spcPct val="150000"/>
              </a:lnSpc>
              <a:spcAft>
                <a:spcPts val="0"/>
              </a:spcAft>
            </a:pPr>
            <a:r>
              <a:rPr lang="en-US" altLang="zh-CN" sz="2800" dirty="0"/>
              <a:t>C.</a:t>
            </a:r>
            <a:r>
              <a:rPr lang="zh-CN" altLang="zh-CN" sz="2800" dirty="0"/>
              <a:t>均能与溴水反应</a:t>
            </a:r>
          </a:p>
          <a:p>
            <a:pPr>
              <a:lnSpc>
                <a:spcPct val="150000"/>
              </a:lnSpc>
              <a:spcAft>
                <a:spcPts val="0"/>
              </a:spcAft>
            </a:pPr>
            <a:r>
              <a:rPr lang="en-US" altLang="zh-CN" sz="2800" dirty="0"/>
              <a:t>D.</a:t>
            </a:r>
            <a:r>
              <a:rPr lang="zh-CN" altLang="zh-CN" sz="2800" dirty="0"/>
              <a:t>可用红外光谱区分</a:t>
            </a:r>
            <a:r>
              <a:rPr lang="en-US" altLang="zh-CN" sz="2800" dirty="0"/>
              <a:t>,</a:t>
            </a:r>
            <a:r>
              <a:rPr lang="zh-CN" altLang="zh-CN" sz="2800" dirty="0"/>
              <a:t>但不能用核磁共振氢谱区分</a:t>
            </a:r>
          </a:p>
        </p:txBody>
      </p:sp>
      <p:sp>
        <p:nvSpPr>
          <p:cNvPr id="16" name="矩形 15">
            <a:extLst>
              <a:ext uri="{FF2B5EF4-FFF2-40B4-BE49-F238E27FC236}">
                <a16:creationId xmlns="" xmlns:a16="http://schemas.microsoft.com/office/drawing/2014/main" id="{B6B149E7-143E-4A25-9603-2ECB2A3051F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8421207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6A49690C-2CC2-4B62-8F6F-3DD37B0BBC6B}"/>
              </a:ext>
            </a:extLst>
          </p:cNvPr>
          <p:cNvSpPr/>
          <p:nvPr/>
        </p:nvSpPr>
        <p:spPr>
          <a:xfrm>
            <a:off x="234043" y="395152"/>
            <a:ext cx="11682186" cy="3892861"/>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二者分子式相同</a:t>
            </a:r>
            <a:r>
              <a:rPr lang="en-US" altLang="zh-CN" sz="2800" dirty="0"/>
              <a:t>,</a:t>
            </a:r>
            <a:r>
              <a:rPr lang="zh-CN" altLang="zh-CN" sz="2800" dirty="0"/>
              <a:t>结构不同</a:t>
            </a:r>
            <a:r>
              <a:rPr lang="en-US" altLang="zh-CN" sz="2800" dirty="0"/>
              <a:t>,</a:t>
            </a:r>
            <a:r>
              <a:rPr lang="zh-CN" altLang="zh-CN" sz="2800" dirty="0"/>
              <a:t>是同分异构体</a:t>
            </a:r>
            <a:r>
              <a:rPr lang="en-US" altLang="zh-CN" sz="2800" dirty="0"/>
              <a:t>,A</a:t>
            </a:r>
            <a:r>
              <a:rPr lang="zh-CN" altLang="zh-CN" sz="2800" dirty="0"/>
              <a:t>项错误</a:t>
            </a:r>
            <a:r>
              <a:rPr lang="en-US" altLang="zh-CN" sz="2800" dirty="0"/>
              <a:t>;</a:t>
            </a:r>
            <a:r>
              <a:rPr lang="zh-CN" altLang="zh-CN" sz="2800" dirty="0"/>
              <a:t>左侧有机物分子中含有苯环</a:t>
            </a:r>
            <a:r>
              <a:rPr lang="en-US" altLang="zh-CN" sz="2800" dirty="0"/>
              <a:t>,</a:t>
            </a:r>
            <a:r>
              <a:rPr lang="zh-CN" altLang="zh-CN" sz="2800" dirty="0"/>
              <a:t>右侧有机物分子中没有苯环</a:t>
            </a:r>
            <a:r>
              <a:rPr lang="en-US" altLang="zh-CN" sz="2800" dirty="0"/>
              <a:t>,</a:t>
            </a:r>
            <a:r>
              <a:rPr lang="zh-CN" altLang="zh-CN" sz="2800" dirty="0"/>
              <a:t>二者分子中共平面的碳原子数不同</a:t>
            </a:r>
            <a:r>
              <a:rPr lang="en-US" altLang="zh-CN" sz="2800" dirty="0"/>
              <a:t>,B</a:t>
            </a:r>
            <a:r>
              <a:rPr lang="zh-CN" altLang="zh-CN" sz="2800" dirty="0"/>
              <a:t>项错误</a:t>
            </a:r>
            <a:r>
              <a:rPr lang="en-US" altLang="zh-CN" sz="2800" dirty="0"/>
              <a:t>;</a:t>
            </a:r>
            <a:r>
              <a:rPr lang="zh-CN" altLang="zh-CN" sz="2800" dirty="0"/>
              <a:t>左侧有机物分子中含有酚羟基</a:t>
            </a:r>
            <a:r>
              <a:rPr lang="en-US" altLang="zh-CN" sz="2800" dirty="0"/>
              <a:t>,</a:t>
            </a:r>
            <a:r>
              <a:rPr lang="zh-CN" altLang="zh-CN" sz="2800" dirty="0"/>
              <a:t>能与溴水发生取代反应</a:t>
            </a:r>
            <a:r>
              <a:rPr lang="en-US" altLang="zh-CN" sz="2800" dirty="0"/>
              <a:t>,</a:t>
            </a:r>
            <a:r>
              <a:rPr lang="zh-CN" altLang="zh-CN" sz="2800" dirty="0"/>
              <a:t>右侧有机物分子中含有碳碳双键</a:t>
            </a:r>
            <a:r>
              <a:rPr lang="en-US" altLang="zh-CN" sz="2800" dirty="0"/>
              <a:t>,</a:t>
            </a:r>
            <a:r>
              <a:rPr lang="zh-CN" altLang="zh-CN" sz="2800" dirty="0"/>
              <a:t>能与溴水发生加成反应</a:t>
            </a:r>
            <a:r>
              <a:rPr lang="en-US" altLang="zh-CN" sz="2800" dirty="0"/>
              <a:t>,C</a:t>
            </a:r>
            <a:r>
              <a:rPr lang="zh-CN" altLang="zh-CN" sz="2800" dirty="0"/>
              <a:t>项正确</a:t>
            </a:r>
            <a:r>
              <a:rPr lang="en-US" altLang="zh-CN" sz="2800" dirty="0"/>
              <a:t>;</a:t>
            </a:r>
            <a:r>
              <a:rPr lang="zh-CN" altLang="zh-CN" sz="2800" dirty="0"/>
              <a:t>二者既可以用红外光谱区分</a:t>
            </a:r>
            <a:r>
              <a:rPr lang="en-US" altLang="zh-CN" sz="2800" dirty="0"/>
              <a:t>,</a:t>
            </a:r>
            <a:r>
              <a:rPr lang="zh-CN" altLang="zh-CN" sz="2800" dirty="0"/>
              <a:t>也可以用核磁共振氢谱区分</a:t>
            </a:r>
            <a:r>
              <a:rPr lang="en-US" altLang="zh-CN" sz="2800" dirty="0"/>
              <a:t>,D</a:t>
            </a:r>
            <a:r>
              <a:rPr lang="zh-CN" altLang="zh-CN" sz="2800" dirty="0"/>
              <a:t>项错误。</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 xmlns:a16="http://schemas.microsoft.com/office/drawing/2014/main" id="{AB28A283-DA05-4D01-BE30-017584286D45}"/>
              </a:ext>
            </a:extLst>
          </p:cNvPr>
          <p:cNvSpPr/>
          <p:nvPr/>
        </p:nvSpPr>
        <p:spPr>
          <a:xfrm>
            <a:off x="234043" y="3699678"/>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04B25B4E-D9BA-41F6-881D-F7872B63C20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8559039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AF78392B-CEB2-47D8-9EB3-DCFCD9B47C51}"/>
              </a:ext>
            </a:extLst>
          </p:cNvPr>
          <p:cNvSpPr/>
          <p:nvPr/>
        </p:nvSpPr>
        <p:spPr>
          <a:xfrm>
            <a:off x="234043" y="818823"/>
            <a:ext cx="11723913" cy="590931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     </a:t>
            </a:r>
            <a:r>
              <a:rPr lang="en-US" altLang="zh-CN" sz="2800" dirty="0" smtClean="0"/>
              <a:t>[2015</a:t>
            </a:r>
            <a:r>
              <a:rPr lang="zh-CN" altLang="zh-CN" sz="2800" dirty="0"/>
              <a:t>新课标全国卷</a:t>
            </a:r>
            <a:r>
              <a:rPr lang="en-US" altLang="zh-CN" sz="2800" dirty="0"/>
              <a:t>Ⅱ,38(5),6</a:t>
            </a:r>
            <a:r>
              <a:rPr lang="zh-CN" altLang="zh-CN" sz="2800" dirty="0"/>
              <a:t>分</a:t>
            </a:r>
            <a:r>
              <a:rPr lang="en-US" altLang="zh-CN" sz="2800" dirty="0"/>
              <a:t>]D[HOOC(CH</a:t>
            </a:r>
            <a:r>
              <a:rPr lang="en-US" altLang="zh-CN" sz="2800" baseline="-25000" dirty="0"/>
              <a:t>2</a:t>
            </a:r>
            <a:r>
              <a:rPr lang="en-US" altLang="zh-CN" sz="2800" dirty="0"/>
              <a:t>)</a:t>
            </a:r>
            <a:r>
              <a:rPr lang="en-US" altLang="zh-CN" sz="2800" baseline="-25000" dirty="0"/>
              <a:t>3</a:t>
            </a:r>
            <a:r>
              <a:rPr lang="en-US" altLang="zh-CN" sz="2800" dirty="0"/>
              <a:t>COOH]</a:t>
            </a:r>
            <a:r>
              <a:rPr lang="zh-CN" altLang="zh-CN" sz="2800" dirty="0"/>
              <a:t>的同分异构体中能同时满足下列条件的共有</a:t>
            </a:r>
            <a:r>
              <a:rPr lang="zh-CN" altLang="zh-CN" sz="2800" u="sng" dirty="0"/>
              <a:t>　　　　</a:t>
            </a:r>
            <a:r>
              <a:rPr lang="zh-CN" altLang="zh-CN" sz="2800" dirty="0"/>
              <a:t>种</a:t>
            </a:r>
            <a:r>
              <a:rPr lang="en-US" altLang="zh-CN" sz="2800" dirty="0"/>
              <a:t>(</a:t>
            </a:r>
            <a:r>
              <a:rPr lang="zh-CN" altLang="zh-CN" sz="2800" dirty="0"/>
              <a:t>不含立体异构</a:t>
            </a:r>
            <a:r>
              <a:rPr lang="en-US" altLang="zh-CN" sz="2800" dirty="0"/>
              <a:t>); </a:t>
            </a:r>
            <a:endParaRPr lang="zh-CN" altLang="zh-CN" sz="2800" dirty="0"/>
          </a:p>
          <a:p>
            <a:pPr>
              <a:lnSpc>
                <a:spcPct val="150000"/>
              </a:lnSpc>
            </a:pPr>
            <a:r>
              <a:rPr lang="en-US" altLang="zh-CN" sz="2800" dirty="0"/>
              <a:t>①</a:t>
            </a:r>
            <a:r>
              <a:rPr lang="zh-CN" altLang="zh-CN" sz="2800" dirty="0"/>
              <a:t>能与饱和</a:t>
            </a:r>
            <a:r>
              <a:rPr lang="en-US" altLang="zh-CN" sz="2800" dirty="0"/>
              <a:t>NaHCO</a:t>
            </a:r>
            <a:r>
              <a:rPr lang="en-US" altLang="zh-CN" sz="2800" baseline="-25000" dirty="0"/>
              <a:t>3</a:t>
            </a:r>
            <a:r>
              <a:rPr lang="zh-CN" altLang="zh-CN" sz="2800" dirty="0"/>
              <a:t>溶液反应产生气体</a:t>
            </a:r>
          </a:p>
          <a:p>
            <a:pPr>
              <a:lnSpc>
                <a:spcPct val="150000"/>
              </a:lnSpc>
            </a:pPr>
            <a:r>
              <a:rPr lang="en-US" altLang="zh-CN" sz="2800" dirty="0"/>
              <a:t>②</a:t>
            </a:r>
            <a:r>
              <a:rPr lang="zh-CN" altLang="zh-CN" sz="2800" dirty="0"/>
              <a:t>既能发生银镜反应</a:t>
            </a:r>
            <a:r>
              <a:rPr lang="en-US" altLang="zh-CN" sz="2800" dirty="0"/>
              <a:t>,</a:t>
            </a:r>
            <a:r>
              <a:rPr lang="zh-CN" altLang="zh-CN" sz="2800" dirty="0"/>
              <a:t>又能发生皂化反应</a:t>
            </a:r>
          </a:p>
          <a:p>
            <a:pPr>
              <a:lnSpc>
                <a:spcPct val="150000"/>
              </a:lnSpc>
            </a:pPr>
            <a:r>
              <a:rPr lang="zh-CN" altLang="zh-CN" sz="2800" dirty="0"/>
              <a:t>其中核磁共振氢谱显示为</a:t>
            </a:r>
            <a:r>
              <a:rPr lang="en-US" altLang="zh-CN" sz="2800" dirty="0"/>
              <a:t>3</a:t>
            </a:r>
            <a:r>
              <a:rPr lang="zh-CN" altLang="zh-CN" sz="2800" dirty="0"/>
              <a:t>组峰</a:t>
            </a:r>
            <a:r>
              <a:rPr lang="en-US" altLang="zh-CN" sz="2800" dirty="0"/>
              <a:t>,</a:t>
            </a:r>
            <a:r>
              <a:rPr lang="zh-CN" altLang="zh-CN" sz="2800" dirty="0"/>
              <a:t>且峰面积比为</a:t>
            </a:r>
            <a:r>
              <a:rPr lang="en-US" altLang="zh-CN" sz="2800" dirty="0"/>
              <a:t>6∶1∶1</a:t>
            </a:r>
            <a:r>
              <a:rPr lang="zh-CN" altLang="zh-CN" sz="2800" dirty="0"/>
              <a:t>的是</a:t>
            </a:r>
            <a:r>
              <a:rPr lang="zh-CN" altLang="zh-CN" sz="2800" u="sng" dirty="0"/>
              <a:t>　　　　</a:t>
            </a:r>
            <a:r>
              <a:rPr lang="en-US" altLang="zh-CN" sz="2800" dirty="0"/>
              <a:t>(</a:t>
            </a:r>
            <a:r>
              <a:rPr lang="zh-CN" altLang="zh-CN" sz="2800" dirty="0"/>
              <a:t>写结构简式</a:t>
            </a:r>
            <a:r>
              <a:rPr lang="en-US" altLang="zh-CN" sz="2800" dirty="0"/>
              <a:t>); </a:t>
            </a:r>
            <a:endParaRPr lang="zh-CN" altLang="zh-CN" sz="2800" dirty="0"/>
          </a:p>
          <a:p>
            <a:pPr>
              <a:lnSpc>
                <a:spcPct val="150000"/>
              </a:lnSpc>
            </a:pPr>
            <a:r>
              <a:rPr lang="en-US" altLang="zh-CN" sz="2800" dirty="0"/>
              <a:t>D</a:t>
            </a:r>
            <a:r>
              <a:rPr lang="zh-CN" altLang="zh-CN" sz="2800" dirty="0"/>
              <a:t>的所有同分异构体在下列一种表征仪器中显示的信号</a:t>
            </a:r>
            <a:r>
              <a:rPr lang="en-US" altLang="zh-CN" sz="2800" dirty="0"/>
              <a:t>(</a:t>
            </a:r>
            <a:r>
              <a:rPr lang="zh-CN" altLang="zh-CN" sz="2800" dirty="0"/>
              <a:t>或数据</a:t>
            </a:r>
            <a:r>
              <a:rPr lang="en-US" altLang="zh-CN" sz="2800" dirty="0"/>
              <a:t>)</a:t>
            </a:r>
            <a:r>
              <a:rPr lang="zh-CN" altLang="zh-CN" sz="2800" dirty="0"/>
              <a:t>完全相同</a:t>
            </a:r>
            <a:r>
              <a:rPr lang="en-US" altLang="zh-CN" sz="2800" dirty="0"/>
              <a:t>,</a:t>
            </a:r>
            <a:r>
              <a:rPr lang="zh-CN" altLang="zh-CN" sz="2800" dirty="0"/>
              <a:t>该仪器是</a:t>
            </a:r>
            <a:r>
              <a:rPr lang="zh-CN" altLang="zh-CN" sz="2800" u="sng" dirty="0"/>
              <a:t>　　　　</a:t>
            </a:r>
            <a:r>
              <a:rPr lang="en-US" altLang="zh-CN" sz="2800" dirty="0"/>
              <a:t>(</a:t>
            </a:r>
            <a:r>
              <a:rPr lang="zh-CN" altLang="zh-CN" sz="2800" dirty="0"/>
              <a:t>填标号</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a.</a:t>
            </a:r>
            <a:r>
              <a:rPr lang="zh-CN" altLang="zh-CN" sz="2800" dirty="0"/>
              <a:t>质谱仪</a:t>
            </a:r>
            <a:r>
              <a:rPr lang="en-US" altLang="zh-CN" sz="2800" dirty="0"/>
              <a:t>	b.</a:t>
            </a:r>
            <a:r>
              <a:rPr lang="zh-CN" altLang="zh-CN" sz="2800" dirty="0"/>
              <a:t>红外光谱仪</a:t>
            </a:r>
            <a:r>
              <a:rPr lang="en-US" altLang="zh-CN" sz="2800" dirty="0"/>
              <a:t>      c.</a:t>
            </a:r>
            <a:r>
              <a:rPr lang="zh-CN" altLang="zh-CN" sz="2800" dirty="0"/>
              <a:t>元素分析仪</a:t>
            </a:r>
            <a:r>
              <a:rPr lang="en-US" altLang="zh-CN" sz="2800" dirty="0"/>
              <a:t>	d.</a:t>
            </a:r>
            <a:r>
              <a:rPr lang="zh-CN" altLang="zh-CN" sz="2800" dirty="0"/>
              <a:t>核磁共振仪</a:t>
            </a:r>
          </a:p>
        </p:txBody>
      </p:sp>
      <p:sp>
        <p:nvSpPr>
          <p:cNvPr id="13" name="矩形 12">
            <a:extLst>
              <a:ext uri="{FF2B5EF4-FFF2-40B4-BE49-F238E27FC236}">
                <a16:creationId xmlns="" xmlns:a16="http://schemas.microsoft.com/office/drawing/2014/main" id="{48F770B6-F400-40D1-8AE8-4601F7BDCC1B}"/>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1938641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6A49690C-2CC2-4B62-8F6F-3DD37B0BBC6B}"/>
              </a:ext>
            </a:extLst>
          </p:cNvPr>
          <p:cNvSpPr/>
          <p:nvPr/>
        </p:nvSpPr>
        <p:spPr>
          <a:xfrm>
            <a:off x="234043" y="395152"/>
            <a:ext cx="11682186" cy="5909310"/>
          </a:xfrm>
          <a:prstGeom prst="rect">
            <a:avLst/>
          </a:prstGeom>
        </p:spPr>
        <p:txBody>
          <a:bodyPr wrap="square">
            <a:spAutoFit/>
          </a:bodyPr>
          <a:lstStyle/>
          <a:p>
            <a:pPr algn="dist">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①</a:t>
            </a:r>
            <a:r>
              <a:rPr lang="zh-CN" altLang="zh-CN" sz="2800" dirty="0"/>
              <a:t>能与饱和</a:t>
            </a:r>
            <a:r>
              <a:rPr lang="en-US" altLang="zh-CN" sz="2800" dirty="0"/>
              <a:t>NaHCO</a:t>
            </a:r>
            <a:r>
              <a:rPr lang="en-US" altLang="zh-CN" sz="2800" baseline="-25000" dirty="0"/>
              <a:t>3</a:t>
            </a:r>
            <a:r>
              <a:rPr lang="zh-CN" altLang="zh-CN" sz="2800" dirty="0"/>
              <a:t>溶液反应产生气体</a:t>
            </a:r>
            <a:r>
              <a:rPr lang="en-US" altLang="zh-CN" sz="2800" dirty="0"/>
              <a:t>,</a:t>
            </a:r>
            <a:r>
              <a:rPr lang="zh-CN" altLang="zh-CN" sz="2800" dirty="0"/>
              <a:t>说明含有羧基</a:t>
            </a:r>
            <a:r>
              <a:rPr lang="en-US" altLang="zh-CN" sz="2800" dirty="0"/>
              <a:t>;②</a:t>
            </a:r>
            <a:r>
              <a:rPr lang="zh-CN" altLang="zh-CN" sz="2800" dirty="0"/>
              <a:t>既能发生银镜反应</a:t>
            </a:r>
            <a:r>
              <a:rPr lang="en-US" altLang="zh-CN" sz="2800" dirty="0"/>
              <a:t>,</a:t>
            </a:r>
            <a:r>
              <a:rPr lang="zh-CN" altLang="zh-CN" sz="2800" dirty="0"/>
              <a:t>又能发生皂化反应</a:t>
            </a:r>
            <a:r>
              <a:rPr lang="en-US" altLang="zh-CN" sz="2800" dirty="0"/>
              <a:t>,</a:t>
            </a:r>
            <a:r>
              <a:rPr lang="zh-CN" altLang="zh-CN" sz="2800" dirty="0"/>
              <a:t>说明含有醛基和酯基</a:t>
            </a:r>
            <a:r>
              <a:rPr lang="en-US" altLang="zh-CN" sz="2800" dirty="0"/>
              <a:t>,</a:t>
            </a:r>
            <a:r>
              <a:rPr lang="zh-CN" altLang="zh-CN" sz="2800" dirty="0"/>
              <a:t>因此应含甲酸形成的酯基</a:t>
            </a:r>
            <a:r>
              <a:rPr lang="en-US" altLang="zh-CN" sz="2800" dirty="0"/>
              <a:t>,</a:t>
            </a:r>
            <a:r>
              <a:rPr lang="zh-CN" altLang="zh-CN" sz="2800" dirty="0"/>
              <a:t>所以可能的结构简式为</a:t>
            </a:r>
            <a:r>
              <a:rPr lang="en-US" altLang="zh-CN" sz="2800" dirty="0"/>
              <a:t>HCOOCH</a:t>
            </a:r>
            <a:r>
              <a:rPr lang="en-US" altLang="zh-CN" sz="2800" baseline="-25000" dirty="0"/>
              <a:t>2</a:t>
            </a:r>
            <a:r>
              <a:rPr lang="en-US" altLang="zh-CN" sz="2800" dirty="0"/>
              <a:t>CH</a:t>
            </a:r>
            <a:r>
              <a:rPr lang="en-US" altLang="zh-CN" sz="2800" baseline="-25000" dirty="0"/>
              <a:t>2</a:t>
            </a:r>
            <a:r>
              <a:rPr lang="en-US" altLang="zh-CN" sz="2800" dirty="0"/>
              <a:t>CH</a:t>
            </a:r>
            <a:r>
              <a:rPr lang="en-US" altLang="zh-CN" sz="2800" baseline="-25000" dirty="0"/>
              <a:t>2</a:t>
            </a:r>
            <a:r>
              <a:rPr lang="en-US" altLang="zh-CN" sz="2800" dirty="0"/>
              <a:t>COOH</a:t>
            </a:r>
            <a:r>
              <a:rPr lang="zh-CN" altLang="zh-CN" sz="2800" dirty="0"/>
              <a:t>、</a:t>
            </a:r>
            <a:r>
              <a:rPr lang="en-US" altLang="zh-CN" sz="2800" dirty="0"/>
              <a:t>HCOOCH</a:t>
            </a:r>
            <a:r>
              <a:rPr lang="en-US" altLang="zh-CN" sz="2800" baseline="-25000" dirty="0"/>
              <a:t>2</a:t>
            </a:r>
            <a:r>
              <a:rPr lang="en-US" altLang="zh-CN" sz="2800" dirty="0"/>
              <a:t>CH(COOH)CH</a:t>
            </a:r>
            <a:r>
              <a:rPr lang="en-US" altLang="zh-CN" sz="2800" baseline="-25000" dirty="0"/>
              <a:t>3</a:t>
            </a:r>
            <a:r>
              <a:rPr lang="zh-CN" altLang="zh-CN" sz="2800" dirty="0" smtClean="0"/>
              <a:t>、</a:t>
            </a:r>
            <a:r>
              <a:rPr lang="en-US" altLang="zh-CN" sz="2800" dirty="0" smtClean="0"/>
              <a:t>HCOOCH(COOH)CH</a:t>
            </a:r>
            <a:r>
              <a:rPr lang="en-US" altLang="zh-CN" sz="2800" baseline="-25000" dirty="0" smtClean="0"/>
              <a:t>2</a:t>
            </a:r>
            <a:r>
              <a:rPr lang="en-US" altLang="zh-CN" sz="2800" dirty="0" smtClean="0"/>
              <a:t>CH</a:t>
            </a:r>
            <a:r>
              <a:rPr lang="en-US" altLang="zh-CN" sz="2800" baseline="-25000" dirty="0" smtClean="0"/>
              <a:t>3</a:t>
            </a:r>
            <a:r>
              <a:rPr lang="zh-CN" altLang="zh-CN" sz="2800" dirty="0"/>
              <a:t>、</a:t>
            </a:r>
            <a:r>
              <a:rPr lang="en-US" altLang="zh-CN" sz="2800" dirty="0"/>
              <a:t>HCOOCH(CH</a:t>
            </a:r>
            <a:r>
              <a:rPr lang="en-US" altLang="zh-CN" sz="2800" baseline="-25000" dirty="0"/>
              <a:t>3</a:t>
            </a:r>
            <a:r>
              <a:rPr lang="en-US" altLang="zh-CN" sz="2800" dirty="0"/>
              <a:t>)CH</a:t>
            </a:r>
            <a:r>
              <a:rPr lang="en-US" altLang="zh-CN" sz="2800" baseline="-25000" dirty="0"/>
              <a:t>2</a:t>
            </a:r>
            <a:r>
              <a:rPr lang="en-US" altLang="zh-CN" sz="2800" dirty="0"/>
              <a:t>COOH</a:t>
            </a:r>
            <a:r>
              <a:rPr lang="zh-CN" altLang="zh-CN" sz="2800" dirty="0"/>
              <a:t>、</a:t>
            </a:r>
            <a:r>
              <a:rPr lang="en-US" altLang="zh-CN" sz="2800" dirty="0"/>
              <a:t>HCOOC(CH</a:t>
            </a:r>
            <a:r>
              <a:rPr lang="en-US" altLang="zh-CN" sz="2800" baseline="-25000" dirty="0"/>
              <a:t>3</a:t>
            </a:r>
            <a:r>
              <a:rPr lang="en-US" altLang="zh-CN" sz="2800" dirty="0"/>
              <a:t>)</a:t>
            </a:r>
            <a:r>
              <a:rPr lang="en-US" altLang="zh-CN" sz="2800" baseline="-25000" dirty="0"/>
              <a:t>2</a:t>
            </a:r>
            <a:r>
              <a:rPr lang="en-US" altLang="zh-CN" sz="2800" dirty="0"/>
              <a:t>COOH,</a:t>
            </a:r>
            <a:r>
              <a:rPr lang="zh-CN" altLang="zh-CN" sz="2800" dirty="0"/>
              <a:t>共计</a:t>
            </a:r>
            <a:r>
              <a:rPr lang="en-US" altLang="zh-CN" sz="2800" dirty="0"/>
              <a:t>5</a:t>
            </a:r>
            <a:r>
              <a:rPr lang="zh-CN" altLang="zh-CN" sz="2800" dirty="0"/>
              <a:t>种。其中核磁共振</a:t>
            </a:r>
            <a:endParaRPr lang="en-US" altLang="zh-CN" sz="2800" dirty="0"/>
          </a:p>
          <a:p>
            <a:pPr algn="dist">
              <a:lnSpc>
                <a:spcPct val="150000"/>
              </a:lnSpc>
            </a:pPr>
            <a:r>
              <a:rPr lang="zh-CN" altLang="zh-CN" sz="2800" dirty="0" smtClean="0"/>
              <a:t>氢</a:t>
            </a:r>
            <a:r>
              <a:rPr lang="zh-CN" altLang="zh-CN" sz="2800" dirty="0"/>
              <a:t>谱显示为</a:t>
            </a:r>
            <a:r>
              <a:rPr lang="en-US" altLang="zh-CN" sz="2800" dirty="0"/>
              <a:t>3</a:t>
            </a:r>
            <a:r>
              <a:rPr lang="zh-CN" altLang="zh-CN" sz="2800" dirty="0"/>
              <a:t>组峰</a:t>
            </a:r>
            <a:r>
              <a:rPr lang="en-US" altLang="zh-CN" sz="2800" dirty="0"/>
              <a:t>,</a:t>
            </a:r>
            <a:r>
              <a:rPr lang="zh-CN" altLang="zh-CN" sz="2800" dirty="0"/>
              <a:t>且峰面积比为</a:t>
            </a:r>
            <a:r>
              <a:rPr lang="en-US" altLang="zh-CN" sz="2800" dirty="0"/>
              <a:t>6∶1∶1</a:t>
            </a:r>
            <a:r>
              <a:rPr lang="zh-CN" altLang="zh-CN" sz="2800" dirty="0" smtClean="0"/>
              <a:t>的是</a:t>
            </a:r>
            <a:endParaRPr lang="en-US" altLang="zh-CN" sz="2800" dirty="0" smtClean="0"/>
          </a:p>
          <a:p>
            <a:pPr>
              <a:lnSpc>
                <a:spcPct val="150000"/>
              </a:lnSpc>
            </a:pPr>
            <a:r>
              <a:rPr lang="zh-CN" altLang="en-US" sz="2800" dirty="0" smtClean="0"/>
              <a:t>                                 。</a:t>
            </a:r>
            <a:endParaRPr lang="en-US" altLang="zh-CN" sz="2800" dirty="0" smtClean="0"/>
          </a:p>
          <a:p>
            <a:pPr algn="dist">
              <a:lnSpc>
                <a:spcPct val="150000"/>
              </a:lnSpc>
            </a:pPr>
            <a:endParaRPr lang="en-US" altLang="zh-CN" sz="2800" dirty="0" smtClean="0"/>
          </a:p>
          <a:p>
            <a:pPr algn="dist">
              <a:lnSpc>
                <a:spcPct val="150000"/>
              </a:lnSpc>
            </a:pPr>
            <a:endParaRPr lang="en-US" altLang="zh-CN" sz="2800" dirty="0" smtClean="0"/>
          </a:p>
        </p:txBody>
      </p:sp>
      <p:pic>
        <p:nvPicPr>
          <p:cNvPr id="13" name="图片 12">
            <a:extLst>
              <a:ext uri="{FF2B5EF4-FFF2-40B4-BE49-F238E27FC236}">
                <a16:creationId xmlns="" xmlns:a16="http://schemas.microsoft.com/office/drawing/2014/main" id="{582BBB28-9D21-490A-BA12-D98B1DD82393}"/>
              </a:ext>
            </a:extLst>
          </p:cNvPr>
          <p:cNvPicPr/>
          <p:nvPr/>
        </p:nvPicPr>
        <p:blipFill>
          <a:blip r:embed="rId2"/>
          <a:stretch>
            <a:fillRect/>
          </a:stretch>
        </p:blipFill>
        <p:spPr>
          <a:xfrm>
            <a:off x="349790" y="4427059"/>
            <a:ext cx="2517458" cy="1477743"/>
          </a:xfrm>
          <a:prstGeom prst="rect">
            <a:avLst/>
          </a:prstGeom>
        </p:spPr>
      </p:pic>
      <p:sp>
        <p:nvSpPr>
          <p:cNvPr id="15" name="矩形 14">
            <a:extLst>
              <a:ext uri="{FF2B5EF4-FFF2-40B4-BE49-F238E27FC236}">
                <a16:creationId xmlns="" xmlns:a16="http://schemas.microsoft.com/office/drawing/2014/main" id="{DD2A00EE-608C-40BC-8877-02FE1472993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7895888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AB28A283-DA05-4D01-BE30-017584286D45}"/>
              </a:ext>
            </a:extLst>
          </p:cNvPr>
          <p:cNvSpPr/>
          <p:nvPr/>
        </p:nvSpPr>
        <p:spPr>
          <a:xfrm>
            <a:off x="234044" y="1228505"/>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grpSp>
        <p:nvGrpSpPr>
          <p:cNvPr id="5" name="组合 4">
            <a:extLst>
              <a:ext uri="{FF2B5EF4-FFF2-40B4-BE49-F238E27FC236}">
                <a16:creationId xmlns="" xmlns:a16="http://schemas.microsoft.com/office/drawing/2014/main" id="{67E1ECB6-BC4C-4597-A369-DAB70A74BDBE}"/>
              </a:ext>
            </a:extLst>
          </p:cNvPr>
          <p:cNvGrpSpPr/>
          <p:nvPr/>
        </p:nvGrpSpPr>
        <p:grpSpPr>
          <a:xfrm>
            <a:off x="1525557" y="528361"/>
            <a:ext cx="4164190" cy="1477743"/>
            <a:chOff x="1525557" y="528361"/>
            <a:chExt cx="4164190" cy="1477743"/>
          </a:xfrm>
        </p:grpSpPr>
        <p:sp>
          <p:nvSpPr>
            <p:cNvPr id="2" name="矩形 1">
              <a:extLst>
                <a:ext uri="{FF2B5EF4-FFF2-40B4-BE49-F238E27FC236}">
                  <a16:creationId xmlns="" xmlns:a16="http://schemas.microsoft.com/office/drawing/2014/main" id="{FE2D0C49-04FC-433D-97BF-DB44644FA82A}"/>
                </a:ext>
              </a:extLst>
            </p:cNvPr>
            <p:cNvSpPr/>
            <p:nvPr/>
          </p:nvSpPr>
          <p:spPr>
            <a:xfrm>
              <a:off x="1525557" y="1267233"/>
              <a:ext cx="364202" cy="661207"/>
            </a:xfrm>
            <a:prstGeom prst="rect">
              <a:avLst/>
            </a:prstGeom>
          </p:spPr>
          <p:txBody>
            <a:bodyPr wrap="none">
              <a:spAutoFit/>
            </a:bodyPr>
            <a:lstStyle/>
            <a:p>
              <a:pPr>
                <a:lnSpc>
                  <a:spcPct val="150000"/>
                </a:lnSpc>
              </a:pPr>
              <a:r>
                <a:rPr lang="en-US" altLang="zh-CN" sz="2800" dirty="0"/>
                <a:t>5</a:t>
              </a:r>
              <a:endParaRPr lang="zh-CN" altLang="en-US" sz="2800" dirty="0"/>
            </a:p>
          </p:txBody>
        </p:sp>
        <p:pic>
          <p:nvPicPr>
            <p:cNvPr id="15" name="图片 14">
              <a:extLst>
                <a:ext uri="{FF2B5EF4-FFF2-40B4-BE49-F238E27FC236}">
                  <a16:creationId xmlns="" xmlns:a16="http://schemas.microsoft.com/office/drawing/2014/main" id="{04A3B025-1B8F-43B3-9B3B-E6A1C6129661}"/>
                </a:ext>
              </a:extLst>
            </p:cNvPr>
            <p:cNvPicPr/>
            <p:nvPr/>
          </p:nvPicPr>
          <p:blipFill>
            <a:blip r:embed="rId2"/>
            <a:stretch>
              <a:fillRect/>
            </a:stretch>
          </p:blipFill>
          <p:spPr>
            <a:xfrm>
              <a:off x="2359342" y="528361"/>
              <a:ext cx="2517458" cy="1477743"/>
            </a:xfrm>
            <a:prstGeom prst="rect">
              <a:avLst/>
            </a:prstGeom>
          </p:spPr>
        </p:pic>
        <p:sp>
          <p:nvSpPr>
            <p:cNvPr id="3" name="矩形 2">
              <a:extLst>
                <a:ext uri="{FF2B5EF4-FFF2-40B4-BE49-F238E27FC236}">
                  <a16:creationId xmlns="" xmlns:a16="http://schemas.microsoft.com/office/drawing/2014/main" id="{16F3EE92-0B5D-4440-A378-0F12784D418A}"/>
                </a:ext>
              </a:extLst>
            </p:cNvPr>
            <p:cNvSpPr/>
            <p:nvPr/>
          </p:nvSpPr>
          <p:spPr>
            <a:xfrm>
              <a:off x="5346383" y="1228505"/>
              <a:ext cx="343364" cy="661207"/>
            </a:xfrm>
            <a:prstGeom prst="rect">
              <a:avLst/>
            </a:prstGeom>
          </p:spPr>
          <p:txBody>
            <a:bodyPr wrap="none">
              <a:spAutoFit/>
            </a:bodyPr>
            <a:lstStyle/>
            <a:p>
              <a:pPr>
                <a:lnSpc>
                  <a:spcPct val="150000"/>
                </a:lnSpc>
              </a:pPr>
              <a:r>
                <a:rPr lang="en-US" altLang="zh-CN" sz="2800" dirty="0"/>
                <a:t>c</a:t>
              </a:r>
              <a:endParaRPr lang="zh-CN" altLang="en-US" sz="2800" dirty="0"/>
            </a:p>
          </p:txBody>
        </p:sp>
      </p:grpSp>
      <p:sp>
        <p:nvSpPr>
          <p:cNvPr id="16" name="矩形 15">
            <a:extLst>
              <a:ext uri="{FF2B5EF4-FFF2-40B4-BE49-F238E27FC236}">
                <a16:creationId xmlns="" xmlns:a16="http://schemas.microsoft.com/office/drawing/2014/main" id="{E3A0318A-DCB5-4955-8559-08A2C8EBDC1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2221452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718456" y="-1"/>
            <a:ext cx="10890951" cy="72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卤代烃的取代反应与消去反应及其在有机合成中的</a:t>
            </a:r>
            <a:r>
              <a:rPr lang="en-US" altLang="zh-CN" sz="2800" dirty="0">
                <a:solidFill>
                  <a:srgbClr val="DA251C"/>
                </a:solidFill>
              </a:rPr>
              <a:t>“</a:t>
            </a:r>
            <a:r>
              <a:rPr lang="zh-CN" altLang="zh-CN" sz="2800" dirty="0">
                <a:solidFill>
                  <a:srgbClr val="DA251C"/>
                </a:solidFill>
              </a:rPr>
              <a:t>六大</a:t>
            </a:r>
            <a:r>
              <a:rPr lang="en-US" altLang="zh-CN" sz="2800" dirty="0">
                <a:solidFill>
                  <a:srgbClr val="DA251C"/>
                </a:solidFill>
              </a:rPr>
              <a:t>”</a:t>
            </a:r>
            <a:r>
              <a:rPr lang="zh-CN" altLang="zh-CN" sz="2800" dirty="0">
                <a:solidFill>
                  <a:srgbClr val="DA251C"/>
                </a:solidFill>
              </a:rPr>
              <a:t>应用</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290C2D6A-039E-45D6-AD14-D6BD6656E558}"/>
              </a:ext>
            </a:extLst>
          </p:cNvPr>
          <p:cNvSpPr/>
          <p:nvPr/>
        </p:nvSpPr>
        <p:spPr>
          <a:xfrm>
            <a:off x="342900" y="1351375"/>
            <a:ext cx="11563350" cy="662297"/>
          </a:xfrm>
          <a:prstGeom prst="rect">
            <a:avLst/>
          </a:prstGeom>
        </p:spPr>
        <p:txBody>
          <a:bodyPr wrap="square">
            <a:spAutoFit/>
          </a:bodyPr>
          <a:lstStyle/>
          <a:p>
            <a:pPr>
              <a:lnSpc>
                <a:spcPct val="150000"/>
              </a:lnSpc>
            </a:pPr>
            <a:r>
              <a:rPr lang="en-US" altLang="zh-CN" sz="2800" b="1" dirty="0"/>
              <a:t>1.</a:t>
            </a:r>
            <a:r>
              <a:rPr lang="zh-CN" altLang="zh-CN" sz="2800" b="1" dirty="0"/>
              <a:t>卤代烃的取代反应与消去反应比较</a:t>
            </a:r>
          </a:p>
        </p:txBody>
      </p:sp>
      <p:graphicFrame>
        <p:nvGraphicFramePr>
          <p:cNvPr id="3" name="表格 2">
            <a:extLst>
              <a:ext uri="{FF2B5EF4-FFF2-40B4-BE49-F238E27FC236}">
                <a16:creationId xmlns="" xmlns:a16="http://schemas.microsoft.com/office/drawing/2014/main" id="{88681393-CA02-4CF1-AA24-0D5EBAE607DD}"/>
              </a:ext>
            </a:extLst>
          </p:cNvPr>
          <p:cNvGraphicFramePr>
            <a:graphicFrameLocks noGrp="1"/>
          </p:cNvGraphicFramePr>
          <p:nvPr>
            <p:extLst>
              <p:ext uri="{D42A27DB-BD31-4B8C-83A1-F6EECF244321}">
                <p14:modId xmlns:p14="http://schemas.microsoft.com/office/powerpoint/2010/main" val="3997368504"/>
              </p:ext>
            </p:extLst>
          </p:nvPr>
        </p:nvGraphicFramePr>
        <p:xfrm>
          <a:off x="277760" y="2056965"/>
          <a:ext cx="11668433" cy="3645981"/>
        </p:xfrm>
        <a:graphic>
          <a:graphicData uri="http://schemas.openxmlformats.org/drawingml/2006/table">
            <a:tbl>
              <a:tblPr firstRow="1" firstCol="1" bandRow="1"/>
              <a:tblGrid>
                <a:gridCol w="887363">
                  <a:extLst>
                    <a:ext uri="{9D8B030D-6E8A-4147-A177-3AD203B41FA5}">
                      <a16:colId xmlns="" xmlns:a16="http://schemas.microsoft.com/office/drawing/2014/main" val="3476105751"/>
                    </a:ext>
                  </a:extLst>
                </a:gridCol>
                <a:gridCol w="5265174">
                  <a:extLst>
                    <a:ext uri="{9D8B030D-6E8A-4147-A177-3AD203B41FA5}">
                      <a16:colId xmlns="" xmlns:a16="http://schemas.microsoft.com/office/drawing/2014/main" val="3841627118"/>
                    </a:ext>
                  </a:extLst>
                </a:gridCol>
                <a:gridCol w="5515896">
                  <a:extLst>
                    <a:ext uri="{9D8B030D-6E8A-4147-A177-3AD203B41FA5}">
                      <a16:colId xmlns="" xmlns:a16="http://schemas.microsoft.com/office/drawing/2014/main" val="2270892319"/>
                    </a:ext>
                  </a:extLst>
                </a:gridCol>
              </a:tblGrid>
              <a:tr h="0">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取代</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水解</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消去反应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645276"/>
                  </a:ext>
                </a:extLst>
              </a:tr>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条件</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强碱的水溶液、加热</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 </a:t>
                      </a:r>
                      <a:r>
                        <a:rPr lang="zh-CN" sz="2400">
                          <a:solidFill>
                            <a:srgbClr val="000000"/>
                          </a:solidFill>
                          <a:effectLst/>
                          <a:latin typeface="+mn-lt"/>
                          <a:ea typeface="+mn-ea"/>
                          <a:cs typeface="Times New Roman" panose="02020603050405020304" pitchFamily="18" charset="0"/>
                        </a:rPr>
                        <a:t>强碱的醇溶液、加热</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44932816"/>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应</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本</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卤代烃分子中的</a:t>
                      </a:r>
                      <a:r>
                        <a:rPr lang="en-US" sz="2400" dirty="0">
                          <a:solidFill>
                            <a:srgbClr val="000000"/>
                          </a:solidFill>
                          <a:effectLst/>
                          <a:latin typeface="+mn-lt"/>
                          <a:ea typeface="+mn-ea"/>
                          <a:cs typeface="Times New Roman" panose="02020603050405020304" pitchFamily="18" charset="0"/>
                        </a:rPr>
                        <a:t> —X</a:t>
                      </a:r>
                      <a:r>
                        <a:rPr lang="zh-CN" sz="2400" dirty="0">
                          <a:solidFill>
                            <a:srgbClr val="000000"/>
                          </a:solidFill>
                          <a:effectLst/>
                          <a:latin typeface="+mn-lt"/>
                          <a:ea typeface="+mn-ea"/>
                          <a:cs typeface="Times New Roman" panose="02020603050405020304" pitchFamily="18" charset="0"/>
                        </a:rPr>
                        <a:t>被水分子中的</a:t>
                      </a:r>
                      <a:r>
                        <a:rPr lang="en-US" sz="2400" dirty="0">
                          <a:solidFill>
                            <a:srgbClr val="000000"/>
                          </a:solidFill>
                          <a:effectLst/>
                          <a:latin typeface="+mn-lt"/>
                          <a:ea typeface="+mn-ea"/>
                          <a:cs typeface="Times New Roman" panose="02020603050405020304" pitchFamily="18" charset="0"/>
                        </a:rPr>
                        <a:t>—OH</a:t>
                      </a:r>
                      <a:r>
                        <a:rPr lang="zh-CN" sz="2400" dirty="0">
                          <a:solidFill>
                            <a:srgbClr val="000000"/>
                          </a:solidFill>
                          <a:effectLst/>
                          <a:latin typeface="+mn-lt"/>
                          <a:ea typeface="+mn-ea"/>
                          <a:cs typeface="Times New Roman" panose="02020603050405020304" pitchFamily="18" charset="0"/>
                        </a:rPr>
                        <a:t>所取代</a:t>
                      </a:r>
                      <a:r>
                        <a:rPr lang="en-US" sz="2400" dirty="0">
                          <a:solidFill>
                            <a:srgbClr val="000000"/>
                          </a:solidFill>
                          <a:effectLst/>
                          <a:latin typeface="+mn-lt"/>
                          <a:ea typeface="+mn-ea"/>
                          <a:cs typeface="Times New Roman" panose="02020603050405020304" pitchFamily="18" charset="0"/>
                        </a:rPr>
                        <a:t>:RCH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X+NaOH RCH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OH+NaX(X</a:t>
                      </a:r>
                      <a:r>
                        <a:rPr lang="zh-CN" sz="2400" dirty="0">
                          <a:solidFill>
                            <a:srgbClr val="000000"/>
                          </a:solidFill>
                          <a:effectLst/>
                          <a:latin typeface="+mn-lt"/>
                          <a:ea typeface="+mn-ea"/>
                          <a:cs typeface="Times New Roman" panose="02020603050405020304" pitchFamily="18" charset="0"/>
                        </a:rPr>
                        <a:t>表示卤素原子</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相邻的两个碳原子间脱去小分子</a:t>
                      </a:r>
                      <a:r>
                        <a:rPr lang="en-US" sz="2400" dirty="0">
                          <a:solidFill>
                            <a:srgbClr val="000000"/>
                          </a:solidFill>
                          <a:effectLst/>
                          <a:latin typeface="+mn-lt"/>
                          <a:ea typeface="+mn-ea"/>
                          <a:cs typeface="Times New Roman" panose="02020603050405020304" pitchFamily="18" charset="0"/>
                        </a:rPr>
                        <a:t>HX:</a:t>
                      </a:r>
                      <a:r>
                        <a:rPr lang="zh-CN" sz="2400" dirty="0">
                          <a:solidFill>
                            <a:srgbClr val="000000"/>
                          </a:solidFill>
                          <a:effectLst/>
                          <a:latin typeface="+mn-lt"/>
                          <a:ea typeface="+mn-ea"/>
                          <a:cs typeface="Times New Roman" panose="02020603050405020304" pitchFamily="18" charset="0"/>
                        </a:rPr>
                        <a:t>如</a:t>
                      </a: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NaOH</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　</a:t>
                      </a: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↑+NaX+H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O(X</a:t>
                      </a:r>
                      <a:r>
                        <a:rPr lang="zh-CN" sz="2400" dirty="0">
                          <a:solidFill>
                            <a:srgbClr val="000000"/>
                          </a:solidFill>
                          <a:effectLst/>
                          <a:latin typeface="+mn-lt"/>
                          <a:ea typeface="+mn-ea"/>
                          <a:cs typeface="Times New Roman" panose="02020603050405020304" pitchFamily="18" charset="0"/>
                        </a:rPr>
                        <a:t>表示卤素原子</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9004755"/>
                  </a:ext>
                </a:extLst>
              </a:tr>
            </a:tbl>
          </a:graphicData>
        </a:graphic>
      </p:graphicFrame>
      <p:pic>
        <p:nvPicPr>
          <p:cNvPr id="1031" name="图片 1935">
            <a:extLst>
              <a:ext uri="{FF2B5EF4-FFF2-40B4-BE49-F238E27FC236}">
                <a16:creationId xmlns="" xmlns:a16="http://schemas.microsoft.com/office/drawing/2014/main" id="{CB3BD0EA-C5F7-4034-B9A9-2852FB44E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032" y="4550236"/>
            <a:ext cx="641340" cy="505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图片 1936">
            <a:extLst>
              <a:ext uri="{FF2B5EF4-FFF2-40B4-BE49-F238E27FC236}">
                <a16:creationId xmlns="" xmlns:a16="http://schemas.microsoft.com/office/drawing/2014/main" id="{73DB3060-EEAA-4036-8F6A-2C48A13B6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580" y="4350775"/>
            <a:ext cx="1204940" cy="6413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图片 1937">
            <a:extLst>
              <a:ext uri="{FF2B5EF4-FFF2-40B4-BE49-F238E27FC236}">
                <a16:creationId xmlns="" xmlns:a16="http://schemas.microsoft.com/office/drawing/2014/main" id="{07626BE7-FBA2-4B4C-9241-70A0ECF41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820" y="4329010"/>
            <a:ext cx="641339" cy="4858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1939">
            <a:extLst>
              <a:ext uri="{FF2B5EF4-FFF2-40B4-BE49-F238E27FC236}">
                <a16:creationId xmlns="" xmlns:a16="http://schemas.microsoft.com/office/drawing/2014/main" id="{FF7E6006-7984-486C-A5C4-70CF55C17C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140" y="5345046"/>
            <a:ext cx="312174" cy="3121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格 3"/>
          <p:cNvGraphicFramePr>
            <a:graphicFrameLocks noGrp="1"/>
          </p:cNvGraphicFramePr>
          <p:nvPr>
            <p:extLst>
              <p:ext uri="{D42A27DB-BD31-4B8C-83A1-F6EECF244321}">
                <p14:modId xmlns:p14="http://schemas.microsoft.com/office/powerpoint/2010/main" val="805161412"/>
              </p:ext>
            </p:extLst>
          </p:nvPr>
        </p:nvGraphicFramePr>
        <p:xfrm>
          <a:off x="6745234" y="4673471"/>
          <a:ext cx="717631" cy="365760"/>
        </p:xfrm>
        <a:graphic>
          <a:graphicData uri="http://schemas.openxmlformats.org/drawingml/2006/table">
            <a:tbl>
              <a:tblPr>
                <a:tableStyleId>{2D5ABB26-0587-4C30-8999-92F81FD0307C}</a:tableStyleId>
              </a:tblPr>
              <a:tblGrid>
                <a:gridCol w="717631"/>
              </a:tblGrid>
              <a:tr h="0">
                <a:tc>
                  <a:txBody>
                    <a:bodyPr/>
                    <a:lstStyle/>
                    <a:p>
                      <a:endParaRPr lang="zh-CN" altLang="en-US" dirty="0"/>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r>
            </a:tbl>
          </a:graphicData>
        </a:graphic>
      </p:graphicFrame>
      <p:cxnSp>
        <p:nvCxnSpPr>
          <p:cNvPr id="10" name="直接连接符 9"/>
          <p:cNvCxnSpPr/>
          <p:nvPr/>
        </p:nvCxnSpPr>
        <p:spPr>
          <a:xfrm>
            <a:off x="6748041" y="4992114"/>
            <a:ext cx="34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48041" y="5055534"/>
            <a:ext cx="69448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42522" y="4671444"/>
            <a:ext cx="0" cy="384090"/>
          </a:xfrm>
          <a:prstGeom prst="line">
            <a:avLst/>
          </a:pr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66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00A311DC-410E-4C16-AF1F-A7DA7EE243F6}"/>
              </a:ext>
            </a:extLst>
          </p:cNvPr>
          <p:cNvGraphicFramePr>
            <a:graphicFrameLocks noGrp="1"/>
          </p:cNvGraphicFramePr>
          <p:nvPr>
            <p:extLst>
              <p:ext uri="{D42A27DB-BD31-4B8C-83A1-F6EECF244321}">
                <p14:modId xmlns:p14="http://schemas.microsoft.com/office/powerpoint/2010/main" val="3222085024"/>
              </p:ext>
            </p:extLst>
          </p:nvPr>
        </p:nvGraphicFramePr>
        <p:xfrm>
          <a:off x="338329" y="1820678"/>
          <a:ext cx="11625071" cy="3749918"/>
        </p:xfrm>
        <a:graphic>
          <a:graphicData uri="http://schemas.openxmlformats.org/drawingml/2006/table">
            <a:tbl>
              <a:tblPr firstRow="1" firstCol="1" bandRow="1"/>
              <a:tblGrid>
                <a:gridCol w="2233421">
                  <a:extLst>
                    <a:ext uri="{9D8B030D-6E8A-4147-A177-3AD203B41FA5}">
                      <a16:colId xmlns="" xmlns:a16="http://schemas.microsoft.com/office/drawing/2014/main" val="1712050289"/>
                    </a:ext>
                  </a:extLst>
                </a:gridCol>
                <a:gridCol w="4171950">
                  <a:extLst>
                    <a:ext uri="{9D8B030D-6E8A-4147-A177-3AD203B41FA5}">
                      <a16:colId xmlns="" xmlns:a16="http://schemas.microsoft.com/office/drawing/2014/main" val="1102821411"/>
                    </a:ext>
                  </a:extLst>
                </a:gridCol>
                <a:gridCol w="5219700">
                  <a:extLst>
                    <a:ext uri="{9D8B030D-6E8A-4147-A177-3AD203B41FA5}">
                      <a16:colId xmlns="" xmlns:a16="http://schemas.microsoft.com/office/drawing/2014/main" val="3791807934"/>
                    </a:ext>
                  </a:extLst>
                </a:gridCol>
              </a:tblGrid>
              <a:tr h="0">
                <a:tc>
                  <a:txBody>
                    <a:bodyPr/>
                    <a:lstStyle/>
                    <a:p>
                      <a:pPr algn="ctr">
                        <a:lnSpc>
                          <a:spcPct val="12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3898770544"/>
                  </a:ext>
                </a:extLst>
              </a:tr>
              <a:tr h="0">
                <a:tc rowSpan="3">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醇类、酚、醛、羧酸和酯</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400" kern="1200">
                          <a:solidFill>
                            <a:schemeClr val="tx1"/>
                          </a:solidFill>
                          <a:latin typeface="+mn-lt"/>
                          <a:ea typeface="+mn-ea"/>
                          <a:cs typeface="+mn-cs"/>
                        </a:rPr>
                        <a:t>2017</a:t>
                      </a:r>
                      <a:r>
                        <a:rPr lang="zh-CN" altLang="en-US" sz="2400" kern="1200">
                          <a:solidFill>
                            <a:schemeClr val="tx1"/>
                          </a:solidFill>
                          <a:latin typeface="+mn-lt"/>
                          <a:ea typeface="+mn-ea"/>
                          <a:cs typeface="+mn-cs"/>
                        </a:rPr>
                        <a:t>天津理综</a:t>
                      </a:r>
                      <a:r>
                        <a:rPr lang="en-US" sz="2400" kern="1200">
                          <a:solidFill>
                            <a:schemeClr val="tx1"/>
                          </a:solidFill>
                          <a:latin typeface="+mn-lt"/>
                          <a:ea typeface="+mn-ea"/>
                          <a:cs typeface="+mn-cs"/>
                        </a:rPr>
                        <a:t>,T2</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给出有机物的结构简式</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考查有机物的结构和性质</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1</a:t>
                      </a:r>
                      <a:r>
                        <a:rPr lang="zh-CN" altLang="en-US" sz="2400" b="1" kern="1200" dirty="0">
                          <a:solidFill>
                            <a:schemeClr val="tx1"/>
                          </a:solidFill>
                          <a:latin typeface="+mn-lt"/>
                          <a:ea typeface="+mn-ea"/>
                          <a:cs typeface="+mn-cs"/>
                        </a:rPr>
                        <a:t>、方法</a:t>
                      </a:r>
                      <a:r>
                        <a:rPr lang="en-US" sz="2400" b="1" kern="1200" dirty="0">
                          <a:solidFill>
                            <a:schemeClr val="tx1"/>
                          </a:solidFill>
                          <a:latin typeface="+mn-lt"/>
                          <a:ea typeface="+mn-ea"/>
                          <a:cs typeface="+mn-cs"/>
                        </a:rPr>
                        <a:t>4)</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35136911"/>
                  </a:ext>
                </a:extLst>
              </a:tr>
              <a:tr h="0">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a:solidFill>
                            <a:schemeClr val="tx1"/>
                          </a:solidFill>
                          <a:latin typeface="+mn-lt"/>
                          <a:ea typeface="+mn-ea"/>
                          <a:cs typeface="+mn-cs"/>
                        </a:rPr>
                        <a:t>2015</a:t>
                      </a:r>
                      <a:r>
                        <a:rPr lang="zh-CN" altLang="en-US" sz="2400" kern="1200">
                          <a:solidFill>
                            <a:schemeClr val="tx1"/>
                          </a:solidFill>
                          <a:latin typeface="+mn-lt"/>
                          <a:ea typeface="+mn-ea"/>
                          <a:cs typeface="+mn-cs"/>
                        </a:rPr>
                        <a:t>新课标全国卷</a:t>
                      </a:r>
                      <a:r>
                        <a:rPr lang="en-US" sz="2400" kern="1200">
                          <a:solidFill>
                            <a:schemeClr val="tx1"/>
                          </a:solidFill>
                          <a:latin typeface="+mn-lt"/>
                          <a:ea typeface="+mn-ea"/>
                          <a:cs typeface="+mn-cs"/>
                        </a:rPr>
                        <a:t>Ⅰ,T9</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以甲醛与氨的加成产物考查有机物的结构</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方法</a:t>
                      </a:r>
                      <a:r>
                        <a:rPr lang="en-US" sz="2400" b="1" kern="1200" dirty="0">
                          <a:solidFill>
                            <a:schemeClr val="tx1"/>
                          </a:solidFill>
                          <a:latin typeface="+mn-lt"/>
                          <a:ea typeface="+mn-ea"/>
                          <a:cs typeface="+mn-cs"/>
                        </a:rPr>
                        <a:t>1</a:t>
                      </a:r>
                      <a:r>
                        <a:rPr lang="zh-CN" altLang="en-US" sz="2400" b="1" kern="1200" dirty="0">
                          <a:solidFill>
                            <a:schemeClr val="tx1"/>
                          </a:solidFill>
                          <a:latin typeface="+mn-lt"/>
                          <a:ea typeface="+mn-ea"/>
                          <a:cs typeface="+mn-cs"/>
                        </a:rPr>
                        <a:t>、</a:t>
                      </a:r>
                      <a:r>
                        <a:rPr lang="en-US" sz="2400" b="1" kern="1200" dirty="0">
                          <a:solidFill>
                            <a:schemeClr val="tx1"/>
                          </a:solidFill>
                          <a:latin typeface="+mn-lt"/>
                          <a:ea typeface="+mn-ea"/>
                          <a:cs typeface="+mn-cs"/>
                        </a:rPr>
                        <a:t>4)</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698248480"/>
                  </a:ext>
                </a:extLst>
              </a:tr>
              <a:tr h="0">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2017</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Ⅱ,T36(3);</a:t>
                      </a:r>
                      <a:endParaRPr lang="zh-CN" altLang="en-US" sz="2400" kern="1200" dirty="0">
                        <a:solidFill>
                          <a:schemeClr val="tx1"/>
                        </a:solidFill>
                        <a:latin typeface="+mn-lt"/>
                        <a:ea typeface="+mn-ea"/>
                        <a:cs typeface="+mn-cs"/>
                      </a:endParaRPr>
                    </a:p>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2013</a:t>
                      </a:r>
                      <a:r>
                        <a:rPr lang="zh-CN" altLang="en-US" sz="2400" kern="1200" dirty="0">
                          <a:solidFill>
                            <a:schemeClr val="tx1"/>
                          </a:solidFill>
                          <a:latin typeface="+mn-lt"/>
                          <a:ea typeface="+mn-ea"/>
                          <a:cs typeface="+mn-cs"/>
                        </a:rPr>
                        <a:t>新课标全国</a:t>
                      </a:r>
                      <a:r>
                        <a:rPr lang="en-US" sz="2400" kern="1200" dirty="0">
                          <a:solidFill>
                            <a:schemeClr val="tx1"/>
                          </a:solidFill>
                          <a:latin typeface="+mn-lt"/>
                          <a:ea typeface="+mn-ea"/>
                          <a:cs typeface="+mn-cs"/>
                        </a:rPr>
                        <a:t>Ⅰ,T38(2)(5)</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考查有机反应方程式的书写</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3)</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00542170"/>
                  </a:ext>
                </a:extLst>
              </a:tr>
            </a:tbl>
          </a:graphicData>
        </a:graphic>
      </p:graphicFrame>
      <p:sp>
        <p:nvSpPr>
          <p:cNvPr id="5" name="矩形 4">
            <a:extLst>
              <a:ext uri="{FF2B5EF4-FFF2-40B4-BE49-F238E27FC236}">
                <a16:creationId xmlns="" xmlns:a16="http://schemas.microsoft.com/office/drawing/2014/main" id="{5D9EFBAE-8013-4029-9C45-0CF47B23E638}"/>
              </a:ext>
            </a:extLst>
          </p:cNvPr>
          <p:cNvSpPr/>
          <p:nvPr/>
        </p:nvSpPr>
        <p:spPr>
          <a:xfrm>
            <a:off x="10764144" y="1254969"/>
            <a:ext cx="1157780" cy="461665"/>
          </a:xfrm>
          <a:prstGeom prst="rect">
            <a:avLst/>
          </a:prstGeom>
        </p:spPr>
        <p:txBody>
          <a:bodyPr wrap="square">
            <a:spAutoFit/>
          </a:bodyPr>
          <a:lstStyle/>
          <a:p>
            <a:r>
              <a:rPr lang="zh-CN" altLang="en-US" sz="2400" dirty="0"/>
              <a:t>（续表</a:t>
            </a:r>
            <a:r>
              <a:rPr lang="zh-CN" altLang="en-US" sz="2400" dirty="0" smtClean="0"/>
              <a:t>）</a:t>
            </a:r>
            <a:endParaRPr lang="zh-CN" altLang="en-US" sz="2400" dirty="0"/>
          </a:p>
        </p:txBody>
      </p:sp>
    </p:spTree>
    <p:extLst>
      <p:ext uri="{BB962C8B-B14F-4D97-AF65-F5344CB8AC3E}">
        <p14:creationId xmlns:p14="http://schemas.microsoft.com/office/powerpoint/2010/main" val="42260559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89D510AC-BE2A-402B-ACB1-482A958D64B7}"/>
              </a:ext>
            </a:extLst>
          </p:cNvPr>
          <p:cNvGraphicFramePr>
            <a:graphicFrameLocks noGrp="1"/>
          </p:cNvGraphicFramePr>
          <p:nvPr>
            <p:extLst>
              <p:ext uri="{D42A27DB-BD31-4B8C-83A1-F6EECF244321}">
                <p14:modId xmlns:p14="http://schemas.microsoft.com/office/powerpoint/2010/main" val="4199791221"/>
              </p:ext>
            </p:extLst>
          </p:nvPr>
        </p:nvGraphicFramePr>
        <p:xfrm>
          <a:off x="277760" y="965583"/>
          <a:ext cx="11668433" cy="4552914"/>
        </p:xfrm>
        <a:graphic>
          <a:graphicData uri="http://schemas.openxmlformats.org/drawingml/2006/table">
            <a:tbl>
              <a:tblPr firstRow="1" firstCol="1" bandRow="1"/>
              <a:tblGrid>
                <a:gridCol w="887363">
                  <a:extLst>
                    <a:ext uri="{9D8B030D-6E8A-4147-A177-3AD203B41FA5}">
                      <a16:colId xmlns="" xmlns:a16="http://schemas.microsoft.com/office/drawing/2014/main" val="3476105751"/>
                    </a:ext>
                  </a:extLst>
                </a:gridCol>
                <a:gridCol w="5265174">
                  <a:extLst>
                    <a:ext uri="{9D8B030D-6E8A-4147-A177-3AD203B41FA5}">
                      <a16:colId xmlns="" xmlns:a16="http://schemas.microsoft.com/office/drawing/2014/main" val="3841627118"/>
                    </a:ext>
                  </a:extLst>
                </a:gridCol>
                <a:gridCol w="5515896">
                  <a:extLst>
                    <a:ext uri="{9D8B030D-6E8A-4147-A177-3AD203B41FA5}">
                      <a16:colId xmlns="" xmlns:a16="http://schemas.microsoft.com/office/drawing/2014/main" val="2270892319"/>
                    </a:ext>
                  </a:extLst>
                </a:gridCol>
              </a:tblGrid>
              <a:tr h="712434">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取代</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水解</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消去反应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645276"/>
                  </a:ext>
                </a:extLst>
              </a:tr>
              <a:tr h="284973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应</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所有的卤代烃在强碱</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如</a:t>
                      </a:r>
                      <a:r>
                        <a:rPr lang="en-US" sz="2400" dirty="0" err="1">
                          <a:solidFill>
                            <a:srgbClr val="000000"/>
                          </a:solidFill>
                          <a:effectLst/>
                          <a:latin typeface="+mn-lt"/>
                          <a:ea typeface="+mn-ea"/>
                          <a:cs typeface="Times New Roman" panose="02020603050405020304" pitchFamily="18" charset="0"/>
                        </a:rPr>
                        <a:t>NaOH</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的水溶液中加热均能发生取代</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水解</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没有邻位碳原子的卤代烃不能发生消去反应</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如</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Cl</a:t>
                      </a:r>
                      <a:r>
                        <a:rPr lang="zh-CN" sz="2400" dirty="0">
                          <a:solidFill>
                            <a:srgbClr val="000000"/>
                          </a:solidFill>
                          <a:effectLst/>
                          <a:latin typeface="+mn-lt"/>
                          <a:ea typeface="+mn-ea"/>
                          <a:cs typeface="Times New Roman" panose="02020603050405020304" pitchFamily="18" charset="0"/>
                        </a:rPr>
                        <a:t>。</a:t>
                      </a: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有邻位碳原子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但邻位碳原子上无氢原子的卤代烃也不能发生消去反应。如</a:t>
                      </a:r>
                      <a:r>
                        <a:rPr lang="en-US"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a:t>
                      </a:r>
                      <a:endParaRPr lang="en-US" alt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9308739"/>
                  </a:ext>
                </a:extLst>
              </a:tr>
            </a:tbl>
          </a:graphicData>
        </a:graphic>
      </p:graphicFrame>
      <p:pic>
        <p:nvPicPr>
          <p:cNvPr id="3" name="图片 1940">
            <a:extLst>
              <a:ext uri="{FF2B5EF4-FFF2-40B4-BE49-F238E27FC236}">
                <a16:creationId xmlns="" xmlns:a16="http://schemas.microsoft.com/office/drawing/2014/main" id="{507B6142-922D-4BC8-A02A-9055F541F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116" y="4137895"/>
            <a:ext cx="1857668" cy="121633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1941">
            <a:extLst>
              <a:ext uri="{FF2B5EF4-FFF2-40B4-BE49-F238E27FC236}">
                <a16:creationId xmlns="" xmlns:a16="http://schemas.microsoft.com/office/drawing/2014/main" id="{982DF2CD-0A8C-41F0-91D3-CDC145F7A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567" y="4697720"/>
            <a:ext cx="1321549" cy="42756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47EC8B81-618D-4F29-A72F-AC089811A383}"/>
              </a:ext>
            </a:extLst>
          </p:cNvPr>
          <p:cNvSpPr/>
          <p:nvPr/>
        </p:nvSpPr>
        <p:spPr>
          <a:xfrm>
            <a:off x="8415784" y="4480235"/>
            <a:ext cx="920933" cy="661207"/>
          </a:xfrm>
          <a:prstGeom prst="rect">
            <a:avLst/>
          </a:prstGeom>
        </p:spPr>
        <p:txBody>
          <a:bodyPr wrap="square">
            <a:spAutoFit/>
          </a:bodyPr>
          <a:lstStyle/>
          <a:p>
            <a:pPr>
              <a:lnSpc>
                <a:spcPct val="150000"/>
              </a:lnSpc>
              <a:spcAft>
                <a:spcPts val="0"/>
              </a:spcAft>
            </a:pPr>
            <a:r>
              <a:rPr lang="zh-CN" altLang="en-US" sz="2800" dirty="0"/>
              <a:t>、</a:t>
            </a:r>
            <a:endParaRPr lang="zh-CN" altLang="zh-CN" sz="2800" dirty="0"/>
          </a:p>
        </p:txBody>
      </p:sp>
      <p:sp>
        <p:nvSpPr>
          <p:cNvPr id="6" name="矩形 5">
            <a:extLst>
              <a:ext uri="{FF2B5EF4-FFF2-40B4-BE49-F238E27FC236}">
                <a16:creationId xmlns="" xmlns:a16="http://schemas.microsoft.com/office/drawing/2014/main" id="{2AF30431-21C3-444E-B498-800E06E15138}"/>
              </a:ext>
            </a:extLst>
          </p:cNvPr>
          <p:cNvSpPr/>
          <p:nvPr/>
        </p:nvSpPr>
        <p:spPr>
          <a:xfrm>
            <a:off x="10879365" y="34903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7" name="矩形 6">
            <a:extLst>
              <a:ext uri="{FF2B5EF4-FFF2-40B4-BE49-F238E27FC236}">
                <a16:creationId xmlns="" xmlns:a16="http://schemas.microsoft.com/office/drawing/2014/main" id="{F5A6A1A7-5A9A-4138-9A55-60D9A64862F0}"/>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506070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9F7096F-D82A-4EFD-88C6-CC8AAC34334E}"/>
              </a:ext>
            </a:extLst>
          </p:cNvPr>
          <p:cNvSpPr/>
          <p:nvPr/>
        </p:nvSpPr>
        <p:spPr>
          <a:xfrm>
            <a:off x="304800" y="215151"/>
            <a:ext cx="6096000" cy="1200329"/>
          </a:xfrm>
          <a:prstGeom prst="rect">
            <a:avLst/>
          </a:prstGeom>
        </p:spPr>
        <p:txBody>
          <a:bodyPr>
            <a:spAutoFit/>
          </a:bodyPr>
          <a:lstStyle/>
          <a:p>
            <a:pPr>
              <a:lnSpc>
                <a:spcPct val="150000"/>
              </a:lnSpc>
            </a:pPr>
            <a:r>
              <a:rPr lang="en-US" altLang="zh-CN" sz="2400" b="1" dirty="0">
                <a:solidFill>
                  <a:srgbClr val="000000"/>
                </a:solidFill>
                <a:cs typeface="Times New Roman" panose="02020603050405020304" pitchFamily="18" charset="0"/>
              </a:rPr>
              <a:t>2.</a:t>
            </a:r>
            <a:r>
              <a:rPr lang="zh-CN" altLang="zh-CN" sz="2400" b="1" dirty="0">
                <a:solidFill>
                  <a:srgbClr val="000000"/>
                </a:solidFill>
                <a:cs typeface="Times New Roman" panose="02020603050405020304" pitchFamily="18" charset="0"/>
              </a:rPr>
              <a:t>卤代烃在有机合成中的</a:t>
            </a:r>
            <a:r>
              <a:rPr lang="en-US" altLang="zh-CN" sz="2400" b="1" dirty="0">
                <a:solidFill>
                  <a:srgbClr val="000000"/>
                </a:solidFill>
                <a:cs typeface="Times New Roman" panose="02020603050405020304" pitchFamily="18" charset="0"/>
              </a:rPr>
              <a:t>“</a:t>
            </a:r>
            <a:r>
              <a:rPr lang="zh-CN" altLang="zh-CN" sz="2400" b="1" dirty="0">
                <a:solidFill>
                  <a:srgbClr val="000000"/>
                </a:solidFill>
                <a:cs typeface="Times New Roman" panose="02020603050405020304" pitchFamily="18" charset="0"/>
              </a:rPr>
              <a:t>六大</a:t>
            </a:r>
            <a:r>
              <a:rPr lang="en-US" altLang="zh-CN" sz="2400" b="1" dirty="0">
                <a:solidFill>
                  <a:srgbClr val="000000"/>
                </a:solidFill>
                <a:cs typeface="Times New Roman" panose="02020603050405020304" pitchFamily="18" charset="0"/>
              </a:rPr>
              <a:t>”</a:t>
            </a:r>
            <a:r>
              <a:rPr lang="zh-CN" altLang="zh-CN" sz="2400" b="1" dirty="0">
                <a:solidFill>
                  <a:srgbClr val="000000"/>
                </a:solidFill>
                <a:cs typeface="Times New Roman" panose="02020603050405020304" pitchFamily="18" charset="0"/>
              </a:rPr>
              <a:t>应用</a:t>
            </a:r>
            <a:r>
              <a:rPr lang="en-US" altLang="zh-CN" sz="2400" dirty="0">
                <a:solidFill>
                  <a:srgbClr val="000000"/>
                </a:solidFill>
                <a:cs typeface="Times New Roman" panose="02020603050405020304" pitchFamily="18" charset="0"/>
              </a:rPr>
              <a:t/>
            </a:r>
            <a:br>
              <a:rPr lang="en-US" altLang="zh-CN" sz="2400" dirty="0">
                <a:solidFill>
                  <a:srgbClr val="000000"/>
                </a:solidFill>
                <a:cs typeface="Times New Roman" panose="02020603050405020304" pitchFamily="18" charset="0"/>
              </a:rPr>
            </a:br>
            <a:r>
              <a:rPr lang="en-US" altLang="zh-CN" sz="2400" dirty="0">
                <a:solidFill>
                  <a:srgbClr val="000000"/>
                </a:solidFill>
                <a:cs typeface="Times New Roman" panose="02020603050405020304" pitchFamily="18" charset="0"/>
              </a:rPr>
              <a:t>(1)</a:t>
            </a:r>
            <a:r>
              <a:rPr lang="zh-CN" altLang="zh-CN" sz="2400" dirty="0">
                <a:solidFill>
                  <a:srgbClr val="000000"/>
                </a:solidFill>
                <a:cs typeface="Times New Roman" panose="02020603050405020304" pitchFamily="18" charset="0"/>
              </a:rPr>
              <a:t>引入羟基</a:t>
            </a:r>
            <a:endParaRPr lang="zh-CN" altLang="en-US" sz="2400" dirty="0">
              <a:solidFill>
                <a:srgbClr val="000000"/>
              </a:solidFill>
              <a:cs typeface="Times New Roman" panose="02020603050405020304" pitchFamily="18" charset="0"/>
            </a:endParaRPr>
          </a:p>
        </p:txBody>
      </p:sp>
      <p:sp>
        <p:nvSpPr>
          <p:cNvPr id="3" name="矩形 2">
            <a:extLst>
              <a:ext uri="{FF2B5EF4-FFF2-40B4-BE49-F238E27FC236}">
                <a16:creationId xmlns="" xmlns:a16="http://schemas.microsoft.com/office/drawing/2014/main" id="{5C092DF0-EDB4-4CCF-9A6D-6FB859DF1FB6}"/>
              </a:ext>
            </a:extLst>
          </p:cNvPr>
          <p:cNvSpPr/>
          <p:nvPr/>
        </p:nvSpPr>
        <p:spPr>
          <a:xfrm>
            <a:off x="304800" y="1689990"/>
            <a:ext cx="6096000" cy="738664"/>
          </a:xfrm>
          <a:prstGeom prst="rect">
            <a:avLst/>
          </a:prstGeom>
        </p:spPr>
        <p:txBody>
          <a:bodyPr>
            <a:spAutoFit/>
          </a:bodyPr>
          <a:lstStyle/>
          <a:p>
            <a:pPr>
              <a:lnSpc>
                <a:spcPct val="150000"/>
              </a:lnSpc>
            </a:pPr>
            <a:r>
              <a:rPr lang="en-US" altLang="zh-CN" sz="2800" dirty="0"/>
              <a:t>R—</a:t>
            </a:r>
            <a:r>
              <a:rPr lang="en-US" altLang="zh-CN" sz="2800" dirty="0" err="1"/>
              <a:t>X+NaOH</a:t>
            </a:r>
            <a:r>
              <a:rPr lang="en-US" altLang="zh-CN" sz="2800" dirty="0"/>
              <a:t>           </a:t>
            </a:r>
            <a:r>
              <a:rPr lang="en-US" altLang="zh-CN" sz="2800" dirty="0" err="1"/>
              <a:t>ROH+NaX</a:t>
            </a:r>
            <a:endParaRPr lang="zh-CN" altLang="en-US" sz="2800" dirty="0">
              <a:solidFill>
                <a:srgbClr val="000000"/>
              </a:solidFill>
              <a:cs typeface="Times New Roman" panose="02020603050405020304" pitchFamily="18" charset="0"/>
            </a:endParaRPr>
          </a:p>
        </p:txBody>
      </p:sp>
      <p:sp>
        <p:nvSpPr>
          <p:cNvPr id="4" name="矩形 3">
            <a:extLst>
              <a:ext uri="{FF2B5EF4-FFF2-40B4-BE49-F238E27FC236}">
                <a16:creationId xmlns="" xmlns:a16="http://schemas.microsoft.com/office/drawing/2014/main" id="{8367D906-BC10-499B-94AD-B8727F231880}"/>
              </a:ext>
            </a:extLst>
          </p:cNvPr>
          <p:cNvSpPr/>
          <p:nvPr/>
        </p:nvSpPr>
        <p:spPr>
          <a:xfrm>
            <a:off x="304800" y="2545396"/>
            <a:ext cx="6096000" cy="580865"/>
          </a:xfrm>
          <a:prstGeom prst="rect">
            <a:avLst/>
          </a:prstGeom>
        </p:spPr>
        <p:txBody>
          <a:bodyPr>
            <a:spAutoFit/>
          </a:bodyPr>
          <a:lstStyle/>
          <a:p>
            <a:pPr>
              <a:lnSpc>
                <a:spcPct val="150000"/>
              </a:lnSpc>
            </a:pPr>
            <a:r>
              <a:rPr lang="en-US" altLang="zh-CN" sz="2400" dirty="0">
                <a:solidFill>
                  <a:srgbClr val="000000"/>
                </a:solidFill>
                <a:cs typeface="Times New Roman" panose="02020603050405020304" pitchFamily="18" charset="0"/>
              </a:rPr>
              <a:t>(2)</a:t>
            </a:r>
            <a:r>
              <a:rPr lang="zh-CN" altLang="zh-CN" sz="2400" dirty="0">
                <a:solidFill>
                  <a:srgbClr val="000000"/>
                </a:solidFill>
                <a:cs typeface="Times New Roman" panose="02020603050405020304" pitchFamily="18" charset="0"/>
              </a:rPr>
              <a:t>引入不饱和键</a:t>
            </a:r>
            <a:endParaRPr lang="zh-CN" altLang="en-US" sz="2400" dirty="0">
              <a:solidFill>
                <a:srgbClr val="000000"/>
              </a:solidFill>
              <a:cs typeface="Times New Roman" panose="02020603050405020304" pitchFamily="18" charset="0"/>
            </a:endParaRPr>
          </a:p>
        </p:txBody>
      </p:sp>
      <p:pic>
        <p:nvPicPr>
          <p:cNvPr id="5" name="图片 4">
            <a:extLst>
              <a:ext uri="{FF2B5EF4-FFF2-40B4-BE49-F238E27FC236}">
                <a16:creationId xmlns="" xmlns:a16="http://schemas.microsoft.com/office/drawing/2014/main" id="{ECE9D5D3-AF3F-4292-9BDB-FB805BBC362D}"/>
              </a:ext>
            </a:extLst>
          </p:cNvPr>
          <p:cNvPicPr/>
          <p:nvPr/>
        </p:nvPicPr>
        <p:blipFill>
          <a:blip r:embed="rId2"/>
          <a:stretch>
            <a:fillRect/>
          </a:stretch>
        </p:blipFill>
        <p:spPr>
          <a:xfrm>
            <a:off x="606118" y="3429000"/>
            <a:ext cx="1174525" cy="917129"/>
          </a:xfrm>
          <a:prstGeom prst="rect">
            <a:avLst/>
          </a:prstGeom>
        </p:spPr>
      </p:pic>
      <p:pic>
        <p:nvPicPr>
          <p:cNvPr id="6" name="图片 5">
            <a:extLst>
              <a:ext uri="{FF2B5EF4-FFF2-40B4-BE49-F238E27FC236}">
                <a16:creationId xmlns="" xmlns:a16="http://schemas.microsoft.com/office/drawing/2014/main" id="{3652CADD-4BF3-46C6-9C1F-FE7E093886AD}"/>
              </a:ext>
            </a:extLst>
          </p:cNvPr>
          <p:cNvPicPr/>
          <p:nvPr/>
        </p:nvPicPr>
        <p:blipFill>
          <a:blip r:embed="rId3"/>
          <a:stretch>
            <a:fillRect/>
          </a:stretch>
        </p:blipFill>
        <p:spPr>
          <a:xfrm>
            <a:off x="2133087" y="3576484"/>
            <a:ext cx="737202" cy="533534"/>
          </a:xfrm>
          <a:prstGeom prst="rect">
            <a:avLst/>
          </a:prstGeom>
        </p:spPr>
      </p:pic>
      <p:pic>
        <p:nvPicPr>
          <p:cNvPr id="7" name="图片 6">
            <a:extLst>
              <a:ext uri="{FF2B5EF4-FFF2-40B4-BE49-F238E27FC236}">
                <a16:creationId xmlns="" xmlns:a16="http://schemas.microsoft.com/office/drawing/2014/main" id="{7DA0EC73-C52B-4F2C-B016-58DE2352E8DB}"/>
              </a:ext>
            </a:extLst>
          </p:cNvPr>
          <p:cNvPicPr/>
          <p:nvPr/>
        </p:nvPicPr>
        <p:blipFill>
          <a:blip r:embed="rId4"/>
          <a:stretch>
            <a:fillRect/>
          </a:stretch>
        </p:blipFill>
        <p:spPr>
          <a:xfrm>
            <a:off x="3028693" y="3588149"/>
            <a:ext cx="1043329" cy="563522"/>
          </a:xfrm>
          <a:prstGeom prst="rect">
            <a:avLst/>
          </a:prstGeom>
        </p:spPr>
      </p:pic>
      <p:pic>
        <p:nvPicPr>
          <p:cNvPr id="8" name="图片 7">
            <a:extLst>
              <a:ext uri="{FF2B5EF4-FFF2-40B4-BE49-F238E27FC236}">
                <a16:creationId xmlns="" xmlns:a16="http://schemas.microsoft.com/office/drawing/2014/main" id="{FE501E11-25DE-4BB6-996B-89574F2741FF}"/>
              </a:ext>
            </a:extLst>
          </p:cNvPr>
          <p:cNvPicPr/>
          <p:nvPr/>
        </p:nvPicPr>
        <p:blipFill>
          <a:blip r:embed="rId5"/>
          <a:stretch>
            <a:fillRect/>
          </a:stretch>
        </p:blipFill>
        <p:spPr>
          <a:xfrm>
            <a:off x="2564836" y="1803840"/>
            <a:ext cx="532325" cy="658849"/>
          </a:xfrm>
          <a:prstGeom prst="rect">
            <a:avLst/>
          </a:prstGeom>
        </p:spPr>
      </p:pic>
      <p:sp>
        <p:nvSpPr>
          <p:cNvPr id="9" name="矩形 8">
            <a:extLst>
              <a:ext uri="{FF2B5EF4-FFF2-40B4-BE49-F238E27FC236}">
                <a16:creationId xmlns="" xmlns:a16="http://schemas.microsoft.com/office/drawing/2014/main" id="{93D56D7D-D044-44BE-87E6-5F4363577FFB}"/>
              </a:ext>
            </a:extLst>
          </p:cNvPr>
          <p:cNvSpPr/>
          <p:nvPr/>
        </p:nvSpPr>
        <p:spPr>
          <a:xfrm>
            <a:off x="4191389" y="3554050"/>
            <a:ext cx="803425" cy="579967"/>
          </a:xfrm>
          <a:prstGeom prst="rect">
            <a:avLst/>
          </a:prstGeom>
        </p:spPr>
        <p:txBody>
          <a:bodyPr wrap="none">
            <a:spAutoFit/>
          </a:bodyPr>
          <a:lstStyle/>
          <a:p>
            <a:pPr>
              <a:lnSpc>
                <a:spcPct val="150000"/>
              </a:lnSpc>
            </a:pPr>
            <a:r>
              <a:rPr lang="en-US" altLang="zh-CN" sz="2400" dirty="0">
                <a:solidFill>
                  <a:srgbClr val="000000"/>
                </a:solidFill>
                <a:cs typeface="Times New Roman" panose="02020603050405020304" pitchFamily="18" charset="0"/>
              </a:rPr>
              <a:t>+HX</a:t>
            </a:r>
            <a:endParaRPr lang="zh-CN" altLang="en-US" sz="2400" dirty="0">
              <a:solidFill>
                <a:srgbClr val="000000"/>
              </a:solidFill>
              <a:cs typeface="Times New Roman" panose="02020603050405020304" pitchFamily="18" charset="0"/>
            </a:endParaRPr>
          </a:p>
        </p:txBody>
      </p:sp>
      <p:sp>
        <p:nvSpPr>
          <p:cNvPr id="10" name="矩形 9">
            <a:extLst>
              <a:ext uri="{FF2B5EF4-FFF2-40B4-BE49-F238E27FC236}">
                <a16:creationId xmlns="" xmlns:a16="http://schemas.microsoft.com/office/drawing/2014/main" id="{2F7CCC8A-EA34-43AE-A914-7324522D0442}"/>
              </a:ext>
            </a:extLst>
          </p:cNvPr>
          <p:cNvSpPr/>
          <p:nvPr/>
        </p:nvSpPr>
        <p:spPr>
          <a:xfrm>
            <a:off x="304800" y="4860892"/>
            <a:ext cx="6096000" cy="580865"/>
          </a:xfrm>
          <a:prstGeom prst="rect">
            <a:avLst/>
          </a:prstGeom>
        </p:spPr>
        <p:txBody>
          <a:bodyPr>
            <a:spAutoFit/>
          </a:bodyPr>
          <a:lstStyle/>
          <a:p>
            <a:pPr>
              <a:lnSpc>
                <a:spcPct val="150000"/>
              </a:lnSpc>
            </a:pPr>
            <a:r>
              <a:rPr lang="en-US" altLang="zh-CN" sz="2400" dirty="0">
                <a:solidFill>
                  <a:srgbClr val="000000"/>
                </a:solidFill>
                <a:cs typeface="Times New Roman" panose="02020603050405020304" pitchFamily="18" charset="0"/>
              </a:rPr>
              <a:t>(3)</a:t>
            </a:r>
            <a:r>
              <a:rPr lang="zh-CN" altLang="zh-CN" sz="2400" dirty="0">
                <a:solidFill>
                  <a:srgbClr val="000000"/>
                </a:solidFill>
                <a:cs typeface="Times New Roman" panose="02020603050405020304" pitchFamily="18" charset="0"/>
              </a:rPr>
              <a:t>改变官能团的个数</a:t>
            </a:r>
            <a:endParaRPr lang="zh-CN" altLang="en-US" sz="2400" dirty="0">
              <a:solidFill>
                <a:srgbClr val="000000"/>
              </a:solidFill>
              <a:cs typeface="Times New Roman" panose="02020603050405020304" pitchFamily="18" charset="0"/>
            </a:endParaRPr>
          </a:p>
        </p:txBody>
      </p:sp>
      <p:sp>
        <p:nvSpPr>
          <p:cNvPr id="11" name="矩形 10">
            <a:extLst>
              <a:ext uri="{FF2B5EF4-FFF2-40B4-BE49-F238E27FC236}">
                <a16:creationId xmlns="" xmlns:a16="http://schemas.microsoft.com/office/drawing/2014/main" id="{DBE2C447-1207-4D57-B371-491E530131A7}"/>
              </a:ext>
            </a:extLst>
          </p:cNvPr>
          <p:cNvSpPr/>
          <p:nvPr/>
        </p:nvSpPr>
        <p:spPr>
          <a:xfrm>
            <a:off x="498701" y="5722063"/>
            <a:ext cx="2225289" cy="523220"/>
          </a:xfrm>
          <a:prstGeom prst="rect">
            <a:avLst/>
          </a:prstGeom>
        </p:spPr>
        <p:txBody>
          <a:bodyPr wrap="none">
            <a:spAutoFit/>
          </a:bodyPr>
          <a:lstStyle/>
          <a:p>
            <a:r>
              <a:rPr lang="zh-CN" altLang="zh-CN" sz="2800" dirty="0">
                <a:solidFill>
                  <a:srgbClr val="000000"/>
                </a:solidFill>
                <a:cs typeface="Times New Roman" panose="02020603050405020304" pitchFamily="18" charset="0"/>
              </a:rPr>
              <a:t>如</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Br</a:t>
            </a:r>
            <a:endParaRPr lang="zh-CN" altLang="en-US" sz="2800" dirty="0"/>
          </a:p>
        </p:txBody>
      </p:sp>
      <p:pic>
        <p:nvPicPr>
          <p:cNvPr id="12" name="图片 11">
            <a:extLst>
              <a:ext uri="{FF2B5EF4-FFF2-40B4-BE49-F238E27FC236}">
                <a16:creationId xmlns="" xmlns:a16="http://schemas.microsoft.com/office/drawing/2014/main" id="{B505E96E-EA36-4638-B0F4-ADE5A20366DA}"/>
              </a:ext>
            </a:extLst>
          </p:cNvPr>
          <p:cNvPicPr/>
          <p:nvPr/>
        </p:nvPicPr>
        <p:blipFill>
          <a:blip r:embed="rId3"/>
          <a:stretch>
            <a:fillRect/>
          </a:stretch>
        </p:blipFill>
        <p:spPr>
          <a:xfrm>
            <a:off x="2678779" y="5712162"/>
            <a:ext cx="666216" cy="482160"/>
          </a:xfrm>
          <a:prstGeom prst="rect">
            <a:avLst/>
          </a:prstGeom>
        </p:spPr>
      </p:pic>
      <p:sp>
        <p:nvSpPr>
          <p:cNvPr id="13" name="矩形 12">
            <a:extLst>
              <a:ext uri="{FF2B5EF4-FFF2-40B4-BE49-F238E27FC236}">
                <a16:creationId xmlns="" xmlns:a16="http://schemas.microsoft.com/office/drawing/2014/main" id="{A8003D54-08CE-4E44-B63B-38FD43984B13}"/>
              </a:ext>
            </a:extLst>
          </p:cNvPr>
          <p:cNvSpPr/>
          <p:nvPr/>
        </p:nvSpPr>
        <p:spPr>
          <a:xfrm>
            <a:off x="3411807" y="5633572"/>
            <a:ext cx="803425" cy="661207"/>
          </a:xfrm>
          <a:prstGeom prst="rect">
            <a:avLst/>
          </a:prstGeom>
        </p:spPr>
        <p:txBody>
          <a:bodyPr wrap="none">
            <a:spAutoFit/>
          </a:bodyPr>
          <a:lstStyle/>
          <a:p>
            <a:pPr>
              <a:lnSpc>
                <a:spcPct val="150000"/>
              </a:lnSpc>
            </a:pP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endParaRPr lang="zh-CN" altLang="en-US" sz="2800" baseline="-25000" dirty="0">
              <a:solidFill>
                <a:srgbClr val="000000"/>
              </a:solidFill>
              <a:cs typeface="Times New Roman" panose="02020603050405020304" pitchFamily="18" charset="0"/>
            </a:endParaRPr>
          </a:p>
        </p:txBody>
      </p:sp>
      <p:sp>
        <p:nvSpPr>
          <p:cNvPr id="14" name="矩形 13">
            <a:extLst>
              <a:ext uri="{FF2B5EF4-FFF2-40B4-BE49-F238E27FC236}">
                <a16:creationId xmlns="" xmlns:a16="http://schemas.microsoft.com/office/drawing/2014/main" id="{AA088F47-A673-4610-8D6D-3114085E1741}"/>
              </a:ext>
            </a:extLst>
          </p:cNvPr>
          <p:cNvSpPr/>
          <p:nvPr/>
        </p:nvSpPr>
        <p:spPr>
          <a:xfrm>
            <a:off x="4473691" y="5633572"/>
            <a:ext cx="803425" cy="661207"/>
          </a:xfrm>
          <a:prstGeom prst="rect">
            <a:avLst/>
          </a:prstGeom>
        </p:spPr>
        <p:txBody>
          <a:bodyPr wrap="none">
            <a:spAutoFit/>
          </a:bodyPr>
          <a:lstStyle/>
          <a:p>
            <a:pPr>
              <a:lnSpc>
                <a:spcPct val="150000"/>
              </a:lnSpc>
            </a:pP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endParaRPr lang="zh-CN" altLang="en-US" sz="2800" baseline="-25000" dirty="0">
              <a:solidFill>
                <a:srgbClr val="000000"/>
              </a:solidFill>
              <a:cs typeface="Times New Roman" panose="02020603050405020304" pitchFamily="18" charset="0"/>
            </a:endParaRPr>
          </a:p>
        </p:txBody>
      </p:sp>
      <p:sp>
        <p:nvSpPr>
          <p:cNvPr id="15" name="矩形 14">
            <a:extLst>
              <a:ext uri="{FF2B5EF4-FFF2-40B4-BE49-F238E27FC236}">
                <a16:creationId xmlns="" xmlns:a16="http://schemas.microsoft.com/office/drawing/2014/main" id="{21C5FA2E-B55C-43A6-A45B-3F39A980E211}"/>
              </a:ext>
            </a:extLst>
          </p:cNvPr>
          <p:cNvSpPr/>
          <p:nvPr/>
        </p:nvSpPr>
        <p:spPr>
          <a:xfrm>
            <a:off x="5959597" y="5618824"/>
            <a:ext cx="2499402" cy="662233"/>
          </a:xfrm>
          <a:prstGeom prst="rect">
            <a:avLst/>
          </a:prstGeom>
        </p:spPr>
        <p:txBody>
          <a:bodyPr wrap="none">
            <a:spAutoFit/>
          </a:bodyPr>
          <a:lstStyle/>
          <a:p>
            <a:pPr>
              <a:lnSpc>
                <a:spcPct val="150000"/>
              </a:lnSpc>
            </a:pPr>
            <a:r>
              <a:rPr lang="en-US" altLang="zh-CN" sz="2800" dirty="0"/>
              <a:t>CH</a:t>
            </a:r>
            <a:r>
              <a:rPr lang="en-US" altLang="zh-CN" sz="2800" baseline="-25000" dirty="0"/>
              <a:t>2</a:t>
            </a:r>
            <a:r>
              <a:rPr lang="en-US" altLang="zh-CN" sz="2800" dirty="0"/>
              <a:t>BrCH</a:t>
            </a:r>
            <a:r>
              <a:rPr lang="en-US" altLang="zh-CN" sz="2800" baseline="-25000" dirty="0"/>
              <a:t>2</a:t>
            </a:r>
            <a:r>
              <a:rPr lang="en-US" altLang="zh-CN" sz="2800" dirty="0"/>
              <a:t>Br</a:t>
            </a:r>
            <a:r>
              <a:rPr lang="zh-CN" altLang="zh-CN" sz="2800" dirty="0"/>
              <a:t>。</a:t>
            </a:r>
            <a:endParaRPr lang="zh-CN" altLang="en-US" sz="2800" baseline="-25000" dirty="0">
              <a:solidFill>
                <a:srgbClr val="000000"/>
              </a:solidFill>
              <a:cs typeface="Times New Roman" panose="02020603050405020304" pitchFamily="18" charset="0"/>
            </a:endParaRPr>
          </a:p>
        </p:txBody>
      </p:sp>
      <p:pic>
        <p:nvPicPr>
          <p:cNvPr id="16" name="图片 15">
            <a:extLst>
              <a:ext uri="{FF2B5EF4-FFF2-40B4-BE49-F238E27FC236}">
                <a16:creationId xmlns="" xmlns:a16="http://schemas.microsoft.com/office/drawing/2014/main" id="{02988E50-15C2-4203-BC42-AFBC265D5A05}"/>
              </a:ext>
            </a:extLst>
          </p:cNvPr>
          <p:cNvPicPr/>
          <p:nvPr/>
        </p:nvPicPr>
        <p:blipFill>
          <a:blip r:embed="rId6"/>
          <a:stretch>
            <a:fillRect/>
          </a:stretch>
        </p:blipFill>
        <p:spPr>
          <a:xfrm>
            <a:off x="4131227" y="5844499"/>
            <a:ext cx="337533" cy="337533"/>
          </a:xfrm>
          <a:prstGeom prst="rect">
            <a:avLst/>
          </a:prstGeom>
        </p:spPr>
      </p:pic>
      <p:pic>
        <p:nvPicPr>
          <p:cNvPr id="17" name="图片 16">
            <a:extLst>
              <a:ext uri="{FF2B5EF4-FFF2-40B4-BE49-F238E27FC236}">
                <a16:creationId xmlns="" xmlns:a16="http://schemas.microsoft.com/office/drawing/2014/main" id="{9EA2EBD0-FF31-4449-BC3A-70B056CD67B2}"/>
              </a:ext>
            </a:extLst>
          </p:cNvPr>
          <p:cNvPicPr/>
          <p:nvPr/>
        </p:nvPicPr>
        <p:blipFill>
          <a:blip r:embed="rId7"/>
          <a:stretch>
            <a:fillRect/>
          </a:stretch>
        </p:blipFill>
        <p:spPr>
          <a:xfrm>
            <a:off x="5219546" y="5585173"/>
            <a:ext cx="679809" cy="622666"/>
          </a:xfrm>
          <a:prstGeom prst="rect">
            <a:avLst/>
          </a:prstGeom>
        </p:spPr>
      </p:pic>
      <p:sp>
        <p:nvSpPr>
          <p:cNvPr id="18" name="矩形 17">
            <a:extLst>
              <a:ext uri="{FF2B5EF4-FFF2-40B4-BE49-F238E27FC236}">
                <a16:creationId xmlns="" xmlns:a16="http://schemas.microsoft.com/office/drawing/2014/main" id="{D5003B30-8C08-4B61-875C-B66C634B5A0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9942104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A8AAB41-C517-46D4-A731-6B390F4D2952}"/>
              </a:ext>
            </a:extLst>
          </p:cNvPr>
          <p:cNvSpPr/>
          <p:nvPr/>
        </p:nvSpPr>
        <p:spPr>
          <a:xfrm>
            <a:off x="304800" y="215151"/>
            <a:ext cx="6096000" cy="580865"/>
          </a:xfrm>
          <a:prstGeom prst="rect">
            <a:avLst/>
          </a:prstGeom>
        </p:spPr>
        <p:txBody>
          <a:bodyPr>
            <a:spAutoFit/>
          </a:bodyPr>
          <a:lstStyle/>
          <a:p>
            <a:pPr>
              <a:lnSpc>
                <a:spcPct val="150000"/>
              </a:lnSpc>
            </a:pPr>
            <a:r>
              <a:rPr lang="en-US" altLang="zh-CN" sz="2400" dirty="0">
                <a:solidFill>
                  <a:srgbClr val="000000"/>
                </a:solidFill>
                <a:cs typeface="Times New Roman" panose="02020603050405020304" pitchFamily="18" charset="0"/>
              </a:rPr>
              <a:t>(4)</a:t>
            </a:r>
            <a:r>
              <a:rPr lang="zh-CN" altLang="zh-CN" sz="2400" dirty="0">
                <a:solidFill>
                  <a:srgbClr val="000000"/>
                </a:solidFill>
                <a:cs typeface="Times New Roman" panose="02020603050405020304" pitchFamily="18" charset="0"/>
              </a:rPr>
              <a:t>改变官能团的位置</a:t>
            </a:r>
            <a:endParaRPr lang="zh-CN" altLang="en-US" sz="2400" dirty="0">
              <a:solidFill>
                <a:srgbClr val="000000"/>
              </a:solidFill>
              <a:cs typeface="Times New Roman" panose="02020603050405020304" pitchFamily="18" charset="0"/>
            </a:endParaRPr>
          </a:p>
        </p:txBody>
      </p:sp>
      <p:sp>
        <p:nvSpPr>
          <p:cNvPr id="3" name="矩形 2">
            <a:extLst>
              <a:ext uri="{FF2B5EF4-FFF2-40B4-BE49-F238E27FC236}">
                <a16:creationId xmlns="" xmlns:a16="http://schemas.microsoft.com/office/drawing/2014/main" id="{5041FE60-22C8-4F11-A1C1-2483E23A1F91}"/>
              </a:ext>
            </a:extLst>
          </p:cNvPr>
          <p:cNvSpPr/>
          <p:nvPr/>
        </p:nvSpPr>
        <p:spPr>
          <a:xfrm>
            <a:off x="304800" y="937822"/>
            <a:ext cx="10284542" cy="738664"/>
          </a:xfrm>
          <a:prstGeom prst="rect">
            <a:avLst/>
          </a:prstGeom>
        </p:spPr>
        <p:txBody>
          <a:bodyPr wrap="square">
            <a:spAutoFit/>
          </a:bodyPr>
          <a:lstStyle/>
          <a:p>
            <a:pPr>
              <a:lnSpc>
                <a:spcPct val="150000"/>
              </a:lnSpc>
            </a:pPr>
            <a:r>
              <a:rPr lang="zh-CN" altLang="zh-CN" sz="2800" dirty="0"/>
              <a:t>如</a:t>
            </a:r>
            <a:r>
              <a:rPr lang="en-US" altLang="zh-CN" sz="2800" dirty="0"/>
              <a:t>CH</a:t>
            </a:r>
            <a:r>
              <a:rPr lang="en-US" altLang="zh-CN" sz="2800" baseline="-25000" dirty="0"/>
              <a:t>2</a:t>
            </a:r>
            <a:r>
              <a:rPr lang="en-US" altLang="zh-CN" sz="2800" dirty="0"/>
              <a:t>BrCH</a:t>
            </a:r>
            <a:r>
              <a:rPr lang="en-US" altLang="zh-CN" sz="2800" baseline="-25000" dirty="0"/>
              <a:t>2</a:t>
            </a:r>
            <a:r>
              <a:rPr lang="en-US" altLang="zh-CN" sz="2800" dirty="0"/>
              <a:t>CH</a:t>
            </a:r>
            <a:r>
              <a:rPr lang="en-US" altLang="zh-CN" sz="2800" baseline="-25000" dirty="0"/>
              <a:t>2</a:t>
            </a:r>
            <a:r>
              <a:rPr lang="en-US" altLang="zh-CN" sz="2800" dirty="0"/>
              <a:t>CH</a:t>
            </a:r>
            <a:r>
              <a:rPr lang="en-US" altLang="zh-CN" sz="2800" baseline="-25000" dirty="0"/>
              <a:t>3                   </a:t>
            </a:r>
            <a:r>
              <a:rPr lang="en-US" altLang="zh-CN" sz="2800" dirty="0"/>
              <a:t>CH</a:t>
            </a:r>
            <a:r>
              <a:rPr lang="en-US" altLang="zh-CN" sz="2800" baseline="-25000" dirty="0"/>
              <a:t>2            </a:t>
            </a:r>
            <a:r>
              <a:rPr lang="en-US" altLang="zh-CN" sz="2800" dirty="0"/>
              <a:t>CHCH</a:t>
            </a:r>
            <a:r>
              <a:rPr lang="en-US" altLang="zh-CN" sz="2800" baseline="-25000" dirty="0"/>
              <a:t>2</a:t>
            </a:r>
            <a:r>
              <a:rPr lang="en-US" altLang="zh-CN" sz="2800" dirty="0"/>
              <a:t>CH</a:t>
            </a:r>
            <a:r>
              <a:rPr lang="en-US" altLang="zh-CN" sz="2800" baseline="-25000" dirty="0"/>
              <a:t>3</a:t>
            </a:r>
            <a:endParaRPr lang="zh-CN" altLang="en-US" sz="2800" dirty="0">
              <a:solidFill>
                <a:srgbClr val="000000"/>
              </a:solidFill>
              <a:cs typeface="Times New Roman" panose="02020603050405020304" pitchFamily="18" charset="0"/>
            </a:endParaRPr>
          </a:p>
        </p:txBody>
      </p:sp>
      <p:pic>
        <p:nvPicPr>
          <p:cNvPr id="4" name="图片 3">
            <a:extLst>
              <a:ext uri="{FF2B5EF4-FFF2-40B4-BE49-F238E27FC236}">
                <a16:creationId xmlns="" xmlns:a16="http://schemas.microsoft.com/office/drawing/2014/main" id="{408D3187-1AE9-4CDA-B59D-B2D1C2B8F6D0}"/>
              </a:ext>
            </a:extLst>
          </p:cNvPr>
          <p:cNvPicPr/>
          <p:nvPr/>
        </p:nvPicPr>
        <p:blipFill>
          <a:blip r:embed="rId2"/>
          <a:stretch>
            <a:fillRect/>
          </a:stretch>
        </p:blipFill>
        <p:spPr>
          <a:xfrm>
            <a:off x="3607926" y="992678"/>
            <a:ext cx="919829" cy="614895"/>
          </a:xfrm>
          <a:prstGeom prst="rect">
            <a:avLst/>
          </a:prstGeom>
        </p:spPr>
      </p:pic>
      <p:pic>
        <p:nvPicPr>
          <p:cNvPr id="5" name="图片 4">
            <a:extLst>
              <a:ext uri="{FF2B5EF4-FFF2-40B4-BE49-F238E27FC236}">
                <a16:creationId xmlns="" xmlns:a16="http://schemas.microsoft.com/office/drawing/2014/main" id="{74A871F0-0AB4-4982-9C79-418C5D24070F}"/>
              </a:ext>
            </a:extLst>
          </p:cNvPr>
          <p:cNvPicPr/>
          <p:nvPr/>
        </p:nvPicPr>
        <p:blipFill>
          <a:blip r:embed="rId3"/>
          <a:stretch>
            <a:fillRect/>
          </a:stretch>
        </p:blipFill>
        <p:spPr>
          <a:xfrm>
            <a:off x="7874257" y="1088502"/>
            <a:ext cx="473332" cy="426685"/>
          </a:xfrm>
          <a:prstGeom prst="rect">
            <a:avLst/>
          </a:prstGeom>
        </p:spPr>
      </p:pic>
      <p:pic>
        <p:nvPicPr>
          <p:cNvPr id="6" name="图片 5">
            <a:extLst>
              <a:ext uri="{FF2B5EF4-FFF2-40B4-BE49-F238E27FC236}">
                <a16:creationId xmlns="" xmlns:a16="http://schemas.microsoft.com/office/drawing/2014/main" id="{7AE368EF-BC5D-40F4-9EC3-4BAC99EE3135}"/>
              </a:ext>
            </a:extLst>
          </p:cNvPr>
          <p:cNvPicPr/>
          <p:nvPr/>
        </p:nvPicPr>
        <p:blipFill>
          <a:blip r:embed="rId4"/>
          <a:stretch>
            <a:fillRect/>
          </a:stretch>
        </p:blipFill>
        <p:spPr>
          <a:xfrm>
            <a:off x="8475742" y="818985"/>
            <a:ext cx="2202089" cy="921324"/>
          </a:xfrm>
          <a:prstGeom prst="rect">
            <a:avLst/>
          </a:prstGeom>
        </p:spPr>
      </p:pic>
      <p:pic>
        <p:nvPicPr>
          <p:cNvPr id="7" name="图片 6">
            <a:extLst>
              <a:ext uri="{FF2B5EF4-FFF2-40B4-BE49-F238E27FC236}">
                <a16:creationId xmlns="" xmlns:a16="http://schemas.microsoft.com/office/drawing/2014/main" id="{C7F78D22-7BCE-44E0-8E64-D88512885D80}"/>
              </a:ext>
            </a:extLst>
          </p:cNvPr>
          <p:cNvPicPr/>
          <p:nvPr/>
        </p:nvPicPr>
        <p:blipFill>
          <a:blip r:embed="rId5"/>
          <a:stretch>
            <a:fillRect/>
          </a:stretch>
        </p:blipFill>
        <p:spPr>
          <a:xfrm>
            <a:off x="5384840" y="1154511"/>
            <a:ext cx="426024" cy="426024"/>
          </a:xfrm>
          <a:prstGeom prst="rect">
            <a:avLst/>
          </a:prstGeom>
        </p:spPr>
      </p:pic>
      <p:sp>
        <p:nvSpPr>
          <p:cNvPr id="8" name="矩形 7">
            <a:extLst>
              <a:ext uri="{FF2B5EF4-FFF2-40B4-BE49-F238E27FC236}">
                <a16:creationId xmlns="" xmlns:a16="http://schemas.microsoft.com/office/drawing/2014/main" id="{36B9CA73-7089-4997-BA5D-F0A2B71A2EB4}"/>
              </a:ext>
            </a:extLst>
          </p:cNvPr>
          <p:cNvSpPr/>
          <p:nvPr/>
        </p:nvSpPr>
        <p:spPr>
          <a:xfrm>
            <a:off x="304800" y="2014455"/>
            <a:ext cx="6096000" cy="580865"/>
          </a:xfrm>
          <a:prstGeom prst="rect">
            <a:avLst/>
          </a:prstGeom>
        </p:spPr>
        <p:txBody>
          <a:bodyPr>
            <a:spAutoFit/>
          </a:bodyPr>
          <a:lstStyle/>
          <a:p>
            <a:pPr>
              <a:lnSpc>
                <a:spcPct val="150000"/>
              </a:lnSpc>
            </a:pPr>
            <a:r>
              <a:rPr lang="en-US" altLang="zh-CN" sz="2400" dirty="0">
                <a:solidFill>
                  <a:srgbClr val="000000"/>
                </a:solidFill>
                <a:cs typeface="Times New Roman" panose="02020603050405020304" pitchFamily="18" charset="0"/>
              </a:rPr>
              <a:t>(5)</a:t>
            </a:r>
            <a:r>
              <a:rPr lang="zh-CN" altLang="zh-CN" sz="2400" dirty="0">
                <a:solidFill>
                  <a:srgbClr val="000000"/>
                </a:solidFill>
                <a:cs typeface="Times New Roman" panose="02020603050405020304" pitchFamily="18" charset="0"/>
              </a:rPr>
              <a:t>对官能团进行保护</a:t>
            </a:r>
            <a:endParaRPr lang="zh-CN" altLang="en-US" sz="2400" dirty="0">
              <a:solidFill>
                <a:srgbClr val="000000"/>
              </a:solidFill>
              <a:cs typeface="Times New Roman" panose="02020603050405020304" pitchFamily="18" charset="0"/>
            </a:endParaRPr>
          </a:p>
        </p:txBody>
      </p:sp>
      <p:sp>
        <p:nvSpPr>
          <p:cNvPr id="9" name="矩形 8">
            <a:extLst>
              <a:ext uri="{FF2B5EF4-FFF2-40B4-BE49-F238E27FC236}">
                <a16:creationId xmlns="" xmlns:a16="http://schemas.microsoft.com/office/drawing/2014/main" id="{832FA0D0-AE40-4AE0-92A1-1F19EC0A4979}"/>
              </a:ext>
            </a:extLst>
          </p:cNvPr>
          <p:cNvSpPr/>
          <p:nvPr/>
        </p:nvSpPr>
        <p:spPr>
          <a:xfrm>
            <a:off x="304799" y="2984152"/>
            <a:ext cx="11677651" cy="1384995"/>
          </a:xfrm>
          <a:prstGeom prst="rect">
            <a:avLst/>
          </a:prstGeom>
        </p:spPr>
        <p:txBody>
          <a:bodyPr wrap="square">
            <a:spAutoFit/>
          </a:bodyPr>
          <a:lstStyle/>
          <a:p>
            <a:pPr>
              <a:lnSpc>
                <a:spcPct val="150000"/>
              </a:lnSpc>
            </a:pPr>
            <a:r>
              <a:rPr lang="zh-CN" altLang="zh-CN" sz="2800" dirty="0"/>
              <a:t>如在氧化</a:t>
            </a:r>
            <a:r>
              <a:rPr lang="en-US" altLang="zh-CN" sz="2800" dirty="0"/>
              <a:t>CH</a:t>
            </a:r>
            <a:r>
              <a:rPr lang="en-US" altLang="zh-CN" sz="2800" baseline="-25000" dirty="0"/>
              <a:t>2            </a:t>
            </a:r>
            <a:r>
              <a:rPr lang="en-US" altLang="zh-CN" sz="2800" dirty="0"/>
              <a:t>CHCH</a:t>
            </a:r>
            <a:r>
              <a:rPr lang="en-US" altLang="zh-CN" sz="2800" baseline="-25000" dirty="0"/>
              <a:t>2</a:t>
            </a:r>
            <a:r>
              <a:rPr lang="en-US" altLang="zh-CN" sz="2800" dirty="0"/>
              <a:t>OH</a:t>
            </a:r>
            <a:r>
              <a:rPr lang="zh-CN" altLang="zh-CN" sz="2800" dirty="0"/>
              <a:t>的羟基时</a:t>
            </a:r>
            <a:r>
              <a:rPr lang="en-US" altLang="zh-CN" sz="2800" dirty="0"/>
              <a:t>,</a:t>
            </a:r>
            <a:r>
              <a:rPr lang="zh-CN" altLang="zh-CN" sz="2800" dirty="0"/>
              <a:t>碳碳双键易被氧化</a:t>
            </a:r>
            <a:r>
              <a:rPr lang="en-US" altLang="zh-CN" sz="2800" dirty="0"/>
              <a:t>,</a:t>
            </a:r>
            <a:r>
              <a:rPr lang="zh-CN" altLang="zh-CN" sz="2800" dirty="0"/>
              <a:t>常采用下列方法保护</a:t>
            </a:r>
            <a:r>
              <a:rPr lang="en-US" altLang="zh-CN" sz="2800" dirty="0"/>
              <a:t>:</a:t>
            </a:r>
            <a:endParaRPr lang="zh-CN" altLang="en-US" sz="2800" dirty="0">
              <a:solidFill>
                <a:srgbClr val="000000"/>
              </a:solidFill>
              <a:cs typeface="Times New Roman" panose="02020603050405020304" pitchFamily="18" charset="0"/>
            </a:endParaRPr>
          </a:p>
        </p:txBody>
      </p:sp>
      <p:pic>
        <p:nvPicPr>
          <p:cNvPr id="10" name="图片 9">
            <a:extLst>
              <a:ext uri="{FF2B5EF4-FFF2-40B4-BE49-F238E27FC236}">
                <a16:creationId xmlns="" xmlns:a16="http://schemas.microsoft.com/office/drawing/2014/main" id="{ECED8EAC-5117-4A9F-859F-717235541380}"/>
              </a:ext>
            </a:extLst>
          </p:cNvPr>
          <p:cNvPicPr/>
          <p:nvPr/>
        </p:nvPicPr>
        <p:blipFill>
          <a:blip r:embed="rId5"/>
          <a:stretch>
            <a:fillRect/>
          </a:stretch>
        </p:blipFill>
        <p:spPr>
          <a:xfrm>
            <a:off x="2546390" y="3186163"/>
            <a:ext cx="426024" cy="426024"/>
          </a:xfrm>
          <a:prstGeom prst="rect">
            <a:avLst/>
          </a:prstGeom>
        </p:spPr>
      </p:pic>
      <p:sp>
        <p:nvSpPr>
          <p:cNvPr id="11" name="矩形 10">
            <a:extLst>
              <a:ext uri="{FF2B5EF4-FFF2-40B4-BE49-F238E27FC236}">
                <a16:creationId xmlns="" xmlns:a16="http://schemas.microsoft.com/office/drawing/2014/main" id="{4F564420-5398-4712-8724-7D1B45C6C986}"/>
              </a:ext>
            </a:extLst>
          </p:cNvPr>
          <p:cNvSpPr/>
          <p:nvPr/>
        </p:nvSpPr>
        <p:spPr>
          <a:xfrm>
            <a:off x="304799" y="4774852"/>
            <a:ext cx="11677651" cy="661207"/>
          </a:xfrm>
          <a:prstGeom prst="rect">
            <a:avLst/>
          </a:prstGeom>
        </p:spPr>
        <p:txBody>
          <a:bodyPr wrap="square">
            <a:spAutoFit/>
          </a:bodyPr>
          <a:lstStyle/>
          <a:p>
            <a:pPr>
              <a:lnSpc>
                <a:spcPct val="150000"/>
              </a:lnSpc>
            </a:pPr>
            <a:r>
              <a:rPr lang="en-US" altLang="zh-CN" sz="2800" dirty="0"/>
              <a:t>CH</a:t>
            </a:r>
            <a:r>
              <a:rPr lang="en-US" altLang="zh-CN" sz="2800" baseline="-25000" dirty="0"/>
              <a:t>2            </a:t>
            </a:r>
            <a:r>
              <a:rPr lang="en-US" altLang="zh-CN" sz="2800" dirty="0"/>
              <a:t>CHCH</a:t>
            </a:r>
            <a:r>
              <a:rPr lang="en-US" altLang="zh-CN" sz="2800" baseline="-25000" dirty="0"/>
              <a:t>2</a:t>
            </a:r>
            <a:r>
              <a:rPr lang="en-US" altLang="zh-CN" sz="2800" dirty="0"/>
              <a:t>OH</a:t>
            </a:r>
            <a:endParaRPr lang="zh-CN" altLang="en-US" sz="2800" dirty="0">
              <a:solidFill>
                <a:srgbClr val="000000"/>
              </a:solidFill>
              <a:cs typeface="Times New Roman" panose="02020603050405020304" pitchFamily="18" charset="0"/>
            </a:endParaRPr>
          </a:p>
        </p:txBody>
      </p:sp>
      <p:pic>
        <p:nvPicPr>
          <p:cNvPr id="12" name="图片 11">
            <a:extLst>
              <a:ext uri="{FF2B5EF4-FFF2-40B4-BE49-F238E27FC236}">
                <a16:creationId xmlns="" xmlns:a16="http://schemas.microsoft.com/office/drawing/2014/main" id="{54507941-247A-42F0-B179-02099AFFF671}"/>
              </a:ext>
            </a:extLst>
          </p:cNvPr>
          <p:cNvPicPr/>
          <p:nvPr/>
        </p:nvPicPr>
        <p:blipFill>
          <a:blip r:embed="rId5"/>
          <a:stretch>
            <a:fillRect/>
          </a:stretch>
        </p:blipFill>
        <p:spPr>
          <a:xfrm>
            <a:off x="1136690" y="4957813"/>
            <a:ext cx="426024" cy="426024"/>
          </a:xfrm>
          <a:prstGeom prst="rect">
            <a:avLst/>
          </a:prstGeom>
        </p:spPr>
      </p:pic>
      <p:pic>
        <p:nvPicPr>
          <p:cNvPr id="13" name="图片 12">
            <a:extLst>
              <a:ext uri="{FF2B5EF4-FFF2-40B4-BE49-F238E27FC236}">
                <a16:creationId xmlns="" xmlns:a16="http://schemas.microsoft.com/office/drawing/2014/main" id="{BE250514-3E47-4DBC-AA8F-261845EAE74D}"/>
              </a:ext>
            </a:extLst>
          </p:cNvPr>
          <p:cNvPicPr/>
          <p:nvPr/>
        </p:nvPicPr>
        <p:blipFill>
          <a:blip r:embed="rId3"/>
          <a:stretch>
            <a:fillRect/>
          </a:stretch>
        </p:blipFill>
        <p:spPr>
          <a:xfrm>
            <a:off x="3454656" y="4780554"/>
            <a:ext cx="660143" cy="595086"/>
          </a:xfrm>
          <a:prstGeom prst="rect">
            <a:avLst/>
          </a:prstGeom>
        </p:spPr>
      </p:pic>
      <p:pic>
        <p:nvPicPr>
          <p:cNvPr id="14" name="图片 13">
            <a:extLst>
              <a:ext uri="{FF2B5EF4-FFF2-40B4-BE49-F238E27FC236}">
                <a16:creationId xmlns="" xmlns:a16="http://schemas.microsoft.com/office/drawing/2014/main" id="{6C35AB7E-1CB3-4685-B860-11F130919DBD}"/>
              </a:ext>
            </a:extLst>
          </p:cNvPr>
          <p:cNvPicPr/>
          <p:nvPr/>
        </p:nvPicPr>
        <p:blipFill>
          <a:blip r:embed="rId4"/>
          <a:stretch>
            <a:fillRect/>
          </a:stretch>
        </p:blipFill>
        <p:spPr>
          <a:xfrm>
            <a:off x="4303792" y="4469887"/>
            <a:ext cx="2202089" cy="921324"/>
          </a:xfrm>
          <a:prstGeom prst="rect">
            <a:avLst/>
          </a:prstGeom>
        </p:spPr>
      </p:pic>
      <p:pic>
        <p:nvPicPr>
          <p:cNvPr id="15" name="图片 14">
            <a:extLst>
              <a:ext uri="{FF2B5EF4-FFF2-40B4-BE49-F238E27FC236}">
                <a16:creationId xmlns="" xmlns:a16="http://schemas.microsoft.com/office/drawing/2014/main" id="{05B45185-9E3F-4DA1-959E-8AD7E5A4E893}"/>
              </a:ext>
            </a:extLst>
          </p:cNvPr>
          <p:cNvPicPr/>
          <p:nvPr/>
        </p:nvPicPr>
        <p:blipFill>
          <a:blip r:embed="rId6"/>
          <a:stretch>
            <a:fillRect/>
          </a:stretch>
        </p:blipFill>
        <p:spPr>
          <a:xfrm>
            <a:off x="6519862" y="4771359"/>
            <a:ext cx="623888" cy="562403"/>
          </a:xfrm>
          <a:prstGeom prst="rect">
            <a:avLst/>
          </a:prstGeom>
        </p:spPr>
      </p:pic>
      <p:pic>
        <p:nvPicPr>
          <p:cNvPr id="16" name="图片 15">
            <a:extLst>
              <a:ext uri="{FF2B5EF4-FFF2-40B4-BE49-F238E27FC236}">
                <a16:creationId xmlns="" xmlns:a16="http://schemas.microsoft.com/office/drawing/2014/main" id="{C82BCDAE-9E86-4B4A-8EBE-B7B5BEE43EF8}"/>
              </a:ext>
            </a:extLst>
          </p:cNvPr>
          <p:cNvPicPr/>
          <p:nvPr/>
        </p:nvPicPr>
        <p:blipFill>
          <a:blip r:embed="rId7"/>
          <a:stretch>
            <a:fillRect/>
          </a:stretch>
        </p:blipFill>
        <p:spPr>
          <a:xfrm>
            <a:off x="7282497" y="4541172"/>
            <a:ext cx="2254048" cy="919480"/>
          </a:xfrm>
          <a:prstGeom prst="rect">
            <a:avLst/>
          </a:prstGeom>
        </p:spPr>
      </p:pic>
      <p:pic>
        <p:nvPicPr>
          <p:cNvPr id="17" name="图片 16">
            <a:extLst>
              <a:ext uri="{FF2B5EF4-FFF2-40B4-BE49-F238E27FC236}">
                <a16:creationId xmlns="" xmlns:a16="http://schemas.microsoft.com/office/drawing/2014/main" id="{1B501331-2B96-47B7-88C1-060FAF644096}"/>
              </a:ext>
            </a:extLst>
          </p:cNvPr>
          <p:cNvPicPr/>
          <p:nvPr/>
        </p:nvPicPr>
        <p:blipFill>
          <a:blip r:embed="rId8"/>
          <a:stretch>
            <a:fillRect/>
          </a:stretch>
        </p:blipFill>
        <p:spPr>
          <a:xfrm>
            <a:off x="9638665" y="4809142"/>
            <a:ext cx="2070206" cy="708660"/>
          </a:xfrm>
          <a:prstGeom prst="rect">
            <a:avLst/>
          </a:prstGeom>
        </p:spPr>
      </p:pic>
      <p:sp>
        <p:nvSpPr>
          <p:cNvPr id="18" name="Rectangle 2">
            <a:extLst>
              <a:ext uri="{FF2B5EF4-FFF2-40B4-BE49-F238E27FC236}">
                <a16:creationId xmlns="" xmlns:a16="http://schemas.microsoft.com/office/drawing/2014/main" id="{6FAA0350-EB48-4A16-B603-CB04BAD24010}"/>
              </a:ext>
            </a:extLst>
          </p:cNvPr>
          <p:cNvSpPr>
            <a:spLocks noChangeArrowheads="1"/>
          </p:cNvSpPr>
          <p:nvPr/>
        </p:nvSpPr>
        <p:spPr bwMode="auto">
          <a:xfrm>
            <a:off x="266700" y="5674488"/>
            <a:ext cx="8931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50000"/>
              </a:lnSpc>
              <a:spcBef>
                <a:spcPct val="0"/>
              </a:spcBef>
              <a:spcAft>
                <a:spcPct val="0"/>
              </a:spcAft>
              <a:buClrTx/>
              <a:buSzTx/>
              <a:buFontTx/>
              <a:buNone/>
              <a:tabLst/>
            </a:pP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 </a:t>
            </a:r>
          </a:p>
        </p:txBody>
      </p:sp>
      <p:pic>
        <p:nvPicPr>
          <p:cNvPr id="2049" name="图片 1960">
            <a:extLst>
              <a:ext uri="{FF2B5EF4-FFF2-40B4-BE49-F238E27FC236}">
                <a16:creationId xmlns="" xmlns:a16="http://schemas.microsoft.com/office/drawing/2014/main" id="{72AED046-6B91-487D-87D0-382471AE0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841652"/>
            <a:ext cx="419100" cy="4191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a:extLst>
              <a:ext uri="{FF2B5EF4-FFF2-40B4-BE49-F238E27FC236}">
                <a16:creationId xmlns="" xmlns:a16="http://schemas.microsoft.com/office/drawing/2014/main" id="{FDA2F615-3658-4C62-A066-A1B196891BF6}"/>
              </a:ext>
            </a:extLst>
          </p:cNvPr>
          <p:cNvSpPr>
            <a:spLocks noChangeArrowheads="1"/>
          </p:cNvSpPr>
          <p:nvPr/>
        </p:nvSpPr>
        <p:spPr bwMode="auto">
          <a:xfrm>
            <a:off x="1809750" y="5750919"/>
            <a:ext cx="2419252" cy="6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50000"/>
              </a:lnSpc>
              <a:spcBef>
                <a:spcPct val="0"/>
              </a:spcBef>
              <a:spcAft>
                <a:spcPct val="0"/>
              </a:spcAft>
              <a:buClrTx/>
              <a:buSzTx/>
              <a:buFontTx/>
              <a:buNone/>
              <a:tabLst/>
            </a:pPr>
            <a:r>
              <a:rPr lang="en-US" altLang="zh-CN" sz="2800" dirty="0"/>
              <a:t>CH—COOH</a:t>
            </a:r>
            <a:r>
              <a:rPr lang="zh-CN" altLang="zh-CN" sz="2800" dirty="0"/>
              <a:t>。</a:t>
            </a:r>
            <a:endParaRPr lang="en-US" altLang="zh-CN" sz="2800" dirty="0">
              <a:solidFill>
                <a:srgbClr val="000000"/>
              </a:solidFill>
              <a:cs typeface="Times New Roman" panose="02020603050405020304" pitchFamily="18" charset="0"/>
            </a:endParaRPr>
          </a:p>
        </p:txBody>
      </p:sp>
      <p:sp>
        <p:nvSpPr>
          <p:cNvPr id="22" name="矩形 21">
            <a:extLst>
              <a:ext uri="{FF2B5EF4-FFF2-40B4-BE49-F238E27FC236}">
                <a16:creationId xmlns="" xmlns:a16="http://schemas.microsoft.com/office/drawing/2014/main" id="{AA84FC06-182D-4FAA-9491-F412D54FDFB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5442178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A8AAB41-C517-46D4-A731-6B390F4D2952}"/>
              </a:ext>
            </a:extLst>
          </p:cNvPr>
          <p:cNvSpPr/>
          <p:nvPr/>
        </p:nvSpPr>
        <p:spPr>
          <a:xfrm>
            <a:off x="304800" y="215151"/>
            <a:ext cx="6096000" cy="662233"/>
          </a:xfrm>
          <a:prstGeom prst="rect">
            <a:avLst/>
          </a:prstGeom>
        </p:spPr>
        <p:txBody>
          <a:bodyPr>
            <a:spAutoFit/>
          </a:bodyPr>
          <a:lstStyle/>
          <a:p>
            <a:pPr>
              <a:lnSpc>
                <a:spcPct val="150000"/>
              </a:lnSpc>
            </a:pPr>
            <a:r>
              <a:rPr lang="en-US" altLang="zh-CN" sz="2800" dirty="0">
                <a:solidFill>
                  <a:srgbClr val="000000"/>
                </a:solidFill>
                <a:cs typeface="Times New Roman" panose="02020603050405020304" pitchFamily="18" charset="0"/>
              </a:rPr>
              <a:t>(6)</a:t>
            </a:r>
            <a:r>
              <a:rPr lang="zh-CN" altLang="zh-CN" sz="2800" dirty="0">
                <a:solidFill>
                  <a:srgbClr val="000000"/>
                </a:solidFill>
                <a:cs typeface="Times New Roman" panose="02020603050405020304" pitchFamily="18" charset="0"/>
              </a:rPr>
              <a:t>增长碳链或构成碳环</a:t>
            </a:r>
            <a:endParaRPr lang="zh-CN" altLang="en-US" sz="2800" dirty="0">
              <a:solidFill>
                <a:srgbClr val="000000"/>
              </a:solidFill>
              <a:cs typeface="Times New Roman" panose="02020603050405020304" pitchFamily="18" charset="0"/>
            </a:endParaRPr>
          </a:p>
        </p:txBody>
      </p:sp>
      <p:sp>
        <p:nvSpPr>
          <p:cNvPr id="3" name="矩形 2">
            <a:extLst>
              <a:ext uri="{FF2B5EF4-FFF2-40B4-BE49-F238E27FC236}">
                <a16:creationId xmlns="" xmlns:a16="http://schemas.microsoft.com/office/drawing/2014/main" id="{5041FE60-22C8-4F11-A1C1-2483E23A1F91}"/>
              </a:ext>
            </a:extLst>
          </p:cNvPr>
          <p:cNvSpPr/>
          <p:nvPr/>
        </p:nvSpPr>
        <p:spPr>
          <a:xfrm>
            <a:off x="304800" y="937822"/>
            <a:ext cx="11677650" cy="2031325"/>
          </a:xfrm>
          <a:prstGeom prst="rect">
            <a:avLst/>
          </a:prstGeom>
        </p:spPr>
        <p:txBody>
          <a:bodyPr wrap="square">
            <a:spAutoFit/>
          </a:bodyPr>
          <a:lstStyle/>
          <a:p>
            <a:pPr>
              <a:lnSpc>
                <a:spcPct val="150000"/>
              </a:lnSpc>
            </a:pPr>
            <a:r>
              <a:rPr lang="zh-CN" altLang="zh-CN" sz="2800" dirty="0"/>
              <a:t>卤代烃能与活泼金属反应</a:t>
            </a:r>
            <a:r>
              <a:rPr lang="en-US" altLang="zh-CN" sz="2800" dirty="0"/>
              <a:t>,</a:t>
            </a:r>
            <a:r>
              <a:rPr lang="zh-CN" altLang="zh-CN" sz="2800" dirty="0"/>
              <a:t>形成金属有机化合物。其中格氏试剂是有机合成中非常重要的试剂之一</a:t>
            </a:r>
            <a:r>
              <a:rPr lang="en-US" altLang="zh-CN" sz="2800" dirty="0"/>
              <a:t>,</a:t>
            </a:r>
            <a:r>
              <a:rPr lang="zh-CN" altLang="zh-CN" sz="2800" dirty="0"/>
              <a:t>它是通过卤代烃与镁</a:t>
            </a:r>
            <a:r>
              <a:rPr lang="en-US" altLang="zh-CN" sz="2800" dirty="0"/>
              <a:t>(</a:t>
            </a:r>
            <a:r>
              <a:rPr lang="zh-CN" altLang="zh-CN" sz="2800" dirty="0"/>
              <a:t>用醚作溶剂</a:t>
            </a:r>
            <a:r>
              <a:rPr lang="en-US" altLang="zh-CN" sz="2800" dirty="0"/>
              <a:t>)</a:t>
            </a:r>
            <a:r>
              <a:rPr lang="zh-CN" altLang="zh-CN" sz="2800" dirty="0"/>
              <a:t>作用得到的烃基卤化镁</a:t>
            </a:r>
            <a:r>
              <a:rPr lang="en-US" altLang="zh-CN" sz="2800" dirty="0"/>
              <a:t>(</a:t>
            </a:r>
            <a:r>
              <a:rPr lang="en-US" altLang="zh-CN" sz="2800" dirty="0" err="1"/>
              <a:t>RMgX</a:t>
            </a:r>
            <a:r>
              <a:rPr lang="en-US" altLang="zh-CN" sz="2800" dirty="0"/>
              <a:t>)</a:t>
            </a:r>
            <a:r>
              <a:rPr lang="zh-CN" altLang="zh-CN" sz="2800" dirty="0"/>
              <a:t>。</a:t>
            </a:r>
            <a:endParaRPr lang="zh-CN" altLang="en-US" sz="2800" dirty="0">
              <a:solidFill>
                <a:srgbClr val="000000"/>
              </a:solidFill>
              <a:cs typeface="Times New Roman" panose="02020603050405020304" pitchFamily="18" charset="0"/>
            </a:endParaRPr>
          </a:p>
        </p:txBody>
      </p:sp>
      <p:pic>
        <p:nvPicPr>
          <p:cNvPr id="22" name="ZT26ZT-12.EPS" descr="id:2147516524;FounderCES">
            <a:extLst>
              <a:ext uri="{FF2B5EF4-FFF2-40B4-BE49-F238E27FC236}">
                <a16:creationId xmlns="" xmlns:a16="http://schemas.microsoft.com/office/drawing/2014/main" id="{9D7B1DF9-737E-4EE3-80F9-1AF5964B3AB3}"/>
              </a:ext>
            </a:extLst>
          </p:cNvPr>
          <p:cNvPicPr/>
          <p:nvPr/>
        </p:nvPicPr>
        <p:blipFill>
          <a:blip r:embed="rId2"/>
          <a:stretch>
            <a:fillRect/>
          </a:stretch>
        </p:blipFill>
        <p:spPr>
          <a:xfrm>
            <a:off x="3381008" y="3060700"/>
            <a:ext cx="5429984" cy="2559050"/>
          </a:xfrm>
          <a:prstGeom prst="rect">
            <a:avLst/>
          </a:prstGeom>
        </p:spPr>
      </p:pic>
      <p:sp>
        <p:nvSpPr>
          <p:cNvPr id="23" name="矩形 22">
            <a:extLst>
              <a:ext uri="{FF2B5EF4-FFF2-40B4-BE49-F238E27FC236}">
                <a16:creationId xmlns="" xmlns:a16="http://schemas.microsoft.com/office/drawing/2014/main" id="{2CD426A9-9A4F-4826-9091-242C9BB6854F}"/>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5470492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312735"/>
            <a:ext cx="11723913" cy="523220"/>
          </a:xfrm>
          <a:prstGeom prst="rect">
            <a:avLst/>
          </a:prstGeom>
        </p:spPr>
        <p:txBody>
          <a:bodyPr wrap="square">
            <a:spAutoFit/>
          </a:bodyPr>
          <a:lstStyle/>
          <a:p>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6F47DF19-C557-4955-B769-36FA632FC5A4}"/>
              </a:ext>
            </a:extLst>
          </p:cNvPr>
          <p:cNvSpPr/>
          <p:nvPr/>
        </p:nvSpPr>
        <p:spPr>
          <a:xfrm>
            <a:off x="234043" y="750885"/>
            <a:ext cx="11723913" cy="2677656"/>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   </a:t>
            </a:r>
            <a:r>
              <a:rPr lang="en-US" altLang="zh-CN" sz="2800" dirty="0" smtClean="0">
                <a:solidFill>
                  <a:srgbClr val="000000"/>
                </a:solidFill>
                <a:cs typeface="Times New Roman" panose="02020603050405020304" pitchFamily="18" charset="0"/>
              </a:rPr>
              <a:t>[2017</a:t>
            </a:r>
            <a:r>
              <a:rPr lang="zh-CN" altLang="zh-CN" sz="2800" dirty="0">
                <a:solidFill>
                  <a:srgbClr val="000000"/>
                </a:solidFill>
                <a:cs typeface="Times New Roman" panose="02020603050405020304" pitchFamily="18" charset="0"/>
              </a:rPr>
              <a:t>吉林二中模拟</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已知</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苯和卤代烃在催化剂的作用下可以生成烷基苯和卤化氢</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是生活中常见的有机物</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乙苯能被酸性高锰酸钾溶液氧化为苯甲酸。几种物质之间的转化关系如图所示</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生成物中所有无机物均已略去</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p:txBody>
      </p:sp>
      <p:pic>
        <p:nvPicPr>
          <p:cNvPr id="21" name="SSSSTcw69.jpg" descr="id:2147516538;FounderCES">
            <a:extLst>
              <a:ext uri="{FF2B5EF4-FFF2-40B4-BE49-F238E27FC236}">
                <a16:creationId xmlns="" xmlns:a16="http://schemas.microsoft.com/office/drawing/2014/main" id="{4BD0EAF1-812B-4CB0-9701-196DD367C2D3}"/>
              </a:ext>
            </a:extLst>
          </p:cNvPr>
          <p:cNvPicPr/>
          <p:nvPr/>
        </p:nvPicPr>
        <p:blipFill>
          <a:blip r:embed="rId2"/>
          <a:stretch>
            <a:fillRect/>
          </a:stretch>
        </p:blipFill>
        <p:spPr>
          <a:xfrm>
            <a:off x="818401" y="2774950"/>
            <a:ext cx="10555197" cy="3702050"/>
          </a:xfrm>
          <a:prstGeom prst="rect">
            <a:avLst/>
          </a:prstGeom>
        </p:spPr>
      </p:pic>
      <p:sp>
        <p:nvSpPr>
          <p:cNvPr id="22" name="矩形 21">
            <a:extLst>
              <a:ext uri="{FF2B5EF4-FFF2-40B4-BE49-F238E27FC236}">
                <a16:creationId xmlns="" xmlns:a16="http://schemas.microsoft.com/office/drawing/2014/main" id="{917247CE-3118-4720-A62B-B2E3C178779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1253221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6F47DF19-C557-4955-B769-36FA632FC5A4}"/>
              </a:ext>
            </a:extLst>
          </p:cNvPr>
          <p:cNvSpPr/>
          <p:nvPr/>
        </p:nvSpPr>
        <p:spPr>
          <a:xfrm>
            <a:off x="234043" y="512560"/>
            <a:ext cx="11723913" cy="5909310"/>
          </a:xfrm>
          <a:prstGeom prst="rect">
            <a:avLst/>
          </a:prstGeom>
        </p:spPr>
        <p:txBody>
          <a:bodyPr wrap="square">
            <a:spAutoFit/>
          </a:bodyPr>
          <a:lstStyle/>
          <a:p>
            <a:pPr>
              <a:lnSpc>
                <a:spcPct val="150000"/>
              </a:lnSpc>
            </a:pPr>
            <a:r>
              <a:rPr lang="zh-CN" altLang="zh-CN" sz="2800" dirty="0"/>
              <a:t>请回答下列问题</a:t>
            </a:r>
            <a:r>
              <a:rPr lang="en-US" altLang="zh-CN" sz="2800" dirty="0"/>
              <a:t>:</a:t>
            </a:r>
            <a:endParaRPr lang="zh-CN" altLang="zh-CN" sz="2800" dirty="0"/>
          </a:p>
          <a:p>
            <a:pPr>
              <a:lnSpc>
                <a:spcPct val="150000"/>
              </a:lnSpc>
            </a:pPr>
            <a:r>
              <a:rPr lang="en-US" altLang="zh-CN" sz="2800" dirty="0"/>
              <a:t>(1)</a:t>
            </a:r>
            <a:r>
              <a:rPr lang="zh-CN" altLang="zh-CN" sz="2800" dirty="0"/>
              <a:t>写出物质的结构简式</a:t>
            </a:r>
            <a:r>
              <a:rPr lang="en-US" altLang="zh-CN" sz="2800" dirty="0"/>
              <a:t>:A</a:t>
            </a:r>
            <a:r>
              <a:rPr lang="zh-CN" altLang="zh-CN" sz="2800" u="sng" dirty="0"/>
              <a:t>　　　</a:t>
            </a:r>
            <a:r>
              <a:rPr lang="en-US" altLang="zh-CN" sz="2800" dirty="0"/>
              <a:t>,C</a:t>
            </a:r>
            <a:r>
              <a:rPr lang="zh-CN" altLang="zh-CN" sz="2800" u="sng" dirty="0"/>
              <a:t>　　　</a:t>
            </a:r>
            <a:r>
              <a:rPr lang="en-US" altLang="zh-CN" sz="2800" dirty="0"/>
              <a:t>,E</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在</a:t>
            </a:r>
            <a:r>
              <a:rPr lang="en-US" altLang="zh-CN" sz="2800" dirty="0"/>
              <a:t>①~⑥ 6</a:t>
            </a:r>
            <a:r>
              <a:rPr lang="zh-CN" altLang="zh-CN" sz="2800" dirty="0"/>
              <a:t>个反应中</a:t>
            </a:r>
            <a:r>
              <a:rPr lang="en-US" altLang="zh-CN" sz="2800" dirty="0"/>
              <a:t>,</a:t>
            </a:r>
            <a:r>
              <a:rPr lang="zh-CN" altLang="zh-CN" sz="2800" dirty="0"/>
              <a:t>属于消去反应的是</a:t>
            </a:r>
            <a:r>
              <a:rPr lang="zh-CN" altLang="zh-CN" sz="2800" u="sng" dirty="0"/>
              <a:t>　　　　　　　　</a:t>
            </a:r>
            <a:r>
              <a:rPr lang="en-US" altLang="zh-CN" sz="2800" dirty="0"/>
              <a:t>(</a:t>
            </a:r>
            <a:r>
              <a:rPr lang="zh-CN" altLang="zh-CN" sz="2800" dirty="0"/>
              <a:t>填编号</a:t>
            </a:r>
            <a:r>
              <a:rPr lang="en-US" altLang="zh-CN" sz="2800" dirty="0"/>
              <a:t>,</a:t>
            </a:r>
            <a:r>
              <a:rPr lang="zh-CN" altLang="zh-CN" sz="2800" dirty="0"/>
              <a:t>后同</a:t>
            </a:r>
            <a:r>
              <a:rPr lang="en-US" altLang="zh-CN" sz="2800" dirty="0"/>
              <a:t>),</a:t>
            </a:r>
            <a:r>
              <a:rPr lang="zh-CN" altLang="zh-CN" sz="2800" dirty="0"/>
              <a:t>属于酯化反应的是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写出下列反应的化学方程式</a:t>
            </a:r>
            <a:r>
              <a:rPr lang="en-US" altLang="zh-CN" sz="2800" dirty="0"/>
              <a:t>:</a:t>
            </a:r>
            <a:endParaRPr lang="zh-CN" altLang="zh-CN" sz="2800" dirty="0"/>
          </a:p>
          <a:p>
            <a:pPr>
              <a:lnSpc>
                <a:spcPct val="150000"/>
              </a:lnSpc>
            </a:pPr>
            <a:r>
              <a:rPr lang="en-US" altLang="zh-CN" sz="2800" dirty="0"/>
              <a:t>①</a:t>
            </a:r>
            <a:r>
              <a:rPr lang="zh-CN" altLang="zh-CN" sz="2800" u="sng" dirty="0"/>
              <a:t>　</a:t>
            </a:r>
            <a:r>
              <a:rPr lang="en-US" altLang="zh-CN" sz="2800" u="sng" dirty="0" smtClean="0"/>
              <a:t>                                                   </a:t>
            </a:r>
            <a:r>
              <a:rPr lang="en-US" altLang="zh-CN" sz="2800" dirty="0" smtClean="0"/>
              <a:t>;</a:t>
            </a:r>
            <a:r>
              <a:rPr lang="en-US" altLang="zh-CN" sz="2800" dirty="0"/>
              <a:t> </a:t>
            </a:r>
            <a:endParaRPr lang="zh-CN" altLang="zh-CN" sz="2800" dirty="0"/>
          </a:p>
          <a:p>
            <a:pPr>
              <a:lnSpc>
                <a:spcPct val="150000"/>
              </a:lnSpc>
            </a:pPr>
            <a:r>
              <a:rPr lang="en-US" altLang="zh-CN" sz="2800" dirty="0"/>
              <a:t>②</a:t>
            </a:r>
            <a:r>
              <a:rPr lang="zh-CN" altLang="zh-CN" sz="2800" u="sng" dirty="0"/>
              <a:t>　</a:t>
            </a:r>
            <a:r>
              <a:rPr lang="en-US" altLang="zh-CN" sz="2800" u="sng" dirty="0" smtClean="0"/>
              <a:t>                                                   </a:t>
            </a:r>
            <a:r>
              <a:rPr lang="en-US" altLang="zh-CN" sz="2800" dirty="0" smtClean="0"/>
              <a:t>;</a:t>
            </a:r>
            <a:r>
              <a:rPr lang="en-US" altLang="zh-CN" sz="2800" dirty="0"/>
              <a:t> </a:t>
            </a:r>
            <a:endParaRPr lang="zh-CN" altLang="zh-CN" sz="2800" dirty="0"/>
          </a:p>
          <a:p>
            <a:pPr>
              <a:lnSpc>
                <a:spcPct val="150000"/>
              </a:lnSpc>
            </a:pPr>
            <a:r>
              <a:rPr lang="en-US" altLang="zh-CN" sz="2800" dirty="0"/>
              <a:t>⑥</a:t>
            </a:r>
            <a:r>
              <a:rPr lang="zh-CN" altLang="zh-CN" sz="2800" u="sng" dirty="0"/>
              <a:t>　</a:t>
            </a:r>
            <a:r>
              <a:rPr lang="en-US" altLang="zh-CN" sz="2800" u="sng" dirty="0" smtClean="0"/>
              <a:t>                                                   </a:t>
            </a:r>
            <a:r>
              <a:rPr lang="en-US" altLang="zh-CN" sz="2800" dirty="0" smtClean="0"/>
              <a:t>;</a:t>
            </a:r>
            <a:r>
              <a:rPr lang="en-US" altLang="zh-CN" sz="2800" dirty="0"/>
              <a:t> </a:t>
            </a:r>
            <a:endParaRPr lang="zh-CN" altLang="zh-CN" sz="2800" dirty="0"/>
          </a:p>
          <a:p>
            <a:pPr>
              <a:lnSpc>
                <a:spcPct val="150000"/>
              </a:lnSpc>
            </a:pPr>
            <a:r>
              <a:rPr lang="en-US" altLang="zh-CN" sz="2800" dirty="0"/>
              <a:t>H→I</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p:txBody>
      </p:sp>
      <p:sp>
        <p:nvSpPr>
          <p:cNvPr id="13" name="矩形 12">
            <a:extLst>
              <a:ext uri="{FF2B5EF4-FFF2-40B4-BE49-F238E27FC236}">
                <a16:creationId xmlns="" xmlns:a16="http://schemas.microsoft.com/office/drawing/2014/main" id="{A47CBCB6-C3C3-45E1-A53D-57DE4CA324B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81562944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4289DECA-1084-4C49-83C2-F77FF8D26B13}"/>
              </a:ext>
            </a:extLst>
          </p:cNvPr>
          <p:cNvSpPr/>
          <p:nvPr/>
        </p:nvSpPr>
        <p:spPr>
          <a:xfrm>
            <a:off x="234043" y="256337"/>
            <a:ext cx="11682186"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grpSp>
        <p:nvGrpSpPr>
          <p:cNvPr id="16" name="组合 15">
            <a:extLst>
              <a:ext uri="{FF2B5EF4-FFF2-40B4-BE49-F238E27FC236}">
                <a16:creationId xmlns="" xmlns:a16="http://schemas.microsoft.com/office/drawing/2014/main" id="{1BA00F95-EEB6-4D88-A77C-8D424865941B}"/>
              </a:ext>
            </a:extLst>
          </p:cNvPr>
          <p:cNvGrpSpPr/>
          <p:nvPr/>
        </p:nvGrpSpPr>
        <p:grpSpPr>
          <a:xfrm>
            <a:off x="179761" y="256337"/>
            <a:ext cx="11682186" cy="5909310"/>
            <a:chOff x="234043" y="846135"/>
            <a:chExt cx="11682186" cy="5909310"/>
          </a:xfrm>
        </p:grpSpPr>
        <p:sp>
          <p:nvSpPr>
            <p:cNvPr id="14" name="矩形 13">
              <a:extLst>
                <a:ext uri="{FF2B5EF4-FFF2-40B4-BE49-F238E27FC236}">
                  <a16:creationId xmlns="" xmlns:a16="http://schemas.microsoft.com/office/drawing/2014/main" id="{6A49690C-2CC2-4B62-8F6F-3DD37B0BBC6B}"/>
                </a:ext>
              </a:extLst>
            </p:cNvPr>
            <p:cNvSpPr/>
            <p:nvPr/>
          </p:nvSpPr>
          <p:spPr>
            <a:xfrm>
              <a:off x="234043" y="846135"/>
              <a:ext cx="11682186" cy="5909310"/>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D</a:t>
              </a:r>
              <a:r>
                <a:rPr lang="zh-CN" altLang="zh-CN" sz="2800" dirty="0"/>
                <a:t>与</a:t>
              </a:r>
              <a:r>
                <a:rPr lang="en-US" altLang="zh-CN" sz="2800" dirty="0"/>
                <a:t>Cl</a:t>
              </a:r>
              <a:r>
                <a:rPr lang="en-US" altLang="zh-CN" sz="2800" baseline="-25000" dirty="0"/>
                <a:t>2</a:t>
              </a:r>
              <a:r>
                <a:rPr lang="zh-CN" altLang="zh-CN" sz="2800" dirty="0"/>
                <a:t>在光照条件下生成</a:t>
              </a:r>
              <a:r>
                <a:rPr lang="en-US" altLang="zh-CN" sz="2800" dirty="0"/>
                <a:t>G,G</a:t>
              </a:r>
              <a:r>
                <a:rPr lang="zh-CN" altLang="zh-CN" sz="2800" dirty="0"/>
                <a:t>为卤代烃</a:t>
              </a:r>
              <a:r>
                <a:rPr lang="en-US" altLang="zh-CN" sz="2800" dirty="0"/>
                <a:t>,G</a:t>
              </a:r>
              <a:r>
                <a:rPr lang="zh-CN" altLang="zh-CN" sz="2800" dirty="0"/>
                <a:t>在加热条件下与</a:t>
              </a:r>
              <a:r>
                <a:rPr lang="en-US" altLang="zh-CN" sz="2800" dirty="0" err="1"/>
                <a:t>NaOH</a:t>
              </a:r>
              <a:r>
                <a:rPr lang="zh-CN" altLang="zh-CN" sz="2800" dirty="0"/>
                <a:t>溶液发生</a:t>
              </a:r>
              <a:r>
                <a:rPr lang="zh-CN" altLang="zh-CN" sz="2800" dirty="0" smtClean="0"/>
                <a:t>取代</a:t>
              </a:r>
              <a:r>
                <a:rPr lang="zh-CN" altLang="zh-CN" sz="2800" dirty="0"/>
                <a:t>反应生成</a:t>
              </a:r>
              <a:r>
                <a:rPr lang="en-US" altLang="zh-CN" sz="2800" dirty="0"/>
                <a:t>                            </a:t>
              </a:r>
              <a:r>
                <a:rPr lang="zh-CN" altLang="zh-CN" sz="2800" dirty="0" smtClean="0"/>
                <a:t>故</a:t>
              </a:r>
              <a:r>
                <a:rPr lang="en-US" altLang="zh-CN" sz="2800" dirty="0"/>
                <a:t>G</a:t>
              </a:r>
              <a:r>
                <a:rPr lang="zh-CN" altLang="zh-CN" sz="2800" dirty="0"/>
                <a:t>为</a:t>
              </a:r>
              <a:r>
                <a:rPr lang="en-US" altLang="zh-CN" sz="2800" dirty="0"/>
                <a:t>                            </a:t>
              </a:r>
              <a:r>
                <a:rPr lang="en-US" altLang="zh-CN" sz="2800" dirty="0" smtClean="0"/>
                <a:t> </a:t>
              </a:r>
              <a:r>
                <a:rPr lang="en-US" altLang="zh-CN" sz="2800" dirty="0"/>
                <a:t>, G</a:t>
              </a:r>
              <a:r>
                <a:rPr lang="zh-CN" altLang="zh-CN" sz="2800" dirty="0"/>
                <a:t>发生消去</a:t>
              </a:r>
              <a:r>
                <a:rPr lang="zh-CN" altLang="zh-CN" sz="2800" dirty="0" smtClean="0"/>
                <a:t>反应</a:t>
              </a:r>
              <a:r>
                <a:rPr lang="zh-CN" altLang="zh-CN" sz="2800" dirty="0"/>
                <a:t>生</a:t>
              </a:r>
              <a:endParaRPr lang="en-US" altLang="zh-CN" sz="2800" dirty="0"/>
            </a:p>
            <a:p>
              <a:pPr>
                <a:lnSpc>
                  <a:spcPct val="150000"/>
                </a:lnSpc>
              </a:pPr>
              <a:endParaRPr lang="en-US" altLang="zh-CN" sz="2800" dirty="0" smtClean="0"/>
            </a:p>
            <a:p>
              <a:pPr>
                <a:lnSpc>
                  <a:spcPct val="150000"/>
                </a:lnSpc>
              </a:pPr>
              <a:r>
                <a:rPr lang="zh-CN" altLang="zh-CN" sz="2800" dirty="0" smtClean="0"/>
                <a:t>成</a:t>
              </a:r>
              <a:r>
                <a:rPr lang="zh-CN" altLang="zh-CN" sz="2800" dirty="0"/>
                <a:t>的</a:t>
              </a:r>
              <a:r>
                <a:rPr lang="en-US" altLang="zh-CN" sz="2800" dirty="0"/>
                <a:t>H</a:t>
              </a:r>
              <a:r>
                <a:rPr lang="zh-CN" altLang="zh-CN" sz="2800" dirty="0"/>
                <a:t>为</a:t>
              </a:r>
              <a:r>
                <a:rPr lang="en-US" altLang="zh-CN" sz="2800" dirty="0"/>
                <a:t> </a:t>
              </a:r>
              <a:r>
                <a:rPr lang="en-US" altLang="zh-CN" sz="2800" dirty="0" smtClean="0"/>
                <a:t>                             </a:t>
              </a:r>
              <a:r>
                <a:rPr lang="en-US" altLang="zh-CN" sz="2800" dirty="0"/>
                <a:t>, H</a:t>
              </a:r>
              <a:r>
                <a:rPr lang="zh-CN" altLang="zh-CN" sz="2800" dirty="0"/>
                <a:t>发生加聚反应生成的</a:t>
              </a:r>
              <a:r>
                <a:rPr lang="zh-CN" altLang="zh-CN" sz="2800" dirty="0" smtClean="0"/>
                <a:t>高聚物</a:t>
              </a:r>
              <a:r>
                <a:rPr lang="en-US" altLang="zh-CN" sz="2800" dirty="0" smtClean="0"/>
                <a:t>I</a:t>
              </a:r>
              <a:r>
                <a:rPr lang="zh-CN" altLang="zh-CN" sz="2800" dirty="0" smtClean="0"/>
                <a:t>为</a:t>
              </a:r>
              <a:r>
                <a:rPr lang="en-US" altLang="zh-CN" sz="2800" dirty="0" smtClean="0"/>
                <a:t>                         </a:t>
              </a:r>
              <a:r>
                <a:rPr lang="zh-CN" altLang="en-US" sz="2800" dirty="0" smtClean="0"/>
                <a:t>。</a:t>
              </a:r>
              <a:endParaRPr lang="en-US" altLang="zh-CN" sz="2800" dirty="0" smtClean="0"/>
            </a:p>
            <a:p>
              <a:pPr>
                <a:lnSpc>
                  <a:spcPct val="150000"/>
                </a:lnSpc>
              </a:pPr>
              <a:r>
                <a:rPr lang="en-US" altLang="zh-CN" sz="2800" dirty="0" smtClean="0"/>
                <a:t>                       </a:t>
              </a:r>
              <a:r>
                <a:rPr lang="zh-CN" altLang="zh-CN" sz="2800" dirty="0" smtClean="0"/>
                <a:t> </a:t>
              </a:r>
              <a:endParaRPr lang="en-US" altLang="zh-CN" sz="2800" dirty="0"/>
            </a:p>
            <a:p>
              <a:pPr algn="dist">
                <a:lnSpc>
                  <a:spcPct val="150000"/>
                </a:lnSpc>
              </a:pPr>
              <a:r>
                <a:rPr lang="zh-CN" altLang="zh-CN" sz="2800" dirty="0" smtClean="0"/>
                <a:t>逆</a:t>
              </a:r>
              <a:r>
                <a:rPr lang="zh-CN" altLang="zh-CN" sz="2800" dirty="0"/>
                <a:t>推可知</a:t>
              </a:r>
              <a:r>
                <a:rPr lang="en-US" altLang="zh-CN" sz="2800" dirty="0"/>
                <a:t>D</a:t>
              </a:r>
              <a:r>
                <a:rPr lang="zh-CN" altLang="zh-CN" sz="2800" dirty="0" smtClean="0"/>
                <a:t>为</a:t>
              </a:r>
              <a:r>
                <a:rPr lang="en-US" altLang="zh-CN" sz="2800" dirty="0" smtClean="0"/>
                <a:t>                               ,  D</a:t>
              </a:r>
              <a:r>
                <a:rPr lang="zh-CN" altLang="zh-CN" sz="2800" dirty="0"/>
                <a:t>发生氧化反应生成的</a:t>
              </a:r>
              <a:r>
                <a:rPr lang="en-US" altLang="zh-CN" sz="2800" dirty="0"/>
                <a:t>E</a:t>
              </a:r>
              <a:r>
                <a:rPr lang="zh-CN" altLang="zh-CN" sz="2800" dirty="0" smtClean="0"/>
                <a:t>为 </a:t>
              </a:r>
              <a:r>
                <a:rPr lang="en-US" altLang="zh-CN" sz="2800" dirty="0" smtClean="0"/>
                <a:t>                        </a:t>
              </a:r>
              <a:r>
                <a:rPr lang="zh-CN" altLang="zh-CN" sz="2800" dirty="0" smtClean="0"/>
                <a:t>。</a:t>
              </a:r>
              <a:r>
                <a:rPr lang="zh-CN" altLang="zh-CN" sz="2800" dirty="0"/>
                <a:t>由</a:t>
              </a:r>
              <a:r>
                <a:rPr lang="en-US" altLang="zh-CN" sz="2800" dirty="0"/>
                <a:t>A</a:t>
              </a:r>
              <a:r>
                <a:rPr lang="zh-CN" altLang="zh-CN" sz="2800" dirty="0"/>
                <a:t>与</a:t>
              </a:r>
              <a:r>
                <a:rPr lang="en-US" altLang="zh-CN" sz="2800" dirty="0"/>
                <a:t>B</a:t>
              </a:r>
              <a:r>
                <a:rPr lang="zh-CN" altLang="zh-CN" sz="2800" dirty="0"/>
                <a:t>的相互转化关系可知</a:t>
              </a:r>
              <a:r>
                <a:rPr lang="en-US" altLang="zh-CN" sz="2800" dirty="0"/>
                <a:t>B</a:t>
              </a:r>
              <a:r>
                <a:rPr lang="zh-CN" altLang="zh-CN" sz="2800" dirty="0"/>
                <a:t>为卤代烃</a:t>
              </a:r>
              <a:r>
                <a:rPr lang="en-US" altLang="zh-CN" sz="2800" dirty="0"/>
                <a:t>,</a:t>
              </a:r>
              <a:r>
                <a:rPr lang="zh-CN" altLang="zh-CN" sz="2800" dirty="0"/>
                <a:t>而</a:t>
              </a:r>
              <a:r>
                <a:rPr lang="en-US" altLang="zh-CN" sz="2800" dirty="0"/>
                <a:t>B</a:t>
              </a:r>
              <a:r>
                <a:rPr lang="zh-CN" altLang="zh-CN" sz="2800" dirty="0"/>
                <a:t>与苯发生反应生成</a:t>
              </a:r>
              <a:r>
                <a:rPr lang="en-US" altLang="zh-CN" sz="2800" dirty="0"/>
                <a:t>D,</a:t>
              </a:r>
              <a:r>
                <a:rPr lang="zh-CN" altLang="zh-CN" sz="2800" dirty="0"/>
                <a:t>故</a:t>
              </a:r>
              <a:r>
                <a:rPr lang="en-US" altLang="zh-CN" sz="2800" dirty="0"/>
                <a:t>B</a:t>
              </a:r>
              <a:r>
                <a:rPr lang="zh-CN" altLang="zh-CN" sz="2800" dirty="0"/>
                <a:t>为</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Cl,</a:t>
              </a:r>
              <a:r>
                <a:rPr lang="zh-CN" altLang="zh-CN" sz="2800" dirty="0"/>
                <a:t>则</a:t>
              </a:r>
              <a:r>
                <a:rPr lang="en-US" altLang="zh-CN" sz="2800" dirty="0"/>
                <a:t>A</a:t>
              </a:r>
              <a:r>
                <a:rPr lang="zh-CN" altLang="zh-CN" sz="2800" dirty="0"/>
                <a:t>为</a:t>
              </a:r>
              <a:r>
                <a:rPr lang="en-US" altLang="zh-CN" sz="2800" dirty="0"/>
                <a:t>CH</a:t>
              </a:r>
              <a:r>
                <a:rPr lang="en-US" altLang="zh-CN" sz="2800" baseline="-25000" dirty="0"/>
                <a:t>2            </a:t>
              </a:r>
              <a:r>
                <a:rPr lang="en-US" altLang="zh-CN" sz="2800" dirty="0"/>
                <a:t>CH</a:t>
              </a:r>
              <a:r>
                <a:rPr lang="en-US" altLang="zh-CN" sz="2800" baseline="-25000" dirty="0"/>
                <a:t>2</a:t>
              </a:r>
              <a:r>
                <a:rPr lang="en-US" altLang="zh-CN" sz="2800" dirty="0"/>
                <a:t>,C</a:t>
              </a:r>
              <a:r>
                <a:rPr lang="zh-CN" altLang="zh-CN" sz="2800" dirty="0"/>
                <a:t>为</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OH,E</a:t>
              </a:r>
              <a:r>
                <a:rPr lang="zh-CN" altLang="zh-CN" sz="2800" dirty="0"/>
                <a:t>与</a:t>
              </a:r>
              <a:r>
                <a:rPr lang="en-US" altLang="zh-CN" sz="2800" dirty="0"/>
                <a:t>C</a:t>
              </a:r>
              <a:r>
                <a:rPr lang="zh-CN" altLang="zh-CN" sz="2800" dirty="0"/>
                <a:t>发生酯化反应生成的</a:t>
              </a:r>
              <a:r>
                <a:rPr lang="en-US" altLang="zh-CN" sz="2800" dirty="0"/>
                <a:t>F</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65">
              <a:extLst>
                <a:ext uri="{FF2B5EF4-FFF2-40B4-BE49-F238E27FC236}">
                  <a16:creationId xmlns="" xmlns:a16="http://schemas.microsoft.com/office/drawing/2014/main" id="{5F962C39-1431-448A-A410-BC1BC7986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302" y="1434040"/>
              <a:ext cx="2263715" cy="1035529"/>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1966">
              <a:extLst>
                <a:ext uri="{FF2B5EF4-FFF2-40B4-BE49-F238E27FC236}">
                  <a16:creationId xmlns="" xmlns:a16="http://schemas.microsoft.com/office/drawing/2014/main" id="{228014B4-1CB4-49A2-BB6E-3B7C73FAC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757" y="1434040"/>
              <a:ext cx="2552699" cy="1035529"/>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1967">
              <a:extLst>
                <a:ext uri="{FF2B5EF4-FFF2-40B4-BE49-F238E27FC236}">
                  <a16:creationId xmlns="" xmlns:a16="http://schemas.microsoft.com/office/drawing/2014/main" id="{3D3AB400-1391-40B8-866B-1DC7B46A6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423" y="3411473"/>
              <a:ext cx="2552700" cy="626134"/>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1968">
              <a:extLst>
                <a:ext uri="{FF2B5EF4-FFF2-40B4-BE49-F238E27FC236}">
                  <a16:creationId xmlns="" xmlns:a16="http://schemas.microsoft.com/office/drawing/2014/main" id="{133B32E3-8DE5-4593-BD65-D5B56BA4C9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0030" y="2847605"/>
              <a:ext cx="2143305"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969">
              <a:extLst>
                <a:ext uri="{FF2B5EF4-FFF2-40B4-BE49-F238E27FC236}">
                  <a16:creationId xmlns="" xmlns:a16="http://schemas.microsoft.com/office/drawing/2014/main" id="{230E0BAF-7541-4CAF-A79B-0C6A2C8F37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4126" y="4556158"/>
              <a:ext cx="2649028" cy="626134"/>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1970">
              <a:extLst>
                <a:ext uri="{FF2B5EF4-FFF2-40B4-BE49-F238E27FC236}">
                  <a16:creationId xmlns="" xmlns:a16="http://schemas.microsoft.com/office/drawing/2014/main" id="{595988A2-321B-45C0-94D7-1861430EF5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0030" y="4556158"/>
              <a:ext cx="2191469" cy="626134"/>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1971">
              <a:extLst>
                <a:ext uri="{FF2B5EF4-FFF2-40B4-BE49-F238E27FC236}">
                  <a16:creationId xmlns="" xmlns:a16="http://schemas.microsoft.com/office/drawing/2014/main" id="{1828949A-0B9D-44F0-9B53-FB0723085A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7230" y="6213719"/>
              <a:ext cx="369857" cy="369857"/>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矩形 40">
            <a:extLst>
              <a:ext uri="{FF2B5EF4-FFF2-40B4-BE49-F238E27FC236}">
                <a16:creationId xmlns="" xmlns:a16="http://schemas.microsoft.com/office/drawing/2014/main" id="{751C1FBA-B11F-48B4-9CA0-B79E638A2E23}"/>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5273902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6A49690C-2CC2-4B62-8F6F-3DD37B0BBC6B}"/>
              </a:ext>
            </a:extLst>
          </p:cNvPr>
          <p:cNvSpPr/>
          <p:nvPr/>
        </p:nvSpPr>
        <p:spPr>
          <a:xfrm>
            <a:off x="234043" y="369885"/>
            <a:ext cx="11682186" cy="5909310"/>
          </a:xfrm>
          <a:prstGeom prst="rect">
            <a:avLst/>
          </a:prstGeom>
        </p:spPr>
        <p:txBody>
          <a:bodyPr wrap="square">
            <a:spAutoFit/>
          </a:bodyPr>
          <a:lstStyle/>
          <a:p>
            <a:pPr>
              <a:lnSpc>
                <a:spcPct val="150000"/>
              </a:lnSpc>
            </a:pPr>
            <a:endParaRPr lang="en-US" altLang="zh-CN" sz="2800" dirty="0"/>
          </a:p>
          <a:p>
            <a:pPr algn="dist">
              <a:lnSpc>
                <a:spcPct val="150000"/>
              </a:lnSpc>
            </a:pPr>
            <a:r>
              <a:rPr lang="zh-CN" altLang="zh-CN" sz="2800" dirty="0"/>
              <a:t>为</a:t>
            </a:r>
            <a:r>
              <a:rPr lang="en-US" altLang="zh-CN" sz="2800" dirty="0"/>
              <a:t>                         </a:t>
            </a:r>
            <a:r>
              <a:rPr lang="zh-CN" altLang="zh-CN" sz="2800" dirty="0"/>
              <a:t>。</a:t>
            </a:r>
            <a:r>
              <a:rPr lang="en-US" altLang="zh-CN" sz="2800" dirty="0"/>
              <a:t>(1)</a:t>
            </a:r>
            <a:r>
              <a:rPr lang="zh-CN" altLang="zh-CN" sz="2800" dirty="0"/>
              <a:t>由上述分析可知</a:t>
            </a:r>
            <a:r>
              <a:rPr lang="en-US" altLang="zh-CN" sz="2800" dirty="0"/>
              <a:t>,A</a:t>
            </a:r>
            <a:r>
              <a:rPr lang="zh-CN" altLang="zh-CN" sz="2800" dirty="0"/>
              <a:t>为</a:t>
            </a:r>
            <a:r>
              <a:rPr lang="en-US" altLang="zh-CN" sz="2800" dirty="0"/>
              <a:t>CH</a:t>
            </a:r>
            <a:r>
              <a:rPr lang="en-US" altLang="zh-CN" sz="2800" baseline="-25000" dirty="0"/>
              <a:t>2            </a:t>
            </a:r>
            <a:r>
              <a:rPr lang="en-US" altLang="zh-CN" sz="2800" dirty="0"/>
              <a:t>CH</a:t>
            </a:r>
            <a:r>
              <a:rPr lang="en-US" altLang="zh-CN" sz="2800" baseline="-25000" dirty="0"/>
              <a:t>2</a:t>
            </a:r>
            <a:r>
              <a:rPr lang="en-US" altLang="zh-CN" sz="2800" dirty="0"/>
              <a:t>,C</a:t>
            </a:r>
            <a:r>
              <a:rPr lang="zh-CN" altLang="zh-CN" sz="2800" dirty="0"/>
              <a:t>为</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OH,E</a:t>
            </a:r>
          </a:p>
          <a:p>
            <a:pPr algn="dist">
              <a:lnSpc>
                <a:spcPct val="150000"/>
              </a:lnSpc>
            </a:pPr>
            <a:endParaRPr lang="en-US" altLang="zh-CN" sz="2800" dirty="0"/>
          </a:p>
          <a:p>
            <a:pPr algn="dist">
              <a:lnSpc>
                <a:spcPct val="150000"/>
              </a:lnSpc>
            </a:pPr>
            <a:r>
              <a:rPr lang="zh-CN" altLang="zh-CN" sz="2800" dirty="0"/>
              <a:t>为</a:t>
            </a:r>
            <a:r>
              <a:rPr lang="en-US" altLang="zh-CN" sz="2800" dirty="0"/>
              <a:t>                             </a:t>
            </a:r>
            <a:r>
              <a:rPr lang="zh-CN" altLang="zh-CN" sz="2800" dirty="0"/>
              <a:t>。</a:t>
            </a:r>
            <a:r>
              <a:rPr lang="en-US" altLang="zh-CN" sz="2800" dirty="0"/>
              <a:t>(2)①</a:t>
            </a:r>
            <a:r>
              <a:rPr lang="zh-CN" altLang="zh-CN" sz="2800" dirty="0"/>
              <a:t>为取代反应</a:t>
            </a:r>
            <a:r>
              <a:rPr lang="en-US" altLang="zh-CN" sz="2800" dirty="0"/>
              <a:t>,②</a:t>
            </a:r>
            <a:r>
              <a:rPr lang="zh-CN" altLang="zh-CN" sz="2800" dirty="0"/>
              <a:t>为消去反应</a:t>
            </a:r>
            <a:r>
              <a:rPr lang="en-US" altLang="zh-CN" sz="2800" dirty="0"/>
              <a:t>,③</a:t>
            </a:r>
            <a:r>
              <a:rPr lang="zh-CN" altLang="zh-CN" sz="2800" dirty="0"/>
              <a:t>为酯化反应或取代反应</a:t>
            </a:r>
            <a:r>
              <a:rPr lang="en-US" altLang="zh-CN" sz="2800" dirty="0"/>
              <a:t>,④</a:t>
            </a:r>
            <a:r>
              <a:rPr lang="zh-CN" altLang="zh-CN" sz="2800" dirty="0"/>
              <a:t>为取代反应</a:t>
            </a:r>
            <a:r>
              <a:rPr lang="en-US" altLang="zh-CN" sz="2800" dirty="0"/>
              <a:t>,⑤</a:t>
            </a:r>
            <a:r>
              <a:rPr lang="zh-CN" altLang="zh-CN" sz="2800" dirty="0"/>
              <a:t>为取代反应</a:t>
            </a:r>
            <a:r>
              <a:rPr lang="en-US" altLang="zh-CN" sz="2800" dirty="0"/>
              <a:t>,⑥</a:t>
            </a:r>
            <a:r>
              <a:rPr lang="zh-CN" altLang="zh-CN" sz="2800" dirty="0"/>
              <a:t>为消去反应。</a:t>
            </a:r>
            <a:r>
              <a:rPr lang="en-US" altLang="zh-CN" sz="2800" dirty="0"/>
              <a:t>(3)</a:t>
            </a:r>
            <a:r>
              <a:rPr lang="zh-CN" altLang="zh-CN" sz="2800" dirty="0"/>
              <a:t>反应</a:t>
            </a:r>
            <a:r>
              <a:rPr lang="en-US" altLang="zh-CN" sz="2800" dirty="0"/>
              <a:t>①</a:t>
            </a:r>
            <a:r>
              <a:rPr lang="zh-CN" altLang="zh-CN" sz="2800" dirty="0"/>
              <a:t>是苯与</a:t>
            </a:r>
            <a:endParaRPr lang="en-US" altLang="zh-CN" sz="2800" dirty="0"/>
          </a:p>
          <a:p>
            <a:pPr>
              <a:lnSpc>
                <a:spcPct val="150000"/>
              </a:lnSpc>
            </a:pPr>
            <a:endParaRPr lang="en-US" altLang="zh-CN" sz="2800" dirty="0"/>
          </a:p>
          <a:p>
            <a:pPr>
              <a:lnSpc>
                <a:spcPct val="150000"/>
              </a:lnSpc>
            </a:pP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Cl</a:t>
            </a:r>
            <a:r>
              <a:rPr lang="zh-CN" altLang="zh-CN" sz="2800" dirty="0"/>
              <a:t>发生取代反应生成乙苯</a:t>
            </a:r>
            <a:r>
              <a:rPr lang="en-US" altLang="zh-CN" sz="2800" dirty="0"/>
              <a:t>,</a:t>
            </a:r>
            <a:r>
              <a:rPr lang="zh-CN" altLang="zh-CN" sz="2800" dirty="0"/>
              <a:t>反应方程式为</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Cl+                             </a:t>
            </a:r>
          </a:p>
          <a:p>
            <a:pPr>
              <a:lnSpc>
                <a:spcPct val="150000"/>
              </a:lnSpc>
            </a:pPr>
            <a:endParaRPr lang="en-US" altLang="zh-CN" sz="2800" dirty="0"/>
          </a:p>
          <a:p>
            <a:pPr algn="dist">
              <a:lnSpc>
                <a:spcPct val="150000"/>
              </a:lnSpc>
            </a:pPr>
            <a:r>
              <a:rPr lang="en-US" altLang="zh-CN" sz="2800" dirty="0"/>
              <a:t>                            +</a:t>
            </a:r>
            <a:r>
              <a:rPr lang="en-US" altLang="zh-CN" sz="2800" dirty="0" err="1"/>
              <a:t>HCl</a:t>
            </a:r>
            <a:r>
              <a:rPr lang="zh-CN" altLang="zh-CN" sz="2800" dirty="0"/>
              <a:t>。反应</a:t>
            </a:r>
            <a:r>
              <a:rPr lang="en-US" altLang="zh-CN" sz="2800" dirty="0"/>
              <a:t>②</a:t>
            </a:r>
            <a:r>
              <a:rPr lang="zh-CN" altLang="zh-CN" sz="2800" dirty="0"/>
              <a:t>是乙醇发生消去反应生成乙烯</a:t>
            </a:r>
            <a:r>
              <a:rPr lang="en-US" altLang="zh-CN" sz="2800" dirty="0"/>
              <a:t>,</a:t>
            </a:r>
            <a:r>
              <a:rPr lang="zh-CN" altLang="zh-CN" sz="2800" dirty="0"/>
              <a:t>反应方程式</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1972">
            <a:extLst>
              <a:ext uri="{FF2B5EF4-FFF2-40B4-BE49-F238E27FC236}">
                <a16:creationId xmlns="" xmlns:a16="http://schemas.microsoft.com/office/drawing/2014/main" id="{992A03FC-E08A-4543-814C-FE7DDCBDA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43" y="431321"/>
            <a:ext cx="1830238"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1973">
            <a:extLst>
              <a:ext uri="{FF2B5EF4-FFF2-40B4-BE49-F238E27FC236}">
                <a16:creationId xmlns="" xmlns:a16="http://schemas.microsoft.com/office/drawing/2014/main" id="{42BD9C5C-6DAF-416F-93B4-3DA29D55E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547" y="1164746"/>
            <a:ext cx="473554" cy="473554"/>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1974">
            <a:extLst>
              <a:ext uri="{FF2B5EF4-FFF2-40B4-BE49-F238E27FC236}">
                <a16:creationId xmlns="" xmlns:a16="http://schemas.microsoft.com/office/drawing/2014/main" id="{E58A6271-6F99-44A5-9016-2588A31F1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765" y="2317271"/>
            <a:ext cx="2191469" cy="62613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1975">
            <a:extLst>
              <a:ext uri="{FF2B5EF4-FFF2-40B4-BE49-F238E27FC236}">
                <a16:creationId xmlns="" xmlns:a16="http://schemas.microsoft.com/office/drawing/2014/main" id="{BBDD466A-BB46-441A-800A-D7CFA72D4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7092" y="4222271"/>
            <a:ext cx="1011447" cy="626134"/>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1976">
            <a:extLst>
              <a:ext uri="{FF2B5EF4-FFF2-40B4-BE49-F238E27FC236}">
                <a16:creationId xmlns="" xmlns:a16="http://schemas.microsoft.com/office/drawing/2014/main" id="{A548BBA1-8937-4A0C-BFC3-6BEEFCB026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6743" y="4256776"/>
            <a:ext cx="1059612" cy="505724"/>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1977">
            <a:extLst>
              <a:ext uri="{FF2B5EF4-FFF2-40B4-BE49-F238E27FC236}">
                <a16:creationId xmlns="" xmlns:a16="http://schemas.microsoft.com/office/drawing/2014/main" id="{86FD1287-90F1-4AF4-9B5C-1FF01A2B59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093" y="5508146"/>
            <a:ext cx="2384126" cy="626134"/>
          </a:xfrm>
          <a:prstGeom prst="rect">
            <a:avLst/>
          </a:prstGeom>
          <a:noFill/>
          <a:extLst>
            <a:ext uri="{909E8E84-426E-40DD-AFC4-6F175D3DCCD1}">
              <a14:hiddenFill xmlns:a14="http://schemas.microsoft.com/office/drawing/2010/main">
                <a:solidFill>
                  <a:srgbClr val="FFFFFF"/>
                </a:solidFill>
              </a14:hiddenFill>
            </a:ext>
          </a:extLst>
        </p:spPr>
      </p:pic>
      <p:sp>
        <p:nvSpPr>
          <p:cNvPr id="41" name="矩形 40">
            <a:extLst>
              <a:ext uri="{FF2B5EF4-FFF2-40B4-BE49-F238E27FC236}">
                <a16:creationId xmlns="" xmlns:a16="http://schemas.microsoft.com/office/drawing/2014/main" id="{C361661C-05EC-403B-9CD4-87A01E529AD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0169544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6A49690C-2CC2-4B62-8F6F-3DD37B0BBC6B}"/>
              </a:ext>
            </a:extLst>
          </p:cNvPr>
          <p:cNvSpPr/>
          <p:nvPr/>
        </p:nvSpPr>
        <p:spPr>
          <a:xfrm>
            <a:off x="234043" y="369885"/>
            <a:ext cx="11682186" cy="4616648"/>
          </a:xfrm>
          <a:prstGeom prst="rect">
            <a:avLst/>
          </a:prstGeom>
        </p:spPr>
        <p:txBody>
          <a:bodyPr wrap="square">
            <a:spAutoFit/>
          </a:bodyPr>
          <a:lstStyle/>
          <a:p>
            <a:pPr>
              <a:lnSpc>
                <a:spcPct val="150000"/>
              </a:lnSpc>
            </a:pPr>
            <a:r>
              <a:rPr lang="zh-CN" altLang="zh-CN" sz="2800" dirty="0"/>
              <a:t>为</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OH                CH</a:t>
            </a:r>
            <a:r>
              <a:rPr lang="en-US" altLang="zh-CN" sz="2800" baseline="-25000" dirty="0"/>
              <a:t>2             </a:t>
            </a:r>
            <a:r>
              <a:rPr lang="en-US" altLang="zh-CN" sz="2800" dirty="0"/>
              <a:t>CH</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。反应</a:t>
            </a:r>
            <a:r>
              <a:rPr lang="en-US" altLang="zh-CN" sz="2800" dirty="0"/>
              <a:t>⑥</a:t>
            </a:r>
            <a:r>
              <a:rPr lang="zh-CN" altLang="zh-CN" sz="2800" dirty="0"/>
              <a:t>是</a:t>
            </a:r>
            <a:r>
              <a:rPr lang="en-US" altLang="zh-CN" sz="2800" dirty="0"/>
              <a:t>G</a:t>
            </a:r>
            <a:r>
              <a:rPr lang="zh-CN" altLang="zh-CN" sz="2800" dirty="0"/>
              <a:t>与</a:t>
            </a:r>
            <a:r>
              <a:rPr lang="en-US" altLang="zh-CN" sz="2800" dirty="0" err="1"/>
              <a:t>NaOH</a:t>
            </a:r>
            <a:r>
              <a:rPr lang="zh-CN" altLang="zh-CN" sz="2800" dirty="0"/>
              <a:t>醇溶液在</a:t>
            </a:r>
            <a:endParaRPr lang="en-US" altLang="zh-CN" sz="2800" dirty="0"/>
          </a:p>
          <a:p>
            <a:pPr>
              <a:lnSpc>
                <a:spcPct val="150000"/>
              </a:lnSpc>
            </a:pPr>
            <a:endParaRPr lang="en-US" altLang="zh-CN" sz="2800" dirty="0"/>
          </a:p>
          <a:p>
            <a:pPr>
              <a:lnSpc>
                <a:spcPct val="150000"/>
              </a:lnSpc>
            </a:pPr>
            <a:r>
              <a:rPr lang="zh-CN" altLang="zh-CN" sz="2800" dirty="0"/>
              <a:t>加热条件下发生的消去反应</a:t>
            </a:r>
            <a:r>
              <a:rPr lang="en-US" altLang="zh-CN" sz="2800" dirty="0"/>
              <a:t>,</a:t>
            </a:r>
            <a:r>
              <a:rPr lang="zh-CN" altLang="zh-CN" sz="2800" dirty="0"/>
              <a:t>化学方程式为</a:t>
            </a:r>
            <a:r>
              <a:rPr lang="en-US" altLang="zh-CN" sz="2800" dirty="0"/>
              <a:t>                                  </a:t>
            </a:r>
            <a:r>
              <a:rPr lang="en-US" altLang="zh-CN" sz="2800" dirty="0" err="1"/>
              <a:t>NaOH</a:t>
            </a:r>
            <a:r>
              <a:rPr lang="en-US" altLang="zh-CN" sz="2800" dirty="0"/>
              <a:t>     </a:t>
            </a:r>
          </a:p>
          <a:p>
            <a:pPr>
              <a:lnSpc>
                <a:spcPct val="150000"/>
              </a:lnSpc>
            </a:pPr>
            <a:endParaRPr lang="en-US" altLang="zh-CN" sz="2800" dirty="0"/>
          </a:p>
          <a:p>
            <a:pPr>
              <a:lnSpc>
                <a:spcPct val="150000"/>
              </a:lnSpc>
            </a:pPr>
            <a:r>
              <a:rPr lang="en-US" altLang="zh-CN" sz="2800" dirty="0"/>
              <a:t>                            +NaCl+H</a:t>
            </a:r>
            <a:r>
              <a:rPr lang="en-US" altLang="zh-CN" sz="2800" baseline="-25000" dirty="0"/>
              <a:t>2</a:t>
            </a:r>
            <a:r>
              <a:rPr lang="en-US" altLang="zh-CN" sz="2800" dirty="0"/>
              <a:t>O</a:t>
            </a:r>
            <a:r>
              <a:rPr lang="zh-CN" altLang="zh-CN" sz="2800" dirty="0"/>
              <a:t>。</a:t>
            </a:r>
            <a:r>
              <a:rPr lang="en-US" altLang="zh-CN" sz="2800" dirty="0"/>
              <a:t>H→I</a:t>
            </a:r>
            <a:r>
              <a:rPr lang="zh-CN" altLang="zh-CN" sz="2800" dirty="0"/>
              <a:t>是苯乙烯发生加聚反应生成聚苯乙烯</a:t>
            </a:r>
            <a:r>
              <a:rPr lang="en-US" altLang="zh-CN" sz="2800" dirty="0"/>
              <a:t>,</a:t>
            </a:r>
            <a:r>
              <a:rPr lang="zh-CN" altLang="zh-CN" sz="2800" dirty="0"/>
              <a:t>反</a:t>
            </a:r>
            <a:endParaRPr lang="en-US" altLang="zh-CN" sz="2800" dirty="0"/>
          </a:p>
          <a:p>
            <a:pPr>
              <a:lnSpc>
                <a:spcPct val="150000"/>
              </a:lnSpc>
            </a:pPr>
            <a:endParaRPr lang="en-US" altLang="zh-CN" sz="2800" dirty="0"/>
          </a:p>
          <a:p>
            <a:pPr>
              <a:lnSpc>
                <a:spcPct val="150000"/>
              </a:lnSpc>
            </a:pPr>
            <a:r>
              <a:rPr lang="zh-CN" altLang="zh-CN" sz="2800" dirty="0"/>
              <a:t>应方程式为</a:t>
            </a:r>
            <a:r>
              <a:rPr lang="en-US" altLang="zh-CN" sz="2800" i="1" dirty="0" smtClean="0"/>
              <a:t>n                                                                                 </a:t>
            </a:r>
            <a:r>
              <a:rPr lang="zh-CN" altLang="en-US" sz="2800" dirty="0" smtClean="0"/>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8" name="图片 1973">
            <a:extLst>
              <a:ext uri="{FF2B5EF4-FFF2-40B4-BE49-F238E27FC236}">
                <a16:creationId xmlns="" xmlns:a16="http://schemas.microsoft.com/office/drawing/2014/main" id="{42BD9C5C-6DAF-416F-93B4-3DA29D55E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043" y="555146"/>
            <a:ext cx="473554" cy="473554"/>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1978">
            <a:extLst>
              <a:ext uri="{FF2B5EF4-FFF2-40B4-BE49-F238E27FC236}">
                <a16:creationId xmlns="" xmlns:a16="http://schemas.microsoft.com/office/drawing/2014/main" id="{E0E2ABA9-9ECB-4AC8-8B2F-AAA79CFCB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92" y="421796"/>
            <a:ext cx="1011447" cy="674298"/>
          </a:xfrm>
          <a:prstGeom prst="rect">
            <a:avLst/>
          </a:prstGeom>
          <a:noFill/>
          <a:extLst>
            <a:ext uri="{909E8E84-426E-40DD-AFC4-6F175D3DCCD1}">
              <a14:hiddenFill xmlns:a14="http://schemas.microsoft.com/office/drawing/2010/main">
                <a:solidFill>
                  <a:srgbClr val="FFFFFF"/>
                </a:solidFill>
              </a14:hiddenFill>
            </a:ext>
          </a:extLst>
        </p:spPr>
      </p:pic>
      <p:pic>
        <p:nvPicPr>
          <p:cNvPr id="35" name="图片 1980">
            <a:extLst>
              <a:ext uri="{FF2B5EF4-FFF2-40B4-BE49-F238E27FC236}">
                <a16:creationId xmlns="" xmlns:a16="http://schemas.microsoft.com/office/drawing/2014/main" id="{46CA86C5-59E4-4778-97BC-A0334BA69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093" y="1276350"/>
            <a:ext cx="2769438" cy="1035529"/>
          </a:xfrm>
          <a:prstGeom prst="rect">
            <a:avLst/>
          </a:prstGeom>
          <a:noFill/>
          <a:extLst>
            <a:ext uri="{909E8E84-426E-40DD-AFC4-6F175D3DCCD1}">
              <a14:hiddenFill xmlns:a14="http://schemas.microsoft.com/office/drawing/2010/main">
                <a:solidFill>
                  <a:srgbClr val="FFFFFF"/>
                </a:solidFill>
              </a14:hiddenFill>
            </a:ext>
          </a:extLst>
        </p:spPr>
      </p:pic>
      <p:pic>
        <p:nvPicPr>
          <p:cNvPr id="36" name="图片 1981">
            <a:extLst>
              <a:ext uri="{FF2B5EF4-FFF2-40B4-BE49-F238E27FC236}">
                <a16:creationId xmlns="" xmlns:a16="http://schemas.microsoft.com/office/drawing/2014/main" id="{4A5D37DD-1512-4D65-838B-C823B6BAE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1093" y="1736246"/>
            <a:ext cx="553888" cy="674298"/>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1982">
            <a:extLst>
              <a:ext uri="{FF2B5EF4-FFF2-40B4-BE49-F238E27FC236}">
                <a16:creationId xmlns="" xmlns:a16="http://schemas.microsoft.com/office/drawing/2014/main" id="{0C74228C-F531-48B7-A1B8-49A69B3D0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92" y="2858938"/>
            <a:ext cx="2408207" cy="722462"/>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1983">
            <a:extLst>
              <a:ext uri="{FF2B5EF4-FFF2-40B4-BE49-F238E27FC236}">
                <a16:creationId xmlns="" xmlns:a16="http://schemas.microsoft.com/office/drawing/2014/main" id="{26BA7FB7-9CB6-497F-B785-F9A778D97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0493" y="4269896"/>
            <a:ext cx="2552700" cy="626134"/>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1984">
            <a:extLst>
              <a:ext uri="{FF2B5EF4-FFF2-40B4-BE49-F238E27FC236}">
                <a16:creationId xmlns="" xmlns:a16="http://schemas.microsoft.com/office/drawing/2014/main" id="{03AF068C-A222-45E2-B558-8C041CB35C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6388" y="4288946"/>
            <a:ext cx="1059612" cy="505724"/>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1985">
            <a:extLst>
              <a:ext uri="{FF2B5EF4-FFF2-40B4-BE49-F238E27FC236}">
                <a16:creationId xmlns="" xmlns:a16="http://schemas.microsoft.com/office/drawing/2014/main" id="{A653C34C-1256-4C23-AB2C-3FBB66960C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1545" y="3903633"/>
            <a:ext cx="2143305" cy="1276350"/>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a:extLst>
              <a:ext uri="{FF2B5EF4-FFF2-40B4-BE49-F238E27FC236}">
                <a16:creationId xmlns="" xmlns:a16="http://schemas.microsoft.com/office/drawing/2014/main" id="{C862799B-4A55-42B2-99A9-31997089B97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3037422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AB28A283-DA05-4D01-BE30-017584286D45}"/>
              </a:ext>
            </a:extLst>
          </p:cNvPr>
          <p:cNvSpPr/>
          <p:nvPr/>
        </p:nvSpPr>
        <p:spPr>
          <a:xfrm>
            <a:off x="234043" y="355478"/>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3" name="矩形 12">
            <a:extLst>
              <a:ext uri="{FF2B5EF4-FFF2-40B4-BE49-F238E27FC236}">
                <a16:creationId xmlns="" xmlns:a16="http://schemas.microsoft.com/office/drawing/2014/main" id="{82AAF12B-06EE-410F-B532-DD44E6AA1A7D}"/>
              </a:ext>
            </a:extLst>
          </p:cNvPr>
          <p:cNvSpPr/>
          <p:nvPr/>
        </p:nvSpPr>
        <p:spPr>
          <a:xfrm>
            <a:off x="468088" y="1060328"/>
            <a:ext cx="11723912" cy="2677656"/>
          </a:xfrm>
          <a:prstGeom prst="rect">
            <a:avLst/>
          </a:prstGeom>
        </p:spPr>
        <p:txBody>
          <a:bodyPr wrap="square">
            <a:spAutoFit/>
          </a:bodyPr>
          <a:lstStyle/>
          <a:p>
            <a:pPr>
              <a:lnSpc>
                <a:spcPct val="200000"/>
              </a:lnSpc>
              <a:spcAft>
                <a:spcPts val="0"/>
              </a:spcAft>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dirty="0" smtClean="0"/>
              <a:t>(</a:t>
            </a:r>
            <a:r>
              <a:rPr lang="en-US" altLang="zh-CN" sz="2800" dirty="0"/>
              <a:t>1)CH</a:t>
            </a:r>
            <a:r>
              <a:rPr lang="en-US" altLang="zh-CN" sz="2800" baseline="-25000" dirty="0"/>
              <a:t>2           </a:t>
            </a:r>
            <a:r>
              <a:rPr lang="en-US" altLang="zh-CN" sz="2800" dirty="0" err="1"/>
              <a:t>CH</a:t>
            </a:r>
            <a:r>
              <a:rPr lang="en-US" altLang="zh-CN" sz="2800" baseline="-25000" dirty="0" err="1"/>
              <a:t>2</a:t>
            </a:r>
            <a:r>
              <a:rPr lang="zh-CN" altLang="zh-CN" sz="2800" dirty="0"/>
              <a:t>　</a:t>
            </a:r>
            <a:r>
              <a:rPr lang="en-US" altLang="zh-CN" sz="2800" dirty="0"/>
              <a:t>    CH</a:t>
            </a:r>
            <a:r>
              <a:rPr lang="en-US" altLang="zh-CN" sz="2800" baseline="-25000" dirty="0"/>
              <a:t>3</a:t>
            </a:r>
            <a:r>
              <a:rPr lang="en-US" altLang="zh-CN" sz="2800" dirty="0"/>
              <a:t>CH</a:t>
            </a:r>
            <a:r>
              <a:rPr lang="en-US" altLang="zh-CN" sz="2800" baseline="-25000" dirty="0"/>
              <a:t>2</a:t>
            </a:r>
            <a:r>
              <a:rPr lang="en-US" altLang="zh-CN" sz="2800" dirty="0"/>
              <a:t>OH</a:t>
            </a:r>
          </a:p>
          <a:p>
            <a:pPr>
              <a:lnSpc>
                <a:spcPct val="200000"/>
              </a:lnSpc>
            </a:pPr>
            <a:endParaRPr lang="en-US" altLang="zh-CN" sz="2800" dirty="0"/>
          </a:p>
          <a:p>
            <a:pPr>
              <a:lnSpc>
                <a:spcPct val="200000"/>
              </a:lnSpc>
            </a:pPr>
            <a:r>
              <a:rPr lang="en-US" altLang="zh-CN" sz="2800" dirty="0"/>
              <a:t>(2)②⑥</a:t>
            </a:r>
            <a:r>
              <a:rPr lang="zh-CN" altLang="zh-CN" sz="2800" dirty="0"/>
              <a:t>　</a:t>
            </a:r>
            <a:r>
              <a:rPr lang="en-US" altLang="zh-CN" sz="2800" dirty="0"/>
              <a:t>③</a:t>
            </a:r>
            <a:r>
              <a:rPr lang="zh-CN" altLang="zh-CN" sz="2800" dirty="0"/>
              <a:t>　</a:t>
            </a:r>
            <a:r>
              <a:rPr lang="en-US" altLang="zh-CN" sz="2800" dirty="0"/>
              <a:t>(3)</a:t>
            </a:r>
            <a:r>
              <a:rPr lang="zh-CN" altLang="zh-CN" sz="2800" dirty="0"/>
              <a:t>见解析</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1973">
            <a:extLst>
              <a:ext uri="{FF2B5EF4-FFF2-40B4-BE49-F238E27FC236}">
                <a16:creationId xmlns="" xmlns:a16="http://schemas.microsoft.com/office/drawing/2014/main" id="{A0E81077-C6B1-450B-A460-2C5EA2D78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179" y="1406603"/>
            <a:ext cx="473554" cy="47355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 xmlns:a16="http://schemas.microsoft.com/office/drawing/2014/main" id="{9DB297A8-1670-422F-B3E5-10139AE427F0}"/>
              </a:ext>
            </a:extLst>
          </p:cNvPr>
          <p:cNvPicPr/>
          <p:nvPr/>
        </p:nvPicPr>
        <p:blipFill>
          <a:blip r:embed="rId3"/>
          <a:stretch>
            <a:fillRect/>
          </a:stretch>
        </p:blipFill>
        <p:spPr>
          <a:xfrm>
            <a:off x="6769203" y="1305560"/>
            <a:ext cx="2373447" cy="675640"/>
          </a:xfrm>
          <a:prstGeom prst="rect">
            <a:avLst/>
          </a:prstGeom>
        </p:spPr>
      </p:pic>
      <p:sp>
        <p:nvSpPr>
          <p:cNvPr id="18" name="矩形 17">
            <a:extLst>
              <a:ext uri="{FF2B5EF4-FFF2-40B4-BE49-F238E27FC236}">
                <a16:creationId xmlns="" xmlns:a16="http://schemas.microsoft.com/office/drawing/2014/main" id="{0F12185E-3533-4FF3-86FA-C772157BA55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935700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00A311DC-410E-4C16-AF1F-A7DA7EE243F6}"/>
              </a:ext>
            </a:extLst>
          </p:cNvPr>
          <p:cNvGraphicFramePr>
            <a:graphicFrameLocks noGrp="1"/>
          </p:cNvGraphicFramePr>
          <p:nvPr>
            <p:extLst>
              <p:ext uri="{D42A27DB-BD31-4B8C-83A1-F6EECF244321}">
                <p14:modId xmlns:p14="http://schemas.microsoft.com/office/powerpoint/2010/main" val="2516220490"/>
              </p:ext>
            </p:extLst>
          </p:nvPr>
        </p:nvGraphicFramePr>
        <p:xfrm>
          <a:off x="338329" y="1763528"/>
          <a:ext cx="11625071" cy="3201278"/>
        </p:xfrm>
        <a:graphic>
          <a:graphicData uri="http://schemas.openxmlformats.org/drawingml/2006/table">
            <a:tbl>
              <a:tblPr firstRow="1" firstCol="1" bandRow="1"/>
              <a:tblGrid>
                <a:gridCol w="2233421">
                  <a:extLst>
                    <a:ext uri="{9D8B030D-6E8A-4147-A177-3AD203B41FA5}">
                      <a16:colId xmlns="" xmlns:a16="http://schemas.microsoft.com/office/drawing/2014/main" val="1712050289"/>
                    </a:ext>
                  </a:extLst>
                </a:gridCol>
                <a:gridCol w="4171950">
                  <a:extLst>
                    <a:ext uri="{9D8B030D-6E8A-4147-A177-3AD203B41FA5}">
                      <a16:colId xmlns="" xmlns:a16="http://schemas.microsoft.com/office/drawing/2014/main" val="1102821411"/>
                    </a:ext>
                  </a:extLst>
                </a:gridCol>
                <a:gridCol w="5219700">
                  <a:extLst>
                    <a:ext uri="{9D8B030D-6E8A-4147-A177-3AD203B41FA5}">
                      <a16:colId xmlns="" xmlns:a16="http://schemas.microsoft.com/office/drawing/2014/main" val="3791807934"/>
                    </a:ext>
                  </a:extLst>
                </a:gridCol>
              </a:tblGrid>
              <a:tr h="0">
                <a:tc>
                  <a:txBody>
                    <a:bodyPr/>
                    <a:lstStyle/>
                    <a:p>
                      <a:pPr algn="ctr">
                        <a:lnSpc>
                          <a:spcPct val="12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3898770544"/>
                  </a:ext>
                </a:extLst>
              </a:tr>
              <a:tr h="0">
                <a:tc rowSpan="2">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合成有机高分子化合物</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2017</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Ⅰ,T36;2017</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Ⅲ,T36</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给定有机合成路线</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考查有机物的结构简式书写、有机反应方程式的书写以及简单合成路线的设计等</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3)</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627301389"/>
                  </a:ext>
                </a:extLst>
              </a:tr>
              <a:tr h="0">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2017</a:t>
                      </a:r>
                      <a:r>
                        <a:rPr lang="zh-CN" altLang="en-US" sz="2400" kern="1200" dirty="0">
                          <a:solidFill>
                            <a:schemeClr val="tx1"/>
                          </a:solidFill>
                          <a:latin typeface="+mn-lt"/>
                          <a:ea typeface="+mn-ea"/>
                          <a:cs typeface="+mn-cs"/>
                        </a:rPr>
                        <a:t>北京理综</a:t>
                      </a:r>
                      <a:r>
                        <a:rPr lang="en-US" sz="2400" kern="1200" dirty="0">
                          <a:solidFill>
                            <a:schemeClr val="tx1"/>
                          </a:solidFill>
                          <a:latin typeface="+mn-lt"/>
                          <a:ea typeface="+mn-ea"/>
                          <a:cs typeface="+mn-cs"/>
                        </a:rPr>
                        <a:t>,T11</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考查有机高分子化合物的结构、性质及组成单体的判断</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方法</a:t>
                      </a:r>
                      <a:r>
                        <a:rPr lang="en-US" sz="2400" b="1" kern="1200" dirty="0">
                          <a:solidFill>
                            <a:schemeClr val="tx1"/>
                          </a:solidFill>
                          <a:latin typeface="+mn-lt"/>
                          <a:ea typeface="+mn-ea"/>
                          <a:cs typeface="+mn-cs"/>
                        </a:rPr>
                        <a:t>6)</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353483582"/>
                  </a:ext>
                </a:extLst>
              </a:tr>
            </a:tbl>
          </a:graphicData>
        </a:graphic>
      </p:graphicFrame>
      <p:sp>
        <p:nvSpPr>
          <p:cNvPr id="5" name="矩形 4">
            <a:extLst>
              <a:ext uri="{FF2B5EF4-FFF2-40B4-BE49-F238E27FC236}">
                <a16:creationId xmlns="" xmlns:a16="http://schemas.microsoft.com/office/drawing/2014/main" id="{B2E3D2CF-3481-48AF-968D-746B883B4F92}"/>
              </a:ext>
            </a:extLst>
          </p:cNvPr>
          <p:cNvSpPr/>
          <p:nvPr/>
        </p:nvSpPr>
        <p:spPr>
          <a:xfrm>
            <a:off x="10764144" y="1159719"/>
            <a:ext cx="1005403" cy="461665"/>
          </a:xfrm>
          <a:prstGeom prst="rect">
            <a:avLst/>
          </a:prstGeom>
        </p:spPr>
        <p:txBody>
          <a:bodyPr wrap="none">
            <a:spAutoFit/>
          </a:bodyPr>
          <a:lstStyle/>
          <a:p>
            <a:r>
              <a:rPr lang="en-US" altLang="zh-CN" sz="2400" dirty="0"/>
              <a:t>[</a:t>
            </a:r>
            <a:r>
              <a:rPr lang="zh-CN" altLang="en-US" sz="2400" dirty="0"/>
              <a:t>续表</a:t>
            </a:r>
            <a:r>
              <a:rPr lang="en-US" altLang="zh-CN" sz="2400" dirty="0"/>
              <a:t>]</a:t>
            </a:r>
            <a:endParaRPr lang="zh-CN" altLang="en-US" sz="2400" dirty="0"/>
          </a:p>
        </p:txBody>
      </p:sp>
    </p:spTree>
    <p:extLst>
      <p:ext uri="{BB962C8B-B14F-4D97-AF65-F5344CB8AC3E}">
        <p14:creationId xmlns:p14="http://schemas.microsoft.com/office/powerpoint/2010/main" val="360220048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47053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4  </a:t>
            </a:r>
            <a:r>
              <a:rPr lang="zh-CN" altLang="zh-CN" sz="2800" dirty="0">
                <a:solidFill>
                  <a:srgbClr val="DA251C"/>
                </a:solidFill>
              </a:rPr>
              <a:t>有机反应类型的判断</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290C2D6A-039E-45D6-AD14-D6BD6656E558}"/>
              </a:ext>
            </a:extLst>
          </p:cNvPr>
          <p:cNvSpPr/>
          <p:nvPr/>
        </p:nvSpPr>
        <p:spPr>
          <a:xfrm>
            <a:off x="342900" y="1351375"/>
            <a:ext cx="11563350" cy="662233"/>
          </a:xfrm>
          <a:prstGeom prst="rect">
            <a:avLst/>
          </a:prstGeom>
        </p:spPr>
        <p:txBody>
          <a:bodyPr wrap="square">
            <a:spAutoFit/>
          </a:bodyPr>
          <a:lstStyle/>
          <a:p>
            <a:pPr>
              <a:lnSpc>
                <a:spcPct val="150000"/>
              </a:lnSpc>
            </a:pPr>
            <a:r>
              <a:rPr lang="zh-CN" altLang="zh-CN" sz="2800" b="1" dirty="0"/>
              <a:t>常见的有机反应类型</a:t>
            </a:r>
          </a:p>
        </p:txBody>
      </p:sp>
      <p:graphicFrame>
        <p:nvGraphicFramePr>
          <p:cNvPr id="4" name="表格 3">
            <a:extLst>
              <a:ext uri="{FF2B5EF4-FFF2-40B4-BE49-F238E27FC236}">
                <a16:creationId xmlns="" xmlns:a16="http://schemas.microsoft.com/office/drawing/2014/main" id="{5772A68C-FC80-447C-A80A-E6DA61A18C8B}"/>
              </a:ext>
            </a:extLst>
          </p:cNvPr>
          <p:cNvGraphicFramePr>
            <a:graphicFrameLocks noGrp="1"/>
          </p:cNvGraphicFramePr>
          <p:nvPr>
            <p:extLst>
              <p:ext uri="{D42A27DB-BD31-4B8C-83A1-F6EECF244321}">
                <p14:modId xmlns:p14="http://schemas.microsoft.com/office/powerpoint/2010/main" val="3287941720"/>
              </p:ext>
            </p:extLst>
          </p:nvPr>
        </p:nvGraphicFramePr>
        <p:xfrm>
          <a:off x="323850" y="2166144"/>
          <a:ext cx="11658600" cy="4043488"/>
        </p:xfrm>
        <a:graphic>
          <a:graphicData uri="http://schemas.openxmlformats.org/drawingml/2006/table">
            <a:tbl>
              <a:tblPr firstRow="1" firstCol="1" bandRow="1"/>
              <a:tblGrid>
                <a:gridCol w="1372842">
                  <a:extLst>
                    <a:ext uri="{9D8B030D-6E8A-4147-A177-3AD203B41FA5}">
                      <a16:colId xmlns="" xmlns:a16="http://schemas.microsoft.com/office/drawing/2014/main" val="1073243501"/>
                    </a:ext>
                  </a:extLst>
                </a:gridCol>
                <a:gridCol w="10285758">
                  <a:extLst>
                    <a:ext uri="{9D8B030D-6E8A-4147-A177-3AD203B41FA5}">
                      <a16:colId xmlns="" xmlns:a16="http://schemas.microsoft.com/office/drawing/2014/main" val="2316275422"/>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类型</a:t>
                      </a:r>
                      <a:r>
                        <a:rPr lang="en-US" altLang="zh-CN"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重要的有机反应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2592287"/>
                  </a:ext>
                </a:extLst>
              </a:tr>
              <a:tr h="0">
                <a:tc rowSpan="4">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取代</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烷烃的卤代</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4</a:t>
                      </a:r>
                      <a:r>
                        <a:rPr lang="en-US" sz="2400" dirty="0">
                          <a:solidFill>
                            <a:srgbClr val="000000"/>
                          </a:solidFill>
                          <a:effectLst/>
                          <a:latin typeface="+mn-lt"/>
                          <a:ea typeface="+mn-ea"/>
                          <a:cs typeface="Times New Roman" panose="02020603050405020304" pitchFamily="18" charset="0"/>
                        </a:rPr>
                        <a:t>+Cl</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Cl+HCl</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95891654"/>
                  </a:ext>
                </a:extLst>
              </a:tr>
              <a:tr h="0">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烯烃的卤代</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CH—CH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+Cl</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CH—CH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Cl+HCl</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08979769"/>
                  </a:ext>
                </a:extLst>
              </a:tr>
              <a:tr h="767745">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卤代烃的水解</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Br+NaOH           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OH+NaBr</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9262318"/>
                  </a:ext>
                </a:extLst>
              </a:tr>
              <a:tr h="1081183">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酯化反应</a:t>
                      </a:r>
                      <a:r>
                        <a:rPr lang="en-US" sz="2400" dirty="0">
                          <a:solidFill>
                            <a:srgbClr val="000000"/>
                          </a:solidFill>
                          <a:effectLst/>
                          <a:latin typeface="+mn-lt"/>
                          <a:ea typeface="+mn-ea"/>
                          <a:cs typeface="Times New Roman" panose="02020603050405020304" pitchFamily="18" charset="0"/>
                        </a:rPr>
                        <a:t>:                     +C</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5</a:t>
                      </a:r>
                      <a:r>
                        <a:rPr lang="en-US" sz="2400" dirty="0">
                          <a:solidFill>
                            <a:srgbClr val="000000"/>
                          </a:solidFill>
                          <a:effectLst/>
                          <a:latin typeface="+mn-lt"/>
                          <a:ea typeface="+mn-ea"/>
                          <a:cs typeface="Times New Roman" panose="02020603050405020304" pitchFamily="18" charset="0"/>
                        </a:rPr>
                        <a:t>OH                                          +H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70843541"/>
                  </a:ext>
                </a:extLst>
              </a:tr>
            </a:tbl>
          </a:graphicData>
        </a:graphic>
      </p:graphicFrame>
      <p:pic>
        <p:nvPicPr>
          <p:cNvPr id="7207" name="图片 1990">
            <a:extLst>
              <a:ext uri="{FF2B5EF4-FFF2-40B4-BE49-F238E27FC236}">
                <a16:creationId xmlns="" xmlns:a16="http://schemas.microsoft.com/office/drawing/2014/main" id="{CD033246-E1EC-4400-A064-345C6DECB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232" y="3371030"/>
            <a:ext cx="430410" cy="382587"/>
          </a:xfrm>
          <a:prstGeom prst="rect">
            <a:avLst/>
          </a:prstGeom>
          <a:noFill/>
          <a:extLst>
            <a:ext uri="{909E8E84-426E-40DD-AFC4-6F175D3DCCD1}">
              <a14:hiddenFill xmlns:a14="http://schemas.microsoft.com/office/drawing/2010/main">
                <a:solidFill>
                  <a:srgbClr val="FFFFFF"/>
                </a:solidFill>
              </a14:hiddenFill>
            </a:ext>
          </a:extLst>
        </p:spPr>
      </p:pic>
      <p:pic>
        <p:nvPicPr>
          <p:cNvPr id="7205" name="图片 1992">
            <a:extLst>
              <a:ext uri="{FF2B5EF4-FFF2-40B4-BE49-F238E27FC236}">
                <a16:creationId xmlns="" xmlns:a16="http://schemas.microsoft.com/office/drawing/2014/main" id="{42D77F6F-E902-4B5A-988B-130741113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532" y="3896023"/>
            <a:ext cx="430410" cy="382587"/>
          </a:xfrm>
          <a:prstGeom prst="rect">
            <a:avLst/>
          </a:prstGeom>
          <a:noFill/>
          <a:extLst>
            <a:ext uri="{909E8E84-426E-40DD-AFC4-6F175D3DCCD1}">
              <a14:hiddenFill xmlns:a14="http://schemas.microsoft.com/office/drawing/2010/main">
                <a:solidFill>
                  <a:srgbClr val="FFFFFF"/>
                </a:solidFill>
              </a14:hiddenFill>
            </a:ext>
          </a:extLst>
        </p:spPr>
      </p:pic>
      <p:pic>
        <p:nvPicPr>
          <p:cNvPr id="7203" name="图片 1994">
            <a:extLst>
              <a:ext uri="{FF2B5EF4-FFF2-40B4-BE49-F238E27FC236}">
                <a16:creationId xmlns="" xmlns:a16="http://schemas.microsoft.com/office/drawing/2014/main" id="{419F438C-F859-4924-9E53-1C3D4F12A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4447738"/>
            <a:ext cx="520700" cy="607483"/>
          </a:xfrm>
          <a:prstGeom prst="rect">
            <a:avLst/>
          </a:prstGeom>
          <a:noFill/>
          <a:extLst>
            <a:ext uri="{909E8E84-426E-40DD-AFC4-6F175D3DCCD1}">
              <a14:hiddenFill xmlns:a14="http://schemas.microsoft.com/office/drawing/2010/main">
                <a:solidFill>
                  <a:srgbClr val="FFFFFF"/>
                </a:solidFill>
              </a14:hiddenFill>
            </a:ext>
          </a:extLst>
        </p:spPr>
      </p:pic>
      <p:pic>
        <p:nvPicPr>
          <p:cNvPr id="7202" name="图片 1995">
            <a:extLst>
              <a:ext uri="{FF2B5EF4-FFF2-40B4-BE49-F238E27FC236}">
                <a16:creationId xmlns="" xmlns:a16="http://schemas.microsoft.com/office/drawing/2014/main" id="{99EFED11-7791-424C-8BED-9B9E5D1A0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076" y="5239519"/>
            <a:ext cx="1339055" cy="717351"/>
          </a:xfrm>
          <a:prstGeom prst="rect">
            <a:avLst/>
          </a:prstGeom>
          <a:noFill/>
          <a:extLst>
            <a:ext uri="{909E8E84-426E-40DD-AFC4-6F175D3DCCD1}">
              <a14:hiddenFill xmlns:a14="http://schemas.microsoft.com/office/drawing/2010/main">
                <a:solidFill>
                  <a:srgbClr val="FFFFFF"/>
                </a:solidFill>
              </a14:hiddenFill>
            </a:ext>
          </a:extLst>
        </p:spPr>
      </p:pic>
      <p:pic>
        <p:nvPicPr>
          <p:cNvPr id="7201" name="图片 1996">
            <a:extLst>
              <a:ext uri="{FF2B5EF4-FFF2-40B4-BE49-F238E27FC236}">
                <a16:creationId xmlns="" xmlns:a16="http://schemas.microsoft.com/office/drawing/2014/main" id="{962A6CB7-8242-4BCE-A89F-23646A8207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5310658"/>
            <a:ext cx="876300" cy="575072"/>
          </a:xfrm>
          <a:prstGeom prst="rect">
            <a:avLst/>
          </a:prstGeom>
          <a:noFill/>
          <a:extLst>
            <a:ext uri="{909E8E84-426E-40DD-AFC4-6F175D3DCCD1}">
              <a14:hiddenFill xmlns:a14="http://schemas.microsoft.com/office/drawing/2010/main">
                <a:solidFill>
                  <a:srgbClr val="FFFFFF"/>
                </a:solidFill>
              </a14:hiddenFill>
            </a:ext>
          </a:extLst>
        </p:spPr>
      </p:pic>
      <p:pic>
        <p:nvPicPr>
          <p:cNvPr id="7200" name="图片 1997">
            <a:extLst>
              <a:ext uri="{FF2B5EF4-FFF2-40B4-BE49-F238E27FC236}">
                <a16:creationId xmlns="" xmlns:a16="http://schemas.microsoft.com/office/drawing/2014/main" id="{D3E1558F-3C0A-46DC-90B6-D7B6BA03A1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0231" y="5168379"/>
            <a:ext cx="1865113" cy="7173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图片 2023">
            <a:extLst>
              <a:ext uri="{FF2B5EF4-FFF2-40B4-BE49-F238E27FC236}">
                <a16:creationId xmlns="" xmlns:a16="http://schemas.microsoft.com/office/drawing/2014/main" id="{F6A1BAEF-CC80-4098-B62D-A69437129C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9265" y="3980205"/>
            <a:ext cx="263029" cy="263029"/>
          </a:xfrm>
          <a:prstGeom prst="rect">
            <a:avLst/>
          </a:prstGeom>
          <a:noFill/>
          <a:extLst>
            <a:ext uri="{909E8E84-426E-40DD-AFC4-6F175D3DCCD1}">
              <a14:hiddenFill xmlns:a14="http://schemas.microsoft.com/office/drawing/2010/main">
                <a:solidFill>
                  <a:srgbClr val="FFFFFF"/>
                </a:solidFill>
              </a14:hiddenFill>
            </a:ext>
          </a:extLst>
        </p:spPr>
      </p:pic>
      <p:pic>
        <p:nvPicPr>
          <p:cNvPr id="7173" name="图片 2024">
            <a:extLst>
              <a:ext uri="{FF2B5EF4-FFF2-40B4-BE49-F238E27FC236}">
                <a16:creationId xmlns="" xmlns:a16="http://schemas.microsoft.com/office/drawing/2014/main" id="{A129D10A-9580-4051-8C35-9B4EC64E35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0887" y="4010194"/>
            <a:ext cx="263029" cy="26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7416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5772A68C-FC80-447C-A80A-E6DA61A18C8B}"/>
              </a:ext>
            </a:extLst>
          </p:cNvPr>
          <p:cNvGraphicFramePr>
            <a:graphicFrameLocks noGrp="1"/>
          </p:cNvGraphicFramePr>
          <p:nvPr>
            <p:extLst>
              <p:ext uri="{D42A27DB-BD31-4B8C-83A1-F6EECF244321}">
                <p14:modId xmlns:p14="http://schemas.microsoft.com/office/powerpoint/2010/main" val="1872996530"/>
              </p:ext>
            </p:extLst>
          </p:nvPr>
        </p:nvGraphicFramePr>
        <p:xfrm>
          <a:off x="323850" y="661194"/>
          <a:ext cx="11658600" cy="6035040"/>
        </p:xfrm>
        <a:graphic>
          <a:graphicData uri="http://schemas.openxmlformats.org/drawingml/2006/table">
            <a:tbl>
              <a:tblPr firstRow="1" firstCol="1" bandRow="1"/>
              <a:tblGrid>
                <a:gridCol w="1372842">
                  <a:extLst>
                    <a:ext uri="{9D8B030D-6E8A-4147-A177-3AD203B41FA5}">
                      <a16:colId xmlns="" xmlns:a16="http://schemas.microsoft.com/office/drawing/2014/main" val="1073243501"/>
                    </a:ext>
                  </a:extLst>
                </a:gridCol>
                <a:gridCol w="10285758">
                  <a:extLst>
                    <a:ext uri="{9D8B030D-6E8A-4147-A177-3AD203B41FA5}">
                      <a16:colId xmlns="" xmlns:a16="http://schemas.microsoft.com/office/drawing/2014/main" val="2316275422"/>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类型</a:t>
                      </a:r>
                      <a:r>
                        <a:rPr lang="en-US" altLang="zh-CN"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重要的有机反应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2592287"/>
                  </a:ext>
                </a:extLst>
              </a:tr>
              <a:tr h="0">
                <a:tc rowSpan="3">
                  <a:txBody>
                    <a:bodyPr/>
                    <a:lstStyle/>
                    <a:p>
                      <a:pPr algn="ctr"/>
                      <a:endParaRPr lang="en-US" altLang="zh-CN" sz="2400" kern="1200" dirty="0" smtClean="0">
                        <a:solidFill>
                          <a:srgbClr val="000000"/>
                        </a:solidFill>
                        <a:effectLst/>
                        <a:latin typeface="+mn-lt"/>
                        <a:ea typeface="+mn-ea"/>
                        <a:cs typeface="Times New Roman" panose="02020603050405020304" pitchFamily="18" charset="0"/>
                      </a:endParaRPr>
                    </a:p>
                    <a:p>
                      <a:pPr algn="ctr"/>
                      <a:endParaRPr lang="en-US" altLang="zh-CN" sz="2400" kern="1200" dirty="0" smtClean="0">
                        <a:solidFill>
                          <a:srgbClr val="000000"/>
                        </a:solidFill>
                        <a:effectLst/>
                        <a:latin typeface="+mn-lt"/>
                        <a:ea typeface="+mn-ea"/>
                        <a:cs typeface="Times New Roman" panose="02020603050405020304" pitchFamily="18" charset="0"/>
                      </a:endParaRPr>
                    </a:p>
                    <a:p>
                      <a:pPr algn="ctr"/>
                      <a:endParaRPr lang="en-US" altLang="zh-CN" sz="2400" kern="1200" dirty="0" smtClean="0">
                        <a:solidFill>
                          <a:srgbClr val="000000"/>
                        </a:solidFill>
                        <a:effectLst/>
                        <a:latin typeface="+mn-lt"/>
                        <a:ea typeface="+mn-ea"/>
                        <a:cs typeface="Times New Roman" panose="02020603050405020304" pitchFamily="18" charset="0"/>
                      </a:endParaRPr>
                    </a:p>
                    <a:p>
                      <a:pPr algn="ctr"/>
                      <a:endParaRPr lang="en-US" altLang="zh-CN" sz="2400" kern="1200" dirty="0" smtClean="0">
                        <a:solidFill>
                          <a:srgbClr val="000000"/>
                        </a:solidFill>
                        <a:effectLst/>
                        <a:latin typeface="+mn-lt"/>
                        <a:ea typeface="+mn-ea"/>
                        <a:cs typeface="Times New Roman" panose="02020603050405020304" pitchFamily="18" charset="0"/>
                      </a:endParaRPr>
                    </a:p>
                    <a:p>
                      <a:pPr algn="ctr"/>
                      <a:endParaRPr lang="en-US" altLang="zh-CN" sz="2400" kern="1200" dirty="0" smtClean="0">
                        <a:solidFill>
                          <a:srgbClr val="000000"/>
                        </a:solidFill>
                        <a:effectLst/>
                        <a:latin typeface="+mn-lt"/>
                        <a:ea typeface="+mn-ea"/>
                        <a:cs typeface="Times New Roman" panose="02020603050405020304" pitchFamily="18" charset="0"/>
                      </a:endParaRPr>
                    </a:p>
                    <a:p>
                      <a:pPr algn="ctr"/>
                      <a:r>
                        <a:rPr lang="zh-CN" altLang="en-US" sz="2400" kern="1200" dirty="0" smtClean="0">
                          <a:solidFill>
                            <a:srgbClr val="000000"/>
                          </a:solidFill>
                          <a:effectLst/>
                          <a:latin typeface="+mn-lt"/>
                          <a:ea typeface="+mn-ea"/>
                          <a:cs typeface="Times New Roman" panose="02020603050405020304" pitchFamily="18" charset="0"/>
                        </a:rPr>
                        <a:t>取代</a:t>
                      </a:r>
                      <a:endParaRPr lang="en-US" altLang="zh-CN" sz="2400" kern="1200" dirty="0" smtClean="0">
                        <a:solidFill>
                          <a:srgbClr val="000000"/>
                        </a:solidFill>
                        <a:effectLst/>
                        <a:latin typeface="+mn-lt"/>
                        <a:ea typeface="+mn-ea"/>
                        <a:cs typeface="Times New Roman" panose="02020603050405020304" pitchFamily="18" charset="0"/>
                      </a:endParaRPr>
                    </a:p>
                    <a:p>
                      <a:pPr algn="ctr"/>
                      <a:r>
                        <a:rPr lang="zh-CN" altLang="en-US" sz="2400" kern="1200" dirty="0" smtClean="0">
                          <a:solidFill>
                            <a:srgbClr val="000000"/>
                          </a:solidFill>
                          <a:effectLst/>
                          <a:latin typeface="+mn-lt"/>
                          <a:ea typeface="+mn-ea"/>
                          <a:cs typeface="Times New Roman" panose="02020603050405020304" pitchFamily="18" charset="0"/>
                        </a:rPr>
                        <a:t>反应</a:t>
                      </a:r>
                      <a:endParaRPr lang="zh-CN" altLang="en-US" sz="2400" kern="1200" dirty="0">
                        <a:solidFill>
                          <a:srgbClr val="000000"/>
                        </a:solidFill>
                        <a:effectLst/>
                        <a:latin typeface="+mn-lt"/>
                        <a:ea typeface="+mn-ea"/>
                        <a:cs typeface="Times New Roman" panose="02020603050405020304" pitchFamily="18" charset="0"/>
                      </a:endParaRPr>
                    </a:p>
                  </a:txBody>
                  <a:tcPr>
                    <a:lnT w="12700" cap="flat" cmpd="sng" algn="ctr">
                      <a:solidFill>
                        <a:srgbClr val="000000"/>
                      </a:solidFill>
                      <a:prstDash val="solid"/>
                      <a:round/>
                      <a:headEnd type="none" w="med" len="med"/>
                      <a:tailEnd type="none" w="med" len="med"/>
                    </a:lnT>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糖类的水解</a:t>
                      </a:r>
                      <a:r>
                        <a:rPr lang="en-US" sz="2400" dirty="0">
                          <a:solidFill>
                            <a:srgbClr val="000000"/>
                          </a:solidFill>
                          <a:effectLst/>
                          <a:latin typeface="+mn-lt"/>
                          <a:ea typeface="+mn-ea"/>
                          <a:cs typeface="Times New Roman" panose="02020603050405020304" pitchFamily="18" charset="0"/>
                        </a:rPr>
                        <a:t>:C</a:t>
                      </a:r>
                      <a:r>
                        <a:rPr lang="en-US" sz="2400" baseline="-25000" dirty="0">
                          <a:solidFill>
                            <a:srgbClr val="000000"/>
                          </a:solidFill>
                          <a:effectLst/>
                          <a:latin typeface="+mn-lt"/>
                          <a:ea typeface="+mn-ea"/>
                          <a:cs typeface="Times New Roman" panose="02020603050405020304" pitchFamily="18" charset="0"/>
                        </a:rPr>
                        <a:t>12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22</a:t>
                      </a:r>
                      <a:r>
                        <a:rPr lang="en-US" sz="2400" dirty="0">
                          <a:solidFill>
                            <a:srgbClr val="000000"/>
                          </a:solidFill>
                          <a:effectLst/>
                          <a:latin typeface="+mn-lt"/>
                          <a:ea typeface="+mn-ea"/>
                          <a:cs typeface="Times New Roman" panose="02020603050405020304" pitchFamily="18" charset="0"/>
                        </a:rPr>
                        <a:t>O</a:t>
                      </a:r>
                      <a:r>
                        <a:rPr lang="en-US" sz="2400" baseline="-25000" dirty="0">
                          <a:solidFill>
                            <a:srgbClr val="000000"/>
                          </a:solidFill>
                          <a:effectLst/>
                          <a:latin typeface="+mn-lt"/>
                          <a:ea typeface="+mn-ea"/>
                          <a:cs typeface="Times New Roman" panose="02020603050405020304" pitchFamily="18" charset="0"/>
                        </a:rPr>
                        <a:t>11</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            C</a:t>
                      </a:r>
                      <a:r>
                        <a:rPr lang="en-US" sz="2400" baseline="-25000" dirty="0">
                          <a:solidFill>
                            <a:srgbClr val="000000"/>
                          </a:solidFill>
                          <a:effectLst/>
                          <a:latin typeface="+mn-lt"/>
                          <a:ea typeface="+mn-ea"/>
                          <a:cs typeface="Times New Roman" panose="02020603050405020304" pitchFamily="18" charset="0"/>
                        </a:rPr>
                        <a:t>6</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12</a:t>
                      </a:r>
                      <a:r>
                        <a:rPr lang="en-US" sz="2400" dirty="0">
                          <a:solidFill>
                            <a:srgbClr val="000000"/>
                          </a:solidFill>
                          <a:effectLst/>
                          <a:latin typeface="+mn-lt"/>
                          <a:ea typeface="+mn-ea"/>
                          <a:cs typeface="Times New Roman" panose="02020603050405020304" pitchFamily="18" charset="0"/>
                        </a:rPr>
                        <a:t>O</a:t>
                      </a:r>
                      <a:r>
                        <a:rPr lang="en-US" sz="2400" baseline="-25000" dirty="0">
                          <a:solidFill>
                            <a:srgbClr val="000000"/>
                          </a:solidFill>
                          <a:effectLst/>
                          <a:latin typeface="+mn-lt"/>
                          <a:ea typeface="+mn-ea"/>
                          <a:cs typeface="Times New Roman" panose="02020603050405020304" pitchFamily="18" charset="0"/>
                        </a:rPr>
                        <a:t>6</a:t>
                      </a:r>
                      <a:r>
                        <a:rPr lang="en-US" sz="2400" dirty="0">
                          <a:solidFill>
                            <a:srgbClr val="000000"/>
                          </a:solidFill>
                          <a:effectLst/>
                          <a:latin typeface="+mn-lt"/>
                          <a:ea typeface="+mn-ea"/>
                          <a:cs typeface="Times New Roman" panose="02020603050405020304" pitchFamily="18" charset="0"/>
                        </a:rPr>
                        <a:t>+C</a:t>
                      </a:r>
                      <a:r>
                        <a:rPr lang="en-US" sz="2400" baseline="-25000" dirty="0">
                          <a:solidFill>
                            <a:srgbClr val="000000"/>
                          </a:solidFill>
                          <a:effectLst/>
                          <a:latin typeface="+mn-lt"/>
                          <a:ea typeface="+mn-ea"/>
                          <a:cs typeface="Times New Roman" panose="02020603050405020304" pitchFamily="18" charset="0"/>
                        </a:rPr>
                        <a:t>6</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12</a:t>
                      </a:r>
                      <a:r>
                        <a:rPr lang="en-US" sz="2400" dirty="0">
                          <a:solidFill>
                            <a:srgbClr val="000000"/>
                          </a:solidFill>
                          <a:effectLst/>
                          <a:latin typeface="+mn-lt"/>
                          <a:ea typeface="+mn-ea"/>
                          <a:cs typeface="Times New Roman" panose="02020603050405020304" pitchFamily="18" charset="0"/>
                        </a:rPr>
                        <a:t>O</a:t>
                      </a:r>
                      <a:r>
                        <a:rPr lang="en-US" sz="2400" baseline="-25000" dirty="0">
                          <a:solidFill>
                            <a:srgbClr val="000000"/>
                          </a:solidFill>
                          <a:effectLst/>
                          <a:latin typeface="+mn-lt"/>
                          <a:ea typeface="+mn-ea"/>
                          <a:cs typeface="Times New Roman" panose="02020603050405020304" pitchFamily="18" charset="0"/>
                        </a:rPr>
                        <a:t>6</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　　　　 　蔗糖　 　　　　　　葡萄糖 　果糖</a:t>
                      </a:r>
                    </a:p>
                  </a:txBody>
                  <a:tcPr marL="66675" marR="6667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14959419"/>
                  </a:ext>
                </a:extLst>
              </a:tr>
              <a:tr h="0">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二肽水解</a:t>
                      </a:r>
                      <a:r>
                        <a:rPr lang="en-US" sz="2400" dirty="0">
                          <a:solidFill>
                            <a:srgbClr val="000000"/>
                          </a:solidFill>
                          <a:effectLst/>
                          <a:latin typeface="+mn-lt"/>
                          <a:ea typeface="+mn-ea"/>
                          <a:cs typeface="Times New Roman" panose="02020603050405020304" pitchFamily="18" charset="0"/>
                        </a:rPr>
                        <a:t>: </a:t>
                      </a:r>
                    </a:p>
                    <a:p>
                      <a:pPr>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4701965"/>
                  </a:ext>
                </a:extLst>
              </a:tr>
              <a:tr h="0">
                <a:tc vMerge="1">
                  <a:txBody>
                    <a:bodyPr/>
                    <a:lstStyle/>
                    <a:p>
                      <a:endParaRPr lang="zh-CN" altLang="en-US"/>
                    </a:p>
                  </a:txBody>
                  <a:tcPr/>
                </a:tc>
                <a:tc>
                  <a:txBody>
                    <a:bodyPr/>
                    <a:lstStyle/>
                    <a:p>
                      <a:pPr>
                        <a:lnSpc>
                          <a:spcPct val="200000"/>
                        </a:lnSpc>
                        <a:spcAft>
                          <a:spcPts val="0"/>
                        </a:spcAft>
                      </a:pPr>
                      <a:r>
                        <a:rPr lang="zh-CN" sz="2400" dirty="0">
                          <a:solidFill>
                            <a:srgbClr val="000000"/>
                          </a:solidFill>
                          <a:effectLst/>
                          <a:latin typeface="+mn-lt"/>
                          <a:ea typeface="+mn-ea"/>
                          <a:cs typeface="Times New Roman" panose="02020603050405020304" pitchFamily="18" charset="0"/>
                        </a:rPr>
                        <a:t>苯环上的卤代</a:t>
                      </a:r>
                      <a:r>
                        <a:rPr lang="en-US" sz="2400" dirty="0">
                          <a:solidFill>
                            <a:srgbClr val="000000"/>
                          </a:solidFill>
                          <a:effectLst/>
                          <a:latin typeface="+mn-lt"/>
                          <a:ea typeface="+mn-ea"/>
                          <a:cs typeface="Times New Roman" panose="02020603050405020304" pitchFamily="18" charset="0"/>
                        </a:rPr>
                        <a:t>:         +Cl</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HCl</a:t>
                      </a:r>
                      <a:endParaRPr lang="zh-CN" sz="2400" dirty="0">
                        <a:solidFill>
                          <a:srgbClr val="000000"/>
                        </a:solidFill>
                        <a:effectLst/>
                        <a:latin typeface="+mn-lt"/>
                        <a:ea typeface="+mn-ea"/>
                        <a:cs typeface="Times New Roman" panose="02020603050405020304" pitchFamily="18" charset="0"/>
                      </a:endParaRPr>
                    </a:p>
                    <a:p>
                      <a:pPr>
                        <a:lnSpc>
                          <a:spcPct val="200000"/>
                        </a:lnSpc>
                        <a:spcAft>
                          <a:spcPts val="0"/>
                        </a:spcAft>
                      </a:pPr>
                      <a:r>
                        <a:rPr lang="zh-CN" sz="2400" dirty="0">
                          <a:solidFill>
                            <a:srgbClr val="000000"/>
                          </a:solidFill>
                          <a:effectLst/>
                          <a:latin typeface="+mn-lt"/>
                          <a:ea typeface="+mn-ea"/>
                          <a:cs typeface="Times New Roman" panose="02020603050405020304" pitchFamily="18" charset="0"/>
                        </a:rPr>
                        <a:t>苯环上的硝化</a:t>
                      </a:r>
                      <a:r>
                        <a:rPr lang="en-US" sz="2400" dirty="0">
                          <a:solidFill>
                            <a:srgbClr val="000000"/>
                          </a:solidFill>
                          <a:effectLst/>
                          <a:latin typeface="+mn-lt"/>
                          <a:ea typeface="+mn-ea"/>
                          <a:cs typeface="Times New Roman" panose="02020603050405020304" pitchFamily="18" charset="0"/>
                        </a:rPr>
                        <a:t>:           +HO—NO</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浓</a:t>
                      </a:r>
                      <a:r>
                        <a:rPr lang="en-US" sz="2400" dirty="0">
                          <a:solidFill>
                            <a:srgbClr val="000000"/>
                          </a:solidFill>
                          <a:effectLst/>
                          <a:latin typeface="+mn-lt"/>
                          <a:ea typeface="+mn-ea"/>
                          <a:cs typeface="Times New Roman" panose="02020603050405020304" pitchFamily="18" charset="0"/>
                        </a:rPr>
                        <a:t>)                                +H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p>
                      <a:pPr>
                        <a:lnSpc>
                          <a:spcPct val="200000"/>
                        </a:lnSpc>
                        <a:spcAft>
                          <a:spcPts val="0"/>
                        </a:spcAft>
                      </a:pPr>
                      <a:r>
                        <a:rPr lang="zh-CN" sz="2400" dirty="0">
                          <a:solidFill>
                            <a:srgbClr val="000000"/>
                          </a:solidFill>
                          <a:effectLst/>
                          <a:latin typeface="+mn-lt"/>
                          <a:ea typeface="+mn-ea"/>
                          <a:cs typeface="Times New Roman" panose="02020603050405020304" pitchFamily="18" charset="0"/>
                        </a:rPr>
                        <a:t>苯环上的磺化</a:t>
                      </a:r>
                      <a:r>
                        <a:rPr lang="en-US" sz="2400" dirty="0">
                          <a:solidFill>
                            <a:srgbClr val="000000"/>
                          </a:solidFill>
                          <a:effectLst/>
                          <a:latin typeface="+mn-lt"/>
                          <a:ea typeface="+mn-ea"/>
                          <a:cs typeface="Times New Roman" panose="02020603050405020304" pitchFamily="18" charset="0"/>
                        </a:rPr>
                        <a:t>:           +HO—SO</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H(</a:t>
                      </a:r>
                      <a:r>
                        <a:rPr lang="zh-CN" sz="2400" dirty="0">
                          <a:solidFill>
                            <a:srgbClr val="000000"/>
                          </a:solidFill>
                          <a:effectLst/>
                          <a:latin typeface="+mn-lt"/>
                          <a:ea typeface="+mn-ea"/>
                          <a:cs typeface="Times New Roman" panose="02020603050405020304" pitchFamily="18" charset="0"/>
                        </a:rPr>
                        <a:t>浓</a:t>
                      </a:r>
                      <a:r>
                        <a:rPr lang="en-US" sz="2400" dirty="0">
                          <a:solidFill>
                            <a:srgbClr val="000000"/>
                          </a:solidFill>
                          <a:effectLst/>
                          <a:latin typeface="+mn-lt"/>
                          <a:ea typeface="+mn-ea"/>
                          <a:cs typeface="Times New Roman" panose="02020603050405020304" pitchFamily="18" charset="0"/>
                        </a:rPr>
                        <a:t>)                                +H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9887379"/>
                  </a:ext>
                </a:extLst>
              </a:tr>
            </a:tbl>
          </a:graphicData>
        </a:graphic>
      </p:graphicFrame>
      <p:pic>
        <p:nvPicPr>
          <p:cNvPr id="7199" name="图片 1998">
            <a:extLst>
              <a:ext uri="{FF2B5EF4-FFF2-40B4-BE49-F238E27FC236}">
                <a16:creationId xmlns="" xmlns:a16="http://schemas.microsoft.com/office/drawing/2014/main" id="{B210C4A1-6CF1-47B1-9A7C-D31C8DF96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361" y="1941904"/>
            <a:ext cx="826987" cy="426832"/>
          </a:xfrm>
          <a:prstGeom prst="rect">
            <a:avLst/>
          </a:prstGeom>
          <a:noFill/>
          <a:extLst>
            <a:ext uri="{909E8E84-426E-40DD-AFC4-6F175D3DCCD1}">
              <a14:hiddenFill xmlns:a14="http://schemas.microsoft.com/office/drawing/2010/main">
                <a:solidFill>
                  <a:srgbClr val="FFFFFF"/>
                </a:solidFill>
              </a14:hiddenFill>
            </a:ext>
          </a:extLst>
        </p:spPr>
      </p:pic>
      <p:pic>
        <p:nvPicPr>
          <p:cNvPr id="7198" name="图片 1999">
            <a:extLst>
              <a:ext uri="{FF2B5EF4-FFF2-40B4-BE49-F238E27FC236}">
                <a16:creationId xmlns="" xmlns:a16="http://schemas.microsoft.com/office/drawing/2014/main" id="{97DB375F-628D-45D1-A523-7245A4875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112" y="2858081"/>
            <a:ext cx="4356638" cy="1375781"/>
          </a:xfrm>
          <a:prstGeom prst="rect">
            <a:avLst/>
          </a:prstGeom>
          <a:noFill/>
          <a:extLst>
            <a:ext uri="{909E8E84-426E-40DD-AFC4-6F175D3DCCD1}">
              <a14:hiddenFill xmlns:a14="http://schemas.microsoft.com/office/drawing/2010/main">
                <a:solidFill>
                  <a:srgbClr val="FFFFFF"/>
                </a:solidFill>
              </a14:hiddenFill>
            </a:ext>
          </a:extLst>
        </p:spPr>
      </p:pic>
      <p:pic>
        <p:nvPicPr>
          <p:cNvPr id="7197" name="图片 2000">
            <a:extLst>
              <a:ext uri="{FF2B5EF4-FFF2-40B4-BE49-F238E27FC236}">
                <a16:creationId xmlns="" xmlns:a16="http://schemas.microsoft.com/office/drawing/2014/main" id="{2EB1D26E-010F-416C-890D-A5D54923F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365" y="3475825"/>
            <a:ext cx="578285" cy="353396"/>
          </a:xfrm>
          <a:prstGeom prst="rect">
            <a:avLst/>
          </a:prstGeom>
          <a:noFill/>
          <a:extLst>
            <a:ext uri="{909E8E84-426E-40DD-AFC4-6F175D3DCCD1}">
              <a14:hiddenFill xmlns:a14="http://schemas.microsoft.com/office/drawing/2010/main">
                <a:solidFill>
                  <a:srgbClr val="FFFFFF"/>
                </a:solidFill>
              </a14:hiddenFill>
            </a:ext>
          </a:extLst>
        </p:spPr>
      </p:pic>
      <p:pic>
        <p:nvPicPr>
          <p:cNvPr id="7196" name="图片 2001">
            <a:extLst>
              <a:ext uri="{FF2B5EF4-FFF2-40B4-BE49-F238E27FC236}">
                <a16:creationId xmlns="" xmlns:a16="http://schemas.microsoft.com/office/drawing/2014/main" id="{B08968B7-F300-4C36-B2DB-1559F14CC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533" y="3191204"/>
            <a:ext cx="2435967" cy="949078"/>
          </a:xfrm>
          <a:prstGeom prst="rect">
            <a:avLst/>
          </a:prstGeom>
          <a:noFill/>
          <a:extLst>
            <a:ext uri="{909E8E84-426E-40DD-AFC4-6F175D3DCCD1}">
              <a14:hiddenFill xmlns:a14="http://schemas.microsoft.com/office/drawing/2010/main">
                <a:solidFill>
                  <a:srgbClr val="FFFFFF"/>
                </a:solidFill>
              </a14:hiddenFill>
            </a:ext>
          </a:extLst>
        </p:spPr>
      </p:pic>
      <p:pic>
        <p:nvPicPr>
          <p:cNvPr id="7195" name="图片 2002">
            <a:extLst>
              <a:ext uri="{FF2B5EF4-FFF2-40B4-BE49-F238E27FC236}">
                <a16:creationId xmlns="" xmlns:a16="http://schemas.microsoft.com/office/drawing/2014/main" id="{07AA4608-0C27-4DD2-8F9C-095092DA9F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591" y="4585132"/>
            <a:ext cx="645616" cy="478234"/>
          </a:xfrm>
          <a:prstGeom prst="rect">
            <a:avLst/>
          </a:prstGeom>
          <a:noFill/>
          <a:extLst>
            <a:ext uri="{909E8E84-426E-40DD-AFC4-6F175D3DCCD1}">
              <a14:hiddenFill xmlns:a14="http://schemas.microsoft.com/office/drawing/2010/main">
                <a:solidFill>
                  <a:srgbClr val="FFFFFF"/>
                </a:solidFill>
              </a14:hiddenFill>
            </a:ext>
          </a:extLst>
        </p:spPr>
      </p:pic>
      <p:pic>
        <p:nvPicPr>
          <p:cNvPr id="7194" name="图片 2003">
            <a:extLst>
              <a:ext uri="{FF2B5EF4-FFF2-40B4-BE49-F238E27FC236}">
                <a16:creationId xmlns="" xmlns:a16="http://schemas.microsoft.com/office/drawing/2014/main" id="{80463711-FEE5-4D76-B24B-765F696139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934" y="4633142"/>
            <a:ext cx="488565" cy="569992"/>
          </a:xfrm>
          <a:prstGeom prst="rect">
            <a:avLst/>
          </a:prstGeom>
          <a:noFill/>
          <a:extLst>
            <a:ext uri="{909E8E84-426E-40DD-AFC4-6F175D3DCCD1}">
              <a14:hiddenFill xmlns:a14="http://schemas.microsoft.com/office/drawing/2010/main">
                <a:solidFill>
                  <a:srgbClr val="FFFFFF"/>
                </a:solidFill>
              </a14:hiddenFill>
            </a:ext>
          </a:extLst>
        </p:spPr>
      </p:pic>
      <p:pic>
        <p:nvPicPr>
          <p:cNvPr id="7193" name="图片 2004">
            <a:extLst>
              <a:ext uri="{FF2B5EF4-FFF2-40B4-BE49-F238E27FC236}">
                <a16:creationId xmlns="" xmlns:a16="http://schemas.microsoft.com/office/drawing/2014/main" id="{92A293F5-D7A8-4316-AB96-9932F49DD2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8234" y="4527869"/>
            <a:ext cx="645616" cy="908645"/>
          </a:xfrm>
          <a:prstGeom prst="rect">
            <a:avLst/>
          </a:prstGeom>
          <a:noFill/>
          <a:extLst>
            <a:ext uri="{909E8E84-426E-40DD-AFC4-6F175D3DCCD1}">
              <a14:hiddenFill xmlns:a14="http://schemas.microsoft.com/office/drawing/2010/main">
                <a:solidFill>
                  <a:srgbClr val="FFFFFF"/>
                </a:solidFill>
              </a14:hiddenFill>
            </a:ext>
          </a:extLst>
        </p:spPr>
      </p:pic>
      <p:pic>
        <p:nvPicPr>
          <p:cNvPr id="7192" name="图片 2005">
            <a:extLst>
              <a:ext uri="{FF2B5EF4-FFF2-40B4-BE49-F238E27FC236}">
                <a16:creationId xmlns="" xmlns:a16="http://schemas.microsoft.com/office/drawing/2014/main" id="{D18DDC20-7FEA-4EF4-933B-4D498CC92F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6959" y="5360531"/>
            <a:ext cx="645616" cy="478234"/>
          </a:xfrm>
          <a:prstGeom prst="rect">
            <a:avLst/>
          </a:prstGeom>
          <a:noFill/>
          <a:extLst>
            <a:ext uri="{909E8E84-426E-40DD-AFC4-6F175D3DCCD1}">
              <a14:hiddenFill xmlns:a14="http://schemas.microsoft.com/office/drawing/2010/main">
                <a:solidFill>
                  <a:srgbClr val="FFFFFF"/>
                </a:solidFill>
              </a14:hiddenFill>
            </a:ext>
          </a:extLst>
        </p:spPr>
      </p:pic>
      <p:pic>
        <p:nvPicPr>
          <p:cNvPr id="7191" name="图片 2006">
            <a:extLst>
              <a:ext uri="{FF2B5EF4-FFF2-40B4-BE49-F238E27FC236}">
                <a16:creationId xmlns="" xmlns:a16="http://schemas.microsoft.com/office/drawing/2014/main" id="{6537926A-47F7-4F1A-9C7B-F204E90F82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0382" y="5348575"/>
            <a:ext cx="980380" cy="502146"/>
          </a:xfrm>
          <a:prstGeom prst="rect">
            <a:avLst/>
          </a:prstGeom>
          <a:noFill/>
          <a:extLst>
            <a:ext uri="{909E8E84-426E-40DD-AFC4-6F175D3DCCD1}">
              <a14:hiddenFill xmlns:a14="http://schemas.microsoft.com/office/drawing/2010/main">
                <a:solidFill>
                  <a:srgbClr val="FFFFFF"/>
                </a:solidFill>
              </a14:hiddenFill>
            </a:ext>
          </a:extLst>
        </p:spPr>
      </p:pic>
      <p:pic>
        <p:nvPicPr>
          <p:cNvPr id="7190" name="图片 2007">
            <a:extLst>
              <a:ext uri="{FF2B5EF4-FFF2-40B4-BE49-F238E27FC236}">
                <a16:creationId xmlns="" xmlns:a16="http://schemas.microsoft.com/office/drawing/2014/main" id="{EE840793-7F7A-43F7-AD3C-C0289E3E97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5395" y="5348575"/>
            <a:ext cx="1243408" cy="478234"/>
          </a:xfrm>
          <a:prstGeom prst="rect">
            <a:avLst/>
          </a:prstGeom>
          <a:noFill/>
          <a:extLst>
            <a:ext uri="{909E8E84-426E-40DD-AFC4-6F175D3DCCD1}">
              <a14:hiddenFill xmlns:a14="http://schemas.microsoft.com/office/drawing/2010/main">
                <a:solidFill>
                  <a:srgbClr val="FFFFFF"/>
                </a:solidFill>
              </a14:hiddenFill>
            </a:ext>
          </a:extLst>
        </p:spPr>
      </p:pic>
      <p:pic>
        <p:nvPicPr>
          <p:cNvPr id="7189" name="图片 2008">
            <a:extLst>
              <a:ext uri="{FF2B5EF4-FFF2-40B4-BE49-F238E27FC236}">
                <a16:creationId xmlns="" xmlns:a16="http://schemas.microsoft.com/office/drawing/2014/main" id="{D5462885-3C0D-4BA3-9DDC-DFC67064DC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6959" y="6062378"/>
            <a:ext cx="645616" cy="478234"/>
          </a:xfrm>
          <a:prstGeom prst="rect">
            <a:avLst/>
          </a:prstGeom>
          <a:noFill/>
          <a:extLst>
            <a:ext uri="{909E8E84-426E-40DD-AFC4-6F175D3DCCD1}">
              <a14:hiddenFill xmlns:a14="http://schemas.microsoft.com/office/drawing/2010/main">
                <a:solidFill>
                  <a:srgbClr val="FFFFFF"/>
                </a:solidFill>
              </a14:hiddenFill>
            </a:ext>
          </a:extLst>
        </p:spPr>
      </p:pic>
      <p:pic>
        <p:nvPicPr>
          <p:cNvPr id="7188" name="图片 2009">
            <a:extLst>
              <a:ext uri="{FF2B5EF4-FFF2-40B4-BE49-F238E27FC236}">
                <a16:creationId xmlns="" xmlns:a16="http://schemas.microsoft.com/office/drawing/2014/main" id="{6798F701-846A-43B9-8A6A-F672459679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1108" y="6164538"/>
            <a:ext cx="430410" cy="382587"/>
          </a:xfrm>
          <a:prstGeom prst="rect">
            <a:avLst/>
          </a:prstGeom>
          <a:noFill/>
          <a:extLst>
            <a:ext uri="{909E8E84-426E-40DD-AFC4-6F175D3DCCD1}">
              <a14:hiddenFill xmlns:a14="http://schemas.microsoft.com/office/drawing/2010/main">
                <a:solidFill>
                  <a:srgbClr val="FFFFFF"/>
                </a:solidFill>
              </a14:hiddenFill>
            </a:ext>
          </a:extLst>
        </p:spPr>
      </p:pic>
      <p:pic>
        <p:nvPicPr>
          <p:cNvPr id="7187" name="图片 2010">
            <a:extLst>
              <a:ext uri="{FF2B5EF4-FFF2-40B4-BE49-F238E27FC236}">
                <a16:creationId xmlns="" xmlns:a16="http://schemas.microsoft.com/office/drawing/2014/main" id="{24E6647E-5685-488B-B9A2-3943A7E4DB5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1924" y="6056798"/>
            <a:ext cx="1386879" cy="478234"/>
          </a:xfrm>
          <a:prstGeom prst="rect">
            <a:avLst/>
          </a:prstGeom>
          <a:noFill/>
          <a:extLst>
            <a:ext uri="{909E8E84-426E-40DD-AFC4-6F175D3DCCD1}">
              <a14:hiddenFill xmlns:a14="http://schemas.microsoft.com/office/drawing/2010/main">
                <a:solidFill>
                  <a:srgbClr val="FFFFFF"/>
                </a:solidFill>
              </a14:hiddenFill>
            </a:ext>
          </a:extLst>
        </p:spPr>
      </p:pic>
      <p:sp>
        <p:nvSpPr>
          <p:cNvPr id="47" name="矩形 46">
            <a:extLst>
              <a:ext uri="{FF2B5EF4-FFF2-40B4-BE49-F238E27FC236}">
                <a16:creationId xmlns="" xmlns:a16="http://schemas.microsoft.com/office/drawing/2014/main" id="{6DDC022A-3D34-471C-900B-DE6557AFE446}"/>
              </a:ext>
            </a:extLst>
          </p:cNvPr>
          <p:cNvSpPr/>
          <p:nvPr/>
        </p:nvSpPr>
        <p:spPr>
          <a:xfrm>
            <a:off x="10879365" y="8233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48" name="矩形 47">
            <a:extLst>
              <a:ext uri="{FF2B5EF4-FFF2-40B4-BE49-F238E27FC236}">
                <a16:creationId xmlns="" xmlns:a16="http://schemas.microsoft.com/office/drawing/2014/main" id="{F9CAC2A5-5BAA-4334-B9C6-3DDA8FC5F36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64055177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5772A68C-FC80-447C-A80A-E6DA61A18C8B}"/>
              </a:ext>
            </a:extLst>
          </p:cNvPr>
          <p:cNvGraphicFramePr>
            <a:graphicFrameLocks noGrp="1"/>
          </p:cNvGraphicFramePr>
          <p:nvPr>
            <p:extLst>
              <p:ext uri="{D42A27DB-BD31-4B8C-83A1-F6EECF244321}">
                <p14:modId xmlns:p14="http://schemas.microsoft.com/office/powerpoint/2010/main" val="17082271"/>
              </p:ext>
            </p:extLst>
          </p:nvPr>
        </p:nvGraphicFramePr>
        <p:xfrm>
          <a:off x="316230" y="642144"/>
          <a:ext cx="11658600" cy="6150166"/>
        </p:xfrm>
        <a:graphic>
          <a:graphicData uri="http://schemas.openxmlformats.org/drawingml/2006/table">
            <a:tbl>
              <a:tblPr firstRow="1" firstCol="1" bandRow="1"/>
              <a:tblGrid>
                <a:gridCol w="1372842">
                  <a:extLst>
                    <a:ext uri="{9D8B030D-6E8A-4147-A177-3AD203B41FA5}">
                      <a16:colId xmlns="" xmlns:a16="http://schemas.microsoft.com/office/drawing/2014/main" val="1073243501"/>
                    </a:ext>
                  </a:extLst>
                </a:gridCol>
                <a:gridCol w="10285758">
                  <a:extLst>
                    <a:ext uri="{9D8B030D-6E8A-4147-A177-3AD203B41FA5}">
                      <a16:colId xmlns="" xmlns:a16="http://schemas.microsoft.com/office/drawing/2014/main" val="2316275422"/>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类型</a:t>
                      </a:r>
                      <a:r>
                        <a:rPr lang="en-US" altLang="zh-CN"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重要的有机</a:t>
                      </a:r>
                      <a:r>
                        <a:rPr lang="zh-CN" sz="2400" dirty="0" smtClean="0">
                          <a:solidFill>
                            <a:srgbClr val="000000"/>
                          </a:solidFill>
                          <a:effectLst/>
                          <a:latin typeface="+mn-lt"/>
                          <a:ea typeface="+mn-ea"/>
                          <a:cs typeface="Times New Roman" panose="02020603050405020304" pitchFamily="18" charset="0"/>
                        </a:rPr>
                        <a:t>反应</a:t>
                      </a:r>
                      <a:r>
                        <a:rPr lang="en-US" altLang="zh-CN" sz="2400" dirty="0" smtClean="0">
                          <a:solidFill>
                            <a:srgbClr val="000000"/>
                          </a:solidFill>
                          <a:effectLst/>
                          <a:latin typeface="+mn-lt"/>
                          <a:ea typeface="+mn-ea"/>
                          <a:cs typeface="Times New Roman" panose="02020603050405020304" pitchFamily="18" charset="0"/>
                        </a:rPr>
                        <a:t>  —CH</a:t>
                      </a:r>
                      <a:r>
                        <a:rPr lang="en-US" altLang="zh-CN" sz="2400" baseline="-25000" dirty="0" smtClean="0">
                          <a:solidFill>
                            <a:srgbClr val="000000"/>
                          </a:solidFill>
                          <a:effectLst/>
                          <a:latin typeface="+mn-lt"/>
                          <a:ea typeface="+mn-ea"/>
                          <a:cs typeface="Times New Roman" panose="02020603050405020304" pitchFamily="18" charset="0"/>
                        </a:rPr>
                        <a:t>2</a:t>
                      </a:r>
                      <a:r>
                        <a:rPr lang="en-US" altLang="zh-CN" sz="2400" dirty="0" smtClean="0">
                          <a:solidFill>
                            <a:srgbClr val="000000"/>
                          </a:solidFill>
                          <a:effectLst/>
                          <a:latin typeface="+mn-lt"/>
                          <a:ea typeface="+mn-ea"/>
                          <a:cs typeface="Times New Roman" panose="02020603050405020304" pitchFamily="18" charset="0"/>
                        </a:rPr>
                        <a:t>—CH</a:t>
                      </a:r>
                      <a:r>
                        <a:rPr lang="en-US" altLang="zh-CN" sz="2400" baseline="-25000" dirty="0" smtClean="0">
                          <a:solidFill>
                            <a:srgbClr val="000000"/>
                          </a:solidFill>
                          <a:effectLst/>
                          <a:latin typeface="+mn-lt"/>
                          <a:ea typeface="+mn-ea"/>
                          <a:cs typeface="Times New Roman" panose="02020603050405020304" pitchFamily="18" charset="0"/>
                        </a:rPr>
                        <a:t>2</a:t>
                      </a:r>
                      <a:r>
                        <a:rPr lang="en-US" altLang="zh-CN" sz="2400" dirty="0" smtClean="0">
                          <a:solidFill>
                            <a:srgbClr val="000000"/>
                          </a:solidFill>
                          <a:effectLst/>
                          <a:latin typeface="+mn-lt"/>
                          <a:ea typeface="+mn-ea"/>
                          <a:cs typeface="Times New Roman" panose="02020603050405020304" pitchFamily="18" charset="0"/>
                        </a:rPr>
                        <a:t>—</a:t>
                      </a:r>
                      <a:endParaRPr lang="zh-CN" sz="2400" i="1"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2592287"/>
                  </a:ext>
                </a:extLst>
              </a:tr>
              <a:tr h="967614">
                <a:tc rowSpan="3">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加成</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烯烃的加成</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+HCl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3900809"/>
                  </a:ext>
                </a:extLst>
              </a:tr>
              <a:tr h="662335">
                <a:tc vMerge="1">
                  <a:txBody>
                    <a:bodyPr/>
                    <a:lstStyle/>
                    <a:p>
                      <a:pPr algn="ctr">
                        <a:lnSpc>
                          <a:spcPct val="150000"/>
                        </a:lnSpc>
                        <a:spcAft>
                          <a:spcPts val="0"/>
                        </a:spcAft>
                      </a:pP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炔烃的加成</a:t>
                      </a: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HCl</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CHCl</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01871438"/>
                  </a:ext>
                </a:extLst>
              </a:tr>
              <a:tr h="662335">
                <a:tc vMerge="1">
                  <a:txBody>
                    <a:bodyPr/>
                    <a:lstStyle/>
                    <a:p>
                      <a:pPr algn="ct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zh-CN" sz="2400" kern="1200" dirty="0">
                          <a:solidFill>
                            <a:schemeClr val="tx1"/>
                          </a:solidFill>
                          <a:effectLst/>
                          <a:latin typeface="+mn-lt"/>
                          <a:ea typeface="+mn-ea"/>
                          <a:cs typeface="+mn-cs"/>
                        </a:rPr>
                        <a:t>苯环加氢</a:t>
                      </a:r>
                      <a:r>
                        <a:rPr lang="en-US" altLang="zh-CN" sz="2400" kern="1200" dirty="0">
                          <a:solidFill>
                            <a:schemeClr val="tx1"/>
                          </a:solidFill>
                          <a:effectLst/>
                          <a:latin typeface="+mn-lt"/>
                          <a:ea typeface="+mn-ea"/>
                          <a:cs typeface="+mn-cs"/>
                        </a:rPr>
                        <a:t>:           +3H</a:t>
                      </a:r>
                      <a:r>
                        <a:rPr lang="en-US" altLang="zh-CN" sz="2400" kern="1200" baseline="-25000" dirty="0">
                          <a:solidFill>
                            <a:schemeClr val="tx1"/>
                          </a:solidFill>
                          <a:effectLst/>
                          <a:latin typeface="+mn-lt"/>
                          <a:ea typeface="+mn-ea"/>
                          <a:cs typeface="+mn-cs"/>
                        </a:rPr>
                        <a:t>2</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4908866"/>
                  </a:ext>
                </a:extLst>
              </a:tr>
              <a:tr h="772765">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消去</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醇分子内脱水生成烯烃</a:t>
                      </a:r>
                      <a:r>
                        <a:rPr lang="en-US" sz="2400" dirty="0">
                          <a:solidFill>
                            <a:srgbClr val="000000"/>
                          </a:solidFill>
                          <a:effectLst/>
                          <a:latin typeface="+mn-lt"/>
                          <a:ea typeface="+mn-ea"/>
                          <a:cs typeface="Times New Roman" panose="02020603050405020304" pitchFamily="18" charset="0"/>
                        </a:rPr>
                        <a:t>:C</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5</a:t>
                      </a:r>
                      <a:r>
                        <a:rPr lang="en-US" sz="2400" dirty="0">
                          <a:solidFill>
                            <a:srgbClr val="000000"/>
                          </a:solidFill>
                          <a:effectLst/>
                          <a:latin typeface="+mn-lt"/>
                          <a:ea typeface="+mn-ea"/>
                          <a:cs typeface="Times New Roman" panose="02020603050405020304" pitchFamily="18" charset="0"/>
                        </a:rPr>
                        <a:t>OH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6687944"/>
                  </a:ext>
                </a:extLst>
              </a:tr>
              <a:tr h="890557">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卤代烃脱</a:t>
                      </a:r>
                      <a:r>
                        <a:rPr lang="en-US" sz="2400" dirty="0">
                          <a:solidFill>
                            <a:srgbClr val="000000"/>
                          </a:solidFill>
                          <a:effectLst/>
                          <a:latin typeface="+mn-lt"/>
                          <a:ea typeface="+mn-ea"/>
                          <a:cs typeface="Times New Roman" panose="02020603050405020304" pitchFamily="18" charset="0"/>
                        </a:rPr>
                        <a:t>HX</a:t>
                      </a:r>
                      <a:r>
                        <a:rPr lang="zh-CN" sz="2400" dirty="0">
                          <a:solidFill>
                            <a:srgbClr val="000000"/>
                          </a:solidFill>
                          <a:effectLst/>
                          <a:latin typeface="+mn-lt"/>
                          <a:ea typeface="+mn-ea"/>
                          <a:cs typeface="Times New Roman" panose="02020603050405020304" pitchFamily="18" charset="0"/>
                        </a:rPr>
                        <a:t>生成烯烃</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Br+NaOH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↑+NaBr+H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9593613"/>
                  </a:ext>
                </a:extLst>
              </a:tr>
              <a:tr h="719803">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加聚</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单烯烃的加聚</a:t>
                      </a:r>
                      <a:r>
                        <a:rPr lang="en-US"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9011756"/>
                  </a:ext>
                </a:extLst>
              </a:tr>
            </a:tbl>
          </a:graphicData>
        </a:graphic>
      </p:graphicFrame>
      <p:pic>
        <p:nvPicPr>
          <p:cNvPr id="7206" name="图片 1991">
            <a:extLst>
              <a:ext uri="{FF2B5EF4-FFF2-40B4-BE49-F238E27FC236}">
                <a16:creationId xmlns="" xmlns:a16="http://schemas.microsoft.com/office/drawing/2014/main" id="{08FC8D99-10C1-4B32-BA2C-D967E4CA6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879" y="2941799"/>
            <a:ext cx="288601" cy="288601"/>
          </a:xfrm>
          <a:prstGeom prst="rect">
            <a:avLst/>
          </a:prstGeom>
          <a:noFill/>
          <a:extLst>
            <a:ext uri="{909E8E84-426E-40DD-AFC4-6F175D3DCCD1}">
              <a14:hiddenFill xmlns:a14="http://schemas.microsoft.com/office/drawing/2010/main">
                <a:solidFill>
                  <a:srgbClr val="FFFFFF"/>
                </a:solidFill>
              </a14:hiddenFill>
            </a:ext>
          </a:extLst>
        </p:spPr>
      </p:pic>
      <p:pic>
        <p:nvPicPr>
          <p:cNvPr id="7186" name="图片 2011">
            <a:extLst>
              <a:ext uri="{FF2B5EF4-FFF2-40B4-BE49-F238E27FC236}">
                <a16:creationId xmlns="" xmlns:a16="http://schemas.microsoft.com/office/drawing/2014/main" id="{CDFDA18E-83E5-4528-9188-3542D2CF0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432" y="2133600"/>
            <a:ext cx="263029" cy="263029"/>
          </a:xfrm>
          <a:prstGeom prst="rect">
            <a:avLst/>
          </a:prstGeom>
          <a:noFill/>
          <a:extLst>
            <a:ext uri="{909E8E84-426E-40DD-AFC4-6F175D3DCCD1}">
              <a14:hiddenFill xmlns:a14="http://schemas.microsoft.com/office/drawing/2010/main">
                <a:solidFill>
                  <a:srgbClr val="FFFFFF"/>
                </a:solidFill>
              </a14:hiddenFill>
            </a:ext>
          </a:extLst>
        </p:spPr>
      </p:pic>
      <p:pic>
        <p:nvPicPr>
          <p:cNvPr id="7185" name="图片 2012">
            <a:extLst>
              <a:ext uri="{FF2B5EF4-FFF2-40B4-BE49-F238E27FC236}">
                <a16:creationId xmlns="" xmlns:a16="http://schemas.microsoft.com/office/drawing/2014/main" id="{E4E44908-8E45-4901-B5C5-7014CD781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098" y="1981231"/>
            <a:ext cx="921061" cy="446575"/>
          </a:xfrm>
          <a:prstGeom prst="rect">
            <a:avLst/>
          </a:prstGeom>
          <a:noFill/>
          <a:extLst>
            <a:ext uri="{909E8E84-426E-40DD-AFC4-6F175D3DCCD1}">
              <a14:hiddenFill xmlns:a14="http://schemas.microsoft.com/office/drawing/2010/main">
                <a:solidFill>
                  <a:srgbClr val="FFFFFF"/>
                </a:solidFill>
              </a14:hiddenFill>
            </a:ext>
          </a:extLst>
        </p:spPr>
      </p:pic>
      <p:pic>
        <p:nvPicPr>
          <p:cNvPr id="7184" name="图片 2013">
            <a:extLst>
              <a:ext uri="{FF2B5EF4-FFF2-40B4-BE49-F238E27FC236}">
                <a16:creationId xmlns="" xmlns:a16="http://schemas.microsoft.com/office/drawing/2014/main" id="{600BB360-0B0E-4828-B809-0A56A3278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632" y="1832148"/>
            <a:ext cx="2086987" cy="775931"/>
          </a:xfrm>
          <a:prstGeom prst="rect">
            <a:avLst/>
          </a:prstGeom>
          <a:noFill/>
          <a:extLst>
            <a:ext uri="{909E8E84-426E-40DD-AFC4-6F175D3DCCD1}">
              <a14:hiddenFill xmlns:a14="http://schemas.microsoft.com/office/drawing/2010/main">
                <a:solidFill>
                  <a:srgbClr val="FFFFFF"/>
                </a:solidFill>
              </a14:hiddenFill>
            </a:ext>
          </a:extLst>
        </p:spPr>
      </p:pic>
      <p:pic>
        <p:nvPicPr>
          <p:cNvPr id="7183" name="图片 2014">
            <a:extLst>
              <a:ext uri="{FF2B5EF4-FFF2-40B4-BE49-F238E27FC236}">
                <a16:creationId xmlns="" xmlns:a16="http://schemas.microsoft.com/office/drawing/2014/main" id="{E2053F95-AD91-4579-BA68-A18F2537D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166" y="2889815"/>
            <a:ext cx="1294237" cy="316369"/>
          </a:xfrm>
          <a:prstGeom prst="rect">
            <a:avLst/>
          </a:prstGeom>
          <a:noFill/>
          <a:extLst>
            <a:ext uri="{909E8E84-426E-40DD-AFC4-6F175D3DCCD1}">
              <a14:hiddenFill xmlns:a14="http://schemas.microsoft.com/office/drawing/2010/main">
                <a:solidFill>
                  <a:srgbClr val="FFFFFF"/>
                </a:solidFill>
              </a14:hiddenFill>
            </a:ext>
          </a:extLst>
        </p:spPr>
      </p:pic>
      <p:pic>
        <p:nvPicPr>
          <p:cNvPr id="7182" name="图片 2015">
            <a:extLst>
              <a:ext uri="{FF2B5EF4-FFF2-40B4-BE49-F238E27FC236}">
                <a16:creationId xmlns="" xmlns:a16="http://schemas.microsoft.com/office/drawing/2014/main" id="{EC97C010-A7A0-44D1-B41F-2D09D0BD0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820" y="2766447"/>
            <a:ext cx="765175" cy="502146"/>
          </a:xfrm>
          <a:prstGeom prst="rect">
            <a:avLst/>
          </a:prstGeom>
          <a:noFill/>
          <a:extLst>
            <a:ext uri="{909E8E84-426E-40DD-AFC4-6F175D3DCCD1}">
              <a14:hiddenFill xmlns:a14="http://schemas.microsoft.com/office/drawing/2010/main">
                <a:solidFill>
                  <a:srgbClr val="FFFFFF"/>
                </a:solidFill>
              </a14:hiddenFill>
            </a:ext>
          </a:extLst>
        </p:spPr>
      </p:pic>
      <p:pic>
        <p:nvPicPr>
          <p:cNvPr id="7181" name="图片 2016">
            <a:extLst>
              <a:ext uri="{FF2B5EF4-FFF2-40B4-BE49-F238E27FC236}">
                <a16:creationId xmlns="" xmlns:a16="http://schemas.microsoft.com/office/drawing/2014/main" id="{2EFCEF5B-4C39-4FCE-A198-642434AD6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345" y="6073211"/>
            <a:ext cx="354805" cy="354805"/>
          </a:xfrm>
          <a:prstGeom prst="rect">
            <a:avLst/>
          </a:prstGeom>
          <a:noFill/>
          <a:extLst>
            <a:ext uri="{909E8E84-426E-40DD-AFC4-6F175D3DCCD1}">
              <a14:hiddenFill xmlns:a14="http://schemas.microsoft.com/office/drawing/2010/main">
                <a:solidFill>
                  <a:srgbClr val="FFFFFF"/>
                </a:solidFill>
              </a14:hiddenFill>
            </a:ext>
          </a:extLst>
        </p:spPr>
      </p:pic>
      <p:pic>
        <p:nvPicPr>
          <p:cNvPr id="7180" name="图片 2017">
            <a:extLst>
              <a:ext uri="{FF2B5EF4-FFF2-40B4-BE49-F238E27FC236}">
                <a16:creationId xmlns="" xmlns:a16="http://schemas.microsoft.com/office/drawing/2014/main" id="{C64EE438-AA1E-4FF1-A2D1-094D9D491C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9930" y="3469712"/>
            <a:ext cx="645616" cy="478234"/>
          </a:xfrm>
          <a:prstGeom prst="rect">
            <a:avLst/>
          </a:prstGeom>
          <a:noFill/>
          <a:extLst>
            <a:ext uri="{909E8E84-426E-40DD-AFC4-6F175D3DCCD1}">
              <a14:hiddenFill xmlns:a14="http://schemas.microsoft.com/office/drawing/2010/main">
                <a:solidFill>
                  <a:srgbClr val="FFFFFF"/>
                </a:solidFill>
              </a14:hiddenFill>
            </a:ext>
          </a:extLst>
        </p:spPr>
      </p:pic>
      <p:pic>
        <p:nvPicPr>
          <p:cNvPr id="7179" name="图片 2018">
            <a:extLst>
              <a:ext uri="{FF2B5EF4-FFF2-40B4-BE49-F238E27FC236}">
                <a16:creationId xmlns="" xmlns:a16="http://schemas.microsoft.com/office/drawing/2014/main" id="{4E394A9C-1231-44E0-B92E-11A2866D52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2244" y="3413423"/>
            <a:ext cx="430411" cy="502146"/>
          </a:xfrm>
          <a:prstGeom prst="rect">
            <a:avLst/>
          </a:prstGeom>
          <a:noFill/>
          <a:extLst>
            <a:ext uri="{909E8E84-426E-40DD-AFC4-6F175D3DCCD1}">
              <a14:hiddenFill xmlns:a14="http://schemas.microsoft.com/office/drawing/2010/main">
                <a:solidFill>
                  <a:srgbClr val="FFFFFF"/>
                </a:solidFill>
              </a14:hiddenFill>
            </a:ext>
          </a:extLst>
        </p:spPr>
      </p:pic>
      <p:pic>
        <p:nvPicPr>
          <p:cNvPr id="7178" name="图片 2019">
            <a:extLst>
              <a:ext uri="{FF2B5EF4-FFF2-40B4-BE49-F238E27FC236}">
                <a16:creationId xmlns="" xmlns:a16="http://schemas.microsoft.com/office/drawing/2014/main" id="{D8CB2852-97A4-4814-A1DD-323F796FBA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1690" y="3426819"/>
            <a:ext cx="645616" cy="478234"/>
          </a:xfrm>
          <a:prstGeom prst="rect">
            <a:avLst/>
          </a:prstGeom>
          <a:noFill/>
          <a:extLst>
            <a:ext uri="{909E8E84-426E-40DD-AFC4-6F175D3DCCD1}">
              <a14:hiddenFill xmlns:a14="http://schemas.microsoft.com/office/drawing/2010/main">
                <a:solidFill>
                  <a:srgbClr val="FFFFFF"/>
                </a:solidFill>
              </a14:hiddenFill>
            </a:ext>
          </a:extLst>
        </p:spPr>
      </p:pic>
      <p:pic>
        <p:nvPicPr>
          <p:cNvPr id="7177" name="图片 2020">
            <a:extLst>
              <a:ext uri="{FF2B5EF4-FFF2-40B4-BE49-F238E27FC236}">
                <a16:creationId xmlns="" xmlns:a16="http://schemas.microsoft.com/office/drawing/2014/main" id="{21A68228-2FE6-420D-A6A6-DAC10BF38B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5730" y="4164207"/>
            <a:ext cx="765175" cy="502146"/>
          </a:xfrm>
          <a:prstGeom prst="rect">
            <a:avLst/>
          </a:prstGeom>
          <a:noFill/>
          <a:extLst>
            <a:ext uri="{909E8E84-426E-40DD-AFC4-6F175D3DCCD1}">
              <a14:hiddenFill xmlns:a14="http://schemas.microsoft.com/office/drawing/2010/main">
                <a:solidFill>
                  <a:srgbClr val="FFFFFF"/>
                </a:solidFill>
              </a14:hiddenFill>
            </a:ext>
          </a:extLst>
        </p:spPr>
      </p:pic>
      <p:pic>
        <p:nvPicPr>
          <p:cNvPr id="7176" name="图片 2021">
            <a:extLst>
              <a:ext uri="{FF2B5EF4-FFF2-40B4-BE49-F238E27FC236}">
                <a16:creationId xmlns="" xmlns:a16="http://schemas.microsoft.com/office/drawing/2014/main" id="{FD604341-90B4-4631-BEC1-ED0AB480A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870" y="5136955"/>
            <a:ext cx="400510" cy="400510"/>
          </a:xfrm>
          <a:prstGeom prst="rect">
            <a:avLst/>
          </a:prstGeom>
          <a:noFill/>
          <a:extLst>
            <a:ext uri="{909E8E84-426E-40DD-AFC4-6F175D3DCCD1}">
              <a14:hiddenFill xmlns:a14="http://schemas.microsoft.com/office/drawing/2010/main">
                <a:solidFill>
                  <a:srgbClr val="FFFFFF"/>
                </a:solidFill>
              </a14:hiddenFill>
            </a:ext>
          </a:extLst>
        </p:spPr>
      </p:pic>
      <p:pic>
        <p:nvPicPr>
          <p:cNvPr id="7175" name="图片 2022">
            <a:extLst>
              <a:ext uri="{FF2B5EF4-FFF2-40B4-BE49-F238E27FC236}">
                <a16:creationId xmlns="" xmlns:a16="http://schemas.microsoft.com/office/drawing/2014/main" id="{C3EC1511-7E15-42D4-8176-EA38BA3585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0737" y="4941484"/>
            <a:ext cx="520213" cy="6069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图片 2025">
            <a:extLst>
              <a:ext uri="{FF2B5EF4-FFF2-40B4-BE49-F238E27FC236}">
                <a16:creationId xmlns="" xmlns:a16="http://schemas.microsoft.com/office/drawing/2014/main" id="{46B36482-6BC6-437F-8046-D2CE424D0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797" y="5979639"/>
            <a:ext cx="789086" cy="382587"/>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a:extLst>
              <a:ext uri="{FF2B5EF4-FFF2-40B4-BE49-F238E27FC236}">
                <a16:creationId xmlns="" xmlns:a16="http://schemas.microsoft.com/office/drawing/2014/main" id="{7C4E7DAF-A7B6-43F9-80E1-CB05D4E18110}"/>
              </a:ext>
            </a:extLst>
          </p:cNvPr>
          <p:cNvSpPr/>
          <p:nvPr/>
        </p:nvSpPr>
        <p:spPr>
          <a:xfrm>
            <a:off x="10879365" y="95250"/>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36" name="矩形 35">
            <a:extLst>
              <a:ext uri="{FF2B5EF4-FFF2-40B4-BE49-F238E27FC236}">
                <a16:creationId xmlns="" xmlns:a16="http://schemas.microsoft.com/office/drawing/2014/main" id="{622D6256-F2F9-4080-A37E-9BA962D2F56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cxnSp>
        <p:nvCxnSpPr>
          <p:cNvPr id="5" name="直接连接符 4"/>
          <p:cNvCxnSpPr/>
          <p:nvPr/>
        </p:nvCxnSpPr>
        <p:spPr>
          <a:xfrm>
            <a:off x="8689380" y="1053296"/>
            <a:ext cx="112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801690" y="1053296"/>
            <a:ext cx="0" cy="428263"/>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689380" y="1481559"/>
            <a:ext cx="112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080737" y="1053296"/>
            <a:ext cx="13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080737" y="1053296"/>
            <a:ext cx="0" cy="428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6737" y="1481559"/>
            <a:ext cx="66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080737" y="1481559"/>
            <a:ext cx="9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2643" y="5988675"/>
            <a:ext cx="16764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09151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5772A68C-FC80-447C-A80A-E6DA61A18C8B}"/>
              </a:ext>
            </a:extLst>
          </p:cNvPr>
          <p:cNvGraphicFramePr>
            <a:graphicFrameLocks noGrp="1"/>
          </p:cNvGraphicFramePr>
          <p:nvPr>
            <p:extLst>
              <p:ext uri="{D42A27DB-BD31-4B8C-83A1-F6EECF244321}">
                <p14:modId xmlns:p14="http://schemas.microsoft.com/office/powerpoint/2010/main" val="1962468364"/>
              </p:ext>
            </p:extLst>
          </p:nvPr>
        </p:nvGraphicFramePr>
        <p:xfrm>
          <a:off x="316230" y="1232694"/>
          <a:ext cx="11658600" cy="4389120"/>
        </p:xfrm>
        <a:graphic>
          <a:graphicData uri="http://schemas.openxmlformats.org/drawingml/2006/table">
            <a:tbl>
              <a:tblPr firstRow="1" firstCol="1" bandRow="1"/>
              <a:tblGrid>
                <a:gridCol w="1372842">
                  <a:extLst>
                    <a:ext uri="{9D8B030D-6E8A-4147-A177-3AD203B41FA5}">
                      <a16:colId xmlns="" xmlns:a16="http://schemas.microsoft.com/office/drawing/2014/main" val="1073243501"/>
                    </a:ext>
                  </a:extLst>
                </a:gridCol>
                <a:gridCol w="10285758">
                  <a:extLst>
                    <a:ext uri="{9D8B030D-6E8A-4147-A177-3AD203B41FA5}">
                      <a16:colId xmlns="" xmlns:a16="http://schemas.microsoft.com/office/drawing/2014/main" val="2316275422"/>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类型</a:t>
                      </a:r>
                      <a:r>
                        <a:rPr lang="en-US" altLang="zh-CN"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重要的有机反应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2592287"/>
                  </a:ext>
                </a:extLst>
              </a:tr>
              <a:tr h="0">
                <a:tc>
                  <a:txBody>
                    <a:bodyPr/>
                    <a:lstStyle/>
                    <a:p>
                      <a:pPr algn="ctr">
                        <a:lnSpc>
                          <a:spcPct val="150000"/>
                        </a:lnSpc>
                        <a:spcAft>
                          <a:spcPts val="0"/>
                        </a:spcAft>
                      </a:pPr>
                      <a:endParaRPr lang="en-US" altLang="zh-CN" sz="2400" dirty="0" smtClean="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altLang="zh-CN" sz="2400" dirty="0" smtClean="0">
                          <a:solidFill>
                            <a:srgbClr val="000000"/>
                          </a:solidFill>
                          <a:effectLst/>
                          <a:latin typeface="+mn-lt"/>
                          <a:ea typeface="+mn-ea"/>
                          <a:cs typeface="Times New Roman" panose="02020603050405020304" pitchFamily="18" charset="0"/>
                        </a:rPr>
                        <a:t>加聚</a:t>
                      </a:r>
                    </a:p>
                    <a:p>
                      <a:pPr algn="ctr">
                        <a:lnSpc>
                          <a:spcPct val="150000"/>
                        </a:lnSpc>
                        <a:spcAft>
                          <a:spcPts val="0"/>
                        </a:spcAft>
                      </a:pPr>
                      <a:r>
                        <a:rPr lang="zh-CN" altLang="zh-CN" sz="2400" dirty="0" smtClean="0">
                          <a:solidFill>
                            <a:srgbClr val="000000"/>
                          </a:solidFill>
                          <a:effectLst/>
                          <a:latin typeface="+mn-lt"/>
                          <a:ea typeface="+mn-ea"/>
                          <a:cs typeface="Times New Roman" panose="02020603050405020304" pitchFamily="18" charset="0"/>
                        </a:rPr>
                        <a:t>反应</a:t>
                      </a:r>
                    </a:p>
                    <a:p>
                      <a:endParaRPr lang="zh-CN" altLang="en-US" dirty="0"/>
                    </a:p>
                  </a:txBody>
                  <a:tcPr>
                    <a:lnT w="12700" cap="flat" cmpd="sng" algn="ctr">
                      <a:solidFill>
                        <a:srgbClr val="000000"/>
                      </a:solidFill>
                      <a:prstDash val="solid"/>
                      <a:round/>
                      <a:headEnd type="none" w="med" len="med"/>
                      <a:tailEnd type="none" w="med" len="med"/>
                    </a:lnT>
                  </a:tcPr>
                </a:tc>
                <a:tc>
                  <a:txBody>
                    <a:bodyPr/>
                    <a:lstStyle/>
                    <a:p>
                      <a:pPr>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共轭二烯烃的加聚</a:t>
                      </a:r>
                      <a:r>
                        <a:rPr lang="en-US"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异戊二烯</a:t>
                      </a:r>
                      <a:r>
                        <a:rPr lang="en-US" sz="2400" dirty="0">
                          <a:solidFill>
                            <a:srgbClr val="000000"/>
                          </a:solidFill>
                          <a:effectLst/>
                          <a:latin typeface="+mn-lt"/>
                          <a:ea typeface="+mn-ea"/>
                          <a:cs typeface="Times New Roman" panose="02020603050405020304" pitchFamily="18" charset="0"/>
                        </a:rPr>
                        <a:t>               </a:t>
                      </a:r>
                    </a:p>
                    <a:p>
                      <a:pPr>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altLang="zh-CN" sz="2400" dirty="0">
                          <a:solidFill>
                            <a:srgbClr val="000000"/>
                          </a:solidFill>
                          <a:effectLst/>
                          <a:latin typeface="+mn-lt"/>
                          <a:ea typeface="+mn-ea"/>
                          <a:cs typeface="Times New Roman" panose="02020603050405020304" pitchFamily="18" charset="0"/>
                        </a:rPr>
                        <a:t>                                                 </a:t>
                      </a:r>
                      <a:r>
                        <a:rPr lang="zh-CN" sz="2400" dirty="0">
                          <a:solidFill>
                            <a:srgbClr val="000000"/>
                          </a:solidFill>
                          <a:effectLst/>
                          <a:latin typeface="+mn-lt"/>
                          <a:ea typeface="+mn-ea"/>
                          <a:cs typeface="Times New Roman" panose="02020603050405020304" pitchFamily="18" charset="0"/>
                        </a:rPr>
                        <a:t>聚异戊二烯</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天然橡胶</a:t>
                      </a:r>
                      <a:r>
                        <a:rPr lang="en-US" sz="2400" dirty="0">
                          <a:solidFill>
                            <a:srgbClr val="000000"/>
                          </a:solidFill>
                          <a:effectLst/>
                          <a:latin typeface="+mn-lt"/>
                          <a:ea typeface="+mn-ea"/>
                          <a:cs typeface="Times New Roman" panose="02020603050405020304" pitchFamily="18" charset="0"/>
                        </a:rPr>
                        <a:t>)</a:t>
                      </a:r>
                    </a:p>
                    <a:p>
                      <a:pPr>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txBody>
                  <a:tcPr marL="66675" marR="6667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9881502"/>
                  </a:ext>
                </a:extLst>
              </a:tr>
            </a:tbl>
          </a:graphicData>
        </a:graphic>
      </p:graphicFrame>
      <p:pic>
        <p:nvPicPr>
          <p:cNvPr id="7171" name="图片 2026">
            <a:extLst>
              <a:ext uri="{FF2B5EF4-FFF2-40B4-BE49-F238E27FC236}">
                <a16:creationId xmlns="" xmlns:a16="http://schemas.microsoft.com/office/drawing/2014/main" id="{E45A019F-E1B2-4AC2-B786-4D4C81980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491" y="2719387"/>
            <a:ext cx="2844643" cy="862013"/>
          </a:xfrm>
          <a:prstGeom prst="rect">
            <a:avLst/>
          </a:prstGeom>
          <a:noFill/>
          <a:extLst>
            <a:ext uri="{909E8E84-426E-40DD-AFC4-6F175D3DCCD1}">
              <a14:hiddenFill xmlns:a14="http://schemas.microsoft.com/office/drawing/2010/main">
                <a:solidFill>
                  <a:srgbClr val="FFFFFF"/>
                </a:solidFill>
              </a14:hiddenFill>
            </a:ext>
          </a:extLst>
        </p:spPr>
      </p:pic>
      <p:pic>
        <p:nvPicPr>
          <p:cNvPr id="7170" name="图片 2027">
            <a:extLst>
              <a:ext uri="{FF2B5EF4-FFF2-40B4-BE49-F238E27FC236}">
                <a16:creationId xmlns="" xmlns:a16="http://schemas.microsoft.com/office/drawing/2014/main" id="{2706596C-85B1-4C1D-AB52-04396F484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995" y="2928937"/>
            <a:ext cx="789086" cy="382587"/>
          </a:xfrm>
          <a:prstGeom prst="rect">
            <a:avLst/>
          </a:prstGeom>
          <a:noFill/>
          <a:extLst>
            <a:ext uri="{909E8E84-426E-40DD-AFC4-6F175D3DCCD1}">
              <a14:hiddenFill xmlns:a14="http://schemas.microsoft.com/office/drawing/2010/main">
                <a:solidFill>
                  <a:srgbClr val="FFFFFF"/>
                </a:solidFill>
              </a14:hiddenFill>
            </a:ext>
          </a:extLst>
        </p:spPr>
      </p:pic>
      <p:pic>
        <p:nvPicPr>
          <p:cNvPr id="7169" name="图片 2028">
            <a:extLst>
              <a:ext uri="{FF2B5EF4-FFF2-40B4-BE49-F238E27FC236}">
                <a16:creationId xmlns="" xmlns:a16="http://schemas.microsoft.com/office/drawing/2014/main" id="{99FCF356-2AC5-4860-AF25-D13A18000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144" y="3851374"/>
            <a:ext cx="3472657" cy="930176"/>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 xmlns:a16="http://schemas.microsoft.com/office/drawing/2014/main" id="{911ECD70-1B04-4340-9AA1-C05F61A4E09C}"/>
              </a:ext>
            </a:extLst>
          </p:cNvPr>
          <p:cNvSpPr/>
          <p:nvPr/>
        </p:nvSpPr>
        <p:spPr>
          <a:xfrm>
            <a:off x="10879365" y="34903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23" name="矩形 22">
            <a:extLst>
              <a:ext uri="{FF2B5EF4-FFF2-40B4-BE49-F238E27FC236}">
                <a16:creationId xmlns="" xmlns:a16="http://schemas.microsoft.com/office/drawing/2014/main" id="{D3ABFF38-8375-4A26-9B3E-BEC56E4F26E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9648404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5F48925C-F1FD-4693-9BA9-8D7B8A96F761}"/>
              </a:ext>
            </a:extLst>
          </p:cNvPr>
          <p:cNvGraphicFramePr>
            <a:graphicFrameLocks noGrp="1"/>
          </p:cNvGraphicFramePr>
          <p:nvPr>
            <p:extLst>
              <p:ext uri="{D42A27DB-BD31-4B8C-83A1-F6EECF244321}">
                <p14:modId xmlns:p14="http://schemas.microsoft.com/office/powerpoint/2010/main" val="427947561"/>
              </p:ext>
            </p:extLst>
          </p:nvPr>
        </p:nvGraphicFramePr>
        <p:xfrm>
          <a:off x="285750" y="1061244"/>
          <a:ext cx="11620500" cy="5432153"/>
        </p:xfrm>
        <a:graphic>
          <a:graphicData uri="http://schemas.openxmlformats.org/drawingml/2006/table">
            <a:tbl>
              <a:tblPr firstRow="1" firstCol="1" bandRow="1"/>
              <a:tblGrid>
                <a:gridCol w="1347304">
                  <a:extLst>
                    <a:ext uri="{9D8B030D-6E8A-4147-A177-3AD203B41FA5}">
                      <a16:colId xmlns="" xmlns:a16="http://schemas.microsoft.com/office/drawing/2014/main" val="2877865368"/>
                    </a:ext>
                  </a:extLst>
                </a:gridCol>
                <a:gridCol w="10273196">
                  <a:extLst>
                    <a:ext uri="{9D8B030D-6E8A-4147-A177-3AD203B41FA5}">
                      <a16:colId xmlns="" xmlns:a16="http://schemas.microsoft.com/office/drawing/2014/main" val="3255547901"/>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反应类型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重要的有机反应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6127714"/>
                  </a:ext>
                </a:extLst>
              </a:tr>
              <a:tr h="2684324">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缩聚</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二元醇与二元酸之间的缩聚</a:t>
                      </a:r>
                      <a:r>
                        <a:rPr lang="en-US" sz="2400" dirty="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 </a:t>
                      </a:r>
                      <a:r>
                        <a:rPr lang="en-US" sz="2400" baseline="0" dirty="0" smtClean="0">
                          <a:solidFill>
                            <a:srgbClr val="000000"/>
                          </a:solidFill>
                          <a:effectLst/>
                          <a:latin typeface="+mn-lt"/>
                          <a:ea typeface="+mn-ea"/>
                          <a:cs typeface="Times New Roman" panose="02020603050405020304" pitchFamily="18" charset="0"/>
                        </a:rPr>
                        <a:t> </a:t>
                      </a:r>
                      <a:r>
                        <a:rPr lang="en-US" sz="2400" i="1" dirty="0" smtClean="0">
                          <a:solidFill>
                            <a:srgbClr val="000000"/>
                          </a:solidFill>
                          <a:effectLst/>
                          <a:latin typeface="+mn-lt"/>
                          <a:ea typeface="+mn-ea"/>
                          <a:cs typeface="Times New Roman" panose="02020603050405020304" pitchFamily="18" charset="0"/>
                        </a:rPr>
                        <a:t>n                </a:t>
                      </a:r>
                      <a:r>
                        <a:rPr lang="en-US" sz="2400" dirty="0" smtClean="0">
                          <a:solidFill>
                            <a:srgbClr val="000000"/>
                          </a:solidFill>
                          <a:effectLst/>
                          <a:latin typeface="+mn-lt"/>
                          <a:ea typeface="+mn-ea"/>
                          <a:cs typeface="Times New Roman" panose="02020603050405020304" pitchFamily="18" charset="0"/>
                        </a:rPr>
                        <a:t>   +     </a:t>
                      </a:r>
                      <a:r>
                        <a:rPr lang="en-US" sz="2400" i="1" dirty="0" smtClean="0">
                          <a:solidFill>
                            <a:srgbClr val="000000"/>
                          </a:solidFill>
                          <a:effectLst/>
                          <a:latin typeface="+mn-lt"/>
                          <a:ea typeface="+mn-ea"/>
                          <a:cs typeface="Times New Roman" panose="02020603050405020304" pitchFamily="18" charset="0"/>
                        </a:rPr>
                        <a:t>n</a:t>
                      </a:r>
                      <a:r>
                        <a:rPr lang="en-US" sz="2400" dirty="0" smtClean="0">
                          <a:solidFill>
                            <a:srgbClr val="000000"/>
                          </a:solidFill>
                          <a:effectLst/>
                          <a:latin typeface="+mn-lt"/>
                          <a:ea typeface="+mn-ea"/>
                          <a:cs typeface="Times New Roman" panose="02020603050405020304" pitchFamily="18" charset="0"/>
                        </a:rPr>
                        <a:t>HOCH</a:t>
                      </a:r>
                      <a:r>
                        <a:rPr lang="en-US" sz="2400" baseline="-25000" dirty="0" smtClean="0">
                          <a:solidFill>
                            <a:srgbClr val="000000"/>
                          </a:solidFill>
                          <a:effectLst/>
                          <a:latin typeface="+mn-lt"/>
                          <a:ea typeface="+mn-ea"/>
                          <a:cs typeface="Times New Roman" panose="02020603050405020304" pitchFamily="18" charset="0"/>
                        </a:rPr>
                        <a:t>2</a:t>
                      </a:r>
                      <a:r>
                        <a:rPr lang="en-US" sz="2400" dirty="0" smtClean="0">
                          <a:solidFill>
                            <a:srgbClr val="000000"/>
                          </a:solidFill>
                          <a:effectLst/>
                          <a:latin typeface="+mn-lt"/>
                          <a:ea typeface="+mn-ea"/>
                          <a:cs typeface="Times New Roman" panose="02020603050405020304" pitchFamily="18" charset="0"/>
                        </a:rPr>
                        <a:t>CH</a:t>
                      </a:r>
                      <a:r>
                        <a:rPr lang="en-US" sz="2400" baseline="-25000" dirty="0" smtClean="0">
                          <a:solidFill>
                            <a:srgbClr val="000000"/>
                          </a:solidFill>
                          <a:effectLst/>
                          <a:latin typeface="+mn-lt"/>
                          <a:ea typeface="+mn-ea"/>
                          <a:cs typeface="Times New Roman" panose="02020603050405020304" pitchFamily="18" charset="0"/>
                        </a:rPr>
                        <a:t>2</a:t>
                      </a:r>
                      <a:r>
                        <a:rPr lang="en-US" sz="2400" dirty="0" smtClean="0">
                          <a:solidFill>
                            <a:srgbClr val="000000"/>
                          </a:solidFill>
                          <a:effectLst/>
                          <a:latin typeface="+mn-lt"/>
                          <a:ea typeface="+mn-ea"/>
                          <a:cs typeface="Times New Roman" panose="02020603050405020304" pitchFamily="18" charset="0"/>
                        </a:rPr>
                        <a:t>OH                </a:t>
                      </a:r>
                    </a:p>
                    <a:p>
                      <a:pPr>
                        <a:lnSpc>
                          <a:spcPct val="150000"/>
                        </a:lnSpc>
                        <a:spcAft>
                          <a:spcPts val="0"/>
                        </a:spcAft>
                      </a:pPr>
                      <a:endParaRPr lang="en-US" sz="2400" dirty="0" smtClean="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400" dirty="0" smtClean="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smtClean="0">
                          <a:solidFill>
                            <a:srgbClr val="000000"/>
                          </a:solidFill>
                          <a:effectLst/>
                          <a:latin typeface="+mn-lt"/>
                          <a:ea typeface="+mn-ea"/>
                          <a:cs typeface="Times New Roman" panose="02020603050405020304" pitchFamily="18" charset="0"/>
                        </a:rPr>
                        <a:t>HO    </a:t>
                      </a:r>
                      <a:r>
                        <a:rPr lang="en-US" sz="2400" baseline="0" dirty="0">
                          <a:solidFill>
                            <a:srgbClr val="000000"/>
                          </a:solidFill>
                          <a:effectLst/>
                          <a:latin typeface="+mn-lt"/>
                          <a:ea typeface="+mn-ea"/>
                          <a:cs typeface="Times New Roman" panose="02020603050405020304" pitchFamily="18" charset="0"/>
                        </a:rPr>
                        <a:t> </a:t>
                      </a:r>
                      <a:r>
                        <a:rPr lang="en-US" sz="2400" baseline="0" dirty="0" smtClean="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H</a:t>
                      </a:r>
                      <a:r>
                        <a:rPr lang="en-US" sz="2400" dirty="0">
                          <a:solidFill>
                            <a:srgbClr val="000000"/>
                          </a:solidFill>
                          <a:effectLst/>
                          <a:latin typeface="+mn-lt"/>
                          <a:ea typeface="+mn-ea"/>
                          <a:cs typeface="Times New Roman" panose="02020603050405020304" pitchFamily="18" charset="0"/>
                        </a:rPr>
                        <a:t>+(</a:t>
                      </a:r>
                      <a:r>
                        <a:rPr lang="en-US" sz="2400" dirty="0" smtClean="0">
                          <a:solidFill>
                            <a:srgbClr val="000000"/>
                          </a:solidFill>
                          <a:effectLst/>
                          <a:latin typeface="+mn-lt"/>
                          <a:ea typeface="+mn-ea"/>
                          <a:cs typeface="Times New Roman" panose="02020603050405020304" pitchFamily="18" charset="0"/>
                        </a:rPr>
                        <a:t>2</a:t>
                      </a:r>
                      <a:r>
                        <a:rPr lang="en-US" sz="2400" i="1" dirty="0" smtClean="0">
                          <a:solidFill>
                            <a:srgbClr val="000000"/>
                          </a:solidFill>
                          <a:effectLst/>
                          <a:latin typeface="+mn-lt"/>
                          <a:ea typeface="+mn-ea"/>
                          <a:cs typeface="Times New Roman" panose="02020603050405020304" pitchFamily="18" charset="0"/>
                        </a:rPr>
                        <a:t>n</a:t>
                      </a:r>
                      <a:r>
                        <a:rPr lang="en-US" sz="2400" dirty="0" smtClean="0">
                          <a:solidFill>
                            <a:srgbClr val="000000"/>
                          </a:solidFill>
                          <a:effectLst/>
                          <a:latin typeface="+mn-lt"/>
                          <a:ea typeface="+mn-ea"/>
                          <a:cs typeface="Times New Roman" panose="02020603050405020304" pitchFamily="18" charset="0"/>
                        </a:rPr>
                        <a:t>-1)H</a:t>
                      </a:r>
                      <a:r>
                        <a:rPr lang="en-US" sz="2400" baseline="-25000" dirty="0" smtClean="0">
                          <a:solidFill>
                            <a:srgbClr val="000000"/>
                          </a:solidFill>
                          <a:effectLst/>
                          <a:latin typeface="+mn-lt"/>
                          <a:ea typeface="+mn-ea"/>
                          <a:cs typeface="Times New Roman" panose="02020603050405020304" pitchFamily="18" charset="0"/>
                        </a:rPr>
                        <a:t>2</a:t>
                      </a:r>
                      <a:r>
                        <a:rPr lang="en-US" sz="2400" dirty="0" smtClean="0">
                          <a:solidFill>
                            <a:srgbClr val="000000"/>
                          </a:solidFill>
                          <a:effectLst/>
                          <a:latin typeface="+mn-lt"/>
                          <a:ea typeface="+mn-ea"/>
                          <a:cs typeface="Times New Roman" panose="02020603050405020304" pitchFamily="18" charset="0"/>
                        </a:rPr>
                        <a:t>O</a:t>
                      </a:r>
                    </a:p>
                    <a:p>
                      <a:pPr>
                        <a:lnSpc>
                          <a:spcPct val="150000"/>
                        </a:lnSpc>
                        <a:spcAft>
                          <a:spcPts val="0"/>
                        </a:spcAft>
                      </a:pPr>
                      <a:endParaRPr lang="en-US" altLang="zh-CN" sz="2400" dirty="0" smtClean="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3946924"/>
                  </a:ext>
                </a:extLst>
              </a:tr>
              <a:tr h="1657395">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羟基酸分子之间的缩聚</a:t>
                      </a:r>
                      <a:r>
                        <a:rPr lang="en-US" sz="2400" dirty="0">
                          <a:solidFill>
                            <a:srgbClr val="000000"/>
                          </a:solidFill>
                          <a:effectLst/>
                          <a:latin typeface="+mn-lt"/>
                          <a:ea typeface="+mn-ea"/>
                          <a:cs typeface="Times New Roman" panose="02020603050405020304" pitchFamily="18" charset="0"/>
                        </a:rPr>
                        <a:t>: </a:t>
                      </a:r>
                      <a:r>
                        <a:rPr lang="en-US" sz="2400" baseline="0" dirty="0" smtClean="0">
                          <a:solidFill>
                            <a:srgbClr val="000000"/>
                          </a:solidFill>
                          <a:effectLst/>
                          <a:latin typeface="+mn-lt"/>
                          <a:ea typeface="+mn-ea"/>
                          <a:cs typeface="Times New Roman" panose="02020603050405020304" pitchFamily="18" charset="0"/>
                        </a:rPr>
                        <a:t>  </a:t>
                      </a:r>
                    </a:p>
                    <a:p>
                      <a:pPr>
                        <a:lnSpc>
                          <a:spcPct val="150000"/>
                        </a:lnSpc>
                        <a:spcAft>
                          <a:spcPts val="0"/>
                        </a:spcAft>
                      </a:pPr>
                      <a:r>
                        <a:rPr lang="en-US" sz="2400" baseline="0" dirty="0" smtClean="0">
                          <a:solidFill>
                            <a:srgbClr val="000000"/>
                          </a:solidFill>
                          <a:effectLst/>
                          <a:latin typeface="+mn-lt"/>
                          <a:ea typeface="+mn-ea"/>
                          <a:cs typeface="Times New Roman" panose="02020603050405020304" pitchFamily="18" charset="0"/>
                        </a:rPr>
                        <a:t>   </a:t>
                      </a:r>
                    </a:p>
                    <a:p>
                      <a:pPr>
                        <a:lnSpc>
                          <a:spcPct val="150000"/>
                        </a:lnSpc>
                        <a:spcAft>
                          <a:spcPts val="0"/>
                        </a:spcAft>
                      </a:pPr>
                      <a:r>
                        <a:rPr lang="en-US" sz="2400" baseline="0" dirty="0" smtClean="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H                        OH</a:t>
                      </a:r>
                      <a:r>
                        <a:rPr lang="en-US"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-1)H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2708682"/>
                  </a:ext>
                </a:extLst>
              </a:tr>
            </a:tbl>
          </a:graphicData>
        </a:graphic>
      </p:graphicFrame>
      <p:pic>
        <p:nvPicPr>
          <p:cNvPr id="11283" name="图片 2029">
            <a:extLst>
              <a:ext uri="{FF2B5EF4-FFF2-40B4-BE49-F238E27FC236}">
                <a16:creationId xmlns="" xmlns:a16="http://schemas.microsoft.com/office/drawing/2014/main" id="{85694923-20B7-460D-999D-2C7F54074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151" y="1797898"/>
            <a:ext cx="1106524" cy="1538337"/>
          </a:xfrm>
          <a:prstGeom prst="rect">
            <a:avLst/>
          </a:prstGeom>
          <a:noFill/>
          <a:extLst>
            <a:ext uri="{909E8E84-426E-40DD-AFC4-6F175D3DCCD1}">
              <a14:hiddenFill xmlns:a14="http://schemas.microsoft.com/office/drawing/2010/main">
                <a:solidFill>
                  <a:srgbClr val="FFFFFF"/>
                </a:solidFill>
              </a14:hiddenFill>
            </a:ext>
          </a:extLst>
        </p:spPr>
      </p:pic>
      <p:pic>
        <p:nvPicPr>
          <p:cNvPr id="11282" name="图片 2030">
            <a:extLst>
              <a:ext uri="{FF2B5EF4-FFF2-40B4-BE49-F238E27FC236}">
                <a16:creationId xmlns="" xmlns:a16="http://schemas.microsoft.com/office/drawing/2014/main" id="{C9FD69E4-314B-45E4-897E-D9C0A01CD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500" y="2178051"/>
            <a:ext cx="933450" cy="481780"/>
          </a:xfrm>
          <a:prstGeom prst="rect">
            <a:avLst/>
          </a:prstGeom>
          <a:noFill/>
          <a:extLst>
            <a:ext uri="{909E8E84-426E-40DD-AFC4-6F175D3DCCD1}">
              <a14:hiddenFill xmlns:a14="http://schemas.microsoft.com/office/drawing/2010/main">
                <a:solidFill>
                  <a:srgbClr val="FFFFFF"/>
                </a:solidFill>
              </a14:hiddenFill>
            </a:ext>
          </a:extLst>
        </p:spPr>
      </p:pic>
      <p:pic>
        <p:nvPicPr>
          <p:cNvPr id="11281" name="图片 2031">
            <a:extLst>
              <a:ext uri="{FF2B5EF4-FFF2-40B4-BE49-F238E27FC236}">
                <a16:creationId xmlns="" xmlns:a16="http://schemas.microsoft.com/office/drawing/2014/main" id="{BDE7E693-9B15-4AA3-89C8-5B87E692A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40" y="3540467"/>
            <a:ext cx="3929060" cy="785812"/>
          </a:xfrm>
          <a:prstGeom prst="rect">
            <a:avLst/>
          </a:prstGeom>
          <a:noFill/>
          <a:extLst>
            <a:ext uri="{909E8E84-426E-40DD-AFC4-6F175D3DCCD1}">
              <a14:hiddenFill xmlns:a14="http://schemas.microsoft.com/office/drawing/2010/main">
                <a:solidFill>
                  <a:srgbClr val="FFFFFF"/>
                </a:solidFill>
              </a14:hiddenFill>
            </a:ext>
          </a:extLst>
        </p:spPr>
      </p:pic>
      <p:pic>
        <p:nvPicPr>
          <p:cNvPr id="11280" name="图片 2032">
            <a:extLst>
              <a:ext uri="{FF2B5EF4-FFF2-40B4-BE49-F238E27FC236}">
                <a16:creationId xmlns="" xmlns:a16="http://schemas.microsoft.com/office/drawing/2014/main" id="{8F55DF62-51F1-48EE-ACAA-C272A9C28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59" y="5635867"/>
            <a:ext cx="2372052" cy="747712"/>
          </a:xfrm>
          <a:prstGeom prst="rect">
            <a:avLst/>
          </a:prstGeom>
          <a:noFill/>
          <a:extLst>
            <a:ext uri="{909E8E84-426E-40DD-AFC4-6F175D3DCCD1}">
              <a14:hiddenFill xmlns:a14="http://schemas.microsoft.com/office/drawing/2010/main">
                <a:solidFill>
                  <a:srgbClr val="FFFFFF"/>
                </a:solidFill>
              </a14:hiddenFill>
            </a:ext>
          </a:extLst>
        </p:spPr>
      </p:pic>
      <p:pic>
        <p:nvPicPr>
          <p:cNvPr id="11279" name="图片 2033">
            <a:extLst>
              <a:ext uri="{FF2B5EF4-FFF2-40B4-BE49-F238E27FC236}">
                <a16:creationId xmlns="" xmlns:a16="http://schemas.microsoft.com/office/drawing/2014/main" id="{E98DBD8D-EB8C-4973-9295-B709A37DF9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208" y="6025245"/>
            <a:ext cx="781050" cy="378691"/>
          </a:xfrm>
          <a:prstGeom prst="rect">
            <a:avLst/>
          </a:prstGeom>
          <a:noFill/>
          <a:extLst>
            <a:ext uri="{909E8E84-426E-40DD-AFC4-6F175D3DCCD1}">
              <a14:hiddenFill xmlns:a14="http://schemas.microsoft.com/office/drawing/2010/main">
                <a:solidFill>
                  <a:srgbClr val="FFFFFF"/>
                </a:solidFill>
              </a14:hiddenFill>
            </a:ext>
          </a:extLst>
        </p:spPr>
      </p:pic>
      <p:pic>
        <p:nvPicPr>
          <p:cNvPr id="11278" name="图片 2034">
            <a:extLst>
              <a:ext uri="{FF2B5EF4-FFF2-40B4-BE49-F238E27FC236}">
                <a16:creationId xmlns="" xmlns:a16="http://schemas.microsoft.com/office/drawing/2014/main" id="{C31FC08B-8E01-406C-904D-EA2A66DBA3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0873" y="5654917"/>
            <a:ext cx="1810734" cy="709612"/>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 xmlns:a16="http://schemas.microsoft.com/office/drawing/2014/main" id="{20D2D136-BA16-48ED-91CA-BCBD0167CE34}"/>
              </a:ext>
            </a:extLst>
          </p:cNvPr>
          <p:cNvSpPr/>
          <p:nvPr/>
        </p:nvSpPr>
        <p:spPr>
          <a:xfrm>
            <a:off x="10879365" y="27283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23" name="矩形 22">
            <a:extLst>
              <a:ext uri="{FF2B5EF4-FFF2-40B4-BE49-F238E27FC236}">
                <a16:creationId xmlns="" xmlns:a16="http://schemas.microsoft.com/office/drawing/2014/main" id="{81E43DA7-2916-4061-B2D4-FDE72125BBF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9934332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5F48925C-F1FD-4693-9BA9-8D7B8A96F761}"/>
              </a:ext>
            </a:extLst>
          </p:cNvPr>
          <p:cNvGraphicFramePr>
            <a:graphicFrameLocks noGrp="1"/>
          </p:cNvGraphicFramePr>
          <p:nvPr>
            <p:extLst>
              <p:ext uri="{D42A27DB-BD31-4B8C-83A1-F6EECF244321}">
                <p14:modId xmlns:p14="http://schemas.microsoft.com/office/powerpoint/2010/main" val="2247999076"/>
              </p:ext>
            </p:extLst>
          </p:nvPr>
        </p:nvGraphicFramePr>
        <p:xfrm>
          <a:off x="285750" y="623094"/>
          <a:ext cx="11620500" cy="6035040"/>
        </p:xfrm>
        <a:graphic>
          <a:graphicData uri="http://schemas.openxmlformats.org/drawingml/2006/table">
            <a:tbl>
              <a:tblPr firstRow="1" firstCol="1" bandRow="1"/>
              <a:tblGrid>
                <a:gridCol w="1347304">
                  <a:extLst>
                    <a:ext uri="{9D8B030D-6E8A-4147-A177-3AD203B41FA5}">
                      <a16:colId xmlns="" xmlns:a16="http://schemas.microsoft.com/office/drawing/2014/main" val="2877865368"/>
                    </a:ext>
                  </a:extLst>
                </a:gridCol>
                <a:gridCol w="10273196">
                  <a:extLst>
                    <a:ext uri="{9D8B030D-6E8A-4147-A177-3AD203B41FA5}">
                      <a16:colId xmlns="" xmlns:a16="http://schemas.microsoft.com/office/drawing/2014/main" val="3255547901"/>
                    </a:ext>
                  </a:extLst>
                </a:gridCol>
              </a:tblGrid>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类型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重要的有机反应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6127714"/>
                  </a:ext>
                </a:extLst>
              </a:tr>
              <a:tr h="1302226">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缩聚</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altLang="zh-CN" sz="2400" kern="1200" dirty="0">
                        <a:solidFill>
                          <a:schemeClr val="tx1"/>
                        </a:solidFill>
                        <a:effectLst/>
                        <a:latin typeface="+mn-lt"/>
                        <a:ea typeface="+mn-ea"/>
                        <a:cs typeface="+mn-cs"/>
                      </a:endParaRPr>
                    </a:p>
                    <a:p>
                      <a:pPr>
                        <a:lnSpc>
                          <a:spcPct val="150000"/>
                        </a:lnSpc>
                        <a:spcAft>
                          <a:spcPts val="0"/>
                        </a:spcAft>
                      </a:pPr>
                      <a:r>
                        <a:rPr lang="zh-CN" altLang="zh-CN" sz="2400" kern="1200" dirty="0">
                          <a:solidFill>
                            <a:schemeClr val="tx1"/>
                          </a:solidFill>
                          <a:effectLst/>
                          <a:latin typeface="+mn-lt"/>
                          <a:ea typeface="+mn-ea"/>
                          <a:cs typeface="+mn-cs"/>
                        </a:rPr>
                        <a:t>氨基酸之间的缩聚</a:t>
                      </a:r>
                      <a:r>
                        <a:rPr lang="en-US" altLang="zh-CN" sz="2400" kern="1200" dirty="0">
                          <a:solidFill>
                            <a:schemeClr val="tx1"/>
                          </a:solidFill>
                          <a:effectLst/>
                          <a:latin typeface="+mn-lt"/>
                          <a:ea typeface="+mn-ea"/>
                          <a:cs typeface="+mn-cs"/>
                        </a:rPr>
                        <a:t>:</a:t>
                      </a:r>
                      <a:r>
                        <a:rPr lang="en-US" altLang="zh-CN" sz="2400" i="1" kern="1200" dirty="0">
                          <a:solidFill>
                            <a:schemeClr val="tx1"/>
                          </a:solidFill>
                          <a:effectLst/>
                          <a:latin typeface="+mn-lt"/>
                          <a:ea typeface="+mn-ea"/>
                          <a:cs typeface="+mn-cs"/>
                        </a:rPr>
                        <a:t>n</a:t>
                      </a:r>
                      <a:r>
                        <a:rPr lang="en-US" altLang="zh-CN" sz="2400" kern="1200" dirty="0">
                          <a:solidFill>
                            <a:schemeClr val="tx1"/>
                          </a:solidFill>
                          <a:effectLst/>
                          <a:latin typeface="+mn-lt"/>
                          <a:ea typeface="+mn-ea"/>
                          <a:cs typeface="+mn-cs"/>
                        </a:rPr>
                        <a:t>H</a:t>
                      </a:r>
                      <a:r>
                        <a:rPr lang="en-US" altLang="zh-CN" sz="2400" kern="1200" baseline="-25000" dirty="0">
                          <a:solidFill>
                            <a:schemeClr val="tx1"/>
                          </a:solidFill>
                          <a:effectLst/>
                          <a:latin typeface="+mn-lt"/>
                          <a:ea typeface="+mn-ea"/>
                          <a:cs typeface="+mn-cs"/>
                        </a:rPr>
                        <a:t>2</a:t>
                      </a:r>
                      <a:r>
                        <a:rPr lang="en-US" altLang="zh-CN" sz="2400" kern="1200" dirty="0">
                          <a:solidFill>
                            <a:schemeClr val="tx1"/>
                          </a:solidFill>
                          <a:effectLst/>
                          <a:latin typeface="+mn-lt"/>
                          <a:ea typeface="+mn-ea"/>
                          <a:cs typeface="+mn-cs"/>
                        </a:rPr>
                        <a:t>NCH</a:t>
                      </a:r>
                      <a:r>
                        <a:rPr lang="en-US" altLang="zh-CN" sz="2400" kern="1200" baseline="-25000" dirty="0">
                          <a:solidFill>
                            <a:schemeClr val="tx1"/>
                          </a:solidFill>
                          <a:effectLst/>
                          <a:latin typeface="+mn-lt"/>
                          <a:ea typeface="+mn-ea"/>
                          <a:cs typeface="+mn-cs"/>
                        </a:rPr>
                        <a:t>2</a:t>
                      </a:r>
                      <a:r>
                        <a:rPr lang="en-US" altLang="zh-CN" sz="2400" kern="1200" dirty="0">
                          <a:solidFill>
                            <a:schemeClr val="tx1"/>
                          </a:solidFill>
                          <a:effectLst/>
                          <a:latin typeface="+mn-lt"/>
                          <a:ea typeface="+mn-ea"/>
                          <a:cs typeface="+mn-cs"/>
                        </a:rPr>
                        <a:t>COOH+</a:t>
                      </a:r>
                    </a:p>
                    <a:p>
                      <a:pPr>
                        <a:lnSpc>
                          <a:spcPct val="150000"/>
                        </a:lnSpc>
                        <a:spcAft>
                          <a:spcPts val="0"/>
                        </a:spcAft>
                      </a:pPr>
                      <a:endParaRPr lang="en-US" altLang="zh-CN" sz="2400" kern="1200" dirty="0">
                        <a:solidFill>
                          <a:schemeClr val="tx1"/>
                        </a:solidFill>
                        <a:effectLst/>
                        <a:latin typeface="+mn-lt"/>
                        <a:ea typeface="+mn-ea"/>
                        <a:cs typeface="+mn-cs"/>
                      </a:endParaRPr>
                    </a:p>
                    <a:p>
                      <a:pPr>
                        <a:lnSpc>
                          <a:spcPct val="150000"/>
                        </a:lnSpc>
                        <a:spcAft>
                          <a:spcPts val="0"/>
                        </a:spcAft>
                      </a:pPr>
                      <a:endParaRPr lang="en-US" altLang="zh-CN" sz="2400" kern="1200" dirty="0">
                        <a:solidFill>
                          <a:schemeClr val="tx1"/>
                        </a:solidFill>
                        <a:effectLst/>
                        <a:latin typeface="+mn-lt"/>
                        <a:ea typeface="+mn-ea"/>
                        <a:cs typeface="+mn-cs"/>
                      </a:endParaRPr>
                    </a:p>
                    <a:p>
                      <a:pPr>
                        <a:lnSpc>
                          <a:spcPct val="150000"/>
                        </a:lnSpc>
                        <a:spcAft>
                          <a:spcPts val="0"/>
                        </a:spcAft>
                      </a:pPr>
                      <a:endParaRPr lang="en-US" altLang="zh-CN" sz="2400" kern="1200" dirty="0">
                        <a:solidFill>
                          <a:schemeClr val="tx1"/>
                        </a:solidFill>
                        <a:effectLst/>
                        <a:latin typeface="+mn-lt"/>
                        <a:ea typeface="+mn-ea"/>
                        <a:cs typeface="+mn-cs"/>
                      </a:endParaRPr>
                    </a:p>
                    <a:p>
                      <a:pP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3946924"/>
                  </a:ext>
                </a:extLst>
              </a:tr>
              <a:tr h="0">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苯酚与</a:t>
                      </a:r>
                      <a:r>
                        <a:rPr lang="en-US" sz="2400" dirty="0">
                          <a:solidFill>
                            <a:srgbClr val="000000"/>
                          </a:solidFill>
                          <a:effectLst/>
                          <a:latin typeface="+mn-lt"/>
                          <a:ea typeface="+mn-ea"/>
                          <a:cs typeface="Times New Roman" panose="02020603050405020304" pitchFamily="18" charset="0"/>
                        </a:rPr>
                        <a:t>HCHO</a:t>
                      </a:r>
                      <a:r>
                        <a:rPr lang="zh-CN" sz="2400" dirty="0">
                          <a:solidFill>
                            <a:srgbClr val="000000"/>
                          </a:solidFill>
                          <a:effectLst/>
                          <a:latin typeface="+mn-lt"/>
                          <a:ea typeface="+mn-ea"/>
                          <a:cs typeface="Times New Roman" panose="02020603050405020304" pitchFamily="18" charset="0"/>
                        </a:rPr>
                        <a:t>的缩聚</a:t>
                      </a:r>
                      <a:r>
                        <a:rPr lang="en-US"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               +</a:t>
                      </a:r>
                      <a:r>
                        <a:rPr lang="en-US" sz="2400" i="1" dirty="0" err="1">
                          <a:solidFill>
                            <a:srgbClr val="000000"/>
                          </a:solidFill>
                          <a:effectLst/>
                          <a:latin typeface="+mn-lt"/>
                          <a:ea typeface="+mn-ea"/>
                          <a:cs typeface="Times New Roman" panose="02020603050405020304" pitchFamily="18" charset="0"/>
                        </a:rPr>
                        <a:t>n</a:t>
                      </a:r>
                      <a:r>
                        <a:rPr lang="en-US" sz="2400" dirty="0" err="1">
                          <a:solidFill>
                            <a:srgbClr val="000000"/>
                          </a:solidFill>
                          <a:effectLst/>
                          <a:latin typeface="+mn-lt"/>
                          <a:ea typeface="+mn-ea"/>
                          <a:cs typeface="Times New Roman" panose="02020603050405020304" pitchFamily="18" charset="0"/>
                        </a:rPr>
                        <a:t>HCHO</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1)H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69605480"/>
                  </a:ext>
                </a:extLst>
              </a:tr>
            </a:tbl>
          </a:graphicData>
        </a:graphic>
      </p:graphicFrame>
      <p:pic>
        <p:nvPicPr>
          <p:cNvPr id="11277" name="图片 2035">
            <a:extLst>
              <a:ext uri="{FF2B5EF4-FFF2-40B4-BE49-F238E27FC236}">
                <a16:creationId xmlns="" xmlns:a16="http://schemas.microsoft.com/office/drawing/2014/main" id="{B4877472-6AAB-4CE9-B5DD-E6A706701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487" y="2014538"/>
            <a:ext cx="2334099" cy="80486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图片 2036">
            <a:extLst>
              <a:ext uri="{FF2B5EF4-FFF2-40B4-BE49-F238E27FC236}">
                <a16:creationId xmlns="" xmlns:a16="http://schemas.microsoft.com/office/drawing/2014/main" id="{D526E531-8978-429A-9566-85CDBDA2E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199" y="2319338"/>
            <a:ext cx="475383" cy="290512"/>
          </a:xfrm>
          <a:prstGeom prst="rect">
            <a:avLst/>
          </a:prstGeom>
          <a:noFill/>
          <a:extLst>
            <a:ext uri="{909E8E84-426E-40DD-AFC4-6F175D3DCCD1}">
              <a14:hiddenFill xmlns:a14="http://schemas.microsoft.com/office/drawing/2010/main">
                <a:solidFill>
                  <a:srgbClr val="FFFFFF"/>
                </a:solidFill>
              </a14:hiddenFill>
            </a:ext>
          </a:extLst>
        </p:spPr>
      </p:pic>
      <p:pic>
        <p:nvPicPr>
          <p:cNvPr id="11275" name="图片 2037">
            <a:extLst>
              <a:ext uri="{FF2B5EF4-FFF2-40B4-BE49-F238E27FC236}">
                <a16:creationId xmlns="" xmlns:a16="http://schemas.microsoft.com/office/drawing/2014/main" id="{217C8FAD-C0E3-43AE-A71F-A3388D543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599" y="3429000"/>
            <a:ext cx="3709887" cy="128111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图片 2038">
            <a:extLst>
              <a:ext uri="{FF2B5EF4-FFF2-40B4-BE49-F238E27FC236}">
                <a16:creationId xmlns="" xmlns:a16="http://schemas.microsoft.com/office/drawing/2014/main" id="{6F90BC1F-858E-4DF2-AD39-D45F9E84E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233987"/>
            <a:ext cx="742950" cy="941071"/>
          </a:xfrm>
          <a:prstGeom prst="rect">
            <a:avLst/>
          </a:prstGeom>
          <a:noFill/>
          <a:extLst>
            <a:ext uri="{909E8E84-426E-40DD-AFC4-6F175D3DCCD1}">
              <a14:hiddenFill xmlns:a14="http://schemas.microsoft.com/office/drawing/2010/main">
                <a:solidFill>
                  <a:srgbClr val="FFFFFF"/>
                </a:solidFill>
              </a14:hiddenFill>
            </a:ext>
          </a:extLst>
        </p:spPr>
      </p:pic>
      <p:pic>
        <p:nvPicPr>
          <p:cNvPr id="11273" name="图片 2039">
            <a:extLst>
              <a:ext uri="{FF2B5EF4-FFF2-40B4-BE49-F238E27FC236}">
                <a16:creationId xmlns="" xmlns:a16="http://schemas.microsoft.com/office/drawing/2014/main" id="{26CB6B3F-B5D2-47D6-A71D-EF73800DF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5650" y="5653087"/>
            <a:ext cx="717055" cy="347663"/>
          </a:xfrm>
          <a:prstGeom prst="rect">
            <a:avLst/>
          </a:prstGeom>
          <a:noFill/>
          <a:extLst>
            <a:ext uri="{909E8E84-426E-40DD-AFC4-6F175D3DCCD1}">
              <a14:hiddenFill xmlns:a14="http://schemas.microsoft.com/office/drawing/2010/main">
                <a:solidFill>
                  <a:srgbClr val="FFFFFF"/>
                </a:solidFill>
              </a14:hiddenFill>
            </a:ext>
          </a:extLst>
        </p:spPr>
      </p:pic>
      <p:pic>
        <p:nvPicPr>
          <p:cNvPr id="11272" name="图片 2040">
            <a:extLst>
              <a:ext uri="{FF2B5EF4-FFF2-40B4-BE49-F238E27FC236}">
                <a16:creationId xmlns="" xmlns:a16="http://schemas.microsoft.com/office/drawing/2014/main" id="{531A0D88-74DE-4424-A328-487A635A51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0050" y="5386388"/>
            <a:ext cx="2063039" cy="84296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 xmlns:a16="http://schemas.microsoft.com/office/drawing/2014/main" id="{D11E57BC-2D7F-4D12-81E0-A89597040303}"/>
              </a:ext>
            </a:extLst>
          </p:cNvPr>
          <p:cNvSpPr/>
          <p:nvPr/>
        </p:nvSpPr>
        <p:spPr>
          <a:xfrm>
            <a:off x="1780607" y="3740378"/>
            <a:ext cx="407484" cy="579967"/>
          </a:xfrm>
          <a:prstGeom prst="rect">
            <a:avLst/>
          </a:prstGeom>
        </p:spPr>
        <p:txBody>
          <a:bodyPr wrap="none">
            <a:spAutoFit/>
          </a:bodyPr>
          <a:lstStyle/>
          <a:p>
            <a:pPr>
              <a:lnSpc>
                <a:spcPct val="150000"/>
              </a:lnSpc>
            </a:pPr>
            <a:r>
              <a:rPr lang="en-US" altLang="zh-CN" sz="2400" dirty="0"/>
              <a:t>H</a:t>
            </a:r>
            <a:endParaRPr lang="zh-CN" altLang="en-US" sz="2400" dirty="0"/>
          </a:p>
        </p:txBody>
      </p:sp>
      <p:sp>
        <p:nvSpPr>
          <p:cNvPr id="4" name="矩形 3">
            <a:extLst>
              <a:ext uri="{FF2B5EF4-FFF2-40B4-BE49-F238E27FC236}">
                <a16:creationId xmlns="" xmlns:a16="http://schemas.microsoft.com/office/drawing/2014/main" id="{813CEBAC-F654-4EF2-9A35-9F7E090BC24B}"/>
              </a:ext>
            </a:extLst>
          </p:cNvPr>
          <p:cNvSpPr/>
          <p:nvPr/>
        </p:nvSpPr>
        <p:spPr>
          <a:xfrm>
            <a:off x="5896809" y="3740378"/>
            <a:ext cx="2121093" cy="646331"/>
          </a:xfrm>
          <a:prstGeom prst="rect">
            <a:avLst/>
          </a:prstGeom>
        </p:spPr>
        <p:txBody>
          <a:bodyPr wrap="none">
            <a:spAutoFit/>
          </a:bodyPr>
          <a:lstStyle/>
          <a:p>
            <a:pPr>
              <a:lnSpc>
                <a:spcPct val="150000"/>
              </a:lnSpc>
            </a:pPr>
            <a:r>
              <a:rPr lang="en-US" altLang="zh-CN" sz="2400" dirty="0"/>
              <a:t>OH+(2</a:t>
            </a:r>
            <a:r>
              <a:rPr lang="en-US" altLang="zh-CN" sz="2400" i="1" dirty="0"/>
              <a:t>n</a:t>
            </a:r>
            <a:r>
              <a:rPr lang="en-US" altLang="zh-CN" sz="2400" dirty="0"/>
              <a:t>-1)H</a:t>
            </a:r>
            <a:r>
              <a:rPr lang="en-US" altLang="zh-CN" sz="2400" baseline="-25000" dirty="0"/>
              <a:t>2</a:t>
            </a:r>
            <a:r>
              <a:rPr lang="en-US" altLang="zh-CN" sz="2400" dirty="0"/>
              <a:t>O</a:t>
            </a:r>
            <a:endParaRPr lang="zh-CN" altLang="en-US" sz="2400" dirty="0"/>
          </a:p>
        </p:txBody>
      </p:sp>
      <p:sp>
        <p:nvSpPr>
          <p:cNvPr id="24" name="矩形 23">
            <a:extLst>
              <a:ext uri="{FF2B5EF4-FFF2-40B4-BE49-F238E27FC236}">
                <a16:creationId xmlns="" xmlns:a16="http://schemas.microsoft.com/office/drawing/2014/main" id="{30489231-F2A3-4B5A-AECB-F34646595C9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38160953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5F48925C-F1FD-4693-9BA9-8D7B8A96F761}"/>
              </a:ext>
            </a:extLst>
          </p:cNvPr>
          <p:cNvGraphicFramePr>
            <a:graphicFrameLocks noGrp="1"/>
          </p:cNvGraphicFramePr>
          <p:nvPr>
            <p:extLst>
              <p:ext uri="{D42A27DB-BD31-4B8C-83A1-F6EECF244321}">
                <p14:modId xmlns:p14="http://schemas.microsoft.com/office/powerpoint/2010/main" val="1930375674"/>
              </p:ext>
            </p:extLst>
          </p:nvPr>
        </p:nvGraphicFramePr>
        <p:xfrm>
          <a:off x="285750" y="775494"/>
          <a:ext cx="11620500" cy="6024635"/>
        </p:xfrm>
        <a:graphic>
          <a:graphicData uri="http://schemas.openxmlformats.org/drawingml/2006/table">
            <a:tbl>
              <a:tblPr firstRow="1" firstCol="1" bandRow="1"/>
              <a:tblGrid>
                <a:gridCol w="1347304">
                  <a:extLst>
                    <a:ext uri="{9D8B030D-6E8A-4147-A177-3AD203B41FA5}">
                      <a16:colId xmlns="" xmlns:a16="http://schemas.microsoft.com/office/drawing/2014/main" val="2877865368"/>
                    </a:ext>
                  </a:extLst>
                </a:gridCol>
                <a:gridCol w="10273196">
                  <a:extLst>
                    <a:ext uri="{9D8B030D-6E8A-4147-A177-3AD203B41FA5}">
                      <a16:colId xmlns="" xmlns:a16="http://schemas.microsoft.com/office/drawing/2014/main" val="3255547901"/>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反应类型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重要的有机反应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6127714"/>
                  </a:ext>
                </a:extLst>
              </a:tr>
              <a:tr h="1064799">
                <a:tc rowSpan="3">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氧化</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催化氧化</a:t>
                      </a:r>
                      <a:r>
                        <a:rPr lang="en-US" sz="2400" dirty="0">
                          <a:solidFill>
                            <a:srgbClr val="000000"/>
                          </a:solidFill>
                          <a:effectLst/>
                          <a:latin typeface="+mn-lt"/>
                          <a:ea typeface="+mn-ea"/>
                          <a:cs typeface="Times New Roman" panose="02020603050405020304" pitchFamily="18" charset="0"/>
                        </a:rPr>
                        <a:t>:2CH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OH+O</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CHO+2H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37266112"/>
                  </a:ext>
                </a:extLst>
              </a:tr>
              <a:tr h="1129771">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醛基与银氨溶液的反应</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CHO+2Ag(NH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 </a:t>
                      </a:r>
                      <a:r>
                        <a:rPr lang="en-US" sz="2400" dirty="0" smtClean="0">
                          <a:solidFill>
                            <a:srgbClr val="000000"/>
                          </a:solidFill>
                          <a:effectLst/>
                          <a:latin typeface="+mn-lt"/>
                          <a:ea typeface="+mn-ea"/>
                          <a:cs typeface="Times New Roman" panose="02020603050405020304" pitchFamily="18" charset="0"/>
                        </a:rPr>
                        <a:t>               CH</a:t>
                      </a:r>
                      <a:r>
                        <a:rPr lang="en-US" sz="2400" baseline="-25000" dirty="0" smtClean="0">
                          <a:solidFill>
                            <a:srgbClr val="000000"/>
                          </a:solidFill>
                          <a:effectLst/>
                          <a:latin typeface="+mn-lt"/>
                          <a:ea typeface="+mn-ea"/>
                          <a:cs typeface="Times New Roman" panose="02020603050405020304" pitchFamily="18" charset="0"/>
                        </a:rPr>
                        <a:t>3</a:t>
                      </a:r>
                      <a:r>
                        <a:rPr lang="en-US" sz="2400" dirty="0" smtClean="0">
                          <a:solidFill>
                            <a:srgbClr val="000000"/>
                          </a:solidFill>
                          <a:effectLst/>
                          <a:latin typeface="+mn-lt"/>
                          <a:ea typeface="+mn-ea"/>
                          <a:cs typeface="Times New Roman" panose="02020603050405020304" pitchFamily="18" charset="0"/>
                        </a:rPr>
                        <a:t>COONH</a:t>
                      </a:r>
                      <a:r>
                        <a:rPr lang="en-US" sz="2400" baseline="-25000" dirty="0" smtClean="0">
                          <a:solidFill>
                            <a:srgbClr val="000000"/>
                          </a:solidFill>
                          <a:effectLst/>
                          <a:latin typeface="+mn-lt"/>
                          <a:ea typeface="+mn-ea"/>
                          <a:cs typeface="Times New Roman" panose="02020603050405020304" pitchFamily="18" charset="0"/>
                        </a:rPr>
                        <a:t>4</a:t>
                      </a:r>
                      <a:r>
                        <a:rPr lang="en-US" sz="2400" dirty="0" smtClean="0">
                          <a:solidFill>
                            <a:srgbClr val="000000"/>
                          </a:solidFill>
                          <a:effectLst/>
                          <a:latin typeface="+mn-lt"/>
                          <a:ea typeface="+mn-ea"/>
                          <a:cs typeface="Times New Roman" panose="02020603050405020304" pitchFamily="18" charset="0"/>
                        </a:rPr>
                        <a:t>+</a:t>
                      </a:r>
                    </a:p>
                    <a:p>
                      <a:pPr>
                        <a:lnSpc>
                          <a:spcPct val="150000"/>
                        </a:lnSpc>
                        <a:spcAft>
                          <a:spcPts val="0"/>
                        </a:spcAft>
                      </a:pPr>
                      <a:r>
                        <a:rPr lang="en-US" sz="2400" dirty="0" smtClean="0">
                          <a:solidFill>
                            <a:srgbClr val="000000"/>
                          </a:solidFill>
                          <a:effectLst/>
                          <a:latin typeface="+mn-lt"/>
                          <a:ea typeface="+mn-ea"/>
                          <a:cs typeface="Times New Roman" panose="02020603050405020304" pitchFamily="18" charset="0"/>
                        </a:rPr>
                        <a:t>2Ag</a:t>
                      </a:r>
                      <a:r>
                        <a:rPr lang="en-US" sz="2400" dirty="0">
                          <a:solidFill>
                            <a:srgbClr val="000000"/>
                          </a:solidFill>
                          <a:effectLst/>
                          <a:latin typeface="+mn-lt"/>
                          <a:ea typeface="+mn-ea"/>
                          <a:cs typeface="Times New Roman" panose="02020603050405020304" pitchFamily="18" charset="0"/>
                        </a:rPr>
                        <a:t>↓+3NH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r>
                        <a:rPr lang="zh-CN" sz="2400" dirty="0">
                          <a:solidFill>
                            <a:srgbClr val="000000"/>
                          </a:solidFill>
                          <a:effectLst/>
                          <a:latin typeface="+mn-lt"/>
                          <a:ea typeface="+mn-ea"/>
                          <a:cs typeface="Times New Roman" panose="02020603050405020304" pitchFamily="18" charset="0"/>
                        </a:rPr>
                        <a:t>注意配平</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85112062"/>
                  </a:ext>
                </a:extLst>
              </a:tr>
              <a:tr h="0">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醛基与新制氢氧化铜悬浊液的反应</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CHO+2Cu(OH)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+NaOH 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COONa+Cu</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O↓+3H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9658471"/>
                  </a:ext>
                </a:extLst>
              </a:tr>
              <a:tr h="967740">
                <a:tc rowSpan="2">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还原</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醛基加氢</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CHO+H</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49900740"/>
                  </a:ext>
                </a:extLst>
              </a:tr>
              <a:tr h="1216405">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硝基还原为氨基</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3738061"/>
                  </a:ext>
                </a:extLst>
              </a:tr>
            </a:tbl>
          </a:graphicData>
        </a:graphic>
      </p:graphicFrame>
      <p:pic>
        <p:nvPicPr>
          <p:cNvPr id="11271" name="图片 2041">
            <a:extLst>
              <a:ext uri="{FF2B5EF4-FFF2-40B4-BE49-F238E27FC236}">
                <a16:creationId xmlns="" xmlns:a16="http://schemas.microsoft.com/office/drawing/2014/main" id="{F88F0E81-51C1-4364-9D31-AE9C9EB07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959" y="1519238"/>
            <a:ext cx="923491" cy="62559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图片 2042">
            <a:extLst>
              <a:ext uri="{FF2B5EF4-FFF2-40B4-BE49-F238E27FC236}">
                <a16:creationId xmlns="" xmlns:a16="http://schemas.microsoft.com/office/drawing/2014/main" id="{CE57E835-A564-4104-9B49-E7B1E8121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542" y="2470221"/>
            <a:ext cx="476251" cy="42333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图片 2044">
            <a:extLst>
              <a:ext uri="{FF2B5EF4-FFF2-40B4-BE49-F238E27FC236}">
                <a16:creationId xmlns="" xmlns:a16="http://schemas.microsoft.com/office/drawing/2014/main" id="{A063552D-ADE4-4A86-A8C6-50A92445C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319" y="4904942"/>
            <a:ext cx="762000" cy="48490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图片 2045">
            <a:extLst>
              <a:ext uri="{FF2B5EF4-FFF2-40B4-BE49-F238E27FC236}">
                <a16:creationId xmlns="" xmlns:a16="http://schemas.microsoft.com/office/drawing/2014/main" id="{15ADFFC8-FBF3-4798-92D4-27E1027E8A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319" y="5691225"/>
            <a:ext cx="830581" cy="9282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图片 2046">
            <a:extLst>
              <a:ext uri="{FF2B5EF4-FFF2-40B4-BE49-F238E27FC236}">
                <a16:creationId xmlns="" xmlns:a16="http://schemas.microsoft.com/office/drawing/2014/main" id="{7F6AFC01-4039-4068-BBBF-2BBAE7976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3469" y="5866448"/>
            <a:ext cx="495301" cy="577852"/>
          </a:xfrm>
          <a:prstGeom prst="rect">
            <a:avLst/>
          </a:prstGeom>
          <a:noFill/>
          <a:extLst>
            <a:ext uri="{909E8E84-426E-40DD-AFC4-6F175D3DCCD1}">
              <a14:hiddenFill xmlns:a14="http://schemas.microsoft.com/office/drawing/2010/main">
                <a:solidFill>
                  <a:srgbClr val="FFFFFF"/>
                </a:solidFill>
              </a14:hiddenFill>
            </a:ext>
          </a:extLst>
        </p:spPr>
      </p:pic>
      <p:pic>
        <p:nvPicPr>
          <p:cNvPr id="11265" name="图片 2047">
            <a:extLst>
              <a:ext uri="{FF2B5EF4-FFF2-40B4-BE49-F238E27FC236}">
                <a16:creationId xmlns="" xmlns:a16="http://schemas.microsoft.com/office/drawing/2014/main" id="{A9B0667F-11B3-490D-B39F-E9B8EABF9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2853" y="5721710"/>
            <a:ext cx="776027" cy="867325"/>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2042">
            <a:extLst>
              <a:ext uri="{FF2B5EF4-FFF2-40B4-BE49-F238E27FC236}">
                <a16:creationId xmlns="" xmlns:a16="http://schemas.microsoft.com/office/drawing/2014/main" id="{C372E14A-9640-47DB-9A30-B0F8B5453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424" y="3579361"/>
            <a:ext cx="476251" cy="42333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a:extLst>
              <a:ext uri="{FF2B5EF4-FFF2-40B4-BE49-F238E27FC236}">
                <a16:creationId xmlns="" xmlns:a16="http://schemas.microsoft.com/office/drawing/2014/main" id="{62AF56F6-AB38-427E-8914-B5AF5C96788F}"/>
              </a:ext>
            </a:extLst>
          </p:cNvPr>
          <p:cNvSpPr/>
          <p:nvPr/>
        </p:nvSpPr>
        <p:spPr>
          <a:xfrm>
            <a:off x="10879365" y="114300"/>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20" name="矩形 19">
            <a:extLst>
              <a:ext uri="{FF2B5EF4-FFF2-40B4-BE49-F238E27FC236}">
                <a16:creationId xmlns="" xmlns:a16="http://schemas.microsoft.com/office/drawing/2014/main" id="{D89067C1-CF88-468B-AC93-A229A985394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4120178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7     </a:t>
            </a:r>
            <a:r>
              <a:rPr lang="zh-CN" altLang="zh-CN" sz="2800" dirty="0" smtClean="0"/>
              <a:t>下列</a:t>
            </a:r>
            <a:r>
              <a:rPr lang="zh-CN" altLang="zh-CN" sz="2800" dirty="0"/>
              <a:t>关于乙酰水杨酸</a:t>
            </a:r>
            <a:r>
              <a:rPr lang="en-US" altLang="zh-CN" sz="2800" dirty="0"/>
              <a:t>(                                  )</a:t>
            </a:r>
            <a:r>
              <a:rPr lang="zh-CN" altLang="zh-CN" sz="2800" dirty="0"/>
              <a:t>的说法正确的是</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A.</a:t>
            </a:r>
            <a:r>
              <a:rPr lang="zh-CN" altLang="zh-CN" sz="2800" dirty="0"/>
              <a:t>能发生水解反应</a:t>
            </a:r>
            <a:r>
              <a:rPr lang="en-US" altLang="zh-CN" sz="2800" dirty="0"/>
              <a:t>	B.</a:t>
            </a:r>
            <a:r>
              <a:rPr lang="zh-CN" altLang="zh-CN" sz="2800" dirty="0"/>
              <a:t>能发生消去反应</a:t>
            </a:r>
          </a:p>
          <a:p>
            <a:pPr>
              <a:lnSpc>
                <a:spcPct val="150000"/>
              </a:lnSpc>
            </a:pPr>
            <a:r>
              <a:rPr lang="en-US" altLang="zh-CN" sz="2800" dirty="0"/>
              <a:t>C.</a:t>
            </a:r>
            <a:r>
              <a:rPr lang="zh-CN" altLang="zh-CN" sz="2800" dirty="0"/>
              <a:t>不能发生酯化反应</a:t>
            </a:r>
            <a:r>
              <a:rPr lang="en-US" altLang="zh-CN" sz="2800" dirty="0"/>
              <a:t>	D.</a:t>
            </a:r>
            <a:r>
              <a:rPr lang="zh-CN" altLang="zh-CN" sz="2800" dirty="0"/>
              <a:t>不能发生加成反应</a:t>
            </a:r>
          </a:p>
          <a:p>
            <a:pPr>
              <a:lnSpc>
                <a:spcPct val="150000"/>
              </a:lnSpc>
            </a:pPr>
            <a:endParaRPr lang="en-US"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 xmlns:a16="http://schemas.microsoft.com/office/drawing/2014/main" id="{81D4BD33-C847-4B21-83A3-36DC7ACC8AC0}"/>
              </a:ext>
            </a:extLst>
          </p:cNvPr>
          <p:cNvPicPr/>
          <p:nvPr/>
        </p:nvPicPr>
        <p:blipFill>
          <a:blip r:embed="rId2"/>
          <a:stretch>
            <a:fillRect/>
          </a:stretch>
        </p:blipFill>
        <p:spPr>
          <a:xfrm>
            <a:off x="5283574" y="1142797"/>
            <a:ext cx="2573973" cy="1722837"/>
          </a:xfrm>
          <a:prstGeom prst="rect">
            <a:avLst/>
          </a:prstGeom>
        </p:spPr>
      </p:pic>
      <p:sp>
        <p:nvSpPr>
          <p:cNvPr id="19" name="矩形 18">
            <a:extLst>
              <a:ext uri="{FF2B5EF4-FFF2-40B4-BE49-F238E27FC236}">
                <a16:creationId xmlns="" xmlns:a16="http://schemas.microsoft.com/office/drawing/2014/main" id="{8C0D5812-6FD5-4EBA-837A-B6E4EB27FFE5}"/>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5512851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195489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乙酰水杨酸中含有酯基</a:t>
            </a:r>
            <a:r>
              <a:rPr lang="en-US" altLang="zh-CN" sz="2800" dirty="0"/>
              <a:t>,</a:t>
            </a:r>
            <a:r>
              <a:rPr lang="zh-CN" altLang="zh-CN" sz="2800" dirty="0"/>
              <a:t>能发生水解反应</a:t>
            </a:r>
            <a:r>
              <a:rPr lang="en-US" altLang="zh-CN" sz="2800" dirty="0"/>
              <a:t>,A</a:t>
            </a:r>
            <a:r>
              <a:rPr lang="zh-CN" altLang="zh-CN" sz="2800" dirty="0"/>
              <a:t>项正确</a:t>
            </a:r>
            <a:r>
              <a:rPr lang="en-US" altLang="zh-CN" sz="2800" dirty="0"/>
              <a:t>;</a:t>
            </a:r>
            <a:r>
              <a:rPr lang="zh-CN" altLang="zh-CN" sz="2800" dirty="0"/>
              <a:t>乙酰水杨酸不能发生消去反应</a:t>
            </a:r>
            <a:r>
              <a:rPr lang="en-US" altLang="zh-CN" sz="2800" dirty="0"/>
              <a:t>,B</a:t>
            </a:r>
            <a:r>
              <a:rPr lang="zh-CN" altLang="zh-CN" sz="2800" dirty="0"/>
              <a:t>项错误</a:t>
            </a:r>
            <a:r>
              <a:rPr lang="en-US" altLang="zh-CN" sz="2800" dirty="0"/>
              <a:t>;</a:t>
            </a:r>
            <a:r>
              <a:rPr lang="zh-CN" altLang="zh-CN" sz="2800" dirty="0"/>
              <a:t>乙酰水杨酸中含有羧基</a:t>
            </a:r>
            <a:r>
              <a:rPr lang="en-US" altLang="zh-CN" sz="2800" dirty="0"/>
              <a:t>,</a:t>
            </a:r>
            <a:r>
              <a:rPr lang="zh-CN" altLang="zh-CN" sz="2800" dirty="0"/>
              <a:t>能发生酯化反应</a:t>
            </a:r>
            <a:r>
              <a:rPr lang="en-US" altLang="zh-CN" sz="2800" dirty="0"/>
              <a:t>,C</a:t>
            </a:r>
            <a:r>
              <a:rPr lang="zh-CN" altLang="zh-CN" sz="2800" dirty="0"/>
              <a:t>项错误</a:t>
            </a:r>
            <a:r>
              <a:rPr lang="en-US" altLang="zh-CN" sz="2800" dirty="0"/>
              <a:t>;</a:t>
            </a:r>
            <a:r>
              <a:rPr lang="zh-CN" altLang="zh-CN" sz="2800" dirty="0"/>
              <a:t>乙酰水杨酸中含有苯环</a:t>
            </a:r>
            <a:r>
              <a:rPr lang="en-US" altLang="zh-CN" sz="2800" dirty="0"/>
              <a:t>,</a:t>
            </a:r>
            <a:r>
              <a:rPr lang="zh-CN" altLang="zh-CN" sz="2800" dirty="0"/>
              <a:t>能与氢气发生加成反应</a:t>
            </a:r>
            <a:r>
              <a:rPr lang="en-US" altLang="zh-CN" sz="2800" dirty="0"/>
              <a:t>,D</a:t>
            </a:r>
            <a:r>
              <a:rPr lang="zh-CN" altLang="zh-CN" sz="2800" dirty="0"/>
              <a:t>项错误。</a:t>
            </a:r>
          </a:p>
        </p:txBody>
      </p:sp>
      <p:sp>
        <p:nvSpPr>
          <p:cNvPr id="13" name="矩形 12">
            <a:extLst>
              <a:ext uri="{FF2B5EF4-FFF2-40B4-BE49-F238E27FC236}">
                <a16:creationId xmlns="" xmlns:a16="http://schemas.microsoft.com/office/drawing/2014/main" id="{B9847988-C187-44BA-84A0-89C20D80A8BD}"/>
              </a:ext>
            </a:extLst>
          </p:cNvPr>
          <p:cNvSpPr/>
          <p:nvPr/>
        </p:nvSpPr>
        <p:spPr>
          <a:xfrm>
            <a:off x="234043" y="2690336"/>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p>
        </p:txBody>
      </p:sp>
      <p:sp>
        <p:nvSpPr>
          <p:cNvPr id="15" name="矩形 14">
            <a:extLst>
              <a:ext uri="{FF2B5EF4-FFF2-40B4-BE49-F238E27FC236}">
                <a16:creationId xmlns="" xmlns:a16="http://schemas.microsoft.com/office/drawing/2014/main" id="{14C8ACFB-A196-4E02-9349-6F275FD54E66}"/>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43951039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46291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5  </a:t>
            </a:r>
            <a:r>
              <a:rPr lang="zh-CN" altLang="zh-CN" sz="2800" dirty="0">
                <a:solidFill>
                  <a:srgbClr val="DA251C"/>
                </a:solidFill>
              </a:rPr>
              <a:t>有机物的鉴别与检验</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290C2D6A-039E-45D6-AD14-D6BD6656E558}"/>
              </a:ext>
            </a:extLst>
          </p:cNvPr>
          <p:cNvSpPr/>
          <p:nvPr/>
        </p:nvSpPr>
        <p:spPr>
          <a:xfrm>
            <a:off x="314325" y="1351375"/>
            <a:ext cx="11563350" cy="5262979"/>
          </a:xfrm>
          <a:prstGeom prst="rect">
            <a:avLst/>
          </a:prstGeom>
        </p:spPr>
        <p:txBody>
          <a:bodyPr wrap="square">
            <a:spAutoFit/>
          </a:bodyPr>
          <a:lstStyle/>
          <a:p>
            <a:pPr>
              <a:lnSpc>
                <a:spcPct val="150000"/>
              </a:lnSpc>
            </a:pPr>
            <a:r>
              <a:rPr lang="zh-CN" altLang="zh-CN" sz="2800" dirty="0"/>
              <a:t>有机物的种类繁多</a:t>
            </a:r>
            <a:r>
              <a:rPr lang="en-US" altLang="zh-CN" sz="2800" dirty="0"/>
              <a:t>,</a:t>
            </a:r>
            <a:r>
              <a:rPr lang="zh-CN" altLang="zh-CN" sz="2800" dirty="0"/>
              <a:t>含有不同的官能团</a:t>
            </a:r>
            <a:r>
              <a:rPr lang="en-US" altLang="zh-CN" sz="2800" dirty="0"/>
              <a:t>,</a:t>
            </a:r>
            <a:r>
              <a:rPr lang="zh-CN" altLang="zh-CN" sz="2800" dirty="0"/>
              <a:t>具有不同的化学性质</a:t>
            </a:r>
            <a:r>
              <a:rPr lang="en-US" altLang="zh-CN" sz="2800" dirty="0"/>
              <a:t>,</a:t>
            </a:r>
            <a:r>
              <a:rPr lang="zh-CN" altLang="zh-CN" sz="2800" dirty="0"/>
              <a:t>这决定了有机物鉴别的复杂性。对有机物的鉴别可以从以下几个方面进行总结。</a:t>
            </a:r>
          </a:p>
          <a:p>
            <a:pPr>
              <a:lnSpc>
                <a:spcPct val="150000"/>
              </a:lnSpc>
            </a:pPr>
            <a:r>
              <a:rPr lang="en-US" altLang="zh-CN" sz="2800" b="1" dirty="0"/>
              <a:t>1.</a:t>
            </a:r>
            <a:r>
              <a:rPr lang="zh-CN" altLang="zh-CN" sz="2800" b="1" dirty="0"/>
              <a:t>根据有机物的溶解性鉴别</a:t>
            </a:r>
          </a:p>
          <a:p>
            <a:pPr>
              <a:lnSpc>
                <a:spcPct val="150000"/>
              </a:lnSpc>
            </a:pPr>
            <a:r>
              <a:rPr lang="zh-CN" altLang="zh-CN" sz="2800" dirty="0"/>
              <a:t>通常将有机物加入水中</a:t>
            </a:r>
            <a:r>
              <a:rPr lang="en-US" altLang="zh-CN" sz="2800" dirty="0"/>
              <a:t>,</a:t>
            </a:r>
            <a:r>
              <a:rPr lang="zh-CN" altLang="zh-CN" sz="2800" dirty="0"/>
              <a:t>观察其是否能溶于水。用此方法可鉴别乙酸和乙酸乙酯、乙醇和氯乙烷、甘油和油脂等。</a:t>
            </a:r>
          </a:p>
          <a:p>
            <a:pPr>
              <a:lnSpc>
                <a:spcPct val="150000"/>
              </a:lnSpc>
            </a:pPr>
            <a:r>
              <a:rPr lang="en-US" altLang="zh-CN" sz="2800" b="1" dirty="0"/>
              <a:t>2.</a:t>
            </a:r>
            <a:r>
              <a:rPr lang="zh-CN" altLang="zh-CN" sz="2800" b="1" dirty="0"/>
              <a:t>根据液态有机物的密度鉴别</a:t>
            </a:r>
          </a:p>
          <a:p>
            <a:pPr>
              <a:lnSpc>
                <a:spcPct val="150000"/>
              </a:lnSpc>
            </a:pPr>
            <a:r>
              <a:rPr lang="zh-CN" altLang="zh-CN" sz="2800" dirty="0"/>
              <a:t>观察不溶于水的有机物在水的上层还是下层</a:t>
            </a:r>
            <a:r>
              <a:rPr lang="en-US" altLang="zh-CN" sz="2800" dirty="0"/>
              <a:t>,</a:t>
            </a:r>
            <a:r>
              <a:rPr lang="zh-CN" altLang="zh-CN" sz="2800" dirty="0"/>
              <a:t>从而判断其密度比水的小还是比水的大。用此方法可鉴别硝基苯和苯、</a:t>
            </a:r>
            <a:r>
              <a:rPr lang="en-US" altLang="zh-CN" sz="2800" dirty="0"/>
              <a:t>1-</a:t>
            </a:r>
            <a:r>
              <a:rPr lang="zh-CN" altLang="zh-CN" sz="2800" dirty="0"/>
              <a:t>氯丁烷和四氯化碳等。</a:t>
            </a:r>
          </a:p>
        </p:txBody>
      </p:sp>
    </p:spTree>
    <p:extLst>
      <p:ext uri="{BB962C8B-B14F-4D97-AF65-F5344CB8AC3E}">
        <p14:creationId xmlns:p14="http://schemas.microsoft.com/office/powerpoint/2010/main" val="62857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826518"/>
            <a:ext cx="11723913" cy="4540217"/>
          </a:xfrm>
          <a:prstGeom prst="rect">
            <a:avLst/>
          </a:prstGeom>
        </p:spPr>
        <p:txBody>
          <a:bodyPr wrap="square">
            <a:spAutoFit/>
          </a:bodyPr>
          <a:lstStyle/>
          <a:p>
            <a:pPr>
              <a:lnSpc>
                <a:spcPct val="150000"/>
              </a:lnSpc>
            </a:pPr>
            <a:r>
              <a:rPr lang="zh-CN" altLang="zh-CN" sz="2800" b="1" dirty="0"/>
              <a:t>考情分析</a:t>
            </a:r>
            <a:r>
              <a:rPr lang="zh-CN" altLang="zh-CN" sz="2800" dirty="0"/>
              <a:t>　近年全国卷每年都会对本专题的知识进行考查</a:t>
            </a:r>
            <a:r>
              <a:rPr lang="en-US" altLang="zh-CN" sz="2800" dirty="0"/>
              <a:t>,</a:t>
            </a:r>
            <a:r>
              <a:rPr lang="zh-CN" altLang="zh-CN" sz="2800" dirty="0"/>
              <a:t>一般情况下选择题侧重考查有机化合物的性质及应用、同分异构体数目的判断等</a:t>
            </a:r>
            <a:r>
              <a:rPr lang="en-US" altLang="zh-CN" sz="2800" dirty="0"/>
              <a:t>,</a:t>
            </a:r>
            <a:r>
              <a:rPr lang="zh-CN" altLang="zh-CN" sz="2800" dirty="0"/>
              <a:t>分值为</a:t>
            </a:r>
            <a:r>
              <a:rPr lang="en-US" altLang="zh-CN" sz="2800" dirty="0"/>
              <a:t>6</a:t>
            </a:r>
            <a:r>
              <a:rPr lang="zh-CN" altLang="zh-CN" sz="2800" dirty="0"/>
              <a:t>分</a:t>
            </a:r>
            <a:r>
              <a:rPr lang="en-US" altLang="zh-CN" sz="2800" dirty="0"/>
              <a:t>;</a:t>
            </a:r>
            <a:r>
              <a:rPr lang="zh-CN" altLang="zh-CN" sz="2800" dirty="0"/>
              <a:t>选考题侧重以</a:t>
            </a:r>
            <a:r>
              <a:rPr lang="en-US" altLang="zh-CN" sz="2800" dirty="0"/>
              <a:t>“</a:t>
            </a:r>
            <a:r>
              <a:rPr lang="zh-CN" altLang="zh-CN" sz="2800" dirty="0"/>
              <a:t>新有机物</a:t>
            </a:r>
            <a:r>
              <a:rPr lang="en-US" altLang="zh-CN" sz="2800" dirty="0"/>
              <a:t>”</a:t>
            </a:r>
            <a:r>
              <a:rPr lang="zh-CN" altLang="zh-CN" sz="2800" dirty="0"/>
              <a:t>的合成路线为载体</a:t>
            </a:r>
            <a:r>
              <a:rPr lang="en-US" altLang="zh-CN" sz="2800" dirty="0"/>
              <a:t>,</a:t>
            </a:r>
            <a:r>
              <a:rPr lang="zh-CN" altLang="zh-CN" sz="2800" dirty="0"/>
              <a:t>创设新情境</a:t>
            </a:r>
            <a:r>
              <a:rPr lang="en-US" altLang="zh-CN" sz="2800" dirty="0"/>
              <a:t>,</a:t>
            </a:r>
            <a:r>
              <a:rPr lang="zh-CN" altLang="zh-CN" sz="2800" dirty="0"/>
              <a:t>综合考查有机推断。其中</a:t>
            </a:r>
            <a:r>
              <a:rPr lang="en-US" altLang="zh-CN" sz="2800" dirty="0"/>
              <a:t>,</a:t>
            </a:r>
            <a:r>
              <a:rPr lang="zh-CN" altLang="zh-CN" sz="2800" dirty="0"/>
              <a:t>设计合成路线是命题新趋势</a:t>
            </a:r>
            <a:r>
              <a:rPr lang="en-US" altLang="zh-CN" sz="2800" dirty="0"/>
              <a:t>,</a:t>
            </a:r>
            <a:r>
              <a:rPr lang="zh-CN" altLang="zh-CN" sz="2800" dirty="0"/>
              <a:t>重点考查考生对新信息的接受和处理能力、知识迁移运用能力以及分析推理能力</a:t>
            </a:r>
            <a:r>
              <a:rPr lang="en-US" altLang="zh-CN" sz="2800" dirty="0"/>
              <a:t>,</a:t>
            </a:r>
            <a:r>
              <a:rPr lang="zh-CN" altLang="zh-CN" sz="2800" dirty="0"/>
              <a:t>分值为</a:t>
            </a:r>
            <a:r>
              <a:rPr lang="en-US" altLang="zh-CN" sz="2800" dirty="0"/>
              <a:t>15</a:t>
            </a:r>
            <a:r>
              <a:rPr lang="zh-CN" altLang="zh-CN" sz="2800" dirty="0"/>
              <a:t>分。 </a:t>
            </a:r>
          </a:p>
          <a:p>
            <a:pPr>
              <a:lnSpc>
                <a:spcPct val="150000"/>
              </a:lnSpc>
            </a:pPr>
            <a:r>
              <a:rPr lang="zh-CN" altLang="zh-CN" sz="2800" b="1" dirty="0"/>
              <a:t>命题预测</a:t>
            </a:r>
            <a:r>
              <a:rPr lang="zh-CN" altLang="zh-CN" sz="2800" dirty="0"/>
              <a:t>　预计</a:t>
            </a:r>
            <a:r>
              <a:rPr lang="en-US" altLang="zh-CN" sz="2800" dirty="0"/>
              <a:t>2019</a:t>
            </a:r>
            <a:r>
              <a:rPr lang="zh-CN" altLang="zh-CN" sz="2800" dirty="0"/>
              <a:t>年高考仍会围绕常见有机物的组成、结构、性质和用途等主干知识</a:t>
            </a:r>
            <a:r>
              <a:rPr lang="en-US" altLang="zh-CN" sz="2800" dirty="0"/>
              <a:t>,</a:t>
            </a:r>
            <a:r>
              <a:rPr lang="zh-CN" altLang="zh-CN" sz="2800" dirty="0"/>
              <a:t>设计问题考查考生对有机化学知识的理解和掌握情况</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219FC57-CA6F-4F96-9B6A-7126AEA89673}"/>
              </a:ext>
            </a:extLst>
          </p:cNvPr>
          <p:cNvSpPr/>
          <p:nvPr/>
        </p:nvSpPr>
        <p:spPr>
          <a:xfrm>
            <a:off x="314325" y="303625"/>
            <a:ext cx="11563350" cy="4616648"/>
          </a:xfrm>
          <a:prstGeom prst="rect">
            <a:avLst/>
          </a:prstGeom>
        </p:spPr>
        <p:txBody>
          <a:bodyPr wrap="square">
            <a:spAutoFit/>
          </a:bodyPr>
          <a:lstStyle/>
          <a:p>
            <a:pPr>
              <a:lnSpc>
                <a:spcPct val="150000"/>
              </a:lnSpc>
            </a:pPr>
            <a:r>
              <a:rPr lang="en-US" altLang="zh-CN" sz="2800" b="1" dirty="0"/>
              <a:t>3.</a:t>
            </a:r>
            <a:r>
              <a:rPr lang="zh-CN" altLang="zh-CN" sz="2800" b="1" dirty="0"/>
              <a:t>根据有机物的燃烧情况鉴别</a:t>
            </a:r>
          </a:p>
          <a:p>
            <a:pPr>
              <a:lnSpc>
                <a:spcPct val="150000"/>
              </a:lnSpc>
            </a:pPr>
            <a:r>
              <a:rPr lang="zh-CN" altLang="zh-CN" sz="2800" dirty="0"/>
              <a:t>如观察其是否可燃</a:t>
            </a:r>
            <a:r>
              <a:rPr lang="en-US" altLang="zh-CN" sz="2800" dirty="0"/>
              <a:t>(</a:t>
            </a:r>
            <a:r>
              <a:rPr lang="zh-CN" altLang="zh-CN" sz="2800" dirty="0"/>
              <a:t>大部分有机物可燃</a:t>
            </a:r>
            <a:r>
              <a:rPr lang="en-US" altLang="zh-CN" sz="2800" dirty="0"/>
              <a:t>,</a:t>
            </a:r>
            <a:r>
              <a:rPr lang="zh-CN" altLang="zh-CN" sz="2800" dirty="0"/>
              <a:t>但小部分有机物如四氯化碳和聚四氟乙烯等不可燃</a:t>
            </a:r>
            <a:r>
              <a:rPr lang="en-US" altLang="zh-CN" sz="2800" dirty="0"/>
              <a:t>)</a:t>
            </a:r>
            <a:r>
              <a:rPr lang="zh-CN" altLang="zh-CN" sz="2800" dirty="0"/>
              <a:t>、燃烧时产生黑烟的多少</a:t>
            </a:r>
            <a:r>
              <a:rPr lang="en-US" altLang="zh-CN" sz="2800" dirty="0"/>
              <a:t>(</a:t>
            </a:r>
            <a:r>
              <a:rPr lang="zh-CN" altLang="zh-CN" sz="2800" dirty="0"/>
              <a:t>可区分乙烷、乙烯和乙炔</a:t>
            </a:r>
            <a:r>
              <a:rPr lang="en-US" altLang="zh-CN" sz="2800" dirty="0"/>
              <a:t>,</a:t>
            </a:r>
            <a:r>
              <a:rPr lang="zh-CN" altLang="zh-CN" sz="2800" dirty="0"/>
              <a:t>聚乙烯和聚苯乙烯等</a:t>
            </a:r>
            <a:r>
              <a:rPr lang="en-US" altLang="zh-CN" sz="2800" dirty="0"/>
              <a:t>)</a:t>
            </a:r>
            <a:r>
              <a:rPr lang="zh-CN" altLang="zh-CN" sz="2800" dirty="0"/>
              <a:t>、燃烧时的气味</a:t>
            </a:r>
            <a:r>
              <a:rPr lang="en-US" altLang="zh-CN" sz="2800" dirty="0"/>
              <a:t>(</a:t>
            </a:r>
            <a:r>
              <a:rPr lang="zh-CN" altLang="zh-CN" sz="2800" dirty="0"/>
              <a:t>如识别聚氯乙烯、蛋白质等</a:t>
            </a:r>
            <a:r>
              <a:rPr lang="en-US" altLang="zh-CN" sz="2800" dirty="0"/>
              <a:t>)</a:t>
            </a:r>
            <a:r>
              <a:rPr lang="zh-CN" altLang="zh-CN" sz="2800" dirty="0"/>
              <a:t>等。</a:t>
            </a:r>
          </a:p>
          <a:p>
            <a:pPr>
              <a:lnSpc>
                <a:spcPct val="150000"/>
              </a:lnSpc>
            </a:pPr>
            <a:r>
              <a:rPr lang="en-US" altLang="zh-CN" sz="2800" b="1" dirty="0"/>
              <a:t>4.</a:t>
            </a:r>
            <a:r>
              <a:rPr lang="zh-CN" altLang="zh-CN" sz="2800" b="1" dirty="0"/>
              <a:t>根据有机物官能团的性质鉴别与检验</a:t>
            </a:r>
          </a:p>
          <a:p>
            <a:pPr>
              <a:lnSpc>
                <a:spcPct val="150000"/>
              </a:lnSpc>
            </a:pPr>
            <a:r>
              <a:rPr lang="zh-CN" altLang="zh-CN" sz="2800" dirty="0"/>
              <a:t>有机物分子中的官能团决定有机物的性质</a:t>
            </a:r>
            <a:r>
              <a:rPr lang="en-US" altLang="zh-CN" sz="2800" dirty="0"/>
              <a:t>,</a:t>
            </a:r>
            <a:r>
              <a:rPr lang="zh-CN" altLang="zh-CN" sz="2800" dirty="0"/>
              <a:t>有机物的性质反映了其分子中含有的官能团。检验常见有机物分子中官能团的常用试剂与方法如表所示</a:t>
            </a:r>
            <a:r>
              <a:rPr lang="en-US" altLang="zh-CN" sz="2800" dirty="0"/>
              <a:t>:</a:t>
            </a:r>
            <a:endParaRPr lang="zh-CN" altLang="zh-CN" sz="2800" dirty="0"/>
          </a:p>
        </p:txBody>
      </p:sp>
      <p:sp>
        <p:nvSpPr>
          <p:cNvPr id="3" name="矩形 2">
            <a:extLst>
              <a:ext uri="{FF2B5EF4-FFF2-40B4-BE49-F238E27FC236}">
                <a16:creationId xmlns="" xmlns:a16="http://schemas.microsoft.com/office/drawing/2014/main" id="{8667F9F0-1F80-441E-91AB-4A2B1D09A6B7}"/>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2736635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31F02A56-0931-4070-BFB4-9936E8DB92C9}"/>
              </a:ext>
            </a:extLst>
          </p:cNvPr>
          <p:cNvGraphicFramePr>
            <a:graphicFrameLocks noGrp="1"/>
          </p:cNvGraphicFramePr>
          <p:nvPr>
            <p:extLst>
              <p:ext uri="{D42A27DB-BD31-4B8C-83A1-F6EECF244321}">
                <p14:modId xmlns:p14="http://schemas.microsoft.com/office/powerpoint/2010/main" val="1529287043"/>
              </p:ext>
            </p:extLst>
          </p:nvPr>
        </p:nvGraphicFramePr>
        <p:xfrm>
          <a:off x="292100" y="413544"/>
          <a:ext cx="11595100" cy="5486400"/>
        </p:xfrm>
        <a:graphic>
          <a:graphicData uri="http://schemas.openxmlformats.org/drawingml/2006/table">
            <a:tbl>
              <a:tblPr firstRow="1" firstCol="1" bandRow="1"/>
              <a:tblGrid>
                <a:gridCol w="1879600">
                  <a:extLst>
                    <a:ext uri="{9D8B030D-6E8A-4147-A177-3AD203B41FA5}">
                      <a16:colId xmlns="" xmlns:a16="http://schemas.microsoft.com/office/drawing/2014/main" val="2448810616"/>
                    </a:ext>
                  </a:extLst>
                </a:gridCol>
                <a:gridCol w="2514600">
                  <a:extLst>
                    <a:ext uri="{9D8B030D-6E8A-4147-A177-3AD203B41FA5}">
                      <a16:colId xmlns="" xmlns:a16="http://schemas.microsoft.com/office/drawing/2014/main" val="2874462255"/>
                    </a:ext>
                  </a:extLst>
                </a:gridCol>
                <a:gridCol w="3333750">
                  <a:extLst>
                    <a:ext uri="{9D8B030D-6E8A-4147-A177-3AD203B41FA5}">
                      <a16:colId xmlns="" xmlns:a16="http://schemas.microsoft.com/office/drawing/2014/main" val="1662435290"/>
                    </a:ext>
                  </a:extLst>
                </a:gridCol>
                <a:gridCol w="3867150">
                  <a:extLst>
                    <a:ext uri="{9D8B030D-6E8A-4147-A177-3AD203B41FA5}">
                      <a16:colId xmlns="" xmlns:a16="http://schemas.microsoft.com/office/drawing/2014/main" val="3943398787"/>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物质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试剂与方法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现象与结论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化学方程式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或解释</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3678483"/>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乙烯、</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乙炔</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碳碳双</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键或碳</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碳叁键</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加溴水或酸性</a:t>
                      </a:r>
                      <a:r>
                        <a:rPr lang="en-US" sz="2400">
                          <a:solidFill>
                            <a:srgbClr val="000000"/>
                          </a:solidFill>
                          <a:effectLst/>
                          <a:latin typeface="+mn-lt"/>
                          <a:ea typeface="+mn-ea"/>
                          <a:cs typeface="Times New Roman" panose="02020603050405020304" pitchFamily="18" charset="0"/>
                        </a:rPr>
                        <a:t>KMnO</a:t>
                      </a:r>
                      <a:r>
                        <a:rPr lang="en-US" sz="2400" baseline="-25000">
                          <a:solidFill>
                            <a:srgbClr val="000000"/>
                          </a:solidFill>
                          <a:effectLst/>
                          <a:latin typeface="+mn-lt"/>
                          <a:ea typeface="+mn-ea"/>
                          <a:cs typeface="Times New Roman" panose="02020603050405020304" pitchFamily="18" charset="0"/>
                        </a:rPr>
                        <a:t>4</a:t>
                      </a:r>
                      <a:r>
                        <a:rPr lang="en-US" sz="2400">
                          <a:solidFill>
                            <a:srgbClr val="000000"/>
                          </a:solidFill>
                          <a:effectLst/>
                          <a:latin typeface="+mn-lt"/>
                          <a:ea typeface="+mn-ea"/>
                          <a:cs typeface="Times New Roman" panose="02020603050405020304" pitchFamily="18" charset="0"/>
                        </a:rPr>
                        <a:t> </a:t>
                      </a:r>
                      <a:r>
                        <a:rPr lang="zh-CN" sz="2400">
                          <a:solidFill>
                            <a:srgbClr val="000000"/>
                          </a:solidFill>
                          <a:effectLst/>
                          <a:latin typeface="+mn-lt"/>
                          <a:ea typeface="+mn-ea"/>
                          <a:cs typeface="Times New Roman" panose="02020603050405020304" pitchFamily="18" charset="0"/>
                        </a:rPr>
                        <a:t>溶液</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点燃</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褪色</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乙烯燃烧有黑烟</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乙炔燃烧有浓黑烟</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发生加成反应或氧化反应</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乙炔的含碳量高</a:t>
                      </a: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7856685"/>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加液溴并加少许铁屑</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反应剧烈</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锥形瓶中长导管口有大量白雾生成</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将混合物倒入水中</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有油状物出现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+Br</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+HBr</a:t>
                      </a:r>
                      <a:endParaRPr lang="zh-CN" sz="2400" dirty="0">
                        <a:solidFill>
                          <a:srgbClr val="000000"/>
                        </a:solidFill>
                        <a:effectLst/>
                        <a:latin typeface="+mn-lt"/>
                        <a:ea typeface="+mn-ea"/>
                        <a:cs typeface="Times New Roman" panose="02020603050405020304" pitchFamily="18" charset="0"/>
                      </a:endParaRP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6957024"/>
                  </a:ext>
                </a:extLst>
              </a:tr>
            </a:tbl>
          </a:graphicData>
        </a:graphic>
      </p:graphicFrame>
      <p:pic>
        <p:nvPicPr>
          <p:cNvPr id="16390" name="图片 2053">
            <a:extLst>
              <a:ext uri="{FF2B5EF4-FFF2-40B4-BE49-F238E27FC236}">
                <a16:creationId xmlns="" xmlns:a16="http://schemas.microsoft.com/office/drawing/2014/main" id="{4C4E2309-2675-493D-BBBC-7B2467DB7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4262437"/>
            <a:ext cx="887969" cy="538163"/>
          </a:xfrm>
          <a:prstGeom prst="rect">
            <a:avLst/>
          </a:prstGeom>
          <a:noFill/>
          <a:extLst>
            <a:ext uri="{909E8E84-426E-40DD-AFC4-6F175D3DCCD1}">
              <a14:hiddenFill xmlns:a14="http://schemas.microsoft.com/office/drawing/2010/main">
                <a:solidFill>
                  <a:srgbClr val="FFFFFF"/>
                </a:solidFill>
              </a14:hiddenFill>
            </a:ext>
          </a:extLst>
        </p:spPr>
      </p:pic>
      <p:pic>
        <p:nvPicPr>
          <p:cNvPr id="16389" name="图片 2054">
            <a:extLst>
              <a:ext uri="{FF2B5EF4-FFF2-40B4-BE49-F238E27FC236}">
                <a16:creationId xmlns="" xmlns:a16="http://schemas.microsoft.com/office/drawing/2014/main" id="{040489E3-B733-4E83-8631-7322550E9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599" y="4300537"/>
            <a:ext cx="914877" cy="51125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图片 2055">
            <a:extLst>
              <a:ext uri="{FF2B5EF4-FFF2-40B4-BE49-F238E27FC236}">
                <a16:creationId xmlns="" xmlns:a16="http://schemas.microsoft.com/office/drawing/2014/main" id="{FB21DD49-E822-41AD-84D9-E64080B84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299" y="4910137"/>
            <a:ext cx="1453041" cy="53816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 xmlns:a16="http://schemas.microsoft.com/office/drawing/2014/main" id="{7C166707-CB9A-45BD-A907-88A39FF45A8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12274121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31F02A56-0931-4070-BFB4-9936E8DB92C9}"/>
              </a:ext>
            </a:extLst>
          </p:cNvPr>
          <p:cNvGraphicFramePr>
            <a:graphicFrameLocks noGrp="1"/>
          </p:cNvGraphicFramePr>
          <p:nvPr>
            <p:extLst>
              <p:ext uri="{D42A27DB-BD31-4B8C-83A1-F6EECF244321}">
                <p14:modId xmlns:p14="http://schemas.microsoft.com/office/powerpoint/2010/main" val="2253827363"/>
              </p:ext>
            </p:extLst>
          </p:nvPr>
        </p:nvGraphicFramePr>
        <p:xfrm>
          <a:off x="292100" y="851694"/>
          <a:ext cx="11595100" cy="5676453"/>
        </p:xfrm>
        <a:graphic>
          <a:graphicData uri="http://schemas.openxmlformats.org/drawingml/2006/table">
            <a:tbl>
              <a:tblPr firstRow="1" firstCol="1" bandRow="1"/>
              <a:tblGrid>
                <a:gridCol w="1879600">
                  <a:extLst>
                    <a:ext uri="{9D8B030D-6E8A-4147-A177-3AD203B41FA5}">
                      <a16:colId xmlns="" xmlns:a16="http://schemas.microsoft.com/office/drawing/2014/main" val="2448810616"/>
                    </a:ext>
                  </a:extLst>
                </a:gridCol>
                <a:gridCol w="2514600">
                  <a:extLst>
                    <a:ext uri="{9D8B030D-6E8A-4147-A177-3AD203B41FA5}">
                      <a16:colId xmlns="" xmlns:a16="http://schemas.microsoft.com/office/drawing/2014/main" val="2874462255"/>
                    </a:ext>
                  </a:extLst>
                </a:gridCol>
                <a:gridCol w="3333750">
                  <a:extLst>
                    <a:ext uri="{9D8B030D-6E8A-4147-A177-3AD203B41FA5}">
                      <a16:colId xmlns="" xmlns:a16="http://schemas.microsoft.com/office/drawing/2014/main" val="1662435290"/>
                    </a:ext>
                  </a:extLst>
                </a:gridCol>
                <a:gridCol w="3867150">
                  <a:extLst>
                    <a:ext uri="{9D8B030D-6E8A-4147-A177-3AD203B41FA5}">
                      <a16:colId xmlns="" xmlns:a16="http://schemas.microsoft.com/office/drawing/2014/main" val="3943398787"/>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物质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试剂与方法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现象与结论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化学方程式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或解释</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3678483"/>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苯的同</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系物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加酸性</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KMnO</a:t>
                      </a:r>
                      <a:r>
                        <a:rPr lang="en-US" sz="2400" baseline="-250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褪色</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侧链被氧化</a:t>
                      </a: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3158384"/>
                  </a:ext>
                </a:extLst>
              </a:tr>
              <a:tr h="4030533">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乙醇</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醇羟基</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加活泼金属钠</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加乙酸、</a:t>
                      </a:r>
                    </a:p>
                    <a:p>
                      <a:pPr>
                        <a:lnSpc>
                          <a:spcPct val="150000"/>
                        </a:lnSpc>
                        <a:spcAft>
                          <a:spcPts val="0"/>
                        </a:spcAft>
                      </a:pPr>
                      <a:r>
                        <a:rPr lang="zh-CN" sz="2400">
                          <a:solidFill>
                            <a:srgbClr val="000000"/>
                          </a:solidFill>
                          <a:effectLst/>
                          <a:latin typeface="+mn-lt"/>
                          <a:ea typeface="+mn-ea"/>
                          <a:cs typeface="Times New Roman" panose="02020603050405020304" pitchFamily="18" charset="0"/>
                        </a:rPr>
                        <a:t>浓硫酸</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加</a:t>
                      </a:r>
                    </a:p>
                    <a:p>
                      <a:pPr>
                        <a:lnSpc>
                          <a:spcPct val="150000"/>
                        </a:lnSpc>
                        <a:spcAft>
                          <a:spcPts val="0"/>
                        </a:spcAft>
                      </a:pPr>
                      <a:r>
                        <a:rPr lang="zh-CN" sz="2400">
                          <a:solidFill>
                            <a:srgbClr val="000000"/>
                          </a:solidFill>
                          <a:effectLst/>
                          <a:latin typeface="+mn-lt"/>
                          <a:ea typeface="+mn-ea"/>
                          <a:cs typeface="Times New Roman" panose="02020603050405020304" pitchFamily="18" charset="0"/>
                        </a:rPr>
                        <a:t>热</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红热铜丝多次插入乙醇中</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有气体放出</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有果香味油状液体生成</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铜丝重新光亮</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生成有刺激性气味的物质</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OH+2Na 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ONa+H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COOH+C</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5</a:t>
                      </a:r>
                      <a:r>
                        <a:rPr lang="en-US" sz="2400" dirty="0">
                          <a:solidFill>
                            <a:srgbClr val="000000"/>
                          </a:solidFill>
                          <a:effectLst/>
                          <a:latin typeface="+mn-lt"/>
                          <a:ea typeface="+mn-ea"/>
                          <a:cs typeface="Times New Roman" panose="02020603050405020304" pitchFamily="18" charset="0"/>
                        </a:rPr>
                        <a:t>OH</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COOC</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5</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(3)2CH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OH+O</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CHO+2H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33719104"/>
                  </a:ext>
                </a:extLst>
              </a:tr>
            </a:tbl>
          </a:graphicData>
        </a:graphic>
      </p:graphicFrame>
      <p:pic>
        <p:nvPicPr>
          <p:cNvPr id="16387" name="图片 2056">
            <a:extLst>
              <a:ext uri="{FF2B5EF4-FFF2-40B4-BE49-F238E27FC236}">
                <a16:creationId xmlns="" xmlns:a16="http://schemas.microsoft.com/office/drawing/2014/main" id="{BECBF8E6-377C-4047-82EB-645C871B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499" y="3024187"/>
            <a:ext cx="538163" cy="32289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图片 2057">
            <a:extLst>
              <a:ext uri="{FF2B5EF4-FFF2-40B4-BE49-F238E27FC236}">
                <a16:creationId xmlns="" xmlns:a16="http://schemas.microsoft.com/office/drawing/2014/main" id="{F11ED0B4-7A73-415F-B5BF-E65447DA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199" y="4552950"/>
            <a:ext cx="995601" cy="672703"/>
          </a:xfrm>
          <a:prstGeom prst="rect">
            <a:avLst/>
          </a:prstGeom>
          <a:noFill/>
          <a:extLst>
            <a:ext uri="{909E8E84-426E-40DD-AFC4-6F175D3DCCD1}">
              <a14:hiddenFill xmlns:a14="http://schemas.microsoft.com/office/drawing/2010/main">
                <a:solidFill>
                  <a:srgbClr val="FFFFFF"/>
                </a:solidFill>
              </a14:hiddenFill>
            </a:ext>
          </a:extLst>
        </p:spPr>
      </p:pic>
      <p:pic>
        <p:nvPicPr>
          <p:cNvPr id="16385" name="图片 2058">
            <a:extLst>
              <a:ext uri="{FF2B5EF4-FFF2-40B4-BE49-F238E27FC236}">
                <a16:creationId xmlns="" xmlns:a16="http://schemas.microsoft.com/office/drawing/2014/main" id="{6F3D954B-FA7D-404C-AE2C-0187AAFFF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2287" y="5062538"/>
            <a:ext cx="538163" cy="67270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 xmlns:a16="http://schemas.microsoft.com/office/drawing/2014/main" id="{9C3EA673-545F-4DEE-B416-F2368907FEE0}"/>
              </a:ext>
            </a:extLst>
          </p:cNvPr>
          <p:cNvSpPr/>
          <p:nvPr/>
        </p:nvSpPr>
        <p:spPr>
          <a:xfrm>
            <a:off x="10879365" y="23473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10" name="矩形 9">
            <a:extLst>
              <a:ext uri="{FF2B5EF4-FFF2-40B4-BE49-F238E27FC236}">
                <a16:creationId xmlns="" xmlns:a16="http://schemas.microsoft.com/office/drawing/2014/main" id="{E4607F01-C00A-4316-A729-098D243F8A3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02762995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08A66D1C-493F-49B7-9E39-118A58348685}"/>
              </a:ext>
            </a:extLst>
          </p:cNvPr>
          <p:cNvGraphicFramePr>
            <a:graphicFrameLocks noGrp="1"/>
          </p:cNvGraphicFramePr>
          <p:nvPr>
            <p:extLst>
              <p:ext uri="{D42A27DB-BD31-4B8C-83A1-F6EECF244321}">
                <p14:modId xmlns:p14="http://schemas.microsoft.com/office/powerpoint/2010/main" val="122678604"/>
              </p:ext>
            </p:extLst>
          </p:nvPr>
        </p:nvGraphicFramePr>
        <p:xfrm>
          <a:off x="304800" y="1143794"/>
          <a:ext cx="11601450" cy="3840480"/>
        </p:xfrm>
        <a:graphic>
          <a:graphicData uri="http://schemas.openxmlformats.org/drawingml/2006/table">
            <a:tbl>
              <a:tblPr firstRow="1" firstCol="1" bandRow="1"/>
              <a:tblGrid>
                <a:gridCol w="2101712">
                  <a:extLst>
                    <a:ext uri="{9D8B030D-6E8A-4147-A177-3AD203B41FA5}">
                      <a16:colId xmlns="" xmlns:a16="http://schemas.microsoft.com/office/drawing/2014/main" val="2273033998"/>
                    </a:ext>
                  </a:extLst>
                </a:gridCol>
                <a:gridCol w="2317888">
                  <a:extLst>
                    <a:ext uri="{9D8B030D-6E8A-4147-A177-3AD203B41FA5}">
                      <a16:colId xmlns="" xmlns:a16="http://schemas.microsoft.com/office/drawing/2014/main" val="2337598668"/>
                    </a:ext>
                  </a:extLst>
                </a:gridCol>
                <a:gridCol w="3356734">
                  <a:extLst>
                    <a:ext uri="{9D8B030D-6E8A-4147-A177-3AD203B41FA5}">
                      <a16:colId xmlns="" xmlns:a16="http://schemas.microsoft.com/office/drawing/2014/main" val="768688759"/>
                    </a:ext>
                  </a:extLst>
                </a:gridCol>
                <a:gridCol w="3825116">
                  <a:extLst>
                    <a:ext uri="{9D8B030D-6E8A-4147-A177-3AD203B41FA5}">
                      <a16:colId xmlns="" xmlns:a16="http://schemas.microsoft.com/office/drawing/2014/main" val="593569088"/>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物质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试剂与方法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现象与结论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化学方程式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或解释</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810594"/>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苯酚</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酚羟基</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浓溴水</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　</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(2)FeCl</a:t>
                      </a:r>
                      <a:r>
                        <a:rPr lang="en-US" sz="2400" baseline="-250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生成白色沉淀</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溶液呈紫色</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              +3Br</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+3HBr;</a:t>
                      </a:r>
                    </a:p>
                    <a:p>
                      <a:pP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生成络离子</a:t>
                      </a: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4312884"/>
                  </a:ext>
                </a:extLst>
              </a:tr>
            </a:tbl>
          </a:graphicData>
        </a:graphic>
      </p:graphicFrame>
      <p:pic>
        <p:nvPicPr>
          <p:cNvPr id="21511" name="图片 2059">
            <a:extLst>
              <a:ext uri="{FF2B5EF4-FFF2-40B4-BE49-F238E27FC236}">
                <a16:creationId xmlns="" xmlns:a16="http://schemas.microsoft.com/office/drawing/2014/main" id="{20984D05-C4F7-46F2-8431-B71668192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599" y="1982788"/>
            <a:ext cx="607011" cy="78554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图片 2060">
            <a:extLst>
              <a:ext uri="{FF2B5EF4-FFF2-40B4-BE49-F238E27FC236}">
                <a16:creationId xmlns="" xmlns:a16="http://schemas.microsoft.com/office/drawing/2014/main" id="{55BE371A-67B6-4308-989D-5AED78F92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6049" y="2478087"/>
            <a:ext cx="357065" cy="214239"/>
          </a:xfrm>
          <a:prstGeom prst="rect">
            <a:avLst/>
          </a:prstGeom>
          <a:noFill/>
          <a:extLst>
            <a:ext uri="{909E8E84-426E-40DD-AFC4-6F175D3DCCD1}">
              <a14:hiddenFill xmlns:a14="http://schemas.microsoft.com/office/drawing/2010/main">
                <a:solidFill>
                  <a:srgbClr val="FFFFFF"/>
                </a:solidFill>
              </a14:hiddenFill>
            </a:ext>
          </a:extLst>
        </p:spPr>
      </p:pic>
      <p:pic>
        <p:nvPicPr>
          <p:cNvPr id="21509" name="图片 2061">
            <a:extLst>
              <a:ext uri="{FF2B5EF4-FFF2-40B4-BE49-F238E27FC236}">
                <a16:creationId xmlns="" xmlns:a16="http://schemas.microsoft.com/office/drawing/2014/main" id="{0658DDA4-A716-4EA9-BCCE-69F43EA35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954337"/>
            <a:ext cx="1790700" cy="140235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626A7BEF-3C33-4AA1-8E87-35B7276B61A6}"/>
              </a:ext>
            </a:extLst>
          </p:cNvPr>
          <p:cNvSpPr/>
          <p:nvPr/>
        </p:nvSpPr>
        <p:spPr>
          <a:xfrm>
            <a:off x="10879365" y="34903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11" name="矩形 10">
            <a:extLst>
              <a:ext uri="{FF2B5EF4-FFF2-40B4-BE49-F238E27FC236}">
                <a16:creationId xmlns="" xmlns:a16="http://schemas.microsoft.com/office/drawing/2014/main" id="{BEABB302-8DC4-4B11-AE0B-E6C005B6AAA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49913497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08A66D1C-493F-49B7-9E39-118A58348685}"/>
              </a:ext>
            </a:extLst>
          </p:cNvPr>
          <p:cNvGraphicFramePr>
            <a:graphicFrameLocks noGrp="1"/>
          </p:cNvGraphicFramePr>
          <p:nvPr>
            <p:extLst>
              <p:ext uri="{D42A27DB-BD31-4B8C-83A1-F6EECF244321}">
                <p14:modId xmlns:p14="http://schemas.microsoft.com/office/powerpoint/2010/main" val="3606220637"/>
              </p:ext>
            </p:extLst>
          </p:nvPr>
        </p:nvGraphicFramePr>
        <p:xfrm>
          <a:off x="304800" y="1048544"/>
          <a:ext cx="11601450" cy="5486400"/>
        </p:xfrm>
        <a:graphic>
          <a:graphicData uri="http://schemas.openxmlformats.org/drawingml/2006/table">
            <a:tbl>
              <a:tblPr firstRow="1" firstCol="1" bandRow="1"/>
              <a:tblGrid>
                <a:gridCol w="2101712">
                  <a:extLst>
                    <a:ext uri="{9D8B030D-6E8A-4147-A177-3AD203B41FA5}">
                      <a16:colId xmlns="" xmlns:a16="http://schemas.microsoft.com/office/drawing/2014/main" val="2273033998"/>
                    </a:ext>
                  </a:extLst>
                </a:gridCol>
                <a:gridCol w="2725927">
                  <a:extLst>
                    <a:ext uri="{9D8B030D-6E8A-4147-A177-3AD203B41FA5}">
                      <a16:colId xmlns="" xmlns:a16="http://schemas.microsoft.com/office/drawing/2014/main" val="2337598668"/>
                    </a:ext>
                  </a:extLst>
                </a:gridCol>
                <a:gridCol w="2948695">
                  <a:extLst>
                    <a:ext uri="{9D8B030D-6E8A-4147-A177-3AD203B41FA5}">
                      <a16:colId xmlns="" xmlns:a16="http://schemas.microsoft.com/office/drawing/2014/main" val="768688759"/>
                    </a:ext>
                  </a:extLst>
                </a:gridCol>
                <a:gridCol w="3825116">
                  <a:extLst>
                    <a:ext uri="{9D8B030D-6E8A-4147-A177-3AD203B41FA5}">
                      <a16:colId xmlns="" xmlns:a16="http://schemas.microsoft.com/office/drawing/2014/main" val="593569088"/>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物质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试剂与方法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现象与结论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化学方程式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或解释</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810594"/>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乙醛</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醛基</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加银氨溶液、水浴加热</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加新制的</a:t>
                      </a:r>
                      <a:r>
                        <a:rPr lang="en-US" sz="2400">
                          <a:solidFill>
                            <a:srgbClr val="000000"/>
                          </a:solidFill>
                          <a:effectLst/>
                          <a:latin typeface="+mn-lt"/>
                          <a:ea typeface="+mn-ea"/>
                          <a:cs typeface="Times New Roman" panose="02020603050405020304" pitchFamily="18" charset="0"/>
                        </a:rPr>
                        <a:t>Cu(OH)</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悬浊液</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煮沸</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有银镜产生</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煮沸后有红色沉淀生成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2Ag(NH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 </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2Ag↓+CH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COONH</a:t>
                      </a:r>
                      <a:r>
                        <a:rPr lang="en-US" sz="2400" baseline="-25000" dirty="0">
                          <a:solidFill>
                            <a:srgbClr val="000000"/>
                          </a:solidFill>
                          <a:effectLst/>
                          <a:latin typeface="+mn-lt"/>
                          <a:ea typeface="+mn-ea"/>
                          <a:cs typeface="Times New Roman" panose="02020603050405020304" pitchFamily="18" charset="0"/>
                        </a:rPr>
                        <a:t>4</a:t>
                      </a:r>
                      <a:r>
                        <a:rPr lang="en-US" sz="2400" dirty="0">
                          <a:solidFill>
                            <a:srgbClr val="000000"/>
                          </a:solidFill>
                          <a:effectLst/>
                          <a:latin typeface="+mn-lt"/>
                          <a:ea typeface="+mn-ea"/>
                          <a:cs typeface="Times New Roman" panose="02020603050405020304" pitchFamily="18" charset="0"/>
                        </a:rPr>
                        <a:t>+3NH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CHO+2Cu(OH)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COOH+Cu</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O↓+2H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57588136"/>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乙酸</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羧基</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加紫色石蕊溶液</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加</a:t>
                      </a:r>
                      <a:r>
                        <a:rPr lang="en-US" sz="2400" dirty="0">
                          <a:solidFill>
                            <a:srgbClr val="000000"/>
                          </a:solidFill>
                          <a:effectLst/>
                          <a:latin typeface="+mn-lt"/>
                          <a:ea typeface="+mn-ea"/>
                          <a:cs typeface="Times New Roman" panose="02020603050405020304" pitchFamily="18" charset="0"/>
                        </a:rPr>
                        <a:t>Na</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CO</a:t>
                      </a:r>
                      <a:r>
                        <a:rPr lang="en-US" sz="2400" baseline="-25000" dirty="0">
                          <a:solidFill>
                            <a:srgbClr val="000000"/>
                          </a:solidFill>
                          <a:effectLst/>
                          <a:latin typeface="+mn-lt"/>
                          <a:ea typeface="+mn-ea"/>
                          <a:cs typeface="Times New Roman" panose="02020603050405020304" pitchFamily="18" charset="0"/>
                        </a:rPr>
                        <a:t>3</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或</a:t>
                      </a:r>
                      <a:r>
                        <a:rPr lang="en-US" sz="2400" dirty="0">
                          <a:solidFill>
                            <a:srgbClr val="000000"/>
                          </a:solidFill>
                          <a:effectLst/>
                          <a:latin typeface="+mn-lt"/>
                          <a:ea typeface="+mn-ea"/>
                          <a:cs typeface="Times New Roman" panose="02020603050405020304" pitchFamily="18" charset="0"/>
                        </a:rPr>
                        <a:t>NaHCO</a:t>
                      </a:r>
                      <a:r>
                        <a:rPr lang="en-US" sz="2400" baseline="-250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溶液</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显红色</a:t>
                      </a: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有气体逸出</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具有酸的通性</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能电离出少量</a:t>
                      </a:r>
                      <a:r>
                        <a:rPr lang="en-US" sz="2400" dirty="0">
                          <a:solidFill>
                            <a:srgbClr val="000000"/>
                          </a:solidFill>
                          <a:effectLst/>
                          <a:latin typeface="+mn-lt"/>
                          <a:ea typeface="+mn-ea"/>
                          <a:cs typeface="Times New Roman" panose="02020603050405020304" pitchFamily="18" charset="0"/>
                        </a:rPr>
                        <a:t>H</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76220179"/>
                  </a:ext>
                </a:extLst>
              </a:tr>
            </a:tbl>
          </a:graphicData>
        </a:graphic>
      </p:graphicFrame>
      <p:pic>
        <p:nvPicPr>
          <p:cNvPr id="21507" name="图片 2063">
            <a:extLst>
              <a:ext uri="{FF2B5EF4-FFF2-40B4-BE49-F238E27FC236}">
                <a16:creationId xmlns="" xmlns:a16="http://schemas.microsoft.com/office/drawing/2014/main" id="{76ED0DC7-1B80-4206-97A1-6C087AA70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0" y="3875344"/>
            <a:ext cx="357065" cy="339212"/>
          </a:xfrm>
          <a:prstGeom prst="rect">
            <a:avLst/>
          </a:prstGeom>
          <a:noFill/>
          <a:extLst>
            <a:ext uri="{909E8E84-426E-40DD-AFC4-6F175D3DCCD1}">
              <a14:hiddenFill xmlns:a14="http://schemas.microsoft.com/office/drawing/2010/main">
                <a:solidFill>
                  <a:srgbClr val="FFFFFF"/>
                </a:solidFill>
              </a14:hiddenFill>
            </a:ext>
          </a:extLst>
        </p:spPr>
      </p:pic>
      <p:pic>
        <p:nvPicPr>
          <p:cNvPr id="21506" name="图片 2064">
            <a:extLst>
              <a:ext uri="{FF2B5EF4-FFF2-40B4-BE49-F238E27FC236}">
                <a16:creationId xmlns="" xmlns:a16="http://schemas.microsoft.com/office/drawing/2014/main" id="{18331133-3E12-4326-8620-D67FC8433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49" y="2211388"/>
            <a:ext cx="357065" cy="339212"/>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95E35B26-C2C0-4CC0-97EC-D3D50A1EB6BE}"/>
              </a:ext>
            </a:extLst>
          </p:cNvPr>
          <p:cNvSpPr/>
          <p:nvPr/>
        </p:nvSpPr>
        <p:spPr>
          <a:xfrm>
            <a:off x="10879365" y="34903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11" name="矩形 10">
            <a:extLst>
              <a:ext uri="{FF2B5EF4-FFF2-40B4-BE49-F238E27FC236}">
                <a16:creationId xmlns="" xmlns:a16="http://schemas.microsoft.com/office/drawing/2014/main" id="{0B0C3E3A-32C1-4A04-87E9-E0B06020997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54387951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08A66D1C-493F-49B7-9E39-118A58348685}"/>
              </a:ext>
            </a:extLst>
          </p:cNvPr>
          <p:cNvGraphicFramePr>
            <a:graphicFrameLocks noGrp="1"/>
          </p:cNvGraphicFramePr>
          <p:nvPr>
            <p:extLst>
              <p:ext uri="{D42A27DB-BD31-4B8C-83A1-F6EECF244321}">
                <p14:modId xmlns:p14="http://schemas.microsoft.com/office/powerpoint/2010/main" val="1666839925"/>
              </p:ext>
            </p:extLst>
          </p:nvPr>
        </p:nvGraphicFramePr>
        <p:xfrm>
          <a:off x="304800" y="1181894"/>
          <a:ext cx="11601450" cy="5486400"/>
        </p:xfrm>
        <a:graphic>
          <a:graphicData uri="http://schemas.openxmlformats.org/drawingml/2006/table">
            <a:tbl>
              <a:tblPr firstRow="1" firstCol="1" bandRow="1"/>
              <a:tblGrid>
                <a:gridCol w="2101712">
                  <a:extLst>
                    <a:ext uri="{9D8B030D-6E8A-4147-A177-3AD203B41FA5}">
                      <a16:colId xmlns="" xmlns:a16="http://schemas.microsoft.com/office/drawing/2014/main" val="2273033998"/>
                    </a:ext>
                  </a:extLst>
                </a:gridCol>
                <a:gridCol w="2696430">
                  <a:extLst>
                    <a:ext uri="{9D8B030D-6E8A-4147-A177-3AD203B41FA5}">
                      <a16:colId xmlns="" xmlns:a16="http://schemas.microsoft.com/office/drawing/2014/main" val="2337598668"/>
                    </a:ext>
                  </a:extLst>
                </a:gridCol>
                <a:gridCol w="3045635">
                  <a:extLst>
                    <a:ext uri="{9D8B030D-6E8A-4147-A177-3AD203B41FA5}">
                      <a16:colId xmlns="" xmlns:a16="http://schemas.microsoft.com/office/drawing/2014/main" val="768688759"/>
                    </a:ext>
                  </a:extLst>
                </a:gridCol>
                <a:gridCol w="3757673">
                  <a:extLst>
                    <a:ext uri="{9D8B030D-6E8A-4147-A177-3AD203B41FA5}">
                      <a16:colId xmlns="" xmlns:a16="http://schemas.microsoft.com/office/drawing/2014/main" val="593569088"/>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物质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试剂与方法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现象与结论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化学方程式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或解释</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810594"/>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酯</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酯基</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闻气味或加稀硫酸</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有果香味</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检</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验水解产物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能发生水解反应</a:t>
                      </a: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1647814"/>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溴乙烷</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溴原子</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加</a:t>
                      </a:r>
                      <a:r>
                        <a:rPr lang="en-US" sz="2400" dirty="0" err="1">
                          <a:solidFill>
                            <a:srgbClr val="000000"/>
                          </a:solidFill>
                          <a:effectLst/>
                          <a:latin typeface="+mn-lt"/>
                          <a:ea typeface="+mn-ea"/>
                          <a:cs typeface="Times New Roman" panose="02020603050405020304" pitchFamily="18" charset="0"/>
                        </a:rPr>
                        <a:t>NaOH</a:t>
                      </a:r>
                      <a:r>
                        <a:rPr lang="zh-CN" sz="2400" dirty="0">
                          <a:solidFill>
                            <a:srgbClr val="000000"/>
                          </a:solidFill>
                          <a:effectLst/>
                          <a:latin typeface="+mn-lt"/>
                          <a:ea typeface="+mn-ea"/>
                          <a:cs typeface="Times New Roman" panose="02020603050405020304" pitchFamily="18" charset="0"/>
                        </a:rPr>
                        <a:t>溶液共热后</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用稀硝酸酸化</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再加</a:t>
                      </a:r>
                      <a:r>
                        <a:rPr lang="en-US" sz="2400" dirty="0">
                          <a:solidFill>
                            <a:srgbClr val="000000"/>
                          </a:solidFill>
                          <a:effectLst/>
                          <a:latin typeface="+mn-lt"/>
                          <a:ea typeface="+mn-ea"/>
                          <a:cs typeface="Times New Roman" panose="02020603050405020304" pitchFamily="18" charset="0"/>
                        </a:rPr>
                        <a:t>AgNO</a:t>
                      </a:r>
                      <a:r>
                        <a:rPr lang="en-US" sz="2400" baseline="-250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溶液</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有淡黄色沉淀生成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(1)C</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5</a:t>
                      </a:r>
                      <a:r>
                        <a:rPr lang="en-US"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Br+H</a:t>
                      </a:r>
                      <a:r>
                        <a:rPr lang="en-US" sz="2400" dirty="0">
                          <a:solidFill>
                            <a:srgbClr val="000000"/>
                          </a:solidFill>
                          <a:effectLst/>
                          <a:latin typeface="+mn-lt"/>
                          <a:ea typeface="+mn-ea"/>
                          <a:cs typeface="Times New Roman" panose="02020603050405020304" pitchFamily="18" charset="0"/>
                        </a:rPr>
                        <a:t>—OH C</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5</a:t>
                      </a:r>
                      <a:r>
                        <a:rPr lang="en-US" sz="2400" dirty="0">
                          <a:solidFill>
                            <a:srgbClr val="000000"/>
                          </a:solidFill>
                          <a:effectLst/>
                          <a:latin typeface="+mn-lt"/>
                          <a:ea typeface="+mn-ea"/>
                          <a:cs typeface="Times New Roman" panose="02020603050405020304" pitchFamily="18" charset="0"/>
                        </a:rPr>
                        <a:t>OH+HBr</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(2)Ag</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+Br</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             </a:t>
                      </a:r>
                      <a:r>
                        <a:rPr lang="en-US" sz="2400" dirty="0" err="1" smtClean="0">
                          <a:solidFill>
                            <a:srgbClr val="000000"/>
                          </a:solidFill>
                          <a:effectLst/>
                          <a:latin typeface="+mn-lt"/>
                          <a:ea typeface="+mn-ea"/>
                          <a:cs typeface="Times New Roman" panose="02020603050405020304" pitchFamily="18" charset="0"/>
                        </a:rPr>
                        <a:t>AgBr</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7709015"/>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淀粉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加碘水</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显蓝色</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02529033"/>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蛋白质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加浓硝酸微热</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灼烧</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显黄色</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只用于检验含苯环的蛋白质</a:t>
                      </a: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有烧焦羽毛气味</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06483576"/>
                  </a:ext>
                </a:extLst>
              </a:tr>
            </a:tbl>
          </a:graphicData>
        </a:graphic>
      </p:graphicFrame>
      <p:pic>
        <p:nvPicPr>
          <p:cNvPr id="21508" name="图片 2062">
            <a:extLst>
              <a:ext uri="{FF2B5EF4-FFF2-40B4-BE49-F238E27FC236}">
                <a16:creationId xmlns="" xmlns:a16="http://schemas.microsoft.com/office/drawing/2014/main" id="{109A7A08-6E52-4F5C-A3BA-6247E6A87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9365" y="2894420"/>
            <a:ext cx="476251" cy="452439"/>
          </a:xfrm>
          <a:prstGeom prst="rect">
            <a:avLst/>
          </a:prstGeom>
          <a:noFill/>
          <a:extLst>
            <a:ext uri="{909E8E84-426E-40DD-AFC4-6F175D3DCCD1}">
              <a14:hiddenFill xmlns:a14="http://schemas.microsoft.com/office/drawing/2010/main">
                <a:solidFill>
                  <a:srgbClr val="FFFFFF"/>
                </a:solidFill>
              </a14:hiddenFill>
            </a:ext>
          </a:extLst>
        </p:spPr>
      </p:pic>
      <p:pic>
        <p:nvPicPr>
          <p:cNvPr id="21505" name="图片 2065">
            <a:extLst>
              <a:ext uri="{FF2B5EF4-FFF2-40B4-BE49-F238E27FC236}">
                <a16:creationId xmlns="" xmlns:a16="http://schemas.microsoft.com/office/drawing/2014/main" id="{12EE1BEC-A42C-4D68-B708-0DF1E7E01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882" y="4149742"/>
            <a:ext cx="357065" cy="21423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52B63CB9-4D0E-4D95-BF9B-80FC706D748B}"/>
              </a:ext>
            </a:extLst>
          </p:cNvPr>
          <p:cNvSpPr/>
          <p:nvPr/>
        </p:nvSpPr>
        <p:spPr>
          <a:xfrm>
            <a:off x="10879365" y="34903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8" name="矩形 7">
            <a:extLst>
              <a:ext uri="{FF2B5EF4-FFF2-40B4-BE49-F238E27FC236}">
                <a16:creationId xmlns="" xmlns:a16="http://schemas.microsoft.com/office/drawing/2014/main" id="{42DA8311-9BCA-4EC3-8B8E-24603AD6261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68069834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gn="dist">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8  </a:t>
            </a:r>
            <a:r>
              <a:rPr lang="en-US" altLang="zh-CN" sz="2800" dirty="0" smtClean="0"/>
              <a:t>[</a:t>
            </a:r>
            <a:r>
              <a:rPr lang="zh-CN" altLang="zh-CN" sz="2800" dirty="0"/>
              <a:t>醛基的检验</a:t>
            </a:r>
            <a:r>
              <a:rPr lang="en-US" altLang="zh-CN" sz="2800" dirty="0"/>
              <a:t>]</a:t>
            </a:r>
            <a:r>
              <a:rPr lang="zh-CN" altLang="zh-CN" sz="2800" dirty="0"/>
              <a:t>做乙醛被</a:t>
            </a:r>
            <a:r>
              <a:rPr lang="en-US" altLang="zh-CN" sz="2800" dirty="0"/>
              <a:t>Cu(OH)</a:t>
            </a:r>
            <a:r>
              <a:rPr lang="en-US" altLang="zh-CN" sz="2800" baseline="-25000" dirty="0"/>
              <a:t>2</a:t>
            </a:r>
            <a:r>
              <a:rPr lang="zh-CN" altLang="zh-CN" sz="2800" dirty="0"/>
              <a:t>氧化实验时</a:t>
            </a:r>
            <a:r>
              <a:rPr lang="en-US" altLang="zh-CN" sz="2800" dirty="0"/>
              <a:t>,</a:t>
            </a:r>
            <a:r>
              <a:rPr lang="zh-CN" altLang="zh-CN" sz="2800" dirty="0"/>
              <a:t>有以下步骤</a:t>
            </a:r>
            <a:r>
              <a:rPr lang="en-US" altLang="zh-CN" sz="2800" dirty="0"/>
              <a:t>:①</a:t>
            </a:r>
            <a:r>
              <a:rPr lang="zh-CN" altLang="zh-CN" sz="2800" dirty="0" smtClean="0"/>
              <a:t>加入</a:t>
            </a:r>
            <a:endParaRPr lang="en-US" altLang="zh-CN" sz="2800" dirty="0" smtClean="0"/>
          </a:p>
          <a:p>
            <a:pPr>
              <a:lnSpc>
                <a:spcPct val="150000"/>
              </a:lnSpc>
            </a:pPr>
            <a:r>
              <a:rPr lang="en-US" altLang="zh-CN" sz="2800" dirty="0" smtClean="0"/>
              <a:t>0.5 </a:t>
            </a:r>
            <a:r>
              <a:rPr lang="en-US" altLang="zh-CN" sz="2800" dirty="0"/>
              <a:t>mL</a:t>
            </a:r>
            <a:r>
              <a:rPr lang="zh-CN" altLang="zh-CN" sz="2800" dirty="0"/>
              <a:t>乙醛溶液</a:t>
            </a:r>
            <a:r>
              <a:rPr lang="en-US" altLang="zh-CN" sz="2800" dirty="0"/>
              <a:t>;②</a:t>
            </a:r>
            <a:r>
              <a:rPr lang="zh-CN" altLang="zh-CN" sz="2800" dirty="0"/>
              <a:t>加入</a:t>
            </a:r>
            <a:r>
              <a:rPr lang="en-US" altLang="zh-CN" sz="2800" dirty="0"/>
              <a:t>2%</a:t>
            </a:r>
            <a:r>
              <a:rPr lang="zh-CN" altLang="zh-CN" sz="2800" dirty="0"/>
              <a:t>的硫酸铜溶液</a:t>
            </a:r>
            <a:r>
              <a:rPr lang="en-US" altLang="zh-CN" sz="2800" dirty="0"/>
              <a:t>4~5</a:t>
            </a:r>
            <a:r>
              <a:rPr lang="zh-CN" altLang="zh-CN" sz="2800" dirty="0"/>
              <a:t>滴</a:t>
            </a:r>
            <a:r>
              <a:rPr lang="en-US" altLang="zh-CN" sz="2800" dirty="0"/>
              <a:t>;③</a:t>
            </a:r>
            <a:r>
              <a:rPr lang="zh-CN" altLang="zh-CN" sz="2800" dirty="0"/>
              <a:t>加入</a:t>
            </a:r>
            <a:r>
              <a:rPr lang="en-US" altLang="zh-CN" sz="2800" dirty="0"/>
              <a:t>2 mL 10%</a:t>
            </a:r>
            <a:r>
              <a:rPr lang="zh-CN" altLang="zh-CN" sz="2800" dirty="0"/>
              <a:t>的</a:t>
            </a:r>
            <a:r>
              <a:rPr lang="en-US" altLang="zh-CN" sz="2800" dirty="0" err="1"/>
              <a:t>NaOH</a:t>
            </a:r>
            <a:r>
              <a:rPr lang="zh-CN" altLang="zh-CN" sz="2800" dirty="0"/>
              <a:t>溶液</a:t>
            </a:r>
            <a:r>
              <a:rPr lang="en-US" altLang="zh-CN" sz="2800" dirty="0"/>
              <a:t>;④</a:t>
            </a:r>
            <a:r>
              <a:rPr lang="zh-CN" altLang="zh-CN" sz="2800" dirty="0"/>
              <a:t>加热至沸腾。其正确的操作顺序是</a:t>
            </a:r>
          </a:p>
          <a:p>
            <a:pPr>
              <a:lnSpc>
                <a:spcPct val="150000"/>
              </a:lnSpc>
            </a:pPr>
            <a:r>
              <a:rPr lang="en-US" altLang="zh-CN" sz="2800" dirty="0"/>
              <a:t>A.①②③④	       </a:t>
            </a:r>
            <a:r>
              <a:rPr lang="en-US" altLang="zh-CN" sz="2800" dirty="0" smtClean="0"/>
              <a:t>        </a:t>
            </a:r>
            <a:r>
              <a:rPr lang="en-US" altLang="zh-CN" sz="2800" dirty="0"/>
              <a:t>B.③②①④</a:t>
            </a:r>
            <a:endParaRPr lang="zh-CN" altLang="zh-CN" sz="2800" dirty="0"/>
          </a:p>
          <a:p>
            <a:pPr>
              <a:lnSpc>
                <a:spcPct val="150000"/>
              </a:lnSpc>
            </a:pPr>
            <a:r>
              <a:rPr lang="en-US" altLang="zh-CN" sz="2800" dirty="0"/>
              <a:t>C.②③①④	          </a:t>
            </a:r>
            <a:r>
              <a:rPr lang="en-US" altLang="zh-CN" sz="2800" dirty="0" smtClean="0"/>
              <a:t>     D</a:t>
            </a:r>
            <a:r>
              <a:rPr lang="en-US" altLang="zh-CN" sz="2800" dirty="0"/>
              <a:t>.①③②④</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A94D97A0-7EF2-416B-8B64-6428C810228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1494946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5185522"/>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乙醛和新制的</a:t>
            </a:r>
            <a:r>
              <a:rPr lang="en-US" altLang="zh-CN" sz="2800" dirty="0"/>
              <a:t>Cu(OH)</a:t>
            </a:r>
            <a:r>
              <a:rPr lang="en-US" altLang="zh-CN" sz="2800" baseline="-25000" dirty="0"/>
              <a:t>2</a:t>
            </a:r>
            <a:r>
              <a:rPr lang="zh-CN" altLang="zh-CN" sz="2800" dirty="0"/>
              <a:t>悬浊液反应</a:t>
            </a:r>
            <a:r>
              <a:rPr lang="en-US" altLang="zh-CN" sz="2800" dirty="0"/>
              <a:t>:CH</a:t>
            </a:r>
            <a:r>
              <a:rPr lang="en-US" altLang="zh-CN" sz="2800" baseline="-25000" dirty="0"/>
              <a:t>3</a:t>
            </a:r>
            <a:r>
              <a:rPr lang="en-US" altLang="zh-CN" sz="2800" dirty="0"/>
              <a:t>CHO+2Cu(OH)</a:t>
            </a:r>
            <a:r>
              <a:rPr lang="en-US" altLang="zh-CN" sz="2800" baseline="-25000" dirty="0"/>
              <a:t>2</a:t>
            </a:r>
            <a:r>
              <a:rPr lang="en-US" altLang="zh-CN" sz="2800" dirty="0"/>
              <a:t>+NaOH         CH</a:t>
            </a:r>
            <a:r>
              <a:rPr lang="en-US" altLang="zh-CN" sz="2800" baseline="-25000" dirty="0"/>
              <a:t>3</a:t>
            </a:r>
            <a:r>
              <a:rPr lang="en-US" altLang="zh-CN" sz="2800" dirty="0"/>
              <a:t>COONa+Cu</a:t>
            </a:r>
            <a:r>
              <a:rPr lang="en-US" altLang="zh-CN" sz="2800" baseline="-25000" dirty="0"/>
              <a:t>2</a:t>
            </a:r>
            <a:r>
              <a:rPr lang="en-US" altLang="zh-CN" sz="2800" dirty="0"/>
              <a:t>O↓+3H</a:t>
            </a:r>
            <a:r>
              <a:rPr lang="en-US" altLang="zh-CN" sz="2800" baseline="-25000" dirty="0"/>
              <a:t>2</a:t>
            </a:r>
            <a:r>
              <a:rPr lang="en-US" altLang="zh-CN" sz="2800" dirty="0"/>
              <a:t>O</a:t>
            </a:r>
            <a:r>
              <a:rPr lang="en-US" altLang="zh-CN" sz="2800" baseline="-25000" dirty="0"/>
              <a:t>2</a:t>
            </a:r>
            <a:r>
              <a:rPr lang="zh-CN" altLang="zh-CN" sz="2800" dirty="0"/>
              <a:t>。该反应的本质是乙醛中的醛基具有还原性</a:t>
            </a:r>
            <a:r>
              <a:rPr lang="en-US" altLang="zh-CN" sz="2800" dirty="0"/>
              <a:t>,</a:t>
            </a:r>
            <a:r>
              <a:rPr lang="zh-CN" altLang="zh-CN" sz="2800" dirty="0"/>
              <a:t>新制的</a:t>
            </a:r>
            <a:r>
              <a:rPr lang="en-US" altLang="zh-CN" sz="2800" dirty="0"/>
              <a:t>Cu(OH)</a:t>
            </a:r>
            <a:r>
              <a:rPr lang="en-US" altLang="zh-CN" sz="2800" baseline="-25000" dirty="0"/>
              <a:t>2</a:t>
            </a:r>
            <a:r>
              <a:rPr lang="zh-CN" altLang="zh-CN" sz="2800" dirty="0"/>
              <a:t>具有氧化性</a:t>
            </a:r>
            <a:r>
              <a:rPr lang="en-US" altLang="zh-CN" sz="2800" dirty="0"/>
              <a:t>,</a:t>
            </a:r>
            <a:r>
              <a:rPr lang="zh-CN" altLang="zh-CN" sz="2800" dirty="0"/>
              <a:t>醛基与</a:t>
            </a:r>
            <a:r>
              <a:rPr lang="en-US" altLang="zh-CN" sz="2800" dirty="0"/>
              <a:t>Cu(OH)</a:t>
            </a:r>
            <a:r>
              <a:rPr lang="en-US" altLang="zh-CN" sz="2800" baseline="-25000" dirty="0"/>
              <a:t>2</a:t>
            </a:r>
            <a:r>
              <a:rPr lang="zh-CN" altLang="zh-CN" sz="2800" dirty="0"/>
              <a:t>中</a:t>
            </a:r>
            <a:r>
              <a:rPr lang="en-US" altLang="zh-CN" sz="2800" dirty="0"/>
              <a:t>+2</a:t>
            </a:r>
            <a:r>
              <a:rPr lang="zh-CN" altLang="zh-CN" sz="2800" dirty="0"/>
              <a:t>价的</a:t>
            </a:r>
            <a:r>
              <a:rPr lang="en-US" altLang="zh-CN" sz="2800" dirty="0"/>
              <a:t>Cu</a:t>
            </a:r>
            <a:r>
              <a:rPr lang="zh-CN" altLang="zh-CN" sz="2800" dirty="0"/>
              <a:t>发生氧化还原反应。做该实验应先配制</a:t>
            </a:r>
            <a:r>
              <a:rPr lang="en-US" altLang="zh-CN" sz="2800" dirty="0"/>
              <a:t>Cu(OH)</a:t>
            </a:r>
            <a:r>
              <a:rPr lang="en-US" altLang="zh-CN" sz="2800" baseline="-25000" dirty="0"/>
              <a:t>2</a:t>
            </a:r>
            <a:r>
              <a:rPr lang="zh-CN" altLang="zh-CN" sz="2800" dirty="0"/>
              <a:t>悬浊液</a:t>
            </a:r>
            <a:r>
              <a:rPr lang="en-US" altLang="zh-CN" sz="2800" dirty="0"/>
              <a:t>,</a:t>
            </a:r>
            <a:r>
              <a:rPr lang="zh-CN" altLang="zh-CN" sz="2800" dirty="0"/>
              <a:t>然后加乙醛溶液。因碱需过量</a:t>
            </a:r>
            <a:r>
              <a:rPr lang="en-US" altLang="zh-CN" sz="2800" dirty="0"/>
              <a:t>,</a:t>
            </a:r>
            <a:r>
              <a:rPr lang="zh-CN" altLang="zh-CN" sz="2800" dirty="0"/>
              <a:t>所以第一步应加入</a:t>
            </a:r>
            <a:r>
              <a:rPr lang="en-US" altLang="zh-CN" sz="2800" dirty="0"/>
              <a:t>2 mL 10%</a:t>
            </a:r>
            <a:r>
              <a:rPr lang="zh-CN" altLang="zh-CN" sz="2800" dirty="0"/>
              <a:t>的</a:t>
            </a:r>
            <a:r>
              <a:rPr lang="en-US" altLang="zh-CN" sz="2800" dirty="0" err="1"/>
              <a:t>NaOH</a:t>
            </a:r>
            <a:r>
              <a:rPr lang="zh-CN" altLang="zh-CN" sz="2800" dirty="0"/>
              <a:t>溶液</a:t>
            </a:r>
            <a:r>
              <a:rPr lang="en-US" altLang="zh-CN" sz="2800" dirty="0"/>
              <a:t>,</a:t>
            </a:r>
            <a:r>
              <a:rPr lang="zh-CN" altLang="zh-CN" sz="2800" dirty="0"/>
              <a:t>然后加入</a:t>
            </a:r>
            <a:r>
              <a:rPr lang="en-US" altLang="zh-CN" sz="2800" dirty="0"/>
              <a:t>2%</a:t>
            </a:r>
            <a:r>
              <a:rPr lang="zh-CN" altLang="zh-CN" sz="2800" dirty="0"/>
              <a:t>的硫酸铜溶液</a:t>
            </a:r>
            <a:r>
              <a:rPr lang="en-US" altLang="zh-CN" sz="2800" dirty="0"/>
              <a:t>4~5</a:t>
            </a:r>
            <a:r>
              <a:rPr lang="zh-CN" altLang="zh-CN" sz="2800" dirty="0"/>
              <a:t>滴</a:t>
            </a:r>
            <a:r>
              <a:rPr lang="en-US" altLang="zh-CN" sz="2800" dirty="0"/>
              <a:t>,</a:t>
            </a:r>
            <a:r>
              <a:rPr lang="zh-CN" altLang="zh-CN" sz="2800" dirty="0"/>
              <a:t>配制</a:t>
            </a:r>
            <a:r>
              <a:rPr lang="en-US" altLang="zh-CN" sz="2800" dirty="0"/>
              <a:t>Cu(OH)</a:t>
            </a:r>
            <a:r>
              <a:rPr lang="en-US" altLang="zh-CN" sz="2800" baseline="-25000" dirty="0"/>
              <a:t>2</a:t>
            </a:r>
            <a:r>
              <a:rPr lang="zh-CN" altLang="zh-CN" sz="2800" dirty="0"/>
              <a:t>悬浊液</a:t>
            </a:r>
            <a:r>
              <a:rPr lang="en-US" altLang="zh-CN" sz="2800" dirty="0"/>
              <a:t>,</a:t>
            </a:r>
            <a:r>
              <a:rPr lang="zh-CN" altLang="zh-CN" sz="2800" dirty="0"/>
              <a:t>再加入</a:t>
            </a:r>
            <a:r>
              <a:rPr lang="en-US" altLang="zh-CN" sz="2800" dirty="0"/>
              <a:t>0.5 mL</a:t>
            </a:r>
            <a:r>
              <a:rPr lang="zh-CN" altLang="zh-CN" sz="2800" dirty="0"/>
              <a:t>乙醛溶液</a:t>
            </a:r>
            <a:r>
              <a:rPr lang="en-US" altLang="zh-CN" sz="2800" dirty="0"/>
              <a:t>,</a:t>
            </a:r>
            <a:r>
              <a:rPr lang="zh-CN" altLang="zh-CN" sz="2800" dirty="0"/>
              <a:t>最后加热至沸腾。所以该实验中操作步骤的正确顺序为</a:t>
            </a:r>
            <a:r>
              <a:rPr lang="en-US" altLang="zh-CN" sz="2800" dirty="0"/>
              <a:t>③②①④</a:t>
            </a:r>
            <a:r>
              <a:rPr lang="zh-CN" altLang="zh-CN" sz="2800" dirty="0"/>
              <a:t>。</a:t>
            </a:r>
          </a:p>
          <a:p>
            <a:pPr>
              <a:lnSpc>
                <a:spcPct val="150000"/>
              </a:lnSpc>
            </a:pPr>
            <a:endParaRPr lang="zh-CN" altLang="zh-CN" sz="2800" dirty="0"/>
          </a:p>
        </p:txBody>
      </p:sp>
      <p:sp>
        <p:nvSpPr>
          <p:cNvPr id="13" name="矩形 12">
            <a:extLst>
              <a:ext uri="{FF2B5EF4-FFF2-40B4-BE49-F238E27FC236}">
                <a16:creationId xmlns="" xmlns:a16="http://schemas.microsoft.com/office/drawing/2014/main" id="{B9847988-C187-44BA-84A0-89C20D80A8BD}"/>
              </a:ext>
            </a:extLst>
          </p:cNvPr>
          <p:cNvSpPr/>
          <p:nvPr/>
        </p:nvSpPr>
        <p:spPr>
          <a:xfrm>
            <a:off x="234043" y="5090636"/>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altLang="zh-CN" sz="2800" dirty="0"/>
          </a:p>
        </p:txBody>
      </p:sp>
      <p:pic>
        <p:nvPicPr>
          <p:cNvPr id="14" name="图片 13">
            <a:extLst>
              <a:ext uri="{FF2B5EF4-FFF2-40B4-BE49-F238E27FC236}">
                <a16:creationId xmlns="" xmlns:a16="http://schemas.microsoft.com/office/drawing/2014/main" id="{373512A1-3E51-4F5C-A778-72FFBB12DC24}"/>
              </a:ext>
            </a:extLst>
          </p:cNvPr>
          <p:cNvPicPr/>
          <p:nvPr/>
        </p:nvPicPr>
        <p:blipFill>
          <a:blip r:embed="rId2"/>
          <a:stretch>
            <a:fillRect/>
          </a:stretch>
        </p:blipFill>
        <p:spPr>
          <a:xfrm>
            <a:off x="10954702" y="515208"/>
            <a:ext cx="513398" cy="462802"/>
          </a:xfrm>
          <a:prstGeom prst="rect">
            <a:avLst/>
          </a:prstGeom>
        </p:spPr>
      </p:pic>
      <p:sp>
        <p:nvSpPr>
          <p:cNvPr id="15" name="矩形 14">
            <a:extLst>
              <a:ext uri="{FF2B5EF4-FFF2-40B4-BE49-F238E27FC236}">
                <a16:creationId xmlns="" xmlns:a16="http://schemas.microsoft.com/office/drawing/2014/main" id="{600CD930-2165-4D7D-A89E-4B04C4B9E8EC}"/>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10998498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9       </a:t>
            </a:r>
            <a:r>
              <a:rPr lang="en-US" altLang="zh-CN" sz="2800" dirty="0" smtClean="0"/>
              <a:t>[</a:t>
            </a:r>
            <a:r>
              <a:rPr lang="zh-CN" altLang="zh-CN" sz="2800" dirty="0"/>
              <a:t>有机物的鉴别</a:t>
            </a:r>
            <a:r>
              <a:rPr lang="en-US" altLang="zh-CN" sz="2800" dirty="0"/>
              <a:t>]</a:t>
            </a:r>
            <a:r>
              <a:rPr lang="zh-CN" altLang="zh-CN" sz="2800" dirty="0"/>
              <a:t>下列试剂</a:t>
            </a:r>
            <a:r>
              <a:rPr lang="en-US" altLang="zh-CN" sz="2800" dirty="0"/>
              <a:t>①</a:t>
            </a:r>
            <a:r>
              <a:rPr lang="zh-CN" altLang="zh-CN" sz="2800" dirty="0"/>
              <a:t>溴水</a:t>
            </a:r>
            <a:r>
              <a:rPr lang="en-US" altLang="zh-CN" sz="2800" dirty="0"/>
              <a:t>;②</a:t>
            </a:r>
            <a:r>
              <a:rPr lang="zh-CN" altLang="zh-CN" sz="2800" dirty="0"/>
              <a:t>新制</a:t>
            </a:r>
            <a:r>
              <a:rPr lang="en-US" altLang="zh-CN" sz="2800" dirty="0"/>
              <a:t>Cu(OH)</a:t>
            </a:r>
            <a:r>
              <a:rPr lang="en-US" altLang="zh-CN" sz="2800" baseline="-25000" dirty="0"/>
              <a:t>2</a:t>
            </a:r>
            <a:r>
              <a:rPr lang="zh-CN" altLang="zh-CN" sz="2800" dirty="0"/>
              <a:t>悬浊液</a:t>
            </a:r>
            <a:r>
              <a:rPr lang="en-US" altLang="zh-CN" sz="2800" dirty="0"/>
              <a:t>;③FeCl</a:t>
            </a:r>
            <a:r>
              <a:rPr lang="en-US" altLang="zh-CN" sz="2800" baseline="-25000" dirty="0"/>
              <a:t>3</a:t>
            </a:r>
            <a:r>
              <a:rPr lang="zh-CN" altLang="zh-CN" sz="2800" dirty="0"/>
              <a:t>溶液</a:t>
            </a:r>
            <a:r>
              <a:rPr lang="en-US" altLang="zh-CN" sz="2800" dirty="0"/>
              <a:t>;④Na</a:t>
            </a:r>
            <a:r>
              <a:rPr lang="en-US" altLang="zh-CN" sz="2800" baseline="-25000" dirty="0"/>
              <a:t>2</a:t>
            </a:r>
            <a:r>
              <a:rPr lang="en-US" altLang="zh-CN" sz="2800" dirty="0"/>
              <a:t>CO</a:t>
            </a:r>
            <a:r>
              <a:rPr lang="en-US" altLang="zh-CN" sz="2800" baseline="-25000" dirty="0"/>
              <a:t>3</a:t>
            </a:r>
            <a:r>
              <a:rPr lang="zh-CN" altLang="zh-CN" sz="2800" dirty="0"/>
              <a:t>溶液中</a:t>
            </a:r>
            <a:r>
              <a:rPr lang="en-US" altLang="zh-CN" sz="2800" dirty="0"/>
              <a:t>,</a:t>
            </a:r>
            <a:r>
              <a:rPr lang="zh-CN" altLang="zh-CN" sz="2800" dirty="0"/>
              <a:t>可用来鉴别苯酚溶液、乙醇、甲苯、</a:t>
            </a:r>
            <a:r>
              <a:rPr lang="en-US" altLang="zh-CN" sz="2800" dirty="0" err="1"/>
              <a:t>NaOH</a:t>
            </a:r>
            <a:r>
              <a:rPr lang="zh-CN" altLang="zh-CN" sz="2800" dirty="0"/>
              <a:t>溶液、</a:t>
            </a:r>
            <a:r>
              <a:rPr lang="en-US" altLang="zh-CN" sz="2800" dirty="0"/>
              <a:t>AgNO</a:t>
            </a:r>
            <a:r>
              <a:rPr lang="en-US" altLang="zh-CN" sz="2800" baseline="-25000" dirty="0"/>
              <a:t>3</a:t>
            </a:r>
            <a:r>
              <a:rPr lang="zh-CN" altLang="zh-CN" sz="2800" dirty="0"/>
              <a:t>溶液的是　　　　　　　　　　　　　　　　　　　</a:t>
            </a:r>
          </a:p>
          <a:p>
            <a:pPr>
              <a:lnSpc>
                <a:spcPct val="150000"/>
              </a:lnSpc>
            </a:pPr>
            <a:r>
              <a:rPr lang="en-US" altLang="zh-CN" sz="2800" dirty="0"/>
              <a:t>A.①③	</a:t>
            </a:r>
            <a:r>
              <a:rPr lang="en-US" altLang="zh-CN" sz="2800" dirty="0" smtClean="0"/>
              <a:t>  B</a:t>
            </a:r>
            <a:r>
              <a:rPr lang="en-US" altLang="zh-CN" sz="2800" dirty="0"/>
              <a:t>.①②③	</a:t>
            </a:r>
            <a:r>
              <a:rPr lang="en-US" altLang="zh-CN" sz="2800" dirty="0" smtClean="0"/>
              <a:t>        C</a:t>
            </a:r>
            <a:r>
              <a:rPr lang="en-US" altLang="zh-CN" sz="2800" dirty="0"/>
              <a:t>.②④	</a:t>
            </a:r>
            <a:r>
              <a:rPr lang="en-US" altLang="zh-CN" sz="2800" dirty="0" smtClean="0"/>
              <a:t>           D</a:t>
            </a:r>
            <a:r>
              <a:rPr lang="en-US" altLang="zh-CN" sz="2800" dirty="0"/>
              <a:t>.</a:t>
            </a:r>
            <a:r>
              <a:rPr lang="zh-CN" altLang="zh-CN" sz="2800" dirty="0"/>
              <a:t>全部</a:t>
            </a:r>
          </a:p>
          <a:p>
            <a:pPr>
              <a:lnSpc>
                <a:spcPct val="150000"/>
              </a:lnSpc>
            </a:pPr>
            <a:endParaRPr lang="en-US"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5D9D0A90-39BA-4A37-B364-F3D1536B5870}"/>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7998139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2601225"/>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将溴水滴入几种液体中的现象分别为产生白色沉淀、无明显现象</a:t>
            </a:r>
            <a:r>
              <a:rPr lang="en-US" altLang="zh-CN" sz="2800" dirty="0"/>
              <a:t>(</a:t>
            </a:r>
            <a:r>
              <a:rPr lang="zh-CN" altLang="zh-CN" sz="2800" dirty="0"/>
              <a:t>得到均一的橙色液体</a:t>
            </a:r>
            <a:r>
              <a:rPr lang="en-US" altLang="zh-CN" sz="2800" dirty="0"/>
              <a:t>)</a:t>
            </a:r>
            <a:r>
              <a:rPr lang="zh-CN" altLang="zh-CN" sz="2800" dirty="0"/>
              <a:t>、液体分层且上层有色、溴水褪色、产生淡黄色沉淀。将</a:t>
            </a:r>
            <a:r>
              <a:rPr lang="en-US" altLang="zh-CN" sz="2800" dirty="0"/>
              <a:t>FeCl</a:t>
            </a:r>
            <a:r>
              <a:rPr lang="en-US" altLang="zh-CN" sz="2800" baseline="-25000" dirty="0"/>
              <a:t>3</a:t>
            </a:r>
            <a:r>
              <a:rPr lang="zh-CN" altLang="zh-CN" sz="2800" dirty="0"/>
              <a:t>溶液滴入几种液体中的现象分别为溶液变紫色、无明显现象、液体分层且无色液体</a:t>
            </a:r>
            <a:r>
              <a:rPr lang="en-US" altLang="zh-CN" sz="2800" dirty="0"/>
              <a:t>(</a:t>
            </a:r>
            <a:r>
              <a:rPr lang="zh-CN" altLang="zh-CN" sz="2800" dirty="0"/>
              <a:t>甲苯</a:t>
            </a:r>
            <a:r>
              <a:rPr lang="en-US" altLang="zh-CN" sz="2800" dirty="0"/>
              <a:t>)</a:t>
            </a:r>
            <a:r>
              <a:rPr lang="zh-CN" altLang="zh-CN" sz="2800" dirty="0"/>
              <a:t>在上层、产生红褐色沉淀、产生白色沉淀。</a:t>
            </a:r>
          </a:p>
        </p:txBody>
      </p:sp>
      <p:sp>
        <p:nvSpPr>
          <p:cNvPr id="13" name="矩形 12">
            <a:extLst>
              <a:ext uri="{FF2B5EF4-FFF2-40B4-BE49-F238E27FC236}">
                <a16:creationId xmlns="" xmlns:a16="http://schemas.microsoft.com/office/drawing/2014/main" id="{B9847988-C187-44BA-84A0-89C20D80A8BD}"/>
              </a:ext>
            </a:extLst>
          </p:cNvPr>
          <p:cNvSpPr/>
          <p:nvPr/>
        </p:nvSpPr>
        <p:spPr>
          <a:xfrm>
            <a:off x="234043" y="3429000"/>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p>
        </p:txBody>
      </p:sp>
      <p:sp>
        <p:nvSpPr>
          <p:cNvPr id="15" name="矩形 14">
            <a:extLst>
              <a:ext uri="{FF2B5EF4-FFF2-40B4-BE49-F238E27FC236}">
                <a16:creationId xmlns="" xmlns:a16="http://schemas.microsoft.com/office/drawing/2014/main" id="{43B91834-0268-44C7-9615-257A0FBEE50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367039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562428"/>
            <a:ext cx="6487885" cy="578031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有机物的分类</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有机物的命名</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卤代烃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醇类</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酚</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7</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醛</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羧酸和酯</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9</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合成有机高分子化合物</a:t>
            </a:r>
          </a:p>
        </p:txBody>
      </p:sp>
    </p:spTree>
    <p:extLst>
      <p:ext uri="{BB962C8B-B14F-4D97-AF65-F5344CB8AC3E}">
        <p14:creationId xmlns:p14="http://schemas.microsoft.com/office/powerpoint/2010/main" val="284340901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44386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6   </a:t>
            </a:r>
            <a:r>
              <a:rPr lang="zh-CN" altLang="zh-CN" sz="2800" dirty="0">
                <a:solidFill>
                  <a:srgbClr val="DA251C"/>
                </a:solidFill>
              </a:rPr>
              <a:t>高聚物单体的判断</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290C2D6A-039E-45D6-AD14-D6BD6656E558}"/>
              </a:ext>
            </a:extLst>
          </p:cNvPr>
          <p:cNvSpPr/>
          <p:nvPr/>
        </p:nvSpPr>
        <p:spPr>
          <a:xfrm>
            <a:off x="314325" y="1351375"/>
            <a:ext cx="11563350" cy="2031325"/>
          </a:xfrm>
          <a:prstGeom prst="rect">
            <a:avLst/>
          </a:prstGeom>
        </p:spPr>
        <p:txBody>
          <a:bodyPr wrap="square">
            <a:spAutoFit/>
          </a:bodyPr>
          <a:lstStyle/>
          <a:p>
            <a:pPr>
              <a:lnSpc>
                <a:spcPct val="150000"/>
              </a:lnSpc>
            </a:pPr>
            <a:r>
              <a:rPr lang="en-US" altLang="zh-CN" sz="2800" b="1" dirty="0"/>
              <a:t>1.</a:t>
            </a:r>
            <a:r>
              <a:rPr lang="zh-CN" altLang="zh-CN" sz="2800" b="1" dirty="0"/>
              <a:t>由单体推断高聚物的方法</a:t>
            </a:r>
          </a:p>
          <a:p>
            <a:pPr>
              <a:lnSpc>
                <a:spcPct val="150000"/>
              </a:lnSpc>
            </a:pPr>
            <a:r>
              <a:rPr lang="en-US" altLang="zh-CN" sz="2800" dirty="0"/>
              <a:t>(1)</a:t>
            </a:r>
            <a:r>
              <a:rPr lang="zh-CN" altLang="zh-CN" sz="2800" dirty="0"/>
              <a:t>单烯烃型单体加聚时</a:t>
            </a:r>
            <a:r>
              <a:rPr lang="en-US" altLang="zh-CN" sz="2800" dirty="0"/>
              <a:t>,“</a:t>
            </a:r>
            <a:r>
              <a:rPr lang="zh-CN" altLang="zh-CN" sz="2800" dirty="0"/>
              <a:t>断开双键</a:t>
            </a:r>
            <a:r>
              <a:rPr lang="en-US" altLang="zh-CN" sz="2800" dirty="0"/>
              <a:t>,</a:t>
            </a:r>
            <a:r>
              <a:rPr lang="zh-CN" altLang="zh-CN" sz="2800" dirty="0"/>
              <a:t>键分两端</a:t>
            </a:r>
            <a:r>
              <a:rPr lang="en-US" altLang="zh-CN" sz="2800" dirty="0"/>
              <a:t>,</a:t>
            </a:r>
            <a:r>
              <a:rPr lang="zh-CN" altLang="zh-CN" sz="2800" dirty="0"/>
              <a:t>添上括号</a:t>
            </a:r>
            <a:r>
              <a:rPr lang="en-US" altLang="zh-CN" sz="2800" dirty="0"/>
              <a:t>,</a:t>
            </a:r>
            <a:r>
              <a:rPr lang="en-US" altLang="zh-CN" sz="2800" i="1" dirty="0"/>
              <a:t>n</a:t>
            </a:r>
            <a:r>
              <a:rPr lang="zh-CN" altLang="zh-CN" sz="2800" dirty="0"/>
              <a:t>写后面</a:t>
            </a:r>
            <a:r>
              <a:rPr lang="en-US" altLang="zh-CN" sz="2800" dirty="0"/>
              <a:t>”</a:t>
            </a:r>
            <a:r>
              <a:rPr lang="zh-CN" altLang="zh-CN" sz="2800" dirty="0"/>
              <a:t>。</a:t>
            </a:r>
          </a:p>
          <a:p>
            <a:pPr>
              <a:lnSpc>
                <a:spcPct val="150000"/>
              </a:lnSpc>
            </a:pPr>
            <a:r>
              <a:rPr lang="zh-CN" altLang="zh-CN" sz="2800" dirty="0"/>
              <a:t>如</a:t>
            </a:r>
          </a:p>
        </p:txBody>
      </p:sp>
      <p:pic>
        <p:nvPicPr>
          <p:cNvPr id="23555" name="图片 2074">
            <a:extLst>
              <a:ext uri="{FF2B5EF4-FFF2-40B4-BE49-F238E27FC236}">
                <a16:creationId xmlns="" xmlns:a16="http://schemas.microsoft.com/office/drawing/2014/main" id="{95A01037-E416-4063-9F4F-1C12A7D29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3429000"/>
            <a:ext cx="2726979" cy="356801"/>
          </a:xfrm>
          <a:prstGeom prst="rect">
            <a:avLst/>
          </a:prstGeom>
          <a:noFill/>
          <a:extLst>
            <a:ext uri="{909E8E84-426E-40DD-AFC4-6F175D3DCCD1}">
              <a14:hiddenFill xmlns:a14="http://schemas.microsoft.com/office/drawing/2010/main">
                <a:solidFill>
                  <a:srgbClr val="FFFFFF"/>
                </a:solidFill>
              </a14:hiddenFill>
            </a:ext>
          </a:extLst>
        </p:spPr>
      </p:pic>
      <p:pic>
        <p:nvPicPr>
          <p:cNvPr id="23554" name="图片 2075">
            <a:extLst>
              <a:ext uri="{FF2B5EF4-FFF2-40B4-BE49-F238E27FC236}">
                <a16:creationId xmlns="" xmlns:a16="http://schemas.microsoft.com/office/drawing/2014/main" id="{AEF3204F-57FA-4E9A-84F0-77FEEFED6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250599"/>
            <a:ext cx="1121376" cy="535202"/>
          </a:xfrm>
          <a:prstGeom prst="rect">
            <a:avLst/>
          </a:prstGeom>
          <a:noFill/>
          <a:extLst>
            <a:ext uri="{909E8E84-426E-40DD-AFC4-6F175D3DCCD1}">
              <a14:hiddenFill xmlns:a14="http://schemas.microsoft.com/office/drawing/2010/main">
                <a:solidFill>
                  <a:srgbClr val="FFFFFF"/>
                </a:solidFill>
              </a14:hiddenFill>
            </a:ext>
          </a:extLst>
        </p:spPr>
      </p:pic>
      <p:pic>
        <p:nvPicPr>
          <p:cNvPr id="23553" name="图片 2076">
            <a:extLst>
              <a:ext uri="{FF2B5EF4-FFF2-40B4-BE49-F238E27FC236}">
                <a16:creationId xmlns="" xmlns:a16="http://schemas.microsoft.com/office/drawing/2014/main" id="{83BB55C3-28CB-494B-BCBA-7CBEF45240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2957512"/>
            <a:ext cx="2268237" cy="942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 xmlns:a16="http://schemas.microsoft.com/office/drawing/2014/main" id="{7AFF904D-8881-47FC-B208-C96C3D5D068D}"/>
              </a:ext>
            </a:extLst>
          </p:cNvPr>
          <p:cNvSpPr>
            <a:spLocks noChangeArrowheads="1"/>
          </p:cNvSpPr>
          <p:nvPr/>
        </p:nvSpPr>
        <p:spPr bwMode="auto">
          <a:xfrm>
            <a:off x="0" y="-457200"/>
            <a:ext cx="12192000" cy="0"/>
          </a:xfrm>
          <a:prstGeom prst="rect">
            <a:avLst/>
          </a:prstGeom>
          <a:solidFill>
            <a:srgbClr val="E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a:extLst>
              <a:ext uri="{FF2B5EF4-FFF2-40B4-BE49-F238E27FC236}">
                <a16:creationId xmlns="" xmlns:a16="http://schemas.microsoft.com/office/drawing/2014/main" id="{B9B94354-E9B3-43A7-B9E9-00807296F261}"/>
              </a:ext>
            </a:extLst>
          </p:cNvPr>
          <p:cNvSpPr/>
          <p:nvPr/>
        </p:nvSpPr>
        <p:spPr>
          <a:xfrm>
            <a:off x="209550" y="4054321"/>
            <a:ext cx="11696700" cy="738664"/>
          </a:xfrm>
          <a:prstGeom prst="rect">
            <a:avLst/>
          </a:prstGeom>
        </p:spPr>
        <p:txBody>
          <a:bodyPr wrap="square">
            <a:spAutoFit/>
          </a:bodyPr>
          <a:lstStyle/>
          <a:p>
            <a:pPr>
              <a:lnSpc>
                <a:spcPct val="150000"/>
              </a:lnSpc>
              <a:spcAft>
                <a:spcPts val="0"/>
              </a:spcAft>
            </a:pPr>
            <a:r>
              <a:rPr lang="en-US" altLang="zh-CN" sz="2800" dirty="0"/>
              <a:t>(2)</a:t>
            </a:r>
            <a:r>
              <a:rPr lang="zh-CN" altLang="zh-CN" sz="2800" dirty="0"/>
              <a:t>共轭二烯烃型单体加聚时</a:t>
            </a:r>
            <a:r>
              <a:rPr lang="en-US" altLang="zh-CN" sz="2800" dirty="0"/>
              <a:t>,“</a:t>
            </a:r>
            <a:r>
              <a:rPr lang="zh-CN" altLang="zh-CN" sz="2800" dirty="0"/>
              <a:t>单变双</a:t>
            </a:r>
            <a:r>
              <a:rPr lang="en-US" altLang="zh-CN" sz="2800" dirty="0"/>
              <a:t>,</a:t>
            </a:r>
            <a:r>
              <a:rPr lang="zh-CN" altLang="zh-CN" sz="2800" dirty="0"/>
              <a:t>双变单</a:t>
            </a:r>
            <a:r>
              <a:rPr lang="en-US" altLang="zh-CN" sz="2800" dirty="0"/>
              <a:t>,</a:t>
            </a:r>
            <a:r>
              <a:rPr lang="zh-CN" altLang="zh-CN" sz="2800" dirty="0"/>
              <a:t>键分两端</a:t>
            </a:r>
            <a:r>
              <a:rPr lang="en-US" altLang="zh-CN" sz="2800" dirty="0"/>
              <a:t>,</a:t>
            </a:r>
            <a:r>
              <a:rPr lang="zh-CN" altLang="zh-CN" sz="2800" dirty="0"/>
              <a:t>添上括号</a:t>
            </a:r>
            <a:r>
              <a:rPr lang="en-US" altLang="zh-CN" sz="2800" dirty="0"/>
              <a:t>,</a:t>
            </a:r>
            <a:r>
              <a:rPr lang="en-US" altLang="zh-CN" sz="2800" i="1" dirty="0"/>
              <a:t>n</a:t>
            </a:r>
            <a:r>
              <a:rPr lang="zh-CN" altLang="zh-CN" sz="2800" dirty="0"/>
              <a:t>写后面</a:t>
            </a:r>
            <a:r>
              <a:rPr lang="en-US" altLang="zh-CN" sz="2800" dirty="0"/>
              <a:t>”</a:t>
            </a:r>
            <a:r>
              <a:rPr lang="zh-CN" altLang="zh-CN" sz="2800" dirty="0"/>
              <a:t>。</a:t>
            </a:r>
          </a:p>
        </p:txBody>
      </p:sp>
      <p:sp>
        <p:nvSpPr>
          <p:cNvPr id="9" name="矩形 8">
            <a:extLst>
              <a:ext uri="{FF2B5EF4-FFF2-40B4-BE49-F238E27FC236}">
                <a16:creationId xmlns="" xmlns:a16="http://schemas.microsoft.com/office/drawing/2014/main" id="{5DF31E08-4235-4431-8ADA-457DCA3E6CA7}"/>
              </a:ext>
            </a:extLst>
          </p:cNvPr>
          <p:cNvSpPr/>
          <p:nvPr/>
        </p:nvSpPr>
        <p:spPr>
          <a:xfrm>
            <a:off x="344701" y="4908635"/>
            <a:ext cx="543739" cy="662233"/>
          </a:xfrm>
          <a:prstGeom prst="rect">
            <a:avLst/>
          </a:prstGeom>
        </p:spPr>
        <p:txBody>
          <a:bodyPr wrap="none">
            <a:spAutoFit/>
          </a:bodyPr>
          <a:lstStyle/>
          <a:p>
            <a:pPr>
              <a:lnSpc>
                <a:spcPct val="150000"/>
              </a:lnSpc>
            </a:pPr>
            <a:r>
              <a:rPr lang="zh-CN" altLang="zh-CN" sz="2800" dirty="0"/>
              <a:t>如</a:t>
            </a:r>
          </a:p>
        </p:txBody>
      </p:sp>
      <p:pic>
        <p:nvPicPr>
          <p:cNvPr id="14" name="图片 13">
            <a:extLst>
              <a:ext uri="{FF2B5EF4-FFF2-40B4-BE49-F238E27FC236}">
                <a16:creationId xmlns="" xmlns:a16="http://schemas.microsoft.com/office/drawing/2014/main" id="{AE8FE06D-697D-4ADC-B104-D12E106D9AE8}"/>
              </a:ext>
            </a:extLst>
          </p:cNvPr>
          <p:cNvPicPr/>
          <p:nvPr/>
        </p:nvPicPr>
        <p:blipFill>
          <a:blip r:embed="rId5"/>
          <a:stretch>
            <a:fillRect/>
          </a:stretch>
        </p:blipFill>
        <p:spPr>
          <a:xfrm>
            <a:off x="982344" y="5325744"/>
            <a:ext cx="3214943" cy="351155"/>
          </a:xfrm>
          <a:prstGeom prst="rect">
            <a:avLst/>
          </a:prstGeom>
        </p:spPr>
      </p:pic>
      <p:pic>
        <p:nvPicPr>
          <p:cNvPr id="15" name="图片 14">
            <a:extLst>
              <a:ext uri="{FF2B5EF4-FFF2-40B4-BE49-F238E27FC236}">
                <a16:creationId xmlns="" xmlns:a16="http://schemas.microsoft.com/office/drawing/2014/main" id="{21D11F29-5690-4FCF-A7C3-5B1D525DD43F}"/>
              </a:ext>
            </a:extLst>
          </p:cNvPr>
          <p:cNvPicPr/>
          <p:nvPr/>
        </p:nvPicPr>
        <p:blipFill>
          <a:blip r:embed="rId6"/>
          <a:stretch>
            <a:fillRect/>
          </a:stretch>
        </p:blipFill>
        <p:spPr>
          <a:xfrm>
            <a:off x="5505450" y="5306694"/>
            <a:ext cx="3624056" cy="351155"/>
          </a:xfrm>
          <a:prstGeom prst="rect">
            <a:avLst/>
          </a:prstGeom>
        </p:spPr>
      </p:pic>
      <p:pic>
        <p:nvPicPr>
          <p:cNvPr id="16" name="图片 2075">
            <a:extLst>
              <a:ext uri="{FF2B5EF4-FFF2-40B4-BE49-F238E27FC236}">
                <a16:creationId xmlns="" xmlns:a16="http://schemas.microsoft.com/office/drawing/2014/main" id="{3CAADB85-604B-4276-A9C1-50AA31F72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5174649"/>
            <a:ext cx="1121376" cy="53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5640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A4779D1-4384-47B8-B1D5-C6E7AE63149E}"/>
              </a:ext>
            </a:extLst>
          </p:cNvPr>
          <p:cNvSpPr/>
          <p:nvPr/>
        </p:nvSpPr>
        <p:spPr>
          <a:xfrm>
            <a:off x="361950" y="320521"/>
            <a:ext cx="11525250" cy="1384995"/>
          </a:xfrm>
          <a:prstGeom prst="rect">
            <a:avLst/>
          </a:prstGeom>
        </p:spPr>
        <p:txBody>
          <a:bodyPr wrap="square">
            <a:spAutoFit/>
          </a:bodyPr>
          <a:lstStyle/>
          <a:p>
            <a:pPr>
              <a:lnSpc>
                <a:spcPct val="150000"/>
              </a:lnSpc>
              <a:spcAft>
                <a:spcPts val="0"/>
              </a:spcAft>
            </a:pPr>
            <a:r>
              <a:rPr lang="en-US" altLang="zh-CN" sz="2800" dirty="0"/>
              <a:t>(3)</a:t>
            </a:r>
            <a:r>
              <a:rPr lang="zh-CN" altLang="zh-CN" sz="2800" dirty="0"/>
              <a:t>分别含有一个双键的两种单体聚合时</a:t>
            </a:r>
            <a:r>
              <a:rPr lang="en-US" altLang="zh-CN" sz="2800" dirty="0"/>
              <a:t>,“</a:t>
            </a:r>
            <a:r>
              <a:rPr lang="zh-CN" altLang="zh-CN" sz="2800" dirty="0"/>
              <a:t>双键打开</a:t>
            </a:r>
            <a:r>
              <a:rPr lang="en-US" altLang="zh-CN" sz="2800" dirty="0"/>
              <a:t>,</a:t>
            </a:r>
            <a:r>
              <a:rPr lang="zh-CN" altLang="zh-CN" sz="2800" dirty="0"/>
              <a:t>中间相连</a:t>
            </a:r>
            <a:r>
              <a:rPr lang="en-US" altLang="zh-CN" sz="2800" dirty="0"/>
              <a:t>,</a:t>
            </a:r>
            <a:r>
              <a:rPr lang="zh-CN" altLang="zh-CN" sz="2800" dirty="0"/>
              <a:t>添上括号</a:t>
            </a:r>
            <a:r>
              <a:rPr lang="en-US" altLang="zh-CN" sz="2800" dirty="0"/>
              <a:t>,</a:t>
            </a:r>
            <a:r>
              <a:rPr lang="en-US" altLang="zh-CN" sz="2800" i="1" dirty="0"/>
              <a:t>n</a:t>
            </a:r>
            <a:r>
              <a:rPr lang="zh-CN" altLang="zh-CN" sz="2800" dirty="0"/>
              <a:t>写后面</a:t>
            </a:r>
            <a:r>
              <a:rPr lang="en-US" altLang="zh-CN" sz="2800" dirty="0"/>
              <a:t>”</a:t>
            </a:r>
            <a:r>
              <a:rPr lang="zh-CN" altLang="zh-CN" sz="2800" dirty="0"/>
              <a:t>。</a:t>
            </a:r>
          </a:p>
        </p:txBody>
      </p:sp>
      <p:sp>
        <p:nvSpPr>
          <p:cNvPr id="3" name="矩形 2">
            <a:extLst>
              <a:ext uri="{FF2B5EF4-FFF2-40B4-BE49-F238E27FC236}">
                <a16:creationId xmlns="" xmlns:a16="http://schemas.microsoft.com/office/drawing/2014/main" id="{B5684CD9-C439-4820-8D05-E2D98653843B}"/>
              </a:ext>
            </a:extLst>
          </p:cNvPr>
          <p:cNvSpPr/>
          <p:nvPr/>
        </p:nvSpPr>
        <p:spPr>
          <a:xfrm>
            <a:off x="382801" y="1853684"/>
            <a:ext cx="543739" cy="662233"/>
          </a:xfrm>
          <a:prstGeom prst="rect">
            <a:avLst/>
          </a:prstGeom>
        </p:spPr>
        <p:txBody>
          <a:bodyPr wrap="none">
            <a:spAutoFit/>
          </a:bodyPr>
          <a:lstStyle/>
          <a:p>
            <a:pPr>
              <a:lnSpc>
                <a:spcPct val="150000"/>
              </a:lnSpc>
            </a:pPr>
            <a:r>
              <a:rPr lang="zh-CN" altLang="zh-CN" sz="2800" dirty="0"/>
              <a:t>如</a:t>
            </a:r>
            <a:endParaRPr lang="zh-CN" altLang="en-US" sz="2800" dirty="0"/>
          </a:p>
        </p:txBody>
      </p:sp>
      <p:pic>
        <p:nvPicPr>
          <p:cNvPr id="4" name="图片 3">
            <a:extLst>
              <a:ext uri="{FF2B5EF4-FFF2-40B4-BE49-F238E27FC236}">
                <a16:creationId xmlns="" xmlns:a16="http://schemas.microsoft.com/office/drawing/2014/main" id="{9C348204-40C6-460C-9E16-173D35D59A01}"/>
              </a:ext>
            </a:extLst>
          </p:cNvPr>
          <p:cNvPicPr/>
          <p:nvPr/>
        </p:nvPicPr>
        <p:blipFill>
          <a:blip r:embed="rId2"/>
          <a:stretch>
            <a:fillRect/>
          </a:stretch>
        </p:blipFill>
        <p:spPr>
          <a:xfrm>
            <a:off x="1080769" y="2049144"/>
            <a:ext cx="2291265" cy="408305"/>
          </a:xfrm>
          <a:prstGeom prst="rect">
            <a:avLst/>
          </a:prstGeom>
        </p:spPr>
      </p:pic>
      <p:pic>
        <p:nvPicPr>
          <p:cNvPr id="5" name="图片 4">
            <a:extLst>
              <a:ext uri="{FF2B5EF4-FFF2-40B4-BE49-F238E27FC236}">
                <a16:creationId xmlns="" xmlns:a16="http://schemas.microsoft.com/office/drawing/2014/main" id="{05C5AC2A-3F4F-40CB-BF5C-AD488AB03605}"/>
              </a:ext>
            </a:extLst>
          </p:cNvPr>
          <p:cNvPicPr/>
          <p:nvPr/>
        </p:nvPicPr>
        <p:blipFill>
          <a:blip r:embed="rId3"/>
          <a:stretch>
            <a:fillRect/>
          </a:stretch>
        </p:blipFill>
        <p:spPr>
          <a:xfrm>
            <a:off x="3576320" y="1422082"/>
            <a:ext cx="2291264" cy="1111937"/>
          </a:xfrm>
          <a:prstGeom prst="rect">
            <a:avLst/>
          </a:prstGeom>
        </p:spPr>
      </p:pic>
      <p:pic>
        <p:nvPicPr>
          <p:cNvPr id="6" name="图片 5">
            <a:extLst>
              <a:ext uri="{FF2B5EF4-FFF2-40B4-BE49-F238E27FC236}">
                <a16:creationId xmlns="" xmlns:a16="http://schemas.microsoft.com/office/drawing/2014/main" id="{51BBB8B9-3FA2-4A87-B08C-033D0DBE7049}"/>
              </a:ext>
            </a:extLst>
          </p:cNvPr>
          <p:cNvPicPr/>
          <p:nvPr/>
        </p:nvPicPr>
        <p:blipFill>
          <a:blip r:embed="rId4"/>
          <a:stretch>
            <a:fillRect/>
          </a:stretch>
        </p:blipFill>
        <p:spPr>
          <a:xfrm>
            <a:off x="6096000" y="1730057"/>
            <a:ext cx="1302216" cy="616422"/>
          </a:xfrm>
          <a:prstGeom prst="rect">
            <a:avLst/>
          </a:prstGeom>
        </p:spPr>
      </p:pic>
      <p:pic>
        <p:nvPicPr>
          <p:cNvPr id="7" name="图片 6">
            <a:extLst>
              <a:ext uri="{FF2B5EF4-FFF2-40B4-BE49-F238E27FC236}">
                <a16:creationId xmlns="" xmlns:a16="http://schemas.microsoft.com/office/drawing/2014/main" id="{ADFA226D-D1FB-4C03-A4CD-20D6A3775D81}"/>
              </a:ext>
            </a:extLst>
          </p:cNvPr>
          <p:cNvPicPr/>
          <p:nvPr/>
        </p:nvPicPr>
        <p:blipFill>
          <a:blip r:embed="rId5"/>
          <a:stretch>
            <a:fillRect/>
          </a:stretch>
        </p:blipFill>
        <p:spPr>
          <a:xfrm>
            <a:off x="7402195" y="1727881"/>
            <a:ext cx="4523105" cy="1072469"/>
          </a:xfrm>
          <a:prstGeom prst="rect">
            <a:avLst/>
          </a:prstGeom>
        </p:spPr>
      </p:pic>
      <p:sp>
        <p:nvSpPr>
          <p:cNvPr id="8" name="矩形 7">
            <a:extLst>
              <a:ext uri="{FF2B5EF4-FFF2-40B4-BE49-F238E27FC236}">
                <a16:creationId xmlns="" xmlns:a16="http://schemas.microsoft.com/office/drawing/2014/main" id="{1687B663-B45A-4BF5-84A4-D971D30162E0}"/>
              </a:ext>
            </a:extLst>
          </p:cNvPr>
          <p:cNvSpPr/>
          <p:nvPr/>
        </p:nvSpPr>
        <p:spPr>
          <a:xfrm>
            <a:off x="3259909" y="1891784"/>
            <a:ext cx="386644" cy="661207"/>
          </a:xfrm>
          <a:prstGeom prst="rect">
            <a:avLst/>
          </a:prstGeom>
        </p:spPr>
        <p:txBody>
          <a:bodyPr wrap="none">
            <a:spAutoFit/>
          </a:bodyPr>
          <a:lstStyle/>
          <a:p>
            <a:pPr>
              <a:lnSpc>
                <a:spcPct val="150000"/>
              </a:lnSpc>
            </a:pPr>
            <a:r>
              <a:rPr lang="en-US" altLang="zh-CN" sz="2800" dirty="0"/>
              <a:t>+</a:t>
            </a:r>
            <a:endParaRPr lang="zh-CN" altLang="en-US" sz="2800" dirty="0"/>
          </a:p>
        </p:txBody>
      </p:sp>
      <p:sp>
        <p:nvSpPr>
          <p:cNvPr id="9" name="矩形 8">
            <a:extLst>
              <a:ext uri="{FF2B5EF4-FFF2-40B4-BE49-F238E27FC236}">
                <a16:creationId xmlns="" xmlns:a16="http://schemas.microsoft.com/office/drawing/2014/main" id="{034453A3-C9B4-415F-B05A-736AB5E3BBC6}"/>
              </a:ext>
            </a:extLst>
          </p:cNvPr>
          <p:cNvSpPr/>
          <p:nvPr/>
        </p:nvSpPr>
        <p:spPr>
          <a:xfrm>
            <a:off x="285750" y="3237491"/>
            <a:ext cx="11658600" cy="3323987"/>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pitchFamily="18" charset="0"/>
              </a:rPr>
              <a:t>2.</a:t>
            </a:r>
            <a:r>
              <a:rPr lang="zh-CN" altLang="zh-CN" sz="2800" b="1" dirty="0">
                <a:solidFill>
                  <a:srgbClr val="000000"/>
                </a:solidFill>
                <a:cs typeface="Times New Roman" panose="02020603050405020304" pitchFamily="18" charset="0"/>
              </a:rPr>
              <a:t>由高聚物找单体的方法及聚合反应类型的判断</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根据反应特点找单体</a:t>
            </a:r>
          </a:p>
          <a:p>
            <a:pPr>
              <a:lnSpc>
                <a:spcPct val="150000"/>
              </a:lnSpc>
              <a:spcAft>
                <a:spcPts val="0"/>
              </a:spcAft>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根据加聚反应的特点找单体</a:t>
            </a: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单体往往是带有双键或叁键的不饱和的有机物</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如乙烯、氯乙烯、甲基丙烯酸、</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甲基</a:t>
            </a:r>
            <a:r>
              <a:rPr lang="en-US" altLang="zh-CN" sz="2800" dirty="0">
                <a:solidFill>
                  <a:srgbClr val="000000"/>
                </a:solidFill>
                <a:cs typeface="Times New Roman" panose="02020603050405020304" pitchFamily="18" charset="0"/>
              </a:rPr>
              <a:t>-1,3-</a:t>
            </a:r>
            <a:r>
              <a:rPr lang="zh-CN" altLang="zh-CN" sz="2800" dirty="0">
                <a:solidFill>
                  <a:srgbClr val="000000"/>
                </a:solidFill>
                <a:cs typeface="Times New Roman" panose="02020603050405020304" pitchFamily="18" charset="0"/>
              </a:rPr>
              <a:t>丁二烯等</a:t>
            </a: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高分子链节与单体的化学组成相同</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生成物只有高分子化合物</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一般形成线型结构。</a:t>
            </a:r>
            <a:endParaRPr lang="zh-CN" altLang="zh-CN" sz="2800" dirty="0">
              <a:solidFill>
                <a:srgbClr val="000000"/>
              </a:solidFill>
              <a:effectLst/>
              <a:cs typeface="Times New Roman" panose="02020603050405020304" pitchFamily="18" charset="0"/>
            </a:endParaRPr>
          </a:p>
        </p:txBody>
      </p:sp>
      <p:sp>
        <p:nvSpPr>
          <p:cNvPr id="10" name="矩形 9">
            <a:extLst>
              <a:ext uri="{FF2B5EF4-FFF2-40B4-BE49-F238E27FC236}">
                <a16:creationId xmlns="" xmlns:a16="http://schemas.microsoft.com/office/drawing/2014/main" id="{60301132-04D0-4CBE-8369-D14E3B6D8C9F}"/>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58339143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034453A3-C9B4-415F-B05A-736AB5E3BBC6}"/>
              </a:ext>
            </a:extLst>
          </p:cNvPr>
          <p:cNvSpPr/>
          <p:nvPr/>
        </p:nvSpPr>
        <p:spPr>
          <a:xfrm>
            <a:off x="285750" y="341891"/>
            <a:ext cx="11658600" cy="3323987"/>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根据缩聚反应的特点找单体</a:t>
            </a: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单体不一定含有不饱和键</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但必须含有两个或两个以上的反应基团</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a:t>
            </a:r>
            <a:r>
              <a:rPr lang="en-US" altLang="zh-CN" sz="2800" dirty="0">
                <a:solidFill>
                  <a:srgbClr val="000000"/>
                </a:solidFill>
                <a:cs typeface="Times New Roman" panose="02020603050405020304" pitchFamily="18" charset="0"/>
              </a:rPr>
              <a:t>—OH</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—COOH</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—X</a:t>
            </a:r>
            <a:r>
              <a:rPr lang="zh-CN" altLang="zh-CN" sz="2800" dirty="0">
                <a:solidFill>
                  <a:srgbClr val="000000"/>
                </a:solidFill>
                <a:cs typeface="Times New Roman" panose="02020603050405020304" pitchFamily="18" charset="0"/>
              </a:rPr>
              <a:t>等</a:t>
            </a: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所得高分子化合物的组成跟单体的化学组成不同</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缩聚反应不仅生成高聚物</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还生成小分子。</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根据高聚物的链节结构判断聚合反应的类型</a:t>
            </a:r>
            <a:endParaRPr lang="zh-CN" altLang="zh-CN" sz="2800" dirty="0">
              <a:solidFill>
                <a:srgbClr val="000000"/>
              </a:solidFill>
              <a:effectLst/>
              <a:cs typeface="Times New Roman" panose="02020603050405020304" pitchFamily="18" charset="0"/>
            </a:endParaRPr>
          </a:p>
        </p:txBody>
      </p:sp>
      <p:sp>
        <p:nvSpPr>
          <p:cNvPr id="10" name="矩形 9">
            <a:extLst>
              <a:ext uri="{FF2B5EF4-FFF2-40B4-BE49-F238E27FC236}">
                <a16:creationId xmlns="" xmlns:a16="http://schemas.microsoft.com/office/drawing/2014/main" id="{23D82374-81C8-4A86-A1AA-AA5D8CCD1100}"/>
              </a:ext>
            </a:extLst>
          </p:cNvPr>
          <p:cNvSpPr/>
          <p:nvPr/>
        </p:nvSpPr>
        <p:spPr>
          <a:xfrm>
            <a:off x="608052" y="4120634"/>
            <a:ext cx="1980029" cy="662233"/>
          </a:xfrm>
          <a:prstGeom prst="rect">
            <a:avLst/>
          </a:prstGeom>
        </p:spPr>
        <p:txBody>
          <a:bodyPr wrap="none">
            <a:spAutoFit/>
          </a:bodyPr>
          <a:lstStyle/>
          <a:p>
            <a:pPr>
              <a:lnSpc>
                <a:spcPct val="150000"/>
              </a:lnSpc>
            </a:pPr>
            <a:r>
              <a:rPr lang="zh-CN" altLang="zh-CN" sz="2800" dirty="0"/>
              <a:t>链节结构</a:t>
            </a:r>
            <a:r>
              <a:rPr lang="en-US" altLang="zh-CN" sz="2800" dirty="0"/>
              <a:t>—</a:t>
            </a:r>
            <a:endParaRPr lang="zh-CN" altLang="en-US" sz="2800" dirty="0"/>
          </a:p>
        </p:txBody>
      </p:sp>
      <p:pic>
        <p:nvPicPr>
          <p:cNvPr id="11" name="图片 10">
            <a:extLst>
              <a:ext uri="{FF2B5EF4-FFF2-40B4-BE49-F238E27FC236}">
                <a16:creationId xmlns="" xmlns:a16="http://schemas.microsoft.com/office/drawing/2014/main" id="{3A8D24E1-AC7A-448A-A013-57BC755E6FD7}"/>
              </a:ext>
            </a:extLst>
          </p:cNvPr>
          <p:cNvPicPr/>
          <p:nvPr/>
        </p:nvPicPr>
        <p:blipFill>
          <a:blip r:embed="rId2"/>
          <a:stretch>
            <a:fillRect/>
          </a:stretch>
        </p:blipFill>
        <p:spPr>
          <a:xfrm>
            <a:off x="2626677" y="3876357"/>
            <a:ext cx="5492815" cy="1190943"/>
          </a:xfrm>
          <a:prstGeom prst="rect">
            <a:avLst/>
          </a:prstGeom>
        </p:spPr>
      </p:pic>
      <p:sp>
        <p:nvSpPr>
          <p:cNvPr id="12" name="矩形 11">
            <a:extLst>
              <a:ext uri="{FF2B5EF4-FFF2-40B4-BE49-F238E27FC236}">
                <a16:creationId xmlns="" xmlns:a16="http://schemas.microsoft.com/office/drawing/2014/main" id="{EEA5CF62-6327-440F-8D0B-BFC9CD0E9EE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52588765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F82A05D-24F3-48BC-9881-DAB34F7C44F6}"/>
              </a:ext>
            </a:extLst>
          </p:cNvPr>
          <p:cNvSpPr/>
          <p:nvPr/>
        </p:nvSpPr>
        <p:spPr>
          <a:xfrm>
            <a:off x="371711" y="403878"/>
            <a:ext cx="6917278" cy="662233"/>
          </a:xfrm>
          <a:prstGeom prst="rect">
            <a:avLst/>
          </a:prstGeom>
        </p:spPr>
        <p:txBody>
          <a:bodyPr wrap="none">
            <a:spAutoFit/>
          </a:bodyPr>
          <a:lstStyle/>
          <a:p>
            <a:pPr>
              <a:lnSpc>
                <a:spcPct val="150000"/>
              </a:lnSpc>
              <a:spcAft>
                <a:spcPts val="0"/>
              </a:spcAft>
            </a:pPr>
            <a:r>
              <a:rPr lang="en-US" altLang="zh-CN" sz="2800" b="1" dirty="0"/>
              <a:t>3.</a:t>
            </a:r>
            <a:r>
              <a:rPr lang="zh-CN" altLang="zh-CN" sz="2800" b="1" dirty="0"/>
              <a:t>常见的简单高分子化合物单体的判断方法</a:t>
            </a:r>
          </a:p>
        </p:txBody>
      </p:sp>
      <p:graphicFrame>
        <p:nvGraphicFramePr>
          <p:cNvPr id="3" name="表格 2">
            <a:extLst>
              <a:ext uri="{FF2B5EF4-FFF2-40B4-BE49-F238E27FC236}">
                <a16:creationId xmlns="" xmlns:a16="http://schemas.microsoft.com/office/drawing/2014/main" id="{48E6736B-5013-4F16-92C7-03A32AE35BB2}"/>
              </a:ext>
            </a:extLst>
          </p:cNvPr>
          <p:cNvGraphicFramePr>
            <a:graphicFrameLocks noGrp="1"/>
          </p:cNvGraphicFramePr>
          <p:nvPr>
            <p:extLst>
              <p:ext uri="{D42A27DB-BD31-4B8C-83A1-F6EECF244321}">
                <p14:modId xmlns:p14="http://schemas.microsoft.com/office/powerpoint/2010/main" val="1918107014"/>
              </p:ext>
            </p:extLst>
          </p:nvPr>
        </p:nvGraphicFramePr>
        <p:xfrm>
          <a:off x="323850" y="1201291"/>
          <a:ext cx="11601450" cy="4250275"/>
        </p:xfrm>
        <a:graphic>
          <a:graphicData uri="http://schemas.openxmlformats.org/drawingml/2006/table">
            <a:tbl>
              <a:tblPr firstRow="1" firstCol="1" bandRow="1"/>
              <a:tblGrid>
                <a:gridCol w="1504950">
                  <a:extLst>
                    <a:ext uri="{9D8B030D-6E8A-4147-A177-3AD203B41FA5}">
                      <a16:colId xmlns="" xmlns:a16="http://schemas.microsoft.com/office/drawing/2014/main" val="1568394092"/>
                    </a:ext>
                  </a:extLst>
                </a:gridCol>
                <a:gridCol w="3333509">
                  <a:extLst>
                    <a:ext uri="{9D8B030D-6E8A-4147-A177-3AD203B41FA5}">
                      <a16:colId xmlns="" xmlns:a16="http://schemas.microsoft.com/office/drawing/2014/main" val="2201618237"/>
                    </a:ext>
                  </a:extLst>
                </a:gridCol>
                <a:gridCol w="2978391">
                  <a:extLst>
                    <a:ext uri="{9D8B030D-6E8A-4147-A177-3AD203B41FA5}">
                      <a16:colId xmlns="" xmlns:a16="http://schemas.microsoft.com/office/drawing/2014/main" val="3699166539"/>
                    </a:ext>
                  </a:extLst>
                </a:gridCol>
                <a:gridCol w="3784600">
                  <a:extLst>
                    <a:ext uri="{9D8B030D-6E8A-4147-A177-3AD203B41FA5}">
                      <a16:colId xmlns="" xmlns:a16="http://schemas.microsoft.com/office/drawing/2014/main" val="1488005725"/>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物质</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高分子化合物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smtClean="0">
                          <a:solidFill>
                            <a:srgbClr val="000000"/>
                          </a:solidFill>
                          <a:effectLst/>
                          <a:latin typeface="+mn-lt"/>
                          <a:ea typeface="+mn-ea"/>
                          <a:cs typeface="Times New Roman" panose="02020603050405020304" pitchFamily="18" charset="0"/>
                        </a:rPr>
                        <a:t>方法</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单体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1356220"/>
                  </a:ext>
                </a:extLst>
              </a:tr>
              <a:tr h="958979">
                <a:tc rowSpan="3">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加</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聚</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CH</a:t>
                      </a:r>
                      <a:r>
                        <a:rPr lang="en-US" sz="2400" baseline="-25000" dirty="0" err="1">
                          <a:solidFill>
                            <a:srgbClr val="000000"/>
                          </a:solidFill>
                          <a:effectLst/>
                          <a:latin typeface="+mn-lt"/>
                          <a:ea typeface="+mn-ea"/>
                          <a:cs typeface="Times New Roman" panose="02020603050405020304" pitchFamily="18" charset="0"/>
                        </a:rPr>
                        <a:t>2</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2246507"/>
                  </a:ext>
                </a:extLst>
              </a:tr>
              <a:tr h="1161569">
                <a:tc vMerge="1">
                  <a:txBody>
                    <a:bodyPr/>
                    <a:lstStyle/>
                    <a:p>
                      <a:endParaRPr lang="zh-CN" altLang="en-US"/>
                    </a:p>
                  </a:txBody>
                  <a:tcPr/>
                </a:tc>
                <a:tc>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895184"/>
                  </a:ext>
                </a:extLst>
              </a:tr>
              <a:tr h="0">
                <a:tc vMerge="1">
                  <a:txBody>
                    <a:bodyPr/>
                    <a:lstStyle/>
                    <a:p>
                      <a:endParaRPr lang="zh-CN" altLang="en-US"/>
                    </a:p>
                  </a:txBody>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CH—CH</a:t>
                      </a:r>
                      <a:r>
                        <a:rPr lang="en-US" sz="2400" baseline="-250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和</a:t>
                      </a: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CH</a:t>
                      </a:r>
                      <a:r>
                        <a:rPr lang="en-US" sz="2400" baseline="-25000" dirty="0" err="1">
                          <a:solidFill>
                            <a:srgbClr val="000000"/>
                          </a:solidFill>
                          <a:effectLst/>
                          <a:latin typeface="+mn-lt"/>
                          <a:ea typeface="+mn-ea"/>
                          <a:cs typeface="Times New Roman" panose="02020603050405020304" pitchFamily="18" charset="0"/>
                        </a:rPr>
                        <a:t>2</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3899838"/>
                  </a:ext>
                </a:extLst>
              </a:tr>
            </a:tbl>
          </a:graphicData>
        </a:graphic>
      </p:graphicFrame>
      <p:pic>
        <p:nvPicPr>
          <p:cNvPr id="26640" name="ZT26ZT-14-1.EPS">
            <a:extLst>
              <a:ext uri="{FF2B5EF4-FFF2-40B4-BE49-F238E27FC236}">
                <a16:creationId xmlns="" xmlns:a16="http://schemas.microsoft.com/office/drawing/2014/main" id="{31E94275-6ED8-48B5-8393-D30119EBF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099" y="2528887"/>
            <a:ext cx="1490029" cy="392113"/>
          </a:xfrm>
          <a:prstGeom prst="rect">
            <a:avLst/>
          </a:prstGeom>
          <a:noFill/>
          <a:extLst>
            <a:ext uri="{909E8E84-426E-40DD-AFC4-6F175D3DCCD1}">
              <a14:hiddenFill xmlns:a14="http://schemas.microsoft.com/office/drawing/2010/main">
                <a:solidFill>
                  <a:srgbClr val="FFFFFF"/>
                </a:solidFill>
              </a14:hiddenFill>
            </a:ext>
          </a:extLst>
        </p:spPr>
      </p:pic>
      <p:pic>
        <p:nvPicPr>
          <p:cNvPr id="26639" name="图片 2086">
            <a:extLst>
              <a:ext uri="{FF2B5EF4-FFF2-40B4-BE49-F238E27FC236}">
                <a16:creationId xmlns="" xmlns:a16="http://schemas.microsoft.com/office/drawing/2014/main" id="{967DFB54-2A29-433E-8A8B-CED052ED9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771" y="5087030"/>
            <a:ext cx="246743" cy="246743"/>
          </a:xfrm>
          <a:prstGeom prst="rect">
            <a:avLst/>
          </a:prstGeom>
          <a:noFill/>
          <a:extLst>
            <a:ext uri="{909E8E84-426E-40DD-AFC4-6F175D3DCCD1}">
              <a14:hiddenFill xmlns:a14="http://schemas.microsoft.com/office/drawing/2010/main">
                <a:solidFill>
                  <a:srgbClr val="FFFFFF"/>
                </a:solidFill>
              </a14:hiddenFill>
            </a:ext>
          </a:extLst>
        </p:spPr>
      </p:pic>
      <p:pic>
        <p:nvPicPr>
          <p:cNvPr id="26638" name="图片 2087">
            <a:extLst>
              <a:ext uri="{FF2B5EF4-FFF2-40B4-BE49-F238E27FC236}">
                <a16:creationId xmlns="" xmlns:a16="http://schemas.microsoft.com/office/drawing/2014/main" id="{A338E4BD-2750-4E5E-8551-23CD4C249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399" y="3429000"/>
            <a:ext cx="2616996" cy="747713"/>
          </a:xfrm>
          <a:prstGeom prst="rect">
            <a:avLst/>
          </a:prstGeom>
          <a:noFill/>
          <a:extLst>
            <a:ext uri="{909E8E84-426E-40DD-AFC4-6F175D3DCCD1}">
              <a14:hiddenFill xmlns:a14="http://schemas.microsoft.com/office/drawing/2010/main">
                <a:solidFill>
                  <a:srgbClr val="FFFFFF"/>
                </a:solidFill>
              </a14:hiddenFill>
            </a:ext>
          </a:extLst>
        </p:spPr>
      </p:pic>
      <p:pic>
        <p:nvPicPr>
          <p:cNvPr id="26637" name="ZT26ZT-14-2.EPS">
            <a:extLst>
              <a:ext uri="{FF2B5EF4-FFF2-40B4-BE49-F238E27FC236}">
                <a16:creationId xmlns="" xmlns:a16="http://schemas.microsoft.com/office/drawing/2014/main" id="{859FA247-952B-4A46-A33F-EC67712D4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399" y="3429000"/>
            <a:ext cx="2113280" cy="825500"/>
          </a:xfrm>
          <a:prstGeom prst="rect">
            <a:avLst/>
          </a:prstGeom>
          <a:noFill/>
          <a:extLst>
            <a:ext uri="{909E8E84-426E-40DD-AFC4-6F175D3DCCD1}">
              <a14:hiddenFill xmlns:a14="http://schemas.microsoft.com/office/drawing/2010/main">
                <a:solidFill>
                  <a:srgbClr val="FFFFFF"/>
                </a:solidFill>
              </a14:hiddenFill>
            </a:ext>
          </a:extLst>
        </p:spPr>
      </p:pic>
      <p:pic>
        <p:nvPicPr>
          <p:cNvPr id="26636" name="图片 2089">
            <a:extLst>
              <a:ext uri="{FF2B5EF4-FFF2-40B4-BE49-F238E27FC236}">
                <a16:creationId xmlns="" xmlns:a16="http://schemas.microsoft.com/office/drawing/2014/main" id="{21D7CB35-638A-41E6-B4D4-DA47B060D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0800" y="3429000"/>
            <a:ext cx="2206171" cy="698155"/>
          </a:xfrm>
          <a:prstGeom prst="rect">
            <a:avLst/>
          </a:prstGeom>
          <a:noFill/>
          <a:extLst>
            <a:ext uri="{909E8E84-426E-40DD-AFC4-6F175D3DCCD1}">
              <a14:hiddenFill xmlns:a14="http://schemas.microsoft.com/office/drawing/2010/main">
                <a:solidFill>
                  <a:srgbClr val="FFFFFF"/>
                </a:solidFill>
              </a14:hiddenFill>
            </a:ext>
          </a:extLst>
        </p:spPr>
      </p:pic>
      <p:pic>
        <p:nvPicPr>
          <p:cNvPr id="26635" name="图片 2090">
            <a:extLst>
              <a:ext uri="{FF2B5EF4-FFF2-40B4-BE49-F238E27FC236}">
                <a16:creationId xmlns="" xmlns:a16="http://schemas.microsoft.com/office/drawing/2014/main" id="{07796255-FE2B-495A-A571-3CD76D79A2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1115" y="4569958"/>
            <a:ext cx="2725603" cy="713242"/>
          </a:xfrm>
          <a:prstGeom prst="rect">
            <a:avLst/>
          </a:prstGeom>
          <a:noFill/>
          <a:extLst>
            <a:ext uri="{909E8E84-426E-40DD-AFC4-6F175D3DCCD1}">
              <a14:hiddenFill xmlns:a14="http://schemas.microsoft.com/office/drawing/2010/main">
                <a:solidFill>
                  <a:srgbClr val="FFFFFF"/>
                </a:solidFill>
              </a14:hiddenFill>
            </a:ext>
          </a:extLst>
        </p:spPr>
      </p:pic>
      <p:pic>
        <p:nvPicPr>
          <p:cNvPr id="26634" name="ZT26ZT-14-3.EPS">
            <a:extLst>
              <a:ext uri="{FF2B5EF4-FFF2-40B4-BE49-F238E27FC236}">
                <a16:creationId xmlns="" xmlns:a16="http://schemas.microsoft.com/office/drawing/2014/main" id="{F9098A08-858F-44CF-8D5C-9E6DE7C6F3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4714" y="4588102"/>
            <a:ext cx="2169886" cy="786191"/>
          </a:xfrm>
          <a:prstGeom prst="rect">
            <a:avLst/>
          </a:prstGeom>
          <a:noFill/>
          <a:extLst>
            <a:ext uri="{909E8E84-426E-40DD-AFC4-6F175D3DCCD1}">
              <a14:hiddenFill xmlns:a14="http://schemas.microsoft.com/office/drawing/2010/main">
                <a:solidFill>
                  <a:srgbClr val="FFFFFF"/>
                </a:solidFill>
              </a14:hiddenFill>
            </a:ext>
          </a:extLst>
        </p:spPr>
      </p:pic>
      <p:pic>
        <p:nvPicPr>
          <p:cNvPr id="26633" name="图片 2092">
            <a:extLst>
              <a:ext uri="{FF2B5EF4-FFF2-40B4-BE49-F238E27FC236}">
                <a16:creationId xmlns="" xmlns:a16="http://schemas.microsoft.com/office/drawing/2014/main" id="{418C7192-F332-409C-AADC-AC432615C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227" y="4520971"/>
            <a:ext cx="275771" cy="275771"/>
          </a:xfrm>
          <a:prstGeom prst="rect">
            <a:avLst/>
          </a:prstGeom>
          <a:noFill/>
          <a:extLst>
            <a:ext uri="{909E8E84-426E-40DD-AFC4-6F175D3DCCD1}">
              <a14:hiddenFill xmlns:a14="http://schemas.microsoft.com/office/drawing/2010/main">
                <a:solidFill>
                  <a:srgbClr val="FFFFFF"/>
                </a:solidFill>
              </a14:hiddenFill>
            </a:ext>
          </a:extLst>
        </p:spPr>
      </p:pic>
      <p:pic>
        <p:nvPicPr>
          <p:cNvPr id="26632" name="图片 2093">
            <a:extLst>
              <a:ext uri="{FF2B5EF4-FFF2-40B4-BE49-F238E27FC236}">
                <a16:creationId xmlns="" xmlns:a16="http://schemas.microsoft.com/office/drawing/2014/main" id="{7FA75371-5089-42D1-ACAE-4679324ED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668" y="2608034"/>
            <a:ext cx="323037" cy="323037"/>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 xmlns:a16="http://schemas.microsoft.com/office/drawing/2014/main" id="{427C1479-9A0C-4EEB-BCA4-DF9CDCEF6183}"/>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7697" y="2507614"/>
            <a:ext cx="16764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81495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48E6736B-5013-4F16-92C7-03A32AE35BB2}"/>
              </a:ext>
            </a:extLst>
          </p:cNvPr>
          <p:cNvGraphicFramePr>
            <a:graphicFrameLocks noGrp="1"/>
          </p:cNvGraphicFramePr>
          <p:nvPr>
            <p:extLst>
              <p:ext uri="{D42A27DB-BD31-4B8C-83A1-F6EECF244321}">
                <p14:modId xmlns:p14="http://schemas.microsoft.com/office/powerpoint/2010/main" val="3990062747"/>
              </p:ext>
            </p:extLst>
          </p:nvPr>
        </p:nvGraphicFramePr>
        <p:xfrm>
          <a:off x="323850" y="685800"/>
          <a:ext cx="11601450" cy="5708224"/>
        </p:xfrm>
        <a:graphic>
          <a:graphicData uri="http://schemas.openxmlformats.org/drawingml/2006/table">
            <a:tbl>
              <a:tblPr firstRow="1" firstCol="1" bandRow="1"/>
              <a:tblGrid>
                <a:gridCol w="750207">
                  <a:extLst>
                    <a:ext uri="{9D8B030D-6E8A-4147-A177-3AD203B41FA5}">
                      <a16:colId xmlns="" xmlns:a16="http://schemas.microsoft.com/office/drawing/2014/main" val="1568394092"/>
                    </a:ext>
                  </a:extLst>
                </a:gridCol>
                <a:gridCol w="4180849">
                  <a:extLst>
                    <a:ext uri="{9D8B030D-6E8A-4147-A177-3AD203B41FA5}">
                      <a16:colId xmlns="" xmlns:a16="http://schemas.microsoft.com/office/drawing/2014/main" val="2201618237"/>
                    </a:ext>
                  </a:extLst>
                </a:gridCol>
                <a:gridCol w="3250465">
                  <a:extLst>
                    <a:ext uri="{9D8B030D-6E8A-4147-A177-3AD203B41FA5}">
                      <a16:colId xmlns="" xmlns:a16="http://schemas.microsoft.com/office/drawing/2014/main" val="3699166539"/>
                    </a:ext>
                  </a:extLst>
                </a:gridCol>
                <a:gridCol w="3419929">
                  <a:extLst>
                    <a:ext uri="{9D8B030D-6E8A-4147-A177-3AD203B41FA5}">
                      <a16:colId xmlns="" xmlns:a16="http://schemas.microsoft.com/office/drawing/2014/main" val="1488005725"/>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物质</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高分子化合物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方法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单体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1356220"/>
                  </a:ext>
                </a:extLst>
              </a:tr>
              <a:tr h="2063206">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缩</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聚</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和</a:t>
                      </a:r>
                      <a:r>
                        <a:rPr lang="en-US" sz="2400" dirty="0">
                          <a:solidFill>
                            <a:srgbClr val="000000"/>
                          </a:solidFill>
                          <a:effectLst/>
                          <a:latin typeface="+mn-lt"/>
                          <a:ea typeface="+mn-ea"/>
                          <a:cs typeface="Times New Roman" panose="02020603050405020304" pitchFamily="18" charset="0"/>
                        </a:rPr>
                        <a:t>HOCH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54607278"/>
                  </a:ext>
                </a:extLst>
              </a:tr>
              <a:tr h="2612571">
                <a:tc vMerge="1">
                  <a:txBody>
                    <a:bodyPr/>
                    <a:lstStyle/>
                    <a:p>
                      <a:endParaRPr lang="zh-CN" altLang="en-US"/>
                    </a:p>
                  </a:txBody>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2642662"/>
                  </a:ext>
                </a:extLst>
              </a:tr>
            </a:tbl>
          </a:graphicData>
        </a:graphic>
      </p:graphicFrame>
      <p:pic>
        <p:nvPicPr>
          <p:cNvPr id="26639" name="图片 2086">
            <a:extLst>
              <a:ext uri="{FF2B5EF4-FFF2-40B4-BE49-F238E27FC236}">
                <a16:creationId xmlns="" xmlns:a16="http://schemas.microsoft.com/office/drawing/2014/main" id="{967DFB54-2A29-433E-8A8B-CED052ED9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93088"/>
            <a:ext cx="159524" cy="159524"/>
          </a:xfrm>
          <a:prstGeom prst="rect">
            <a:avLst/>
          </a:prstGeom>
          <a:noFill/>
          <a:extLst>
            <a:ext uri="{909E8E84-426E-40DD-AFC4-6F175D3DCCD1}">
              <a14:hiddenFill xmlns:a14="http://schemas.microsoft.com/office/drawing/2010/main">
                <a:solidFill>
                  <a:srgbClr val="FFFFFF"/>
                </a:solidFill>
              </a14:hiddenFill>
            </a:ext>
          </a:extLst>
        </p:spPr>
      </p:pic>
      <p:pic>
        <p:nvPicPr>
          <p:cNvPr id="26633" name="图片 2092">
            <a:extLst>
              <a:ext uri="{FF2B5EF4-FFF2-40B4-BE49-F238E27FC236}">
                <a16:creationId xmlns="" xmlns:a16="http://schemas.microsoft.com/office/drawing/2014/main" id="{418C7192-F332-409C-AADC-AC432615C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93088"/>
            <a:ext cx="159524" cy="159524"/>
          </a:xfrm>
          <a:prstGeom prst="rect">
            <a:avLst/>
          </a:prstGeom>
          <a:noFill/>
          <a:extLst>
            <a:ext uri="{909E8E84-426E-40DD-AFC4-6F175D3DCCD1}">
              <a14:hiddenFill xmlns:a14="http://schemas.microsoft.com/office/drawing/2010/main">
                <a:solidFill>
                  <a:srgbClr val="FFFFFF"/>
                </a:solidFill>
              </a14:hiddenFill>
            </a:ext>
          </a:extLst>
        </p:spPr>
      </p:pic>
      <p:pic>
        <p:nvPicPr>
          <p:cNvPr id="26631" name="图片 2094">
            <a:extLst>
              <a:ext uri="{FF2B5EF4-FFF2-40B4-BE49-F238E27FC236}">
                <a16:creationId xmlns="" xmlns:a16="http://schemas.microsoft.com/office/drawing/2014/main" id="{99BFBAB0-92EE-4464-848D-938A67B29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99" y="2287589"/>
            <a:ext cx="4108729" cy="985134"/>
          </a:xfrm>
          <a:prstGeom prst="rect">
            <a:avLst/>
          </a:prstGeom>
          <a:noFill/>
          <a:extLst>
            <a:ext uri="{909E8E84-426E-40DD-AFC4-6F175D3DCCD1}">
              <a14:hiddenFill xmlns:a14="http://schemas.microsoft.com/office/drawing/2010/main">
                <a:solidFill>
                  <a:srgbClr val="FFFFFF"/>
                </a:solidFill>
              </a14:hiddenFill>
            </a:ext>
          </a:extLst>
        </p:spPr>
      </p:pic>
      <p:pic>
        <p:nvPicPr>
          <p:cNvPr id="26630" name="ZT26ZT-14-4.EPS">
            <a:extLst>
              <a:ext uri="{FF2B5EF4-FFF2-40B4-BE49-F238E27FC236}">
                <a16:creationId xmlns="" xmlns:a16="http://schemas.microsoft.com/office/drawing/2014/main" id="{50C5EEC8-B204-48CD-A64E-F3FBBED55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314" y="2401886"/>
            <a:ext cx="2831501" cy="1027113"/>
          </a:xfrm>
          <a:prstGeom prst="rect">
            <a:avLst/>
          </a:prstGeom>
          <a:noFill/>
          <a:extLst>
            <a:ext uri="{909E8E84-426E-40DD-AFC4-6F175D3DCCD1}">
              <a14:hiddenFill xmlns:a14="http://schemas.microsoft.com/office/drawing/2010/main">
                <a:solidFill>
                  <a:srgbClr val="FFFFFF"/>
                </a:solidFill>
              </a14:hiddenFill>
            </a:ext>
          </a:extLst>
        </p:spPr>
      </p:pic>
      <p:pic>
        <p:nvPicPr>
          <p:cNvPr id="26629" name="图片 2096">
            <a:extLst>
              <a:ext uri="{FF2B5EF4-FFF2-40B4-BE49-F238E27FC236}">
                <a16:creationId xmlns="" xmlns:a16="http://schemas.microsoft.com/office/drawing/2014/main" id="{C4AF6D1F-3D1D-48BB-9D32-37AEB2BC5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385" y="2287589"/>
            <a:ext cx="2544790" cy="44109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图片 2097">
            <a:extLst>
              <a:ext uri="{FF2B5EF4-FFF2-40B4-BE49-F238E27FC236}">
                <a16:creationId xmlns="" xmlns:a16="http://schemas.microsoft.com/office/drawing/2014/main" id="{03283116-1BDA-4F00-BE43-F29C032DF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599" y="4477429"/>
            <a:ext cx="3640386" cy="1139599"/>
          </a:xfrm>
          <a:prstGeom prst="rect">
            <a:avLst/>
          </a:prstGeom>
          <a:noFill/>
          <a:extLst>
            <a:ext uri="{909E8E84-426E-40DD-AFC4-6F175D3DCCD1}">
              <a14:hiddenFill xmlns:a14="http://schemas.microsoft.com/office/drawing/2010/main">
                <a:solidFill>
                  <a:srgbClr val="FFFFFF"/>
                </a:solidFill>
              </a14:hiddenFill>
            </a:ext>
          </a:extLst>
        </p:spPr>
      </p:pic>
      <p:pic>
        <p:nvPicPr>
          <p:cNvPr id="26627" name="ZT26ZT-14-5.EPS">
            <a:extLst>
              <a:ext uri="{FF2B5EF4-FFF2-40B4-BE49-F238E27FC236}">
                <a16:creationId xmlns="" xmlns:a16="http://schemas.microsoft.com/office/drawing/2014/main" id="{7EC9F161-987C-4C56-862D-5BCF455E1E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7714" y="4484913"/>
            <a:ext cx="3054313" cy="1308991"/>
          </a:xfrm>
          <a:prstGeom prst="rect">
            <a:avLst/>
          </a:prstGeom>
          <a:noFill/>
          <a:extLst>
            <a:ext uri="{909E8E84-426E-40DD-AFC4-6F175D3DCCD1}">
              <a14:hiddenFill xmlns:a14="http://schemas.microsoft.com/office/drawing/2010/main">
                <a:solidFill>
                  <a:srgbClr val="FFFFFF"/>
                </a:solidFill>
              </a14:hiddenFill>
            </a:ext>
          </a:extLst>
        </p:spPr>
      </p:pic>
      <p:pic>
        <p:nvPicPr>
          <p:cNvPr id="26626" name="图片 2099">
            <a:extLst>
              <a:ext uri="{FF2B5EF4-FFF2-40B4-BE49-F238E27FC236}">
                <a16:creationId xmlns="" xmlns:a16="http://schemas.microsoft.com/office/drawing/2014/main" id="{DE7A469D-9AA2-483E-B61D-CB2AB140C0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1486" y="3911374"/>
            <a:ext cx="1756229" cy="1013905"/>
          </a:xfrm>
          <a:prstGeom prst="rect">
            <a:avLst/>
          </a:prstGeom>
          <a:noFill/>
          <a:extLst>
            <a:ext uri="{909E8E84-426E-40DD-AFC4-6F175D3DCCD1}">
              <a14:hiddenFill xmlns:a14="http://schemas.microsoft.com/office/drawing/2010/main">
                <a:solidFill>
                  <a:srgbClr val="FFFFFF"/>
                </a:solidFill>
              </a14:hiddenFill>
            </a:ext>
          </a:extLst>
        </p:spPr>
      </p:pic>
      <p:pic>
        <p:nvPicPr>
          <p:cNvPr id="26625" name="图片 2100">
            <a:extLst>
              <a:ext uri="{FF2B5EF4-FFF2-40B4-BE49-F238E27FC236}">
                <a16:creationId xmlns="" xmlns:a16="http://schemas.microsoft.com/office/drawing/2014/main" id="{5AB77ABD-156C-4DBD-846A-A6BD0E1961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8508" y="5246914"/>
            <a:ext cx="1914978" cy="1061770"/>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a:extLst>
              <a:ext uri="{FF2B5EF4-FFF2-40B4-BE49-F238E27FC236}">
                <a16:creationId xmlns="" xmlns:a16="http://schemas.microsoft.com/office/drawing/2014/main" id="{FB5B99E6-48EC-4DF1-BB90-E922D66080E1}"/>
              </a:ext>
            </a:extLst>
          </p:cNvPr>
          <p:cNvSpPr/>
          <p:nvPr/>
        </p:nvSpPr>
        <p:spPr>
          <a:xfrm>
            <a:off x="10879365" y="76200"/>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22" name="矩形 21">
            <a:extLst>
              <a:ext uri="{FF2B5EF4-FFF2-40B4-BE49-F238E27FC236}">
                <a16:creationId xmlns="" xmlns:a16="http://schemas.microsoft.com/office/drawing/2014/main" id="{A08A4CD3-BD71-41F2-A656-24EF6D941665}"/>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33672573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2C6FF398-94E3-43A6-8686-476D0DF63A87}"/>
              </a:ext>
            </a:extLst>
          </p:cNvPr>
          <p:cNvGrpSpPr/>
          <p:nvPr/>
        </p:nvGrpSpPr>
        <p:grpSpPr>
          <a:xfrm>
            <a:off x="406399" y="1140578"/>
            <a:ext cx="10609943" cy="1953189"/>
            <a:chOff x="420913" y="472921"/>
            <a:chExt cx="10609943" cy="1953189"/>
          </a:xfrm>
        </p:grpSpPr>
        <p:sp>
          <p:nvSpPr>
            <p:cNvPr id="2" name="矩形 1">
              <a:extLst>
                <a:ext uri="{FF2B5EF4-FFF2-40B4-BE49-F238E27FC236}">
                  <a16:creationId xmlns="" xmlns:a16="http://schemas.microsoft.com/office/drawing/2014/main" id="{80CC2BE1-ADFE-4695-8DEA-B515E37EAE1A}"/>
                </a:ext>
              </a:extLst>
            </p:cNvPr>
            <p:cNvSpPr/>
            <p:nvPr/>
          </p:nvSpPr>
          <p:spPr>
            <a:xfrm>
              <a:off x="420913" y="472921"/>
              <a:ext cx="10609943" cy="738664"/>
            </a:xfrm>
            <a:prstGeom prst="rect">
              <a:avLst/>
            </a:prstGeom>
          </p:spPr>
          <p:txBody>
            <a:bodyPr wrap="square">
              <a:spAutoFit/>
            </a:bodyPr>
            <a:lstStyle/>
            <a:p>
              <a:pPr>
                <a:lnSpc>
                  <a:spcPct val="150000"/>
                </a:lnSpc>
                <a:spcAft>
                  <a:spcPts val="0"/>
                </a:spcAft>
              </a:pPr>
              <a:r>
                <a:rPr lang="zh-CN" altLang="zh-CN" sz="2800" dirty="0"/>
                <a:t>凡链节中含有酚羟基结构的高分子化合物</a:t>
              </a:r>
              <a:r>
                <a:rPr lang="en-US" altLang="zh-CN" sz="2800" dirty="0"/>
                <a:t>,</a:t>
              </a:r>
              <a:r>
                <a:rPr lang="zh-CN" altLang="zh-CN" sz="2800" dirty="0"/>
                <a:t>其单体一般为酚和醛。</a:t>
              </a:r>
            </a:p>
          </p:txBody>
        </p:sp>
        <p:sp>
          <p:nvSpPr>
            <p:cNvPr id="6" name="矩形 5">
              <a:extLst>
                <a:ext uri="{FF2B5EF4-FFF2-40B4-BE49-F238E27FC236}">
                  <a16:creationId xmlns="" xmlns:a16="http://schemas.microsoft.com/office/drawing/2014/main" id="{B31188AC-6C55-496F-832A-79CB101FD6F3}"/>
                </a:ext>
              </a:extLst>
            </p:cNvPr>
            <p:cNvSpPr/>
            <p:nvPr/>
          </p:nvSpPr>
          <p:spPr>
            <a:xfrm>
              <a:off x="459908" y="1705819"/>
              <a:ext cx="543739" cy="662233"/>
            </a:xfrm>
            <a:prstGeom prst="rect">
              <a:avLst/>
            </a:prstGeom>
          </p:spPr>
          <p:txBody>
            <a:bodyPr wrap="none">
              <a:spAutoFit/>
            </a:bodyPr>
            <a:lstStyle/>
            <a:p>
              <a:pPr>
                <a:lnSpc>
                  <a:spcPct val="150000"/>
                </a:lnSpc>
              </a:pPr>
              <a:r>
                <a:rPr lang="zh-CN" altLang="zh-CN" sz="2800" dirty="0"/>
                <a:t>如</a:t>
              </a:r>
              <a:endParaRPr lang="zh-CN" altLang="en-US" sz="2800" dirty="0"/>
            </a:p>
          </p:txBody>
        </p:sp>
        <p:sp>
          <p:nvSpPr>
            <p:cNvPr id="7" name="矩形 6">
              <a:extLst>
                <a:ext uri="{FF2B5EF4-FFF2-40B4-BE49-F238E27FC236}">
                  <a16:creationId xmlns="" xmlns:a16="http://schemas.microsoft.com/office/drawing/2014/main" id="{FB1D577F-77AC-41F1-B5F8-A6A487231BD4}"/>
                </a:ext>
              </a:extLst>
            </p:cNvPr>
            <p:cNvSpPr/>
            <p:nvPr/>
          </p:nvSpPr>
          <p:spPr>
            <a:xfrm>
              <a:off x="3698688" y="1705820"/>
              <a:ext cx="1620957" cy="662233"/>
            </a:xfrm>
            <a:prstGeom prst="rect">
              <a:avLst/>
            </a:prstGeom>
          </p:spPr>
          <p:txBody>
            <a:bodyPr wrap="none">
              <a:spAutoFit/>
            </a:bodyPr>
            <a:lstStyle/>
            <a:p>
              <a:pPr>
                <a:lnSpc>
                  <a:spcPct val="150000"/>
                </a:lnSpc>
              </a:pPr>
              <a:r>
                <a:rPr lang="zh-CN" altLang="zh-CN" sz="2800" dirty="0"/>
                <a:t>的单体是</a:t>
              </a:r>
              <a:endParaRPr lang="zh-CN" altLang="en-US" sz="2800" dirty="0"/>
            </a:p>
          </p:txBody>
        </p:sp>
        <p:sp>
          <p:nvSpPr>
            <p:cNvPr id="8" name="矩形 7">
              <a:extLst>
                <a:ext uri="{FF2B5EF4-FFF2-40B4-BE49-F238E27FC236}">
                  <a16:creationId xmlns="" xmlns:a16="http://schemas.microsoft.com/office/drawing/2014/main" id="{2488FE58-8B73-4770-A04F-FEBAE2FFA7D3}"/>
                </a:ext>
              </a:extLst>
            </p:cNvPr>
            <p:cNvSpPr/>
            <p:nvPr/>
          </p:nvSpPr>
          <p:spPr>
            <a:xfrm>
              <a:off x="6201905" y="1763877"/>
              <a:ext cx="1920719" cy="662233"/>
            </a:xfrm>
            <a:prstGeom prst="rect">
              <a:avLst/>
            </a:prstGeom>
          </p:spPr>
          <p:txBody>
            <a:bodyPr wrap="none">
              <a:spAutoFit/>
            </a:bodyPr>
            <a:lstStyle/>
            <a:p>
              <a:pPr>
                <a:lnSpc>
                  <a:spcPct val="150000"/>
                </a:lnSpc>
              </a:pPr>
              <a:r>
                <a:rPr lang="zh-CN" altLang="zh-CN" sz="2800" dirty="0"/>
                <a:t>和</a:t>
              </a:r>
              <a:r>
                <a:rPr lang="en-US" altLang="zh-CN" sz="2800" dirty="0"/>
                <a:t>HCHO</a:t>
              </a:r>
              <a:r>
                <a:rPr lang="zh-CN" altLang="zh-CN" sz="2800" dirty="0"/>
                <a:t>。</a:t>
              </a:r>
              <a:endParaRPr lang="zh-CN" altLang="en-US" sz="2800" dirty="0"/>
            </a:p>
          </p:txBody>
        </p:sp>
        <p:pic>
          <p:nvPicPr>
            <p:cNvPr id="12" name="图片 11">
              <a:extLst>
                <a:ext uri="{FF2B5EF4-FFF2-40B4-BE49-F238E27FC236}">
                  <a16:creationId xmlns="" xmlns:a16="http://schemas.microsoft.com/office/drawing/2014/main" id="{A98D482C-87B4-44FD-B129-5C1B23439156}"/>
                </a:ext>
              </a:extLst>
            </p:cNvPr>
            <p:cNvPicPr/>
            <p:nvPr/>
          </p:nvPicPr>
          <p:blipFill>
            <a:blip r:embed="rId2"/>
            <a:stretch>
              <a:fillRect/>
            </a:stretch>
          </p:blipFill>
          <p:spPr>
            <a:xfrm>
              <a:off x="1204867" y="1381668"/>
              <a:ext cx="2451012" cy="984159"/>
            </a:xfrm>
            <a:prstGeom prst="rect">
              <a:avLst/>
            </a:prstGeom>
          </p:spPr>
        </p:pic>
        <p:pic>
          <p:nvPicPr>
            <p:cNvPr id="13" name="图片 12">
              <a:extLst>
                <a:ext uri="{FF2B5EF4-FFF2-40B4-BE49-F238E27FC236}">
                  <a16:creationId xmlns="" xmlns:a16="http://schemas.microsoft.com/office/drawing/2014/main" id="{A7D12731-3217-414A-96BD-56B50D494436}"/>
                </a:ext>
              </a:extLst>
            </p:cNvPr>
            <p:cNvPicPr/>
            <p:nvPr/>
          </p:nvPicPr>
          <p:blipFill>
            <a:blip r:embed="rId3"/>
            <a:stretch>
              <a:fillRect/>
            </a:stretch>
          </p:blipFill>
          <p:spPr>
            <a:xfrm>
              <a:off x="5347063" y="1396182"/>
              <a:ext cx="748937" cy="954375"/>
            </a:xfrm>
            <a:prstGeom prst="rect">
              <a:avLst/>
            </a:prstGeom>
          </p:spPr>
        </p:pic>
      </p:grpSp>
      <p:sp>
        <p:nvSpPr>
          <p:cNvPr id="15" name="矩形 14">
            <a:extLst>
              <a:ext uri="{FF2B5EF4-FFF2-40B4-BE49-F238E27FC236}">
                <a16:creationId xmlns="" xmlns:a16="http://schemas.microsoft.com/office/drawing/2014/main" id="{948CA4CD-CBC7-4B8D-A5D6-86B24E0CB7BC}"/>
              </a:ext>
            </a:extLst>
          </p:cNvPr>
          <p:cNvSpPr/>
          <p:nvPr/>
        </p:nvSpPr>
        <p:spPr>
          <a:xfrm>
            <a:off x="272143" y="400050"/>
            <a:ext cx="11682186"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dirty="0"/>
          </a:p>
        </p:txBody>
      </p:sp>
      <p:sp>
        <p:nvSpPr>
          <p:cNvPr id="16" name="矩形 15">
            <a:extLst>
              <a:ext uri="{FF2B5EF4-FFF2-40B4-BE49-F238E27FC236}">
                <a16:creationId xmlns="" xmlns:a16="http://schemas.microsoft.com/office/drawing/2014/main" id="{473F869F-DC39-405F-9EA1-7BE277BA051C}"/>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22875565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130753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[2015</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北京理综</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,10,6</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合成导电高分子材料</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PPV</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的反应</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a:extLst>
              <a:ext uri="{FF2B5EF4-FFF2-40B4-BE49-F238E27FC236}">
                <a16:creationId xmlns="" xmlns:a16="http://schemas.microsoft.com/office/drawing/2014/main" id="{2785D3F8-F08B-4882-8320-3F17B06CB9E6}"/>
              </a:ext>
            </a:extLst>
          </p:cNvPr>
          <p:cNvPicPr>
            <a:picLocks noChangeAspect="1"/>
          </p:cNvPicPr>
          <p:nvPr/>
        </p:nvPicPr>
        <p:blipFill>
          <a:blip r:embed="rId2"/>
          <a:stretch>
            <a:fillRect/>
          </a:stretch>
        </p:blipFill>
        <p:spPr>
          <a:xfrm>
            <a:off x="676986" y="1098609"/>
            <a:ext cx="7952664" cy="2177991"/>
          </a:xfrm>
          <a:prstGeom prst="rect">
            <a:avLst/>
          </a:prstGeom>
        </p:spPr>
      </p:pic>
      <p:sp>
        <p:nvSpPr>
          <p:cNvPr id="5" name="矩形 4">
            <a:extLst>
              <a:ext uri="{FF2B5EF4-FFF2-40B4-BE49-F238E27FC236}">
                <a16:creationId xmlns="" xmlns:a16="http://schemas.microsoft.com/office/drawing/2014/main" id="{AA9CA082-2E9E-48E7-BC53-F26AB5D459C0}"/>
              </a:ext>
            </a:extLst>
          </p:cNvPr>
          <p:cNvSpPr/>
          <p:nvPr/>
        </p:nvSpPr>
        <p:spPr>
          <a:xfrm>
            <a:off x="476250" y="3371850"/>
            <a:ext cx="11106150" cy="3323987"/>
          </a:xfrm>
          <a:prstGeom prst="rect">
            <a:avLst/>
          </a:prstGeom>
        </p:spPr>
        <p:txBody>
          <a:bodyPr wrap="square">
            <a:spAutoFit/>
          </a:bodyPr>
          <a:lstStyle/>
          <a:p>
            <a:pPr>
              <a:lnSpc>
                <a:spcPct val="150000"/>
              </a:lnSpc>
              <a:spcAft>
                <a:spcPts val="0"/>
              </a:spcAft>
            </a:pP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下列说法正确的是</a:t>
            </a:r>
          </a:p>
          <a:p>
            <a:pPr>
              <a:lnSpc>
                <a:spcPct val="150000"/>
              </a:lnSpc>
              <a:spcAft>
                <a:spcPts val="0"/>
              </a:spcAft>
            </a:pP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合成</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PPV</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的反应为加聚反应</a:t>
            </a:r>
          </a:p>
          <a:p>
            <a:pPr>
              <a:lnSpc>
                <a:spcPct val="150000"/>
              </a:lnSpc>
              <a:spcAft>
                <a:spcPts val="0"/>
              </a:spcAft>
            </a:pP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B.PPV</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与聚苯乙烯具有相同的重复结构单元</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C.                                                </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和苯乙烯互为同系物</a:t>
            </a:r>
          </a:p>
          <a:p>
            <a:pPr>
              <a:lnSpc>
                <a:spcPct val="150000"/>
              </a:lnSpc>
            </a:pP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通过质谱法测定</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PPV</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的平均相对分子质量</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可得其聚合度</a:t>
            </a:r>
          </a:p>
        </p:txBody>
      </p:sp>
      <p:pic>
        <p:nvPicPr>
          <p:cNvPr id="13" name="图片 12">
            <a:extLst>
              <a:ext uri="{FF2B5EF4-FFF2-40B4-BE49-F238E27FC236}">
                <a16:creationId xmlns="" xmlns:a16="http://schemas.microsoft.com/office/drawing/2014/main" id="{8BF37E9D-BBFF-4D8A-90B0-19A0F334D05C}"/>
              </a:ext>
            </a:extLst>
          </p:cNvPr>
          <p:cNvPicPr/>
          <p:nvPr/>
        </p:nvPicPr>
        <p:blipFill>
          <a:blip r:embed="rId3"/>
          <a:stretch>
            <a:fillRect/>
          </a:stretch>
        </p:blipFill>
        <p:spPr>
          <a:xfrm>
            <a:off x="910907" y="5382894"/>
            <a:ext cx="4250006" cy="560705"/>
          </a:xfrm>
          <a:prstGeom prst="rect">
            <a:avLst/>
          </a:prstGeom>
        </p:spPr>
      </p:pic>
      <p:sp>
        <p:nvSpPr>
          <p:cNvPr id="14" name="矩形 13">
            <a:extLst>
              <a:ext uri="{FF2B5EF4-FFF2-40B4-BE49-F238E27FC236}">
                <a16:creationId xmlns="" xmlns:a16="http://schemas.microsoft.com/office/drawing/2014/main" id="{979C0016-6070-4A75-9261-418673A0CCF5}"/>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66594318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p>
        </p:txBody>
      </p:sp>
      <p:graphicFrame>
        <p:nvGraphicFramePr>
          <p:cNvPr id="2" name="表格 1">
            <a:extLst>
              <a:ext uri="{FF2B5EF4-FFF2-40B4-BE49-F238E27FC236}">
                <a16:creationId xmlns="" xmlns:a16="http://schemas.microsoft.com/office/drawing/2014/main" id="{649A205D-DD4C-41AD-BE35-DDE3371E9D58}"/>
              </a:ext>
            </a:extLst>
          </p:cNvPr>
          <p:cNvGraphicFramePr>
            <a:graphicFrameLocks noGrp="1"/>
          </p:cNvGraphicFramePr>
          <p:nvPr>
            <p:extLst>
              <p:ext uri="{D42A27DB-BD31-4B8C-83A1-F6EECF244321}">
                <p14:modId xmlns:p14="http://schemas.microsoft.com/office/powerpoint/2010/main" val="1912787424"/>
              </p:ext>
            </p:extLst>
          </p:nvPr>
        </p:nvGraphicFramePr>
        <p:xfrm>
          <a:off x="514350" y="1200944"/>
          <a:ext cx="11334750" cy="5120046"/>
        </p:xfrm>
        <a:graphic>
          <a:graphicData uri="http://schemas.openxmlformats.org/drawingml/2006/table">
            <a:tbl>
              <a:tblPr firstRow="1" firstCol="1" bandRow="1"/>
              <a:tblGrid>
                <a:gridCol w="914400">
                  <a:extLst>
                    <a:ext uri="{9D8B030D-6E8A-4147-A177-3AD203B41FA5}">
                      <a16:colId xmlns="" xmlns:a16="http://schemas.microsoft.com/office/drawing/2014/main" val="1953386118"/>
                    </a:ext>
                  </a:extLst>
                </a:gridCol>
                <a:gridCol w="10420350">
                  <a:extLst>
                    <a:ext uri="{9D8B030D-6E8A-4147-A177-3AD203B41FA5}">
                      <a16:colId xmlns="" xmlns:a16="http://schemas.microsoft.com/office/drawing/2014/main" val="505819321"/>
                    </a:ext>
                  </a:extLst>
                </a:gridCol>
              </a:tblGrid>
              <a:tr h="1066602">
                <a:tc>
                  <a:txBody>
                    <a:bodyPr/>
                    <a:lstStyle/>
                    <a:p>
                      <a:pPr marL="0" algn="l" defTabSz="914400" rtl="0" eaLnBrk="1" latinLnBrk="0" hangingPunct="1">
                        <a:lnSpc>
                          <a:spcPct val="150000"/>
                        </a:lnSpc>
                        <a:spcAft>
                          <a:spcPts val="0"/>
                        </a:spcAft>
                      </a:pPr>
                      <a:r>
                        <a:rPr 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根据题给方程式和加聚反应、缩聚反应的特点判断正误</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27708330"/>
                  </a:ext>
                </a:extLst>
              </a:tr>
              <a:tr h="1066602">
                <a:tc>
                  <a:txBody>
                    <a:bodyPr/>
                    <a:lstStyle/>
                    <a:p>
                      <a:pPr marL="0" algn="l" defTabSz="914400" rtl="0" eaLnBrk="1" latinLnBrk="0" hangingPunct="1">
                        <a:lnSpc>
                          <a:spcPct val="150000"/>
                        </a:lnSpc>
                        <a:spcAft>
                          <a:spcPts val="0"/>
                        </a:spcAft>
                      </a:pPr>
                      <a:r>
                        <a:rPr 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endParaRPr lang="en-US" altLang="zh-CN"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0" algn="l" defTabSz="914400" rtl="0" eaLnBrk="1" latinLnBrk="0" hangingPunct="1">
                        <a:lnSpc>
                          <a:spcPct val="150000"/>
                        </a:lnSpc>
                        <a:spcAft>
                          <a:spcPts val="0"/>
                        </a:spcAft>
                      </a:pPr>
                      <a:r>
                        <a:rPr lang="zh-CN" altLang="en-US"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结合</a:t>
                      </a:r>
                      <a:r>
                        <a:rPr lang="en-US"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PPV</a:t>
                      </a:r>
                      <a:r>
                        <a:rPr lang="zh-CN" altLang="en-US"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的结构特点以及聚苯乙烯的结构</a:t>
                      </a:r>
                      <a:r>
                        <a:rPr lang="en-US"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进行判断</a:t>
                      </a:r>
                      <a:endParaRPr lang="en-US" altLang="zh-CN"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0" algn="l" defTabSz="914400" rtl="0" eaLnBrk="1" latinLnBrk="0" hangingPunct="1">
                        <a:lnSpc>
                          <a:spcPct val="150000"/>
                        </a:lnSpc>
                        <a:spcAft>
                          <a:spcPts val="0"/>
                        </a:spcAft>
                      </a:pPr>
                      <a:endParaRPr lang="zh-CN" altLang="en-US"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3387468"/>
                  </a:ext>
                </a:extLst>
              </a:tr>
              <a:tr h="1066602">
                <a:tc>
                  <a:txBody>
                    <a:bodyPr/>
                    <a:lstStyle/>
                    <a:p>
                      <a:pPr marL="0" algn="l" defTabSz="914400" rtl="0" eaLnBrk="1" latinLnBrk="0" hangingPunct="1">
                        <a:lnSpc>
                          <a:spcPct val="150000"/>
                        </a:lnSpc>
                        <a:spcAft>
                          <a:spcPts val="0"/>
                        </a:spcAft>
                      </a:pPr>
                      <a:r>
                        <a:rPr 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依据同系物的概念进行判断</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6578012"/>
                  </a:ext>
                </a:extLst>
              </a:tr>
              <a:tr h="1066602">
                <a:tc>
                  <a:txBody>
                    <a:bodyPr/>
                    <a:lstStyle/>
                    <a:p>
                      <a:pPr marL="0" algn="l" defTabSz="914400" rtl="0" eaLnBrk="1" latinLnBrk="0" hangingPunct="1">
                        <a:lnSpc>
                          <a:spcPct val="150000"/>
                        </a:lnSpc>
                        <a:spcAft>
                          <a:spcPts val="0"/>
                        </a:spcAft>
                      </a:pPr>
                      <a:r>
                        <a:rPr 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800" kern="12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800" kern="12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需明确质谱法的测定原理</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2749017"/>
                  </a:ext>
                </a:extLst>
              </a:tr>
            </a:tbl>
          </a:graphicData>
        </a:graphic>
      </p:graphicFrame>
      <p:pic>
        <p:nvPicPr>
          <p:cNvPr id="3" name="图片 2">
            <a:extLst>
              <a:ext uri="{FF2B5EF4-FFF2-40B4-BE49-F238E27FC236}">
                <a16:creationId xmlns="" xmlns:a16="http://schemas.microsoft.com/office/drawing/2014/main" id="{10A78602-1206-4342-8FF7-74CD5F3771B3}"/>
              </a:ext>
            </a:extLst>
          </p:cNvPr>
          <p:cNvPicPr>
            <a:picLocks noChangeAspect="1"/>
          </p:cNvPicPr>
          <p:nvPr/>
        </p:nvPicPr>
        <p:blipFill>
          <a:blip r:embed="rId2"/>
          <a:stretch>
            <a:fillRect/>
          </a:stretch>
        </p:blipFill>
        <p:spPr>
          <a:xfrm>
            <a:off x="8015592" y="2547310"/>
            <a:ext cx="2033283" cy="1472240"/>
          </a:xfrm>
          <a:prstGeom prst="rect">
            <a:avLst/>
          </a:prstGeom>
        </p:spPr>
      </p:pic>
      <p:sp>
        <p:nvSpPr>
          <p:cNvPr id="15" name="矩形 14">
            <a:extLst>
              <a:ext uri="{FF2B5EF4-FFF2-40B4-BE49-F238E27FC236}">
                <a16:creationId xmlns="" xmlns:a16="http://schemas.microsoft.com/office/drawing/2014/main" id="{B20D9427-CF5F-4DF6-BA76-A9C5DD407EFB}"/>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61199316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2031325"/>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从高分子材料的合成过程可以看出该反应生成了小分子</a:t>
            </a:r>
            <a:r>
              <a:rPr lang="en-US" altLang="zh-CN" sz="2800" dirty="0"/>
              <a:t>HI,</a:t>
            </a:r>
            <a:r>
              <a:rPr lang="zh-CN" altLang="zh-CN" sz="2800" dirty="0"/>
              <a:t>应为缩聚反应</a:t>
            </a:r>
            <a:r>
              <a:rPr lang="en-US" altLang="zh-CN" sz="2800" dirty="0"/>
              <a:t>,</a:t>
            </a:r>
            <a:r>
              <a:rPr lang="zh-CN" altLang="zh-CN" sz="2800" dirty="0"/>
              <a:t>故</a:t>
            </a:r>
            <a:r>
              <a:rPr lang="en-US" altLang="zh-CN" sz="2800" dirty="0"/>
              <a:t>A</a:t>
            </a:r>
            <a:r>
              <a:rPr lang="zh-CN" altLang="zh-CN" sz="2800" dirty="0"/>
              <a:t>项错误。聚苯乙烯的重复结构单元中不含碳碳双键</a:t>
            </a:r>
            <a:r>
              <a:rPr lang="en-US" altLang="zh-CN" sz="2800" dirty="0"/>
              <a:t>,</a:t>
            </a:r>
            <a:r>
              <a:rPr lang="zh-CN" altLang="zh-CN" sz="2800" dirty="0"/>
              <a:t>而该高聚物的结构单元中含有碳碳双键</a:t>
            </a:r>
            <a:r>
              <a:rPr lang="en-US" altLang="zh-CN" sz="2800" dirty="0"/>
              <a:t>,</a:t>
            </a:r>
            <a:r>
              <a:rPr lang="zh-CN" altLang="zh-CN" sz="2800" dirty="0"/>
              <a:t>故</a:t>
            </a:r>
            <a:r>
              <a:rPr lang="en-US" altLang="zh-CN" sz="2800" dirty="0"/>
              <a:t>B</a:t>
            </a:r>
            <a:r>
              <a:rPr lang="zh-CN" altLang="zh-CN" sz="2800" dirty="0"/>
              <a:t>项错误。</a:t>
            </a:r>
            <a:r>
              <a:rPr lang="en-US" altLang="zh-CN" sz="2800" dirty="0" smtClean="0"/>
              <a:t>CH</a:t>
            </a:r>
            <a:r>
              <a:rPr lang="en-US" altLang="zh-CN" sz="2800" baseline="-25000" dirty="0" smtClean="0"/>
              <a:t>2                                                      </a:t>
            </a:r>
            <a:r>
              <a:rPr lang="en-US" altLang="zh-CN" sz="2800" dirty="0" err="1" smtClean="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800" baseline="-25000" dirty="0" err="1" smtClean="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2800" dirty="0"/>
          </a:p>
        </p:txBody>
      </p:sp>
      <p:sp>
        <p:nvSpPr>
          <p:cNvPr id="13" name="矩形 12">
            <a:extLst>
              <a:ext uri="{FF2B5EF4-FFF2-40B4-BE49-F238E27FC236}">
                <a16:creationId xmlns="" xmlns:a16="http://schemas.microsoft.com/office/drawing/2014/main" id="{B9847988-C187-44BA-84A0-89C20D80A8BD}"/>
              </a:ext>
            </a:extLst>
          </p:cNvPr>
          <p:cNvSpPr/>
          <p:nvPr/>
        </p:nvSpPr>
        <p:spPr>
          <a:xfrm>
            <a:off x="234043" y="4000500"/>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2800" dirty="0"/>
          </a:p>
        </p:txBody>
      </p:sp>
      <p:pic>
        <p:nvPicPr>
          <p:cNvPr id="14" name="图片 13">
            <a:extLst>
              <a:ext uri="{FF2B5EF4-FFF2-40B4-BE49-F238E27FC236}">
                <a16:creationId xmlns="" xmlns:a16="http://schemas.microsoft.com/office/drawing/2014/main" id="{884BF5DF-53D0-4264-9F9A-77DAAD1E42D3}"/>
              </a:ext>
            </a:extLst>
          </p:cNvPr>
          <p:cNvPicPr/>
          <p:nvPr/>
        </p:nvPicPr>
        <p:blipFill>
          <a:blip r:embed="rId2"/>
          <a:stretch>
            <a:fillRect/>
          </a:stretch>
        </p:blipFill>
        <p:spPr>
          <a:xfrm>
            <a:off x="7135213" y="1912620"/>
            <a:ext cx="386080" cy="386080"/>
          </a:xfrm>
          <a:prstGeom prst="rect">
            <a:avLst/>
          </a:prstGeom>
        </p:spPr>
      </p:pic>
      <p:pic>
        <p:nvPicPr>
          <p:cNvPr id="15" name="图片 14">
            <a:extLst>
              <a:ext uri="{FF2B5EF4-FFF2-40B4-BE49-F238E27FC236}">
                <a16:creationId xmlns="" xmlns:a16="http://schemas.microsoft.com/office/drawing/2014/main" id="{23E2D9CD-2D8F-446F-B696-59C876BFE823}"/>
              </a:ext>
            </a:extLst>
          </p:cNvPr>
          <p:cNvPicPr/>
          <p:nvPr/>
        </p:nvPicPr>
        <p:blipFill>
          <a:blip r:embed="rId3"/>
          <a:stretch>
            <a:fillRect/>
          </a:stretch>
        </p:blipFill>
        <p:spPr>
          <a:xfrm>
            <a:off x="7521293" y="1882573"/>
            <a:ext cx="2185570" cy="465455"/>
          </a:xfrm>
          <a:prstGeom prst="rect">
            <a:avLst/>
          </a:prstGeom>
        </p:spPr>
      </p:pic>
      <p:pic>
        <p:nvPicPr>
          <p:cNvPr id="16" name="图片 15">
            <a:extLst>
              <a:ext uri="{FF2B5EF4-FFF2-40B4-BE49-F238E27FC236}">
                <a16:creationId xmlns="" xmlns:a16="http://schemas.microsoft.com/office/drawing/2014/main" id="{B18894C8-21DF-4EAF-A170-8982466C7992}"/>
              </a:ext>
            </a:extLst>
          </p:cNvPr>
          <p:cNvPicPr/>
          <p:nvPr/>
        </p:nvPicPr>
        <p:blipFill>
          <a:blip r:embed="rId2"/>
          <a:stretch>
            <a:fillRect/>
          </a:stretch>
        </p:blipFill>
        <p:spPr>
          <a:xfrm>
            <a:off x="9706863" y="1922145"/>
            <a:ext cx="367030" cy="367030"/>
          </a:xfrm>
          <a:prstGeom prst="rect">
            <a:avLst/>
          </a:prstGeom>
        </p:spPr>
      </p:pic>
      <p:sp>
        <p:nvSpPr>
          <p:cNvPr id="2" name="矩形 1">
            <a:extLst>
              <a:ext uri="{FF2B5EF4-FFF2-40B4-BE49-F238E27FC236}">
                <a16:creationId xmlns="" xmlns:a16="http://schemas.microsoft.com/office/drawing/2014/main" id="{08F06DD7-F598-4B02-9063-A5FA055D851B}"/>
              </a:ext>
            </a:extLst>
          </p:cNvPr>
          <p:cNvSpPr/>
          <p:nvPr/>
        </p:nvSpPr>
        <p:spPr>
          <a:xfrm>
            <a:off x="275302" y="2483836"/>
            <a:ext cx="11649997" cy="1384995"/>
          </a:xfrm>
          <a:prstGeom prst="rect">
            <a:avLst/>
          </a:prstGeom>
        </p:spPr>
        <p:txBody>
          <a:bodyPr wrap="square">
            <a:spAutoFit/>
          </a:bodyPr>
          <a:lstStyle/>
          <a:p>
            <a:pPr>
              <a:lnSpc>
                <a:spcPct val="150000"/>
              </a:lnSpc>
              <a:spcAft>
                <a:spcPts val="0"/>
              </a:spcAft>
            </a:pPr>
            <a:r>
              <a:rPr lang="zh-CN" altLang="zh-CN" sz="2800" dirty="0" smtClean="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分子</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中有两个碳碳双键</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而苯乙烯分子中只有一个碳碳双键</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二者不是同系物</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项错误。质谱法可以测定有机物的相对分子质量</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项正确。</a:t>
            </a:r>
          </a:p>
        </p:txBody>
      </p:sp>
      <p:sp>
        <p:nvSpPr>
          <p:cNvPr id="18" name="矩形 17">
            <a:extLst>
              <a:ext uri="{FF2B5EF4-FFF2-40B4-BE49-F238E27FC236}">
                <a16:creationId xmlns="" xmlns:a16="http://schemas.microsoft.com/office/drawing/2014/main" id="{EA3A96BF-DCA0-4324-BBA1-31735A1F7BD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21851490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50292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微课</a:t>
            </a:r>
            <a:r>
              <a:rPr lang="en-US" altLang="zh-CN" sz="2800" dirty="0">
                <a:solidFill>
                  <a:srgbClr val="DA251C"/>
                </a:solidFill>
              </a:rPr>
              <a:t>17   </a:t>
            </a:r>
            <a:r>
              <a:rPr lang="zh-CN" altLang="zh-CN" sz="2800" dirty="0">
                <a:solidFill>
                  <a:srgbClr val="DA251C"/>
                </a:solidFill>
              </a:rPr>
              <a:t>有机推断与有机合成</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489"/>
          </a:xfrm>
          <a:prstGeom prst="rect">
            <a:avLst/>
          </a:prstGeom>
        </p:spPr>
        <p:txBody>
          <a:bodyPr wrap="square">
            <a:spAutoFit/>
          </a:bodyPr>
          <a:lstStyle/>
          <a:p>
            <a:pPr>
              <a:lnSpc>
                <a:spcPct val="150000"/>
              </a:lnSpc>
            </a:pP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p>
        </p:txBody>
      </p:sp>
      <p:sp>
        <p:nvSpPr>
          <p:cNvPr id="2" name="矩形 1">
            <a:extLst>
              <a:ext uri="{FF2B5EF4-FFF2-40B4-BE49-F238E27FC236}">
                <a16:creationId xmlns="" xmlns:a16="http://schemas.microsoft.com/office/drawing/2014/main" id="{290C2D6A-039E-45D6-AD14-D6BD6656E558}"/>
              </a:ext>
            </a:extLst>
          </p:cNvPr>
          <p:cNvSpPr/>
          <p:nvPr/>
        </p:nvSpPr>
        <p:spPr>
          <a:xfrm>
            <a:off x="314325" y="1351375"/>
            <a:ext cx="11563350" cy="1384995"/>
          </a:xfrm>
          <a:prstGeom prst="rect">
            <a:avLst/>
          </a:prstGeom>
        </p:spPr>
        <p:txBody>
          <a:bodyPr wrap="square">
            <a:spAutoFit/>
          </a:bodyPr>
          <a:lstStyle/>
          <a:p>
            <a:pPr>
              <a:lnSpc>
                <a:spcPct val="150000"/>
              </a:lnSpc>
            </a:pPr>
            <a:r>
              <a:rPr lang="en-US" altLang="zh-CN" sz="2800" b="1" dirty="0"/>
              <a:t>1.</a:t>
            </a:r>
            <a:r>
              <a:rPr lang="zh-CN" altLang="zh-CN" sz="2800" b="1" dirty="0"/>
              <a:t>有机物常见转化路线</a:t>
            </a:r>
          </a:p>
          <a:p>
            <a:pPr>
              <a:lnSpc>
                <a:spcPct val="150000"/>
              </a:lnSpc>
            </a:pPr>
            <a:r>
              <a:rPr lang="en-US" altLang="zh-CN" sz="2800" dirty="0"/>
              <a:t>(1)</a:t>
            </a:r>
            <a:r>
              <a:rPr lang="zh-CN" altLang="zh-CN" sz="2800" dirty="0"/>
              <a:t>烃、烃的衍生物之间的相互转化</a:t>
            </a:r>
          </a:p>
        </p:txBody>
      </p:sp>
      <p:sp>
        <p:nvSpPr>
          <p:cNvPr id="4" name="Rectangle 5">
            <a:extLst>
              <a:ext uri="{FF2B5EF4-FFF2-40B4-BE49-F238E27FC236}">
                <a16:creationId xmlns="" xmlns:a16="http://schemas.microsoft.com/office/drawing/2014/main" id="{7AFF904D-8881-47FC-B208-C96C3D5D068D}"/>
              </a:ext>
            </a:extLst>
          </p:cNvPr>
          <p:cNvSpPr>
            <a:spLocks noChangeArrowheads="1"/>
          </p:cNvSpPr>
          <p:nvPr/>
        </p:nvSpPr>
        <p:spPr bwMode="auto">
          <a:xfrm>
            <a:off x="0" y="-457200"/>
            <a:ext cx="12192000" cy="0"/>
          </a:xfrm>
          <a:prstGeom prst="rect">
            <a:avLst/>
          </a:prstGeom>
          <a:solidFill>
            <a:srgbClr val="E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7" name="GAOFU25J-3.jpg" descr="id:2147516740;FounderCES">
            <a:extLst>
              <a:ext uri="{FF2B5EF4-FFF2-40B4-BE49-F238E27FC236}">
                <a16:creationId xmlns="" xmlns:a16="http://schemas.microsoft.com/office/drawing/2014/main" id="{31CE7342-9B61-45A7-90EE-074C5F1F7C9B}"/>
              </a:ext>
            </a:extLst>
          </p:cNvPr>
          <p:cNvPicPr/>
          <p:nvPr/>
        </p:nvPicPr>
        <p:blipFill>
          <a:blip r:embed="rId2"/>
          <a:stretch>
            <a:fillRect/>
          </a:stretch>
        </p:blipFill>
        <p:spPr>
          <a:xfrm>
            <a:off x="1021941" y="2906394"/>
            <a:ext cx="10148118" cy="2865756"/>
          </a:xfrm>
          <a:prstGeom prst="rect">
            <a:avLst/>
          </a:prstGeom>
        </p:spPr>
      </p:pic>
    </p:spTree>
    <p:extLst>
      <p:ext uri="{BB962C8B-B14F-4D97-AF65-F5344CB8AC3E}">
        <p14:creationId xmlns:p14="http://schemas.microsoft.com/office/powerpoint/2010/main" val="1845436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66132"/>
            <a:ext cx="11723913" cy="2031325"/>
          </a:xfrm>
          <a:prstGeom prst="rect">
            <a:avLst/>
          </a:prstGeom>
        </p:spPr>
        <p:txBody>
          <a:bodyPr wrap="square">
            <a:spAutoFit/>
          </a:bodyPr>
          <a:lstStyle/>
          <a:p>
            <a:pPr>
              <a:lnSpc>
                <a:spcPct val="150000"/>
              </a:lnSpc>
            </a:pPr>
            <a:r>
              <a:rPr lang="en-US" altLang="zh-CN" sz="2800" b="1" dirty="0"/>
              <a:t>1.</a:t>
            </a:r>
            <a:r>
              <a:rPr lang="zh-CN" altLang="zh-CN" sz="2800" b="1" dirty="0"/>
              <a:t>按组成元素分类</a:t>
            </a:r>
          </a:p>
          <a:p>
            <a:pPr>
              <a:lnSpc>
                <a:spcPct val="150000"/>
              </a:lnSpc>
            </a:pPr>
            <a:r>
              <a:rPr lang="zh-CN" altLang="zh-CN" sz="2800" dirty="0"/>
              <a:t>根据分子组成中是否有</a:t>
            </a:r>
            <a:r>
              <a:rPr lang="en-US" altLang="zh-CN" sz="2800" dirty="0"/>
              <a:t>C</a:t>
            </a:r>
            <a:r>
              <a:rPr lang="zh-CN" altLang="zh-CN" sz="2800" dirty="0"/>
              <a:t>、</a:t>
            </a:r>
            <a:r>
              <a:rPr lang="en-US" altLang="zh-CN" sz="2800" dirty="0"/>
              <a:t>H</a:t>
            </a:r>
            <a:r>
              <a:rPr lang="zh-CN" altLang="zh-CN" sz="2800" dirty="0"/>
              <a:t>以外的元素</a:t>
            </a:r>
            <a:r>
              <a:rPr lang="en-US" altLang="zh-CN" sz="2800" dirty="0"/>
              <a:t>,</a:t>
            </a:r>
            <a:r>
              <a:rPr lang="zh-CN" altLang="zh-CN" sz="2800" dirty="0"/>
              <a:t>分为烃和烃的衍生物。</a:t>
            </a:r>
          </a:p>
          <a:p>
            <a:pPr>
              <a:lnSpc>
                <a:spcPct val="150000"/>
              </a:lnSpc>
            </a:pPr>
            <a:r>
              <a:rPr lang="en-US" altLang="zh-CN" sz="2800" b="1" dirty="0"/>
              <a:t>2.</a:t>
            </a:r>
            <a:r>
              <a:rPr lang="zh-CN" altLang="zh-CN" sz="2800" b="1" dirty="0"/>
              <a:t>按碳的骨架分类</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383902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有机物的分类</a:t>
            </a:r>
            <a:endParaRPr lang="en-US" altLang="zh-CN" sz="2800" dirty="0">
              <a:solidFill>
                <a:srgbClr val="DA251C"/>
              </a:solidFill>
            </a:endParaRPr>
          </a:p>
        </p:txBody>
      </p:sp>
      <p:sp>
        <p:nvSpPr>
          <p:cNvPr id="4" name="矩形 3">
            <a:extLst>
              <a:ext uri="{FF2B5EF4-FFF2-40B4-BE49-F238E27FC236}">
                <a16:creationId xmlns="" xmlns:a16="http://schemas.microsoft.com/office/drawing/2014/main" id="{CC466E47-8685-4C73-BE8A-E4D6F58165CD}"/>
              </a:ext>
            </a:extLst>
          </p:cNvPr>
          <p:cNvSpPr/>
          <p:nvPr/>
        </p:nvSpPr>
        <p:spPr>
          <a:xfrm>
            <a:off x="319314" y="2861786"/>
            <a:ext cx="972457" cy="2677656"/>
          </a:xfrm>
          <a:prstGeom prst="rect">
            <a:avLst/>
          </a:prstGeom>
        </p:spPr>
        <p:txBody>
          <a:bodyPr wrap="square">
            <a:spAutoFit/>
          </a:bodyPr>
          <a:lstStyle/>
          <a:p>
            <a:pPr>
              <a:lnSpc>
                <a:spcPct val="150000"/>
              </a:lnSpc>
            </a:pPr>
            <a:r>
              <a:rPr lang="en-US" altLang="zh-CN" sz="2800" dirty="0"/>
              <a:t>(1)</a:t>
            </a:r>
          </a:p>
          <a:p>
            <a:pPr>
              <a:lnSpc>
                <a:spcPct val="150000"/>
              </a:lnSpc>
            </a:pPr>
            <a:r>
              <a:rPr lang="zh-CN" altLang="zh-CN" sz="2800" dirty="0"/>
              <a:t>有机</a:t>
            </a:r>
            <a:r>
              <a:rPr lang="en-US" altLang="zh-CN" sz="2800" dirty="0"/>
              <a:t/>
            </a:r>
            <a:br>
              <a:rPr lang="en-US" altLang="zh-CN" sz="2800" dirty="0"/>
            </a:br>
            <a:r>
              <a:rPr lang="zh-CN" altLang="zh-CN" sz="2800" dirty="0"/>
              <a:t>化合</a:t>
            </a:r>
            <a:r>
              <a:rPr lang="en-US" altLang="zh-CN" sz="2800" dirty="0"/>
              <a:t/>
            </a:r>
            <a:br>
              <a:rPr lang="en-US" altLang="zh-CN" sz="2800" dirty="0"/>
            </a:br>
            <a:r>
              <a:rPr lang="zh-CN" altLang="zh-CN" sz="2800" dirty="0"/>
              <a:t>物</a:t>
            </a:r>
            <a:endParaRPr lang="zh-CN" altLang="en-US" sz="2800" dirty="0"/>
          </a:p>
        </p:txBody>
      </p:sp>
      <p:pic>
        <p:nvPicPr>
          <p:cNvPr id="9" name="图片 8">
            <a:extLst>
              <a:ext uri="{FF2B5EF4-FFF2-40B4-BE49-F238E27FC236}">
                <a16:creationId xmlns="" xmlns:a16="http://schemas.microsoft.com/office/drawing/2014/main" id="{FC482DE3-6B0D-419E-9076-08C2D9A3D2C6}"/>
              </a:ext>
            </a:extLst>
          </p:cNvPr>
          <p:cNvPicPr/>
          <p:nvPr/>
        </p:nvPicPr>
        <p:blipFill>
          <a:blip r:embed="rId2"/>
          <a:stretch>
            <a:fillRect/>
          </a:stretch>
        </p:blipFill>
        <p:spPr>
          <a:xfrm>
            <a:off x="1311157" y="3223080"/>
            <a:ext cx="9918030" cy="2503216"/>
          </a:xfrm>
          <a:prstGeom prst="rect">
            <a:avLst/>
          </a:prstGeom>
        </p:spPr>
      </p:pic>
    </p:spTree>
    <p:extLst>
      <p:ext uri="{BB962C8B-B14F-4D97-AF65-F5344CB8AC3E}">
        <p14:creationId xmlns:p14="http://schemas.microsoft.com/office/powerpoint/2010/main" val="235516073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88740F5-A62E-40AD-A6E2-F16B332DDD0D}"/>
              </a:ext>
            </a:extLst>
          </p:cNvPr>
          <p:cNvSpPr/>
          <p:nvPr/>
        </p:nvSpPr>
        <p:spPr>
          <a:xfrm>
            <a:off x="285750" y="219045"/>
            <a:ext cx="6096000" cy="1308563"/>
          </a:xfrm>
          <a:prstGeom prst="rect">
            <a:avLst/>
          </a:prstGeom>
        </p:spPr>
        <p:txBody>
          <a:bodyPr>
            <a:spAutoFit/>
          </a:bodyPr>
          <a:lstStyle/>
          <a:p>
            <a:pPr>
              <a:lnSpc>
                <a:spcPct val="150000"/>
              </a:lnSpc>
              <a:spcAft>
                <a:spcPts val="0"/>
              </a:spcAft>
            </a:pPr>
            <a:r>
              <a:rPr lang="en-US" altLang="zh-CN" sz="2800" dirty="0"/>
              <a:t>(2)</a:t>
            </a:r>
            <a:r>
              <a:rPr lang="zh-CN" altLang="zh-CN" sz="2800" dirty="0"/>
              <a:t>常见的有机合成路线</a:t>
            </a:r>
          </a:p>
          <a:p>
            <a:pPr>
              <a:lnSpc>
                <a:spcPct val="150000"/>
              </a:lnSpc>
              <a:spcAft>
                <a:spcPts val="0"/>
              </a:spcAft>
            </a:pPr>
            <a:r>
              <a:rPr lang="en-US" altLang="zh-CN" sz="2800" dirty="0"/>
              <a:t>①</a:t>
            </a:r>
            <a:r>
              <a:rPr lang="zh-CN" altLang="zh-CN" sz="2800" dirty="0"/>
              <a:t>一元合成路线</a:t>
            </a:r>
          </a:p>
        </p:txBody>
      </p:sp>
      <p:sp>
        <p:nvSpPr>
          <p:cNvPr id="3" name="矩形 2">
            <a:extLst>
              <a:ext uri="{FF2B5EF4-FFF2-40B4-BE49-F238E27FC236}">
                <a16:creationId xmlns="" xmlns:a16="http://schemas.microsoft.com/office/drawing/2014/main" id="{15088E43-9BC7-4B9B-BB5D-E44B23155A61}"/>
              </a:ext>
            </a:extLst>
          </p:cNvPr>
          <p:cNvSpPr/>
          <p:nvPr/>
        </p:nvSpPr>
        <p:spPr>
          <a:xfrm>
            <a:off x="388153" y="1491734"/>
            <a:ext cx="1281120" cy="661207"/>
          </a:xfrm>
          <a:prstGeom prst="rect">
            <a:avLst/>
          </a:prstGeom>
        </p:spPr>
        <p:txBody>
          <a:bodyPr wrap="none">
            <a:spAutoFit/>
          </a:bodyPr>
          <a:lstStyle/>
          <a:p>
            <a:pPr>
              <a:lnSpc>
                <a:spcPct val="150000"/>
              </a:lnSpc>
            </a:pPr>
            <a:r>
              <a:rPr lang="en-US" altLang="zh-CN" sz="2800" dirty="0"/>
              <a:t>R—CH</a:t>
            </a:r>
            <a:endParaRPr lang="zh-CN" altLang="en-US" sz="2800" dirty="0"/>
          </a:p>
        </p:txBody>
      </p:sp>
      <p:pic>
        <p:nvPicPr>
          <p:cNvPr id="4" name="图片 3">
            <a:extLst>
              <a:ext uri="{FF2B5EF4-FFF2-40B4-BE49-F238E27FC236}">
                <a16:creationId xmlns="" xmlns:a16="http://schemas.microsoft.com/office/drawing/2014/main" id="{F9ABE501-ECB2-46A6-B674-BBD4B17D34B7}"/>
              </a:ext>
            </a:extLst>
          </p:cNvPr>
          <p:cNvPicPr/>
          <p:nvPr/>
        </p:nvPicPr>
        <p:blipFill>
          <a:blip r:embed="rId2"/>
          <a:stretch>
            <a:fillRect/>
          </a:stretch>
        </p:blipFill>
        <p:spPr>
          <a:xfrm>
            <a:off x="1728470" y="1652270"/>
            <a:ext cx="405130" cy="405130"/>
          </a:xfrm>
          <a:prstGeom prst="rect">
            <a:avLst/>
          </a:prstGeom>
        </p:spPr>
      </p:pic>
      <p:sp>
        <p:nvSpPr>
          <p:cNvPr id="5" name="矩形 4">
            <a:extLst>
              <a:ext uri="{FF2B5EF4-FFF2-40B4-BE49-F238E27FC236}">
                <a16:creationId xmlns="" xmlns:a16="http://schemas.microsoft.com/office/drawing/2014/main" id="{A70621B8-6445-433D-B5AF-ACF4E65A37C0}"/>
              </a:ext>
            </a:extLst>
          </p:cNvPr>
          <p:cNvSpPr/>
          <p:nvPr/>
        </p:nvSpPr>
        <p:spPr>
          <a:xfrm>
            <a:off x="2172942" y="1453634"/>
            <a:ext cx="803425" cy="661207"/>
          </a:xfrm>
          <a:prstGeom prst="rect">
            <a:avLst/>
          </a:prstGeom>
        </p:spPr>
        <p:txBody>
          <a:bodyPr wrap="none">
            <a:spAutoFit/>
          </a:bodyPr>
          <a:lstStyle/>
          <a:p>
            <a:pPr>
              <a:lnSpc>
                <a:spcPct val="150000"/>
              </a:lnSpc>
            </a:pPr>
            <a:r>
              <a:rPr lang="en-US" altLang="zh-CN" sz="2800" dirty="0"/>
              <a:t>CH</a:t>
            </a:r>
            <a:r>
              <a:rPr lang="en-US" altLang="zh-CN" sz="2800" baseline="-25000" dirty="0"/>
              <a:t>2</a:t>
            </a:r>
            <a:endParaRPr lang="zh-CN" altLang="en-US" sz="2800" baseline="-25000" dirty="0"/>
          </a:p>
        </p:txBody>
      </p:sp>
      <p:pic>
        <p:nvPicPr>
          <p:cNvPr id="6" name="图片 5">
            <a:extLst>
              <a:ext uri="{FF2B5EF4-FFF2-40B4-BE49-F238E27FC236}">
                <a16:creationId xmlns="" xmlns:a16="http://schemas.microsoft.com/office/drawing/2014/main" id="{5A3E99D2-4DE9-446A-BC22-3D123CB7D96A}"/>
              </a:ext>
            </a:extLst>
          </p:cNvPr>
          <p:cNvPicPr/>
          <p:nvPr/>
        </p:nvPicPr>
        <p:blipFill>
          <a:blip r:embed="rId3"/>
          <a:stretch>
            <a:fillRect/>
          </a:stretch>
        </p:blipFill>
        <p:spPr>
          <a:xfrm>
            <a:off x="2997200" y="1502727"/>
            <a:ext cx="1536700" cy="800208"/>
          </a:xfrm>
          <a:prstGeom prst="rect">
            <a:avLst/>
          </a:prstGeom>
        </p:spPr>
      </p:pic>
      <p:sp>
        <p:nvSpPr>
          <p:cNvPr id="7" name="矩形 6">
            <a:extLst>
              <a:ext uri="{FF2B5EF4-FFF2-40B4-BE49-F238E27FC236}">
                <a16:creationId xmlns="" xmlns:a16="http://schemas.microsoft.com/office/drawing/2014/main" id="{F8365C0E-DC07-4CEE-9FC6-A9D8C995A397}"/>
              </a:ext>
            </a:extLst>
          </p:cNvPr>
          <p:cNvSpPr/>
          <p:nvPr/>
        </p:nvSpPr>
        <p:spPr>
          <a:xfrm>
            <a:off x="4628718" y="1567934"/>
            <a:ext cx="1261884" cy="662233"/>
          </a:xfrm>
          <a:prstGeom prst="rect">
            <a:avLst/>
          </a:prstGeom>
        </p:spPr>
        <p:txBody>
          <a:bodyPr wrap="none">
            <a:spAutoFit/>
          </a:bodyPr>
          <a:lstStyle/>
          <a:p>
            <a:pPr>
              <a:lnSpc>
                <a:spcPct val="150000"/>
              </a:lnSpc>
            </a:pPr>
            <a:r>
              <a:rPr lang="zh-CN" altLang="zh-CN" sz="2800" dirty="0"/>
              <a:t>卤代烃</a:t>
            </a:r>
            <a:endParaRPr lang="zh-CN" altLang="en-US" sz="2800" dirty="0"/>
          </a:p>
        </p:txBody>
      </p:sp>
      <p:pic>
        <p:nvPicPr>
          <p:cNvPr id="8" name="图片 7">
            <a:extLst>
              <a:ext uri="{FF2B5EF4-FFF2-40B4-BE49-F238E27FC236}">
                <a16:creationId xmlns="" xmlns:a16="http://schemas.microsoft.com/office/drawing/2014/main" id="{12FB732D-5977-4CEE-B789-3C86BBCA1AF5}"/>
              </a:ext>
            </a:extLst>
          </p:cNvPr>
          <p:cNvPicPr/>
          <p:nvPr/>
        </p:nvPicPr>
        <p:blipFill>
          <a:blip r:embed="rId4"/>
          <a:stretch>
            <a:fillRect/>
          </a:stretch>
        </p:blipFill>
        <p:spPr>
          <a:xfrm>
            <a:off x="5903277" y="1615440"/>
            <a:ext cx="1729996" cy="727710"/>
          </a:xfrm>
          <a:prstGeom prst="rect">
            <a:avLst/>
          </a:prstGeom>
        </p:spPr>
      </p:pic>
      <p:sp>
        <p:nvSpPr>
          <p:cNvPr id="9" name="矩形 8">
            <a:extLst>
              <a:ext uri="{FF2B5EF4-FFF2-40B4-BE49-F238E27FC236}">
                <a16:creationId xmlns="" xmlns:a16="http://schemas.microsoft.com/office/drawing/2014/main" id="{62EF653E-9275-4399-80DE-4CE5FEFC3A4F}"/>
              </a:ext>
            </a:extLst>
          </p:cNvPr>
          <p:cNvSpPr/>
          <p:nvPr/>
        </p:nvSpPr>
        <p:spPr>
          <a:xfrm>
            <a:off x="7743716" y="1567934"/>
            <a:ext cx="2220480" cy="662233"/>
          </a:xfrm>
          <a:prstGeom prst="rect">
            <a:avLst/>
          </a:prstGeom>
        </p:spPr>
        <p:txBody>
          <a:bodyPr wrap="none">
            <a:spAutoFit/>
          </a:bodyPr>
          <a:lstStyle/>
          <a:p>
            <a:pPr>
              <a:lnSpc>
                <a:spcPct val="150000"/>
              </a:lnSpc>
            </a:pPr>
            <a:r>
              <a:rPr lang="zh-CN" altLang="zh-CN" sz="2800" dirty="0"/>
              <a:t>一元醇</a:t>
            </a:r>
            <a:r>
              <a:rPr lang="en-US" altLang="zh-CN" sz="2800" dirty="0"/>
              <a:t>(</a:t>
            </a:r>
            <a:r>
              <a:rPr lang="zh-CN" altLang="zh-CN" sz="2800" dirty="0"/>
              <a:t>伯醇</a:t>
            </a:r>
            <a:r>
              <a:rPr lang="en-US" altLang="zh-CN" sz="2800" dirty="0"/>
              <a:t>)</a:t>
            </a:r>
            <a:endParaRPr lang="zh-CN" altLang="en-US" sz="2800" dirty="0"/>
          </a:p>
        </p:txBody>
      </p:sp>
      <p:sp>
        <p:nvSpPr>
          <p:cNvPr id="10" name="矩形 9">
            <a:extLst>
              <a:ext uri="{FF2B5EF4-FFF2-40B4-BE49-F238E27FC236}">
                <a16:creationId xmlns="" xmlns:a16="http://schemas.microsoft.com/office/drawing/2014/main" id="{D419E755-03A0-47B1-9E4C-92F4AE5CF5A1}"/>
              </a:ext>
            </a:extLst>
          </p:cNvPr>
          <p:cNvSpPr/>
          <p:nvPr/>
        </p:nvSpPr>
        <p:spPr>
          <a:xfrm>
            <a:off x="380568" y="2615684"/>
            <a:ext cx="1261884" cy="662233"/>
          </a:xfrm>
          <a:prstGeom prst="rect">
            <a:avLst/>
          </a:prstGeom>
        </p:spPr>
        <p:txBody>
          <a:bodyPr wrap="none">
            <a:spAutoFit/>
          </a:bodyPr>
          <a:lstStyle/>
          <a:p>
            <a:pPr>
              <a:lnSpc>
                <a:spcPct val="150000"/>
              </a:lnSpc>
            </a:pPr>
            <a:r>
              <a:rPr lang="zh-CN" altLang="zh-CN" sz="2800" dirty="0"/>
              <a:t>一元醛</a:t>
            </a:r>
            <a:endParaRPr lang="zh-CN" altLang="en-US" sz="2800" dirty="0"/>
          </a:p>
        </p:txBody>
      </p:sp>
      <p:sp>
        <p:nvSpPr>
          <p:cNvPr id="11" name="矩形 10">
            <a:extLst>
              <a:ext uri="{FF2B5EF4-FFF2-40B4-BE49-F238E27FC236}">
                <a16:creationId xmlns="" xmlns:a16="http://schemas.microsoft.com/office/drawing/2014/main" id="{DFAAAB64-C874-41AC-9EED-62DD076485E1}"/>
              </a:ext>
            </a:extLst>
          </p:cNvPr>
          <p:cNvSpPr/>
          <p:nvPr/>
        </p:nvSpPr>
        <p:spPr>
          <a:xfrm>
            <a:off x="2436852" y="2615684"/>
            <a:ext cx="1620957" cy="662233"/>
          </a:xfrm>
          <a:prstGeom prst="rect">
            <a:avLst/>
          </a:prstGeom>
        </p:spPr>
        <p:txBody>
          <a:bodyPr wrap="none">
            <a:spAutoFit/>
          </a:bodyPr>
          <a:lstStyle/>
          <a:p>
            <a:pPr>
              <a:lnSpc>
                <a:spcPct val="150000"/>
              </a:lnSpc>
            </a:pPr>
            <a:r>
              <a:rPr lang="zh-CN" altLang="zh-CN" sz="2800" dirty="0"/>
              <a:t>一元羧酸</a:t>
            </a:r>
            <a:endParaRPr lang="zh-CN" altLang="en-US" sz="2800" dirty="0"/>
          </a:p>
        </p:txBody>
      </p:sp>
      <p:sp>
        <p:nvSpPr>
          <p:cNvPr id="12" name="矩形 11">
            <a:extLst>
              <a:ext uri="{FF2B5EF4-FFF2-40B4-BE49-F238E27FC236}">
                <a16:creationId xmlns="" xmlns:a16="http://schemas.microsoft.com/office/drawing/2014/main" id="{16D96AB1-3EAC-4C70-8E10-F23813A5DD2A}"/>
              </a:ext>
            </a:extLst>
          </p:cNvPr>
          <p:cNvSpPr/>
          <p:nvPr/>
        </p:nvSpPr>
        <p:spPr>
          <a:xfrm>
            <a:off x="4821451" y="2615684"/>
            <a:ext cx="543739" cy="662233"/>
          </a:xfrm>
          <a:prstGeom prst="rect">
            <a:avLst/>
          </a:prstGeom>
        </p:spPr>
        <p:txBody>
          <a:bodyPr wrap="none">
            <a:spAutoFit/>
          </a:bodyPr>
          <a:lstStyle/>
          <a:p>
            <a:pPr>
              <a:lnSpc>
                <a:spcPct val="150000"/>
              </a:lnSpc>
            </a:pPr>
            <a:r>
              <a:rPr lang="zh-CN" altLang="zh-CN" sz="2800" dirty="0"/>
              <a:t>酯</a:t>
            </a:r>
            <a:endParaRPr lang="zh-CN" altLang="en-US" sz="2800" dirty="0"/>
          </a:p>
        </p:txBody>
      </p:sp>
      <p:pic>
        <p:nvPicPr>
          <p:cNvPr id="13" name="图片 12">
            <a:extLst>
              <a:ext uri="{FF2B5EF4-FFF2-40B4-BE49-F238E27FC236}">
                <a16:creationId xmlns="" xmlns:a16="http://schemas.microsoft.com/office/drawing/2014/main" id="{A3AC0013-141B-451D-8872-DECF88797B4C}"/>
              </a:ext>
            </a:extLst>
          </p:cNvPr>
          <p:cNvPicPr/>
          <p:nvPr/>
        </p:nvPicPr>
        <p:blipFill>
          <a:blip r:embed="rId5"/>
          <a:stretch>
            <a:fillRect/>
          </a:stretch>
        </p:blipFill>
        <p:spPr>
          <a:xfrm>
            <a:off x="10015220" y="1709420"/>
            <a:ext cx="557530" cy="557530"/>
          </a:xfrm>
          <a:prstGeom prst="rect">
            <a:avLst/>
          </a:prstGeom>
        </p:spPr>
      </p:pic>
      <p:pic>
        <p:nvPicPr>
          <p:cNvPr id="14" name="图片 13">
            <a:extLst>
              <a:ext uri="{FF2B5EF4-FFF2-40B4-BE49-F238E27FC236}">
                <a16:creationId xmlns="" xmlns:a16="http://schemas.microsoft.com/office/drawing/2014/main" id="{AB2B2CA3-06AD-40FB-8AFE-3C1AAA10F8FF}"/>
              </a:ext>
            </a:extLst>
          </p:cNvPr>
          <p:cNvPicPr/>
          <p:nvPr/>
        </p:nvPicPr>
        <p:blipFill>
          <a:blip r:embed="rId5"/>
          <a:stretch>
            <a:fillRect/>
          </a:stretch>
        </p:blipFill>
        <p:spPr>
          <a:xfrm>
            <a:off x="1766570" y="2712085"/>
            <a:ext cx="557530" cy="557530"/>
          </a:xfrm>
          <a:prstGeom prst="rect">
            <a:avLst/>
          </a:prstGeom>
        </p:spPr>
      </p:pic>
      <p:pic>
        <p:nvPicPr>
          <p:cNvPr id="15" name="图片 14">
            <a:extLst>
              <a:ext uri="{FF2B5EF4-FFF2-40B4-BE49-F238E27FC236}">
                <a16:creationId xmlns="" xmlns:a16="http://schemas.microsoft.com/office/drawing/2014/main" id="{988A7249-B7A3-430C-B736-93F0F3C92464}"/>
              </a:ext>
            </a:extLst>
          </p:cNvPr>
          <p:cNvPicPr/>
          <p:nvPr/>
        </p:nvPicPr>
        <p:blipFill>
          <a:blip r:embed="rId5"/>
          <a:stretch>
            <a:fillRect/>
          </a:stretch>
        </p:blipFill>
        <p:spPr>
          <a:xfrm>
            <a:off x="4147820" y="2712085"/>
            <a:ext cx="557530" cy="557530"/>
          </a:xfrm>
          <a:prstGeom prst="rect">
            <a:avLst/>
          </a:prstGeom>
        </p:spPr>
      </p:pic>
      <p:sp>
        <p:nvSpPr>
          <p:cNvPr id="16" name="矩形 15">
            <a:extLst>
              <a:ext uri="{FF2B5EF4-FFF2-40B4-BE49-F238E27FC236}">
                <a16:creationId xmlns="" xmlns:a16="http://schemas.microsoft.com/office/drawing/2014/main" id="{371928B5-BBC3-472D-BFB8-C020493FBFB6}"/>
              </a:ext>
            </a:extLst>
          </p:cNvPr>
          <p:cNvSpPr/>
          <p:nvPr/>
        </p:nvSpPr>
        <p:spPr>
          <a:xfrm>
            <a:off x="376103" y="3352800"/>
            <a:ext cx="2698175" cy="662233"/>
          </a:xfrm>
          <a:prstGeom prst="rect">
            <a:avLst/>
          </a:prstGeom>
        </p:spPr>
        <p:txBody>
          <a:bodyPr wrap="none">
            <a:spAutoFit/>
          </a:bodyPr>
          <a:lstStyle/>
          <a:p>
            <a:pPr>
              <a:lnSpc>
                <a:spcPct val="150000"/>
              </a:lnSpc>
              <a:spcAft>
                <a:spcPts val="0"/>
              </a:spcAft>
            </a:pPr>
            <a:r>
              <a:rPr lang="en-US" altLang="zh-CN" sz="2800" dirty="0"/>
              <a:t>②</a:t>
            </a:r>
            <a:r>
              <a:rPr lang="zh-CN" altLang="zh-CN" sz="2800" dirty="0"/>
              <a:t>二元合成路线</a:t>
            </a:r>
          </a:p>
        </p:txBody>
      </p:sp>
      <p:sp>
        <p:nvSpPr>
          <p:cNvPr id="17" name="矩形 16">
            <a:extLst>
              <a:ext uri="{FF2B5EF4-FFF2-40B4-BE49-F238E27FC236}">
                <a16:creationId xmlns="" xmlns:a16="http://schemas.microsoft.com/office/drawing/2014/main" id="{1E7FC643-5DCC-4FD0-9EF1-2231BE466863}"/>
              </a:ext>
            </a:extLst>
          </p:cNvPr>
          <p:cNvSpPr/>
          <p:nvPr/>
        </p:nvSpPr>
        <p:spPr>
          <a:xfrm>
            <a:off x="401292" y="4186594"/>
            <a:ext cx="803425" cy="661207"/>
          </a:xfrm>
          <a:prstGeom prst="rect">
            <a:avLst/>
          </a:prstGeom>
        </p:spPr>
        <p:txBody>
          <a:bodyPr wrap="none">
            <a:spAutoFit/>
          </a:bodyPr>
          <a:lstStyle/>
          <a:p>
            <a:pPr>
              <a:lnSpc>
                <a:spcPct val="150000"/>
              </a:lnSpc>
            </a:pPr>
            <a:r>
              <a:rPr lang="en-US" altLang="zh-CN" sz="2800" dirty="0"/>
              <a:t>CH</a:t>
            </a:r>
            <a:r>
              <a:rPr lang="en-US" altLang="zh-CN" sz="2800" baseline="-25000" dirty="0"/>
              <a:t>2</a:t>
            </a:r>
            <a:endParaRPr lang="zh-CN" altLang="en-US" sz="2800" baseline="-25000" dirty="0"/>
          </a:p>
        </p:txBody>
      </p:sp>
      <p:pic>
        <p:nvPicPr>
          <p:cNvPr id="18" name="图片 17">
            <a:extLst>
              <a:ext uri="{FF2B5EF4-FFF2-40B4-BE49-F238E27FC236}">
                <a16:creationId xmlns="" xmlns:a16="http://schemas.microsoft.com/office/drawing/2014/main" id="{F60FA97F-D652-4E1A-A8A8-F8731158A85F}"/>
              </a:ext>
            </a:extLst>
          </p:cNvPr>
          <p:cNvPicPr/>
          <p:nvPr/>
        </p:nvPicPr>
        <p:blipFill>
          <a:blip r:embed="rId2"/>
          <a:stretch>
            <a:fillRect/>
          </a:stretch>
        </p:blipFill>
        <p:spPr>
          <a:xfrm>
            <a:off x="1195070" y="4404280"/>
            <a:ext cx="405130" cy="405130"/>
          </a:xfrm>
          <a:prstGeom prst="rect">
            <a:avLst/>
          </a:prstGeom>
        </p:spPr>
      </p:pic>
      <p:sp>
        <p:nvSpPr>
          <p:cNvPr id="19" name="矩形 18">
            <a:extLst>
              <a:ext uri="{FF2B5EF4-FFF2-40B4-BE49-F238E27FC236}">
                <a16:creationId xmlns="" xmlns:a16="http://schemas.microsoft.com/office/drawing/2014/main" id="{4B5AB0E6-42F7-4CA7-9EB0-61AE7B34B1AA}"/>
              </a:ext>
            </a:extLst>
          </p:cNvPr>
          <p:cNvSpPr/>
          <p:nvPr/>
        </p:nvSpPr>
        <p:spPr>
          <a:xfrm>
            <a:off x="1677642" y="4186594"/>
            <a:ext cx="803425" cy="661207"/>
          </a:xfrm>
          <a:prstGeom prst="rect">
            <a:avLst/>
          </a:prstGeom>
        </p:spPr>
        <p:txBody>
          <a:bodyPr wrap="none">
            <a:spAutoFit/>
          </a:bodyPr>
          <a:lstStyle/>
          <a:p>
            <a:pPr>
              <a:lnSpc>
                <a:spcPct val="150000"/>
              </a:lnSpc>
            </a:pPr>
            <a:r>
              <a:rPr lang="en-US" altLang="zh-CN" sz="2800" dirty="0"/>
              <a:t>CH</a:t>
            </a:r>
            <a:r>
              <a:rPr lang="en-US" altLang="zh-CN" sz="2800" baseline="-25000" dirty="0"/>
              <a:t>2</a:t>
            </a:r>
            <a:endParaRPr lang="zh-CN" altLang="en-US" sz="2800" baseline="-25000" dirty="0"/>
          </a:p>
        </p:txBody>
      </p:sp>
      <p:pic>
        <p:nvPicPr>
          <p:cNvPr id="30726" name="图片 2127">
            <a:extLst>
              <a:ext uri="{FF2B5EF4-FFF2-40B4-BE49-F238E27FC236}">
                <a16:creationId xmlns="" xmlns:a16="http://schemas.microsoft.com/office/drawing/2014/main" id="{2F398A54-27B7-440B-82E6-A72B46DEE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209335"/>
            <a:ext cx="6572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30725" name="图片 2128">
            <a:extLst>
              <a:ext uri="{FF2B5EF4-FFF2-40B4-BE49-F238E27FC236}">
                <a16:creationId xmlns="" xmlns:a16="http://schemas.microsoft.com/office/drawing/2014/main" id="{D36DB804-E86A-4003-8DBC-BB8FC0F1EA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6460" y="4015033"/>
            <a:ext cx="200025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图片 2129">
            <a:extLst>
              <a:ext uri="{FF2B5EF4-FFF2-40B4-BE49-F238E27FC236}">
                <a16:creationId xmlns="" xmlns:a16="http://schemas.microsoft.com/office/drawing/2014/main" id="{C4EA1EDE-1643-457B-B9BF-0F1098B41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502" y="4242797"/>
            <a:ext cx="1943100" cy="828675"/>
          </a:xfrm>
          <a:prstGeom prst="rect">
            <a:avLst/>
          </a:prstGeom>
          <a:noFill/>
          <a:extLst>
            <a:ext uri="{909E8E84-426E-40DD-AFC4-6F175D3DCCD1}">
              <a14:hiddenFill xmlns:a14="http://schemas.microsoft.com/office/drawing/2010/main">
                <a:solidFill>
                  <a:srgbClr val="FFFFFF"/>
                </a:solidFill>
              </a14:hiddenFill>
            </a:ext>
          </a:extLst>
        </p:spPr>
      </p:pic>
      <p:pic>
        <p:nvPicPr>
          <p:cNvPr id="30723" name="图片 2130">
            <a:extLst>
              <a:ext uri="{FF2B5EF4-FFF2-40B4-BE49-F238E27FC236}">
                <a16:creationId xmlns="" xmlns:a16="http://schemas.microsoft.com/office/drawing/2014/main" id="{5B2A90C9-B1AD-4010-AD41-671094194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7212" y="4471396"/>
            <a:ext cx="3714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30722" name="图片 2131">
            <a:extLst>
              <a:ext uri="{FF2B5EF4-FFF2-40B4-BE49-F238E27FC236}">
                <a16:creationId xmlns="" xmlns:a16="http://schemas.microsoft.com/office/drawing/2014/main" id="{93975CCB-45A9-4313-B93B-903A330E7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329" y="5687633"/>
            <a:ext cx="3714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30721" name="图片 2132">
            <a:extLst>
              <a:ext uri="{FF2B5EF4-FFF2-40B4-BE49-F238E27FC236}">
                <a16:creationId xmlns="" xmlns:a16="http://schemas.microsoft.com/office/drawing/2014/main" id="{A57DCF3B-93A6-4224-9D6D-CD8300B0A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4279" y="4488022"/>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a:extLst>
              <a:ext uri="{FF2B5EF4-FFF2-40B4-BE49-F238E27FC236}">
                <a16:creationId xmlns="" xmlns:a16="http://schemas.microsoft.com/office/drawing/2014/main" id="{2667A899-DD0E-4F7F-884A-3C87D1041BC8}"/>
              </a:ext>
            </a:extLst>
          </p:cNvPr>
          <p:cNvSpPr/>
          <p:nvPr/>
        </p:nvSpPr>
        <p:spPr>
          <a:xfrm>
            <a:off x="7683996" y="4304000"/>
            <a:ext cx="1261884" cy="662233"/>
          </a:xfrm>
          <a:prstGeom prst="rect">
            <a:avLst/>
          </a:prstGeom>
        </p:spPr>
        <p:txBody>
          <a:bodyPr wrap="none">
            <a:spAutoFit/>
          </a:bodyPr>
          <a:lstStyle/>
          <a:p>
            <a:pPr>
              <a:lnSpc>
                <a:spcPct val="150000"/>
              </a:lnSpc>
            </a:pPr>
            <a:r>
              <a:rPr lang="zh-CN" altLang="zh-CN" sz="2800" dirty="0"/>
              <a:t>二元醇</a:t>
            </a:r>
            <a:endParaRPr lang="zh-CN" altLang="en-US" sz="2800" dirty="0"/>
          </a:p>
        </p:txBody>
      </p:sp>
      <p:sp>
        <p:nvSpPr>
          <p:cNvPr id="27" name="矩形 26">
            <a:extLst>
              <a:ext uri="{FF2B5EF4-FFF2-40B4-BE49-F238E27FC236}">
                <a16:creationId xmlns="" xmlns:a16="http://schemas.microsoft.com/office/drawing/2014/main" id="{A8410FFF-6AFB-4C3D-8AAA-16BD6A8666A3}"/>
              </a:ext>
            </a:extLst>
          </p:cNvPr>
          <p:cNvSpPr/>
          <p:nvPr/>
        </p:nvSpPr>
        <p:spPr>
          <a:xfrm>
            <a:off x="9748837" y="4283920"/>
            <a:ext cx="1261884" cy="662233"/>
          </a:xfrm>
          <a:prstGeom prst="rect">
            <a:avLst/>
          </a:prstGeom>
        </p:spPr>
        <p:txBody>
          <a:bodyPr wrap="none">
            <a:spAutoFit/>
          </a:bodyPr>
          <a:lstStyle/>
          <a:p>
            <a:pPr>
              <a:lnSpc>
                <a:spcPct val="150000"/>
              </a:lnSpc>
            </a:pPr>
            <a:r>
              <a:rPr lang="zh-CN" altLang="zh-CN" sz="2800" dirty="0"/>
              <a:t>二元醛</a:t>
            </a:r>
            <a:endParaRPr lang="zh-CN" altLang="en-US" sz="2800" dirty="0"/>
          </a:p>
        </p:txBody>
      </p:sp>
      <p:sp>
        <p:nvSpPr>
          <p:cNvPr id="28" name="矩形 27">
            <a:extLst>
              <a:ext uri="{FF2B5EF4-FFF2-40B4-BE49-F238E27FC236}">
                <a16:creationId xmlns="" xmlns:a16="http://schemas.microsoft.com/office/drawing/2014/main" id="{9B52FFB3-0F8D-4143-90A7-D51BCA2DCC77}"/>
              </a:ext>
            </a:extLst>
          </p:cNvPr>
          <p:cNvSpPr/>
          <p:nvPr/>
        </p:nvSpPr>
        <p:spPr>
          <a:xfrm>
            <a:off x="551985" y="5446240"/>
            <a:ext cx="1620957" cy="662233"/>
          </a:xfrm>
          <a:prstGeom prst="rect">
            <a:avLst/>
          </a:prstGeom>
        </p:spPr>
        <p:txBody>
          <a:bodyPr wrap="none">
            <a:spAutoFit/>
          </a:bodyPr>
          <a:lstStyle/>
          <a:p>
            <a:pPr>
              <a:lnSpc>
                <a:spcPct val="150000"/>
              </a:lnSpc>
            </a:pPr>
            <a:r>
              <a:rPr lang="zh-CN" altLang="zh-CN" sz="2800" dirty="0"/>
              <a:t>二元羧酸</a:t>
            </a:r>
            <a:endParaRPr lang="zh-CN" altLang="en-US" sz="2800" dirty="0"/>
          </a:p>
        </p:txBody>
      </p:sp>
      <mc:AlternateContent xmlns:mc="http://schemas.openxmlformats.org/markup-compatibility/2006" xmlns:a14="http://schemas.microsoft.com/office/drawing/2010/main">
        <mc:Choice Requires="a14">
          <p:sp>
            <p:nvSpPr>
              <p:cNvPr id="29" name="矩形 28">
                <a:extLst>
                  <a:ext uri="{FF2B5EF4-FFF2-40B4-BE49-F238E27FC236}">
                    <a16:creationId xmlns="" xmlns:a16="http://schemas.microsoft.com/office/drawing/2014/main" id="{11784447-9CC0-41B2-978B-7AD66EFA8D9D}"/>
                  </a:ext>
                </a:extLst>
              </p:cNvPr>
              <p:cNvSpPr/>
              <p:nvPr/>
            </p:nvSpPr>
            <p:spPr>
              <a:xfrm>
                <a:off x="2997200" y="5133517"/>
                <a:ext cx="1583446"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800" i="1">
                              <a:latin typeface="Cambria Math" panose="02040503050406030204" pitchFamily="18" charset="0"/>
                            </a:rPr>
                          </m:ctrlPr>
                        </m:dPr>
                        <m:e>
                          <m:m>
                            <m:mPr>
                              <m:plcHide m:val="on"/>
                              <m:mcs>
                                <m:mc>
                                  <m:mcPr>
                                    <m:count m:val="1"/>
                                    <m:mcJc m:val="center"/>
                                  </m:mcPr>
                                </m:mc>
                              </m:mcs>
                              <m:ctrlPr>
                                <a:rPr lang="zh-CN" altLang="en-US" sz="2800" i="1">
                                  <a:latin typeface="Cambria Math" panose="02040503050406030204" pitchFamily="18" charset="0"/>
                                </a:rPr>
                              </m:ctrlPr>
                            </m:mPr>
                            <m:mr>
                              <m:e>
                                <m:r>
                                  <m:rPr>
                                    <m:nor/>
                                  </m:rPr>
                                  <a:rPr lang="zh-CN" altLang="en-US" sz="2800"/>
                                  <m:t>链酯</m:t>
                                </m:r>
                              </m:e>
                            </m:mr>
                            <m:mr>
                              <m:e>
                                <m:r>
                                  <m:rPr>
                                    <m:nor/>
                                  </m:rPr>
                                  <a:rPr lang="zh-CN" altLang="en-US" sz="2800"/>
                                  <m:t>环酯</m:t>
                                </m:r>
                              </m:e>
                            </m:mr>
                            <m:mr>
                              <m:e>
                                <m:r>
                                  <m:rPr>
                                    <m:nor/>
                                  </m:rPr>
                                  <a:rPr lang="zh-CN" altLang="en-US" sz="2800"/>
                                  <m:t>高聚酯</m:t>
                                </m:r>
                              </m:e>
                            </m:mr>
                          </m:m>
                        </m:e>
                      </m:d>
                    </m:oMath>
                  </m:oMathPara>
                </a14:m>
                <a:endParaRPr lang="zh-CN" altLang="en-US" sz="2800" dirty="0"/>
              </a:p>
            </p:txBody>
          </p:sp>
        </mc:Choice>
        <mc:Fallback xmlns="">
          <p:sp>
            <p:nvSpPr>
              <p:cNvPr id="29" name="矩形 28">
                <a:extLst>
                  <a:ext uri="{FF2B5EF4-FFF2-40B4-BE49-F238E27FC236}">
                    <a16:creationId xmlns:a16="http://schemas.microsoft.com/office/drawing/2014/main" xmlns:a14="http://schemas.microsoft.com/office/drawing/2010/main" xmlns="" id="{11784447-9CC0-41B2-978B-7AD66EFA8D9D}"/>
                  </a:ext>
                </a:extLst>
              </p:cNvPr>
              <p:cNvSpPr>
                <a:spLocks noRot="1" noChangeAspect="1" noMove="1" noResize="1" noEditPoints="1" noAdjustHandles="1" noChangeArrowheads="1" noChangeShapeType="1" noTextEdit="1"/>
              </p:cNvSpPr>
              <p:nvPr/>
            </p:nvSpPr>
            <p:spPr>
              <a:xfrm>
                <a:off x="2997200" y="5133517"/>
                <a:ext cx="1583446" cy="1687834"/>
              </a:xfrm>
              <a:prstGeom prst="rect">
                <a:avLst/>
              </a:prstGeom>
              <a:blipFill rotWithShape="1">
                <a:blip r:embed="rId8"/>
                <a:stretch>
                  <a:fillRect/>
                </a:stretch>
              </a:blipFill>
            </p:spPr>
            <p:txBody>
              <a:bodyPr/>
              <a:lstStyle/>
              <a:p>
                <a:r>
                  <a:rPr lang="zh-CN" altLang="en-US">
                    <a:noFill/>
                  </a:rPr>
                  <a:t> </a:t>
                </a:r>
              </a:p>
            </p:txBody>
          </p:sp>
        </mc:Fallback>
      </mc:AlternateContent>
      <p:sp>
        <p:nvSpPr>
          <p:cNvPr id="37" name="矩形 36">
            <a:extLst>
              <a:ext uri="{FF2B5EF4-FFF2-40B4-BE49-F238E27FC236}">
                <a16:creationId xmlns="" xmlns:a16="http://schemas.microsoft.com/office/drawing/2014/main" id="{53DC8534-D0C9-416B-809C-C73AF576737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72363753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88740F5-A62E-40AD-A6E2-F16B332DDD0D}"/>
              </a:ext>
            </a:extLst>
          </p:cNvPr>
          <p:cNvSpPr/>
          <p:nvPr/>
        </p:nvSpPr>
        <p:spPr>
          <a:xfrm>
            <a:off x="285750" y="219045"/>
            <a:ext cx="6096000" cy="662233"/>
          </a:xfrm>
          <a:prstGeom prst="rect">
            <a:avLst/>
          </a:prstGeom>
        </p:spPr>
        <p:txBody>
          <a:bodyPr>
            <a:spAutoFit/>
          </a:bodyPr>
          <a:lstStyle/>
          <a:p>
            <a:pPr>
              <a:lnSpc>
                <a:spcPct val="150000"/>
              </a:lnSpc>
            </a:pPr>
            <a:r>
              <a:rPr lang="en-US" altLang="zh-CN" sz="2800" dirty="0"/>
              <a:t>③</a:t>
            </a:r>
            <a:r>
              <a:rPr lang="zh-CN" altLang="zh-CN" sz="2800" dirty="0"/>
              <a:t>芳香化合物合成路线</a:t>
            </a:r>
          </a:p>
        </p:txBody>
      </p:sp>
      <p:sp>
        <p:nvSpPr>
          <p:cNvPr id="20" name="矩形 19">
            <a:extLst>
              <a:ext uri="{FF2B5EF4-FFF2-40B4-BE49-F238E27FC236}">
                <a16:creationId xmlns="" xmlns:a16="http://schemas.microsoft.com/office/drawing/2014/main" id="{A3C2CE20-B01A-4B1E-A2CA-6D2DDA89B758}"/>
              </a:ext>
            </a:extLst>
          </p:cNvPr>
          <p:cNvSpPr/>
          <p:nvPr/>
        </p:nvSpPr>
        <p:spPr>
          <a:xfrm>
            <a:off x="433109" y="996434"/>
            <a:ext cx="433132" cy="661207"/>
          </a:xfrm>
          <a:prstGeom prst="rect">
            <a:avLst/>
          </a:prstGeom>
        </p:spPr>
        <p:txBody>
          <a:bodyPr wrap="none">
            <a:spAutoFit/>
          </a:bodyPr>
          <a:lstStyle/>
          <a:p>
            <a:pPr>
              <a:lnSpc>
                <a:spcPct val="150000"/>
              </a:lnSpc>
            </a:pPr>
            <a:r>
              <a:rPr lang="en-US" altLang="zh-CN" sz="2800" dirty="0"/>
              <a:t>a.</a:t>
            </a:r>
            <a:endParaRPr lang="zh-CN" altLang="en-US" sz="2800" dirty="0"/>
          </a:p>
        </p:txBody>
      </p:sp>
      <p:pic>
        <p:nvPicPr>
          <p:cNvPr id="32" name="图片 31">
            <a:extLst>
              <a:ext uri="{FF2B5EF4-FFF2-40B4-BE49-F238E27FC236}">
                <a16:creationId xmlns="" xmlns:a16="http://schemas.microsoft.com/office/drawing/2014/main" id="{47786B59-D17A-40D4-86DC-AC3EAD76CC06}"/>
              </a:ext>
            </a:extLst>
          </p:cNvPr>
          <p:cNvPicPr/>
          <p:nvPr/>
        </p:nvPicPr>
        <p:blipFill>
          <a:blip r:embed="rId2"/>
          <a:stretch>
            <a:fillRect/>
          </a:stretch>
        </p:blipFill>
        <p:spPr>
          <a:xfrm>
            <a:off x="1159826" y="1309370"/>
            <a:ext cx="1070741" cy="805180"/>
          </a:xfrm>
          <a:prstGeom prst="rect">
            <a:avLst/>
          </a:prstGeom>
        </p:spPr>
      </p:pic>
      <p:pic>
        <p:nvPicPr>
          <p:cNvPr id="33" name="图片 32">
            <a:extLst>
              <a:ext uri="{FF2B5EF4-FFF2-40B4-BE49-F238E27FC236}">
                <a16:creationId xmlns="" xmlns:a16="http://schemas.microsoft.com/office/drawing/2014/main" id="{7AD2A146-3D35-4D18-96E9-7C0934177115}"/>
              </a:ext>
            </a:extLst>
          </p:cNvPr>
          <p:cNvPicPr/>
          <p:nvPr/>
        </p:nvPicPr>
        <p:blipFill>
          <a:blip r:embed="rId3"/>
          <a:stretch>
            <a:fillRect/>
          </a:stretch>
        </p:blipFill>
        <p:spPr>
          <a:xfrm>
            <a:off x="2455227" y="1233170"/>
            <a:ext cx="1181214" cy="926276"/>
          </a:xfrm>
          <a:prstGeom prst="rect">
            <a:avLst/>
          </a:prstGeom>
        </p:spPr>
      </p:pic>
      <p:pic>
        <p:nvPicPr>
          <p:cNvPr id="34" name="图片 33">
            <a:extLst>
              <a:ext uri="{FF2B5EF4-FFF2-40B4-BE49-F238E27FC236}">
                <a16:creationId xmlns="" xmlns:a16="http://schemas.microsoft.com/office/drawing/2014/main" id="{D39310F1-C7FD-41FF-80D2-C9F7C4977104}"/>
              </a:ext>
            </a:extLst>
          </p:cNvPr>
          <p:cNvPicPr/>
          <p:nvPr/>
        </p:nvPicPr>
        <p:blipFill>
          <a:blip r:embed="rId4"/>
          <a:stretch>
            <a:fillRect/>
          </a:stretch>
        </p:blipFill>
        <p:spPr>
          <a:xfrm>
            <a:off x="3750627" y="1328420"/>
            <a:ext cx="1793066" cy="805180"/>
          </a:xfrm>
          <a:prstGeom prst="rect">
            <a:avLst/>
          </a:prstGeom>
        </p:spPr>
      </p:pic>
      <p:pic>
        <p:nvPicPr>
          <p:cNvPr id="35" name="图片 34">
            <a:extLst>
              <a:ext uri="{FF2B5EF4-FFF2-40B4-BE49-F238E27FC236}">
                <a16:creationId xmlns="" xmlns:a16="http://schemas.microsoft.com/office/drawing/2014/main" id="{BAA97F87-CEC2-42DB-B3AC-885457FAEF9F}"/>
              </a:ext>
            </a:extLst>
          </p:cNvPr>
          <p:cNvPicPr/>
          <p:nvPr/>
        </p:nvPicPr>
        <p:blipFill>
          <a:blip r:embed="rId5"/>
          <a:stretch>
            <a:fillRect/>
          </a:stretch>
        </p:blipFill>
        <p:spPr>
          <a:xfrm>
            <a:off x="5522277" y="1290320"/>
            <a:ext cx="2181847" cy="926276"/>
          </a:xfrm>
          <a:prstGeom prst="rect">
            <a:avLst/>
          </a:prstGeom>
        </p:spPr>
      </p:pic>
      <p:pic>
        <p:nvPicPr>
          <p:cNvPr id="36" name="图片 35">
            <a:extLst>
              <a:ext uri="{FF2B5EF4-FFF2-40B4-BE49-F238E27FC236}">
                <a16:creationId xmlns="" xmlns:a16="http://schemas.microsoft.com/office/drawing/2014/main" id="{72AAB5FD-C1C6-4200-8CA0-BF4B92263D59}"/>
              </a:ext>
            </a:extLst>
          </p:cNvPr>
          <p:cNvPicPr/>
          <p:nvPr/>
        </p:nvPicPr>
        <p:blipFill>
          <a:blip r:embed="rId6"/>
          <a:stretch>
            <a:fillRect/>
          </a:stretch>
        </p:blipFill>
        <p:spPr>
          <a:xfrm>
            <a:off x="7846377" y="1385570"/>
            <a:ext cx="2090494" cy="805180"/>
          </a:xfrm>
          <a:prstGeom prst="rect">
            <a:avLst/>
          </a:prstGeom>
        </p:spPr>
      </p:pic>
      <p:sp>
        <p:nvSpPr>
          <p:cNvPr id="21" name="矩形 20">
            <a:extLst>
              <a:ext uri="{FF2B5EF4-FFF2-40B4-BE49-F238E27FC236}">
                <a16:creationId xmlns="" xmlns:a16="http://schemas.microsoft.com/office/drawing/2014/main" id="{370C3455-2F99-4DB7-B69D-5C255560F5CF}"/>
              </a:ext>
            </a:extLst>
          </p:cNvPr>
          <p:cNvSpPr/>
          <p:nvPr/>
        </p:nvSpPr>
        <p:spPr>
          <a:xfrm>
            <a:off x="446549" y="2901434"/>
            <a:ext cx="453970" cy="661207"/>
          </a:xfrm>
          <a:prstGeom prst="rect">
            <a:avLst/>
          </a:prstGeom>
        </p:spPr>
        <p:txBody>
          <a:bodyPr wrap="none">
            <a:spAutoFit/>
          </a:bodyPr>
          <a:lstStyle/>
          <a:p>
            <a:pPr>
              <a:lnSpc>
                <a:spcPct val="150000"/>
              </a:lnSpc>
            </a:pPr>
            <a:r>
              <a:rPr lang="en-US" altLang="zh-CN" sz="2800" dirty="0"/>
              <a:t>b.</a:t>
            </a:r>
            <a:endParaRPr lang="zh-CN" altLang="en-US" sz="2800" dirty="0"/>
          </a:p>
        </p:txBody>
      </p:sp>
      <p:pic>
        <p:nvPicPr>
          <p:cNvPr id="32777" name="图片 2138">
            <a:extLst>
              <a:ext uri="{FF2B5EF4-FFF2-40B4-BE49-F238E27FC236}">
                <a16:creationId xmlns="" xmlns:a16="http://schemas.microsoft.com/office/drawing/2014/main" id="{41F03485-72B1-496A-A9BF-A51FEAF13D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2050" y="3038475"/>
            <a:ext cx="2124456" cy="78105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图片 2139">
            <a:extLst>
              <a:ext uri="{FF2B5EF4-FFF2-40B4-BE49-F238E27FC236}">
                <a16:creationId xmlns="" xmlns:a16="http://schemas.microsoft.com/office/drawing/2014/main" id="{D540570F-8967-41D3-AE79-425370B863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7550" y="2790825"/>
            <a:ext cx="718566" cy="906018"/>
          </a:xfrm>
          <a:prstGeom prst="rect">
            <a:avLst/>
          </a:prstGeom>
          <a:noFill/>
          <a:extLst>
            <a:ext uri="{909E8E84-426E-40DD-AFC4-6F175D3DCCD1}">
              <a14:hiddenFill xmlns:a14="http://schemas.microsoft.com/office/drawing/2010/main">
                <a:solidFill>
                  <a:srgbClr val="FFFFFF"/>
                </a:solidFill>
              </a14:hiddenFill>
            </a:ext>
          </a:extLst>
        </p:spPr>
      </p:pic>
      <p:pic>
        <p:nvPicPr>
          <p:cNvPr id="32775" name="图片 2140">
            <a:extLst>
              <a:ext uri="{FF2B5EF4-FFF2-40B4-BE49-F238E27FC236}">
                <a16:creationId xmlns="" xmlns:a16="http://schemas.microsoft.com/office/drawing/2014/main" id="{6A89BBC3-E082-41C5-BB20-C819E25AB8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933700"/>
            <a:ext cx="2468118" cy="7810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图片 2141">
            <a:extLst>
              <a:ext uri="{FF2B5EF4-FFF2-40B4-BE49-F238E27FC236}">
                <a16:creationId xmlns="" xmlns:a16="http://schemas.microsoft.com/office/drawing/2014/main" id="{68363C52-B5CC-48FB-B87D-27514226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0350" y="2918841"/>
            <a:ext cx="2124456" cy="906018"/>
          </a:xfrm>
          <a:prstGeom prst="rect">
            <a:avLst/>
          </a:prstGeom>
          <a:noFill/>
          <a:extLst>
            <a:ext uri="{909E8E84-426E-40DD-AFC4-6F175D3DCCD1}">
              <a14:hiddenFill xmlns:a14="http://schemas.microsoft.com/office/drawing/2010/main">
                <a:solidFill>
                  <a:srgbClr val="FFFFFF"/>
                </a:solidFill>
              </a14:hiddenFill>
            </a:ext>
          </a:extLst>
        </p:spPr>
      </p:pic>
      <p:pic>
        <p:nvPicPr>
          <p:cNvPr id="32773" name="图片 2142">
            <a:extLst>
              <a:ext uri="{FF2B5EF4-FFF2-40B4-BE49-F238E27FC236}">
                <a16:creationId xmlns="" xmlns:a16="http://schemas.microsoft.com/office/drawing/2014/main" id="{CFF9E546-E0BB-43BB-941E-ED38962709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77300" y="3038475"/>
            <a:ext cx="2749296" cy="7810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图片 2143">
            <a:extLst>
              <a:ext uri="{FF2B5EF4-FFF2-40B4-BE49-F238E27FC236}">
                <a16:creationId xmlns="" xmlns:a16="http://schemas.microsoft.com/office/drawing/2014/main" id="{2F7C4911-DB17-40C3-A1E1-02B0AF9E0B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448175"/>
            <a:ext cx="1312164" cy="906018"/>
          </a:xfrm>
          <a:prstGeom prst="rect">
            <a:avLst/>
          </a:prstGeom>
          <a:noFill/>
          <a:extLst>
            <a:ext uri="{909E8E84-426E-40DD-AFC4-6F175D3DCCD1}">
              <a14:hiddenFill xmlns:a14="http://schemas.microsoft.com/office/drawing/2010/main">
                <a:solidFill>
                  <a:srgbClr val="FFFFFF"/>
                </a:solidFill>
              </a14:hiddenFill>
            </a:ext>
          </a:extLst>
        </p:spPr>
      </p:pic>
      <p:pic>
        <p:nvPicPr>
          <p:cNvPr id="32771" name="图片 2144">
            <a:extLst>
              <a:ext uri="{FF2B5EF4-FFF2-40B4-BE49-F238E27FC236}">
                <a16:creationId xmlns="" xmlns:a16="http://schemas.microsoft.com/office/drawing/2014/main" id="{F516BFF8-C3A4-4780-A66C-9BE2196016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4550" y="4533900"/>
            <a:ext cx="2249424" cy="781050"/>
          </a:xfrm>
          <a:prstGeom prst="rect">
            <a:avLst/>
          </a:prstGeom>
          <a:noFill/>
          <a:extLst>
            <a:ext uri="{909E8E84-426E-40DD-AFC4-6F175D3DCCD1}">
              <a14:hiddenFill xmlns:a14="http://schemas.microsoft.com/office/drawing/2010/main">
                <a:solidFill>
                  <a:srgbClr val="FFFFFF"/>
                </a:solidFill>
              </a14:hiddenFill>
            </a:ext>
          </a:extLst>
        </p:spPr>
      </p:pic>
      <p:pic>
        <p:nvPicPr>
          <p:cNvPr id="32770" name="图片 2145">
            <a:extLst>
              <a:ext uri="{FF2B5EF4-FFF2-40B4-BE49-F238E27FC236}">
                <a16:creationId xmlns="" xmlns:a16="http://schemas.microsoft.com/office/drawing/2014/main" id="{DB4373F2-33E2-4B38-BD0F-9C618082CC0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2450" y="4324350"/>
            <a:ext cx="1937004" cy="906018"/>
          </a:xfrm>
          <a:prstGeom prst="rect">
            <a:avLst/>
          </a:prstGeom>
          <a:noFill/>
          <a:extLst>
            <a:ext uri="{909E8E84-426E-40DD-AFC4-6F175D3DCCD1}">
              <a14:hiddenFill xmlns:a14="http://schemas.microsoft.com/office/drawing/2010/main">
                <a:solidFill>
                  <a:srgbClr val="FFFFFF"/>
                </a:solidFill>
              </a14:hiddenFill>
            </a:ext>
          </a:extLst>
        </p:spPr>
      </p:pic>
      <p:pic>
        <p:nvPicPr>
          <p:cNvPr id="32769" name="图片 2146">
            <a:extLst>
              <a:ext uri="{FF2B5EF4-FFF2-40B4-BE49-F238E27FC236}">
                <a16:creationId xmlns="" xmlns:a16="http://schemas.microsoft.com/office/drawing/2014/main" id="{BEE6EC6C-CF52-4B8A-92D0-981FCBAE18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4448175"/>
            <a:ext cx="2593086" cy="7810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11">
            <a:extLst>
              <a:ext uri="{FF2B5EF4-FFF2-40B4-BE49-F238E27FC236}">
                <a16:creationId xmlns="" xmlns:a16="http://schemas.microsoft.com/office/drawing/2014/main" id="{21CA5052-044C-4AF9-875A-3D446C7415BC}"/>
              </a:ext>
            </a:extLst>
          </p:cNvPr>
          <p:cNvSpPr>
            <a:spLocks noChangeArrowheads="1"/>
          </p:cNvSpPr>
          <p:nvPr/>
        </p:nvSpPr>
        <p:spPr bwMode="auto">
          <a:xfrm>
            <a:off x="2286000" y="6696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800" b="0" i="0" u="none" strike="noStrike" cap="none" normalizeH="0" baseline="0">
                <a:ln>
                  <a:noFill/>
                </a:ln>
                <a:solidFill>
                  <a:schemeClr val="tx1"/>
                </a:solidFill>
                <a:effectLst/>
                <a:latin typeface="Arial" panose="020B060402020202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49" name="图片 48">
            <a:extLst>
              <a:ext uri="{FF2B5EF4-FFF2-40B4-BE49-F238E27FC236}">
                <a16:creationId xmlns="" xmlns:a16="http://schemas.microsoft.com/office/drawing/2014/main" id="{FDBB4BDA-6EBC-44AC-AE13-72F15036B903}"/>
              </a:ext>
            </a:extLst>
          </p:cNvPr>
          <p:cNvPicPr/>
          <p:nvPr/>
        </p:nvPicPr>
        <p:blipFill>
          <a:blip r:embed="rId16"/>
          <a:stretch>
            <a:fillRect/>
          </a:stretch>
        </p:blipFill>
        <p:spPr>
          <a:xfrm>
            <a:off x="8874442" y="4320540"/>
            <a:ext cx="2193608" cy="870192"/>
          </a:xfrm>
          <a:prstGeom prst="rect">
            <a:avLst/>
          </a:prstGeom>
        </p:spPr>
      </p:pic>
      <p:sp>
        <p:nvSpPr>
          <p:cNvPr id="24" name="矩形 23">
            <a:extLst>
              <a:ext uri="{FF2B5EF4-FFF2-40B4-BE49-F238E27FC236}">
                <a16:creationId xmlns="" xmlns:a16="http://schemas.microsoft.com/office/drawing/2014/main" id="{F91C41D9-2FA5-467D-9097-974EF6F531A1}"/>
              </a:ext>
            </a:extLst>
          </p:cNvPr>
          <p:cNvSpPr/>
          <p:nvPr/>
        </p:nvSpPr>
        <p:spPr>
          <a:xfrm>
            <a:off x="971118" y="5758934"/>
            <a:ext cx="1261884" cy="662233"/>
          </a:xfrm>
          <a:prstGeom prst="rect">
            <a:avLst/>
          </a:prstGeom>
        </p:spPr>
        <p:txBody>
          <a:bodyPr wrap="none">
            <a:spAutoFit/>
          </a:bodyPr>
          <a:lstStyle/>
          <a:p>
            <a:pPr>
              <a:lnSpc>
                <a:spcPct val="150000"/>
              </a:lnSpc>
            </a:pPr>
            <a:r>
              <a:rPr lang="zh-CN" altLang="zh-CN" sz="2800" dirty="0"/>
              <a:t>芳香酯</a:t>
            </a:r>
            <a:endParaRPr lang="zh-CN" altLang="en-US" sz="2800" dirty="0"/>
          </a:p>
        </p:txBody>
      </p:sp>
      <p:sp>
        <p:nvSpPr>
          <p:cNvPr id="51" name="矩形 50">
            <a:extLst>
              <a:ext uri="{FF2B5EF4-FFF2-40B4-BE49-F238E27FC236}">
                <a16:creationId xmlns="" xmlns:a16="http://schemas.microsoft.com/office/drawing/2014/main" id="{43CEFF2A-DB6A-4A61-BA7C-2BAFF4ABB166}"/>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19368880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88740F5-A62E-40AD-A6E2-F16B332DDD0D}"/>
              </a:ext>
            </a:extLst>
          </p:cNvPr>
          <p:cNvSpPr/>
          <p:nvPr/>
        </p:nvSpPr>
        <p:spPr>
          <a:xfrm>
            <a:off x="285750" y="219045"/>
            <a:ext cx="6096000" cy="1384995"/>
          </a:xfrm>
          <a:prstGeom prst="rect">
            <a:avLst/>
          </a:prstGeom>
        </p:spPr>
        <p:txBody>
          <a:bodyPr>
            <a:spAutoFit/>
          </a:bodyPr>
          <a:lstStyle/>
          <a:p>
            <a:pPr>
              <a:lnSpc>
                <a:spcPct val="150000"/>
              </a:lnSpc>
            </a:pPr>
            <a:r>
              <a:rPr lang="en-US" altLang="zh-CN" sz="2800" b="1" dirty="0"/>
              <a:t>2.</a:t>
            </a:r>
            <a:r>
              <a:rPr lang="zh-CN" altLang="zh-CN" sz="2800" b="1" dirty="0"/>
              <a:t>有机合成中官能团的转化方法</a:t>
            </a:r>
          </a:p>
          <a:p>
            <a:pPr>
              <a:lnSpc>
                <a:spcPct val="150000"/>
              </a:lnSpc>
            </a:pPr>
            <a:r>
              <a:rPr lang="en-US" altLang="zh-CN" sz="2800" dirty="0"/>
              <a:t>(1)</a:t>
            </a:r>
            <a:r>
              <a:rPr lang="zh-CN" altLang="zh-CN" sz="2800" dirty="0"/>
              <a:t>官能团的引入</a:t>
            </a:r>
          </a:p>
        </p:txBody>
      </p:sp>
      <p:graphicFrame>
        <p:nvGraphicFramePr>
          <p:cNvPr id="3" name="表格 2">
            <a:extLst>
              <a:ext uri="{FF2B5EF4-FFF2-40B4-BE49-F238E27FC236}">
                <a16:creationId xmlns="" xmlns:a16="http://schemas.microsoft.com/office/drawing/2014/main" id="{EEDC0917-F713-4297-8A3F-23DB853A66E4}"/>
              </a:ext>
            </a:extLst>
          </p:cNvPr>
          <p:cNvGraphicFramePr>
            <a:graphicFrameLocks noGrp="1"/>
          </p:cNvGraphicFramePr>
          <p:nvPr>
            <p:extLst>
              <p:ext uri="{D42A27DB-BD31-4B8C-83A1-F6EECF244321}">
                <p14:modId xmlns:p14="http://schemas.microsoft.com/office/powerpoint/2010/main" val="3683670061"/>
              </p:ext>
            </p:extLst>
          </p:nvPr>
        </p:nvGraphicFramePr>
        <p:xfrm>
          <a:off x="304800" y="1677194"/>
          <a:ext cx="11582400" cy="4818856"/>
        </p:xfrm>
        <a:graphic>
          <a:graphicData uri="http://schemas.openxmlformats.org/drawingml/2006/table">
            <a:tbl>
              <a:tblPr firstRow="1" firstCol="1" bandRow="1"/>
              <a:tblGrid>
                <a:gridCol w="1752600">
                  <a:extLst>
                    <a:ext uri="{9D8B030D-6E8A-4147-A177-3AD203B41FA5}">
                      <a16:colId xmlns="" xmlns:a16="http://schemas.microsoft.com/office/drawing/2014/main" val="1251794861"/>
                    </a:ext>
                  </a:extLst>
                </a:gridCol>
                <a:gridCol w="9829800">
                  <a:extLst>
                    <a:ext uri="{9D8B030D-6E8A-4147-A177-3AD203B41FA5}">
                      <a16:colId xmlns="" xmlns:a16="http://schemas.microsoft.com/office/drawing/2014/main" val="29015023"/>
                    </a:ext>
                  </a:extLst>
                </a:gridCol>
              </a:tblGrid>
              <a:tr h="60235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引入官能团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引入方法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73143638"/>
                  </a:ext>
                </a:extLst>
              </a:tr>
              <a:tr h="60235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卤素原子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①</a:t>
                      </a:r>
                      <a:r>
                        <a:rPr lang="zh-CN" sz="2400">
                          <a:solidFill>
                            <a:srgbClr val="000000"/>
                          </a:solidFill>
                          <a:effectLst/>
                          <a:latin typeface="+mn-lt"/>
                          <a:ea typeface="+mn-ea"/>
                          <a:cs typeface="Times New Roman" panose="02020603050405020304" pitchFamily="18" charset="0"/>
                        </a:rPr>
                        <a:t>烃、酚的取代</a:t>
                      </a:r>
                      <a:r>
                        <a:rPr lang="en-US" sz="2400">
                          <a:solidFill>
                            <a:srgbClr val="000000"/>
                          </a:solidFill>
                          <a:effectLst/>
                          <a:latin typeface="+mn-lt"/>
                          <a:ea typeface="+mn-ea"/>
                          <a:cs typeface="Times New Roman" panose="02020603050405020304" pitchFamily="18" charset="0"/>
                        </a:rPr>
                        <a:t>;②</a:t>
                      </a:r>
                      <a:r>
                        <a:rPr lang="zh-CN" sz="2400">
                          <a:solidFill>
                            <a:srgbClr val="000000"/>
                          </a:solidFill>
                          <a:effectLst/>
                          <a:latin typeface="+mn-lt"/>
                          <a:ea typeface="+mn-ea"/>
                          <a:cs typeface="Times New Roman" panose="02020603050405020304" pitchFamily="18" charset="0"/>
                        </a:rPr>
                        <a:t>不饱和烃与</a:t>
                      </a:r>
                      <a:r>
                        <a:rPr lang="en-US" sz="2400">
                          <a:solidFill>
                            <a:srgbClr val="000000"/>
                          </a:solidFill>
                          <a:effectLst/>
                          <a:latin typeface="+mn-lt"/>
                          <a:ea typeface="+mn-ea"/>
                          <a:cs typeface="Times New Roman" panose="02020603050405020304" pitchFamily="18" charset="0"/>
                        </a:rPr>
                        <a:t>HX</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X</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的加成</a:t>
                      </a:r>
                      <a:r>
                        <a:rPr lang="en-US" sz="2400">
                          <a:solidFill>
                            <a:srgbClr val="000000"/>
                          </a:solidFill>
                          <a:effectLst/>
                          <a:latin typeface="+mn-lt"/>
                          <a:ea typeface="+mn-ea"/>
                          <a:cs typeface="Times New Roman" panose="02020603050405020304" pitchFamily="18" charset="0"/>
                        </a:rPr>
                        <a:t>;③</a:t>
                      </a:r>
                      <a:r>
                        <a:rPr lang="zh-CN" sz="2400">
                          <a:solidFill>
                            <a:srgbClr val="000000"/>
                          </a:solidFill>
                          <a:effectLst/>
                          <a:latin typeface="+mn-lt"/>
                          <a:ea typeface="+mn-ea"/>
                          <a:cs typeface="Times New Roman" panose="02020603050405020304" pitchFamily="18" charset="0"/>
                        </a:rPr>
                        <a:t>醇与氢卤酸</a:t>
                      </a:r>
                      <a:r>
                        <a:rPr lang="en-US" sz="2400">
                          <a:solidFill>
                            <a:srgbClr val="000000"/>
                          </a:solidFill>
                          <a:effectLst/>
                          <a:latin typeface="+mn-lt"/>
                          <a:ea typeface="+mn-ea"/>
                          <a:cs typeface="Times New Roman" panose="02020603050405020304" pitchFamily="18" charset="0"/>
                        </a:rPr>
                        <a:t>(HX)</a:t>
                      </a:r>
                      <a:r>
                        <a:rPr lang="zh-CN" sz="2400">
                          <a:solidFill>
                            <a:srgbClr val="000000"/>
                          </a:solidFill>
                          <a:effectLst/>
                          <a:latin typeface="+mn-lt"/>
                          <a:ea typeface="+mn-ea"/>
                          <a:cs typeface="Times New Roman" panose="02020603050405020304" pitchFamily="18" charset="0"/>
                        </a:rPr>
                        <a:t>的取代</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1223408"/>
                  </a:ext>
                </a:extLst>
              </a:tr>
              <a:tr h="1204714">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羟基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①</a:t>
                      </a:r>
                      <a:r>
                        <a:rPr lang="zh-CN" sz="2400">
                          <a:solidFill>
                            <a:srgbClr val="000000"/>
                          </a:solidFill>
                          <a:effectLst/>
                          <a:latin typeface="+mn-lt"/>
                          <a:ea typeface="+mn-ea"/>
                          <a:cs typeface="Times New Roman" panose="02020603050405020304" pitchFamily="18" charset="0"/>
                        </a:rPr>
                        <a:t>烯烃与水加成</a:t>
                      </a:r>
                      <a:r>
                        <a:rPr lang="en-US" sz="2400">
                          <a:solidFill>
                            <a:srgbClr val="000000"/>
                          </a:solidFill>
                          <a:effectLst/>
                          <a:latin typeface="+mn-lt"/>
                          <a:ea typeface="+mn-ea"/>
                          <a:cs typeface="Times New Roman" panose="02020603050405020304" pitchFamily="18" charset="0"/>
                        </a:rPr>
                        <a:t>;②</a:t>
                      </a:r>
                      <a:r>
                        <a:rPr lang="zh-CN" sz="2400">
                          <a:solidFill>
                            <a:srgbClr val="000000"/>
                          </a:solidFill>
                          <a:effectLst/>
                          <a:latin typeface="+mn-lt"/>
                          <a:ea typeface="+mn-ea"/>
                          <a:cs typeface="Times New Roman" panose="02020603050405020304" pitchFamily="18" charset="0"/>
                        </a:rPr>
                        <a:t>醛、酮与氢气加成</a:t>
                      </a:r>
                      <a:r>
                        <a:rPr lang="en-US" sz="2400">
                          <a:solidFill>
                            <a:srgbClr val="000000"/>
                          </a:solidFill>
                          <a:effectLst/>
                          <a:latin typeface="+mn-lt"/>
                          <a:ea typeface="+mn-ea"/>
                          <a:cs typeface="Times New Roman" panose="02020603050405020304" pitchFamily="18" charset="0"/>
                        </a:rPr>
                        <a:t>;③</a:t>
                      </a:r>
                      <a:r>
                        <a:rPr lang="zh-CN" sz="2400">
                          <a:solidFill>
                            <a:srgbClr val="000000"/>
                          </a:solidFill>
                          <a:effectLst/>
                          <a:latin typeface="+mn-lt"/>
                          <a:ea typeface="+mn-ea"/>
                          <a:cs typeface="Times New Roman" panose="02020603050405020304" pitchFamily="18" charset="0"/>
                        </a:rPr>
                        <a:t>卤代烃在碱性条件下水解</a:t>
                      </a:r>
                      <a:r>
                        <a:rPr lang="en-US" sz="2400">
                          <a:solidFill>
                            <a:srgbClr val="000000"/>
                          </a:solidFill>
                          <a:effectLst/>
                          <a:latin typeface="+mn-lt"/>
                          <a:ea typeface="+mn-ea"/>
                          <a:cs typeface="Times New Roman" panose="02020603050405020304" pitchFamily="18" charset="0"/>
                        </a:rPr>
                        <a:t>;④</a:t>
                      </a:r>
                      <a:r>
                        <a:rPr lang="zh-CN" sz="2400">
                          <a:solidFill>
                            <a:srgbClr val="000000"/>
                          </a:solidFill>
                          <a:effectLst/>
                          <a:latin typeface="+mn-lt"/>
                          <a:ea typeface="+mn-ea"/>
                          <a:cs typeface="Times New Roman" panose="02020603050405020304" pitchFamily="18" charset="0"/>
                        </a:rPr>
                        <a:t>酯的水解</a:t>
                      </a:r>
                      <a:r>
                        <a:rPr lang="en-US" sz="2400">
                          <a:solidFill>
                            <a:srgbClr val="000000"/>
                          </a:solidFill>
                          <a:effectLst/>
                          <a:latin typeface="+mn-lt"/>
                          <a:ea typeface="+mn-ea"/>
                          <a:cs typeface="Times New Roman" panose="02020603050405020304" pitchFamily="18" charset="0"/>
                        </a:rPr>
                        <a:t>;⑤</a:t>
                      </a:r>
                      <a:r>
                        <a:rPr lang="zh-CN" sz="2400">
                          <a:solidFill>
                            <a:srgbClr val="000000"/>
                          </a:solidFill>
                          <a:effectLst/>
                          <a:latin typeface="+mn-lt"/>
                          <a:ea typeface="+mn-ea"/>
                          <a:cs typeface="Times New Roman" panose="02020603050405020304" pitchFamily="18" charset="0"/>
                        </a:rPr>
                        <a:t>葡萄糖发酵产生乙醇</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3797372"/>
                  </a:ext>
                </a:extLst>
              </a:tr>
              <a:tr h="60235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碳碳双键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①</a:t>
                      </a:r>
                      <a:r>
                        <a:rPr lang="zh-CN" sz="2400">
                          <a:solidFill>
                            <a:srgbClr val="000000"/>
                          </a:solidFill>
                          <a:effectLst/>
                          <a:latin typeface="+mn-lt"/>
                          <a:ea typeface="+mn-ea"/>
                          <a:cs typeface="Times New Roman" panose="02020603050405020304" pitchFamily="18" charset="0"/>
                        </a:rPr>
                        <a:t>某些醇或卤代烃的消去</a:t>
                      </a:r>
                      <a:r>
                        <a:rPr lang="en-US" sz="2400">
                          <a:solidFill>
                            <a:srgbClr val="000000"/>
                          </a:solidFill>
                          <a:effectLst/>
                          <a:latin typeface="+mn-lt"/>
                          <a:ea typeface="+mn-ea"/>
                          <a:cs typeface="Times New Roman" panose="02020603050405020304" pitchFamily="18" charset="0"/>
                        </a:rPr>
                        <a:t>;②</a:t>
                      </a:r>
                      <a:r>
                        <a:rPr lang="zh-CN" sz="2400">
                          <a:solidFill>
                            <a:srgbClr val="000000"/>
                          </a:solidFill>
                          <a:effectLst/>
                          <a:latin typeface="+mn-lt"/>
                          <a:ea typeface="+mn-ea"/>
                          <a:cs typeface="Times New Roman" panose="02020603050405020304" pitchFamily="18" charset="0"/>
                        </a:rPr>
                        <a:t>炔烃不完全加成</a:t>
                      </a:r>
                      <a:r>
                        <a:rPr lang="en-US" sz="2400">
                          <a:solidFill>
                            <a:srgbClr val="000000"/>
                          </a:solidFill>
                          <a:effectLst/>
                          <a:latin typeface="+mn-lt"/>
                          <a:ea typeface="+mn-ea"/>
                          <a:cs typeface="Times New Roman" panose="02020603050405020304" pitchFamily="18" charset="0"/>
                        </a:rPr>
                        <a:t>;③</a:t>
                      </a:r>
                      <a:r>
                        <a:rPr lang="zh-CN" sz="2400">
                          <a:solidFill>
                            <a:srgbClr val="000000"/>
                          </a:solidFill>
                          <a:effectLst/>
                          <a:latin typeface="+mn-lt"/>
                          <a:ea typeface="+mn-ea"/>
                          <a:cs typeface="Times New Roman" panose="02020603050405020304" pitchFamily="18" charset="0"/>
                        </a:rPr>
                        <a:t>烷烃裂化</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90627260"/>
                  </a:ext>
                </a:extLst>
              </a:tr>
              <a:tr h="1204714">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碳氧双键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①</a:t>
                      </a:r>
                      <a:r>
                        <a:rPr lang="zh-CN" sz="2400">
                          <a:solidFill>
                            <a:srgbClr val="000000"/>
                          </a:solidFill>
                          <a:effectLst/>
                          <a:latin typeface="+mn-lt"/>
                          <a:ea typeface="+mn-ea"/>
                          <a:cs typeface="Times New Roman" panose="02020603050405020304" pitchFamily="18" charset="0"/>
                        </a:rPr>
                        <a:t>醇的催化氧化</a:t>
                      </a:r>
                      <a:r>
                        <a:rPr lang="en-US" sz="2400">
                          <a:solidFill>
                            <a:srgbClr val="000000"/>
                          </a:solidFill>
                          <a:effectLst/>
                          <a:latin typeface="+mn-lt"/>
                          <a:ea typeface="+mn-ea"/>
                          <a:cs typeface="Times New Roman" panose="02020603050405020304" pitchFamily="18" charset="0"/>
                        </a:rPr>
                        <a:t>;②</a:t>
                      </a:r>
                      <a:r>
                        <a:rPr lang="zh-CN" sz="2400">
                          <a:solidFill>
                            <a:srgbClr val="000000"/>
                          </a:solidFill>
                          <a:effectLst/>
                          <a:latin typeface="+mn-lt"/>
                          <a:ea typeface="+mn-ea"/>
                          <a:cs typeface="Times New Roman" panose="02020603050405020304" pitchFamily="18" charset="0"/>
                        </a:rPr>
                        <a:t>连在同一个</a:t>
                      </a:r>
                      <a:r>
                        <a:rPr lang="en-US" sz="2400">
                          <a:solidFill>
                            <a:srgbClr val="000000"/>
                          </a:solidFill>
                          <a:effectLst/>
                          <a:latin typeface="+mn-lt"/>
                          <a:ea typeface="+mn-ea"/>
                          <a:cs typeface="Times New Roman" panose="02020603050405020304" pitchFamily="18" charset="0"/>
                        </a:rPr>
                        <a:t>C</a:t>
                      </a:r>
                      <a:r>
                        <a:rPr lang="zh-CN" sz="2400">
                          <a:solidFill>
                            <a:srgbClr val="000000"/>
                          </a:solidFill>
                          <a:effectLst/>
                          <a:latin typeface="+mn-lt"/>
                          <a:ea typeface="+mn-ea"/>
                          <a:cs typeface="Times New Roman" panose="02020603050405020304" pitchFamily="18" charset="0"/>
                        </a:rPr>
                        <a:t>上的两个羟基脱水</a:t>
                      </a:r>
                      <a:r>
                        <a:rPr lang="en-US" sz="2400">
                          <a:solidFill>
                            <a:srgbClr val="000000"/>
                          </a:solidFill>
                          <a:effectLst/>
                          <a:latin typeface="+mn-lt"/>
                          <a:ea typeface="+mn-ea"/>
                          <a:cs typeface="Times New Roman" panose="02020603050405020304" pitchFamily="18" charset="0"/>
                        </a:rPr>
                        <a:t>;③</a:t>
                      </a:r>
                      <a:r>
                        <a:rPr lang="zh-CN" sz="2400">
                          <a:solidFill>
                            <a:srgbClr val="000000"/>
                          </a:solidFill>
                          <a:effectLst/>
                          <a:latin typeface="+mn-lt"/>
                          <a:ea typeface="+mn-ea"/>
                          <a:cs typeface="Times New Roman" panose="02020603050405020304" pitchFamily="18" charset="0"/>
                        </a:rPr>
                        <a:t>含碳碳叁键的物质与水加成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888100"/>
                  </a:ext>
                </a:extLst>
              </a:tr>
              <a:tr h="60235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羧基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①</a:t>
                      </a:r>
                      <a:r>
                        <a:rPr lang="zh-CN" sz="2400" dirty="0">
                          <a:solidFill>
                            <a:srgbClr val="000000"/>
                          </a:solidFill>
                          <a:effectLst/>
                          <a:latin typeface="+mn-lt"/>
                          <a:ea typeface="+mn-ea"/>
                          <a:cs typeface="Times New Roman" panose="02020603050405020304" pitchFamily="18" charset="0"/>
                        </a:rPr>
                        <a:t>醛基氧化</a:t>
                      </a:r>
                      <a:r>
                        <a:rPr lang="en-US" sz="2400" dirty="0">
                          <a:solidFill>
                            <a:srgbClr val="000000"/>
                          </a:solidFill>
                          <a:effectLst/>
                          <a:latin typeface="+mn-lt"/>
                          <a:ea typeface="+mn-ea"/>
                          <a:cs typeface="Times New Roman" panose="02020603050405020304" pitchFamily="18" charset="0"/>
                        </a:rPr>
                        <a:t>;②</a:t>
                      </a:r>
                      <a:r>
                        <a:rPr lang="zh-CN" sz="2400" dirty="0">
                          <a:solidFill>
                            <a:srgbClr val="000000"/>
                          </a:solidFill>
                          <a:effectLst/>
                          <a:latin typeface="+mn-lt"/>
                          <a:ea typeface="+mn-ea"/>
                          <a:cs typeface="Times New Roman" panose="02020603050405020304" pitchFamily="18" charset="0"/>
                        </a:rPr>
                        <a:t>酯、肽、蛋白质、羧酸盐的水解</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8738919"/>
                  </a:ext>
                </a:extLst>
              </a:tr>
            </a:tbl>
          </a:graphicData>
        </a:graphic>
      </p:graphicFrame>
      <p:sp>
        <p:nvSpPr>
          <p:cNvPr id="25" name="矩形 24">
            <a:extLst>
              <a:ext uri="{FF2B5EF4-FFF2-40B4-BE49-F238E27FC236}">
                <a16:creationId xmlns="" xmlns:a16="http://schemas.microsoft.com/office/drawing/2014/main" id="{2BE1664F-A863-4BCC-859B-0C209115DD06}"/>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92303582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88740F5-A62E-40AD-A6E2-F16B332DDD0D}"/>
              </a:ext>
            </a:extLst>
          </p:cNvPr>
          <p:cNvSpPr/>
          <p:nvPr/>
        </p:nvSpPr>
        <p:spPr>
          <a:xfrm>
            <a:off x="285750" y="219045"/>
            <a:ext cx="11639550" cy="3970318"/>
          </a:xfrm>
          <a:prstGeom prst="rect">
            <a:avLst/>
          </a:prstGeom>
        </p:spPr>
        <p:txBody>
          <a:bodyPr wrap="square">
            <a:spAutoFit/>
          </a:bodyPr>
          <a:lstStyle/>
          <a:p>
            <a:pPr>
              <a:lnSpc>
                <a:spcPct val="150000"/>
              </a:lnSpc>
            </a:pPr>
            <a:r>
              <a:rPr lang="en-US" altLang="zh-CN" sz="2800" dirty="0"/>
              <a:t>(2)</a:t>
            </a:r>
            <a:r>
              <a:rPr lang="zh-CN" altLang="zh-CN" sz="2800" dirty="0"/>
              <a:t>官能团的消除</a:t>
            </a:r>
          </a:p>
          <a:p>
            <a:pPr>
              <a:lnSpc>
                <a:spcPct val="150000"/>
              </a:lnSpc>
            </a:pPr>
            <a:r>
              <a:rPr lang="en-US" altLang="zh-CN" sz="2800" dirty="0"/>
              <a:t>①</a:t>
            </a:r>
            <a:r>
              <a:rPr lang="zh-CN" altLang="zh-CN" sz="2800" dirty="0"/>
              <a:t>通过加成反应或聚合反应消除不饱和键。</a:t>
            </a:r>
          </a:p>
          <a:p>
            <a:pPr>
              <a:lnSpc>
                <a:spcPct val="150000"/>
              </a:lnSpc>
            </a:pPr>
            <a:r>
              <a:rPr lang="en-US" altLang="zh-CN" sz="2800" dirty="0"/>
              <a:t>②</a:t>
            </a:r>
            <a:r>
              <a:rPr lang="zh-CN" altLang="zh-CN" sz="2800" dirty="0"/>
              <a:t>通过取代反应、消去反应、酯化反应、氧化反应等消除羟基</a:t>
            </a:r>
            <a:r>
              <a:rPr lang="en-US" altLang="zh-CN" sz="2800" dirty="0"/>
              <a:t>(—OH)</a:t>
            </a:r>
            <a:r>
              <a:rPr lang="zh-CN" altLang="zh-CN" sz="2800" dirty="0"/>
              <a:t>。</a:t>
            </a:r>
          </a:p>
          <a:p>
            <a:pPr>
              <a:lnSpc>
                <a:spcPct val="150000"/>
              </a:lnSpc>
            </a:pPr>
            <a:r>
              <a:rPr lang="en-US" altLang="zh-CN" sz="2800" dirty="0"/>
              <a:t>③</a:t>
            </a:r>
            <a:r>
              <a:rPr lang="zh-CN" altLang="zh-CN" sz="2800" dirty="0"/>
              <a:t>通过加成反应或氧化反应消除醛基</a:t>
            </a:r>
            <a:r>
              <a:rPr lang="en-US" altLang="zh-CN" sz="2800" dirty="0"/>
              <a:t>(—CHO)</a:t>
            </a:r>
            <a:r>
              <a:rPr lang="zh-CN" altLang="zh-CN" sz="2800" dirty="0"/>
              <a:t>。</a:t>
            </a:r>
          </a:p>
          <a:p>
            <a:pPr>
              <a:lnSpc>
                <a:spcPct val="150000"/>
              </a:lnSpc>
            </a:pPr>
            <a:r>
              <a:rPr lang="en-US" altLang="zh-CN" sz="2800" dirty="0"/>
              <a:t>④</a:t>
            </a:r>
            <a:r>
              <a:rPr lang="zh-CN" altLang="zh-CN" sz="2800" dirty="0"/>
              <a:t>通过水解反应消除酯基。</a:t>
            </a:r>
          </a:p>
          <a:p>
            <a:pPr>
              <a:lnSpc>
                <a:spcPct val="150000"/>
              </a:lnSpc>
            </a:pPr>
            <a:r>
              <a:rPr lang="en-US" altLang="zh-CN" sz="2800" dirty="0"/>
              <a:t>⑤</a:t>
            </a:r>
            <a:r>
              <a:rPr lang="zh-CN" altLang="zh-CN" sz="2800" dirty="0"/>
              <a:t>通过水解反应、消去反应消除卤素原子。</a:t>
            </a:r>
          </a:p>
        </p:txBody>
      </p:sp>
      <p:sp>
        <p:nvSpPr>
          <p:cNvPr id="4" name="矩形 3">
            <a:extLst>
              <a:ext uri="{FF2B5EF4-FFF2-40B4-BE49-F238E27FC236}">
                <a16:creationId xmlns="" xmlns:a16="http://schemas.microsoft.com/office/drawing/2014/main" id="{45DDC536-DF8A-4802-A034-0B04F8B25327}"/>
              </a:ext>
            </a:extLst>
          </p:cNvPr>
          <p:cNvSpPr/>
          <p:nvPr/>
        </p:nvSpPr>
        <p:spPr>
          <a:xfrm>
            <a:off x="349840" y="4131452"/>
            <a:ext cx="2759089" cy="662233"/>
          </a:xfrm>
          <a:prstGeom prst="rect">
            <a:avLst/>
          </a:prstGeom>
        </p:spPr>
        <p:txBody>
          <a:bodyPr wrap="none">
            <a:spAutoFit/>
          </a:bodyPr>
          <a:lstStyle/>
          <a:p>
            <a:pPr>
              <a:lnSpc>
                <a:spcPct val="150000"/>
              </a:lnSpc>
              <a:spcAft>
                <a:spcPts val="0"/>
              </a:spcAft>
            </a:pPr>
            <a:r>
              <a:rPr lang="en-US" altLang="zh-CN" sz="2800" dirty="0"/>
              <a:t>(3)</a:t>
            </a:r>
            <a:r>
              <a:rPr lang="zh-CN" altLang="zh-CN" sz="2800" dirty="0"/>
              <a:t>官能团的转化</a:t>
            </a:r>
          </a:p>
        </p:txBody>
      </p:sp>
      <p:sp>
        <p:nvSpPr>
          <p:cNvPr id="5" name="矩形 4">
            <a:extLst>
              <a:ext uri="{FF2B5EF4-FFF2-40B4-BE49-F238E27FC236}">
                <a16:creationId xmlns="" xmlns:a16="http://schemas.microsoft.com/office/drawing/2014/main" id="{EDA80A2A-BEF4-4405-AB16-814BEFC95525}"/>
              </a:ext>
            </a:extLst>
          </p:cNvPr>
          <p:cNvSpPr/>
          <p:nvPr/>
        </p:nvSpPr>
        <p:spPr>
          <a:xfrm>
            <a:off x="327399" y="4901684"/>
            <a:ext cx="6118983" cy="662233"/>
          </a:xfrm>
          <a:prstGeom prst="rect">
            <a:avLst/>
          </a:prstGeom>
        </p:spPr>
        <p:txBody>
          <a:bodyPr wrap="none">
            <a:spAutoFit/>
          </a:bodyPr>
          <a:lstStyle/>
          <a:p>
            <a:pPr>
              <a:lnSpc>
                <a:spcPct val="150000"/>
              </a:lnSpc>
            </a:pPr>
            <a:r>
              <a:rPr lang="en-US" altLang="zh-CN" sz="2800" dirty="0"/>
              <a:t>①</a:t>
            </a:r>
            <a:r>
              <a:rPr lang="zh-CN" altLang="zh-CN" sz="2800" dirty="0"/>
              <a:t>利用衍变关系引入官能团</a:t>
            </a:r>
            <a:r>
              <a:rPr lang="en-US" altLang="zh-CN" sz="2800" dirty="0"/>
              <a:t>,</a:t>
            </a:r>
            <a:r>
              <a:rPr lang="zh-CN" altLang="zh-CN" sz="2800" dirty="0"/>
              <a:t>如</a:t>
            </a:r>
            <a:r>
              <a:rPr lang="en-US" altLang="zh-CN" sz="2800" dirty="0"/>
              <a:t>:</a:t>
            </a:r>
            <a:r>
              <a:rPr lang="zh-CN" altLang="zh-CN" sz="2800" dirty="0"/>
              <a:t>卤代烃</a:t>
            </a:r>
            <a:endParaRPr lang="zh-CN" altLang="en-US" sz="2800" dirty="0"/>
          </a:p>
        </p:txBody>
      </p:sp>
      <p:pic>
        <p:nvPicPr>
          <p:cNvPr id="6" name="图片 5">
            <a:extLst>
              <a:ext uri="{FF2B5EF4-FFF2-40B4-BE49-F238E27FC236}">
                <a16:creationId xmlns="" xmlns:a16="http://schemas.microsoft.com/office/drawing/2014/main" id="{4031AC47-63FE-4831-9233-B34854BFB96D}"/>
              </a:ext>
            </a:extLst>
          </p:cNvPr>
          <p:cNvPicPr/>
          <p:nvPr/>
        </p:nvPicPr>
        <p:blipFill>
          <a:blip r:embed="rId2"/>
          <a:stretch>
            <a:fillRect/>
          </a:stretch>
        </p:blipFill>
        <p:spPr>
          <a:xfrm>
            <a:off x="6481762" y="4912677"/>
            <a:ext cx="623888" cy="772174"/>
          </a:xfrm>
          <a:prstGeom prst="rect">
            <a:avLst/>
          </a:prstGeom>
        </p:spPr>
      </p:pic>
      <p:sp>
        <p:nvSpPr>
          <p:cNvPr id="7" name="矩形 6">
            <a:extLst>
              <a:ext uri="{FF2B5EF4-FFF2-40B4-BE49-F238E27FC236}">
                <a16:creationId xmlns="" xmlns:a16="http://schemas.microsoft.com/office/drawing/2014/main" id="{3B09A81A-281C-42CD-92DD-47E982677ACD}"/>
              </a:ext>
            </a:extLst>
          </p:cNvPr>
          <p:cNvSpPr/>
          <p:nvPr/>
        </p:nvSpPr>
        <p:spPr>
          <a:xfrm>
            <a:off x="7135571" y="4920734"/>
            <a:ext cx="2520242" cy="738664"/>
          </a:xfrm>
          <a:prstGeom prst="rect">
            <a:avLst/>
          </a:prstGeom>
        </p:spPr>
        <p:txBody>
          <a:bodyPr wrap="none">
            <a:spAutoFit/>
          </a:bodyPr>
          <a:lstStyle/>
          <a:p>
            <a:pPr>
              <a:lnSpc>
                <a:spcPct val="150000"/>
              </a:lnSpc>
            </a:pPr>
            <a:r>
              <a:rPr lang="zh-CN" altLang="zh-CN" sz="2800" dirty="0"/>
              <a:t>伯醇</a:t>
            </a:r>
            <a:r>
              <a:rPr lang="en-US" altLang="zh-CN" sz="2800" dirty="0"/>
              <a:t>(RCH</a:t>
            </a:r>
            <a:r>
              <a:rPr lang="en-US" altLang="zh-CN" sz="2800" baseline="-25000" dirty="0"/>
              <a:t>2</a:t>
            </a:r>
            <a:r>
              <a:rPr lang="en-US" altLang="zh-CN" sz="2800" dirty="0"/>
              <a:t>OH)</a:t>
            </a:r>
            <a:endParaRPr lang="zh-CN" altLang="en-US" sz="2800" dirty="0"/>
          </a:p>
        </p:txBody>
      </p:sp>
      <p:pic>
        <p:nvPicPr>
          <p:cNvPr id="8" name="图片 7">
            <a:extLst>
              <a:ext uri="{FF2B5EF4-FFF2-40B4-BE49-F238E27FC236}">
                <a16:creationId xmlns="" xmlns:a16="http://schemas.microsoft.com/office/drawing/2014/main" id="{60396B65-ED37-4F8F-8B5B-8E2AD3274BE4}"/>
              </a:ext>
            </a:extLst>
          </p:cNvPr>
          <p:cNvPicPr/>
          <p:nvPr/>
        </p:nvPicPr>
        <p:blipFill>
          <a:blip r:embed="rId3"/>
          <a:stretch>
            <a:fillRect/>
          </a:stretch>
        </p:blipFill>
        <p:spPr>
          <a:xfrm>
            <a:off x="9663112" y="5025707"/>
            <a:ext cx="585788" cy="528058"/>
          </a:xfrm>
          <a:prstGeom prst="rect">
            <a:avLst/>
          </a:prstGeom>
        </p:spPr>
      </p:pic>
      <p:sp>
        <p:nvSpPr>
          <p:cNvPr id="9" name="Rectangle 2">
            <a:extLst>
              <a:ext uri="{FF2B5EF4-FFF2-40B4-BE49-F238E27FC236}">
                <a16:creationId xmlns="" xmlns:a16="http://schemas.microsoft.com/office/drawing/2014/main" id="{CD107EA2-8589-4D88-90B6-336AB65979B6}"/>
              </a:ext>
            </a:extLst>
          </p:cNvPr>
          <p:cNvSpPr>
            <a:spLocks noChangeArrowheads="1"/>
          </p:cNvSpPr>
          <p:nvPr/>
        </p:nvSpPr>
        <p:spPr bwMode="auto">
          <a:xfrm>
            <a:off x="10325100" y="5021934"/>
            <a:ext cx="543739" cy="6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50000"/>
              </a:lnSpc>
              <a:spcBef>
                <a:spcPct val="0"/>
              </a:spcBef>
              <a:spcAft>
                <a:spcPct val="0"/>
              </a:spcAft>
              <a:buClrTx/>
              <a:buSzTx/>
              <a:buFontTx/>
              <a:buNone/>
              <a:tabLst/>
            </a:pPr>
            <a:r>
              <a:rPr lang="zh-CN" altLang="en-US" sz="2800" dirty="0"/>
              <a:t>醛</a:t>
            </a:r>
          </a:p>
        </p:txBody>
      </p:sp>
      <p:pic>
        <p:nvPicPr>
          <p:cNvPr id="34817" name="图片 2150">
            <a:extLst>
              <a:ext uri="{FF2B5EF4-FFF2-40B4-BE49-F238E27FC236}">
                <a16:creationId xmlns="" xmlns:a16="http://schemas.microsoft.com/office/drawing/2014/main" id="{E2F0C7E1-00E7-4715-B2FA-2F35789C1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5848350"/>
            <a:ext cx="571500" cy="5218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 xmlns:a16="http://schemas.microsoft.com/office/drawing/2014/main" id="{F68BD841-7326-49BD-A78B-8DB35831B177}"/>
              </a:ext>
            </a:extLst>
          </p:cNvPr>
          <p:cNvSpPr>
            <a:spLocks noChangeArrowheads="1"/>
          </p:cNvSpPr>
          <p:nvPr/>
        </p:nvSpPr>
        <p:spPr bwMode="auto">
          <a:xfrm>
            <a:off x="1295400" y="5793459"/>
            <a:ext cx="1082348" cy="6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50000"/>
              </a:lnSpc>
              <a:spcBef>
                <a:spcPct val="0"/>
              </a:spcBef>
              <a:spcAft>
                <a:spcPct val="0"/>
              </a:spcAft>
              <a:buClrTx/>
              <a:buSzTx/>
              <a:buFontTx/>
              <a:buNone/>
              <a:tabLst/>
            </a:pPr>
            <a:r>
              <a:rPr lang="zh-CN" altLang="en-US" sz="2800" dirty="0"/>
              <a:t>羧酸  </a:t>
            </a:r>
          </a:p>
        </p:txBody>
      </p:sp>
      <p:sp>
        <p:nvSpPr>
          <p:cNvPr id="12" name="矩形 11">
            <a:extLst>
              <a:ext uri="{FF2B5EF4-FFF2-40B4-BE49-F238E27FC236}">
                <a16:creationId xmlns="" xmlns:a16="http://schemas.microsoft.com/office/drawing/2014/main" id="{5EED2C8E-583E-4271-9807-852311C3E53C}"/>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65795685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6F90A24A-180D-4893-9FC3-93D838382F8F}"/>
              </a:ext>
            </a:extLst>
          </p:cNvPr>
          <p:cNvGrpSpPr/>
          <p:nvPr/>
        </p:nvGrpSpPr>
        <p:grpSpPr>
          <a:xfrm>
            <a:off x="244314" y="321751"/>
            <a:ext cx="11518680" cy="2355147"/>
            <a:chOff x="406620" y="809595"/>
            <a:chExt cx="11518680" cy="2486932"/>
          </a:xfrm>
        </p:grpSpPr>
        <p:sp>
          <p:nvSpPr>
            <p:cNvPr id="2" name="矩形 1">
              <a:extLst>
                <a:ext uri="{FF2B5EF4-FFF2-40B4-BE49-F238E27FC236}">
                  <a16:creationId xmlns="" xmlns:a16="http://schemas.microsoft.com/office/drawing/2014/main" id="{C88740F5-A62E-40AD-A6E2-F16B332DDD0D}"/>
                </a:ext>
              </a:extLst>
            </p:cNvPr>
            <p:cNvSpPr/>
            <p:nvPr/>
          </p:nvSpPr>
          <p:spPr>
            <a:xfrm>
              <a:off x="406620" y="809595"/>
              <a:ext cx="11518680" cy="2144990"/>
            </a:xfrm>
            <a:prstGeom prst="rect">
              <a:avLst/>
            </a:prstGeom>
          </p:spPr>
          <p:txBody>
            <a:bodyPr wrap="square">
              <a:spAutoFit/>
            </a:bodyPr>
            <a:lstStyle/>
            <a:p>
              <a:pPr>
                <a:lnSpc>
                  <a:spcPct val="150000"/>
                </a:lnSpc>
              </a:pPr>
              <a:r>
                <a:rPr lang="en-US" altLang="zh-CN" sz="2800" dirty="0"/>
                <a:t>②</a:t>
              </a:r>
              <a:r>
                <a:rPr lang="zh-CN" altLang="en-US" sz="2800" dirty="0"/>
                <a:t>通过不同的反应途径增加官能团的</a:t>
              </a:r>
              <a:r>
                <a:rPr lang="zh-CN" altLang="en-US" sz="2800" dirty="0" smtClean="0"/>
                <a:t>个数，如：</a:t>
              </a:r>
              <a:endParaRPr lang="en-US" altLang="zh-CN" sz="2800" dirty="0"/>
            </a:p>
            <a:p>
              <a:pPr>
                <a:lnSpc>
                  <a:spcPct val="150000"/>
                </a:lnSpc>
              </a:pPr>
              <a:r>
                <a:rPr lang="en-US" altLang="zh-CN" sz="2800" dirty="0" smtClean="0"/>
                <a:t>   </a:t>
              </a:r>
            </a:p>
            <a:p>
              <a:pPr>
                <a:lnSpc>
                  <a:spcPct val="150000"/>
                </a:lnSpc>
              </a:pPr>
              <a:r>
                <a:rPr lang="en-US" altLang="zh-CN" sz="2800" dirty="0" smtClean="0"/>
                <a:t>  CH</a:t>
              </a:r>
              <a:r>
                <a:rPr lang="en-US" altLang="zh-CN" sz="2800" baseline="-25000" dirty="0" smtClean="0"/>
                <a:t>3</a:t>
              </a:r>
              <a:r>
                <a:rPr lang="en-US" altLang="zh-CN" sz="2800" dirty="0" smtClean="0"/>
                <a:t>CH</a:t>
              </a:r>
              <a:r>
                <a:rPr lang="en-US" altLang="zh-CN" sz="2800" baseline="-25000" dirty="0" smtClean="0"/>
                <a:t>2 </a:t>
              </a:r>
              <a:r>
                <a:rPr lang="en-US" altLang="zh-CN" sz="2800" dirty="0" smtClean="0"/>
                <a:t>OH            </a:t>
              </a:r>
              <a:endParaRPr lang="zh-CN" altLang="zh-CN" sz="2800" dirty="0"/>
            </a:p>
          </p:txBody>
        </p:sp>
        <p:pic>
          <p:nvPicPr>
            <p:cNvPr id="11" name="图片 10">
              <a:extLst>
                <a:ext uri="{FF2B5EF4-FFF2-40B4-BE49-F238E27FC236}">
                  <a16:creationId xmlns="" xmlns:a16="http://schemas.microsoft.com/office/drawing/2014/main" id="{F3931071-E66D-44AF-834D-CCB555E7870E}"/>
                </a:ext>
              </a:extLst>
            </p:cNvPr>
            <p:cNvPicPr/>
            <p:nvPr/>
          </p:nvPicPr>
          <p:blipFill>
            <a:blip r:embed="rId2"/>
            <a:stretch>
              <a:fillRect/>
            </a:stretch>
          </p:blipFill>
          <p:spPr>
            <a:xfrm>
              <a:off x="2702075" y="2198640"/>
              <a:ext cx="681038" cy="613921"/>
            </a:xfrm>
            <a:prstGeom prst="rect">
              <a:avLst/>
            </a:prstGeom>
          </p:spPr>
        </p:pic>
        <p:sp>
          <p:nvSpPr>
            <p:cNvPr id="3" name="矩形 2">
              <a:extLst>
                <a:ext uri="{FF2B5EF4-FFF2-40B4-BE49-F238E27FC236}">
                  <a16:creationId xmlns="" xmlns:a16="http://schemas.microsoft.com/office/drawing/2014/main" id="{4F2FDB8C-6506-4665-930C-D545FB709BC5}"/>
                </a:ext>
              </a:extLst>
            </p:cNvPr>
            <p:cNvSpPr/>
            <p:nvPr/>
          </p:nvSpPr>
          <p:spPr>
            <a:xfrm>
              <a:off x="3440688" y="2128338"/>
              <a:ext cx="807895" cy="738664"/>
            </a:xfrm>
            <a:prstGeom prst="rect">
              <a:avLst/>
            </a:prstGeom>
          </p:spPr>
          <p:txBody>
            <a:bodyPr wrap="square">
              <a:spAutoFit/>
            </a:bodyPr>
            <a:lstStyle/>
            <a:p>
              <a:pPr>
                <a:lnSpc>
                  <a:spcPct val="150000"/>
                </a:lnSpc>
              </a:pPr>
              <a:r>
                <a:rPr lang="en-US" altLang="zh-CN" sz="2800" dirty="0" smtClean="0"/>
                <a:t>CH</a:t>
              </a:r>
              <a:r>
                <a:rPr lang="en-US" altLang="zh-CN" sz="2800" baseline="-25000" dirty="0" smtClean="0"/>
                <a:t>2</a:t>
              </a:r>
              <a:endParaRPr lang="zh-CN" altLang="en-US" sz="2800" dirty="0"/>
            </a:p>
          </p:txBody>
        </p:sp>
        <p:pic>
          <p:nvPicPr>
            <p:cNvPr id="13" name="图片 12">
              <a:extLst>
                <a:ext uri="{FF2B5EF4-FFF2-40B4-BE49-F238E27FC236}">
                  <a16:creationId xmlns="" xmlns:a16="http://schemas.microsoft.com/office/drawing/2014/main" id="{FFC69E6A-3CDB-4560-9337-396219335A1E}"/>
                </a:ext>
              </a:extLst>
            </p:cNvPr>
            <p:cNvPicPr/>
            <p:nvPr/>
          </p:nvPicPr>
          <p:blipFill>
            <a:blip r:embed="rId3"/>
            <a:stretch>
              <a:fillRect/>
            </a:stretch>
          </p:blipFill>
          <p:spPr>
            <a:xfrm>
              <a:off x="4298820" y="2266530"/>
              <a:ext cx="462280" cy="462280"/>
            </a:xfrm>
            <a:prstGeom prst="rect">
              <a:avLst/>
            </a:prstGeom>
          </p:spPr>
        </p:pic>
        <p:sp>
          <p:nvSpPr>
            <p:cNvPr id="14" name="矩形 13">
              <a:extLst>
                <a:ext uri="{FF2B5EF4-FFF2-40B4-BE49-F238E27FC236}">
                  <a16:creationId xmlns="" xmlns:a16="http://schemas.microsoft.com/office/drawing/2014/main" id="{82BF2202-3121-498A-B054-CCE4CA177429}"/>
                </a:ext>
              </a:extLst>
            </p:cNvPr>
            <p:cNvSpPr/>
            <p:nvPr/>
          </p:nvSpPr>
          <p:spPr>
            <a:xfrm>
              <a:off x="4903449" y="2137481"/>
              <a:ext cx="803425" cy="661207"/>
            </a:xfrm>
            <a:prstGeom prst="rect">
              <a:avLst/>
            </a:prstGeom>
          </p:spPr>
          <p:txBody>
            <a:bodyPr wrap="none">
              <a:spAutoFit/>
            </a:bodyPr>
            <a:lstStyle/>
            <a:p>
              <a:pPr>
                <a:lnSpc>
                  <a:spcPct val="150000"/>
                </a:lnSpc>
              </a:pPr>
              <a:r>
                <a:rPr lang="en-US" altLang="zh-CN" sz="2800" dirty="0"/>
                <a:t>CH</a:t>
              </a:r>
              <a:r>
                <a:rPr lang="en-US" altLang="zh-CN" sz="2800" baseline="-25000" dirty="0"/>
                <a:t>2</a:t>
              </a:r>
              <a:endParaRPr lang="zh-CN" altLang="en-US" sz="2800" baseline="-25000" dirty="0"/>
            </a:p>
          </p:txBody>
        </p:sp>
        <p:pic>
          <p:nvPicPr>
            <p:cNvPr id="15" name="图片 14">
              <a:extLst>
                <a:ext uri="{FF2B5EF4-FFF2-40B4-BE49-F238E27FC236}">
                  <a16:creationId xmlns="" xmlns:a16="http://schemas.microsoft.com/office/drawing/2014/main" id="{6922F25F-2EF7-4AB2-9854-618AEFD2B68A}"/>
                </a:ext>
              </a:extLst>
            </p:cNvPr>
            <p:cNvPicPr/>
            <p:nvPr/>
          </p:nvPicPr>
          <p:blipFill>
            <a:blip r:embed="rId4"/>
            <a:stretch>
              <a:fillRect/>
            </a:stretch>
          </p:blipFill>
          <p:spPr>
            <a:xfrm>
              <a:off x="5682595" y="2137481"/>
              <a:ext cx="661988" cy="596749"/>
            </a:xfrm>
            <a:prstGeom prst="rect">
              <a:avLst/>
            </a:prstGeom>
          </p:spPr>
        </p:pic>
        <p:pic>
          <p:nvPicPr>
            <p:cNvPr id="16" name="图片 15">
              <a:extLst>
                <a:ext uri="{FF2B5EF4-FFF2-40B4-BE49-F238E27FC236}">
                  <a16:creationId xmlns="" xmlns:a16="http://schemas.microsoft.com/office/drawing/2014/main" id="{2E781909-B401-485B-B436-62F78AC67FB0}"/>
                </a:ext>
              </a:extLst>
            </p:cNvPr>
            <p:cNvPicPr/>
            <p:nvPr/>
          </p:nvPicPr>
          <p:blipFill>
            <a:blip r:embed="rId5"/>
            <a:stretch>
              <a:fillRect/>
            </a:stretch>
          </p:blipFill>
          <p:spPr>
            <a:xfrm>
              <a:off x="6421913" y="2312349"/>
              <a:ext cx="1838643" cy="972678"/>
            </a:xfrm>
            <a:prstGeom prst="rect">
              <a:avLst/>
            </a:prstGeom>
          </p:spPr>
        </p:pic>
        <p:pic>
          <p:nvPicPr>
            <p:cNvPr id="17" name="图片 16">
              <a:extLst>
                <a:ext uri="{FF2B5EF4-FFF2-40B4-BE49-F238E27FC236}">
                  <a16:creationId xmlns="" xmlns:a16="http://schemas.microsoft.com/office/drawing/2014/main" id="{FB0B34E3-0B9D-454D-BD2E-595374DE49AE}"/>
                </a:ext>
              </a:extLst>
            </p:cNvPr>
            <p:cNvPicPr/>
            <p:nvPr/>
          </p:nvPicPr>
          <p:blipFill>
            <a:blip r:embed="rId6"/>
            <a:stretch>
              <a:fillRect/>
            </a:stretch>
          </p:blipFill>
          <p:spPr>
            <a:xfrm>
              <a:off x="8260556" y="2064805"/>
              <a:ext cx="700088" cy="651193"/>
            </a:xfrm>
            <a:prstGeom prst="rect">
              <a:avLst/>
            </a:prstGeom>
          </p:spPr>
        </p:pic>
        <p:pic>
          <p:nvPicPr>
            <p:cNvPr id="18" name="图片 17">
              <a:extLst>
                <a:ext uri="{FF2B5EF4-FFF2-40B4-BE49-F238E27FC236}">
                  <a16:creationId xmlns="" xmlns:a16="http://schemas.microsoft.com/office/drawing/2014/main" id="{6CFDE2D7-8316-42B4-8FEF-49462B00A2E0}"/>
                </a:ext>
              </a:extLst>
            </p:cNvPr>
            <p:cNvPicPr/>
            <p:nvPr/>
          </p:nvPicPr>
          <p:blipFill>
            <a:blip r:embed="rId7"/>
            <a:stretch>
              <a:fillRect/>
            </a:stretch>
          </p:blipFill>
          <p:spPr>
            <a:xfrm>
              <a:off x="9156424" y="2300846"/>
              <a:ext cx="1916148" cy="995681"/>
            </a:xfrm>
            <a:prstGeom prst="rect">
              <a:avLst/>
            </a:prstGeom>
          </p:spPr>
        </p:pic>
      </p:grpSp>
      <p:sp>
        <p:nvSpPr>
          <p:cNvPr id="19" name="矩形 18">
            <a:extLst>
              <a:ext uri="{FF2B5EF4-FFF2-40B4-BE49-F238E27FC236}">
                <a16:creationId xmlns="" xmlns:a16="http://schemas.microsoft.com/office/drawing/2014/main" id="{3B2E33B5-9345-4454-95FB-8427B70A9022}"/>
              </a:ext>
            </a:extLst>
          </p:cNvPr>
          <p:cNvSpPr/>
          <p:nvPr/>
        </p:nvSpPr>
        <p:spPr>
          <a:xfrm>
            <a:off x="244314" y="2469021"/>
            <a:ext cx="6208751" cy="662297"/>
          </a:xfrm>
          <a:prstGeom prst="rect">
            <a:avLst/>
          </a:prstGeom>
        </p:spPr>
        <p:txBody>
          <a:bodyPr wrap="none">
            <a:spAutoFit/>
          </a:bodyPr>
          <a:lstStyle/>
          <a:p>
            <a:pPr>
              <a:lnSpc>
                <a:spcPct val="150000"/>
              </a:lnSpc>
              <a:spcAft>
                <a:spcPts val="0"/>
              </a:spcAft>
            </a:pPr>
            <a:r>
              <a:rPr lang="en-US" altLang="zh-CN" sz="2800" dirty="0" smtClean="0"/>
              <a:t>③</a:t>
            </a:r>
            <a:r>
              <a:rPr lang="zh-CN" altLang="zh-CN" sz="2800" dirty="0" smtClean="0"/>
              <a:t>通过</a:t>
            </a:r>
            <a:r>
              <a:rPr lang="zh-CN" altLang="zh-CN" sz="2800" dirty="0"/>
              <a:t>不同反应</a:t>
            </a:r>
            <a:r>
              <a:rPr lang="en-US" altLang="zh-CN" sz="2800" dirty="0"/>
              <a:t>,</a:t>
            </a:r>
            <a:r>
              <a:rPr lang="zh-CN" altLang="zh-CN" sz="2800" dirty="0"/>
              <a:t>改变官能团的位置</a:t>
            </a:r>
            <a:r>
              <a:rPr lang="en-US" altLang="zh-CN" sz="2800" dirty="0"/>
              <a:t>,</a:t>
            </a:r>
            <a:r>
              <a:rPr lang="zh-CN" altLang="zh-CN" sz="2800" dirty="0"/>
              <a:t>如</a:t>
            </a:r>
            <a:r>
              <a:rPr lang="en-US" altLang="zh-CN" sz="2800" dirty="0"/>
              <a:t>:</a:t>
            </a:r>
            <a:endParaRPr lang="zh-CN" altLang="zh-CN" sz="2800" dirty="0"/>
          </a:p>
        </p:txBody>
      </p:sp>
      <p:sp>
        <p:nvSpPr>
          <p:cNvPr id="20" name="矩形 19">
            <a:extLst>
              <a:ext uri="{FF2B5EF4-FFF2-40B4-BE49-F238E27FC236}">
                <a16:creationId xmlns="" xmlns:a16="http://schemas.microsoft.com/office/drawing/2014/main" id="{797CB521-7AAC-4FDA-AEE0-232D3A561D33}"/>
              </a:ext>
            </a:extLst>
          </p:cNvPr>
          <p:cNvSpPr/>
          <p:nvPr/>
        </p:nvSpPr>
        <p:spPr>
          <a:xfrm>
            <a:off x="435296" y="3565266"/>
            <a:ext cx="2560316"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CH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CH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OH</a:t>
            </a:r>
            <a:endParaRPr lang="zh-CN" altLang="en-US" sz="2800" dirty="0"/>
          </a:p>
        </p:txBody>
      </p:sp>
      <p:pic>
        <p:nvPicPr>
          <p:cNvPr id="22" name="图片 21">
            <a:extLst>
              <a:ext uri="{FF2B5EF4-FFF2-40B4-BE49-F238E27FC236}">
                <a16:creationId xmlns="" xmlns:a16="http://schemas.microsoft.com/office/drawing/2014/main" id="{1EBBE021-81EA-4CFF-AB78-25BF7DF7310E}"/>
              </a:ext>
            </a:extLst>
          </p:cNvPr>
          <p:cNvPicPr/>
          <p:nvPr/>
        </p:nvPicPr>
        <p:blipFill>
          <a:blip r:embed="rId2"/>
          <a:stretch>
            <a:fillRect/>
          </a:stretch>
        </p:blipFill>
        <p:spPr>
          <a:xfrm>
            <a:off x="3003913" y="3489032"/>
            <a:ext cx="681038" cy="613921"/>
          </a:xfrm>
          <a:prstGeom prst="rect">
            <a:avLst/>
          </a:prstGeom>
        </p:spPr>
      </p:pic>
      <p:sp>
        <p:nvSpPr>
          <p:cNvPr id="21" name="矩形 20">
            <a:extLst>
              <a:ext uri="{FF2B5EF4-FFF2-40B4-BE49-F238E27FC236}">
                <a16:creationId xmlns="" xmlns:a16="http://schemas.microsoft.com/office/drawing/2014/main" id="{5DF22744-E784-4BAA-9E0B-5060178C5887}"/>
              </a:ext>
            </a:extLst>
          </p:cNvPr>
          <p:cNvSpPr/>
          <p:nvPr/>
        </p:nvSpPr>
        <p:spPr>
          <a:xfrm>
            <a:off x="3798361" y="3534382"/>
            <a:ext cx="1301959"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CH</a:t>
            </a:r>
            <a:endParaRPr lang="zh-CN" altLang="en-US" sz="2800" dirty="0"/>
          </a:p>
        </p:txBody>
      </p:sp>
      <p:pic>
        <p:nvPicPr>
          <p:cNvPr id="24" name="图片 23">
            <a:extLst>
              <a:ext uri="{FF2B5EF4-FFF2-40B4-BE49-F238E27FC236}">
                <a16:creationId xmlns="" xmlns:a16="http://schemas.microsoft.com/office/drawing/2014/main" id="{79DF4D84-037B-4C47-AABE-0949E52E06F6}"/>
              </a:ext>
            </a:extLst>
          </p:cNvPr>
          <p:cNvPicPr/>
          <p:nvPr/>
        </p:nvPicPr>
        <p:blipFill>
          <a:blip r:embed="rId3"/>
          <a:stretch>
            <a:fillRect/>
          </a:stretch>
        </p:blipFill>
        <p:spPr>
          <a:xfrm>
            <a:off x="5139662" y="3595322"/>
            <a:ext cx="462280" cy="462280"/>
          </a:xfrm>
          <a:prstGeom prst="rect">
            <a:avLst/>
          </a:prstGeom>
        </p:spPr>
      </p:pic>
      <p:sp>
        <p:nvSpPr>
          <p:cNvPr id="25" name="矩形 24">
            <a:extLst>
              <a:ext uri="{FF2B5EF4-FFF2-40B4-BE49-F238E27FC236}">
                <a16:creationId xmlns="" xmlns:a16="http://schemas.microsoft.com/office/drawing/2014/main" id="{E21B2F09-73B7-486A-86A7-7E7591B09405}"/>
              </a:ext>
            </a:extLst>
          </p:cNvPr>
          <p:cNvSpPr/>
          <p:nvPr/>
        </p:nvSpPr>
        <p:spPr>
          <a:xfrm>
            <a:off x="5612255" y="3396395"/>
            <a:ext cx="803425" cy="661207"/>
          </a:xfrm>
          <a:prstGeom prst="rect">
            <a:avLst/>
          </a:prstGeom>
        </p:spPr>
        <p:txBody>
          <a:bodyPr wrap="none">
            <a:spAutoFit/>
          </a:bodyPr>
          <a:lstStyle/>
          <a:p>
            <a:pPr>
              <a:lnSpc>
                <a:spcPct val="150000"/>
              </a:lnSpc>
            </a:pPr>
            <a:r>
              <a:rPr lang="en-US" altLang="zh-CN" sz="2800" dirty="0"/>
              <a:t>CH</a:t>
            </a:r>
            <a:r>
              <a:rPr lang="en-US" altLang="zh-CN" sz="2800" baseline="-25000" dirty="0"/>
              <a:t>2</a:t>
            </a:r>
            <a:endParaRPr lang="zh-CN" altLang="en-US" sz="2800" baseline="-25000" dirty="0"/>
          </a:p>
        </p:txBody>
      </p:sp>
      <p:pic>
        <p:nvPicPr>
          <p:cNvPr id="26" name="图片 25">
            <a:extLst>
              <a:ext uri="{FF2B5EF4-FFF2-40B4-BE49-F238E27FC236}">
                <a16:creationId xmlns="" xmlns:a16="http://schemas.microsoft.com/office/drawing/2014/main" id="{AD494F1A-C7B2-4A0B-933A-8B24CED08390}"/>
              </a:ext>
            </a:extLst>
          </p:cNvPr>
          <p:cNvPicPr/>
          <p:nvPr/>
        </p:nvPicPr>
        <p:blipFill>
          <a:blip r:embed="rId8"/>
          <a:stretch>
            <a:fillRect/>
          </a:stretch>
        </p:blipFill>
        <p:spPr>
          <a:xfrm>
            <a:off x="6410940" y="3338084"/>
            <a:ext cx="642938" cy="795752"/>
          </a:xfrm>
          <a:prstGeom prst="rect">
            <a:avLst/>
          </a:prstGeom>
        </p:spPr>
      </p:pic>
      <p:pic>
        <p:nvPicPr>
          <p:cNvPr id="27" name="图片 26">
            <a:extLst>
              <a:ext uri="{FF2B5EF4-FFF2-40B4-BE49-F238E27FC236}">
                <a16:creationId xmlns="" xmlns:a16="http://schemas.microsoft.com/office/drawing/2014/main" id="{595DD776-0D0F-4C9E-9F09-62B57DBC7998}"/>
              </a:ext>
            </a:extLst>
          </p:cNvPr>
          <p:cNvPicPr/>
          <p:nvPr/>
        </p:nvPicPr>
        <p:blipFill>
          <a:blip r:embed="rId9"/>
          <a:stretch>
            <a:fillRect/>
          </a:stretch>
        </p:blipFill>
        <p:spPr>
          <a:xfrm>
            <a:off x="7053878" y="3565266"/>
            <a:ext cx="2014538" cy="1051721"/>
          </a:xfrm>
          <a:prstGeom prst="rect">
            <a:avLst/>
          </a:prstGeom>
        </p:spPr>
      </p:pic>
      <p:pic>
        <p:nvPicPr>
          <p:cNvPr id="28" name="图片 27">
            <a:extLst>
              <a:ext uri="{FF2B5EF4-FFF2-40B4-BE49-F238E27FC236}">
                <a16:creationId xmlns="" xmlns:a16="http://schemas.microsoft.com/office/drawing/2014/main" id="{96BAEB8C-C604-46C4-830E-6B5842900B8D}"/>
              </a:ext>
            </a:extLst>
          </p:cNvPr>
          <p:cNvPicPr/>
          <p:nvPr/>
        </p:nvPicPr>
        <p:blipFill>
          <a:blip r:embed="rId10"/>
          <a:stretch>
            <a:fillRect/>
          </a:stretch>
        </p:blipFill>
        <p:spPr>
          <a:xfrm>
            <a:off x="9027559" y="3502988"/>
            <a:ext cx="681038" cy="613921"/>
          </a:xfrm>
          <a:prstGeom prst="rect">
            <a:avLst/>
          </a:prstGeom>
        </p:spPr>
      </p:pic>
      <p:pic>
        <p:nvPicPr>
          <p:cNvPr id="29" name="图片 28">
            <a:extLst>
              <a:ext uri="{FF2B5EF4-FFF2-40B4-BE49-F238E27FC236}">
                <a16:creationId xmlns="" xmlns:a16="http://schemas.microsoft.com/office/drawing/2014/main" id="{8A45F078-FD45-46C5-A4A4-D72D8ED5408C}"/>
              </a:ext>
            </a:extLst>
          </p:cNvPr>
          <p:cNvPicPr/>
          <p:nvPr/>
        </p:nvPicPr>
        <p:blipFill>
          <a:blip r:embed="rId11"/>
          <a:stretch>
            <a:fillRect/>
          </a:stretch>
        </p:blipFill>
        <p:spPr>
          <a:xfrm>
            <a:off x="9920142" y="3534382"/>
            <a:ext cx="1980248" cy="968353"/>
          </a:xfrm>
          <a:prstGeom prst="rect">
            <a:avLst/>
          </a:prstGeom>
        </p:spPr>
      </p:pic>
      <p:sp>
        <p:nvSpPr>
          <p:cNvPr id="30" name="矩形 29">
            <a:extLst>
              <a:ext uri="{FF2B5EF4-FFF2-40B4-BE49-F238E27FC236}">
                <a16:creationId xmlns="" xmlns:a16="http://schemas.microsoft.com/office/drawing/2014/main" id="{AE68EA97-10DB-4CC1-8E0D-A8CCC15C6D9B}"/>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69537421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D17A908-FC3E-4C32-A1A2-90B777049882}"/>
              </a:ext>
            </a:extLst>
          </p:cNvPr>
          <p:cNvSpPr/>
          <p:nvPr/>
        </p:nvSpPr>
        <p:spPr>
          <a:xfrm>
            <a:off x="235975" y="288358"/>
            <a:ext cx="11739715" cy="6555641"/>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碳链的增减</a:t>
            </a:r>
          </a:p>
          <a:p>
            <a:pPr>
              <a:lnSpc>
                <a:spcPct val="150000"/>
              </a:lnSpc>
              <a:spcAft>
                <a:spcPts val="0"/>
              </a:spcAft>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增长</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如不饱和物质的加成或聚合</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有机物与</a:t>
            </a:r>
            <a:r>
              <a:rPr lang="en-US" altLang="zh-CN" sz="2800" dirty="0">
                <a:solidFill>
                  <a:srgbClr val="000000"/>
                </a:solidFill>
                <a:cs typeface="Times New Roman" panose="02020603050405020304" pitchFamily="18" charset="0"/>
              </a:rPr>
              <a:t>HCN</a:t>
            </a:r>
            <a:r>
              <a:rPr lang="zh-CN" altLang="zh-CN" sz="2800" dirty="0">
                <a:solidFill>
                  <a:srgbClr val="000000"/>
                </a:solidFill>
                <a:cs typeface="Times New Roman" panose="02020603050405020304" pitchFamily="18" charset="0"/>
              </a:rPr>
              <a:t>反应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一般会以信息形式给出</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缩短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如苯的同系物、烯烃的氧化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烃的裂化或裂解</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酯的水解反应等。</a:t>
            </a:r>
          </a:p>
          <a:p>
            <a:pPr>
              <a:lnSpc>
                <a:spcPct val="150000"/>
              </a:lnSpc>
              <a:spcAft>
                <a:spcPts val="0"/>
              </a:spcAft>
            </a:pPr>
            <a:r>
              <a:rPr lang="en-US" altLang="zh-CN" sz="2800" b="1" dirty="0">
                <a:solidFill>
                  <a:srgbClr val="000000"/>
                </a:solidFill>
                <a:cs typeface="Times New Roman" panose="02020603050405020304" pitchFamily="18" charset="0"/>
              </a:rPr>
              <a:t>3.</a:t>
            </a:r>
            <a:r>
              <a:rPr lang="zh-CN" altLang="zh-CN" sz="2800" b="1" dirty="0">
                <a:solidFill>
                  <a:srgbClr val="000000"/>
                </a:solidFill>
                <a:cs typeface="Times New Roman" panose="02020603050405020304" pitchFamily="18" charset="0"/>
              </a:rPr>
              <a:t>有机合成中常见官能团的保护</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酚羟基的保护</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因酚羟基易被氧化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所以在氧化其他基团前可以先使其与</a:t>
            </a:r>
            <a:r>
              <a:rPr lang="en-US" altLang="zh-CN" sz="2800" dirty="0" err="1">
                <a:solidFill>
                  <a:srgbClr val="000000"/>
                </a:solidFill>
                <a:cs typeface="Times New Roman" panose="02020603050405020304" pitchFamily="18" charset="0"/>
              </a:rPr>
              <a:t>NaOH</a:t>
            </a:r>
            <a:r>
              <a:rPr lang="zh-CN" altLang="zh-CN" sz="2800" dirty="0">
                <a:solidFill>
                  <a:srgbClr val="000000"/>
                </a:solidFill>
                <a:cs typeface="Times New Roman" panose="02020603050405020304" pitchFamily="18" charset="0"/>
              </a:rPr>
              <a:t>反应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把</a:t>
            </a:r>
            <a:r>
              <a:rPr lang="en-US" altLang="zh-CN" sz="2800" dirty="0">
                <a:solidFill>
                  <a:srgbClr val="000000"/>
                </a:solidFill>
                <a:cs typeface="Times New Roman" panose="02020603050405020304" pitchFamily="18" charset="0"/>
              </a:rPr>
              <a:t>—OH</a:t>
            </a:r>
            <a:r>
              <a:rPr lang="zh-CN" altLang="zh-CN" sz="2800" dirty="0">
                <a:solidFill>
                  <a:srgbClr val="000000"/>
                </a:solidFill>
                <a:cs typeface="Times New Roman" panose="02020603050405020304" pitchFamily="18" charset="0"/>
              </a:rPr>
              <a:t>变为</a:t>
            </a:r>
            <a:r>
              <a:rPr lang="en-US" altLang="zh-CN" sz="2800" dirty="0">
                <a:solidFill>
                  <a:srgbClr val="000000"/>
                </a:solidFill>
                <a:cs typeface="Times New Roman" panose="02020603050405020304" pitchFamily="18" charset="0"/>
              </a:rPr>
              <a:t>—</a:t>
            </a:r>
            <a:r>
              <a:rPr lang="en-US" altLang="zh-CN" sz="2800" dirty="0" err="1">
                <a:solidFill>
                  <a:srgbClr val="000000"/>
                </a:solidFill>
                <a:cs typeface="Times New Roman" panose="02020603050405020304" pitchFamily="18" charset="0"/>
              </a:rPr>
              <a:t>ONa</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a:t>
            </a:r>
            <a:r>
              <a:rPr lang="en-US" altLang="zh-CN" sz="2800" dirty="0">
                <a:solidFill>
                  <a:srgbClr val="000000"/>
                </a:solidFill>
                <a:cs typeface="Times New Roman" panose="02020603050405020304" pitchFamily="18" charset="0"/>
              </a:rPr>
              <a:t>—OCH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将其保护起来</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待氧化后再酸化将其转变为</a:t>
            </a:r>
            <a:r>
              <a:rPr lang="en-US" altLang="zh-CN" sz="2800" dirty="0">
                <a:solidFill>
                  <a:srgbClr val="000000"/>
                </a:solidFill>
                <a:cs typeface="Times New Roman" panose="02020603050405020304" pitchFamily="18" charset="0"/>
              </a:rPr>
              <a:t>—OH</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碳碳双键的保护</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碳碳双键也容易被氧化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在氧化其他基团前可以利用其与</a:t>
            </a:r>
            <a:r>
              <a:rPr lang="en-US" altLang="zh-CN" sz="2800" dirty="0" err="1">
                <a:solidFill>
                  <a:srgbClr val="000000"/>
                </a:solidFill>
                <a:cs typeface="Times New Roman" panose="02020603050405020304" pitchFamily="18" charset="0"/>
              </a:rPr>
              <a:t>HCl</a:t>
            </a:r>
            <a:r>
              <a:rPr lang="zh-CN" altLang="zh-CN" sz="2800" dirty="0">
                <a:solidFill>
                  <a:srgbClr val="000000"/>
                </a:solidFill>
                <a:cs typeface="Times New Roman" panose="02020603050405020304" pitchFamily="18" charset="0"/>
              </a:rPr>
              <a:t>等的加成反应将其保护起来</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待氧化后再利用消去反应将其转变为碳</a:t>
            </a:r>
          </a:p>
        </p:txBody>
      </p:sp>
      <p:sp>
        <p:nvSpPr>
          <p:cNvPr id="3" name="矩形 2">
            <a:extLst>
              <a:ext uri="{FF2B5EF4-FFF2-40B4-BE49-F238E27FC236}">
                <a16:creationId xmlns="" xmlns:a16="http://schemas.microsoft.com/office/drawing/2014/main" id="{A90B9731-89D7-4C5C-9F83-3C0ECF5DA31C}"/>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49203323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D17A908-FC3E-4C32-A1A2-90B777049882}"/>
              </a:ext>
            </a:extLst>
          </p:cNvPr>
          <p:cNvSpPr/>
          <p:nvPr/>
        </p:nvSpPr>
        <p:spPr>
          <a:xfrm>
            <a:off x="235975" y="288358"/>
            <a:ext cx="11739715" cy="6555641"/>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碳碳双键。</a:t>
            </a: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氨基</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的保护</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如在利用对硝基甲苯合成对氨基苯甲酸的过程中应先把</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氧化成</a:t>
            </a:r>
            <a:r>
              <a:rPr lang="en-US" altLang="zh-CN" sz="2800" dirty="0">
                <a:solidFill>
                  <a:srgbClr val="000000"/>
                </a:solidFill>
                <a:cs typeface="Times New Roman" panose="02020603050405020304" pitchFamily="18" charset="0"/>
              </a:rPr>
              <a:t>—COOH</a:t>
            </a:r>
            <a:r>
              <a:rPr lang="zh-CN" altLang="zh-CN" sz="2800" dirty="0">
                <a:solidFill>
                  <a:srgbClr val="000000"/>
                </a:solidFill>
                <a:cs typeface="Times New Roman" panose="02020603050405020304" pitchFamily="18" charset="0"/>
              </a:rPr>
              <a:t>之后</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再把</a:t>
            </a:r>
            <a:r>
              <a:rPr lang="en-US" altLang="zh-CN" sz="2800" dirty="0">
                <a:solidFill>
                  <a:srgbClr val="000000"/>
                </a:solidFill>
                <a:cs typeface="Times New Roman" panose="02020603050405020304" pitchFamily="18" charset="0"/>
              </a:rPr>
              <a:t>—NO</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还原为</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防止</a:t>
            </a:r>
            <a:r>
              <a:rPr lang="en-US" altLang="zh-CN" sz="2800" dirty="0">
                <a:solidFill>
                  <a:srgbClr val="000000"/>
                </a:solidFill>
                <a:cs typeface="Times New Roman" panose="02020603050405020304" pitchFamily="18" charset="0"/>
              </a:rPr>
              <a:t>KMnO</a:t>
            </a:r>
            <a:r>
              <a:rPr lang="en-US" altLang="zh-CN" sz="2800" baseline="-250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氧</a:t>
            </a:r>
            <a:r>
              <a:rPr lang="zh-CN" altLang="zh-CN" sz="2800" dirty="0" smtClean="0">
                <a:solidFill>
                  <a:srgbClr val="000000"/>
                </a:solidFill>
                <a:cs typeface="Times New Roman" panose="02020603050405020304" pitchFamily="18" charset="0"/>
              </a:rPr>
              <a:t>化</a:t>
            </a:r>
            <a:endParaRPr lang="en-US" altLang="zh-CN" sz="2800" dirty="0" smtClean="0">
              <a:solidFill>
                <a:srgbClr val="000000"/>
              </a:solidFill>
              <a:cs typeface="Times New Roman" panose="02020603050405020304" pitchFamily="18" charset="0"/>
            </a:endParaRPr>
          </a:p>
          <a:p>
            <a:pPr>
              <a:lnSpc>
                <a:spcPct val="150000"/>
              </a:lnSpc>
              <a:spcAft>
                <a:spcPts val="0"/>
              </a:spcAft>
            </a:pPr>
            <a:r>
              <a:rPr lang="en-US" altLang="zh-CN" sz="2800" dirty="0" smtClean="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时</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具有还原性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也被氧化。</a:t>
            </a:r>
          </a:p>
          <a:p>
            <a:pPr>
              <a:lnSpc>
                <a:spcPct val="150000"/>
              </a:lnSpc>
              <a:spcAft>
                <a:spcPts val="0"/>
              </a:spcAft>
            </a:pPr>
            <a:r>
              <a:rPr lang="en-US" altLang="zh-CN" sz="2800" b="1" dirty="0">
                <a:solidFill>
                  <a:srgbClr val="000000"/>
                </a:solidFill>
                <a:cs typeface="Times New Roman" panose="02020603050405020304" pitchFamily="18" charset="0"/>
              </a:rPr>
              <a:t>4.</a:t>
            </a:r>
            <a:r>
              <a:rPr lang="zh-CN" altLang="zh-CN" sz="2800" b="1" dirty="0">
                <a:solidFill>
                  <a:srgbClr val="000000"/>
                </a:solidFill>
                <a:cs typeface="Times New Roman" panose="02020603050405020304" pitchFamily="18" charset="0"/>
              </a:rPr>
              <a:t>有机推断题的突破口</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根据有机物的性质推断官能团</a:t>
            </a:r>
          </a:p>
          <a:p>
            <a:pPr>
              <a:lnSpc>
                <a:spcPct val="150000"/>
              </a:lnSpc>
              <a:spcAft>
                <a:spcPts val="0"/>
              </a:spcAft>
            </a:pPr>
            <a:r>
              <a:rPr lang="zh-CN" altLang="zh-CN" sz="2800" dirty="0">
                <a:solidFill>
                  <a:srgbClr val="000000"/>
                </a:solidFill>
                <a:cs typeface="Times New Roman" panose="02020603050405020304" pitchFamily="18" charset="0"/>
              </a:rPr>
              <a:t>有机物的官能团往往具有一些特征反应和特殊的化学性质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这些都是推断有机物结构的突破口。</a:t>
            </a:r>
          </a:p>
          <a:p>
            <a:pPr>
              <a:lnSpc>
                <a:spcPct val="150000"/>
              </a:lnSpc>
              <a:spcAft>
                <a:spcPts val="0"/>
              </a:spcAft>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能使溴水褪色的物质可能含有碳碳双键、碳碳叁键或属于酚类物质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产生白色沉淀</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p:txBody>
      </p:sp>
      <p:sp>
        <p:nvSpPr>
          <p:cNvPr id="3" name="矩形 2">
            <a:extLst>
              <a:ext uri="{FF2B5EF4-FFF2-40B4-BE49-F238E27FC236}">
                <a16:creationId xmlns="" xmlns:a16="http://schemas.microsoft.com/office/drawing/2014/main" id="{D4E45124-4A81-43E9-9A85-05DACD6D90DF}"/>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62948358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D17A908-FC3E-4C32-A1A2-90B777049882}"/>
              </a:ext>
            </a:extLst>
          </p:cNvPr>
          <p:cNvSpPr/>
          <p:nvPr/>
        </p:nvSpPr>
        <p:spPr>
          <a:xfrm>
            <a:off x="235975" y="288358"/>
            <a:ext cx="11739715" cy="6555641"/>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能使酸性</a:t>
            </a:r>
            <a:r>
              <a:rPr lang="en-US" altLang="zh-CN" sz="2800" dirty="0">
                <a:solidFill>
                  <a:srgbClr val="000000"/>
                </a:solidFill>
                <a:cs typeface="Times New Roman" panose="02020603050405020304" pitchFamily="18" charset="0"/>
              </a:rPr>
              <a:t>KMnO</a:t>
            </a:r>
            <a:r>
              <a:rPr lang="en-US" altLang="zh-CN" sz="2800" baseline="-250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溶液褪色的物质可能含有碳碳双键、碳碳叁键、</a:t>
            </a:r>
            <a:r>
              <a:rPr lang="en-US" altLang="zh-CN" sz="2800" dirty="0">
                <a:solidFill>
                  <a:srgbClr val="000000"/>
                </a:solidFill>
                <a:cs typeface="Times New Roman" panose="02020603050405020304" pitchFamily="18" charset="0"/>
              </a:rPr>
              <a:t>—CHO</a:t>
            </a:r>
            <a:r>
              <a:rPr lang="zh-CN" altLang="zh-CN" sz="2800" dirty="0">
                <a:solidFill>
                  <a:srgbClr val="000000"/>
                </a:solidFill>
                <a:cs typeface="Times New Roman" panose="02020603050405020304" pitchFamily="18" charset="0"/>
              </a:rPr>
              <a:t>或属于酚类物质、苯的同系物等。</a:t>
            </a:r>
          </a:p>
          <a:p>
            <a:pPr>
              <a:lnSpc>
                <a:spcPct val="150000"/>
              </a:lnSpc>
              <a:spcAft>
                <a:spcPts val="0"/>
              </a:spcAft>
            </a:pPr>
            <a:r>
              <a:rPr lang="en-US" altLang="zh-CN" sz="2800" dirty="0">
                <a:solidFill>
                  <a:srgbClr val="000000"/>
                </a:solidFill>
                <a:cs typeface="Times New Roman" panose="02020603050405020304" pitchFamily="18" charset="0"/>
              </a:rPr>
              <a:t>③</a:t>
            </a:r>
            <a:r>
              <a:rPr lang="zh-CN" altLang="zh-CN" sz="2800" dirty="0">
                <a:solidFill>
                  <a:srgbClr val="000000"/>
                </a:solidFill>
                <a:cs typeface="Times New Roman" panose="02020603050405020304" pitchFamily="18" charset="0"/>
              </a:rPr>
              <a:t>能发生银镜反应或与新制</a:t>
            </a:r>
            <a:r>
              <a:rPr lang="en-US" altLang="zh-CN" sz="2800" dirty="0">
                <a:solidFill>
                  <a:srgbClr val="000000"/>
                </a:solidFill>
                <a:cs typeface="Times New Roman" panose="02020603050405020304" pitchFamily="18" charset="0"/>
              </a:rPr>
              <a:t>Cu(OH)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悬浊液煮沸后生成红色沉淀的物质中一定含有</a:t>
            </a:r>
            <a:r>
              <a:rPr lang="en-US" altLang="zh-CN" sz="2800" dirty="0">
                <a:solidFill>
                  <a:srgbClr val="000000"/>
                </a:solidFill>
                <a:cs typeface="Times New Roman" panose="02020603050405020304" pitchFamily="18" charset="0"/>
              </a:rPr>
              <a:t>—CHO</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④</a:t>
            </a:r>
            <a:r>
              <a:rPr lang="zh-CN" altLang="zh-CN" sz="2800" dirty="0">
                <a:solidFill>
                  <a:srgbClr val="000000"/>
                </a:solidFill>
                <a:cs typeface="Times New Roman" panose="02020603050405020304" pitchFamily="18" charset="0"/>
              </a:rPr>
              <a:t>能与</a:t>
            </a:r>
            <a:r>
              <a:rPr lang="en-US" altLang="zh-CN" sz="2800" dirty="0">
                <a:solidFill>
                  <a:srgbClr val="000000"/>
                </a:solidFill>
                <a:cs typeface="Times New Roman" panose="02020603050405020304" pitchFamily="18" charset="0"/>
              </a:rPr>
              <a:t>Na</a:t>
            </a:r>
            <a:r>
              <a:rPr lang="zh-CN" altLang="zh-CN" sz="2800" dirty="0">
                <a:solidFill>
                  <a:srgbClr val="000000"/>
                </a:solidFill>
                <a:cs typeface="Times New Roman" panose="02020603050405020304" pitchFamily="18" charset="0"/>
              </a:rPr>
              <a:t>反应放出</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的物质可能为醇、酚、羧酸等。</a:t>
            </a:r>
          </a:p>
          <a:p>
            <a:pPr>
              <a:lnSpc>
                <a:spcPct val="150000"/>
              </a:lnSpc>
              <a:spcAft>
                <a:spcPts val="0"/>
              </a:spcAft>
            </a:pPr>
            <a:r>
              <a:rPr lang="en-US" altLang="zh-CN" sz="2800" dirty="0">
                <a:solidFill>
                  <a:srgbClr val="000000"/>
                </a:solidFill>
                <a:cs typeface="Times New Roman" panose="02020603050405020304" pitchFamily="18" charset="0"/>
              </a:rPr>
              <a:t>⑤</a:t>
            </a:r>
            <a:r>
              <a:rPr lang="zh-CN" altLang="zh-CN" sz="2800" dirty="0">
                <a:solidFill>
                  <a:srgbClr val="000000"/>
                </a:solidFill>
                <a:cs typeface="Times New Roman" panose="02020603050405020304" pitchFamily="18" charset="0"/>
              </a:rPr>
              <a:t>能与</a:t>
            </a:r>
            <a:r>
              <a:rPr lang="en-US" altLang="zh-CN" sz="2800" dirty="0">
                <a:solidFill>
                  <a:srgbClr val="000000"/>
                </a:solidFill>
                <a:cs typeface="Times New Roman" panose="02020603050405020304" pitchFamily="18" charset="0"/>
              </a:rPr>
              <a:t>Na</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CO</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溶液反应放出</a:t>
            </a:r>
            <a:r>
              <a:rPr lang="en-US" altLang="zh-CN" sz="2800" dirty="0">
                <a:solidFill>
                  <a:srgbClr val="000000"/>
                </a:solidFill>
                <a:cs typeface="Times New Roman" panose="02020603050405020304" pitchFamily="18" charset="0"/>
              </a:rPr>
              <a:t>CO</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或使紫色石蕊溶液变红的有机物中一定含有</a:t>
            </a:r>
            <a:r>
              <a:rPr lang="en-US" altLang="zh-CN" sz="2800" dirty="0">
                <a:solidFill>
                  <a:srgbClr val="000000"/>
                </a:solidFill>
                <a:cs typeface="Times New Roman" panose="02020603050405020304" pitchFamily="18" charset="0"/>
              </a:rPr>
              <a:t>—COOH</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⑥</a:t>
            </a:r>
            <a:r>
              <a:rPr lang="zh-CN" altLang="zh-CN" sz="2800" dirty="0">
                <a:solidFill>
                  <a:srgbClr val="000000"/>
                </a:solidFill>
                <a:cs typeface="Times New Roman" panose="02020603050405020304" pitchFamily="18" charset="0"/>
              </a:rPr>
              <a:t>能发生水解反应的有机物中可能含有酯基、肽键或</a:t>
            </a:r>
            <a:r>
              <a:rPr lang="en-US" altLang="zh-CN" sz="2800" dirty="0">
                <a:solidFill>
                  <a:srgbClr val="000000"/>
                </a:solidFill>
                <a:cs typeface="Times New Roman" panose="02020603050405020304" pitchFamily="18" charset="0"/>
              </a:rPr>
              <a:t>—X(</a:t>
            </a:r>
            <a:r>
              <a:rPr lang="zh-CN" altLang="zh-CN" sz="2800" dirty="0">
                <a:solidFill>
                  <a:srgbClr val="000000"/>
                </a:solidFill>
                <a:cs typeface="Times New Roman" panose="02020603050405020304" pitchFamily="18" charset="0"/>
              </a:rPr>
              <a:t>卤素原子</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⑦</a:t>
            </a:r>
            <a:r>
              <a:rPr lang="zh-CN" altLang="zh-CN" sz="2800" dirty="0">
                <a:solidFill>
                  <a:srgbClr val="000000"/>
                </a:solidFill>
                <a:cs typeface="Times New Roman" panose="02020603050405020304" pitchFamily="18" charset="0"/>
              </a:rPr>
              <a:t>能发生消去反应的为醇或卤代烃。</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根据有机物的性质和有关数据推知官能团的数目</a:t>
            </a:r>
          </a:p>
        </p:txBody>
      </p:sp>
      <p:sp>
        <p:nvSpPr>
          <p:cNvPr id="3" name="矩形 2">
            <a:extLst>
              <a:ext uri="{FF2B5EF4-FFF2-40B4-BE49-F238E27FC236}">
                <a16:creationId xmlns="" xmlns:a16="http://schemas.microsoft.com/office/drawing/2014/main" id="{DFF4AD10-D6E3-41EC-ADD2-1DAD03B60ED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0355270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ACE7944-58BC-47B1-8915-85BD5346464E}"/>
              </a:ext>
            </a:extLst>
          </p:cNvPr>
          <p:cNvSpPr/>
          <p:nvPr/>
        </p:nvSpPr>
        <p:spPr>
          <a:xfrm>
            <a:off x="397714" y="589434"/>
            <a:ext cx="1661032" cy="662233"/>
          </a:xfrm>
          <a:prstGeom prst="rect">
            <a:avLst/>
          </a:prstGeom>
        </p:spPr>
        <p:txBody>
          <a:bodyPr wrap="none">
            <a:spAutoFit/>
          </a:bodyPr>
          <a:lstStyle/>
          <a:p>
            <a:pPr>
              <a:lnSpc>
                <a:spcPct val="150000"/>
              </a:lnSpc>
            </a:pPr>
            <a:r>
              <a:rPr lang="en-US" altLang="zh-CN" sz="2800" dirty="0"/>
              <a:t>①—CHO</a:t>
            </a:r>
            <a:endParaRPr lang="zh-CN" altLang="en-US" sz="2800" dirty="0"/>
          </a:p>
        </p:txBody>
      </p:sp>
      <p:pic>
        <p:nvPicPr>
          <p:cNvPr id="3" name="图片 2">
            <a:extLst>
              <a:ext uri="{FF2B5EF4-FFF2-40B4-BE49-F238E27FC236}">
                <a16:creationId xmlns="" xmlns:a16="http://schemas.microsoft.com/office/drawing/2014/main" id="{3F5C5D9A-9604-4D0E-A688-CF1AA3B44262}"/>
              </a:ext>
            </a:extLst>
          </p:cNvPr>
          <p:cNvPicPr/>
          <p:nvPr/>
        </p:nvPicPr>
        <p:blipFill>
          <a:blip r:embed="rId2"/>
          <a:stretch>
            <a:fillRect/>
          </a:stretch>
        </p:blipFill>
        <p:spPr>
          <a:xfrm>
            <a:off x="2213927" y="375920"/>
            <a:ext cx="2967673" cy="1248380"/>
          </a:xfrm>
          <a:prstGeom prst="rect">
            <a:avLst/>
          </a:prstGeom>
        </p:spPr>
      </p:pic>
      <p:sp>
        <p:nvSpPr>
          <p:cNvPr id="4" name="矩形 3">
            <a:extLst>
              <a:ext uri="{FF2B5EF4-FFF2-40B4-BE49-F238E27FC236}">
                <a16:creationId xmlns="" xmlns:a16="http://schemas.microsoft.com/office/drawing/2014/main" id="{F431AF2B-0FAE-43B0-8D74-D2F243A3374B}"/>
              </a:ext>
            </a:extLst>
          </p:cNvPr>
          <p:cNvSpPr/>
          <p:nvPr/>
        </p:nvSpPr>
        <p:spPr>
          <a:xfrm>
            <a:off x="439151" y="2177534"/>
            <a:ext cx="3996607" cy="662233"/>
          </a:xfrm>
          <a:prstGeom prst="rect">
            <a:avLst/>
          </a:prstGeom>
        </p:spPr>
        <p:txBody>
          <a:bodyPr wrap="none">
            <a:spAutoFit/>
          </a:bodyPr>
          <a:lstStyle/>
          <a:p>
            <a:pPr>
              <a:lnSpc>
                <a:spcPct val="150000"/>
              </a:lnSpc>
            </a:pPr>
            <a:r>
              <a:rPr lang="en-US" altLang="zh-CN" sz="2800" dirty="0"/>
              <a:t>②2—OH(</a:t>
            </a:r>
            <a:r>
              <a:rPr lang="zh-CN" altLang="zh-CN" sz="2800" dirty="0"/>
              <a:t>醇、酚、羧酸</a:t>
            </a:r>
            <a:r>
              <a:rPr lang="en-US" altLang="zh-CN" sz="2800" dirty="0"/>
              <a:t>)</a:t>
            </a:r>
            <a:endParaRPr lang="zh-CN" altLang="en-US" sz="2800" dirty="0"/>
          </a:p>
        </p:txBody>
      </p:sp>
      <p:pic>
        <p:nvPicPr>
          <p:cNvPr id="5" name="图片 4">
            <a:extLst>
              <a:ext uri="{FF2B5EF4-FFF2-40B4-BE49-F238E27FC236}">
                <a16:creationId xmlns="" xmlns:a16="http://schemas.microsoft.com/office/drawing/2014/main" id="{C35BCEA0-1D02-4A53-84AF-9C68F04B67B2}"/>
              </a:ext>
            </a:extLst>
          </p:cNvPr>
          <p:cNvPicPr/>
          <p:nvPr/>
        </p:nvPicPr>
        <p:blipFill>
          <a:blip r:embed="rId3"/>
          <a:stretch>
            <a:fillRect/>
          </a:stretch>
        </p:blipFill>
        <p:spPr>
          <a:xfrm>
            <a:off x="4424362" y="2206307"/>
            <a:ext cx="661988" cy="596749"/>
          </a:xfrm>
          <a:prstGeom prst="rect">
            <a:avLst/>
          </a:prstGeom>
        </p:spPr>
      </p:pic>
      <p:sp>
        <p:nvSpPr>
          <p:cNvPr id="6" name="矩形 5">
            <a:extLst>
              <a:ext uri="{FF2B5EF4-FFF2-40B4-BE49-F238E27FC236}">
                <a16:creationId xmlns="" xmlns:a16="http://schemas.microsoft.com/office/drawing/2014/main" id="{6F253AAA-AA49-4494-9FC4-7A4C0513B43D}"/>
              </a:ext>
            </a:extLst>
          </p:cNvPr>
          <p:cNvSpPr/>
          <p:nvPr/>
        </p:nvSpPr>
        <p:spPr>
          <a:xfrm>
            <a:off x="5168358" y="2158484"/>
            <a:ext cx="564578" cy="661207"/>
          </a:xfrm>
          <a:prstGeom prst="rect">
            <a:avLst/>
          </a:prstGeom>
        </p:spPr>
        <p:txBody>
          <a:bodyPr wrap="none">
            <a:spAutoFit/>
          </a:bodyPr>
          <a:lstStyle/>
          <a:p>
            <a:pPr>
              <a:lnSpc>
                <a:spcPct val="150000"/>
              </a:lnSpc>
            </a:pPr>
            <a:r>
              <a:rPr lang="en-US" altLang="zh-CN" sz="2800" dirty="0"/>
              <a:t>H</a:t>
            </a:r>
            <a:r>
              <a:rPr lang="en-US" altLang="zh-CN" sz="2800" baseline="-25000" dirty="0"/>
              <a:t>2</a:t>
            </a:r>
            <a:endParaRPr lang="zh-CN" altLang="en-US" sz="2800" baseline="-25000" dirty="0"/>
          </a:p>
        </p:txBody>
      </p:sp>
      <p:sp>
        <p:nvSpPr>
          <p:cNvPr id="7" name="矩形 6">
            <a:extLst>
              <a:ext uri="{FF2B5EF4-FFF2-40B4-BE49-F238E27FC236}">
                <a16:creationId xmlns="" xmlns:a16="http://schemas.microsoft.com/office/drawing/2014/main" id="{D0F53D76-A23D-4B60-8E79-56FA3CEA30EE}"/>
              </a:ext>
            </a:extLst>
          </p:cNvPr>
          <p:cNvSpPr/>
          <p:nvPr/>
        </p:nvSpPr>
        <p:spPr>
          <a:xfrm>
            <a:off x="430286" y="3429000"/>
            <a:ext cx="2100255" cy="662233"/>
          </a:xfrm>
          <a:prstGeom prst="rect">
            <a:avLst/>
          </a:prstGeom>
        </p:spPr>
        <p:txBody>
          <a:bodyPr wrap="none">
            <a:spAutoFit/>
          </a:bodyPr>
          <a:lstStyle/>
          <a:p>
            <a:pPr>
              <a:lnSpc>
                <a:spcPct val="150000"/>
              </a:lnSpc>
            </a:pPr>
            <a:r>
              <a:rPr lang="en-US" altLang="zh-CN" sz="2800" dirty="0"/>
              <a:t>③2—COOH</a:t>
            </a:r>
            <a:endParaRPr lang="zh-CN" altLang="en-US" sz="2800" dirty="0"/>
          </a:p>
        </p:txBody>
      </p:sp>
      <p:pic>
        <p:nvPicPr>
          <p:cNvPr id="8" name="图片 7">
            <a:extLst>
              <a:ext uri="{FF2B5EF4-FFF2-40B4-BE49-F238E27FC236}">
                <a16:creationId xmlns="" xmlns:a16="http://schemas.microsoft.com/office/drawing/2014/main" id="{97D74F54-0AAE-4BD3-8954-CA06207EAD73}"/>
              </a:ext>
            </a:extLst>
          </p:cNvPr>
          <p:cNvPicPr/>
          <p:nvPr/>
        </p:nvPicPr>
        <p:blipFill>
          <a:blip r:embed="rId4"/>
          <a:stretch>
            <a:fillRect/>
          </a:stretch>
        </p:blipFill>
        <p:spPr>
          <a:xfrm>
            <a:off x="2566670" y="3352800"/>
            <a:ext cx="1086257" cy="636906"/>
          </a:xfrm>
          <a:prstGeom prst="rect">
            <a:avLst/>
          </a:prstGeom>
        </p:spPr>
      </p:pic>
      <p:sp>
        <p:nvSpPr>
          <p:cNvPr id="9" name="矩形 8">
            <a:extLst>
              <a:ext uri="{FF2B5EF4-FFF2-40B4-BE49-F238E27FC236}">
                <a16:creationId xmlns="" xmlns:a16="http://schemas.microsoft.com/office/drawing/2014/main" id="{761322B3-523E-44ED-8100-4E7971365AA6}"/>
              </a:ext>
            </a:extLst>
          </p:cNvPr>
          <p:cNvSpPr/>
          <p:nvPr/>
        </p:nvSpPr>
        <p:spPr>
          <a:xfrm>
            <a:off x="3787727" y="3486150"/>
            <a:ext cx="2270173"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CO</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—COOH</a:t>
            </a:r>
            <a:endParaRPr lang="zh-CN" altLang="en-US" sz="2800" dirty="0"/>
          </a:p>
        </p:txBody>
      </p:sp>
      <p:pic>
        <p:nvPicPr>
          <p:cNvPr id="10" name="图片 9">
            <a:extLst>
              <a:ext uri="{FF2B5EF4-FFF2-40B4-BE49-F238E27FC236}">
                <a16:creationId xmlns="" xmlns:a16="http://schemas.microsoft.com/office/drawing/2014/main" id="{23AEAE33-06D2-4D8D-BB56-ED86AEED136D}"/>
              </a:ext>
            </a:extLst>
          </p:cNvPr>
          <p:cNvPicPr/>
          <p:nvPr/>
        </p:nvPicPr>
        <p:blipFill>
          <a:blip r:embed="rId5"/>
          <a:stretch>
            <a:fillRect/>
          </a:stretch>
        </p:blipFill>
        <p:spPr>
          <a:xfrm>
            <a:off x="6096000" y="3249295"/>
            <a:ext cx="1424940" cy="716868"/>
          </a:xfrm>
          <a:prstGeom prst="rect">
            <a:avLst/>
          </a:prstGeom>
        </p:spPr>
      </p:pic>
      <p:sp>
        <p:nvSpPr>
          <p:cNvPr id="11" name="矩形 10">
            <a:extLst>
              <a:ext uri="{FF2B5EF4-FFF2-40B4-BE49-F238E27FC236}">
                <a16:creationId xmlns="" xmlns:a16="http://schemas.microsoft.com/office/drawing/2014/main" id="{A9FA4B01-F8ED-41F0-9C06-DD6C63BD35CD}"/>
              </a:ext>
            </a:extLst>
          </p:cNvPr>
          <p:cNvSpPr/>
          <p:nvPr/>
        </p:nvSpPr>
        <p:spPr>
          <a:xfrm>
            <a:off x="7580161" y="3429000"/>
            <a:ext cx="803425"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CO</a:t>
            </a:r>
            <a:r>
              <a:rPr lang="en-US" altLang="zh-CN" sz="2800" baseline="-25000" dirty="0">
                <a:solidFill>
                  <a:srgbClr val="000000"/>
                </a:solidFill>
                <a:ea typeface="方正书宋_GBK" panose="02000000000000000000" pitchFamily="2" charset="-122"/>
                <a:cs typeface="Times New Roman" panose="02020603050405020304" pitchFamily="18" charset="0"/>
              </a:rPr>
              <a:t>2</a:t>
            </a:r>
            <a:endParaRPr lang="zh-CN" altLang="en-US" sz="2800" dirty="0"/>
          </a:p>
        </p:txBody>
      </p:sp>
      <p:sp>
        <p:nvSpPr>
          <p:cNvPr id="12" name="矩形 11">
            <a:extLst>
              <a:ext uri="{FF2B5EF4-FFF2-40B4-BE49-F238E27FC236}">
                <a16:creationId xmlns="" xmlns:a16="http://schemas.microsoft.com/office/drawing/2014/main" id="{DCA28CE1-6A88-4893-9AE1-119D3B67ED18}"/>
              </a:ext>
            </a:extLst>
          </p:cNvPr>
          <p:cNvSpPr/>
          <p:nvPr/>
        </p:nvSpPr>
        <p:spPr>
          <a:xfrm>
            <a:off x="420901" y="4711184"/>
            <a:ext cx="543739" cy="662233"/>
          </a:xfrm>
          <a:prstGeom prst="rect">
            <a:avLst/>
          </a:prstGeom>
        </p:spPr>
        <p:txBody>
          <a:bodyPr wrap="none">
            <a:spAutoFit/>
          </a:bodyPr>
          <a:lstStyle/>
          <a:p>
            <a:pPr>
              <a:lnSpc>
                <a:spcPct val="150000"/>
              </a:lnSpc>
            </a:pPr>
            <a:r>
              <a:rPr lang="en-US" altLang="zh-CN" sz="2800" dirty="0"/>
              <a:t>④</a:t>
            </a:r>
            <a:endParaRPr lang="zh-CN" altLang="en-US" sz="2800" dirty="0"/>
          </a:p>
        </p:txBody>
      </p:sp>
      <p:pic>
        <p:nvPicPr>
          <p:cNvPr id="13" name="图片 12">
            <a:extLst>
              <a:ext uri="{FF2B5EF4-FFF2-40B4-BE49-F238E27FC236}">
                <a16:creationId xmlns="" xmlns:a16="http://schemas.microsoft.com/office/drawing/2014/main" id="{BC109686-372D-4972-8CE1-68E2A5BB17C5}"/>
              </a:ext>
            </a:extLst>
          </p:cNvPr>
          <p:cNvPicPr/>
          <p:nvPr/>
        </p:nvPicPr>
        <p:blipFill>
          <a:blip r:embed="rId6"/>
          <a:stretch>
            <a:fillRect/>
          </a:stretch>
        </p:blipFill>
        <p:spPr>
          <a:xfrm>
            <a:off x="1037272" y="4476750"/>
            <a:ext cx="1686878" cy="1223114"/>
          </a:xfrm>
          <a:prstGeom prst="rect">
            <a:avLst/>
          </a:prstGeom>
        </p:spPr>
      </p:pic>
      <p:pic>
        <p:nvPicPr>
          <p:cNvPr id="14" name="图片 13">
            <a:extLst>
              <a:ext uri="{FF2B5EF4-FFF2-40B4-BE49-F238E27FC236}">
                <a16:creationId xmlns="" xmlns:a16="http://schemas.microsoft.com/office/drawing/2014/main" id="{7C1E3FEB-9059-4273-8C67-E0DBB872BA43}"/>
              </a:ext>
            </a:extLst>
          </p:cNvPr>
          <p:cNvPicPr/>
          <p:nvPr/>
        </p:nvPicPr>
        <p:blipFill>
          <a:blip r:embed="rId7"/>
          <a:stretch>
            <a:fillRect/>
          </a:stretch>
        </p:blipFill>
        <p:spPr>
          <a:xfrm>
            <a:off x="2912427" y="4901247"/>
            <a:ext cx="578258" cy="533052"/>
          </a:xfrm>
          <a:prstGeom prst="rect">
            <a:avLst/>
          </a:prstGeom>
        </p:spPr>
      </p:pic>
      <p:pic>
        <p:nvPicPr>
          <p:cNvPr id="15" name="图片 14">
            <a:extLst>
              <a:ext uri="{FF2B5EF4-FFF2-40B4-BE49-F238E27FC236}">
                <a16:creationId xmlns="" xmlns:a16="http://schemas.microsoft.com/office/drawing/2014/main" id="{4B90BA29-2080-4714-ADA7-69A5805EAD26}"/>
              </a:ext>
            </a:extLst>
          </p:cNvPr>
          <p:cNvPicPr/>
          <p:nvPr/>
        </p:nvPicPr>
        <p:blipFill>
          <a:blip r:embed="rId8"/>
          <a:stretch>
            <a:fillRect/>
          </a:stretch>
        </p:blipFill>
        <p:spPr>
          <a:xfrm>
            <a:off x="3662362" y="4362450"/>
            <a:ext cx="2006007" cy="1535113"/>
          </a:xfrm>
          <a:prstGeom prst="rect">
            <a:avLst/>
          </a:prstGeom>
        </p:spPr>
      </p:pic>
      <p:pic>
        <p:nvPicPr>
          <p:cNvPr id="16" name="图片 15">
            <a:extLst>
              <a:ext uri="{FF2B5EF4-FFF2-40B4-BE49-F238E27FC236}">
                <a16:creationId xmlns="" xmlns:a16="http://schemas.microsoft.com/office/drawing/2014/main" id="{2DBEA543-AFF4-4703-B92D-524A31ACAB2A}"/>
              </a:ext>
            </a:extLst>
          </p:cNvPr>
          <p:cNvPicPr/>
          <p:nvPr/>
        </p:nvPicPr>
        <p:blipFill>
          <a:blip r:embed="rId9"/>
          <a:stretch>
            <a:fillRect/>
          </a:stretch>
        </p:blipFill>
        <p:spPr>
          <a:xfrm>
            <a:off x="5806871" y="4845685"/>
            <a:ext cx="578258" cy="523634"/>
          </a:xfrm>
          <a:prstGeom prst="rect">
            <a:avLst/>
          </a:prstGeom>
        </p:spPr>
      </p:pic>
      <p:pic>
        <p:nvPicPr>
          <p:cNvPr id="17" name="图片 16">
            <a:extLst>
              <a:ext uri="{FF2B5EF4-FFF2-40B4-BE49-F238E27FC236}">
                <a16:creationId xmlns="" xmlns:a16="http://schemas.microsoft.com/office/drawing/2014/main" id="{60D91646-2300-486A-8A22-DA438800A47F}"/>
              </a:ext>
            </a:extLst>
          </p:cNvPr>
          <p:cNvPicPr/>
          <p:nvPr/>
        </p:nvPicPr>
        <p:blipFill>
          <a:blip r:embed="rId10"/>
          <a:stretch>
            <a:fillRect/>
          </a:stretch>
        </p:blipFill>
        <p:spPr>
          <a:xfrm>
            <a:off x="8665527" y="4825047"/>
            <a:ext cx="578258" cy="533052"/>
          </a:xfrm>
          <a:prstGeom prst="rect">
            <a:avLst/>
          </a:prstGeom>
        </p:spPr>
      </p:pic>
      <p:pic>
        <p:nvPicPr>
          <p:cNvPr id="18" name="图片 17">
            <a:extLst>
              <a:ext uri="{FF2B5EF4-FFF2-40B4-BE49-F238E27FC236}">
                <a16:creationId xmlns="" xmlns:a16="http://schemas.microsoft.com/office/drawing/2014/main" id="{BDD1C21A-251B-43CB-929B-53902C6AEFF1}"/>
              </a:ext>
            </a:extLst>
          </p:cNvPr>
          <p:cNvPicPr/>
          <p:nvPr/>
        </p:nvPicPr>
        <p:blipFill>
          <a:blip r:embed="rId11"/>
          <a:stretch>
            <a:fillRect/>
          </a:stretch>
        </p:blipFill>
        <p:spPr>
          <a:xfrm>
            <a:off x="9241790" y="4351337"/>
            <a:ext cx="2132206" cy="1535113"/>
          </a:xfrm>
          <a:prstGeom prst="rect">
            <a:avLst/>
          </a:prstGeom>
        </p:spPr>
      </p:pic>
      <p:sp>
        <p:nvSpPr>
          <p:cNvPr id="19" name="矩形 18">
            <a:extLst>
              <a:ext uri="{FF2B5EF4-FFF2-40B4-BE49-F238E27FC236}">
                <a16:creationId xmlns="" xmlns:a16="http://schemas.microsoft.com/office/drawing/2014/main" id="{5501F26C-7BCB-4564-9695-33C743DE22C5}"/>
              </a:ext>
            </a:extLst>
          </p:cNvPr>
          <p:cNvSpPr/>
          <p:nvPr/>
        </p:nvSpPr>
        <p:spPr>
          <a:xfrm>
            <a:off x="6459293" y="4810095"/>
            <a:ext cx="2214068"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R—C</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C—R' </a:t>
            </a:r>
            <a:endParaRPr lang="zh-CN" altLang="en-US" sz="2800" dirty="0"/>
          </a:p>
        </p:txBody>
      </p:sp>
      <p:sp>
        <p:nvSpPr>
          <p:cNvPr id="20" name="矩形 19">
            <a:extLst>
              <a:ext uri="{FF2B5EF4-FFF2-40B4-BE49-F238E27FC236}">
                <a16:creationId xmlns="" xmlns:a16="http://schemas.microsoft.com/office/drawing/2014/main" id="{0B0B7782-CF6A-4EB3-B5EE-6E3ADFBE723B}"/>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6147207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D17A908-FC3E-4C32-A1A2-90B777049882}"/>
              </a:ext>
            </a:extLst>
          </p:cNvPr>
          <p:cNvSpPr/>
          <p:nvPr/>
        </p:nvSpPr>
        <p:spPr>
          <a:xfrm>
            <a:off x="235975" y="288358"/>
            <a:ext cx="11739715" cy="5832879"/>
          </a:xfrm>
          <a:prstGeom prst="rect">
            <a:avLst/>
          </a:prstGeom>
        </p:spPr>
        <p:txBody>
          <a:bodyPr wrap="square">
            <a:spAutoFit/>
          </a:bodyPr>
          <a:lstStyle/>
          <a:p>
            <a:pPr>
              <a:lnSpc>
                <a:spcPct val="150000"/>
              </a:lnSpc>
            </a:pPr>
            <a:r>
              <a:rPr lang="zh-CN" altLang="zh-CN" sz="2800" dirty="0"/>
              <a:t> </a:t>
            </a:r>
            <a:r>
              <a:rPr lang="en-US" altLang="zh-CN" sz="2800" dirty="0"/>
              <a:t>(3)</a:t>
            </a:r>
            <a:r>
              <a:rPr lang="zh-CN" altLang="zh-CN" sz="2800" dirty="0"/>
              <a:t>根据有机物相对分子质量的变化推断发生的反应</a:t>
            </a:r>
          </a:p>
          <a:p>
            <a:pPr>
              <a:lnSpc>
                <a:spcPct val="150000"/>
              </a:lnSpc>
            </a:pPr>
            <a:r>
              <a:rPr lang="en-US" altLang="zh-CN" sz="2800" dirty="0"/>
              <a:t>①</a:t>
            </a:r>
            <a:r>
              <a:rPr lang="zh-CN" altLang="zh-CN" sz="2800" dirty="0"/>
              <a:t>若相对分子质量增加</a:t>
            </a:r>
            <a:r>
              <a:rPr lang="en-US" altLang="zh-CN" sz="2800" dirty="0"/>
              <a:t>16,</a:t>
            </a:r>
            <a:r>
              <a:rPr lang="zh-CN" altLang="zh-CN" sz="2800" dirty="0"/>
              <a:t>可能是加入了氧原子。</a:t>
            </a:r>
          </a:p>
          <a:p>
            <a:pPr>
              <a:lnSpc>
                <a:spcPct val="150000"/>
              </a:lnSpc>
            </a:pPr>
            <a:r>
              <a:rPr lang="en-US" altLang="zh-CN" sz="2800" dirty="0"/>
              <a:t>②</a:t>
            </a:r>
            <a:r>
              <a:rPr lang="zh-CN" altLang="zh-CN" sz="2800" dirty="0"/>
              <a:t>醇与乙酸发生酯化反应</a:t>
            </a:r>
            <a:r>
              <a:rPr lang="en-US" altLang="zh-CN" sz="2800" dirty="0"/>
              <a:t>,</a:t>
            </a:r>
            <a:r>
              <a:rPr lang="zh-CN" altLang="zh-CN" sz="2800" dirty="0"/>
              <a:t>相对分子质量增加</a:t>
            </a:r>
            <a:r>
              <a:rPr lang="en-US" altLang="zh-CN" sz="2800" dirty="0"/>
              <a:t>42</a:t>
            </a:r>
            <a:r>
              <a:rPr lang="zh-CN" altLang="zh-CN" sz="2800" dirty="0"/>
              <a:t>。</a:t>
            </a:r>
          </a:p>
          <a:p>
            <a:pPr>
              <a:lnSpc>
                <a:spcPct val="150000"/>
              </a:lnSpc>
            </a:pPr>
            <a:r>
              <a:rPr lang="en-US" altLang="zh-CN" sz="2800" dirty="0"/>
              <a:t>③</a:t>
            </a:r>
            <a:r>
              <a:rPr lang="zh-CN" altLang="zh-CN" sz="2800" dirty="0"/>
              <a:t>酸与乙醇发生酯化反应</a:t>
            </a:r>
            <a:r>
              <a:rPr lang="en-US" altLang="zh-CN" sz="2800" dirty="0"/>
              <a:t>,</a:t>
            </a:r>
            <a:r>
              <a:rPr lang="zh-CN" altLang="zh-CN" sz="2800" dirty="0"/>
              <a:t>相对分子质量增加</a:t>
            </a:r>
            <a:r>
              <a:rPr lang="en-US" altLang="zh-CN" sz="2800" dirty="0"/>
              <a:t>28</a:t>
            </a:r>
            <a:r>
              <a:rPr lang="zh-CN" altLang="zh-CN" sz="2800" dirty="0"/>
              <a:t>。</a:t>
            </a:r>
          </a:p>
          <a:p>
            <a:pPr>
              <a:lnSpc>
                <a:spcPct val="150000"/>
              </a:lnSpc>
            </a:pPr>
            <a:r>
              <a:rPr lang="en-US" altLang="zh-CN" sz="2800" dirty="0"/>
              <a:t>(4)</a:t>
            </a:r>
            <a:r>
              <a:rPr lang="zh-CN" altLang="zh-CN" sz="2800" dirty="0"/>
              <a:t>根据有机物的空间结构推断官能团</a:t>
            </a:r>
          </a:p>
          <a:p>
            <a:pPr>
              <a:lnSpc>
                <a:spcPct val="150000"/>
              </a:lnSpc>
            </a:pPr>
            <a:r>
              <a:rPr lang="en-US" altLang="zh-CN" sz="2800" dirty="0"/>
              <a:t>①</a:t>
            </a:r>
            <a:r>
              <a:rPr lang="zh-CN" altLang="zh-CN" sz="2800" dirty="0"/>
              <a:t>具有</a:t>
            </a:r>
            <a:r>
              <a:rPr lang="en-US" altLang="zh-CN" sz="2800" dirty="0"/>
              <a:t>4</a:t>
            </a:r>
            <a:r>
              <a:rPr lang="zh-CN" altLang="zh-CN" sz="2800" dirty="0"/>
              <a:t>原子共线的可能含碳碳叁键。</a:t>
            </a:r>
          </a:p>
          <a:p>
            <a:pPr>
              <a:lnSpc>
                <a:spcPct val="150000"/>
              </a:lnSpc>
            </a:pPr>
            <a:r>
              <a:rPr lang="en-US" altLang="zh-CN" sz="2800" dirty="0"/>
              <a:t>②</a:t>
            </a:r>
            <a:r>
              <a:rPr lang="zh-CN" altLang="zh-CN" sz="2800" dirty="0"/>
              <a:t>具有</a:t>
            </a:r>
            <a:r>
              <a:rPr lang="en-US" altLang="zh-CN" sz="2800" dirty="0"/>
              <a:t>4</a:t>
            </a:r>
            <a:r>
              <a:rPr lang="zh-CN" altLang="zh-CN" sz="2800" dirty="0"/>
              <a:t>原子共面的可能含醛基。</a:t>
            </a:r>
          </a:p>
          <a:p>
            <a:pPr>
              <a:lnSpc>
                <a:spcPct val="150000"/>
              </a:lnSpc>
            </a:pPr>
            <a:r>
              <a:rPr lang="en-US" altLang="zh-CN" sz="2800" dirty="0"/>
              <a:t>③</a:t>
            </a:r>
            <a:r>
              <a:rPr lang="zh-CN" altLang="zh-CN" sz="2800" dirty="0"/>
              <a:t>具有</a:t>
            </a:r>
            <a:r>
              <a:rPr lang="en-US" altLang="zh-CN" sz="2800" dirty="0"/>
              <a:t>6</a:t>
            </a:r>
            <a:r>
              <a:rPr lang="zh-CN" altLang="zh-CN" sz="2800" dirty="0"/>
              <a:t>原子共面的可能含碳碳双键。</a:t>
            </a:r>
          </a:p>
          <a:p>
            <a:pPr>
              <a:lnSpc>
                <a:spcPct val="150000"/>
              </a:lnSpc>
            </a:pPr>
            <a:r>
              <a:rPr lang="en-US" altLang="zh-CN" sz="2800" dirty="0"/>
              <a:t>④</a:t>
            </a:r>
            <a:r>
              <a:rPr lang="zh-CN" altLang="zh-CN" sz="2800" dirty="0"/>
              <a:t>具有</a:t>
            </a:r>
            <a:r>
              <a:rPr lang="en-US" altLang="zh-CN" sz="2800" dirty="0"/>
              <a:t>12</a:t>
            </a:r>
            <a:r>
              <a:rPr lang="zh-CN" altLang="zh-CN" sz="2800" dirty="0"/>
              <a:t>原子共面的可能含有苯环。</a:t>
            </a:r>
          </a:p>
        </p:txBody>
      </p:sp>
      <p:sp>
        <p:nvSpPr>
          <p:cNvPr id="3" name="矩形 2">
            <a:extLst>
              <a:ext uri="{FF2B5EF4-FFF2-40B4-BE49-F238E27FC236}">
                <a16:creationId xmlns="" xmlns:a16="http://schemas.microsoft.com/office/drawing/2014/main" id="{8A06CE98-DEFE-4D54-903C-BEF892842D9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667846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2FDE1C57-FCF6-41A8-B250-17788D6B332F}"/>
              </a:ext>
            </a:extLst>
          </p:cNvPr>
          <p:cNvSpPr/>
          <p:nvPr/>
        </p:nvSpPr>
        <p:spPr>
          <a:xfrm>
            <a:off x="322764" y="375949"/>
            <a:ext cx="963725" cy="662233"/>
          </a:xfrm>
          <a:prstGeom prst="rect">
            <a:avLst/>
          </a:prstGeom>
        </p:spPr>
        <p:txBody>
          <a:bodyPr wrap="none">
            <a:spAutoFit/>
          </a:bodyPr>
          <a:lstStyle/>
          <a:p>
            <a:pPr>
              <a:lnSpc>
                <a:spcPct val="150000"/>
              </a:lnSpc>
            </a:pPr>
            <a:r>
              <a:rPr lang="en-US" altLang="zh-CN" sz="2800" dirty="0"/>
              <a:t>(2)</a:t>
            </a:r>
            <a:r>
              <a:rPr lang="zh-CN" altLang="zh-CN" sz="2800" dirty="0"/>
              <a:t>烃</a:t>
            </a:r>
            <a:endParaRPr lang="zh-CN" altLang="en-US" sz="2800" dirty="0"/>
          </a:p>
        </p:txBody>
      </p:sp>
      <p:pic>
        <p:nvPicPr>
          <p:cNvPr id="3" name="图片 2">
            <a:extLst>
              <a:ext uri="{FF2B5EF4-FFF2-40B4-BE49-F238E27FC236}">
                <a16:creationId xmlns="" xmlns:a16="http://schemas.microsoft.com/office/drawing/2014/main" id="{A9183533-C590-4C1E-8F40-24BCC026D181}"/>
              </a:ext>
            </a:extLst>
          </p:cNvPr>
          <p:cNvPicPr>
            <a:picLocks noChangeAspect="1"/>
          </p:cNvPicPr>
          <p:nvPr/>
        </p:nvPicPr>
        <p:blipFill>
          <a:blip r:embed="rId2"/>
          <a:stretch>
            <a:fillRect/>
          </a:stretch>
        </p:blipFill>
        <p:spPr>
          <a:xfrm>
            <a:off x="1676669" y="924204"/>
            <a:ext cx="8838662" cy="4595321"/>
          </a:xfrm>
          <a:prstGeom prst="rect">
            <a:avLst/>
          </a:prstGeom>
        </p:spPr>
      </p:pic>
      <p:sp>
        <p:nvSpPr>
          <p:cNvPr id="4" name="矩形 3">
            <a:extLst>
              <a:ext uri="{FF2B5EF4-FFF2-40B4-BE49-F238E27FC236}">
                <a16:creationId xmlns="" xmlns:a16="http://schemas.microsoft.com/office/drawing/2014/main" id="{B14CC5D2-0375-4AD5-9689-3FB55BD133B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6298305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130856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芳香烃</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经过如图所示的转化关系可制得树脂</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与两种香料</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G</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I,</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且知有机物</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E</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互为同分异构体。</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DYXJHSCTBT13.jpg" descr="id:2147516762;FounderCES">
            <a:extLst>
              <a:ext uri="{FF2B5EF4-FFF2-40B4-BE49-F238E27FC236}">
                <a16:creationId xmlns="" xmlns:a16="http://schemas.microsoft.com/office/drawing/2014/main" id="{EBC7B3D4-B5ED-41CE-873E-4E2FC6D7FCBE}"/>
              </a:ext>
            </a:extLst>
          </p:cNvPr>
          <p:cNvPicPr/>
          <p:nvPr/>
        </p:nvPicPr>
        <p:blipFill>
          <a:blip r:embed="rId2"/>
          <a:stretch>
            <a:fillRect/>
          </a:stretch>
        </p:blipFill>
        <p:spPr>
          <a:xfrm>
            <a:off x="490321" y="1779587"/>
            <a:ext cx="11211357" cy="3916363"/>
          </a:xfrm>
          <a:prstGeom prst="rect">
            <a:avLst/>
          </a:prstGeom>
        </p:spPr>
      </p:pic>
      <p:sp>
        <p:nvSpPr>
          <p:cNvPr id="15" name="矩形 14">
            <a:extLst>
              <a:ext uri="{FF2B5EF4-FFF2-40B4-BE49-F238E27FC236}">
                <a16:creationId xmlns="" xmlns:a16="http://schemas.microsoft.com/office/drawing/2014/main" id="{5D771178-16E3-4EF6-9C97-6E8A221BCE6B}"/>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64032074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2E760AF-B370-41F6-B74D-FB2B98BD8E45}"/>
              </a:ext>
            </a:extLst>
          </p:cNvPr>
          <p:cNvSpPr/>
          <p:nvPr/>
        </p:nvSpPr>
        <p:spPr>
          <a:xfrm>
            <a:off x="361950" y="304495"/>
            <a:ext cx="11487150" cy="5262979"/>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请回答下列问题</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(1)A→B</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A→C</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C→E</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D→A</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D→F</a:t>
            </a:r>
            <a:r>
              <a:rPr lang="zh-CN" altLang="zh-CN" sz="2800" dirty="0">
                <a:solidFill>
                  <a:srgbClr val="000000"/>
                </a:solidFill>
                <a:cs typeface="Times New Roman" panose="02020603050405020304" pitchFamily="18" charset="0"/>
              </a:rPr>
              <a:t>的反应类型分别为</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smtClean="0">
                <a:solidFill>
                  <a:srgbClr val="000000"/>
                </a:solidFill>
                <a:cs typeface="Times New Roman" panose="02020603050405020304" pitchFamily="18" charset="0"/>
              </a:rPr>
              <a:t>、</a:t>
            </a:r>
            <a:endParaRPr lang="en-US" altLang="zh-CN" sz="2800" dirty="0" smtClean="0">
              <a:solidFill>
                <a:srgbClr val="000000"/>
              </a:solidFill>
              <a:cs typeface="Times New Roman" panose="02020603050405020304" pitchFamily="18" charset="0"/>
            </a:endParaRPr>
          </a:p>
          <a:p>
            <a:pPr>
              <a:lnSpc>
                <a:spcPct val="150000"/>
              </a:lnSpc>
              <a:spcAft>
                <a:spcPts val="0"/>
              </a:spcAft>
            </a:pP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(2)A</a:t>
            </a:r>
            <a:r>
              <a:rPr lang="zh-CN" altLang="zh-CN" sz="2800" dirty="0">
                <a:solidFill>
                  <a:srgbClr val="000000"/>
                </a:solidFill>
                <a:cs typeface="Times New Roman" panose="02020603050405020304" pitchFamily="18" charset="0"/>
              </a:rPr>
              <a:t>的结构简式为</a:t>
            </a:r>
            <a:r>
              <a:rPr lang="zh-CN" altLang="zh-CN" sz="2800" u="sng" dirty="0">
                <a:solidFill>
                  <a:srgbClr val="000000"/>
                </a:solidFill>
                <a:uFill>
                  <a:solidFill>
                    <a:srgbClr val="000000"/>
                  </a:solidFill>
                </a:uFill>
                <a:cs typeface="Times New Roman" panose="02020603050405020304" pitchFamily="18" charset="0"/>
              </a:rPr>
              <a:t>　　　　　　</a:t>
            </a:r>
            <a:r>
              <a:rPr lang="en-US" altLang="zh-CN" sz="2800" dirty="0">
                <a:solidFill>
                  <a:srgbClr val="000000"/>
                </a:solidFill>
                <a:cs typeface="Times New Roman" panose="02020603050405020304" pitchFamily="18" charset="0"/>
              </a:rPr>
              <a:t>;G</a:t>
            </a:r>
            <a:r>
              <a:rPr lang="zh-CN" altLang="zh-CN" sz="2800" dirty="0">
                <a:solidFill>
                  <a:srgbClr val="000000"/>
                </a:solidFill>
                <a:cs typeface="Times New Roman" panose="02020603050405020304" pitchFamily="18" charset="0"/>
              </a:rPr>
              <a:t>的结构简式为</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写出下列反应的化学方程式</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①C→A:</a:t>
            </a:r>
            <a:r>
              <a:rPr lang="zh-CN" altLang="zh-CN" sz="2800" u="sng" dirty="0">
                <a:solidFill>
                  <a:srgbClr val="000000"/>
                </a:solidFill>
                <a:uFill>
                  <a:solidFill>
                    <a:srgbClr val="000000"/>
                  </a:solidFill>
                </a:uFill>
                <a:cs typeface="Times New Roman" panose="02020603050405020304" pitchFamily="18" charset="0"/>
              </a:rPr>
              <a:t>　</a:t>
            </a:r>
            <a:r>
              <a:rPr lang="en-US" altLang="zh-CN" sz="2800" u="sng" dirty="0" smtClean="0">
                <a:solidFill>
                  <a:srgbClr val="000000"/>
                </a:solidFill>
                <a:uFill>
                  <a:solidFill>
                    <a:srgbClr val="000000"/>
                  </a:solidFill>
                </a:uFill>
                <a:cs typeface="Times New Roman" panose="02020603050405020304" pitchFamily="18" charset="0"/>
              </a:rPr>
              <a:t>                                    </a:t>
            </a:r>
            <a:r>
              <a:rPr lang="en-US" altLang="zh-CN" sz="2800" dirty="0" smtClean="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②F</a:t>
            </a:r>
            <a:r>
              <a:rPr lang="zh-CN" altLang="zh-CN" sz="2800" dirty="0">
                <a:solidFill>
                  <a:srgbClr val="000000"/>
                </a:solidFill>
                <a:cs typeface="Times New Roman" panose="02020603050405020304" pitchFamily="18" charset="0"/>
              </a:rPr>
              <a:t>与银氨溶液</a:t>
            </a:r>
            <a:r>
              <a:rPr lang="en-US"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en-US" altLang="zh-CN" sz="2800" u="sng" dirty="0" smtClean="0">
                <a:solidFill>
                  <a:srgbClr val="000000"/>
                </a:solidFill>
                <a:uFill>
                  <a:solidFill>
                    <a:srgbClr val="000000"/>
                  </a:solidFill>
                </a:uFill>
                <a:cs typeface="Times New Roman" panose="02020603050405020304" pitchFamily="18" charset="0"/>
              </a:rPr>
              <a:t>                        </a:t>
            </a:r>
            <a:r>
              <a:rPr lang="en-US" altLang="zh-CN" sz="2800" dirty="0" smtClean="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pPr>
            <a:r>
              <a:rPr lang="en-US" altLang="zh-CN" sz="2800" dirty="0">
                <a:solidFill>
                  <a:srgbClr val="000000"/>
                </a:solidFill>
                <a:cs typeface="Times New Roman" panose="02020603050405020304" pitchFamily="18" charset="0"/>
              </a:rPr>
              <a:t>③D+</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H           I</a:t>
            </a:r>
            <a:r>
              <a:rPr lang="en-US" altLang="zh-CN" sz="2800" dirty="0" smtClean="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u="sng" dirty="0">
                <a:solidFill>
                  <a:srgbClr val="000000"/>
                </a:solidFill>
                <a:uFill>
                  <a:solidFill>
                    <a:srgbClr val="000000"/>
                  </a:solidFill>
                </a:uFill>
                <a:cs typeface="Times New Roman" panose="02020603050405020304" pitchFamily="18" charset="0"/>
              </a:rPr>
              <a:t> </a:t>
            </a:r>
            <a:r>
              <a:rPr lang="en-US" altLang="zh-CN" sz="2800" u="sng" dirty="0" smtClean="0">
                <a:solidFill>
                  <a:srgbClr val="000000"/>
                </a:solidFill>
                <a:uFill>
                  <a:solidFill>
                    <a:srgbClr val="000000"/>
                  </a:solidFill>
                </a:uFill>
                <a:cs typeface="Times New Roman" panose="02020603050405020304" pitchFamily="18" charset="0"/>
              </a:rPr>
              <a:t>                                 </a:t>
            </a:r>
            <a:r>
              <a:rPr lang="zh-CN" altLang="zh-CN" sz="2800" dirty="0" smtClean="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 xmlns:a16="http://schemas.microsoft.com/office/drawing/2014/main" id="{344B378C-537E-4BA1-84B8-CA8329FCE8DB}"/>
              </a:ext>
            </a:extLst>
          </p:cNvPr>
          <p:cNvPicPr/>
          <p:nvPr/>
        </p:nvPicPr>
        <p:blipFill>
          <a:blip r:embed="rId2"/>
          <a:stretch>
            <a:fillRect/>
          </a:stretch>
        </p:blipFill>
        <p:spPr>
          <a:xfrm>
            <a:off x="1662111" y="5035936"/>
            <a:ext cx="713111" cy="405130"/>
          </a:xfrm>
          <a:prstGeom prst="rect">
            <a:avLst/>
          </a:prstGeom>
        </p:spPr>
      </p:pic>
      <p:sp>
        <p:nvSpPr>
          <p:cNvPr id="4" name="矩形 3">
            <a:extLst>
              <a:ext uri="{FF2B5EF4-FFF2-40B4-BE49-F238E27FC236}">
                <a16:creationId xmlns="" xmlns:a16="http://schemas.microsoft.com/office/drawing/2014/main" id="{F69EC05B-CA56-415F-B339-5F1FD554EA6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84739397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 xmlns:a16="http://schemas.microsoft.com/office/drawing/2014/main" id="{BAFA49D7-6C07-4654-94FE-AEC2FE922665}"/>
              </a:ext>
            </a:extLst>
          </p:cNvPr>
          <p:cNvSpPr/>
          <p:nvPr/>
        </p:nvSpPr>
        <p:spPr>
          <a:xfrm>
            <a:off x="234043" y="437013"/>
            <a:ext cx="11682186" cy="195489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由图可知</a:t>
            </a:r>
            <a:r>
              <a:rPr lang="en-US" altLang="zh-CN" sz="2800" dirty="0"/>
              <a:t>A</a:t>
            </a:r>
            <a:r>
              <a:rPr lang="zh-CN" altLang="zh-CN" sz="2800" dirty="0"/>
              <a:t>发生加聚反应生成</a:t>
            </a:r>
            <a:r>
              <a:rPr lang="en-US" altLang="zh-CN" sz="2800" dirty="0"/>
              <a:t>B[(C</a:t>
            </a:r>
            <a:r>
              <a:rPr lang="en-US" altLang="zh-CN" sz="2800" baseline="-25000" dirty="0"/>
              <a:t>8</a:t>
            </a:r>
            <a:r>
              <a:rPr lang="en-US" altLang="zh-CN" sz="2800" dirty="0"/>
              <a:t>H</a:t>
            </a:r>
            <a:r>
              <a:rPr lang="en-US" altLang="zh-CN" sz="2800" baseline="-25000" dirty="0"/>
              <a:t>8</a:t>
            </a:r>
            <a:r>
              <a:rPr lang="en-US" altLang="zh-CN" sz="2800" dirty="0"/>
              <a:t>)</a:t>
            </a:r>
            <a:r>
              <a:rPr lang="en-US" altLang="zh-CN" sz="2800" i="1" baseline="-25000" dirty="0"/>
              <a:t>n</a:t>
            </a:r>
            <a:r>
              <a:rPr lang="en-US" altLang="zh-CN" sz="2800" dirty="0"/>
              <a:t>],</a:t>
            </a:r>
            <a:r>
              <a:rPr lang="zh-CN" altLang="zh-CN" sz="2800" dirty="0"/>
              <a:t>故</a:t>
            </a:r>
            <a:r>
              <a:rPr lang="en-US" altLang="zh-CN" sz="2800" dirty="0"/>
              <a:t>A</a:t>
            </a:r>
            <a:r>
              <a:rPr lang="zh-CN" altLang="zh-CN" sz="2800" dirty="0"/>
              <a:t>的分子式为</a:t>
            </a:r>
            <a:r>
              <a:rPr lang="en-US" altLang="zh-CN" sz="2800" dirty="0"/>
              <a:t>C</a:t>
            </a:r>
            <a:r>
              <a:rPr lang="en-US" altLang="zh-CN" sz="2800" baseline="-25000" dirty="0"/>
              <a:t>8</a:t>
            </a:r>
            <a:r>
              <a:rPr lang="en-US" altLang="zh-CN" sz="2800" dirty="0"/>
              <a:t>H</a:t>
            </a:r>
            <a:r>
              <a:rPr lang="en-US" altLang="zh-CN" sz="2800" baseline="-25000" dirty="0"/>
              <a:t>8</a:t>
            </a:r>
            <a:r>
              <a:rPr lang="en-US" altLang="zh-CN" sz="2800" dirty="0"/>
              <a:t>,</a:t>
            </a:r>
            <a:r>
              <a:rPr lang="zh-CN" altLang="zh-CN" sz="2800" dirty="0"/>
              <a:t>其不饱和度为</a:t>
            </a:r>
            <a:r>
              <a:rPr lang="en-US" altLang="zh-CN" sz="2800" dirty="0"/>
              <a:t>5,</a:t>
            </a:r>
            <a:r>
              <a:rPr lang="zh-CN" altLang="zh-CN" sz="2800" dirty="0"/>
              <a:t>由于</a:t>
            </a:r>
            <a:r>
              <a:rPr lang="en-US" altLang="zh-CN" sz="2800" dirty="0"/>
              <a:t>A</a:t>
            </a:r>
            <a:r>
              <a:rPr lang="zh-CN" altLang="zh-CN" sz="2800" dirty="0"/>
              <a:t>为芳香烃</a:t>
            </a:r>
            <a:r>
              <a:rPr lang="en-US" altLang="zh-CN" sz="2800" dirty="0"/>
              <a:t>,</a:t>
            </a:r>
            <a:r>
              <a:rPr lang="zh-CN" altLang="zh-CN" sz="2800" dirty="0"/>
              <a:t>结合苯环的不饱和度为</a:t>
            </a:r>
            <a:r>
              <a:rPr lang="en-US" altLang="zh-CN" sz="2800" dirty="0"/>
              <a:t>4,</a:t>
            </a:r>
            <a:r>
              <a:rPr lang="zh-CN" altLang="zh-CN" sz="2800" dirty="0"/>
              <a:t>可知</a:t>
            </a:r>
            <a:r>
              <a:rPr lang="en-US" altLang="zh-CN" sz="2800" dirty="0"/>
              <a:t>,A</a:t>
            </a:r>
            <a:r>
              <a:rPr lang="zh-CN" altLang="zh-CN" sz="2800" dirty="0"/>
              <a:t>分子侧链上含有一个碳碳双键</a:t>
            </a:r>
            <a:r>
              <a:rPr lang="en-US" altLang="zh-CN" sz="2800" dirty="0"/>
              <a:t>,</a:t>
            </a:r>
            <a:r>
              <a:rPr lang="zh-CN" altLang="zh-CN" sz="2800" dirty="0"/>
              <a:t>可推知</a:t>
            </a:r>
            <a:r>
              <a:rPr lang="en-US" altLang="zh-CN" sz="2800" dirty="0"/>
              <a:t>A</a:t>
            </a:r>
            <a:r>
              <a:rPr lang="zh-CN" altLang="zh-CN" sz="2800" dirty="0"/>
              <a:t>、</a:t>
            </a:r>
            <a:r>
              <a:rPr lang="en-US" altLang="zh-CN" sz="2800" dirty="0"/>
              <a:t>B</a:t>
            </a:r>
            <a:r>
              <a:rPr lang="zh-CN" altLang="zh-CN" sz="2800" dirty="0"/>
              <a:t>的结构简式分别为</a:t>
            </a:r>
          </a:p>
        </p:txBody>
      </p:sp>
      <p:pic>
        <p:nvPicPr>
          <p:cNvPr id="18" name="图片 17">
            <a:extLst>
              <a:ext uri="{FF2B5EF4-FFF2-40B4-BE49-F238E27FC236}">
                <a16:creationId xmlns="" xmlns:a16="http://schemas.microsoft.com/office/drawing/2014/main" id="{AB741992-C26B-4CF5-A906-84A76B8A3F8F}"/>
              </a:ext>
            </a:extLst>
          </p:cNvPr>
          <p:cNvPicPr/>
          <p:nvPr/>
        </p:nvPicPr>
        <p:blipFill>
          <a:blip r:embed="rId2"/>
          <a:stretch>
            <a:fillRect/>
          </a:stretch>
        </p:blipFill>
        <p:spPr>
          <a:xfrm>
            <a:off x="7765097" y="1841817"/>
            <a:ext cx="2511935" cy="650734"/>
          </a:xfrm>
          <a:prstGeom prst="rect">
            <a:avLst/>
          </a:prstGeom>
        </p:spPr>
      </p:pic>
      <p:pic>
        <p:nvPicPr>
          <p:cNvPr id="19" name="图片 18">
            <a:extLst>
              <a:ext uri="{FF2B5EF4-FFF2-40B4-BE49-F238E27FC236}">
                <a16:creationId xmlns="" xmlns:a16="http://schemas.microsoft.com/office/drawing/2014/main" id="{93D8F33D-7B6F-45E4-9FD6-BFFFB07FE3D7}"/>
              </a:ext>
            </a:extLst>
          </p:cNvPr>
          <p:cNvPicPr/>
          <p:nvPr/>
        </p:nvPicPr>
        <p:blipFill>
          <a:blip r:embed="rId3"/>
          <a:stretch>
            <a:fillRect/>
          </a:stretch>
        </p:blipFill>
        <p:spPr>
          <a:xfrm>
            <a:off x="357504" y="2798870"/>
            <a:ext cx="2290445" cy="1260260"/>
          </a:xfrm>
          <a:prstGeom prst="rect">
            <a:avLst/>
          </a:prstGeom>
        </p:spPr>
      </p:pic>
      <p:sp>
        <p:nvSpPr>
          <p:cNvPr id="3" name="矩形 2">
            <a:extLst>
              <a:ext uri="{FF2B5EF4-FFF2-40B4-BE49-F238E27FC236}">
                <a16:creationId xmlns="" xmlns:a16="http://schemas.microsoft.com/office/drawing/2014/main" id="{1CE251D3-08AA-47F3-B3F4-2DA0402DC1EA}"/>
              </a:ext>
            </a:extLst>
          </p:cNvPr>
          <p:cNvSpPr/>
          <p:nvPr/>
        </p:nvSpPr>
        <p:spPr>
          <a:xfrm>
            <a:off x="2628900" y="3155602"/>
            <a:ext cx="9353550" cy="738664"/>
          </a:xfrm>
          <a:prstGeom prst="rect">
            <a:avLst/>
          </a:prstGeom>
        </p:spPr>
        <p:txBody>
          <a:bodyPr wrap="square">
            <a:spAutoFit/>
          </a:bodyPr>
          <a:lstStyle/>
          <a:p>
            <a:pPr>
              <a:lnSpc>
                <a:spcPct val="150000"/>
              </a:lnSpc>
            </a:pPr>
            <a:r>
              <a:rPr lang="en-US" altLang="zh-CN" sz="2800" dirty="0"/>
              <a:t>;</a:t>
            </a:r>
            <a:r>
              <a:rPr lang="zh-CN" altLang="zh-CN" sz="2800" dirty="0"/>
              <a:t>由</a:t>
            </a:r>
            <a:r>
              <a:rPr lang="en-US" altLang="zh-CN" sz="2800" dirty="0"/>
              <a:t>D→F→H(</a:t>
            </a:r>
            <a:r>
              <a:rPr lang="zh-CN" altLang="zh-CN" sz="2800" dirty="0"/>
              <a:t>连续氧化</a:t>
            </a:r>
            <a:r>
              <a:rPr lang="en-US" altLang="zh-CN" sz="2800" dirty="0"/>
              <a:t>),</a:t>
            </a:r>
            <a:r>
              <a:rPr lang="zh-CN" altLang="zh-CN" sz="2800" dirty="0"/>
              <a:t>可知</a:t>
            </a:r>
            <a:r>
              <a:rPr lang="en-US" altLang="zh-CN" sz="2800" dirty="0"/>
              <a:t>D</a:t>
            </a:r>
            <a:r>
              <a:rPr lang="zh-CN" altLang="zh-CN" sz="2800" dirty="0"/>
              <a:t>为醇</a:t>
            </a:r>
            <a:r>
              <a:rPr lang="en-US" altLang="zh-CN" sz="2800" dirty="0"/>
              <a:t>,F</a:t>
            </a:r>
            <a:r>
              <a:rPr lang="zh-CN" altLang="zh-CN" sz="2800" dirty="0"/>
              <a:t>为醛</a:t>
            </a:r>
            <a:r>
              <a:rPr lang="en-US" altLang="zh-CN" sz="2800" dirty="0"/>
              <a:t>,H</a:t>
            </a:r>
            <a:r>
              <a:rPr lang="zh-CN" altLang="zh-CN" sz="2800" dirty="0"/>
              <a:t>为羧酸</a:t>
            </a:r>
            <a:r>
              <a:rPr lang="en-US" altLang="zh-CN" sz="2800" dirty="0"/>
              <a:t>,</a:t>
            </a:r>
            <a:r>
              <a:rPr lang="zh-CN" altLang="zh-CN" sz="2800" dirty="0"/>
              <a:t>所以</a:t>
            </a:r>
            <a:r>
              <a:rPr lang="en-US" altLang="zh-CN" sz="2800" dirty="0"/>
              <a:t>D</a:t>
            </a:r>
            <a:r>
              <a:rPr lang="zh-CN" altLang="zh-CN" sz="2800" dirty="0"/>
              <a:t>、</a:t>
            </a:r>
            <a:endParaRPr lang="zh-CN" altLang="en-US" sz="2800" dirty="0"/>
          </a:p>
        </p:txBody>
      </p:sp>
      <p:sp>
        <p:nvSpPr>
          <p:cNvPr id="20" name="矩形 19">
            <a:extLst>
              <a:ext uri="{FF2B5EF4-FFF2-40B4-BE49-F238E27FC236}">
                <a16:creationId xmlns="" xmlns:a16="http://schemas.microsoft.com/office/drawing/2014/main" id="{980CF7FA-CF0D-408E-BABD-9FE3ED3C9C31}"/>
              </a:ext>
            </a:extLst>
          </p:cNvPr>
          <p:cNvSpPr/>
          <p:nvPr/>
        </p:nvSpPr>
        <p:spPr>
          <a:xfrm>
            <a:off x="10248900" y="1948755"/>
            <a:ext cx="552450" cy="661207"/>
          </a:xfrm>
          <a:prstGeom prst="rect">
            <a:avLst/>
          </a:prstGeom>
        </p:spPr>
        <p:txBody>
          <a:bodyPr wrap="square">
            <a:spAutoFit/>
          </a:bodyPr>
          <a:lstStyle/>
          <a:p>
            <a:pPr>
              <a:lnSpc>
                <a:spcPct val="150000"/>
              </a:lnSpc>
            </a:pPr>
            <a:r>
              <a:rPr lang="zh-CN" altLang="en-US" sz="2800" dirty="0"/>
              <a:t>、</a:t>
            </a:r>
          </a:p>
        </p:txBody>
      </p:sp>
      <p:sp>
        <p:nvSpPr>
          <p:cNvPr id="21" name="矩形 20">
            <a:extLst>
              <a:ext uri="{FF2B5EF4-FFF2-40B4-BE49-F238E27FC236}">
                <a16:creationId xmlns="" xmlns:a16="http://schemas.microsoft.com/office/drawing/2014/main" id="{3F9D3130-ECAD-45EA-96C2-4ADB771175C9}"/>
              </a:ext>
            </a:extLst>
          </p:cNvPr>
          <p:cNvSpPr/>
          <p:nvPr/>
        </p:nvSpPr>
        <p:spPr>
          <a:xfrm>
            <a:off x="400050" y="4355752"/>
            <a:ext cx="9353550" cy="738664"/>
          </a:xfrm>
          <a:prstGeom prst="rect">
            <a:avLst/>
          </a:prstGeom>
        </p:spPr>
        <p:txBody>
          <a:bodyPr wrap="square">
            <a:spAutoFit/>
          </a:bodyPr>
          <a:lstStyle/>
          <a:p>
            <a:pPr>
              <a:lnSpc>
                <a:spcPct val="150000"/>
              </a:lnSpc>
            </a:pPr>
            <a:r>
              <a:rPr lang="en-US" altLang="zh-CN" sz="2800" dirty="0"/>
              <a:t>F</a:t>
            </a:r>
            <a:r>
              <a:rPr lang="zh-CN" altLang="zh-CN" sz="2800" dirty="0"/>
              <a:t>、</a:t>
            </a:r>
            <a:r>
              <a:rPr lang="en-US" altLang="zh-CN" sz="2800" dirty="0"/>
              <a:t>H</a:t>
            </a:r>
            <a:r>
              <a:rPr lang="zh-CN" altLang="zh-CN" sz="2800" dirty="0"/>
              <a:t>的结构简式分别为</a:t>
            </a:r>
            <a:endParaRPr lang="zh-CN" altLang="en-US" sz="2800" dirty="0"/>
          </a:p>
        </p:txBody>
      </p:sp>
      <p:pic>
        <p:nvPicPr>
          <p:cNvPr id="22" name="图片 21">
            <a:extLst>
              <a:ext uri="{FF2B5EF4-FFF2-40B4-BE49-F238E27FC236}">
                <a16:creationId xmlns="" xmlns:a16="http://schemas.microsoft.com/office/drawing/2014/main" id="{AFCF98D1-1E55-48FC-B8C8-370256A1A442}"/>
              </a:ext>
            </a:extLst>
          </p:cNvPr>
          <p:cNvPicPr/>
          <p:nvPr/>
        </p:nvPicPr>
        <p:blipFill>
          <a:blip r:embed="rId4"/>
          <a:stretch>
            <a:fillRect/>
          </a:stretch>
        </p:blipFill>
        <p:spPr>
          <a:xfrm>
            <a:off x="4274184" y="4375467"/>
            <a:ext cx="3262731" cy="672783"/>
          </a:xfrm>
          <a:prstGeom prst="rect">
            <a:avLst/>
          </a:prstGeom>
        </p:spPr>
      </p:pic>
      <p:pic>
        <p:nvPicPr>
          <p:cNvPr id="23" name="图片 22">
            <a:extLst>
              <a:ext uri="{FF2B5EF4-FFF2-40B4-BE49-F238E27FC236}">
                <a16:creationId xmlns="" xmlns:a16="http://schemas.microsoft.com/office/drawing/2014/main" id="{B934028D-980D-4546-AA82-AEFA056BE50F}"/>
              </a:ext>
            </a:extLst>
          </p:cNvPr>
          <p:cNvPicPr/>
          <p:nvPr/>
        </p:nvPicPr>
        <p:blipFill>
          <a:blip r:embed="rId5"/>
          <a:stretch>
            <a:fillRect/>
          </a:stretch>
        </p:blipFill>
        <p:spPr>
          <a:xfrm>
            <a:off x="7874635" y="4318317"/>
            <a:ext cx="2917016" cy="691833"/>
          </a:xfrm>
          <a:prstGeom prst="rect">
            <a:avLst/>
          </a:prstGeom>
        </p:spPr>
      </p:pic>
      <p:sp>
        <p:nvSpPr>
          <p:cNvPr id="24" name="矩形 23">
            <a:extLst>
              <a:ext uri="{FF2B5EF4-FFF2-40B4-BE49-F238E27FC236}">
                <a16:creationId xmlns="" xmlns:a16="http://schemas.microsoft.com/office/drawing/2014/main" id="{75022D27-9412-4088-BCE9-36AB67A257EF}"/>
              </a:ext>
            </a:extLst>
          </p:cNvPr>
          <p:cNvSpPr/>
          <p:nvPr/>
        </p:nvSpPr>
        <p:spPr>
          <a:xfrm>
            <a:off x="7600950" y="4291905"/>
            <a:ext cx="552450" cy="661207"/>
          </a:xfrm>
          <a:prstGeom prst="rect">
            <a:avLst/>
          </a:prstGeom>
        </p:spPr>
        <p:txBody>
          <a:bodyPr wrap="square">
            <a:spAutoFit/>
          </a:bodyPr>
          <a:lstStyle/>
          <a:p>
            <a:pPr>
              <a:lnSpc>
                <a:spcPct val="150000"/>
              </a:lnSpc>
            </a:pPr>
            <a:r>
              <a:rPr lang="zh-CN" altLang="en-US" sz="2800" dirty="0"/>
              <a:t>、</a:t>
            </a:r>
          </a:p>
        </p:txBody>
      </p:sp>
      <p:pic>
        <p:nvPicPr>
          <p:cNvPr id="25" name="图片 24">
            <a:extLst>
              <a:ext uri="{FF2B5EF4-FFF2-40B4-BE49-F238E27FC236}">
                <a16:creationId xmlns="" xmlns:a16="http://schemas.microsoft.com/office/drawing/2014/main" id="{8D58B4E4-528C-4EE8-A8AD-7F65665478BD}"/>
              </a:ext>
            </a:extLst>
          </p:cNvPr>
          <p:cNvPicPr/>
          <p:nvPr/>
        </p:nvPicPr>
        <p:blipFill>
          <a:blip r:embed="rId6"/>
          <a:stretch>
            <a:fillRect/>
          </a:stretch>
        </p:blipFill>
        <p:spPr>
          <a:xfrm>
            <a:off x="357504" y="5602871"/>
            <a:ext cx="2976006" cy="672783"/>
          </a:xfrm>
          <a:prstGeom prst="rect">
            <a:avLst/>
          </a:prstGeom>
        </p:spPr>
      </p:pic>
      <p:sp>
        <p:nvSpPr>
          <p:cNvPr id="26" name="矩形 25">
            <a:extLst>
              <a:ext uri="{FF2B5EF4-FFF2-40B4-BE49-F238E27FC236}">
                <a16:creationId xmlns="" xmlns:a16="http://schemas.microsoft.com/office/drawing/2014/main" id="{63BC0B86-8A20-4917-92D3-3C11561C20C8}"/>
              </a:ext>
            </a:extLst>
          </p:cNvPr>
          <p:cNvSpPr/>
          <p:nvPr/>
        </p:nvSpPr>
        <p:spPr>
          <a:xfrm>
            <a:off x="3194613" y="5492287"/>
            <a:ext cx="8722085" cy="738664"/>
          </a:xfrm>
          <a:prstGeom prst="rect">
            <a:avLst/>
          </a:prstGeom>
        </p:spPr>
        <p:txBody>
          <a:bodyPr wrap="square">
            <a:spAutoFit/>
          </a:bodyPr>
          <a:lstStyle/>
          <a:p>
            <a:pPr>
              <a:lnSpc>
                <a:spcPct val="150000"/>
              </a:lnSpc>
            </a:pPr>
            <a:r>
              <a:rPr lang="zh-CN" altLang="en-US" sz="2800" dirty="0" smtClean="0"/>
              <a:t>；</a:t>
            </a:r>
            <a:r>
              <a:rPr lang="zh-CN" altLang="zh-CN" sz="2800" dirty="0" smtClean="0"/>
              <a:t>由</a:t>
            </a:r>
            <a:r>
              <a:rPr lang="en-US" altLang="zh-CN" sz="2800" dirty="0"/>
              <a:t>A</a:t>
            </a:r>
            <a:r>
              <a:rPr lang="zh-CN" altLang="zh-CN" sz="2800" dirty="0"/>
              <a:t>与</a:t>
            </a:r>
            <a:r>
              <a:rPr lang="en-US" altLang="zh-CN" sz="2800" dirty="0"/>
              <a:t>HBr</a:t>
            </a:r>
            <a:r>
              <a:rPr lang="zh-CN" altLang="zh-CN" sz="2800" dirty="0"/>
              <a:t>发生加成反应生成</a:t>
            </a:r>
            <a:r>
              <a:rPr lang="en-US" altLang="zh-CN" sz="2800" dirty="0"/>
              <a:t>C,C</a:t>
            </a:r>
            <a:r>
              <a:rPr lang="zh-CN" altLang="zh-CN" sz="2800" dirty="0"/>
              <a:t>发生水解反应生成</a:t>
            </a:r>
            <a:r>
              <a:rPr lang="en-US" altLang="zh-CN" sz="2800" dirty="0"/>
              <a:t>E</a:t>
            </a:r>
            <a:endParaRPr lang="zh-CN" altLang="zh-CN" sz="2800" dirty="0"/>
          </a:p>
        </p:txBody>
      </p:sp>
      <p:sp>
        <p:nvSpPr>
          <p:cNvPr id="27" name="矩形 26">
            <a:extLst>
              <a:ext uri="{FF2B5EF4-FFF2-40B4-BE49-F238E27FC236}">
                <a16:creationId xmlns="" xmlns:a16="http://schemas.microsoft.com/office/drawing/2014/main" id="{398923E8-D445-4405-A51D-6B5003BE27A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7883140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B9847988-C187-44BA-84A0-89C20D80A8BD}"/>
              </a:ext>
            </a:extLst>
          </p:cNvPr>
          <p:cNvSpPr/>
          <p:nvPr/>
        </p:nvSpPr>
        <p:spPr>
          <a:xfrm>
            <a:off x="254907" y="5010150"/>
            <a:ext cx="11682186"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p>
        </p:txBody>
      </p:sp>
      <p:sp>
        <p:nvSpPr>
          <p:cNvPr id="26" name="矩形 25">
            <a:extLst>
              <a:ext uri="{FF2B5EF4-FFF2-40B4-BE49-F238E27FC236}">
                <a16:creationId xmlns="" xmlns:a16="http://schemas.microsoft.com/office/drawing/2014/main" id="{63BC0B86-8A20-4917-92D3-3C11561C20C8}"/>
              </a:ext>
            </a:extLst>
          </p:cNvPr>
          <p:cNvSpPr/>
          <p:nvPr/>
        </p:nvSpPr>
        <p:spPr>
          <a:xfrm>
            <a:off x="293006" y="329737"/>
            <a:ext cx="11594193" cy="738664"/>
          </a:xfrm>
          <a:prstGeom prst="rect">
            <a:avLst/>
          </a:prstGeom>
        </p:spPr>
        <p:txBody>
          <a:bodyPr wrap="square">
            <a:spAutoFit/>
          </a:bodyPr>
          <a:lstStyle/>
          <a:p>
            <a:pPr>
              <a:lnSpc>
                <a:spcPct val="150000"/>
              </a:lnSpc>
            </a:pPr>
            <a:r>
              <a:rPr lang="zh-CN" altLang="zh-CN" sz="2800" dirty="0"/>
              <a:t>可知</a:t>
            </a:r>
            <a:r>
              <a:rPr lang="en-US" altLang="zh-CN" sz="2800" dirty="0"/>
              <a:t>,C</a:t>
            </a:r>
            <a:r>
              <a:rPr lang="zh-CN" altLang="zh-CN" sz="2800" dirty="0"/>
              <a:t>为溴代烃</a:t>
            </a:r>
            <a:r>
              <a:rPr lang="en-US" altLang="zh-CN" sz="2800" dirty="0"/>
              <a:t>,E</a:t>
            </a:r>
            <a:r>
              <a:rPr lang="zh-CN" altLang="zh-CN" sz="2800" dirty="0"/>
              <a:t>为醇</a:t>
            </a:r>
            <a:r>
              <a:rPr lang="en-US" altLang="zh-CN" sz="2800" dirty="0"/>
              <a:t>,</a:t>
            </a:r>
            <a:r>
              <a:rPr lang="zh-CN" altLang="zh-CN" sz="2800" dirty="0"/>
              <a:t>由</a:t>
            </a:r>
            <a:r>
              <a:rPr lang="en-US" altLang="zh-CN" sz="2800" dirty="0"/>
              <a:t>E</a:t>
            </a:r>
            <a:r>
              <a:rPr lang="zh-CN" altLang="zh-CN" sz="2800" dirty="0"/>
              <a:t>与</a:t>
            </a:r>
            <a:r>
              <a:rPr lang="en-US" altLang="zh-CN" sz="2800" dirty="0"/>
              <a:t>D</a:t>
            </a:r>
            <a:r>
              <a:rPr lang="zh-CN" altLang="zh-CN" sz="2800" dirty="0"/>
              <a:t>互为同分异构体</a:t>
            </a:r>
            <a:r>
              <a:rPr lang="en-US" altLang="zh-CN" sz="2800" dirty="0"/>
              <a:t>,</a:t>
            </a:r>
            <a:r>
              <a:rPr lang="zh-CN" altLang="zh-CN" sz="2800" dirty="0"/>
              <a:t>可推知</a:t>
            </a:r>
            <a:r>
              <a:rPr lang="en-US" altLang="zh-CN" sz="2800" dirty="0"/>
              <a:t>E</a:t>
            </a:r>
            <a:r>
              <a:rPr lang="zh-CN" altLang="zh-CN" sz="2800" dirty="0"/>
              <a:t>的结构简式为</a:t>
            </a:r>
          </a:p>
        </p:txBody>
      </p:sp>
      <p:pic>
        <p:nvPicPr>
          <p:cNvPr id="27" name="图片 26">
            <a:extLst>
              <a:ext uri="{FF2B5EF4-FFF2-40B4-BE49-F238E27FC236}">
                <a16:creationId xmlns="" xmlns:a16="http://schemas.microsoft.com/office/drawing/2014/main" id="{247BCE01-B27A-4D02-AD37-7D691D2AC5AF}"/>
              </a:ext>
            </a:extLst>
          </p:cNvPr>
          <p:cNvPicPr/>
          <p:nvPr/>
        </p:nvPicPr>
        <p:blipFill>
          <a:blip r:embed="rId2"/>
          <a:stretch>
            <a:fillRect/>
          </a:stretch>
        </p:blipFill>
        <p:spPr>
          <a:xfrm>
            <a:off x="335597" y="1404620"/>
            <a:ext cx="2820432" cy="1071880"/>
          </a:xfrm>
          <a:prstGeom prst="rect">
            <a:avLst/>
          </a:prstGeom>
        </p:spPr>
      </p:pic>
      <p:sp>
        <p:nvSpPr>
          <p:cNvPr id="2" name="矩形 1">
            <a:extLst>
              <a:ext uri="{FF2B5EF4-FFF2-40B4-BE49-F238E27FC236}">
                <a16:creationId xmlns="" xmlns:a16="http://schemas.microsoft.com/office/drawing/2014/main" id="{1FAC06E3-1C49-456E-9233-F4177E0A566E}"/>
              </a:ext>
            </a:extLst>
          </p:cNvPr>
          <p:cNvSpPr/>
          <p:nvPr/>
        </p:nvSpPr>
        <p:spPr>
          <a:xfrm>
            <a:off x="3355362" y="1796534"/>
            <a:ext cx="6248827" cy="523220"/>
          </a:xfrm>
          <a:prstGeom prst="rect">
            <a:avLst/>
          </a:prstGeom>
        </p:spPr>
        <p:txBody>
          <a:bodyPr wrap="none">
            <a:spAutoFit/>
          </a:bodyPr>
          <a:lstStyle/>
          <a:p>
            <a:r>
              <a:rPr lang="en-US" altLang="zh-CN" sz="2800" dirty="0"/>
              <a:t>,</a:t>
            </a:r>
            <a:r>
              <a:rPr lang="zh-CN" altLang="zh-CN" sz="2800" dirty="0"/>
              <a:t>进一步可推知</a:t>
            </a:r>
            <a:r>
              <a:rPr lang="en-US" altLang="zh-CN" sz="2800" dirty="0"/>
              <a:t>C</a:t>
            </a:r>
            <a:r>
              <a:rPr lang="zh-CN" altLang="zh-CN" sz="2800" dirty="0"/>
              <a:t>、</a:t>
            </a:r>
            <a:r>
              <a:rPr lang="en-US" altLang="zh-CN" sz="2800" dirty="0"/>
              <a:t>G</a:t>
            </a:r>
            <a:r>
              <a:rPr lang="zh-CN" altLang="zh-CN" sz="2800" dirty="0"/>
              <a:t>的结构简式分别为 </a:t>
            </a:r>
            <a:endParaRPr lang="zh-CN" altLang="en-US" sz="2800" dirty="0"/>
          </a:p>
        </p:txBody>
      </p:sp>
      <p:pic>
        <p:nvPicPr>
          <p:cNvPr id="28" name="图片 27">
            <a:extLst>
              <a:ext uri="{FF2B5EF4-FFF2-40B4-BE49-F238E27FC236}">
                <a16:creationId xmlns="" xmlns:a16="http://schemas.microsoft.com/office/drawing/2014/main" id="{0A901AD6-A671-463A-BBA8-F67E82E28EC3}"/>
              </a:ext>
            </a:extLst>
          </p:cNvPr>
          <p:cNvPicPr/>
          <p:nvPr/>
        </p:nvPicPr>
        <p:blipFill>
          <a:blip r:embed="rId3"/>
          <a:stretch>
            <a:fillRect/>
          </a:stretch>
        </p:blipFill>
        <p:spPr>
          <a:xfrm>
            <a:off x="392747" y="3195320"/>
            <a:ext cx="2670054" cy="1014730"/>
          </a:xfrm>
          <a:prstGeom prst="rect">
            <a:avLst/>
          </a:prstGeom>
        </p:spPr>
      </p:pic>
      <p:pic>
        <p:nvPicPr>
          <p:cNvPr id="29" name="图片 28">
            <a:extLst>
              <a:ext uri="{FF2B5EF4-FFF2-40B4-BE49-F238E27FC236}">
                <a16:creationId xmlns="" xmlns:a16="http://schemas.microsoft.com/office/drawing/2014/main" id="{C7F3A63B-F82F-4216-AFED-7F83FDC4128D}"/>
              </a:ext>
            </a:extLst>
          </p:cNvPr>
          <p:cNvPicPr/>
          <p:nvPr/>
        </p:nvPicPr>
        <p:blipFill>
          <a:blip r:embed="rId4"/>
          <a:stretch>
            <a:fillRect/>
          </a:stretch>
        </p:blipFill>
        <p:spPr>
          <a:xfrm>
            <a:off x="3602990" y="2987039"/>
            <a:ext cx="2835910" cy="1604435"/>
          </a:xfrm>
          <a:prstGeom prst="rect">
            <a:avLst/>
          </a:prstGeom>
        </p:spPr>
      </p:pic>
      <p:sp>
        <p:nvSpPr>
          <p:cNvPr id="30" name="矩形 29">
            <a:extLst>
              <a:ext uri="{FF2B5EF4-FFF2-40B4-BE49-F238E27FC236}">
                <a16:creationId xmlns="" xmlns:a16="http://schemas.microsoft.com/office/drawing/2014/main" id="{B9D59709-D8B7-402E-B20D-033695D5A0BA}"/>
              </a:ext>
            </a:extLst>
          </p:cNvPr>
          <p:cNvSpPr/>
          <p:nvPr/>
        </p:nvSpPr>
        <p:spPr>
          <a:xfrm>
            <a:off x="3162300" y="3282255"/>
            <a:ext cx="552450" cy="661207"/>
          </a:xfrm>
          <a:prstGeom prst="rect">
            <a:avLst/>
          </a:prstGeom>
        </p:spPr>
        <p:txBody>
          <a:bodyPr wrap="square">
            <a:spAutoFit/>
          </a:bodyPr>
          <a:lstStyle/>
          <a:p>
            <a:pPr>
              <a:lnSpc>
                <a:spcPct val="150000"/>
              </a:lnSpc>
            </a:pPr>
            <a:r>
              <a:rPr lang="zh-CN" altLang="en-US" sz="2800" dirty="0"/>
              <a:t>、</a:t>
            </a:r>
          </a:p>
        </p:txBody>
      </p:sp>
      <p:sp>
        <p:nvSpPr>
          <p:cNvPr id="5" name="矩形 4">
            <a:extLst>
              <a:ext uri="{FF2B5EF4-FFF2-40B4-BE49-F238E27FC236}">
                <a16:creationId xmlns="" xmlns:a16="http://schemas.microsoft.com/office/drawing/2014/main" id="{0D0F8B91-2DD7-489C-97A0-ED38E0E49F72}"/>
              </a:ext>
            </a:extLst>
          </p:cNvPr>
          <p:cNvSpPr/>
          <p:nvPr/>
        </p:nvSpPr>
        <p:spPr>
          <a:xfrm>
            <a:off x="373743" y="4975870"/>
            <a:ext cx="11563350" cy="954107"/>
          </a:xfrm>
          <a:prstGeom prst="rect">
            <a:avLst/>
          </a:prstGeom>
        </p:spPr>
        <p:txBody>
          <a:bodyPr wrap="square">
            <a:spAutoFit/>
          </a:bodyPr>
          <a:lstStyle/>
          <a:p>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dirty="0" smtClean="0"/>
              <a:t>(</a:t>
            </a:r>
            <a:r>
              <a:rPr lang="en-US" altLang="zh-CN" sz="2800" dirty="0"/>
              <a:t>1)</a:t>
            </a:r>
            <a:r>
              <a:rPr lang="zh-CN" altLang="zh-CN" sz="2800" dirty="0"/>
              <a:t>加聚反应　加成反应　取代反应</a:t>
            </a:r>
            <a:r>
              <a:rPr lang="en-US" altLang="zh-CN" sz="2800" dirty="0"/>
              <a:t>(</a:t>
            </a:r>
            <a:r>
              <a:rPr lang="zh-CN" altLang="zh-CN" sz="2800" dirty="0"/>
              <a:t>或水解反应</a:t>
            </a:r>
            <a:r>
              <a:rPr lang="en-US" altLang="zh-CN" sz="2800" dirty="0"/>
              <a:t>)</a:t>
            </a:r>
            <a:r>
              <a:rPr lang="zh-CN" altLang="zh-CN" sz="2800" dirty="0"/>
              <a:t>　消去反应　</a:t>
            </a:r>
            <a:endParaRPr lang="en-US" altLang="zh-CN" sz="2800" dirty="0" smtClean="0"/>
          </a:p>
          <a:p>
            <a:r>
              <a:rPr lang="en-US" altLang="zh-CN" sz="2800" dirty="0"/>
              <a:t> </a:t>
            </a:r>
            <a:r>
              <a:rPr lang="en-US" altLang="zh-CN" sz="2800" dirty="0" smtClean="0"/>
              <a:t>             </a:t>
            </a:r>
            <a:r>
              <a:rPr lang="zh-CN" altLang="zh-CN" sz="2800" dirty="0" smtClean="0"/>
              <a:t>氧</a:t>
            </a:r>
            <a:r>
              <a:rPr lang="zh-CN" altLang="zh-CN" sz="2800" dirty="0"/>
              <a:t>化反应</a:t>
            </a:r>
            <a:endParaRPr lang="zh-CN" altLang="en-US" sz="2800" dirty="0"/>
          </a:p>
        </p:txBody>
      </p:sp>
      <p:sp>
        <p:nvSpPr>
          <p:cNvPr id="31" name="矩形 30">
            <a:extLst>
              <a:ext uri="{FF2B5EF4-FFF2-40B4-BE49-F238E27FC236}">
                <a16:creationId xmlns="" xmlns:a16="http://schemas.microsoft.com/office/drawing/2014/main" id="{76BA1958-7036-4CE7-B90D-4B8E36CB2D7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90410553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a:extLst>
              <a:ext uri="{FF2B5EF4-FFF2-40B4-BE49-F238E27FC236}">
                <a16:creationId xmlns="" xmlns:a16="http://schemas.microsoft.com/office/drawing/2014/main" id="{63BC0B86-8A20-4917-92D3-3C11561C20C8}"/>
              </a:ext>
            </a:extLst>
          </p:cNvPr>
          <p:cNvSpPr/>
          <p:nvPr/>
        </p:nvSpPr>
        <p:spPr>
          <a:xfrm>
            <a:off x="293006" y="329737"/>
            <a:ext cx="11594193" cy="661207"/>
          </a:xfrm>
          <a:prstGeom prst="rect">
            <a:avLst/>
          </a:prstGeom>
        </p:spPr>
        <p:txBody>
          <a:bodyPr wrap="square">
            <a:spAutoFit/>
          </a:bodyPr>
          <a:lstStyle/>
          <a:p>
            <a:pPr>
              <a:lnSpc>
                <a:spcPct val="150000"/>
              </a:lnSpc>
            </a:pPr>
            <a:r>
              <a:rPr lang="en-US" altLang="zh-CN" sz="2800" dirty="0"/>
              <a:t>(2)</a:t>
            </a:r>
            <a:endParaRPr lang="zh-CN" altLang="zh-CN" sz="2800" dirty="0"/>
          </a:p>
        </p:txBody>
      </p:sp>
      <p:pic>
        <p:nvPicPr>
          <p:cNvPr id="18" name="图片 17">
            <a:extLst>
              <a:ext uri="{FF2B5EF4-FFF2-40B4-BE49-F238E27FC236}">
                <a16:creationId xmlns="" xmlns:a16="http://schemas.microsoft.com/office/drawing/2014/main" id="{7FEA3980-27CD-47D9-9B1D-57C255207CB9}"/>
              </a:ext>
            </a:extLst>
          </p:cNvPr>
          <p:cNvPicPr/>
          <p:nvPr/>
        </p:nvPicPr>
        <p:blipFill>
          <a:blip r:embed="rId2"/>
          <a:stretch>
            <a:fillRect/>
          </a:stretch>
        </p:blipFill>
        <p:spPr>
          <a:xfrm>
            <a:off x="1135697" y="527367"/>
            <a:ext cx="2523513" cy="653733"/>
          </a:xfrm>
          <a:prstGeom prst="rect">
            <a:avLst/>
          </a:prstGeom>
        </p:spPr>
      </p:pic>
      <p:pic>
        <p:nvPicPr>
          <p:cNvPr id="19" name="图片 18">
            <a:extLst>
              <a:ext uri="{FF2B5EF4-FFF2-40B4-BE49-F238E27FC236}">
                <a16:creationId xmlns="" xmlns:a16="http://schemas.microsoft.com/office/drawing/2014/main" id="{D08AA776-8497-4BAE-9EBE-0B873F95A425}"/>
              </a:ext>
            </a:extLst>
          </p:cNvPr>
          <p:cNvPicPr/>
          <p:nvPr/>
        </p:nvPicPr>
        <p:blipFill>
          <a:blip r:embed="rId3"/>
          <a:stretch>
            <a:fillRect/>
          </a:stretch>
        </p:blipFill>
        <p:spPr>
          <a:xfrm>
            <a:off x="4326890" y="529590"/>
            <a:ext cx="2599456" cy="1470660"/>
          </a:xfrm>
          <a:prstGeom prst="rect">
            <a:avLst/>
          </a:prstGeom>
        </p:spPr>
      </p:pic>
      <p:sp>
        <p:nvSpPr>
          <p:cNvPr id="3" name="矩形 2">
            <a:extLst>
              <a:ext uri="{FF2B5EF4-FFF2-40B4-BE49-F238E27FC236}">
                <a16:creationId xmlns="" xmlns:a16="http://schemas.microsoft.com/office/drawing/2014/main" id="{4BB55E5D-56E4-4549-A7C2-6323BAE9F6E6}"/>
              </a:ext>
            </a:extLst>
          </p:cNvPr>
          <p:cNvSpPr/>
          <p:nvPr/>
        </p:nvSpPr>
        <p:spPr>
          <a:xfrm>
            <a:off x="413687" y="2067580"/>
            <a:ext cx="604653" cy="523220"/>
          </a:xfrm>
          <a:prstGeom prst="rect">
            <a:avLst/>
          </a:prstGeom>
        </p:spPr>
        <p:txBody>
          <a:bodyPr wrap="none">
            <a:spAutoFit/>
          </a:bodyPr>
          <a:lstStyle/>
          <a:p>
            <a:r>
              <a:rPr lang="en-US" altLang="zh-CN" sz="2800" dirty="0"/>
              <a:t>(3)</a:t>
            </a:r>
            <a:endParaRPr lang="zh-CN" altLang="en-US" sz="2800" dirty="0"/>
          </a:p>
        </p:txBody>
      </p:sp>
      <p:pic>
        <p:nvPicPr>
          <p:cNvPr id="21" name="图片 20">
            <a:extLst>
              <a:ext uri="{FF2B5EF4-FFF2-40B4-BE49-F238E27FC236}">
                <a16:creationId xmlns="" xmlns:a16="http://schemas.microsoft.com/office/drawing/2014/main" id="{46DDCDB0-4BD9-4BDF-B48C-6AB103DEE9EE}"/>
              </a:ext>
            </a:extLst>
          </p:cNvPr>
          <p:cNvPicPr/>
          <p:nvPr/>
        </p:nvPicPr>
        <p:blipFill>
          <a:blip r:embed="rId4"/>
          <a:stretch>
            <a:fillRect/>
          </a:stretch>
        </p:blipFill>
        <p:spPr>
          <a:xfrm>
            <a:off x="1116647" y="2150110"/>
            <a:ext cx="2319171" cy="881380"/>
          </a:xfrm>
          <a:prstGeom prst="rect">
            <a:avLst/>
          </a:prstGeom>
        </p:spPr>
      </p:pic>
      <p:sp>
        <p:nvSpPr>
          <p:cNvPr id="14" name="矩形 13">
            <a:extLst>
              <a:ext uri="{FF2B5EF4-FFF2-40B4-BE49-F238E27FC236}">
                <a16:creationId xmlns="" xmlns:a16="http://schemas.microsoft.com/office/drawing/2014/main" id="{310C8FFF-A42B-41D5-B5C3-3E38973DE5AD}"/>
              </a:ext>
            </a:extLst>
          </p:cNvPr>
          <p:cNvSpPr/>
          <p:nvPr/>
        </p:nvSpPr>
        <p:spPr>
          <a:xfrm>
            <a:off x="3400887" y="2329190"/>
            <a:ext cx="1324402" cy="523220"/>
          </a:xfrm>
          <a:prstGeom prst="rect">
            <a:avLst/>
          </a:prstGeom>
        </p:spPr>
        <p:txBody>
          <a:bodyPr wrap="none">
            <a:spAutoFit/>
          </a:bodyPr>
          <a:lstStyle/>
          <a:p>
            <a:r>
              <a:rPr lang="en-US" altLang="zh-CN" sz="2800" dirty="0"/>
              <a:t>+</a:t>
            </a:r>
            <a:r>
              <a:rPr lang="en-US" altLang="zh-CN" sz="2800" dirty="0" err="1"/>
              <a:t>NaOH</a:t>
            </a:r>
            <a:endParaRPr lang="zh-CN" altLang="en-US" sz="2800" dirty="0"/>
          </a:p>
        </p:txBody>
      </p:sp>
      <p:pic>
        <p:nvPicPr>
          <p:cNvPr id="23" name="图片 22">
            <a:extLst>
              <a:ext uri="{FF2B5EF4-FFF2-40B4-BE49-F238E27FC236}">
                <a16:creationId xmlns="" xmlns:a16="http://schemas.microsoft.com/office/drawing/2014/main" id="{72D2AA74-477C-4E08-AB65-7AD2B0F2136D}"/>
              </a:ext>
            </a:extLst>
          </p:cNvPr>
          <p:cNvPicPr/>
          <p:nvPr/>
        </p:nvPicPr>
        <p:blipFill>
          <a:blip r:embed="rId5"/>
          <a:stretch>
            <a:fillRect/>
          </a:stretch>
        </p:blipFill>
        <p:spPr>
          <a:xfrm>
            <a:off x="4900612" y="2192924"/>
            <a:ext cx="642938" cy="795752"/>
          </a:xfrm>
          <a:prstGeom prst="rect">
            <a:avLst/>
          </a:prstGeom>
        </p:spPr>
      </p:pic>
      <p:pic>
        <p:nvPicPr>
          <p:cNvPr id="24" name="图片 23">
            <a:extLst>
              <a:ext uri="{FF2B5EF4-FFF2-40B4-BE49-F238E27FC236}">
                <a16:creationId xmlns="" xmlns:a16="http://schemas.microsoft.com/office/drawing/2014/main" id="{AB137ACF-FB79-422A-8160-0CD30C394427}"/>
              </a:ext>
            </a:extLst>
          </p:cNvPr>
          <p:cNvPicPr/>
          <p:nvPr/>
        </p:nvPicPr>
        <p:blipFill>
          <a:blip r:embed="rId2"/>
          <a:stretch>
            <a:fillRect/>
          </a:stretch>
        </p:blipFill>
        <p:spPr>
          <a:xfrm>
            <a:off x="5593397" y="2254408"/>
            <a:ext cx="2597049" cy="672783"/>
          </a:xfrm>
          <a:prstGeom prst="rect">
            <a:avLst/>
          </a:prstGeom>
        </p:spPr>
      </p:pic>
      <p:sp>
        <p:nvSpPr>
          <p:cNvPr id="15" name="矩形 14">
            <a:extLst>
              <a:ext uri="{FF2B5EF4-FFF2-40B4-BE49-F238E27FC236}">
                <a16:creationId xmlns="" xmlns:a16="http://schemas.microsoft.com/office/drawing/2014/main" id="{5AB55FB1-C9DF-474C-9546-C1B2BCCB10CD}"/>
              </a:ext>
            </a:extLst>
          </p:cNvPr>
          <p:cNvSpPr/>
          <p:nvPr/>
        </p:nvSpPr>
        <p:spPr>
          <a:xfrm>
            <a:off x="8097164" y="2329190"/>
            <a:ext cx="2064989" cy="523220"/>
          </a:xfrm>
          <a:prstGeom prst="rect">
            <a:avLst/>
          </a:prstGeom>
        </p:spPr>
        <p:txBody>
          <a:bodyPr wrap="none">
            <a:spAutoFit/>
          </a:bodyPr>
          <a:lstStyle/>
          <a:p>
            <a:r>
              <a:rPr lang="en-US" altLang="zh-CN" sz="2800" dirty="0"/>
              <a:t>+NaBr+H</a:t>
            </a:r>
            <a:r>
              <a:rPr lang="en-US" altLang="zh-CN" sz="2800" baseline="-25000" dirty="0"/>
              <a:t>2</a:t>
            </a:r>
            <a:r>
              <a:rPr lang="en-US" altLang="zh-CN" sz="2800" dirty="0"/>
              <a:t>O</a:t>
            </a:r>
            <a:endParaRPr lang="zh-CN" altLang="en-US" sz="2800" dirty="0"/>
          </a:p>
        </p:txBody>
      </p:sp>
      <p:pic>
        <p:nvPicPr>
          <p:cNvPr id="31" name="图片 30">
            <a:extLst>
              <a:ext uri="{FF2B5EF4-FFF2-40B4-BE49-F238E27FC236}">
                <a16:creationId xmlns="" xmlns:a16="http://schemas.microsoft.com/office/drawing/2014/main" id="{CD709028-558E-475E-9481-0BAB2D7C4923}"/>
              </a:ext>
            </a:extLst>
          </p:cNvPr>
          <p:cNvPicPr/>
          <p:nvPr/>
        </p:nvPicPr>
        <p:blipFill>
          <a:blip r:embed="rId6"/>
          <a:stretch>
            <a:fillRect/>
          </a:stretch>
        </p:blipFill>
        <p:spPr>
          <a:xfrm>
            <a:off x="407034" y="3518217"/>
            <a:ext cx="2756373" cy="653733"/>
          </a:xfrm>
          <a:prstGeom prst="rect">
            <a:avLst/>
          </a:prstGeom>
        </p:spPr>
      </p:pic>
      <p:sp>
        <p:nvSpPr>
          <p:cNvPr id="16" name="矩形 15">
            <a:extLst>
              <a:ext uri="{FF2B5EF4-FFF2-40B4-BE49-F238E27FC236}">
                <a16:creationId xmlns="" xmlns:a16="http://schemas.microsoft.com/office/drawing/2014/main" id="{120C1B65-6CD7-4CA7-886E-1A54BDC7A271}"/>
              </a:ext>
            </a:extLst>
          </p:cNvPr>
          <p:cNvSpPr/>
          <p:nvPr/>
        </p:nvSpPr>
        <p:spPr>
          <a:xfrm>
            <a:off x="3119003" y="3453884"/>
            <a:ext cx="2525050"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+2Ag</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NH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cs typeface="Times New Roman" panose="02020603050405020304" pitchFamily="18" charset="0"/>
              </a:rPr>
              <a:t>)</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OH</a:t>
            </a:r>
            <a:endParaRPr lang="zh-CN" altLang="en-US" sz="2800" dirty="0"/>
          </a:p>
        </p:txBody>
      </p:sp>
      <p:pic>
        <p:nvPicPr>
          <p:cNvPr id="32" name="图片 31">
            <a:extLst>
              <a:ext uri="{FF2B5EF4-FFF2-40B4-BE49-F238E27FC236}">
                <a16:creationId xmlns="" xmlns:a16="http://schemas.microsoft.com/office/drawing/2014/main" id="{0349D833-ABB4-4E52-A18A-914F4B15B60B}"/>
              </a:ext>
            </a:extLst>
          </p:cNvPr>
          <p:cNvPicPr/>
          <p:nvPr/>
        </p:nvPicPr>
        <p:blipFill>
          <a:blip r:embed="rId7"/>
          <a:stretch>
            <a:fillRect/>
          </a:stretch>
        </p:blipFill>
        <p:spPr>
          <a:xfrm>
            <a:off x="5660231" y="3444557"/>
            <a:ext cx="490538" cy="442195"/>
          </a:xfrm>
          <a:prstGeom prst="rect">
            <a:avLst/>
          </a:prstGeom>
        </p:spPr>
      </p:pic>
      <p:pic>
        <p:nvPicPr>
          <p:cNvPr id="33" name="图片 32">
            <a:extLst>
              <a:ext uri="{FF2B5EF4-FFF2-40B4-BE49-F238E27FC236}">
                <a16:creationId xmlns="" xmlns:a16="http://schemas.microsoft.com/office/drawing/2014/main" id="{F1B68A6F-8BFF-4E83-81B5-948207F1B670}"/>
              </a:ext>
            </a:extLst>
          </p:cNvPr>
          <p:cNvPicPr/>
          <p:nvPr/>
        </p:nvPicPr>
        <p:blipFill>
          <a:blip r:embed="rId8"/>
          <a:stretch>
            <a:fillRect/>
          </a:stretch>
        </p:blipFill>
        <p:spPr>
          <a:xfrm>
            <a:off x="6373495" y="3442017"/>
            <a:ext cx="3063546" cy="615633"/>
          </a:xfrm>
          <a:prstGeom prst="rect">
            <a:avLst/>
          </a:prstGeom>
        </p:spPr>
      </p:pic>
      <p:sp>
        <p:nvSpPr>
          <p:cNvPr id="17" name="矩形 16">
            <a:extLst>
              <a:ext uri="{FF2B5EF4-FFF2-40B4-BE49-F238E27FC236}">
                <a16:creationId xmlns="" xmlns:a16="http://schemas.microsoft.com/office/drawing/2014/main" id="{E3B35532-B82C-4782-AF84-4A465741C230}"/>
              </a:ext>
            </a:extLst>
          </p:cNvPr>
          <p:cNvSpPr/>
          <p:nvPr/>
        </p:nvSpPr>
        <p:spPr>
          <a:xfrm>
            <a:off x="390401" y="4539734"/>
            <a:ext cx="3047629"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+2Ag</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+3NH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O</a:t>
            </a:r>
            <a:endParaRPr lang="zh-CN" altLang="en-US" sz="2800" dirty="0"/>
          </a:p>
        </p:txBody>
      </p:sp>
      <p:pic>
        <p:nvPicPr>
          <p:cNvPr id="34" name="图片 33">
            <a:extLst>
              <a:ext uri="{FF2B5EF4-FFF2-40B4-BE49-F238E27FC236}">
                <a16:creationId xmlns="" xmlns:a16="http://schemas.microsoft.com/office/drawing/2014/main" id="{E1E2212B-2BAD-4210-881F-36B2E98DF3F3}"/>
              </a:ext>
            </a:extLst>
          </p:cNvPr>
          <p:cNvPicPr/>
          <p:nvPr/>
        </p:nvPicPr>
        <p:blipFill>
          <a:blip r:embed="rId9"/>
          <a:stretch>
            <a:fillRect/>
          </a:stretch>
        </p:blipFill>
        <p:spPr>
          <a:xfrm>
            <a:off x="3573145" y="4508817"/>
            <a:ext cx="3046154" cy="653733"/>
          </a:xfrm>
          <a:prstGeom prst="rect">
            <a:avLst/>
          </a:prstGeom>
        </p:spPr>
      </p:pic>
      <p:sp>
        <p:nvSpPr>
          <p:cNvPr id="20" name="矩形 19">
            <a:extLst>
              <a:ext uri="{FF2B5EF4-FFF2-40B4-BE49-F238E27FC236}">
                <a16:creationId xmlns="" xmlns:a16="http://schemas.microsoft.com/office/drawing/2014/main" id="{76D19EEB-6150-427E-97F6-D671DB987B39}"/>
              </a:ext>
            </a:extLst>
          </p:cNvPr>
          <p:cNvSpPr/>
          <p:nvPr/>
        </p:nvSpPr>
        <p:spPr>
          <a:xfrm>
            <a:off x="6498409" y="4596884"/>
            <a:ext cx="386644" cy="523220"/>
          </a:xfrm>
          <a:prstGeom prst="rect">
            <a:avLst/>
          </a:prstGeom>
        </p:spPr>
        <p:txBody>
          <a:bodyPr wrap="none">
            <a:spAutoFit/>
          </a:bodyPr>
          <a:lstStyle/>
          <a:p>
            <a:r>
              <a:rPr lang="en-US" altLang="zh-CN" sz="2800" dirty="0"/>
              <a:t>+</a:t>
            </a:r>
            <a:endParaRPr lang="zh-CN" altLang="en-US" sz="2800" dirty="0"/>
          </a:p>
        </p:txBody>
      </p:sp>
      <p:pic>
        <p:nvPicPr>
          <p:cNvPr id="35" name="图片 34">
            <a:extLst>
              <a:ext uri="{FF2B5EF4-FFF2-40B4-BE49-F238E27FC236}">
                <a16:creationId xmlns="" xmlns:a16="http://schemas.microsoft.com/office/drawing/2014/main" id="{84FB3B6E-1569-47A5-9561-66743E94EA86}"/>
              </a:ext>
            </a:extLst>
          </p:cNvPr>
          <p:cNvPicPr/>
          <p:nvPr/>
        </p:nvPicPr>
        <p:blipFill>
          <a:blip r:embed="rId10"/>
          <a:stretch>
            <a:fillRect/>
          </a:stretch>
        </p:blipFill>
        <p:spPr>
          <a:xfrm>
            <a:off x="6912292" y="4527867"/>
            <a:ext cx="2828442" cy="634683"/>
          </a:xfrm>
          <a:prstGeom prst="rect">
            <a:avLst/>
          </a:prstGeom>
        </p:spPr>
      </p:pic>
      <p:pic>
        <p:nvPicPr>
          <p:cNvPr id="36" name="图片 35">
            <a:extLst>
              <a:ext uri="{FF2B5EF4-FFF2-40B4-BE49-F238E27FC236}">
                <a16:creationId xmlns="" xmlns:a16="http://schemas.microsoft.com/office/drawing/2014/main" id="{301523EA-240E-478A-9DC3-146F76D4DD20}"/>
              </a:ext>
            </a:extLst>
          </p:cNvPr>
          <p:cNvPicPr/>
          <p:nvPr/>
        </p:nvPicPr>
        <p:blipFill>
          <a:blip r:embed="rId11"/>
          <a:stretch>
            <a:fillRect/>
          </a:stretch>
        </p:blipFill>
        <p:spPr>
          <a:xfrm>
            <a:off x="9781222" y="4455477"/>
            <a:ext cx="878748" cy="592773"/>
          </a:xfrm>
          <a:prstGeom prst="rect">
            <a:avLst/>
          </a:prstGeom>
        </p:spPr>
      </p:pic>
      <p:pic>
        <p:nvPicPr>
          <p:cNvPr id="37" name="图片 36">
            <a:extLst>
              <a:ext uri="{FF2B5EF4-FFF2-40B4-BE49-F238E27FC236}">
                <a16:creationId xmlns="" xmlns:a16="http://schemas.microsoft.com/office/drawing/2014/main" id="{72DA7C73-E710-454F-A3B2-92E921B56729}"/>
              </a:ext>
            </a:extLst>
          </p:cNvPr>
          <p:cNvPicPr/>
          <p:nvPr/>
        </p:nvPicPr>
        <p:blipFill>
          <a:blip r:embed="rId12"/>
          <a:stretch>
            <a:fillRect/>
          </a:stretch>
        </p:blipFill>
        <p:spPr>
          <a:xfrm>
            <a:off x="358139" y="5711983"/>
            <a:ext cx="4210345" cy="615633"/>
          </a:xfrm>
          <a:prstGeom prst="rect">
            <a:avLst/>
          </a:prstGeom>
        </p:spPr>
      </p:pic>
      <p:sp>
        <p:nvSpPr>
          <p:cNvPr id="22" name="矩形 21">
            <a:extLst>
              <a:ext uri="{FF2B5EF4-FFF2-40B4-BE49-F238E27FC236}">
                <a16:creationId xmlns="" xmlns:a16="http://schemas.microsoft.com/office/drawing/2014/main" id="{5C9BAF4B-EA8F-45D0-A301-6AAE29666602}"/>
              </a:ext>
            </a:extLst>
          </p:cNvPr>
          <p:cNvSpPr/>
          <p:nvPr/>
        </p:nvSpPr>
        <p:spPr>
          <a:xfrm>
            <a:off x="4691607" y="5758190"/>
            <a:ext cx="1026243"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O</a:t>
            </a:r>
            <a:endParaRPr lang="zh-CN" altLang="en-US" sz="2800" dirty="0"/>
          </a:p>
        </p:txBody>
      </p:sp>
      <p:sp>
        <p:nvSpPr>
          <p:cNvPr id="38" name="矩形 37">
            <a:extLst>
              <a:ext uri="{FF2B5EF4-FFF2-40B4-BE49-F238E27FC236}">
                <a16:creationId xmlns="" xmlns:a16="http://schemas.microsoft.com/office/drawing/2014/main" id="{14442F53-9117-4549-B7FE-341BCD4728D1}"/>
              </a:ext>
            </a:extLst>
          </p:cNvPr>
          <p:cNvSpPr/>
          <p:nvPr/>
        </p:nvSpPr>
        <p:spPr>
          <a:xfrm>
            <a:off x="3829050" y="672405"/>
            <a:ext cx="552450" cy="661207"/>
          </a:xfrm>
          <a:prstGeom prst="rect">
            <a:avLst/>
          </a:prstGeom>
        </p:spPr>
        <p:txBody>
          <a:bodyPr wrap="square">
            <a:spAutoFit/>
          </a:bodyPr>
          <a:lstStyle/>
          <a:p>
            <a:pPr>
              <a:lnSpc>
                <a:spcPct val="150000"/>
              </a:lnSpc>
            </a:pPr>
            <a:r>
              <a:rPr lang="zh-CN" altLang="en-US" sz="2800" dirty="0"/>
              <a:t>、</a:t>
            </a:r>
          </a:p>
        </p:txBody>
      </p:sp>
      <p:sp>
        <p:nvSpPr>
          <p:cNvPr id="39" name="矩形 38">
            <a:extLst>
              <a:ext uri="{FF2B5EF4-FFF2-40B4-BE49-F238E27FC236}">
                <a16:creationId xmlns="" xmlns:a16="http://schemas.microsoft.com/office/drawing/2014/main" id="{A243F928-D6A0-4186-9758-D42D98FBD7DC}"/>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02687945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5" y="1273628"/>
            <a:ext cx="70974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有机物分子式和结构简式的确定</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限定条件的有机物结构简式的确定及同分异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有机反应方程式的书写和有机合成路线的设计</a:t>
            </a:r>
          </a:p>
        </p:txBody>
      </p:sp>
    </p:spTree>
    <p:extLst>
      <p:ext uri="{BB962C8B-B14F-4D97-AF65-F5344CB8AC3E}">
        <p14:creationId xmlns:p14="http://schemas.microsoft.com/office/powerpoint/2010/main" val="71043519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964984"/>
            <a:ext cx="11691256" cy="2031325"/>
          </a:xfrm>
          <a:prstGeom prst="rect">
            <a:avLst/>
          </a:prstGeom>
        </p:spPr>
        <p:txBody>
          <a:bodyPr wrap="square">
            <a:spAutoFit/>
          </a:bodyPr>
          <a:lstStyle/>
          <a:p>
            <a:pPr>
              <a:lnSpc>
                <a:spcPct val="150000"/>
              </a:lnSpc>
            </a:pPr>
            <a:r>
              <a:rPr lang="zh-CN" altLang="zh-CN" sz="2800" dirty="0"/>
              <a:t>全国卷对有机化学基础的考查</a:t>
            </a:r>
            <a:r>
              <a:rPr lang="en-US" altLang="zh-CN" sz="2800" dirty="0"/>
              <a:t>,</a:t>
            </a:r>
            <a:r>
              <a:rPr lang="zh-CN" altLang="zh-CN" sz="2800" dirty="0"/>
              <a:t>在非选择题中常以一道提供有机合成路线的选做题来综合设置问题</a:t>
            </a:r>
            <a:r>
              <a:rPr lang="en-US" altLang="zh-CN" sz="2800" dirty="0"/>
              <a:t>,</a:t>
            </a:r>
            <a:r>
              <a:rPr lang="zh-CN" altLang="zh-CN" sz="2800" dirty="0"/>
              <a:t>检测考生的知识掌握和能力运用情况</a:t>
            </a:r>
            <a:r>
              <a:rPr lang="en-US" altLang="zh-CN" sz="2800" dirty="0"/>
              <a:t>,</a:t>
            </a:r>
            <a:r>
              <a:rPr lang="zh-CN" altLang="zh-CN" sz="2800" dirty="0"/>
              <a:t>近三年的考查点如下</a:t>
            </a:r>
            <a:r>
              <a:rPr lang="en-US" altLang="zh-CN" sz="2800" dirty="0"/>
              <a:t>:</a:t>
            </a:r>
            <a:endParaRPr lang="zh-CN" altLang="zh-CN" sz="2800" dirty="0"/>
          </a:p>
        </p:txBody>
      </p:sp>
      <p:sp>
        <p:nvSpPr>
          <p:cNvPr id="10" name="矩形 9">
            <a:extLst>
              <a:ext uri="{FF2B5EF4-FFF2-40B4-BE49-F238E27FC236}">
                <a16:creationId xmlns="" xmlns:a16="http://schemas.microsoft.com/office/drawing/2014/main" id="{264577E5-9808-4E2A-B165-2198F82FAFFD}"/>
              </a:ext>
            </a:extLst>
          </p:cNvPr>
          <p:cNvSpPr/>
          <p:nvPr/>
        </p:nvSpPr>
        <p:spPr>
          <a:xfrm>
            <a:off x="234043" y="254679"/>
            <a:ext cx="11723912" cy="662297"/>
          </a:xfrm>
          <a:prstGeom prst="rect">
            <a:avLst/>
          </a:prstGeom>
        </p:spPr>
        <p:txBody>
          <a:bodyPr wrap="square">
            <a:spAutoFit/>
          </a:bodyPr>
          <a:lstStyle/>
          <a:p>
            <a:pPr>
              <a:lnSpc>
                <a:spcPct val="150000"/>
              </a:lnSpc>
              <a:spcAft>
                <a:spcPts val="0"/>
              </a:spcAft>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表格 1">
            <a:extLst>
              <a:ext uri="{FF2B5EF4-FFF2-40B4-BE49-F238E27FC236}">
                <a16:creationId xmlns="" xmlns:a16="http://schemas.microsoft.com/office/drawing/2014/main" id="{B7535582-C4EA-482B-BC30-82302190F99B}"/>
              </a:ext>
            </a:extLst>
          </p:cNvPr>
          <p:cNvGraphicFramePr>
            <a:graphicFrameLocks noGrp="1"/>
          </p:cNvGraphicFramePr>
          <p:nvPr>
            <p:extLst>
              <p:ext uri="{D42A27DB-BD31-4B8C-83A1-F6EECF244321}">
                <p14:modId xmlns:p14="http://schemas.microsoft.com/office/powerpoint/2010/main" val="1838020775"/>
              </p:ext>
            </p:extLst>
          </p:nvPr>
        </p:nvGraphicFramePr>
        <p:xfrm>
          <a:off x="361950" y="2966244"/>
          <a:ext cx="11601451" cy="3291840"/>
        </p:xfrm>
        <a:graphic>
          <a:graphicData uri="http://schemas.openxmlformats.org/drawingml/2006/table">
            <a:tbl>
              <a:tblPr firstRow="1" firstCol="1" bandRow="1"/>
              <a:tblGrid>
                <a:gridCol w="1885950">
                  <a:extLst>
                    <a:ext uri="{9D8B030D-6E8A-4147-A177-3AD203B41FA5}">
                      <a16:colId xmlns="" xmlns:a16="http://schemas.microsoft.com/office/drawing/2014/main" val="1933244865"/>
                    </a:ext>
                  </a:extLst>
                </a:gridCol>
                <a:gridCol w="2438400">
                  <a:extLst>
                    <a:ext uri="{9D8B030D-6E8A-4147-A177-3AD203B41FA5}">
                      <a16:colId xmlns="" xmlns:a16="http://schemas.microsoft.com/office/drawing/2014/main" val="2071885411"/>
                    </a:ext>
                  </a:extLst>
                </a:gridCol>
                <a:gridCol w="2552700">
                  <a:extLst>
                    <a:ext uri="{9D8B030D-6E8A-4147-A177-3AD203B41FA5}">
                      <a16:colId xmlns="" xmlns:a16="http://schemas.microsoft.com/office/drawing/2014/main" val="913804782"/>
                    </a:ext>
                  </a:extLst>
                </a:gridCol>
                <a:gridCol w="4724401">
                  <a:extLst>
                    <a:ext uri="{9D8B030D-6E8A-4147-A177-3AD203B41FA5}">
                      <a16:colId xmlns="" xmlns:a16="http://schemas.microsoft.com/office/drawing/2014/main" val="3481508999"/>
                    </a:ext>
                  </a:extLst>
                </a:gridCol>
              </a:tblGrid>
              <a:tr h="25400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考点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2017</a:t>
                      </a:r>
                      <a:r>
                        <a:rPr lang="zh-CN" sz="2400" dirty="0">
                          <a:solidFill>
                            <a:srgbClr val="000000"/>
                          </a:solidFill>
                          <a:effectLst/>
                          <a:latin typeface="+mn-lt"/>
                          <a:ea typeface="+mn-ea"/>
                          <a:cs typeface="Times New Roman" panose="02020603050405020304" pitchFamily="18" charset="0"/>
                        </a:rPr>
                        <a:t>全国</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卷</a:t>
                      </a:r>
                      <a:r>
                        <a:rPr lang="en-US" sz="2400" dirty="0">
                          <a:solidFill>
                            <a:srgbClr val="000000"/>
                          </a:solidFill>
                          <a:effectLst/>
                          <a:latin typeface="+mn-lt"/>
                          <a:ea typeface="+mn-ea"/>
                          <a:cs typeface="Times New Roman" panose="02020603050405020304" pitchFamily="18" charset="0"/>
                        </a:rPr>
                        <a:t>,36</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2016</a:t>
                      </a:r>
                      <a:r>
                        <a:rPr lang="zh-CN" sz="2400">
                          <a:solidFill>
                            <a:srgbClr val="000000"/>
                          </a:solidFill>
                          <a:effectLst/>
                          <a:latin typeface="+mn-lt"/>
                          <a:ea typeface="+mn-ea"/>
                          <a:cs typeface="Times New Roman" panose="02020603050405020304" pitchFamily="18" charset="0"/>
                        </a:rPr>
                        <a:t>全国</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卷</a:t>
                      </a:r>
                      <a:r>
                        <a:rPr lang="en-US" sz="2400">
                          <a:solidFill>
                            <a:srgbClr val="000000"/>
                          </a:solidFill>
                          <a:effectLst/>
                          <a:latin typeface="+mn-lt"/>
                          <a:ea typeface="+mn-ea"/>
                          <a:cs typeface="Times New Roman" panose="02020603050405020304" pitchFamily="18" charset="0"/>
                        </a:rPr>
                        <a:t>,38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2015</a:t>
                      </a:r>
                      <a:r>
                        <a:rPr lang="zh-CN" sz="2400">
                          <a:solidFill>
                            <a:srgbClr val="000000"/>
                          </a:solidFill>
                          <a:effectLst/>
                          <a:latin typeface="+mn-lt"/>
                          <a:ea typeface="+mn-ea"/>
                          <a:cs typeface="Times New Roman" panose="02020603050405020304" pitchFamily="18" charset="0"/>
                        </a:rPr>
                        <a:t>新课标</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全国卷</a:t>
                      </a:r>
                      <a:r>
                        <a:rPr lang="en-US" sz="2400">
                          <a:solidFill>
                            <a:srgbClr val="000000"/>
                          </a:solidFill>
                          <a:effectLst/>
                          <a:latin typeface="+mn-lt"/>
                          <a:ea typeface="+mn-ea"/>
                          <a:cs typeface="Times New Roman" panose="02020603050405020304" pitchFamily="18" charset="0"/>
                        </a:rPr>
                        <a:t>,38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5984072"/>
                  </a:ext>
                </a:extLst>
              </a:tr>
              <a:tr h="254000">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名称、结构简式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或分子式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的确定和书写</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Ⅰ(1)(3)(5);Ⅱ(1)(2)(5)(6);Ⅲ(1)(4)(5)</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Ⅰ(3)(4)(5);Ⅱ(1)(2);Ⅲ(1)(3)(5)</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Ⅰ(1)(3)(4)(5);Ⅱ(1)(3)(5)</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9206926"/>
                  </a:ext>
                </a:extLst>
              </a:tr>
            </a:tbl>
          </a:graphicData>
        </a:graphic>
      </p:graphicFrame>
      <p:sp>
        <p:nvSpPr>
          <p:cNvPr id="5" name="矩形 4">
            <a:extLst>
              <a:ext uri="{FF2B5EF4-FFF2-40B4-BE49-F238E27FC236}">
                <a16:creationId xmlns="" xmlns:a16="http://schemas.microsoft.com/office/drawing/2014/main" id="{3FCE24FC-FA61-4207-97AA-18F89BCC2105}"/>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1" name="矩形 10"/>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12" name="矩形 11"/>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298848338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B7535582-C4EA-482B-BC30-82302190F99B}"/>
              </a:ext>
            </a:extLst>
          </p:cNvPr>
          <p:cNvGraphicFramePr>
            <a:graphicFrameLocks noGrp="1"/>
          </p:cNvGraphicFramePr>
          <p:nvPr>
            <p:extLst>
              <p:ext uri="{D42A27DB-BD31-4B8C-83A1-F6EECF244321}">
                <p14:modId xmlns:p14="http://schemas.microsoft.com/office/powerpoint/2010/main" val="923365963"/>
              </p:ext>
            </p:extLst>
          </p:nvPr>
        </p:nvGraphicFramePr>
        <p:xfrm>
          <a:off x="361950" y="1023144"/>
          <a:ext cx="11601451" cy="4389120"/>
        </p:xfrm>
        <a:graphic>
          <a:graphicData uri="http://schemas.openxmlformats.org/drawingml/2006/table">
            <a:tbl>
              <a:tblPr firstRow="1" firstCol="1" bandRow="1"/>
              <a:tblGrid>
                <a:gridCol w="1885950">
                  <a:extLst>
                    <a:ext uri="{9D8B030D-6E8A-4147-A177-3AD203B41FA5}">
                      <a16:colId xmlns="" xmlns:a16="http://schemas.microsoft.com/office/drawing/2014/main" val="1933244865"/>
                    </a:ext>
                  </a:extLst>
                </a:gridCol>
                <a:gridCol w="2438400">
                  <a:extLst>
                    <a:ext uri="{9D8B030D-6E8A-4147-A177-3AD203B41FA5}">
                      <a16:colId xmlns="" xmlns:a16="http://schemas.microsoft.com/office/drawing/2014/main" val="2071885411"/>
                    </a:ext>
                  </a:extLst>
                </a:gridCol>
                <a:gridCol w="2605751">
                  <a:extLst>
                    <a:ext uri="{9D8B030D-6E8A-4147-A177-3AD203B41FA5}">
                      <a16:colId xmlns="" xmlns:a16="http://schemas.microsoft.com/office/drawing/2014/main" val="913804782"/>
                    </a:ext>
                  </a:extLst>
                </a:gridCol>
                <a:gridCol w="4671350">
                  <a:extLst>
                    <a:ext uri="{9D8B030D-6E8A-4147-A177-3AD203B41FA5}">
                      <a16:colId xmlns="" xmlns:a16="http://schemas.microsoft.com/office/drawing/2014/main" val="3481508999"/>
                    </a:ext>
                  </a:extLst>
                </a:gridCol>
              </a:tblGrid>
              <a:tr h="2540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考点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2017</a:t>
                      </a:r>
                      <a:r>
                        <a:rPr lang="zh-CN" sz="2400">
                          <a:solidFill>
                            <a:srgbClr val="000000"/>
                          </a:solidFill>
                          <a:effectLst/>
                          <a:latin typeface="+mn-lt"/>
                          <a:ea typeface="+mn-ea"/>
                          <a:cs typeface="Times New Roman" panose="02020603050405020304" pitchFamily="18" charset="0"/>
                        </a:rPr>
                        <a:t>全国</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卷</a:t>
                      </a:r>
                      <a:r>
                        <a:rPr lang="en-US" sz="2400">
                          <a:solidFill>
                            <a:srgbClr val="000000"/>
                          </a:solidFill>
                          <a:effectLst/>
                          <a:latin typeface="+mn-lt"/>
                          <a:ea typeface="+mn-ea"/>
                          <a:cs typeface="Times New Roman" panose="02020603050405020304" pitchFamily="18" charset="0"/>
                        </a:rPr>
                        <a:t>,36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2016</a:t>
                      </a:r>
                      <a:r>
                        <a:rPr lang="zh-CN" sz="2400">
                          <a:solidFill>
                            <a:srgbClr val="000000"/>
                          </a:solidFill>
                          <a:effectLst/>
                          <a:latin typeface="+mn-lt"/>
                          <a:ea typeface="+mn-ea"/>
                          <a:cs typeface="Times New Roman" panose="02020603050405020304" pitchFamily="18" charset="0"/>
                        </a:rPr>
                        <a:t>全国</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卷</a:t>
                      </a:r>
                      <a:r>
                        <a:rPr lang="en-US" sz="2400">
                          <a:solidFill>
                            <a:srgbClr val="000000"/>
                          </a:solidFill>
                          <a:effectLst/>
                          <a:latin typeface="+mn-lt"/>
                          <a:ea typeface="+mn-ea"/>
                          <a:cs typeface="Times New Roman" panose="02020603050405020304" pitchFamily="18" charset="0"/>
                        </a:rPr>
                        <a:t>,38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2015</a:t>
                      </a:r>
                      <a:r>
                        <a:rPr lang="zh-CN" sz="2400" dirty="0">
                          <a:solidFill>
                            <a:srgbClr val="000000"/>
                          </a:solidFill>
                          <a:effectLst/>
                          <a:latin typeface="+mn-lt"/>
                          <a:ea typeface="+mn-ea"/>
                          <a:cs typeface="Times New Roman" panose="02020603050405020304" pitchFamily="18" charset="0"/>
                        </a:rPr>
                        <a:t>新课标</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全国卷</a:t>
                      </a:r>
                      <a:r>
                        <a:rPr lang="en-US" sz="2400" dirty="0">
                          <a:solidFill>
                            <a:srgbClr val="000000"/>
                          </a:solidFill>
                          <a:effectLst/>
                          <a:latin typeface="+mn-lt"/>
                          <a:ea typeface="+mn-ea"/>
                          <a:cs typeface="Times New Roman" panose="02020603050405020304" pitchFamily="18" charset="0"/>
                        </a:rPr>
                        <a:t>,38</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5984072"/>
                  </a:ext>
                </a:extLst>
              </a:tr>
              <a:tr h="254000">
                <a:tc>
                  <a:txBody>
                    <a:bodyPr/>
                    <a:lstStyle/>
                    <a:p>
                      <a:pPr algn="ctr">
                        <a:lnSpc>
                          <a:spcPct val="150000"/>
                        </a:lnSpc>
                        <a:spcAft>
                          <a:spcPts val="0"/>
                        </a:spcAft>
                      </a:pPr>
                      <a:r>
                        <a:rPr lang="zh-CN" altLang="en-US" sz="2400" dirty="0" smtClean="0">
                          <a:solidFill>
                            <a:srgbClr val="000000"/>
                          </a:solidFill>
                          <a:effectLst/>
                          <a:latin typeface="+mn-lt"/>
                          <a:ea typeface="+mn-ea"/>
                          <a:cs typeface="Times New Roman" panose="02020603050405020304" pitchFamily="18" charset="0"/>
                        </a:rPr>
                        <a:t>有机反应类型的判断</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400" dirty="0" smtClean="0">
                          <a:solidFill>
                            <a:srgbClr val="000000"/>
                          </a:solidFill>
                          <a:effectLst/>
                          <a:latin typeface="+mn-lt"/>
                          <a:ea typeface="+mn-ea"/>
                          <a:cs typeface="Times New Roman" panose="02020603050405020304" pitchFamily="18" charset="0"/>
                        </a:rPr>
                        <a:t>Ⅰ (2);Ⅱ(4);Ⅲ(2)</a:t>
                      </a:r>
                      <a:endParaRPr lang="zh-CN" altLang="zh-CN" sz="2400" dirty="0" smtClean="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2400" dirty="0" smtClean="0">
                          <a:solidFill>
                            <a:srgbClr val="000000"/>
                          </a:solidFill>
                          <a:effectLst/>
                          <a:latin typeface="+mn-lt"/>
                          <a:ea typeface="+mn-ea"/>
                          <a:cs typeface="Times New Roman" panose="02020603050405020304" pitchFamily="18" charset="0"/>
                        </a:rPr>
                        <a:t>Ⅰ (2) (3)</a:t>
                      </a:r>
                      <a:r>
                        <a:rPr lang="zh-CN" altLang="en-US" sz="2400" dirty="0" smtClean="0">
                          <a:solidFill>
                            <a:srgbClr val="000000"/>
                          </a:solidFill>
                          <a:effectLst/>
                          <a:latin typeface="+mn-lt"/>
                          <a:ea typeface="+mn-ea"/>
                          <a:cs typeface="Times New Roman" panose="02020603050405020304" pitchFamily="18" charset="0"/>
                        </a:rPr>
                        <a:t>；</a:t>
                      </a:r>
                      <a:r>
                        <a:rPr lang="en-US" altLang="zh-CN" sz="2400" dirty="0" smtClean="0">
                          <a:solidFill>
                            <a:srgbClr val="000000"/>
                          </a:solidFill>
                          <a:effectLst/>
                          <a:latin typeface="+mn-lt"/>
                          <a:ea typeface="+mn-ea"/>
                          <a:cs typeface="Times New Roman" panose="02020603050405020304" pitchFamily="18" charset="0"/>
                        </a:rPr>
                        <a:t>Ⅱ(3);Ⅲ(2)</a:t>
                      </a:r>
                      <a:endParaRPr lang="zh-CN" altLang="zh-CN" sz="2400" dirty="0" smtClean="0">
                        <a:solidFill>
                          <a:srgbClr val="000000"/>
                        </a:solidFill>
                        <a:effectLst/>
                        <a:latin typeface="+mn-lt"/>
                        <a:ea typeface="+mn-ea"/>
                        <a:cs typeface="Times New Roman" panose="02020603050405020304" pitchFamily="18" charset="0"/>
                      </a:endParaRPr>
                    </a:p>
                    <a:p>
                      <a:pPr algn="l">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400" dirty="0" smtClean="0">
                          <a:solidFill>
                            <a:srgbClr val="000000"/>
                          </a:solidFill>
                          <a:effectLst/>
                          <a:latin typeface="+mn-lt"/>
                          <a:ea typeface="+mn-ea"/>
                          <a:cs typeface="Times New Roman" panose="02020603050405020304" pitchFamily="18" charset="0"/>
                        </a:rPr>
                        <a:t>Ⅰ (2);Ⅱ(3)</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有机反应方程式的书写</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Ⅰ (4);Ⅱ(3);Ⅲ(3)</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Ⅰ (4);Ⅱ(4);Ⅲ(4)</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Ⅱ(2)(4)</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1963452"/>
                  </a:ext>
                </a:extLst>
              </a:tr>
              <a:tr h="127000">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合成路线的设计</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Ⅰ (6);Ⅲ(6)</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Ⅰ(6);Ⅲ(6) </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Ⅰ(6)</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5208156"/>
                  </a:ext>
                </a:extLst>
              </a:tr>
            </a:tbl>
          </a:graphicData>
        </a:graphic>
      </p:graphicFrame>
      <p:sp>
        <p:nvSpPr>
          <p:cNvPr id="7" name="矩形 6">
            <a:extLst>
              <a:ext uri="{FF2B5EF4-FFF2-40B4-BE49-F238E27FC236}">
                <a16:creationId xmlns="" xmlns:a16="http://schemas.microsoft.com/office/drawing/2014/main" id="{F8206915-ABE2-4669-BEB7-5B2984D11EAA}"/>
              </a:ext>
            </a:extLst>
          </p:cNvPr>
          <p:cNvSpPr/>
          <p:nvPr/>
        </p:nvSpPr>
        <p:spPr>
          <a:xfrm>
            <a:off x="10663465" y="329984"/>
            <a:ext cx="1312635" cy="580865"/>
          </a:xfrm>
          <a:prstGeom prst="rect">
            <a:avLst/>
          </a:prstGeom>
        </p:spPr>
        <p:txBody>
          <a:bodyPr wrap="square">
            <a:spAutoFit/>
          </a:bodyPr>
          <a:lstStyle/>
          <a:p>
            <a:pPr>
              <a:lnSpc>
                <a:spcPct val="150000"/>
              </a:lnSpc>
            </a:pPr>
            <a:r>
              <a:rPr lang="en-US" altLang="zh-CN" sz="2400" dirty="0"/>
              <a:t>[</a:t>
            </a:r>
            <a:r>
              <a:rPr lang="zh-CN" altLang="en-US" sz="2400" dirty="0"/>
              <a:t>续表</a:t>
            </a:r>
            <a:r>
              <a:rPr lang="en-US" altLang="zh-CN" sz="2400" dirty="0"/>
              <a:t>]</a:t>
            </a:r>
            <a:endParaRPr lang="zh-CN" altLang="zh-CN" sz="2400" dirty="0"/>
          </a:p>
        </p:txBody>
      </p:sp>
      <p:sp>
        <p:nvSpPr>
          <p:cNvPr id="9" name="矩形 8">
            <a:extLst>
              <a:ext uri="{FF2B5EF4-FFF2-40B4-BE49-F238E27FC236}">
                <a16:creationId xmlns="" xmlns:a16="http://schemas.microsoft.com/office/drawing/2014/main" id="{4866D3E0-28CB-4C8A-922F-5C8A7CF6298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28697439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5262979"/>
          </a:xfrm>
          <a:prstGeom prst="rect">
            <a:avLst/>
          </a:prstGeom>
        </p:spPr>
        <p:txBody>
          <a:bodyPr wrap="square">
            <a:spAutoFit/>
          </a:bodyPr>
          <a:lstStyle/>
          <a:p>
            <a:pPr>
              <a:lnSpc>
                <a:spcPct val="150000"/>
              </a:lnSpc>
            </a:pPr>
            <a:r>
              <a:rPr lang="zh-CN" altLang="zh-CN" sz="2800" dirty="0"/>
              <a:t>　</a:t>
            </a:r>
            <a:endParaRPr lang="en-US" altLang="zh-CN" sz="2800" dirty="0"/>
          </a:p>
          <a:p>
            <a:pPr>
              <a:lnSpc>
                <a:spcPct val="150000"/>
              </a:lnSpc>
            </a:pPr>
            <a:r>
              <a:rPr lang="zh-CN" altLang="zh-CN" sz="2800" b="1" dirty="0">
                <a:solidFill>
                  <a:srgbClr val="DA251C"/>
                </a:solidFill>
                <a:cs typeface="Times New Roman"/>
              </a:rPr>
              <a:t>示例</a:t>
            </a:r>
            <a:r>
              <a:rPr lang="en-US" altLang="zh-CN" sz="2800" b="1" dirty="0" smtClean="0">
                <a:solidFill>
                  <a:srgbClr val="DA251C"/>
                </a:solidFill>
                <a:cs typeface="Times New Roman"/>
              </a:rPr>
              <a:t>12   </a:t>
            </a:r>
            <a:r>
              <a:rPr lang="en-US" altLang="zh-CN" sz="2800" dirty="0" smtClean="0"/>
              <a:t>[</a:t>
            </a:r>
            <a:r>
              <a:rPr lang="zh-CN" altLang="zh-CN" sz="2800" dirty="0"/>
              <a:t>有机物分子式的确定</a:t>
            </a:r>
            <a:r>
              <a:rPr lang="en-US" altLang="zh-CN" sz="2800" dirty="0"/>
              <a:t>][</a:t>
            </a:r>
            <a:r>
              <a:rPr lang="zh-CN" altLang="zh-CN" sz="2800" dirty="0"/>
              <a:t>高考组合改编题</a:t>
            </a:r>
            <a:r>
              <a:rPr lang="en-US" altLang="zh-CN" sz="2800" dirty="0"/>
              <a:t>](1)[2015</a:t>
            </a:r>
            <a:r>
              <a:rPr lang="zh-CN" altLang="zh-CN" sz="2800" dirty="0"/>
              <a:t>新课标全国卷</a:t>
            </a:r>
            <a:r>
              <a:rPr lang="en-US" altLang="zh-CN" sz="2800" dirty="0"/>
              <a:t>Ⅱ,38(1)</a:t>
            </a:r>
            <a:r>
              <a:rPr lang="zh-CN" altLang="zh-CN" sz="2800" dirty="0"/>
              <a:t>改编</a:t>
            </a:r>
            <a:r>
              <a:rPr lang="en-US" altLang="zh-CN" sz="2800" dirty="0"/>
              <a:t>]</a:t>
            </a:r>
            <a:r>
              <a:rPr lang="zh-CN" altLang="zh-CN" sz="2800" dirty="0"/>
              <a:t>烃</a:t>
            </a:r>
            <a:r>
              <a:rPr lang="en-US" altLang="zh-CN" sz="2800" dirty="0"/>
              <a:t>A</a:t>
            </a:r>
            <a:r>
              <a:rPr lang="zh-CN" altLang="zh-CN" sz="2800" dirty="0"/>
              <a:t>的相对分子质量为</a:t>
            </a:r>
            <a:r>
              <a:rPr lang="en-US" altLang="zh-CN" sz="2800" dirty="0"/>
              <a:t>70,</a:t>
            </a:r>
            <a:r>
              <a:rPr lang="zh-CN" altLang="zh-CN" sz="2800" dirty="0"/>
              <a:t>核磁共振氢谱显示只有一种化学环境的氢</a:t>
            </a:r>
            <a:r>
              <a:rPr lang="en-US" altLang="zh-CN" sz="2800" dirty="0"/>
              <a:t>,</a:t>
            </a:r>
            <a:r>
              <a:rPr lang="zh-CN" altLang="zh-CN" sz="2800" dirty="0"/>
              <a:t>则</a:t>
            </a:r>
            <a:r>
              <a:rPr lang="en-US" altLang="zh-CN" sz="2800" dirty="0"/>
              <a:t>A</a:t>
            </a:r>
            <a:r>
              <a:rPr lang="zh-CN" altLang="zh-CN" sz="2800" dirty="0"/>
              <a:t>的结构简式为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(2)[2015</a:t>
            </a:r>
            <a:r>
              <a:rPr lang="zh-CN" altLang="zh-CN" sz="2800" dirty="0"/>
              <a:t>北京理综</a:t>
            </a:r>
            <a:r>
              <a:rPr lang="en-US" altLang="zh-CN" sz="2800" dirty="0"/>
              <a:t>,25(2),2</a:t>
            </a:r>
            <a:r>
              <a:rPr lang="zh-CN" altLang="zh-CN" sz="2800" dirty="0"/>
              <a:t>分</a:t>
            </a:r>
            <a:r>
              <a:rPr lang="en-US" altLang="zh-CN" sz="2800" dirty="0"/>
              <a:t>]B</a:t>
            </a:r>
            <a:r>
              <a:rPr lang="zh-CN" altLang="zh-CN" sz="2800" dirty="0"/>
              <a:t>由碳、氢、氧三种元素组成</a:t>
            </a:r>
            <a:r>
              <a:rPr lang="en-US" altLang="zh-CN" sz="2800" dirty="0"/>
              <a:t>,</a:t>
            </a:r>
            <a:r>
              <a:rPr lang="zh-CN" altLang="zh-CN" sz="2800" dirty="0"/>
              <a:t>相对分子质量是</a:t>
            </a:r>
            <a:r>
              <a:rPr lang="en-US" altLang="zh-CN" sz="2800" dirty="0"/>
              <a:t>30</a:t>
            </a:r>
            <a:r>
              <a:rPr lang="zh-CN" altLang="zh-CN" sz="2800" dirty="0"/>
              <a:t>。</a:t>
            </a:r>
            <a:r>
              <a:rPr lang="en-US" altLang="zh-CN" sz="2800" dirty="0"/>
              <a:t>B</a:t>
            </a:r>
            <a:r>
              <a:rPr lang="zh-CN" altLang="zh-CN" sz="2800" dirty="0"/>
              <a:t>的结构简式是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(3)[2014</a:t>
            </a:r>
            <a:r>
              <a:rPr lang="zh-CN" altLang="zh-CN" sz="2800" dirty="0"/>
              <a:t>新课标全国卷</a:t>
            </a:r>
            <a:r>
              <a:rPr lang="en-US" altLang="zh-CN" sz="2800" dirty="0"/>
              <a:t>Ⅰ,38(2)</a:t>
            </a:r>
            <a:r>
              <a:rPr lang="zh-CN" altLang="zh-CN" sz="2800" dirty="0"/>
              <a:t>改编</a:t>
            </a:r>
            <a:r>
              <a:rPr lang="en-US" altLang="zh-CN" sz="2800" dirty="0"/>
              <a:t>]D</a:t>
            </a:r>
            <a:r>
              <a:rPr lang="zh-CN" altLang="zh-CN" sz="2800" dirty="0"/>
              <a:t>属于单取代芳烃</a:t>
            </a:r>
            <a:r>
              <a:rPr lang="en-US" altLang="zh-CN" sz="2800" dirty="0"/>
              <a:t>,</a:t>
            </a:r>
            <a:r>
              <a:rPr lang="zh-CN" altLang="zh-CN" sz="2800" dirty="0"/>
              <a:t>其相对分子质量为</a:t>
            </a:r>
            <a:r>
              <a:rPr lang="en-US" altLang="zh-CN" sz="2800" dirty="0"/>
              <a:t>106</a:t>
            </a:r>
            <a:r>
              <a:rPr lang="en-US" altLang="zh-CN" sz="2800" dirty="0" smtClean="0"/>
              <a:t>,</a:t>
            </a:r>
          </a:p>
          <a:p>
            <a:pPr>
              <a:lnSpc>
                <a:spcPct val="150000"/>
              </a:lnSpc>
            </a:pPr>
            <a:r>
              <a:rPr lang="en-US" altLang="zh-CN" sz="2800" dirty="0" smtClean="0"/>
              <a:t>D</a:t>
            </a:r>
            <a:r>
              <a:rPr lang="zh-CN" altLang="zh-CN" sz="2800" dirty="0"/>
              <a:t>的化学名称是</a:t>
            </a:r>
            <a:r>
              <a:rPr lang="zh-CN" altLang="zh-CN" sz="2800" u="sng" dirty="0"/>
              <a:t>　　　　　　　　</a:t>
            </a:r>
            <a:r>
              <a:rPr lang="zh-CN" altLang="zh-CN" sz="2800" dirty="0"/>
              <a:t>。</a:t>
            </a:r>
            <a:r>
              <a:rPr lang="en-US" altLang="zh-CN" sz="2800" dirty="0"/>
              <a:t> </a:t>
            </a: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65341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有机物分子式和结构简式的确定</a:t>
            </a:r>
            <a:endParaRPr lang="en-US" altLang="zh-CN" sz="2800" dirty="0">
              <a:solidFill>
                <a:srgbClr val="DA251C"/>
              </a:solidFill>
            </a:endParaRPr>
          </a:p>
        </p:txBody>
      </p:sp>
    </p:spTree>
    <p:extLst>
      <p:ext uri="{BB962C8B-B14F-4D97-AF65-F5344CB8AC3E}">
        <p14:creationId xmlns:p14="http://schemas.microsoft.com/office/powerpoint/2010/main" val="19992963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F601DA6-6A6F-4A8B-8BBA-E641769C2FC2}"/>
              </a:ext>
            </a:extLst>
          </p:cNvPr>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a:rPr>
              <a:t>思维导引</a:t>
            </a:r>
          </a:p>
        </p:txBody>
      </p:sp>
      <p:sp>
        <p:nvSpPr>
          <p:cNvPr id="11" name="矩形 10">
            <a:extLst>
              <a:ext uri="{FF2B5EF4-FFF2-40B4-BE49-F238E27FC236}">
                <a16:creationId xmlns="" xmlns:a16="http://schemas.microsoft.com/office/drawing/2014/main" id="{1F37A995-FC9D-4988-977D-315F7489E5A9}"/>
              </a:ext>
            </a:extLst>
          </p:cNvPr>
          <p:cNvSpPr/>
          <p:nvPr/>
        </p:nvSpPr>
        <p:spPr>
          <a:xfrm>
            <a:off x="318660" y="3743246"/>
            <a:ext cx="11554679" cy="2601290"/>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cs typeface="Times New Roman" panose="02020603050405020304" pitchFamily="18" charset="0"/>
              </a:rPr>
              <a:t>解析</a:t>
            </a:r>
            <a:r>
              <a:rPr lang="en-US" altLang="zh-CN" sz="2800" b="1" dirty="0" smtClean="0">
                <a:solidFill>
                  <a:srgbClr val="DA251C"/>
                </a:solidFill>
                <a:latin typeface="Times New Roman" panose="02020603050405020304" pitchFamily="18" charset="0"/>
                <a:cs typeface="Times New Roman" panose="02020603050405020304" pitchFamily="18" charset="0"/>
              </a:rPr>
              <a:t>    </a:t>
            </a:r>
            <a:r>
              <a:rPr lang="en-US" altLang="zh-CN" sz="2800" dirty="0" smtClean="0"/>
              <a:t>(</a:t>
            </a:r>
            <a:r>
              <a:rPr lang="en-US" altLang="zh-CN" sz="2800" dirty="0"/>
              <a:t>1)</a:t>
            </a:r>
            <a:r>
              <a:rPr lang="zh-CN" altLang="zh-CN" sz="2800" dirty="0"/>
              <a:t>烃</a:t>
            </a:r>
            <a:r>
              <a:rPr lang="en-US" altLang="zh-CN" sz="2800" dirty="0"/>
              <a:t>A</a:t>
            </a:r>
            <a:r>
              <a:rPr lang="zh-CN" altLang="zh-CN" sz="2800" dirty="0"/>
              <a:t>的相对分子质量为</a:t>
            </a:r>
            <a:r>
              <a:rPr lang="en-US" altLang="zh-CN" sz="2800" dirty="0"/>
              <a:t>70,</a:t>
            </a:r>
            <a:r>
              <a:rPr lang="zh-CN" altLang="zh-CN" sz="2800" dirty="0"/>
              <a:t>根据商余法</a:t>
            </a:r>
            <a:r>
              <a:rPr lang="en-US" altLang="zh-CN" sz="2800" dirty="0"/>
              <a:t>“70</a:t>
            </a:r>
            <a:r>
              <a:rPr lang="zh-CN" altLang="zh-CN" sz="2800" dirty="0"/>
              <a:t>除</a:t>
            </a:r>
            <a:r>
              <a:rPr lang="en-US" altLang="zh-CN" sz="2800" dirty="0"/>
              <a:t>12</a:t>
            </a:r>
            <a:r>
              <a:rPr lang="zh-CN" altLang="zh-CN" sz="2800" dirty="0"/>
              <a:t>商是</a:t>
            </a:r>
            <a:r>
              <a:rPr lang="en-US" altLang="zh-CN" sz="2800" dirty="0"/>
              <a:t>5(</a:t>
            </a:r>
            <a:r>
              <a:rPr lang="zh-CN" altLang="zh-CN" sz="2800" dirty="0"/>
              <a:t>碳原子数</a:t>
            </a:r>
            <a:r>
              <a:rPr lang="en-US" altLang="zh-CN" sz="2800" dirty="0"/>
              <a:t>)</a:t>
            </a:r>
            <a:r>
              <a:rPr lang="zh-CN" altLang="zh-CN" sz="2800" dirty="0"/>
              <a:t>余</a:t>
            </a:r>
            <a:r>
              <a:rPr lang="en-US" altLang="zh-CN" sz="2800" dirty="0"/>
              <a:t>10(</a:t>
            </a:r>
            <a:r>
              <a:rPr lang="zh-CN" altLang="zh-CN" sz="2800" dirty="0"/>
              <a:t>氢原子数</a:t>
            </a:r>
            <a:r>
              <a:rPr lang="en-US" altLang="zh-CN" sz="2800" dirty="0"/>
              <a:t>)”</a:t>
            </a:r>
            <a:r>
              <a:rPr lang="zh-CN" altLang="zh-CN" sz="2800" dirty="0"/>
              <a:t>可知</a:t>
            </a:r>
            <a:r>
              <a:rPr lang="en-US" altLang="zh-CN" sz="2800" dirty="0"/>
              <a:t>,</a:t>
            </a:r>
            <a:r>
              <a:rPr lang="zh-CN" altLang="zh-CN" sz="2800" dirty="0"/>
              <a:t>其分子式为</a:t>
            </a:r>
            <a:r>
              <a:rPr lang="en-US" altLang="zh-CN" sz="2800" dirty="0"/>
              <a:t>C</a:t>
            </a:r>
            <a:r>
              <a:rPr lang="en-US" altLang="zh-CN" sz="2800" baseline="-25000" dirty="0"/>
              <a:t>5</a:t>
            </a:r>
            <a:r>
              <a:rPr lang="en-US" altLang="zh-CN" sz="2800" dirty="0"/>
              <a:t>H</a:t>
            </a:r>
            <a:r>
              <a:rPr lang="en-US" altLang="zh-CN" sz="2800" baseline="-25000" dirty="0"/>
              <a:t>10</a:t>
            </a:r>
            <a:r>
              <a:rPr lang="en-US" altLang="zh-CN" sz="2800" dirty="0"/>
              <a:t>;</a:t>
            </a:r>
            <a:r>
              <a:rPr lang="zh-CN" altLang="zh-CN" sz="2800" dirty="0"/>
              <a:t>烃</a:t>
            </a:r>
            <a:r>
              <a:rPr lang="en-US" altLang="zh-CN" sz="2800" dirty="0"/>
              <a:t>A</a:t>
            </a:r>
            <a:r>
              <a:rPr lang="zh-CN" altLang="zh-CN" sz="2800" dirty="0"/>
              <a:t>的核磁共振氢谱显示只有一种化学环境的氢</a:t>
            </a:r>
            <a:r>
              <a:rPr lang="en-US" altLang="zh-CN" sz="2800" dirty="0"/>
              <a:t>,</a:t>
            </a:r>
            <a:r>
              <a:rPr lang="zh-CN" altLang="zh-CN" sz="2800" dirty="0"/>
              <a:t>说明</a:t>
            </a:r>
            <a:r>
              <a:rPr lang="en-US" altLang="zh-CN" sz="2800" dirty="0"/>
              <a:t>A</a:t>
            </a:r>
            <a:r>
              <a:rPr lang="zh-CN" altLang="zh-CN" sz="2800" dirty="0"/>
              <a:t>分子中所有氢原子所处的化学环境相同</a:t>
            </a:r>
            <a:r>
              <a:rPr lang="en-US" altLang="zh-CN" sz="2800" dirty="0"/>
              <a:t>,</a:t>
            </a:r>
            <a:r>
              <a:rPr lang="zh-CN" altLang="zh-CN" sz="2800" dirty="0"/>
              <a:t>则</a:t>
            </a:r>
            <a:r>
              <a:rPr lang="en-US" altLang="zh-CN" sz="2800" dirty="0"/>
              <a:t>A</a:t>
            </a:r>
            <a:r>
              <a:rPr lang="zh-CN" altLang="zh-CN" sz="2800" dirty="0"/>
              <a:t>的结构简式</a:t>
            </a:r>
            <a:r>
              <a:rPr lang="zh-CN" altLang="zh-CN" sz="2800" dirty="0" smtClean="0"/>
              <a:t>为</a:t>
            </a:r>
            <a:r>
              <a:rPr lang="en-US" altLang="zh-CN" sz="2800" dirty="0" smtClean="0"/>
              <a:t>         </a:t>
            </a:r>
            <a:r>
              <a:rPr lang="zh-CN" altLang="en-US" sz="2800" dirty="0" smtClean="0"/>
              <a:t>。</a:t>
            </a:r>
            <a:r>
              <a:rPr lang="en-US" altLang="zh-CN" sz="2800" dirty="0">
                <a:solidFill>
                  <a:srgbClr val="000000"/>
                </a:solidFill>
                <a:cs typeface="Times New Roman" panose="02020603050405020304" pitchFamily="18" charset="0"/>
              </a:rPr>
              <a:t>(2)B</a:t>
            </a:r>
            <a:r>
              <a:rPr lang="zh-CN" altLang="zh-CN" sz="2800" dirty="0">
                <a:solidFill>
                  <a:srgbClr val="000000"/>
                </a:solidFill>
                <a:cs typeface="Times New Roman" panose="02020603050405020304" pitchFamily="18" charset="0"/>
              </a:rPr>
              <a:t>由碳、氢、氧三种元素组成</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相对分子质量为</a:t>
            </a:r>
            <a:r>
              <a:rPr lang="en-US" altLang="zh-CN" sz="2800" dirty="0">
                <a:solidFill>
                  <a:srgbClr val="000000"/>
                </a:solidFill>
                <a:cs typeface="Times New Roman" panose="02020603050405020304" pitchFamily="18" charset="0"/>
              </a:rPr>
              <a:t>30,</a:t>
            </a:r>
            <a:r>
              <a:rPr lang="zh-CN" altLang="zh-CN" sz="2800" dirty="0">
                <a:solidFill>
                  <a:srgbClr val="000000"/>
                </a:solidFill>
                <a:cs typeface="Times New Roman" panose="02020603050405020304" pitchFamily="18" charset="0"/>
              </a:rPr>
              <a:t>而</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的</a:t>
            </a:r>
            <a:r>
              <a:rPr lang="zh-CN" altLang="zh-CN" sz="2800" dirty="0" smtClean="0">
                <a:solidFill>
                  <a:srgbClr val="000000"/>
                </a:solidFill>
                <a:cs typeface="Times New Roman" panose="02020603050405020304" pitchFamily="18" charset="0"/>
              </a:rPr>
              <a:t>相</a:t>
            </a:r>
            <a:endParaRPr lang="zh-CN" altLang="zh-CN" sz="2800" dirty="0"/>
          </a:p>
        </p:txBody>
      </p:sp>
      <p:sp>
        <p:nvSpPr>
          <p:cNvPr id="12" name="矩形 11">
            <a:extLst>
              <a:ext uri="{FF2B5EF4-FFF2-40B4-BE49-F238E27FC236}">
                <a16:creationId xmlns="" xmlns:a16="http://schemas.microsoft.com/office/drawing/2014/main" id="{C1919878-D557-4A01-81CF-56C4BED1A317}"/>
              </a:ext>
            </a:extLst>
          </p:cNvPr>
          <p:cNvSpPr/>
          <p:nvPr/>
        </p:nvSpPr>
        <p:spPr>
          <a:xfrm>
            <a:off x="332520" y="3727000"/>
            <a:ext cx="11554679"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p>
        </p:txBody>
      </p:sp>
      <p:sp>
        <p:nvSpPr>
          <p:cNvPr id="5" name="矩形 4">
            <a:extLst>
              <a:ext uri="{FF2B5EF4-FFF2-40B4-BE49-F238E27FC236}">
                <a16:creationId xmlns="" xmlns:a16="http://schemas.microsoft.com/office/drawing/2014/main" id="{F22102C3-4BBD-410F-8F8C-A31302066554}"/>
              </a:ext>
            </a:extLst>
          </p:cNvPr>
          <p:cNvSpPr/>
          <p:nvPr/>
        </p:nvSpPr>
        <p:spPr>
          <a:xfrm>
            <a:off x="495300" y="1658035"/>
            <a:ext cx="723900" cy="1384995"/>
          </a:xfrm>
          <a:prstGeom prst="rect">
            <a:avLst/>
          </a:prstGeom>
        </p:spPr>
        <p:txBody>
          <a:bodyPr wrap="square">
            <a:spAutoFit/>
          </a:bodyPr>
          <a:lstStyle/>
          <a:p>
            <a:pPr>
              <a:lnSpc>
                <a:spcPct val="150000"/>
              </a:lnSpc>
            </a:pPr>
            <a:r>
              <a:rPr lang="zh-CN" altLang="zh-CN" sz="2800" dirty="0"/>
              <a:t>质</a:t>
            </a:r>
            <a:r>
              <a:rPr lang="en-US" altLang="zh-CN" sz="2800" dirty="0"/>
              <a:t/>
            </a:r>
            <a:br>
              <a:rPr lang="en-US" altLang="zh-CN" sz="2800" dirty="0"/>
            </a:br>
            <a:r>
              <a:rPr lang="zh-CN" altLang="zh-CN" sz="2800" dirty="0"/>
              <a:t>量</a:t>
            </a:r>
            <a:endParaRPr lang="zh-CN" altLang="en-US" sz="2800" dirty="0"/>
          </a:p>
        </p:txBody>
      </p:sp>
      <p:pic>
        <p:nvPicPr>
          <p:cNvPr id="13" name="图片 12">
            <a:extLst>
              <a:ext uri="{FF2B5EF4-FFF2-40B4-BE49-F238E27FC236}">
                <a16:creationId xmlns="" xmlns:a16="http://schemas.microsoft.com/office/drawing/2014/main" id="{85E5261B-9906-4B57-9CB5-25B5695E372E}"/>
              </a:ext>
            </a:extLst>
          </p:cNvPr>
          <p:cNvPicPr/>
          <p:nvPr/>
        </p:nvPicPr>
        <p:blipFill>
          <a:blip r:embed="rId2"/>
          <a:stretch>
            <a:fillRect/>
          </a:stretch>
        </p:blipFill>
        <p:spPr>
          <a:xfrm>
            <a:off x="1159827" y="2007234"/>
            <a:ext cx="688023" cy="623031"/>
          </a:xfrm>
          <a:prstGeom prst="rect">
            <a:avLst/>
          </a:prstGeom>
        </p:spPr>
      </p:pic>
      <p:pic>
        <p:nvPicPr>
          <p:cNvPr id="15" name="图片 14">
            <a:extLst>
              <a:ext uri="{FF2B5EF4-FFF2-40B4-BE49-F238E27FC236}">
                <a16:creationId xmlns="" xmlns:a16="http://schemas.microsoft.com/office/drawing/2014/main" id="{8B1AE7EA-3676-40C7-9C45-C9A78BCFCFEB}"/>
              </a:ext>
            </a:extLst>
          </p:cNvPr>
          <p:cNvPicPr/>
          <p:nvPr/>
        </p:nvPicPr>
        <p:blipFill>
          <a:blip r:embed="rId3"/>
          <a:stretch>
            <a:fillRect/>
          </a:stretch>
        </p:blipFill>
        <p:spPr>
          <a:xfrm>
            <a:off x="1997392" y="1224597"/>
            <a:ext cx="8723106" cy="2204403"/>
          </a:xfrm>
          <a:prstGeom prst="rect">
            <a:avLst/>
          </a:prstGeom>
        </p:spPr>
      </p:pic>
      <p:sp>
        <p:nvSpPr>
          <p:cNvPr id="18" name="矩形 17">
            <a:extLst>
              <a:ext uri="{FF2B5EF4-FFF2-40B4-BE49-F238E27FC236}">
                <a16:creationId xmlns="" xmlns:a16="http://schemas.microsoft.com/office/drawing/2014/main" id="{57D86BF6-89C0-4530-9562-A2362F5BCB4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pic>
        <p:nvPicPr>
          <p:cNvPr id="9" name="五边形.EPS" descr="id:2147516959;FounderCES">
            <a:extLst>
              <a:ext uri="{FF2B5EF4-FFF2-40B4-BE49-F238E27FC236}">
                <a16:creationId xmlns="" xmlns:a16="http://schemas.microsoft.com/office/drawing/2014/main" id="{AC08EBCB-43A8-45A2-B2ED-974DF5804652}"/>
              </a:ext>
            </a:extLst>
          </p:cNvPr>
          <p:cNvPicPr/>
          <p:nvPr/>
        </p:nvPicPr>
        <p:blipFill>
          <a:blip r:embed="rId4"/>
          <a:stretch>
            <a:fillRect/>
          </a:stretch>
        </p:blipFill>
        <p:spPr>
          <a:xfrm>
            <a:off x="894873" y="5785939"/>
            <a:ext cx="529908" cy="502578"/>
          </a:xfrm>
          <a:prstGeom prst="rect">
            <a:avLst/>
          </a:prstGeom>
        </p:spPr>
      </p:pic>
    </p:spTree>
    <p:extLst>
      <p:ext uri="{BB962C8B-B14F-4D97-AF65-F5344CB8AC3E}">
        <p14:creationId xmlns:p14="http://schemas.microsoft.com/office/powerpoint/2010/main" val="1408290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1E73F455-D1E1-4C12-9F50-B7E0C11D56A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
        <p:nvSpPr>
          <p:cNvPr id="12" name="矩形 11">
            <a:extLst>
              <a:ext uri="{FF2B5EF4-FFF2-40B4-BE49-F238E27FC236}">
                <a16:creationId xmlns="" xmlns:a16="http://schemas.microsoft.com/office/drawing/2014/main" id="{75BC166A-88EF-4131-9A79-C44944AA8939}"/>
              </a:ext>
            </a:extLst>
          </p:cNvPr>
          <p:cNvSpPr/>
          <p:nvPr/>
        </p:nvSpPr>
        <p:spPr>
          <a:xfrm>
            <a:off x="234043" y="330703"/>
            <a:ext cx="11723913" cy="662233"/>
          </a:xfrm>
          <a:prstGeom prst="rect">
            <a:avLst/>
          </a:prstGeom>
        </p:spPr>
        <p:txBody>
          <a:bodyPr wrap="square">
            <a:spAutoFit/>
          </a:bodyPr>
          <a:lstStyle/>
          <a:p>
            <a:pPr>
              <a:lnSpc>
                <a:spcPct val="150000"/>
              </a:lnSpc>
            </a:pPr>
            <a:r>
              <a:rPr lang="en-US" altLang="zh-CN" sz="2800" b="1" dirty="0"/>
              <a:t>3.</a:t>
            </a:r>
            <a:r>
              <a:rPr lang="zh-CN" altLang="zh-CN" sz="2800" b="1" dirty="0"/>
              <a:t>按官能团分类</a:t>
            </a:r>
          </a:p>
        </p:txBody>
      </p:sp>
      <p:graphicFrame>
        <p:nvGraphicFramePr>
          <p:cNvPr id="2" name="表格 1">
            <a:extLst>
              <a:ext uri="{FF2B5EF4-FFF2-40B4-BE49-F238E27FC236}">
                <a16:creationId xmlns="" xmlns:a16="http://schemas.microsoft.com/office/drawing/2014/main" id="{9185B862-BE8C-4249-A159-42C6D19B343A}"/>
              </a:ext>
            </a:extLst>
          </p:cNvPr>
          <p:cNvGraphicFramePr>
            <a:graphicFrameLocks noGrp="1"/>
          </p:cNvGraphicFramePr>
          <p:nvPr>
            <p:extLst>
              <p:ext uri="{D42A27DB-BD31-4B8C-83A1-F6EECF244321}">
                <p14:modId xmlns:p14="http://schemas.microsoft.com/office/powerpoint/2010/main" val="4127723661"/>
              </p:ext>
            </p:extLst>
          </p:nvPr>
        </p:nvGraphicFramePr>
        <p:xfrm>
          <a:off x="295728" y="1022963"/>
          <a:ext cx="11600543" cy="4202180"/>
        </p:xfrm>
        <a:graphic>
          <a:graphicData uri="http://schemas.openxmlformats.org/drawingml/2006/table">
            <a:tbl>
              <a:tblPr firstRow="1" firstCol="1" bandRow="1"/>
              <a:tblGrid>
                <a:gridCol w="390215">
                  <a:extLst>
                    <a:ext uri="{9D8B030D-6E8A-4147-A177-3AD203B41FA5}">
                      <a16:colId xmlns="" xmlns:a16="http://schemas.microsoft.com/office/drawing/2014/main" val="4110994651"/>
                    </a:ext>
                  </a:extLst>
                </a:gridCol>
                <a:gridCol w="1505116">
                  <a:extLst>
                    <a:ext uri="{9D8B030D-6E8A-4147-A177-3AD203B41FA5}">
                      <a16:colId xmlns="" xmlns:a16="http://schemas.microsoft.com/office/drawing/2014/main" val="3648173063"/>
                    </a:ext>
                  </a:extLst>
                </a:gridCol>
                <a:gridCol w="4587112">
                  <a:extLst>
                    <a:ext uri="{9D8B030D-6E8A-4147-A177-3AD203B41FA5}">
                      <a16:colId xmlns="" xmlns:a16="http://schemas.microsoft.com/office/drawing/2014/main" val="2412351866"/>
                    </a:ext>
                  </a:extLst>
                </a:gridCol>
                <a:gridCol w="5118100">
                  <a:extLst>
                    <a:ext uri="{9D8B030D-6E8A-4147-A177-3AD203B41FA5}">
                      <a16:colId xmlns="" xmlns:a16="http://schemas.microsoft.com/office/drawing/2014/main" val="2312024816"/>
                    </a:ext>
                  </a:extLst>
                </a:gridCol>
              </a:tblGrid>
              <a:tr h="840436">
                <a:tc gridSpan="2">
                  <a:txBody>
                    <a:bodyPr/>
                    <a:lstStyle/>
                    <a:p>
                      <a:pPr algn="ctr">
                        <a:lnSpc>
                          <a:spcPct val="150000"/>
                        </a:lnSpc>
                        <a:spcAft>
                          <a:spcPts val="0"/>
                        </a:spcAft>
                      </a:pPr>
                      <a:r>
                        <a:rPr lang="zh-CN" altLang="en-US" sz="2400" dirty="0" smtClean="0">
                          <a:solidFill>
                            <a:srgbClr val="000000"/>
                          </a:solidFill>
                          <a:effectLst/>
                          <a:latin typeface="+mn-lt"/>
                          <a:ea typeface="+mn-ea"/>
                          <a:cs typeface="Times New Roman" panose="02020603050405020304" pitchFamily="18" charset="0"/>
                        </a:rPr>
                        <a:t>类</a:t>
                      </a:r>
                      <a:r>
                        <a:rPr lang="zh-CN" sz="2400" dirty="0" smtClean="0">
                          <a:solidFill>
                            <a:srgbClr val="000000"/>
                          </a:solidFill>
                          <a:effectLst/>
                          <a:latin typeface="+mn-lt"/>
                          <a:ea typeface="+mn-ea"/>
                          <a:cs typeface="Times New Roman" panose="02020603050405020304" pitchFamily="18" charset="0"/>
                        </a:rPr>
                        <a:t>别</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官能团的结构及名称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典型代表物的名称和结构简式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9709985"/>
                  </a:ext>
                </a:extLst>
              </a:tr>
              <a:tr h="840436">
                <a:tc rowSpan="4">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烃</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烷烃</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甲烷　</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4</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77261645"/>
                  </a:ext>
                </a:extLst>
              </a:tr>
              <a:tr h="840436">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烯烃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碳碳双键</a:t>
                      </a: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乙烯　</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CH</a:t>
                      </a:r>
                      <a:r>
                        <a:rPr lang="en-US" sz="2400" baseline="-25000" dirty="0" err="1">
                          <a:solidFill>
                            <a:srgbClr val="000000"/>
                          </a:solidFill>
                          <a:effectLst/>
                          <a:latin typeface="+mn-lt"/>
                          <a:ea typeface="+mn-ea"/>
                          <a:cs typeface="Times New Roman" panose="02020603050405020304" pitchFamily="18" charset="0"/>
                        </a:rPr>
                        <a:t>2</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76118987"/>
                  </a:ext>
                </a:extLst>
              </a:tr>
              <a:tr h="840436">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炔烃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—C≡C—</a:t>
                      </a:r>
                      <a:r>
                        <a:rPr lang="zh-CN" sz="2400" dirty="0">
                          <a:solidFill>
                            <a:srgbClr val="000000"/>
                          </a:solidFill>
                          <a:effectLst/>
                          <a:latin typeface="+mn-lt"/>
                          <a:ea typeface="+mn-ea"/>
                          <a:cs typeface="Times New Roman" panose="02020603050405020304" pitchFamily="18" charset="0"/>
                        </a:rPr>
                        <a:t>　碳碳叁键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乙炔　</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50066194"/>
                  </a:ext>
                </a:extLst>
              </a:tr>
              <a:tr h="840436">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芳香烃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苯　</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97776990"/>
                  </a:ext>
                </a:extLst>
              </a:tr>
            </a:tbl>
          </a:graphicData>
        </a:graphic>
      </p:graphicFrame>
      <p:pic>
        <p:nvPicPr>
          <p:cNvPr id="2062" name="图片 1526">
            <a:extLst>
              <a:ext uri="{FF2B5EF4-FFF2-40B4-BE49-F238E27FC236}">
                <a16:creationId xmlns="" xmlns:a16="http://schemas.microsoft.com/office/drawing/2014/main" id="{B349E2FE-F259-47D3-8262-5FDBB1E93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497" y="2873830"/>
            <a:ext cx="1092987" cy="578640"/>
          </a:xfrm>
          <a:prstGeom prst="rect">
            <a:avLst/>
          </a:prstGeom>
          <a:noFill/>
          <a:extLst>
            <a:ext uri="{909E8E84-426E-40DD-AFC4-6F175D3DCCD1}">
              <a14:hiddenFill xmlns:a14="http://schemas.microsoft.com/office/drawing/2010/main">
                <a:solidFill>
                  <a:srgbClr val="FFFFFF"/>
                </a:solidFill>
              </a14:hiddenFill>
            </a:ext>
          </a:extLst>
        </p:spPr>
      </p:pic>
      <p:pic>
        <p:nvPicPr>
          <p:cNvPr id="2061" name="图片 1527">
            <a:extLst>
              <a:ext uri="{FF2B5EF4-FFF2-40B4-BE49-F238E27FC236}">
                <a16:creationId xmlns="" xmlns:a16="http://schemas.microsoft.com/office/drawing/2014/main" id="{790CD5E4-DC66-4F28-BFD9-7B7E9281F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202" y="3000663"/>
            <a:ext cx="428337" cy="428337"/>
          </a:xfrm>
          <a:prstGeom prst="rect">
            <a:avLst/>
          </a:prstGeom>
          <a:noFill/>
          <a:extLst>
            <a:ext uri="{909E8E84-426E-40DD-AFC4-6F175D3DCCD1}">
              <a14:hiddenFill xmlns:a14="http://schemas.microsoft.com/office/drawing/2010/main">
                <a:solidFill>
                  <a:srgbClr val="FFFFFF"/>
                </a:solidFill>
              </a14:hiddenFill>
            </a:ext>
          </a:extLst>
        </p:spPr>
      </p:pic>
      <p:pic>
        <p:nvPicPr>
          <p:cNvPr id="2060" name="图片 1528">
            <a:extLst>
              <a:ext uri="{FF2B5EF4-FFF2-40B4-BE49-F238E27FC236}">
                <a16:creationId xmlns="" xmlns:a16="http://schemas.microsoft.com/office/drawing/2014/main" id="{CDD2D5A3-922D-4A7E-9685-EDC7EDE28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213" y="3844328"/>
            <a:ext cx="1492416" cy="331648"/>
          </a:xfrm>
          <a:prstGeom prst="rect">
            <a:avLst/>
          </a:prstGeom>
          <a:noFill/>
          <a:extLst>
            <a:ext uri="{909E8E84-426E-40DD-AFC4-6F175D3DCCD1}">
              <a14:hiddenFill xmlns:a14="http://schemas.microsoft.com/office/drawing/2010/main">
                <a:solidFill>
                  <a:srgbClr val="FFFFFF"/>
                </a:solidFill>
              </a14:hiddenFill>
            </a:ext>
          </a:extLst>
        </p:spPr>
      </p:pic>
      <p:pic>
        <p:nvPicPr>
          <p:cNvPr id="2059" name="图片 1529">
            <a:extLst>
              <a:ext uri="{FF2B5EF4-FFF2-40B4-BE49-F238E27FC236}">
                <a16:creationId xmlns="" xmlns:a16="http://schemas.microsoft.com/office/drawing/2014/main" id="{DE4B634A-CD72-4856-B785-3A1F0C3F1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162" y="4659086"/>
            <a:ext cx="805541" cy="48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8373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BAB0AD86-7160-4F6D-8BC1-88C6EA6591F1}"/>
              </a:ext>
            </a:extLst>
          </p:cNvPr>
          <p:cNvSpPr/>
          <p:nvPr/>
        </p:nvSpPr>
        <p:spPr>
          <a:xfrm>
            <a:off x="318660" y="4303537"/>
            <a:ext cx="11554679"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cs typeface="Times New Roman" panose="02020603050405020304" pitchFamily="18" charset="0"/>
              </a:rPr>
              <a:t>答案</a:t>
            </a:r>
            <a:r>
              <a:rPr lang="zh-CN" altLang="en-US" sz="2800" dirty="0"/>
              <a:t>   </a:t>
            </a:r>
            <a:r>
              <a:rPr lang="en-US" altLang="zh-CN" sz="2800" dirty="0"/>
              <a:t>(1)</a:t>
            </a:r>
            <a:endParaRPr lang="zh-CN" altLang="zh-CN" sz="2800" dirty="0"/>
          </a:p>
        </p:txBody>
      </p:sp>
      <p:sp>
        <p:nvSpPr>
          <p:cNvPr id="7" name="矩形 6">
            <a:extLst>
              <a:ext uri="{FF2B5EF4-FFF2-40B4-BE49-F238E27FC236}">
                <a16:creationId xmlns="" xmlns:a16="http://schemas.microsoft.com/office/drawing/2014/main" id="{0E66B1C5-14FD-4A30-8B1A-64B39E04F1B9}"/>
              </a:ext>
            </a:extLst>
          </p:cNvPr>
          <p:cNvSpPr/>
          <p:nvPr/>
        </p:nvSpPr>
        <p:spPr>
          <a:xfrm>
            <a:off x="345331" y="806161"/>
            <a:ext cx="11620500" cy="1954959"/>
          </a:xfrm>
          <a:prstGeom prst="rect">
            <a:avLst/>
          </a:prstGeom>
        </p:spPr>
        <p:txBody>
          <a:bodyPr wrap="square">
            <a:spAutoFit/>
          </a:bodyPr>
          <a:lstStyle/>
          <a:p>
            <a:pPr>
              <a:lnSpc>
                <a:spcPct val="150000"/>
              </a:lnSpc>
            </a:pPr>
            <a:r>
              <a:rPr lang="zh-CN" altLang="zh-CN" sz="2800" dirty="0" smtClean="0">
                <a:solidFill>
                  <a:srgbClr val="000000"/>
                </a:solidFill>
                <a:cs typeface="Times New Roman" panose="02020603050405020304" pitchFamily="18" charset="0"/>
              </a:rPr>
              <a:t>对原子</a:t>
            </a:r>
            <a:r>
              <a:rPr lang="zh-CN" altLang="zh-CN" sz="2800" dirty="0">
                <a:solidFill>
                  <a:srgbClr val="000000"/>
                </a:solidFill>
                <a:cs typeface="Times New Roman" panose="02020603050405020304" pitchFamily="18" charset="0"/>
              </a:rPr>
              <a:t>质量分别为</a:t>
            </a:r>
            <a:r>
              <a:rPr lang="en-US" altLang="zh-CN" sz="2800" dirty="0">
                <a:solidFill>
                  <a:srgbClr val="000000"/>
                </a:solidFill>
                <a:cs typeface="Times New Roman" panose="02020603050405020304" pitchFamily="18" charset="0"/>
              </a:rPr>
              <a:t>12</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16,</a:t>
            </a:r>
            <a:r>
              <a:rPr lang="zh-CN" altLang="zh-CN" sz="2800" dirty="0">
                <a:solidFill>
                  <a:srgbClr val="000000"/>
                </a:solidFill>
                <a:cs typeface="Times New Roman" panose="02020603050405020304" pitchFamily="18" charset="0"/>
              </a:rPr>
              <a:t>据此可知</a:t>
            </a: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的分子式为</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结构简式为</a:t>
            </a:r>
            <a:r>
              <a:rPr lang="en-US" altLang="zh-CN" sz="2800" dirty="0">
                <a:solidFill>
                  <a:srgbClr val="000000"/>
                </a:solidFill>
                <a:cs typeface="Times New Roman" panose="02020603050405020304" pitchFamily="18" charset="0"/>
              </a:rPr>
              <a:t>HCHO</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(3)D</a:t>
            </a:r>
            <a:r>
              <a:rPr lang="zh-CN" altLang="zh-CN" sz="2800" dirty="0">
                <a:solidFill>
                  <a:srgbClr val="000000"/>
                </a:solidFill>
                <a:cs typeface="Times New Roman" panose="02020603050405020304" pitchFamily="18" charset="0"/>
              </a:rPr>
              <a:t>的相对分子质量为</a:t>
            </a:r>
            <a:r>
              <a:rPr lang="en-US" altLang="zh-CN" sz="2800" dirty="0">
                <a:solidFill>
                  <a:srgbClr val="000000"/>
                </a:solidFill>
                <a:cs typeface="Times New Roman" panose="02020603050405020304" pitchFamily="18" charset="0"/>
              </a:rPr>
              <a:t>106,</a:t>
            </a:r>
            <a:r>
              <a:rPr lang="zh-CN" altLang="zh-CN" sz="2800" dirty="0">
                <a:solidFill>
                  <a:srgbClr val="000000"/>
                </a:solidFill>
                <a:cs typeface="Times New Roman" panose="02020603050405020304" pitchFamily="18" charset="0"/>
              </a:rPr>
              <a:t>根据商余法可知</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其分子式为</a:t>
            </a:r>
            <a:r>
              <a:rPr lang="en-US" altLang="zh-CN" sz="2800" dirty="0">
                <a:solidFill>
                  <a:srgbClr val="000000"/>
                </a:solidFill>
                <a:cs typeface="Times New Roman" panose="02020603050405020304" pitchFamily="18" charset="0"/>
              </a:rPr>
              <a:t>C</a:t>
            </a:r>
            <a:r>
              <a:rPr lang="en-US" altLang="zh-CN" sz="2800" baseline="-25000" dirty="0">
                <a:solidFill>
                  <a:srgbClr val="000000"/>
                </a:solidFill>
                <a:cs typeface="Times New Roman" panose="02020603050405020304" pitchFamily="18" charset="0"/>
              </a:rPr>
              <a:t>8</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10</a:t>
            </a:r>
            <a:r>
              <a:rPr lang="en-US" altLang="zh-CN" sz="2800" dirty="0">
                <a:solidFill>
                  <a:srgbClr val="000000"/>
                </a:solidFill>
                <a:cs typeface="Times New Roman" panose="02020603050405020304" pitchFamily="18" charset="0"/>
              </a:rPr>
              <a:t>;D</a:t>
            </a:r>
            <a:r>
              <a:rPr lang="zh-CN" altLang="zh-CN" sz="2800" dirty="0">
                <a:solidFill>
                  <a:srgbClr val="000000"/>
                </a:solidFill>
                <a:cs typeface="Times New Roman" panose="02020603050405020304" pitchFamily="18" charset="0"/>
              </a:rPr>
              <a:t>属于单取代芳烃</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分子中含有</a:t>
            </a: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个苯环</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则</a:t>
            </a:r>
            <a:r>
              <a:rPr lang="en-US" altLang="zh-CN" sz="2800" dirty="0">
                <a:solidFill>
                  <a:srgbClr val="000000"/>
                </a:solidFill>
                <a:cs typeface="Times New Roman" panose="02020603050405020304" pitchFamily="18" charset="0"/>
              </a:rPr>
              <a:t>D</a:t>
            </a:r>
            <a:r>
              <a:rPr lang="zh-CN" altLang="zh-CN" sz="2800" dirty="0">
                <a:solidFill>
                  <a:srgbClr val="000000"/>
                </a:solidFill>
                <a:cs typeface="Times New Roman" panose="02020603050405020304" pitchFamily="18" charset="0"/>
              </a:rPr>
              <a:t>的结构简式为</a:t>
            </a:r>
            <a:endParaRPr lang="zh-CN" altLang="en-US" sz="2800" dirty="0"/>
          </a:p>
        </p:txBody>
      </p:sp>
      <p:pic>
        <p:nvPicPr>
          <p:cNvPr id="8" name="图片 7">
            <a:extLst>
              <a:ext uri="{FF2B5EF4-FFF2-40B4-BE49-F238E27FC236}">
                <a16:creationId xmlns="" xmlns:a16="http://schemas.microsoft.com/office/drawing/2014/main" id="{332FF589-C476-4D03-8180-15FF286FCE72}"/>
              </a:ext>
            </a:extLst>
          </p:cNvPr>
          <p:cNvPicPr/>
          <p:nvPr/>
        </p:nvPicPr>
        <p:blipFill>
          <a:blip r:embed="rId2"/>
          <a:stretch>
            <a:fillRect/>
          </a:stretch>
        </p:blipFill>
        <p:spPr>
          <a:xfrm>
            <a:off x="7704630" y="2326583"/>
            <a:ext cx="2137625" cy="596583"/>
          </a:xfrm>
          <a:prstGeom prst="rect">
            <a:avLst/>
          </a:prstGeom>
        </p:spPr>
      </p:pic>
      <p:sp>
        <p:nvSpPr>
          <p:cNvPr id="3" name="矩形 2">
            <a:extLst>
              <a:ext uri="{FF2B5EF4-FFF2-40B4-BE49-F238E27FC236}">
                <a16:creationId xmlns="" xmlns:a16="http://schemas.microsoft.com/office/drawing/2014/main" id="{E220E937-263C-4321-8484-A307E15203DF}"/>
              </a:ext>
            </a:extLst>
          </p:cNvPr>
          <p:cNvSpPr/>
          <p:nvPr/>
        </p:nvSpPr>
        <p:spPr>
          <a:xfrm>
            <a:off x="9961985" y="2149850"/>
            <a:ext cx="1710725" cy="738664"/>
          </a:xfrm>
          <a:prstGeom prst="rect">
            <a:avLst/>
          </a:prstGeom>
        </p:spPr>
        <p:txBody>
          <a:bodyPr wrap="none">
            <a:spAutoFit/>
          </a:bodyPr>
          <a:lstStyle/>
          <a:p>
            <a:pPr>
              <a:lnSpc>
                <a:spcPct val="150000"/>
              </a:lnSpc>
            </a:pPr>
            <a:r>
              <a:rPr lang="en-US" altLang="zh-CN" sz="2800" dirty="0"/>
              <a:t>,</a:t>
            </a:r>
            <a:r>
              <a:rPr lang="zh-CN" altLang="zh-CN" sz="2800" dirty="0"/>
              <a:t>化学</a:t>
            </a:r>
            <a:r>
              <a:rPr lang="zh-CN" altLang="zh-CN" sz="2800" dirty="0" smtClean="0"/>
              <a:t>名称</a:t>
            </a:r>
            <a:endParaRPr lang="zh-CN" altLang="en-US" sz="2800" dirty="0"/>
          </a:p>
        </p:txBody>
      </p:sp>
      <p:pic>
        <p:nvPicPr>
          <p:cNvPr id="10" name="五边形.EPS" descr="id:2147516973;FounderCES">
            <a:extLst>
              <a:ext uri="{FF2B5EF4-FFF2-40B4-BE49-F238E27FC236}">
                <a16:creationId xmlns="" xmlns:a16="http://schemas.microsoft.com/office/drawing/2014/main" id="{17284806-9EBC-498F-BBAB-B33EB1F8DD74}"/>
              </a:ext>
            </a:extLst>
          </p:cNvPr>
          <p:cNvPicPr/>
          <p:nvPr/>
        </p:nvPicPr>
        <p:blipFill>
          <a:blip r:embed="rId3"/>
          <a:stretch>
            <a:fillRect/>
          </a:stretch>
        </p:blipFill>
        <p:spPr>
          <a:xfrm>
            <a:off x="2022792" y="4390707"/>
            <a:ext cx="548958" cy="520645"/>
          </a:xfrm>
          <a:prstGeom prst="rect">
            <a:avLst/>
          </a:prstGeom>
        </p:spPr>
      </p:pic>
      <p:sp>
        <p:nvSpPr>
          <p:cNvPr id="5" name="矩形 4">
            <a:extLst>
              <a:ext uri="{FF2B5EF4-FFF2-40B4-BE49-F238E27FC236}">
                <a16:creationId xmlns="" xmlns:a16="http://schemas.microsoft.com/office/drawing/2014/main" id="{23C3DC3D-E2B4-4255-8D75-77A7940B5AD1}"/>
              </a:ext>
            </a:extLst>
          </p:cNvPr>
          <p:cNvSpPr/>
          <p:nvPr/>
        </p:nvSpPr>
        <p:spPr>
          <a:xfrm>
            <a:off x="2976235" y="4349234"/>
            <a:ext cx="3119765" cy="662233"/>
          </a:xfrm>
          <a:prstGeom prst="rect">
            <a:avLst/>
          </a:prstGeom>
        </p:spPr>
        <p:txBody>
          <a:bodyPr wrap="none">
            <a:spAutoFit/>
          </a:bodyPr>
          <a:lstStyle/>
          <a:p>
            <a:pPr>
              <a:lnSpc>
                <a:spcPct val="150000"/>
              </a:lnSpc>
            </a:pPr>
            <a:r>
              <a:rPr lang="en-US" altLang="zh-CN" sz="2800" dirty="0"/>
              <a:t>(2)HCHO</a:t>
            </a:r>
            <a:r>
              <a:rPr lang="zh-CN" altLang="zh-CN" sz="2800" dirty="0"/>
              <a:t>　</a:t>
            </a:r>
            <a:r>
              <a:rPr lang="en-US" altLang="zh-CN" sz="2800" dirty="0"/>
              <a:t>(3)</a:t>
            </a:r>
            <a:r>
              <a:rPr lang="zh-CN" altLang="zh-CN" sz="2800" dirty="0"/>
              <a:t>乙苯</a:t>
            </a:r>
            <a:endParaRPr lang="zh-CN" altLang="en-US" sz="2800" dirty="0"/>
          </a:p>
        </p:txBody>
      </p:sp>
      <p:sp>
        <p:nvSpPr>
          <p:cNvPr id="11" name="矩形 10">
            <a:extLst>
              <a:ext uri="{FF2B5EF4-FFF2-40B4-BE49-F238E27FC236}">
                <a16:creationId xmlns="" xmlns:a16="http://schemas.microsoft.com/office/drawing/2014/main" id="{DA5A92BE-03C2-497C-A24B-4E2B798E6E7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
        <p:nvSpPr>
          <p:cNvPr id="6" name="矩形 5"/>
          <p:cNvSpPr/>
          <p:nvPr/>
        </p:nvSpPr>
        <p:spPr>
          <a:xfrm>
            <a:off x="676314" y="3177445"/>
            <a:ext cx="1620957" cy="738664"/>
          </a:xfrm>
          <a:prstGeom prst="rect">
            <a:avLst/>
          </a:prstGeom>
        </p:spPr>
        <p:txBody>
          <a:bodyPr wrap="none">
            <a:spAutoFit/>
          </a:bodyPr>
          <a:lstStyle/>
          <a:p>
            <a:pPr lvl="0">
              <a:lnSpc>
                <a:spcPct val="150000"/>
              </a:lnSpc>
            </a:pPr>
            <a:r>
              <a:rPr lang="zh-CN" altLang="zh-CN" sz="2800" dirty="0">
                <a:solidFill>
                  <a:prstClr val="black"/>
                </a:solidFill>
              </a:rPr>
              <a:t>为乙苯。</a:t>
            </a:r>
            <a:endParaRPr lang="zh-CN" altLang="en-US" sz="2800" dirty="0">
              <a:solidFill>
                <a:prstClr val="black"/>
              </a:solidFill>
            </a:endParaRPr>
          </a:p>
        </p:txBody>
      </p:sp>
    </p:spTree>
    <p:extLst>
      <p:ext uri="{BB962C8B-B14F-4D97-AF65-F5344CB8AC3E}">
        <p14:creationId xmlns:p14="http://schemas.microsoft.com/office/powerpoint/2010/main" val="103136196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944203"/>
            <a:ext cx="11723912" cy="3970318"/>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13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高考组合题</a:t>
            </a:r>
            <a:r>
              <a:rPr lang="en-US" altLang="zh-CN" sz="2800" dirty="0"/>
              <a:t>](1)[2016</a:t>
            </a:r>
            <a:r>
              <a:rPr lang="zh-CN" altLang="zh-CN" sz="2800" dirty="0"/>
              <a:t>全国卷</a:t>
            </a:r>
            <a:r>
              <a:rPr lang="en-US" altLang="zh-CN" sz="2800" dirty="0"/>
              <a:t>Ⅰ,38(5),3</a:t>
            </a:r>
            <a:r>
              <a:rPr lang="zh-CN" altLang="zh-CN" sz="2800" dirty="0"/>
              <a:t>分</a:t>
            </a:r>
            <a:r>
              <a:rPr lang="en-US" altLang="zh-CN" sz="2800" dirty="0"/>
              <a:t>]</a:t>
            </a:r>
            <a:r>
              <a:rPr lang="zh-CN" altLang="zh-CN" sz="2800" dirty="0"/>
              <a:t>具有一种官能团的二取代芳香化合物</a:t>
            </a:r>
            <a:r>
              <a:rPr lang="en-US" altLang="zh-CN" sz="2800" dirty="0"/>
              <a:t>W</a:t>
            </a:r>
            <a:r>
              <a:rPr lang="zh-CN" altLang="zh-CN" sz="2800" dirty="0"/>
              <a:t>是</a:t>
            </a:r>
            <a:r>
              <a:rPr lang="en-US" altLang="zh-CN" sz="2800" dirty="0"/>
              <a:t>E(                                                   )</a:t>
            </a:r>
            <a:r>
              <a:rPr lang="zh-CN" altLang="zh-CN" sz="2800" dirty="0"/>
              <a:t>的同分异构体</a:t>
            </a:r>
            <a:r>
              <a:rPr lang="en-US" altLang="zh-CN" sz="2800" dirty="0"/>
              <a:t>,0.5 </a:t>
            </a:r>
            <a:r>
              <a:rPr lang="en-US" altLang="zh-CN" sz="2800" dirty="0" err="1"/>
              <a:t>mol</a:t>
            </a:r>
            <a:r>
              <a:rPr lang="en-US" altLang="zh-CN" sz="2800" dirty="0"/>
              <a:t> W</a:t>
            </a:r>
            <a:r>
              <a:rPr lang="zh-CN" altLang="zh-CN" sz="2800" dirty="0"/>
              <a:t>与足量碳酸氢钠溶液反应生成</a:t>
            </a:r>
            <a:r>
              <a:rPr lang="en-US" altLang="zh-CN" sz="2800" dirty="0"/>
              <a:t>44 g CO</a:t>
            </a:r>
            <a:r>
              <a:rPr lang="en-US" altLang="zh-CN" sz="2800" baseline="-25000" dirty="0"/>
              <a:t>2</a:t>
            </a:r>
            <a:r>
              <a:rPr lang="en-US" altLang="zh-CN" sz="2800" dirty="0"/>
              <a:t>,W</a:t>
            </a:r>
            <a:r>
              <a:rPr lang="zh-CN" altLang="zh-CN" sz="2800" dirty="0"/>
              <a:t>共有</a:t>
            </a:r>
            <a:r>
              <a:rPr lang="zh-CN" altLang="zh-CN" sz="2800" u="sng" dirty="0"/>
              <a:t>　　　　</a:t>
            </a:r>
            <a:r>
              <a:rPr lang="zh-CN" altLang="zh-CN" sz="2800" dirty="0"/>
              <a:t>种</a:t>
            </a:r>
            <a:r>
              <a:rPr lang="en-US" altLang="zh-CN" sz="2800" dirty="0"/>
              <a:t>(</a:t>
            </a:r>
            <a:r>
              <a:rPr lang="zh-CN" altLang="zh-CN" sz="2800" dirty="0"/>
              <a:t>不含立体异构</a:t>
            </a:r>
            <a:r>
              <a:rPr lang="en-US" altLang="zh-CN" sz="2800" dirty="0"/>
              <a:t>),</a:t>
            </a:r>
            <a:r>
              <a:rPr lang="zh-CN" altLang="zh-CN" sz="2800" dirty="0"/>
              <a:t>其中核磁共振氢谱为三组峰的结构简式为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(2)[2015</a:t>
            </a:r>
            <a:r>
              <a:rPr lang="zh-CN" altLang="zh-CN" sz="2800" dirty="0"/>
              <a:t>新课标全国卷</a:t>
            </a:r>
            <a:r>
              <a:rPr lang="en-US" altLang="zh-CN" sz="2800" dirty="0"/>
              <a:t>Ⅰ,38(5),3</a:t>
            </a:r>
            <a:r>
              <a:rPr lang="zh-CN" altLang="zh-CN" sz="2800" dirty="0"/>
              <a:t>分</a:t>
            </a:r>
            <a:r>
              <a:rPr lang="en-US" altLang="zh-CN" sz="2800" dirty="0"/>
              <a:t>]</a:t>
            </a:r>
            <a:r>
              <a:rPr lang="zh-CN" altLang="zh-CN" sz="2800" dirty="0"/>
              <a:t>写出与</a:t>
            </a:r>
            <a:r>
              <a:rPr lang="en-US" altLang="zh-CN" sz="2800" dirty="0"/>
              <a:t>A()</a:t>
            </a:r>
            <a:r>
              <a:rPr lang="zh-CN" altLang="zh-CN" sz="2800" dirty="0"/>
              <a:t>具有相同官能团的异戊二烯的所有同分异构体</a:t>
            </a:r>
            <a:r>
              <a:rPr lang="zh-CN" altLang="zh-CN" sz="2800" u="sng" dirty="0"/>
              <a:t>　　　　</a:t>
            </a:r>
            <a:r>
              <a:rPr lang="zh-CN" altLang="zh-CN" sz="2800" dirty="0"/>
              <a:t>。</a:t>
            </a:r>
            <a:r>
              <a:rPr lang="en-US" altLang="zh-CN" sz="2800" dirty="0"/>
              <a:t>(</a:t>
            </a:r>
            <a:r>
              <a:rPr lang="zh-CN" altLang="zh-CN" sz="2800" dirty="0"/>
              <a:t>填结构简式</a:t>
            </a:r>
            <a:r>
              <a:rPr lang="en-US" altLang="zh-CN" sz="2800" dirty="0"/>
              <a:t>) </a:t>
            </a: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933449" y="-2"/>
            <a:ext cx="109156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600" dirty="0">
                <a:solidFill>
                  <a:srgbClr val="DA251C"/>
                </a:solidFill>
              </a:rPr>
              <a:t>考向</a:t>
            </a:r>
            <a:r>
              <a:rPr lang="en-US" altLang="zh-CN" sz="2600" dirty="0">
                <a:solidFill>
                  <a:srgbClr val="DA251C"/>
                </a:solidFill>
              </a:rPr>
              <a:t>2 </a:t>
            </a:r>
            <a:r>
              <a:rPr lang="zh-CN" altLang="zh-CN" sz="2600" dirty="0">
                <a:solidFill>
                  <a:srgbClr val="DA251C"/>
                </a:solidFill>
              </a:rPr>
              <a:t>限定条件的有机物结构简式的确定及同分异构体的书写和种类判断</a:t>
            </a:r>
          </a:p>
        </p:txBody>
      </p:sp>
      <p:pic>
        <p:nvPicPr>
          <p:cNvPr id="11" name="图片 10">
            <a:extLst>
              <a:ext uri="{FF2B5EF4-FFF2-40B4-BE49-F238E27FC236}">
                <a16:creationId xmlns="" xmlns:a16="http://schemas.microsoft.com/office/drawing/2014/main" id="{EE350C20-EBF4-44D4-BC1A-9B2A6F859165}"/>
              </a:ext>
            </a:extLst>
          </p:cNvPr>
          <p:cNvPicPr/>
          <p:nvPr/>
        </p:nvPicPr>
        <p:blipFill>
          <a:blip r:embed="rId2"/>
          <a:stretch>
            <a:fillRect/>
          </a:stretch>
        </p:blipFill>
        <p:spPr>
          <a:xfrm>
            <a:off x="3597592" y="1649094"/>
            <a:ext cx="4143369" cy="560705"/>
          </a:xfrm>
          <a:prstGeom prst="rect">
            <a:avLst/>
          </a:prstGeom>
        </p:spPr>
      </p:pic>
    </p:spTree>
    <p:extLst>
      <p:ext uri="{BB962C8B-B14F-4D97-AF65-F5344CB8AC3E}">
        <p14:creationId xmlns:p14="http://schemas.microsoft.com/office/powerpoint/2010/main" val="188619584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601303"/>
            <a:ext cx="11723912" cy="1950470"/>
          </a:xfrm>
          <a:prstGeom prst="rect">
            <a:avLst/>
          </a:prstGeom>
        </p:spPr>
        <p:txBody>
          <a:bodyPr wrap="square">
            <a:spAutoFit/>
          </a:bodyPr>
          <a:lstStyle/>
          <a:p>
            <a:pPr>
              <a:lnSpc>
                <a:spcPct val="150000"/>
              </a:lnSpc>
            </a:pPr>
            <a:r>
              <a:rPr lang="en-US" altLang="zh-CN" sz="2800" dirty="0"/>
              <a:t>(3)[2014</a:t>
            </a:r>
            <a:r>
              <a:rPr lang="zh-CN" altLang="zh-CN" sz="2800" dirty="0"/>
              <a:t>新课标全国卷</a:t>
            </a:r>
            <a:r>
              <a:rPr lang="en-US" altLang="zh-CN" sz="2800" dirty="0"/>
              <a:t>Ⅰ,38(4),3</a:t>
            </a:r>
            <a:r>
              <a:rPr lang="zh-CN" altLang="zh-CN" sz="2800" dirty="0"/>
              <a:t>分</a:t>
            </a:r>
            <a:r>
              <a:rPr lang="en-US" altLang="zh-CN" sz="2800" dirty="0"/>
              <a:t>]F(                                           )</a:t>
            </a:r>
            <a:r>
              <a:rPr lang="zh-CN" altLang="zh-CN" sz="2800" dirty="0"/>
              <a:t>的同分异构体中含有苯环的还有</a:t>
            </a:r>
            <a:r>
              <a:rPr lang="zh-CN" altLang="zh-CN" sz="2800" u="sng" dirty="0"/>
              <a:t>　　　　</a:t>
            </a:r>
            <a:r>
              <a:rPr lang="zh-CN" altLang="zh-CN" sz="2800" dirty="0"/>
              <a:t>种</a:t>
            </a:r>
            <a:r>
              <a:rPr lang="en-US" altLang="zh-CN" sz="2800" dirty="0"/>
              <a:t>(</a:t>
            </a:r>
            <a:r>
              <a:rPr lang="zh-CN" altLang="zh-CN" sz="2800" dirty="0"/>
              <a:t>不考虑立体异构</a:t>
            </a:r>
            <a:r>
              <a:rPr lang="en-US" altLang="zh-CN" sz="2800" dirty="0"/>
              <a:t>),</a:t>
            </a:r>
            <a:r>
              <a:rPr lang="zh-CN" altLang="zh-CN" sz="2800" dirty="0"/>
              <a:t>其中核磁共振氢谱为</a:t>
            </a:r>
            <a:r>
              <a:rPr lang="en-US" altLang="zh-CN" sz="2800" dirty="0"/>
              <a:t>4</a:t>
            </a:r>
            <a:r>
              <a:rPr lang="zh-CN" altLang="zh-CN" sz="2800" dirty="0"/>
              <a:t>组峰</a:t>
            </a:r>
            <a:r>
              <a:rPr lang="en-US" altLang="zh-CN" sz="2800" dirty="0"/>
              <a:t>,</a:t>
            </a:r>
            <a:r>
              <a:rPr lang="zh-CN" altLang="zh-CN" sz="2800" dirty="0"/>
              <a:t>且面积比为</a:t>
            </a:r>
            <a:r>
              <a:rPr lang="en-US" altLang="zh-CN" sz="2800" dirty="0"/>
              <a:t>6∶2∶2∶1</a:t>
            </a:r>
            <a:r>
              <a:rPr lang="zh-CN" altLang="zh-CN" sz="2800" dirty="0"/>
              <a:t>的是</a:t>
            </a:r>
            <a:r>
              <a:rPr lang="zh-CN" altLang="zh-CN" sz="2800" u="sng" dirty="0"/>
              <a:t>　　　　</a:t>
            </a:r>
            <a:r>
              <a:rPr lang="en-US" altLang="zh-CN" sz="2800" dirty="0"/>
              <a:t>(</a:t>
            </a:r>
            <a:r>
              <a:rPr lang="zh-CN" altLang="zh-CN" sz="2800" dirty="0"/>
              <a:t>写出其中一种的结构简式</a:t>
            </a:r>
            <a:r>
              <a:rPr lang="en-US" altLang="zh-CN" sz="2800" dirty="0"/>
              <a:t>)</a:t>
            </a:r>
            <a:r>
              <a:rPr lang="zh-CN" altLang="zh-CN" sz="2800" dirty="0"/>
              <a:t>。</a:t>
            </a:r>
            <a:r>
              <a:rPr lang="en-US" altLang="zh-CN" sz="2800" dirty="0"/>
              <a:t> </a:t>
            </a:r>
            <a:endParaRPr lang="zh-CN" altLang="zh-CN" sz="2800" dirty="0"/>
          </a:p>
        </p:txBody>
      </p:sp>
      <p:sp>
        <p:nvSpPr>
          <p:cNvPr id="7" name="矩形 6">
            <a:extLst>
              <a:ext uri="{FF2B5EF4-FFF2-40B4-BE49-F238E27FC236}">
                <a16:creationId xmlns="" xmlns:a16="http://schemas.microsoft.com/office/drawing/2014/main" id="{43BE3A1A-ECCB-4C88-838A-406910EA7984}"/>
              </a:ext>
            </a:extLst>
          </p:cNvPr>
          <p:cNvSpPr/>
          <p:nvPr/>
        </p:nvSpPr>
        <p:spPr>
          <a:xfrm>
            <a:off x="327016" y="2905780"/>
            <a:ext cx="1620957" cy="523220"/>
          </a:xfrm>
          <a:prstGeom prst="rect">
            <a:avLst/>
          </a:prstGeom>
        </p:spPr>
        <p:txBody>
          <a:bodyPr wrap="none">
            <a:spAutoFit/>
          </a:bodyPr>
          <a:lstStyle/>
          <a:p>
            <a:r>
              <a:rPr lang="zh-CN" altLang="zh-CN" sz="2800" b="1" dirty="0">
                <a:solidFill>
                  <a:srgbClr val="DA251C"/>
                </a:solidFill>
                <a:cs typeface="Times New Roman"/>
              </a:rPr>
              <a:t>思维导引</a:t>
            </a:r>
          </a:p>
        </p:txBody>
      </p:sp>
      <p:sp>
        <p:nvSpPr>
          <p:cNvPr id="8" name="矩形 7">
            <a:extLst>
              <a:ext uri="{FF2B5EF4-FFF2-40B4-BE49-F238E27FC236}">
                <a16:creationId xmlns="" xmlns:a16="http://schemas.microsoft.com/office/drawing/2014/main" id="{7A915FDF-B374-46A5-B5B1-2EDC95426A9F}"/>
              </a:ext>
            </a:extLst>
          </p:cNvPr>
          <p:cNvSpPr/>
          <p:nvPr/>
        </p:nvSpPr>
        <p:spPr>
          <a:xfrm>
            <a:off x="327016" y="3429000"/>
            <a:ext cx="11647383" cy="2031325"/>
          </a:xfrm>
          <a:prstGeom prst="rect">
            <a:avLst/>
          </a:prstGeom>
        </p:spPr>
        <p:txBody>
          <a:bodyPr wrap="square">
            <a:spAutoFit/>
          </a:bodyPr>
          <a:lstStyle/>
          <a:p>
            <a:pPr>
              <a:lnSpc>
                <a:spcPct val="150000"/>
              </a:lnSpc>
            </a:pPr>
            <a:r>
              <a:rPr lang="zh-CN" altLang="zh-CN" sz="2800" dirty="0"/>
              <a:t>由限定性条件先确定有机物的碳骨架情况</a:t>
            </a:r>
            <a:r>
              <a:rPr lang="en-US" altLang="zh-CN" sz="2800" dirty="0"/>
              <a:t>(</a:t>
            </a:r>
            <a:r>
              <a:rPr lang="zh-CN" altLang="zh-CN" sz="2800" dirty="0"/>
              <a:t>链状、环状及有无苯环</a:t>
            </a:r>
            <a:r>
              <a:rPr lang="en-US" altLang="zh-CN" sz="2800" dirty="0"/>
              <a:t>)</a:t>
            </a:r>
            <a:r>
              <a:rPr lang="zh-CN" altLang="zh-CN" sz="2800" dirty="0"/>
              <a:t>、官能团种类及数目</a:t>
            </a:r>
            <a:r>
              <a:rPr lang="en-US" altLang="zh-CN" sz="2800" dirty="0"/>
              <a:t>,</a:t>
            </a:r>
            <a:r>
              <a:rPr lang="zh-CN" altLang="zh-CN" sz="2800" dirty="0"/>
              <a:t>然后按照上述推断结果试写出有机物的碳骨架</a:t>
            </a:r>
            <a:r>
              <a:rPr lang="en-US" altLang="zh-CN" sz="2800" dirty="0"/>
              <a:t>,</a:t>
            </a:r>
            <a:r>
              <a:rPr lang="zh-CN" altLang="zh-CN" sz="2800" dirty="0"/>
              <a:t>最后写出完整的结构简式。</a:t>
            </a:r>
          </a:p>
        </p:txBody>
      </p:sp>
      <p:pic>
        <p:nvPicPr>
          <p:cNvPr id="12" name="图片 11">
            <a:extLst>
              <a:ext uri="{FF2B5EF4-FFF2-40B4-BE49-F238E27FC236}">
                <a16:creationId xmlns="" xmlns:a16="http://schemas.microsoft.com/office/drawing/2014/main" id="{7B792D78-BF28-40DE-8F6D-B0A834B7F7E1}"/>
              </a:ext>
            </a:extLst>
          </p:cNvPr>
          <p:cNvPicPr/>
          <p:nvPr/>
        </p:nvPicPr>
        <p:blipFill>
          <a:blip r:embed="rId2"/>
          <a:stretch>
            <a:fillRect/>
          </a:stretch>
        </p:blipFill>
        <p:spPr>
          <a:xfrm>
            <a:off x="6096000" y="639444"/>
            <a:ext cx="3567456" cy="579756"/>
          </a:xfrm>
          <a:prstGeom prst="rect">
            <a:avLst/>
          </a:prstGeom>
        </p:spPr>
      </p:pic>
      <p:sp>
        <p:nvSpPr>
          <p:cNvPr id="13" name="矩形 12">
            <a:extLst>
              <a:ext uri="{FF2B5EF4-FFF2-40B4-BE49-F238E27FC236}">
                <a16:creationId xmlns="" xmlns:a16="http://schemas.microsoft.com/office/drawing/2014/main" id="{17DAD5B5-724F-41D7-92EA-AEBCA5F6AD7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53739591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354464"/>
            <a:ext cx="11723912" cy="523220"/>
          </a:xfrm>
          <a:prstGeom prst="rect">
            <a:avLst/>
          </a:prstGeom>
        </p:spPr>
        <p:txBody>
          <a:bodyPr wrap="square">
            <a:spAutoFit/>
          </a:bodyPr>
          <a:lstStyle/>
          <a:p>
            <a:r>
              <a:rPr lang="zh-CN" altLang="zh-CN" sz="2800" dirty="0"/>
              <a:t>　</a:t>
            </a:r>
          </a:p>
        </p:txBody>
      </p:sp>
      <p:sp>
        <p:nvSpPr>
          <p:cNvPr id="5" name="矩形 4">
            <a:extLst>
              <a:ext uri="{FF2B5EF4-FFF2-40B4-BE49-F238E27FC236}">
                <a16:creationId xmlns="" xmlns:a16="http://schemas.microsoft.com/office/drawing/2014/main" id="{4AE8229A-93A3-403E-AF96-8D78149BF427}"/>
              </a:ext>
            </a:extLst>
          </p:cNvPr>
          <p:cNvSpPr/>
          <p:nvPr/>
        </p:nvSpPr>
        <p:spPr>
          <a:xfrm>
            <a:off x="250487" y="877684"/>
            <a:ext cx="11723912" cy="4616648"/>
          </a:xfrm>
          <a:prstGeom prst="rect">
            <a:avLst/>
          </a:prstGeom>
        </p:spPr>
        <p:txBody>
          <a:bodyPr wrap="square">
            <a:spAutoFit/>
          </a:bodyPr>
          <a:lstStyle/>
          <a:p>
            <a:pPr algn="dist">
              <a:lnSpc>
                <a:spcPct val="150000"/>
              </a:lnSpc>
            </a:pPr>
            <a:r>
              <a:rPr lang="zh-CN" altLang="zh-CN" sz="2800" b="1" dirty="0" smtClean="0">
                <a:solidFill>
                  <a:srgbClr val="DA251C"/>
                </a:solidFill>
                <a:cs typeface="Times New Roman"/>
              </a:rPr>
              <a:t>解析</a:t>
            </a:r>
            <a:r>
              <a:rPr lang="en-US" altLang="zh-CN" sz="2800" b="1" dirty="0" smtClean="0">
                <a:solidFill>
                  <a:srgbClr val="DA251C"/>
                </a:solidFill>
                <a:cs typeface="Times New Roman"/>
              </a:rPr>
              <a:t>    </a:t>
            </a:r>
            <a:r>
              <a:rPr lang="en-US" altLang="zh-CN" sz="2800" dirty="0" smtClean="0"/>
              <a:t>(</a:t>
            </a:r>
            <a:r>
              <a:rPr lang="en-US" altLang="zh-CN" sz="2800" dirty="0"/>
              <a:t>1)W</a:t>
            </a:r>
            <a:r>
              <a:rPr lang="zh-CN" altLang="zh-CN" sz="2800" dirty="0"/>
              <a:t>具有一种官能团</a:t>
            </a:r>
            <a:r>
              <a:rPr lang="en-US" altLang="zh-CN" sz="2800" dirty="0"/>
              <a:t>,</a:t>
            </a:r>
            <a:r>
              <a:rPr lang="zh-CN" altLang="zh-CN" sz="2800" dirty="0"/>
              <a:t>不是一个官能团</a:t>
            </a:r>
            <a:r>
              <a:rPr lang="en-US" altLang="zh-CN" sz="2800" dirty="0"/>
              <a:t>;W</a:t>
            </a:r>
            <a:r>
              <a:rPr lang="zh-CN" altLang="zh-CN" sz="2800" dirty="0"/>
              <a:t>是二取代芳香族化合物</a:t>
            </a:r>
            <a:r>
              <a:rPr lang="en-US" altLang="zh-CN" sz="2800" dirty="0"/>
              <a:t>,</a:t>
            </a:r>
            <a:r>
              <a:rPr lang="zh-CN" altLang="zh-CN" sz="2800" dirty="0"/>
              <a:t>则苯环上有两个取代基</a:t>
            </a:r>
            <a:r>
              <a:rPr lang="en-US" altLang="zh-CN" sz="2800" dirty="0"/>
              <a:t>,0.5 </a:t>
            </a:r>
            <a:r>
              <a:rPr lang="en-US" altLang="zh-CN" sz="2800" dirty="0" err="1"/>
              <a:t>mol</a:t>
            </a:r>
            <a:r>
              <a:rPr lang="en-US" altLang="zh-CN" sz="2800" dirty="0"/>
              <a:t> W </a:t>
            </a:r>
            <a:r>
              <a:rPr lang="zh-CN" altLang="zh-CN" sz="2800" dirty="0"/>
              <a:t>与足量碳酸氢钠反应</a:t>
            </a:r>
            <a:r>
              <a:rPr lang="zh-CN" altLang="zh-CN" sz="2800" dirty="0" smtClean="0"/>
              <a:t>生成</a:t>
            </a:r>
            <a:r>
              <a:rPr lang="en-US" altLang="zh-CN" sz="2800" dirty="0" smtClean="0"/>
              <a:t> 44 </a:t>
            </a:r>
            <a:r>
              <a:rPr lang="en-US" altLang="zh-CN" sz="2800" dirty="0"/>
              <a:t>g CO</a:t>
            </a:r>
            <a:r>
              <a:rPr lang="en-US" altLang="zh-CN" sz="2800" baseline="-25000" dirty="0"/>
              <a:t>2</a:t>
            </a:r>
            <a:r>
              <a:rPr lang="en-US" altLang="zh-CN" sz="2800" dirty="0"/>
              <a:t>,</a:t>
            </a:r>
            <a:r>
              <a:rPr lang="zh-CN" altLang="zh-CN" sz="2800" dirty="0"/>
              <a:t>说明</a:t>
            </a:r>
            <a:r>
              <a:rPr lang="en-US" altLang="zh-CN" sz="2800" dirty="0"/>
              <a:t>W</a:t>
            </a:r>
            <a:r>
              <a:rPr lang="zh-CN" altLang="zh-CN" sz="2800" dirty="0"/>
              <a:t>分子中含有</a:t>
            </a:r>
            <a:r>
              <a:rPr lang="en-US" altLang="zh-CN" sz="2800" dirty="0"/>
              <a:t>2</a:t>
            </a:r>
            <a:r>
              <a:rPr lang="zh-CN" altLang="zh-CN" sz="2800" dirty="0"/>
              <a:t>个羧基。则有</a:t>
            </a:r>
            <a:r>
              <a:rPr lang="en-US" altLang="zh-CN" sz="2800" dirty="0"/>
              <a:t>4</a:t>
            </a:r>
            <a:r>
              <a:rPr lang="zh-CN" altLang="zh-CN" sz="2800" dirty="0"/>
              <a:t>种情况</a:t>
            </a:r>
            <a:r>
              <a:rPr lang="en-US" altLang="zh-CN" sz="2800" dirty="0" smtClean="0"/>
              <a:t>:    ①</a:t>
            </a:r>
            <a:r>
              <a:rPr lang="en-US" altLang="zh-CN" sz="2800" dirty="0"/>
              <a:t>—CH</a:t>
            </a:r>
            <a:r>
              <a:rPr lang="en-US" altLang="zh-CN" sz="2800" baseline="-25000" dirty="0"/>
              <a:t>2</a:t>
            </a:r>
            <a:r>
              <a:rPr lang="en-US" altLang="zh-CN" sz="2800" dirty="0"/>
              <a:t>COOH</a:t>
            </a:r>
            <a:r>
              <a:rPr lang="en-US" altLang="zh-CN" sz="2800" dirty="0" smtClean="0"/>
              <a:t>,   —</a:t>
            </a:r>
            <a:r>
              <a:rPr lang="en-US" altLang="zh-CN" sz="2800" dirty="0"/>
              <a:t>CH</a:t>
            </a:r>
            <a:r>
              <a:rPr lang="en-US" altLang="zh-CN" sz="2800" baseline="-25000" dirty="0"/>
              <a:t>2</a:t>
            </a:r>
            <a:r>
              <a:rPr lang="en-US" altLang="zh-CN" sz="2800" dirty="0"/>
              <a:t>COOH</a:t>
            </a:r>
            <a:r>
              <a:rPr lang="en-US" altLang="zh-CN" sz="2800" dirty="0" smtClean="0"/>
              <a:t>;     ②</a:t>
            </a:r>
            <a:r>
              <a:rPr lang="en-US" altLang="zh-CN" sz="2800" dirty="0"/>
              <a:t>—COOH,—CH</a:t>
            </a:r>
            <a:r>
              <a:rPr lang="en-US" altLang="zh-CN" sz="2800" baseline="-25000" dirty="0"/>
              <a:t>2</a:t>
            </a:r>
            <a:r>
              <a:rPr lang="en-US" altLang="zh-CN" sz="2800" dirty="0"/>
              <a:t>CH</a:t>
            </a:r>
            <a:r>
              <a:rPr lang="en-US" altLang="zh-CN" sz="2800" baseline="-25000" dirty="0"/>
              <a:t>2</a:t>
            </a:r>
            <a:r>
              <a:rPr lang="en-US" altLang="zh-CN" sz="2800" dirty="0"/>
              <a:t>COOH;③—COOH,—</a:t>
            </a:r>
            <a:r>
              <a:rPr lang="en-US" altLang="zh-CN" sz="2800" dirty="0" smtClean="0"/>
              <a:t>CH(CH</a:t>
            </a:r>
            <a:r>
              <a:rPr lang="en-US" altLang="zh-CN" sz="2800" baseline="-25000" dirty="0" smtClean="0"/>
              <a:t>3</a:t>
            </a:r>
            <a:r>
              <a:rPr lang="en-US" altLang="zh-CN" sz="2800" dirty="0" smtClean="0"/>
              <a:t>)COOH  ; ④—CH</a:t>
            </a:r>
            <a:r>
              <a:rPr lang="en-US" altLang="zh-CN" sz="2800" baseline="-25000" dirty="0" smtClean="0"/>
              <a:t>3    </a:t>
            </a:r>
            <a:r>
              <a:rPr lang="en-US" altLang="zh-CN" sz="2800" dirty="0" smtClean="0"/>
              <a:t>, </a:t>
            </a:r>
          </a:p>
          <a:p>
            <a:pPr>
              <a:lnSpc>
                <a:spcPct val="150000"/>
              </a:lnSpc>
            </a:pPr>
            <a:r>
              <a:rPr lang="en-US" altLang="zh-CN" sz="2800" dirty="0" smtClean="0"/>
              <a:t>—</a:t>
            </a:r>
            <a:r>
              <a:rPr lang="en-US" altLang="zh-CN" sz="2800" dirty="0"/>
              <a:t>CH(COOH)COOH</a:t>
            </a:r>
            <a:r>
              <a:rPr lang="zh-CN" altLang="zh-CN" sz="2800" dirty="0"/>
              <a:t>。每组取代基在苯环上有邻、间、对三种位置关系</a:t>
            </a:r>
            <a:r>
              <a:rPr lang="en-US" altLang="zh-CN" sz="2800" dirty="0"/>
              <a:t>,W</a:t>
            </a:r>
            <a:r>
              <a:rPr lang="zh-CN" altLang="zh-CN" sz="2800" dirty="0"/>
              <a:t>共有</a:t>
            </a:r>
            <a:r>
              <a:rPr lang="en-US" altLang="zh-CN" sz="2800" dirty="0"/>
              <a:t>12</a:t>
            </a:r>
            <a:r>
              <a:rPr lang="zh-CN" altLang="zh-CN" sz="2800" dirty="0"/>
              <a:t>种结构。在核磁共振氢谱上只有</a:t>
            </a:r>
            <a:r>
              <a:rPr lang="en-US" altLang="zh-CN" sz="2800" dirty="0"/>
              <a:t>3</a:t>
            </a:r>
            <a:r>
              <a:rPr lang="zh-CN" altLang="zh-CN" sz="2800" dirty="0"/>
              <a:t>组峰</a:t>
            </a:r>
            <a:r>
              <a:rPr lang="en-US" altLang="zh-CN" sz="2800" dirty="0"/>
              <a:t>,</a:t>
            </a:r>
            <a:r>
              <a:rPr lang="zh-CN" altLang="zh-CN" sz="2800" dirty="0"/>
              <a:t>说明分子是对称结构</a:t>
            </a:r>
            <a:r>
              <a:rPr lang="en-US" altLang="zh-CN" sz="2800" dirty="0"/>
              <a:t>,</a:t>
            </a:r>
            <a:r>
              <a:rPr lang="zh-CN" altLang="zh-CN" sz="2800" dirty="0"/>
              <a:t>结构</a:t>
            </a:r>
            <a:r>
              <a:rPr lang="zh-CN" altLang="zh-CN" sz="2800" dirty="0" smtClean="0"/>
              <a:t>简式为</a:t>
            </a:r>
            <a:r>
              <a:rPr lang="en-US" altLang="zh-CN" sz="2800" dirty="0" smtClean="0"/>
              <a:t>                                                          </a:t>
            </a:r>
            <a:r>
              <a:rPr lang="zh-CN" altLang="en-US" sz="2800" dirty="0" smtClean="0"/>
              <a:t>。</a:t>
            </a:r>
            <a:r>
              <a:rPr lang="en-US" altLang="zh-CN" sz="2800" dirty="0"/>
              <a:t> (2)A</a:t>
            </a:r>
            <a:r>
              <a:rPr lang="zh-CN" altLang="zh-CN" sz="2800" dirty="0"/>
              <a:t>的官能团为碳碳叁键</a:t>
            </a:r>
            <a:r>
              <a:rPr lang="en-US" altLang="zh-CN" sz="2800" dirty="0"/>
              <a:t>,</a:t>
            </a:r>
            <a:r>
              <a:rPr lang="zh-CN" altLang="zh-CN" sz="2800" dirty="0"/>
              <a:t>书写含</a:t>
            </a:r>
            <a:r>
              <a:rPr lang="en-US" altLang="zh-CN" sz="2800" dirty="0" smtClean="0"/>
              <a:t>5</a:t>
            </a:r>
            <a:endParaRPr lang="zh-CN" altLang="zh-CN" sz="2800" b="1" dirty="0"/>
          </a:p>
        </p:txBody>
      </p:sp>
      <p:pic>
        <p:nvPicPr>
          <p:cNvPr id="8" name="图片 7">
            <a:extLst>
              <a:ext uri="{FF2B5EF4-FFF2-40B4-BE49-F238E27FC236}">
                <a16:creationId xmlns="" xmlns:a16="http://schemas.microsoft.com/office/drawing/2014/main" id="{D6FDD2E2-ED9C-4437-BDDC-4BCC1BA92129}"/>
              </a:ext>
            </a:extLst>
          </p:cNvPr>
          <p:cNvPicPr/>
          <p:nvPr/>
        </p:nvPicPr>
        <p:blipFill>
          <a:blip r:embed="rId2"/>
          <a:stretch>
            <a:fillRect/>
          </a:stretch>
        </p:blipFill>
        <p:spPr>
          <a:xfrm>
            <a:off x="1399137" y="4802769"/>
            <a:ext cx="4822993" cy="579755"/>
          </a:xfrm>
          <a:prstGeom prst="rect">
            <a:avLst/>
          </a:prstGeom>
        </p:spPr>
      </p:pic>
      <p:sp>
        <p:nvSpPr>
          <p:cNvPr id="10" name="矩形 9">
            <a:extLst>
              <a:ext uri="{FF2B5EF4-FFF2-40B4-BE49-F238E27FC236}">
                <a16:creationId xmlns="" xmlns:a16="http://schemas.microsoft.com/office/drawing/2014/main" id="{B02C959E-BC6F-4602-ACBB-8B8BC5533D1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07077412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C7CE24C-1D1C-4317-AED4-A2756F537688}"/>
              </a:ext>
            </a:extLst>
          </p:cNvPr>
          <p:cNvSpPr/>
          <p:nvPr/>
        </p:nvSpPr>
        <p:spPr>
          <a:xfrm>
            <a:off x="264344" y="319385"/>
            <a:ext cx="11601450" cy="3323987"/>
          </a:xfrm>
          <a:prstGeom prst="rect">
            <a:avLst/>
          </a:prstGeom>
        </p:spPr>
        <p:txBody>
          <a:bodyPr wrap="square">
            <a:spAutoFit/>
          </a:bodyPr>
          <a:lstStyle/>
          <a:p>
            <a:pPr algn="dist">
              <a:lnSpc>
                <a:spcPct val="150000"/>
              </a:lnSpc>
            </a:pPr>
            <a:r>
              <a:rPr lang="zh-CN" altLang="zh-CN" sz="2800" dirty="0" smtClean="0"/>
              <a:t>个</a:t>
            </a:r>
            <a:r>
              <a:rPr lang="zh-CN" altLang="zh-CN" sz="2800" dirty="0"/>
              <a:t>碳原子的炔烃的同分异构体时可以先写出戊烷的碳骨架结构</a:t>
            </a:r>
            <a:r>
              <a:rPr lang="en-US" altLang="zh-CN" sz="2800" dirty="0"/>
              <a:t>,</a:t>
            </a:r>
            <a:r>
              <a:rPr lang="zh-CN" altLang="zh-CN" sz="2800" dirty="0"/>
              <a:t>然后把碳碳叁键添上</a:t>
            </a:r>
            <a:r>
              <a:rPr lang="en-US" altLang="zh-CN" sz="2800" dirty="0"/>
              <a:t>,</a:t>
            </a:r>
            <a:r>
              <a:rPr lang="zh-CN" altLang="zh-CN" sz="2800" dirty="0"/>
              <a:t>再补齐氢原子</a:t>
            </a:r>
            <a:r>
              <a:rPr lang="en-US" altLang="zh-CN" sz="2800" dirty="0"/>
              <a:t>,</a:t>
            </a:r>
            <a:r>
              <a:rPr lang="zh-CN" altLang="zh-CN" sz="2800" dirty="0"/>
              <a:t>得适合的结构</a:t>
            </a:r>
            <a:r>
              <a:rPr lang="en-US" altLang="zh-CN" sz="2800" dirty="0" smtClean="0"/>
              <a:t>: </a:t>
            </a:r>
          </a:p>
          <a:p>
            <a:pPr algn="dist">
              <a:lnSpc>
                <a:spcPct val="150000"/>
              </a:lnSpc>
            </a:pPr>
            <a:endParaRPr lang="en-US" altLang="zh-CN" sz="2800" dirty="0"/>
          </a:p>
          <a:p>
            <a:pPr algn="dist">
              <a:lnSpc>
                <a:spcPct val="150000"/>
              </a:lnSpc>
            </a:pPr>
            <a:r>
              <a:rPr lang="en-US" altLang="zh-CN" sz="2800" dirty="0" smtClean="0"/>
              <a:t>                                                                                                 </a:t>
            </a:r>
            <a:r>
              <a:rPr lang="zh-CN" altLang="en-US" sz="2800" dirty="0" smtClean="0"/>
              <a:t>。</a:t>
            </a:r>
            <a:endParaRPr lang="en-US" altLang="zh-CN" sz="2800" dirty="0" smtClean="0"/>
          </a:p>
          <a:p>
            <a:pPr>
              <a:lnSpc>
                <a:spcPct val="150000"/>
              </a:lnSpc>
            </a:pPr>
            <a:r>
              <a:rPr lang="en-US" altLang="zh-CN" sz="2800" dirty="0" smtClean="0"/>
              <a:t>                                                                    </a:t>
            </a:r>
            <a:endParaRPr lang="zh-CN" altLang="en-US" sz="2800" dirty="0"/>
          </a:p>
        </p:txBody>
      </p:sp>
      <p:pic>
        <p:nvPicPr>
          <p:cNvPr id="3" name="图片 2">
            <a:extLst>
              <a:ext uri="{FF2B5EF4-FFF2-40B4-BE49-F238E27FC236}">
                <a16:creationId xmlns="" xmlns:a16="http://schemas.microsoft.com/office/drawing/2014/main" id="{114A8854-FCE1-4077-8CF0-E9B98903EA5C}"/>
              </a:ext>
            </a:extLst>
          </p:cNvPr>
          <p:cNvPicPr/>
          <p:nvPr/>
        </p:nvPicPr>
        <p:blipFill>
          <a:blip r:embed="rId2"/>
          <a:stretch>
            <a:fillRect/>
          </a:stretch>
        </p:blipFill>
        <p:spPr>
          <a:xfrm>
            <a:off x="6979975" y="906343"/>
            <a:ext cx="2621280" cy="1290062"/>
          </a:xfrm>
          <a:prstGeom prst="rect">
            <a:avLst/>
          </a:prstGeom>
        </p:spPr>
      </p:pic>
      <p:pic>
        <p:nvPicPr>
          <p:cNvPr id="4" name="图片 3">
            <a:extLst>
              <a:ext uri="{FF2B5EF4-FFF2-40B4-BE49-F238E27FC236}">
                <a16:creationId xmlns="" xmlns:a16="http://schemas.microsoft.com/office/drawing/2014/main" id="{AD9DB05A-3182-43A8-BD1C-4ED2BC95B53D}"/>
              </a:ext>
            </a:extLst>
          </p:cNvPr>
          <p:cNvPicPr/>
          <p:nvPr/>
        </p:nvPicPr>
        <p:blipFill>
          <a:blip r:embed="rId3"/>
          <a:stretch>
            <a:fillRect/>
          </a:stretch>
        </p:blipFill>
        <p:spPr>
          <a:xfrm>
            <a:off x="410415" y="2460424"/>
            <a:ext cx="3918958" cy="351155"/>
          </a:xfrm>
          <a:prstGeom prst="rect">
            <a:avLst/>
          </a:prstGeom>
        </p:spPr>
      </p:pic>
      <p:pic>
        <p:nvPicPr>
          <p:cNvPr id="5" name="图片 4">
            <a:extLst>
              <a:ext uri="{FF2B5EF4-FFF2-40B4-BE49-F238E27FC236}">
                <a16:creationId xmlns="" xmlns:a16="http://schemas.microsoft.com/office/drawing/2014/main" id="{A7821465-0E78-4418-B00B-D613B11611FE}"/>
              </a:ext>
            </a:extLst>
          </p:cNvPr>
          <p:cNvPicPr/>
          <p:nvPr/>
        </p:nvPicPr>
        <p:blipFill>
          <a:blip r:embed="rId4"/>
          <a:stretch>
            <a:fillRect/>
          </a:stretch>
        </p:blipFill>
        <p:spPr>
          <a:xfrm>
            <a:off x="5280913" y="2491421"/>
            <a:ext cx="3664967" cy="351155"/>
          </a:xfrm>
          <a:prstGeom prst="rect">
            <a:avLst/>
          </a:prstGeom>
        </p:spPr>
      </p:pic>
      <p:sp>
        <p:nvSpPr>
          <p:cNvPr id="6" name="矩形 5">
            <a:extLst>
              <a:ext uri="{FF2B5EF4-FFF2-40B4-BE49-F238E27FC236}">
                <a16:creationId xmlns="" xmlns:a16="http://schemas.microsoft.com/office/drawing/2014/main" id="{8FF7213C-08B1-4C28-9AB4-598A05511330}"/>
              </a:ext>
            </a:extLst>
          </p:cNvPr>
          <p:cNvSpPr/>
          <p:nvPr/>
        </p:nvSpPr>
        <p:spPr>
          <a:xfrm>
            <a:off x="270975" y="2959126"/>
            <a:ext cx="11753850" cy="3323987"/>
          </a:xfrm>
          <a:prstGeom prst="rect">
            <a:avLst/>
          </a:prstGeom>
        </p:spPr>
        <p:txBody>
          <a:bodyPr wrap="square">
            <a:spAutoFit/>
          </a:bodyPr>
          <a:lstStyle/>
          <a:p>
            <a:pPr algn="dist">
              <a:lnSpc>
                <a:spcPct val="150000"/>
              </a:lnSpc>
            </a:pPr>
            <a:r>
              <a:rPr lang="en-US" altLang="zh-CN" sz="2800" dirty="0">
                <a:solidFill>
                  <a:srgbClr val="000000"/>
                </a:solidFill>
                <a:cs typeface="Times New Roman" panose="02020603050405020304" pitchFamily="18" charset="0"/>
              </a:rPr>
              <a:t>(3)F</a:t>
            </a:r>
            <a:r>
              <a:rPr lang="zh-CN" altLang="zh-CN" sz="2800" dirty="0">
                <a:solidFill>
                  <a:srgbClr val="000000"/>
                </a:solidFill>
                <a:cs typeface="Times New Roman" panose="02020603050405020304" pitchFamily="18" charset="0"/>
              </a:rPr>
              <a:t>的同分异构体中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若苯环上只有</a:t>
            </a: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个取代基</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则这个取代基可能</a:t>
            </a:r>
            <a:r>
              <a:rPr lang="zh-CN" altLang="zh-CN" sz="2800" dirty="0" smtClean="0">
                <a:solidFill>
                  <a:srgbClr val="000000"/>
                </a:solidFill>
                <a:cs typeface="Times New Roman" panose="02020603050405020304" pitchFamily="18" charset="0"/>
              </a:rPr>
              <a:t>为</a:t>
            </a:r>
            <a:endParaRPr lang="en-US" altLang="zh-CN" sz="2800" dirty="0" smtClean="0">
              <a:solidFill>
                <a:srgbClr val="000000"/>
              </a:solidFill>
              <a:cs typeface="Times New Roman" panose="02020603050405020304" pitchFamily="18" charset="0"/>
            </a:endParaRPr>
          </a:p>
          <a:p>
            <a:pPr algn="dist">
              <a:lnSpc>
                <a:spcPct val="150000"/>
              </a:lnSpc>
            </a:pPr>
            <a:r>
              <a:rPr lang="en-US" altLang="zh-CN" sz="2800" dirty="0" smtClean="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—CH(NH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NHCH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—NHCH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smtClean="0">
                <a:solidFill>
                  <a:srgbClr val="000000"/>
                </a:solidFill>
                <a:cs typeface="Times New Roman" panose="02020603050405020304" pitchFamily="18" charset="0"/>
              </a:rPr>
              <a:t>、</a:t>
            </a:r>
            <a:endParaRPr lang="en-US" altLang="zh-CN" sz="2800" dirty="0" smtClean="0">
              <a:solidFill>
                <a:srgbClr val="000000"/>
              </a:solidFill>
              <a:cs typeface="Times New Roman" panose="02020603050405020304" pitchFamily="18" charset="0"/>
            </a:endParaRPr>
          </a:p>
          <a:p>
            <a:pPr>
              <a:lnSpc>
                <a:spcPct val="150000"/>
              </a:lnSpc>
            </a:pPr>
            <a:r>
              <a:rPr lang="en-US" altLang="zh-CN" sz="2800" dirty="0" smtClean="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共有</a:t>
            </a:r>
            <a:r>
              <a:rPr lang="en-US" altLang="zh-CN" sz="28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种</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若苯环上有</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个取代基</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分别为</a:t>
            </a:r>
            <a:r>
              <a:rPr lang="en-US" altLang="zh-CN" sz="2800" dirty="0">
                <a:solidFill>
                  <a:srgbClr val="000000"/>
                </a:solidFill>
                <a:cs typeface="Times New Roman" panose="02020603050405020304" pitchFamily="18" charset="0"/>
              </a:rPr>
              <a:t>—C</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时有</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种</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分别为</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时有</a:t>
            </a: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种</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分别为</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—NHCH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时有</a:t>
            </a: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种</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若苯环上有</a:t>
            </a: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个取代基</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个</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个</a:t>
            </a:r>
            <a:r>
              <a:rPr lang="en-US" altLang="zh-CN" sz="2800" dirty="0">
                <a:solidFill>
                  <a:srgbClr val="000000"/>
                </a:solidFill>
                <a:cs typeface="Times New Roman" panose="02020603050405020304" pitchFamily="18" charset="0"/>
              </a:rPr>
              <a:t>—NH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时有</a:t>
            </a:r>
            <a:r>
              <a:rPr lang="en-US" altLang="zh-CN" sz="2800" dirty="0">
                <a:solidFill>
                  <a:srgbClr val="000000"/>
                </a:solidFill>
                <a:cs typeface="Times New Roman" panose="02020603050405020304" pitchFamily="18" charset="0"/>
              </a:rPr>
              <a:t>6</a:t>
            </a:r>
            <a:r>
              <a:rPr lang="zh-CN" altLang="zh-CN" sz="2800" dirty="0">
                <a:solidFill>
                  <a:srgbClr val="000000"/>
                </a:solidFill>
                <a:cs typeface="Times New Roman" panose="02020603050405020304" pitchFamily="18" charset="0"/>
              </a:rPr>
              <a:t>种</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故共有</a:t>
            </a:r>
            <a:r>
              <a:rPr lang="en-US" altLang="zh-CN" sz="2800" dirty="0">
                <a:solidFill>
                  <a:srgbClr val="000000"/>
                </a:solidFill>
                <a:cs typeface="Times New Roman" panose="02020603050405020304" pitchFamily="18" charset="0"/>
              </a:rPr>
              <a:t>19</a:t>
            </a:r>
            <a:r>
              <a:rPr lang="zh-CN" altLang="zh-CN" sz="2800" dirty="0">
                <a:solidFill>
                  <a:srgbClr val="000000"/>
                </a:solidFill>
                <a:cs typeface="Times New Roman" panose="02020603050405020304" pitchFamily="18" charset="0"/>
              </a:rPr>
              <a:t>种。其中符合</a:t>
            </a:r>
            <a:r>
              <a:rPr lang="zh-CN" altLang="zh-CN" sz="2800" dirty="0" smtClean="0">
                <a:solidFill>
                  <a:srgbClr val="000000"/>
                </a:solidFill>
                <a:cs typeface="Times New Roman" panose="02020603050405020304" pitchFamily="18" charset="0"/>
              </a:rPr>
              <a:t>题</a:t>
            </a:r>
            <a:endParaRPr lang="zh-CN" altLang="en-US" sz="2800" dirty="0"/>
          </a:p>
        </p:txBody>
      </p:sp>
      <p:sp>
        <p:nvSpPr>
          <p:cNvPr id="7" name="矩形 6">
            <a:extLst>
              <a:ext uri="{FF2B5EF4-FFF2-40B4-BE49-F238E27FC236}">
                <a16:creationId xmlns="" xmlns:a16="http://schemas.microsoft.com/office/drawing/2014/main" id="{D9115822-A761-4DB5-B651-7129E8B961D5}"/>
              </a:ext>
            </a:extLst>
          </p:cNvPr>
          <p:cNvSpPr/>
          <p:nvPr/>
        </p:nvSpPr>
        <p:spPr>
          <a:xfrm>
            <a:off x="9890085" y="1220770"/>
            <a:ext cx="552450" cy="661207"/>
          </a:xfrm>
          <a:prstGeom prst="rect">
            <a:avLst/>
          </a:prstGeom>
        </p:spPr>
        <p:txBody>
          <a:bodyPr wrap="square">
            <a:spAutoFit/>
          </a:bodyPr>
          <a:lstStyle/>
          <a:p>
            <a:pPr>
              <a:lnSpc>
                <a:spcPct val="150000"/>
              </a:lnSpc>
            </a:pPr>
            <a:r>
              <a:rPr lang="zh-CN" altLang="en-US" sz="2800" dirty="0"/>
              <a:t>、</a:t>
            </a:r>
          </a:p>
        </p:txBody>
      </p:sp>
      <p:sp>
        <p:nvSpPr>
          <p:cNvPr id="8" name="矩形 7">
            <a:extLst>
              <a:ext uri="{FF2B5EF4-FFF2-40B4-BE49-F238E27FC236}">
                <a16:creationId xmlns="" xmlns:a16="http://schemas.microsoft.com/office/drawing/2014/main" id="{56AB38A2-890E-42E9-AF80-F23990EC8324}"/>
              </a:ext>
            </a:extLst>
          </p:cNvPr>
          <p:cNvSpPr/>
          <p:nvPr/>
        </p:nvSpPr>
        <p:spPr>
          <a:xfrm>
            <a:off x="4653023" y="2220462"/>
            <a:ext cx="904031" cy="738664"/>
          </a:xfrm>
          <a:prstGeom prst="rect">
            <a:avLst/>
          </a:prstGeom>
        </p:spPr>
        <p:txBody>
          <a:bodyPr wrap="square">
            <a:spAutoFit/>
          </a:bodyPr>
          <a:lstStyle/>
          <a:p>
            <a:pPr>
              <a:lnSpc>
                <a:spcPct val="150000"/>
              </a:lnSpc>
            </a:pPr>
            <a:r>
              <a:rPr lang="zh-CN" altLang="en-US" sz="2800" dirty="0"/>
              <a:t>、</a:t>
            </a:r>
          </a:p>
        </p:txBody>
      </p:sp>
      <p:sp>
        <p:nvSpPr>
          <p:cNvPr id="9" name="矩形 8">
            <a:extLst>
              <a:ext uri="{FF2B5EF4-FFF2-40B4-BE49-F238E27FC236}">
                <a16:creationId xmlns="" xmlns:a16="http://schemas.microsoft.com/office/drawing/2014/main" id="{3A22EE30-9FB2-404D-AD05-40C0208C267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1855727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8FF7213C-08B1-4C28-9AB4-598A05511330}"/>
              </a:ext>
            </a:extLst>
          </p:cNvPr>
          <p:cNvSpPr/>
          <p:nvPr/>
        </p:nvSpPr>
        <p:spPr>
          <a:xfrm>
            <a:off x="238125" y="971550"/>
            <a:ext cx="11753850" cy="738664"/>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pitchFamily="18" charset="0"/>
              </a:rPr>
              <a:t>中</a:t>
            </a:r>
            <a:r>
              <a:rPr lang="zh-CN" altLang="zh-CN" sz="2800" dirty="0" smtClean="0">
                <a:solidFill>
                  <a:srgbClr val="000000"/>
                </a:solidFill>
                <a:cs typeface="Times New Roman" panose="02020603050405020304" pitchFamily="18" charset="0"/>
              </a:rPr>
              <a:t>核磁共振</a:t>
            </a:r>
            <a:r>
              <a:rPr lang="zh-CN" altLang="zh-CN" sz="2800" dirty="0">
                <a:solidFill>
                  <a:srgbClr val="000000"/>
                </a:solidFill>
                <a:cs typeface="Times New Roman" panose="02020603050405020304" pitchFamily="18" charset="0"/>
              </a:rPr>
              <a:t>氢谱要求的</a:t>
            </a:r>
            <a:r>
              <a:rPr lang="zh-CN" altLang="zh-CN" sz="2800" dirty="0" smtClean="0">
                <a:solidFill>
                  <a:srgbClr val="000000"/>
                </a:solidFill>
                <a:cs typeface="Times New Roman" panose="02020603050405020304" pitchFamily="18" charset="0"/>
              </a:rPr>
              <a:t>是</a:t>
            </a:r>
            <a:r>
              <a:rPr lang="en-US" altLang="zh-CN" sz="2800" dirty="0" smtClean="0">
                <a:solidFill>
                  <a:srgbClr val="000000"/>
                </a:solidFill>
                <a:cs typeface="Times New Roman" panose="02020603050405020304" pitchFamily="18" charset="0"/>
              </a:rPr>
              <a:t>                                                                  </a:t>
            </a:r>
            <a:r>
              <a:rPr lang="zh-CN" altLang="en-US" sz="2800" dirty="0" smtClean="0">
                <a:solidFill>
                  <a:srgbClr val="000000"/>
                </a:solidFill>
                <a:cs typeface="Times New Roman" panose="02020603050405020304" pitchFamily="18" charset="0"/>
              </a:rPr>
              <a:t>。</a:t>
            </a:r>
            <a:endParaRPr lang="zh-CN" altLang="en-US" sz="2800" dirty="0"/>
          </a:p>
        </p:txBody>
      </p:sp>
      <p:pic>
        <p:nvPicPr>
          <p:cNvPr id="7" name="图片 6">
            <a:extLst>
              <a:ext uri="{FF2B5EF4-FFF2-40B4-BE49-F238E27FC236}">
                <a16:creationId xmlns="" xmlns:a16="http://schemas.microsoft.com/office/drawing/2014/main" id="{18A42D89-DC62-44D7-93E5-E404DA871DDB}"/>
              </a:ext>
            </a:extLst>
          </p:cNvPr>
          <p:cNvPicPr/>
          <p:nvPr/>
        </p:nvPicPr>
        <p:blipFill>
          <a:blip r:embed="rId2"/>
          <a:stretch>
            <a:fillRect/>
          </a:stretch>
        </p:blipFill>
        <p:spPr>
          <a:xfrm>
            <a:off x="4417596" y="552250"/>
            <a:ext cx="850900" cy="1260212"/>
          </a:xfrm>
          <a:prstGeom prst="rect">
            <a:avLst/>
          </a:prstGeom>
        </p:spPr>
      </p:pic>
      <p:sp>
        <p:nvSpPr>
          <p:cNvPr id="8" name="矩形 7">
            <a:extLst>
              <a:ext uri="{FF2B5EF4-FFF2-40B4-BE49-F238E27FC236}">
                <a16:creationId xmlns="" xmlns:a16="http://schemas.microsoft.com/office/drawing/2014/main" id="{DAC19CA9-AB07-4776-ABBF-D91498D679C6}"/>
              </a:ext>
            </a:extLst>
          </p:cNvPr>
          <p:cNvSpPr/>
          <p:nvPr/>
        </p:nvSpPr>
        <p:spPr>
          <a:xfrm>
            <a:off x="5459742" y="971550"/>
            <a:ext cx="543739" cy="662233"/>
          </a:xfrm>
          <a:prstGeom prst="rect">
            <a:avLst/>
          </a:prstGeom>
        </p:spPr>
        <p:txBody>
          <a:bodyPr wrap="none">
            <a:spAutoFit/>
          </a:bodyPr>
          <a:lstStyle/>
          <a:p>
            <a:pPr>
              <a:lnSpc>
                <a:spcPct val="150000"/>
              </a:lnSpc>
            </a:pPr>
            <a:r>
              <a:rPr lang="zh-CN" altLang="zh-CN" sz="2800" dirty="0"/>
              <a:t>或</a:t>
            </a:r>
            <a:endParaRPr lang="zh-CN" altLang="en-US" sz="2800" dirty="0"/>
          </a:p>
        </p:txBody>
      </p:sp>
      <p:pic>
        <p:nvPicPr>
          <p:cNvPr id="9" name="图片 8">
            <a:extLst>
              <a:ext uri="{FF2B5EF4-FFF2-40B4-BE49-F238E27FC236}">
                <a16:creationId xmlns="" xmlns:a16="http://schemas.microsoft.com/office/drawing/2014/main" id="{E3535125-3BDE-4D32-9B1A-A370D203DEA1}"/>
              </a:ext>
            </a:extLst>
          </p:cNvPr>
          <p:cNvPicPr/>
          <p:nvPr/>
        </p:nvPicPr>
        <p:blipFill>
          <a:blip r:embed="rId3"/>
          <a:stretch>
            <a:fillRect/>
          </a:stretch>
        </p:blipFill>
        <p:spPr>
          <a:xfrm>
            <a:off x="6284484" y="592461"/>
            <a:ext cx="1234440" cy="1179790"/>
          </a:xfrm>
          <a:prstGeom prst="rect">
            <a:avLst/>
          </a:prstGeom>
        </p:spPr>
      </p:pic>
      <p:sp>
        <p:nvSpPr>
          <p:cNvPr id="10" name="矩形 9">
            <a:extLst>
              <a:ext uri="{FF2B5EF4-FFF2-40B4-BE49-F238E27FC236}">
                <a16:creationId xmlns="" xmlns:a16="http://schemas.microsoft.com/office/drawing/2014/main" id="{B77E16B5-CFD1-4F1B-A232-C4B7F07461AD}"/>
              </a:ext>
            </a:extLst>
          </p:cNvPr>
          <p:cNvSpPr/>
          <p:nvPr/>
        </p:nvSpPr>
        <p:spPr>
          <a:xfrm>
            <a:off x="8115300" y="1005122"/>
            <a:ext cx="543739" cy="662233"/>
          </a:xfrm>
          <a:prstGeom prst="rect">
            <a:avLst/>
          </a:prstGeom>
        </p:spPr>
        <p:txBody>
          <a:bodyPr wrap="none">
            <a:spAutoFit/>
          </a:bodyPr>
          <a:lstStyle/>
          <a:p>
            <a:pPr>
              <a:lnSpc>
                <a:spcPct val="150000"/>
              </a:lnSpc>
            </a:pPr>
            <a:r>
              <a:rPr lang="zh-CN" altLang="zh-CN" sz="2800" dirty="0"/>
              <a:t>或</a:t>
            </a:r>
            <a:endParaRPr lang="zh-CN" altLang="en-US" sz="2800" dirty="0"/>
          </a:p>
        </p:txBody>
      </p:sp>
      <p:pic>
        <p:nvPicPr>
          <p:cNvPr id="11" name="图片 10">
            <a:extLst>
              <a:ext uri="{FF2B5EF4-FFF2-40B4-BE49-F238E27FC236}">
                <a16:creationId xmlns="" xmlns:a16="http://schemas.microsoft.com/office/drawing/2014/main" id="{EAB57E00-4DD7-416B-8811-71078C80097D}"/>
              </a:ext>
            </a:extLst>
          </p:cNvPr>
          <p:cNvPicPr/>
          <p:nvPr/>
        </p:nvPicPr>
        <p:blipFill>
          <a:blip r:embed="rId4"/>
          <a:stretch>
            <a:fillRect/>
          </a:stretch>
        </p:blipFill>
        <p:spPr>
          <a:xfrm>
            <a:off x="8855079" y="597072"/>
            <a:ext cx="1215390" cy="1215390"/>
          </a:xfrm>
          <a:prstGeom prst="rect">
            <a:avLst/>
          </a:prstGeom>
        </p:spPr>
      </p:pic>
      <p:sp>
        <p:nvSpPr>
          <p:cNvPr id="12" name="矩形 11">
            <a:extLst>
              <a:ext uri="{FF2B5EF4-FFF2-40B4-BE49-F238E27FC236}">
                <a16:creationId xmlns="" xmlns:a16="http://schemas.microsoft.com/office/drawing/2014/main" id="{5107943A-EF16-495B-98BB-29F65ED2EE34}"/>
              </a:ext>
            </a:extLst>
          </p:cNvPr>
          <p:cNvSpPr/>
          <p:nvPr/>
        </p:nvSpPr>
        <p:spPr>
          <a:xfrm>
            <a:off x="234044" y="2303636"/>
            <a:ext cx="11723912" cy="523220"/>
          </a:xfrm>
          <a:prstGeom prst="rect">
            <a:avLst/>
          </a:prstGeom>
        </p:spPr>
        <p:txBody>
          <a:bodyPr wrap="square">
            <a:spAutoFit/>
          </a:bodyPr>
          <a:lstStyle/>
          <a:p>
            <a:r>
              <a:rPr lang="zh-CN" altLang="zh-CN" sz="2800" b="1" dirty="0">
                <a:solidFill>
                  <a:srgbClr val="DA251C"/>
                </a:solidFill>
                <a:cs typeface="Times New Roman"/>
              </a:rPr>
              <a:t>答案</a:t>
            </a:r>
            <a:r>
              <a:rPr lang="zh-CN" altLang="zh-CN" sz="2800" dirty="0"/>
              <a:t>　</a:t>
            </a:r>
            <a:r>
              <a:rPr lang="en-US" altLang="zh-CN" sz="2800" dirty="0"/>
              <a:t>(1)12</a:t>
            </a:r>
            <a:endParaRPr lang="zh-CN" altLang="zh-CN" sz="2800" dirty="0"/>
          </a:p>
        </p:txBody>
      </p:sp>
      <p:pic>
        <p:nvPicPr>
          <p:cNvPr id="13" name="图片 12">
            <a:extLst>
              <a:ext uri="{FF2B5EF4-FFF2-40B4-BE49-F238E27FC236}">
                <a16:creationId xmlns="" xmlns:a16="http://schemas.microsoft.com/office/drawing/2014/main" id="{E5ABED61-8426-45E8-B97C-31C2E4EF9768}"/>
              </a:ext>
            </a:extLst>
          </p:cNvPr>
          <p:cNvPicPr/>
          <p:nvPr/>
        </p:nvPicPr>
        <p:blipFill>
          <a:blip r:embed="rId5"/>
          <a:stretch>
            <a:fillRect/>
          </a:stretch>
        </p:blipFill>
        <p:spPr>
          <a:xfrm>
            <a:off x="2510789" y="2277744"/>
            <a:ext cx="4664515" cy="560705"/>
          </a:xfrm>
          <a:prstGeom prst="rect">
            <a:avLst/>
          </a:prstGeom>
        </p:spPr>
      </p:pic>
      <p:sp>
        <p:nvSpPr>
          <p:cNvPr id="14" name="矩形 13">
            <a:extLst>
              <a:ext uri="{FF2B5EF4-FFF2-40B4-BE49-F238E27FC236}">
                <a16:creationId xmlns="" xmlns:a16="http://schemas.microsoft.com/office/drawing/2014/main" id="{EF402C2C-FC76-4764-95D0-AFF9A73B1436}"/>
              </a:ext>
            </a:extLst>
          </p:cNvPr>
          <p:cNvSpPr/>
          <p:nvPr/>
        </p:nvSpPr>
        <p:spPr>
          <a:xfrm>
            <a:off x="234044" y="4075286"/>
            <a:ext cx="794656" cy="523220"/>
          </a:xfrm>
          <a:prstGeom prst="rect">
            <a:avLst/>
          </a:prstGeom>
        </p:spPr>
        <p:txBody>
          <a:bodyPr wrap="square">
            <a:spAutoFit/>
          </a:bodyPr>
          <a:lstStyle/>
          <a:p>
            <a:r>
              <a:rPr lang="en-US" altLang="zh-CN" sz="2800" dirty="0"/>
              <a:t>(2)</a:t>
            </a:r>
            <a:endParaRPr lang="zh-CN" altLang="zh-CN" sz="2800" dirty="0"/>
          </a:p>
        </p:txBody>
      </p:sp>
      <p:pic>
        <p:nvPicPr>
          <p:cNvPr id="15" name="图片 14">
            <a:extLst>
              <a:ext uri="{FF2B5EF4-FFF2-40B4-BE49-F238E27FC236}">
                <a16:creationId xmlns="" xmlns:a16="http://schemas.microsoft.com/office/drawing/2014/main" id="{E32B5433-0144-4CB6-8861-AB3C0157A3C6}"/>
              </a:ext>
            </a:extLst>
          </p:cNvPr>
          <p:cNvPicPr/>
          <p:nvPr/>
        </p:nvPicPr>
        <p:blipFill>
          <a:blip r:embed="rId6"/>
          <a:stretch>
            <a:fillRect/>
          </a:stretch>
        </p:blipFill>
        <p:spPr>
          <a:xfrm>
            <a:off x="1137920" y="3429000"/>
            <a:ext cx="2538730" cy="1364819"/>
          </a:xfrm>
          <a:prstGeom prst="rect">
            <a:avLst/>
          </a:prstGeom>
        </p:spPr>
      </p:pic>
      <p:pic>
        <p:nvPicPr>
          <p:cNvPr id="16" name="图片 15">
            <a:extLst>
              <a:ext uri="{FF2B5EF4-FFF2-40B4-BE49-F238E27FC236}">
                <a16:creationId xmlns="" xmlns:a16="http://schemas.microsoft.com/office/drawing/2014/main" id="{196CD1BC-66D5-419D-87FB-A6C5888E01B9}"/>
              </a:ext>
            </a:extLst>
          </p:cNvPr>
          <p:cNvPicPr/>
          <p:nvPr/>
        </p:nvPicPr>
        <p:blipFill>
          <a:blip r:embed="rId7"/>
          <a:stretch>
            <a:fillRect/>
          </a:stretch>
        </p:blipFill>
        <p:spPr>
          <a:xfrm>
            <a:off x="3944302" y="3916044"/>
            <a:ext cx="3574622" cy="351155"/>
          </a:xfrm>
          <a:prstGeom prst="rect">
            <a:avLst/>
          </a:prstGeom>
        </p:spPr>
      </p:pic>
      <p:pic>
        <p:nvPicPr>
          <p:cNvPr id="17" name="图片 16">
            <a:extLst>
              <a:ext uri="{FF2B5EF4-FFF2-40B4-BE49-F238E27FC236}">
                <a16:creationId xmlns="" xmlns:a16="http://schemas.microsoft.com/office/drawing/2014/main" id="{13C717D5-0DDB-4B12-88EC-BA39FB6E0EE2}"/>
              </a:ext>
            </a:extLst>
          </p:cNvPr>
          <p:cNvPicPr/>
          <p:nvPr/>
        </p:nvPicPr>
        <p:blipFill>
          <a:blip r:embed="rId8"/>
          <a:stretch>
            <a:fillRect/>
          </a:stretch>
        </p:blipFill>
        <p:spPr>
          <a:xfrm>
            <a:off x="8024177" y="3916044"/>
            <a:ext cx="3353019" cy="351155"/>
          </a:xfrm>
          <a:prstGeom prst="rect">
            <a:avLst/>
          </a:prstGeom>
        </p:spPr>
      </p:pic>
      <p:sp>
        <p:nvSpPr>
          <p:cNvPr id="18" name="矩形 17">
            <a:extLst>
              <a:ext uri="{FF2B5EF4-FFF2-40B4-BE49-F238E27FC236}">
                <a16:creationId xmlns="" xmlns:a16="http://schemas.microsoft.com/office/drawing/2014/main" id="{78919E12-D235-43A0-9A42-08777B6F1D00}"/>
              </a:ext>
            </a:extLst>
          </p:cNvPr>
          <p:cNvSpPr/>
          <p:nvPr/>
        </p:nvSpPr>
        <p:spPr>
          <a:xfrm>
            <a:off x="234044" y="5808836"/>
            <a:ext cx="1251856" cy="523220"/>
          </a:xfrm>
          <a:prstGeom prst="rect">
            <a:avLst/>
          </a:prstGeom>
        </p:spPr>
        <p:txBody>
          <a:bodyPr wrap="square">
            <a:spAutoFit/>
          </a:bodyPr>
          <a:lstStyle/>
          <a:p>
            <a:r>
              <a:rPr lang="en-US" altLang="zh-CN" sz="2800" dirty="0"/>
              <a:t>(3)19</a:t>
            </a:r>
            <a:endParaRPr lang="zh-CN" altLang="zh-CN" sz="2800" dirty="0"/>
          </a:p>
        </p:txBody>
      </p:sp>
      <p:pic>
        <p:nvPicPr>
          <p:cNvPr id="19" name="图片 18">
            <a:extLst>
              <a:ext uri="{FF2B5EF4-FFF2-40B4-BE49-F238E27FC236}">
                <a16:creationId xmlns="" xmlns:a16="http://schemas.microsoft.com/office/drawing/2014/main" id="{0D83FE2F-8A01-47CC-BF35-F2BC80B28873}"/>
              </a:ext>
            </a:extLst>
          </p:cNvPr>
          <p:cNvPicPr/>
          <p:nvPr/>
        </p:nvPicPr>
        <p:blipFill>
          <a:blip r:embed="rId2"/>
          <a:stretch>
            <a:fillRect/>
          </a:stretch>
        </p:blipFill>
        <p:spPr>
          <a:xfrm>
            <a:off x="1530350" y="5118417"/>
            <a:ext cx="850900" cy="1260212"/>
          </a:xfrm>
          <a:prstGeom prst="rect">
            <a:avLst/>
          </a:prstGeom>
        </p:spPr>
      </p:pic>
      <p:sp>
        <p:nvSpPr>
          <p:cNvPr id="20" name="矩形 19">
            <a:extLst>
              <a:ext uri="{FF2B5EF4-FFF2-40B4-BE49-F238E27FC236}">
                <a16:creationId xmlns="" xmlns:a16="http://schemas.microsoft.com/office/drawing/2014/main" id="{1B343EF1-8D21-4989-8DCC-289E21B41015}"/>
              </a:ext>
            </a:extLst>
          </p:cNvPr>
          <p:cNvSpPr/>
          <p:nvPr/>
        </p:nvSpPr>
        <p:spPr>
          <a:xfrm>
            <a:off x="2573551" y="5720834"/>
            <a:ext cx="543739" cy="662233"/>
          </a:xfrm>
          <a:prstGeom prst="rect">
            <a:avLst/>
          </a:prstGeom>
        </p:spPr>
        <p:txBody>
          <a:bodyPr wrap="none">
            <a:spAutoFit/>
          </a:bodyPr>
          <a:lstStyle/>
          <a:p>
            <a:pPr>
              <a:lnSpc>
                <a:spcPct val="150000"/>
              </a:lnSpc>
            </a:pPr>
            <a:r>
              <a:rPr lang="zh-CN" altLang="zh-CN" sz="2800" dirty="0"/>
              <a:t>或</a:t>
            </a:r>
            <a:endParaRPr lang="zh-CN" altLang="en-US" sz="2800" dirty="0"/>
          </a:p>
        </p:txBody>
      </p:sp>
      <p:pic>
        <p:nvPicPr>
          <p:cNvPr id="21" name="图片 20">
            <a:extLst>
              <a:ext uri="{FF2B5EF4-FFF2-40B4-BE49-F238E27FC236}">
                <a16:creationId xmlns="" xmlns:a16="http://schemas.microsoft.com/office/drawing/2014/main" id="{B702FE44-9457-4F4B-A77B-E44685EA1D34}"/>
              </a:ext>
            </a:extLst>
          </p:cNvPr>
          <p:cNvPicPr/>
          <p:nvPr/>
        </p:nvPicPr>
        <p:blipFill>
          <a:blip r:embed="rId3"/>
          <a:stretch>
            <a:fillRect/>
          </a:stretch>
        </p:blipFill>
        <p:spPr>
          <a:xfrm>
            <a:off x="3242310" y="5196205"/>
            <a:ext cx="1234440" cy="1179790"/>
          </a:xfrm>
          <a:prstGeom prst="rect">
            <a:avLst/>
          </a:prstGeom>
        </p:spPr>
      </p:pic>
      <p:sp>
        <p:nvSpPr>
          <p:cNvPr id="22" name="矩形 21">
            <a:extLst>
              <a:ext uri="{FF2B5EF4-FFF2-40B4-BE49-F238E27FC236}">
                <a16:creationId xmlns="" xmlns:a16="http://schemas.microsoft.com/office/drawing/2014/main" id="{BBF8A70A-B306-4AFD-9275-567E7DBFE9AB}"/>
              </a:ext>
            </a:extLst>
          </p:cNvPr>
          <p:cNvSpPr/>
          <p:nvPr/>
        </p:nvSpPr>
        <p:spPr>
          <a:xfrm>
            <a:off x="4476750" y="5720834"/>
            <a:ext cx="543739" cy="662233"/>
          </a:xfrm>
          <a:prstGeom prst="rect">
            <a:avLst/>
          </a:prstGeom>
        </p:spPr>
        <p:txBody>
          <a:bodyPr wrap="none">
            <a:spAutoFit/>
          </a:bodyPr>
          <a:lstStyle/>
          <a:p>
            <a:pPr>
              <a:lnSpc>
                <a:spcPct val="150000"/>
              </a:lnSpc>
            </a:pPr>
            <a:r>
              <a:rPr lang="zh-CN" altLang="zh-CN" sz="2800" dirty="0"/>
              <a:t>或</a:t>
            </a:r>
            <a:endParaRPr lang="zh-CN" altLang="en-US" sz="2800" dirty="0"/>
          </a:p>
        </p:txBody>
      </p:sp>
      <p:pic>
        <p:nvPicPr>
          <p:cNvPr id="23" name="图片 22">
            <a:extLst>
              <a:ext uri="{FF2B5EF4-FFF2-40B4-BE49-F238E27FC236}">
                <a16:creationId xmlns="" xmlns:a16="http://schemas.microsoft.com/office/drawing/2014/main" id="{086FA5C6-0D6E-46BC-A676-CC908EC4F5AF}"/>
              </a:ext>
            </a:extLst>
          </p:cNvPr>
          <p:cNvPicPr/>
          <p:nvPr/>
        </p:nvPicPr>
        <p:blipFill>
          <a:blip r:embed="rId4"/>
          <a:stretch>
            <a:fillRect/>
          </a:stretch>
        </p:blipFill>
        <p:spPr>
          <a:xfrm>
            <a:off x="5033010" y="5223510"/>
            <a:ext cx="1215390" cy="1215390"/>
          </a:xfrm>
          <a:prstGeom prst="rect">
            <a:avLst/>
          </a:prstGeom>
        </p:spPr>
      </p:pic>
      <p:sp>
        <p:nvSpPr>
          <p:cNvPr id="24" name="矩形 23">
            <a:extLst>
              <a:ext uri="{FF2B5EF4-FFF2-40B4-BE49-F238E27FC236}">
                <a16:creationId xmlns="" xmlns:a16="http://schemas.microsoft.com/office/drawing/2014/main" id="{705D1DFC-9F6B-442C-B6FC-85E3A068421F}"/>
              </a:ext>
            </a:extLst>
          </p:cNvPr>
          <p:cNvSpPr/>
          <p:nvPr/>
        </p:nvSpPr>
        <p:spPr>
          <a:xfrm>
            <a:off x="3619500" y="3777555"/>
            <a:ext cx="552450" cy="661207"/>
          </a:xfrm>
          <a:prstGeom prst="rect">
            <a:avLst/>
          </a:prstGeom>
        </p:spPr>
        <p:txBody>
          <a:bodyPr wrap="square">
            <a:spAutoFit/>
          </a:bodyPr>
          <a:lstStyle/>
          <a:p>
            <a:pPr>
              <a:lnSpc>
                <a:spcPct val="150000"/>
              </a:lnSpc>
            </a:pPr>
            <a:r>
              <a:rPr lang="zh-CN" altLang="en-US" sz="2800" dirty="0"/>
              <a:t>、</a:t>
            </a:r>
          </a:p>
        </p:txBody>
      </p:sp>
      <p:sp>
        <p:nvSpPr>
          <p:cNvPr id="25" name="矩形 24">
            <a:extLst>
              <a:ext uri="{FF2B5EF4-FFF2-40B4-BE49-F238E27FC236}">
                <a16:creationId xmlns="" xmlns:a16="http://schemas.microsoft.com/office/drawing/2014/main" id="{737266FE-2075-4075-B50C-1B0753621C12}"/>
              </a:ext>
            </a:extLst>
          </p:cNvPr>
          <p:cNvSpPr/>
          <p:nvPr/>
        </p:nvSpPr>
        <p:spPr>
          <a:xfrm>
            <a:off x="7562850" y="3777555"/>
            <a:ext cx="552450" cy="661207"/>
          </a:xfrm>
          <a:prstGeom prst="rect">
            <a:avLst/>
          </a:prstGeom>
        </p:spPr>
        <p:txBody>
          <a:bodyPr wrap="square">
            <a:spAutoFit/>
          </a:bodyPr>
          <a:lstStyle/>
          <a:p>
            <a:pPr>
              <a:lnSpc>
                <a:spcPct val="150000"/>
              </a:lnSpc>
            </a:pPr>
            <a:r>
              <a:rPr lang="zh-CN" altLang="en-US" sz="2800" dirty="0"/>
              <a:t>、</a:t>
            </a:r>
          </a:p>
        </p:txBody>
      </p:sp>
      <p:sp>
        <p:nvSpPr>
          <p:cNvPr id="26" name="矩形 25">
            <a:extLst>
              <a:ext uri="{FF2B5EF4-FFF2-40B4-BE49-F238E27FC236}">
                <a16:creationId xmlns="" xmlns:a16="http://schemas.microsoft.com/office/drawing/2014/main" id="{847F5DB3-D7B9-4925-9B4E-F3D5656FD75F}"/>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63913708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2031325"/>
          </a:xfrm>
          <a:prstGeom prst="rect">
            <a:avLst/>
          </a:prstGeom>
        </p:spPr>
        <p:txBody>
          <a:bodyPr wrap="square">
            <a:spAutoFit/>
          </a:bodyPr>
          <a:lstStyle/>
          <a:p>
            <a:pPr>
              <a:lnSpc>
                <a:spcPct val="150000"/>
              </a:lnSpc>
            </a:pPr>
            <a:r>
              <a:rPr lang="zh-CN" altLang="zh-CN" sz="2800" dirty="0"/>
              <a:t>　</a:t>
            </a:r>
            <a:endParaRPr lang="en-US" altLang="zh-CN" sz="2800" dirty="0"/>
          </a:p>
          <a:p>
            <a:pPr>
              <a:lnSpc>
                <a:spcPct val="150000"/>
              </a:lnSpc>
            </a:pPr>
            <a:r>
              <a:rPr lang="zh-CN" altLang="zh-CN" sz="2800" b="1" dirty="0">
                <a:solidFill>
                  <a:srgbClr val="DA251C"/>
                </a:solidFill>
                <a:cs typeface="Times New Roman"/>
              </a:rPr>
              <a:t>示例</a:t>
            </a:r>
            <a:r>
              <a:rPr lang="en-US" altLang="zh-CN" sz="2800" b="1" dirty="0" smtClean="0">
                <a:solidFill>
                  <a:srgbClr val="DA251C"/>
                </a:solidFill>
                <a:cs typeface="Times New Roman"/>
              </a:rPr>
              <a:t>14    </a:t>
            </a:r>
            <a:r>
              <a:rPr lang="en-US" altLang="zh-CN" sz="2800" dirty="0" smtClean="0"/>
              <a:t>[2017</a:t>
            </a:r>
            <a:r>
              <a:rPr lang="zh-CN" altLang="zh-CN" sz="2800" dirty="0"/>
              <a:t>全国卷</a:t>
            </a:r>
            <a:r>
              <a:rPr lang="en-US" altLang="zh-CN" sz="2800" dirty="0"/>
              <a:t>Ⅰ,36,15</a:t>
            </a:r>
            <a:r>
              <a:rPr lang="zh-CN" altLang="zh-CN" sz="2800" dirty="0"/>
              <a:t>分</a:t>
            </a:r>
            <a:r>
              <a:rPr lang="en-US" altLang="zh-CN" sz="2800" dirty="0"/>
              <a:t>]</a:t>
            </a:r>
            <a:r>
              <a:rPr lang="zh-CN" altLang="zh-CN" sz="2800" dirty="0"/>
              <a:t>化合物</a:t>
            </a:r>
            <a:r>
              <a:rPr lang="en-US" altLang="zh-CN" sz="2800" dirty="0"/>
              <a:t>H</a:t>
            </a:r>
            <a:r>
              <a:rPr lang="zh-CN" altLang="zh-CN" sz="2800" dirty="0"/>
              <a:t>是一种有机光电材料中间体。实验室由芳香化合物</a:t>
            </a:r>
            <a:r>
              <a:rPr lang="en-US" altLang="zh-CN" sz="2800" dirty="0"/>
              <a:t>A</a:t>
            </a:r>
            <a:r>
              <a:rPr lang="zh-CN" altLang="zh-CN" sz="2800" dirty="0"/>
              <a:t>制备</a:t>
            </a:r>
            <a:r>
              <a:rPr lang="en-US" altLang="zh-CN" sz="2800" dirty="0"/>
              <a:t>H</a:t>
            </a:r>
            <a:r>
              <a:rPr lang="zh-CN" altLang="zh-CN" sz="2800" dirty="0"/>
              <a:t>的一种合成路线如下</a:t>
            </a:r>
            <a:r>
              <a:rPr lang="en-US" altLang="zh-CN" sz="2800" dirty="0"/>
              <a:t>:</a:t>
            </a: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86487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3   </a:t>
            </a:r>
            <a:r>
              <a:rPr lang="zh-CN" altLang="zh-CN" sz="2800" dirty="0">
                <a:solidFill>
                  <a:srgbClr val="DA251C"/>
                </a:solidFill>
              </a:rPr>
              <a:t>有机反应方程式的书写和有机合成路线的设计</a:t>
            </a:r>
            <a:endParaRPr lang="en-US" altLang="zh-CN" sz="2800" dirty="0">
              <a:solidFill>
                <a:srgbClr val="DA251C"/>
              </a:solidFill>
            </a:endParaRPr>
          </a:p>
        </p:txBody>
      </p:sp>
      <p:pic>
        <p:nvPicPr>
          <p:cNvPr id="6" name="2017jyjlz1-36T.jpg" descr="id:2147517029;FounderCES">
            <a:extLst>
              <a:ext uri="{FF2B5EF4-FFF2-40B4-BE49-F238E27FC236}">
                <a16:creationId xmlns="" xmlns:a16="http://schemas.microsoft.com/office/drawing/2014/main" id="{0DAB1835-E434-4D62-958B-07A293C0C611}"/>
              </a:ext>
            </a:extLst>
          </p:cNvPr>
          <p:cNvPicPr/>
          <p:nvPr/>
        </p:nvPicPr>
        <p:blipFill>
          <a:blip r:embed="rId2"/>
          <a:stretch>
            <a:fillRect/>
          </a:stretch>
        </p:blipFill>
        <p:spPr>
          <a:xfrm>
            <a:off x="826683" y="2887027"/>
            <a:ext cx="10538633" cy="3247073"/>
          </a:xfrm>
          <a:prstGeom prst="rect">
            <a:avLst/>
          </a:prstGeom>
        </p:spPr>
      </p:pic>
    </p:spTree>
    <p:extLst>
      <p:ext uri="{BB962C8B-B14F-4D97-AF65-F5344CB8AC3E}">
        <p14:creationId xmlns:p14="http://schemas.microsoft.com/office/powerpoint/2010/main" val="303829389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34044" y="837227"/>
            <a:ext cx="11723912" cy="662233"/>
          </a:xfrm>
          <a:prstGeom prst="rect">
            <a:avLst/>
          </a:prstGeom>
        </p:spPr>
        <p:txBody>
          <a:bodyPr wrap="square">
            <a:spAutoFit/>
          </a:bodyPr>
          <a:lstStyle/>
          <a:p>
            <a:pPr>
              <a:lnSpc>
                <a:spcPct val="150000"/>
              </a:lnSpc>
            </a:pPr>
            <a:r>
              <a:rPr lang="zh-CN" altLang="zh-CN" sz="2800" dirty="0"/>
              <a:t>已知</a:t>
            </a:r>
            <a:r>
              <a:rPr lang="en-US" altLang="zh-CN" sz="2800" dirty="0"/>
              <a:t>:①RCHO+CH</a:t>
            </a:r>
            <a:r>
              <a:rPr lang="en-US" altLang="zh-CN" sz="2800" baseline="-25000" dirty="0"/>
              <a:t>3</a:t>
            </a:r>
            <a:r>
              <a:rPr lang="en-US" altLang="zh-CN" sz="2800" dirty="0"/>
              <a:t>CHO</a:t>
            </a:r>
            <a:endParaRPr lang="zh-CN" altLang="zh-CN" sz="4000" dirty="0"/>
          </a:p>
        </p:txBody>
      </p:sp>
      <p:pic>
        <p:nvPicPr>
          <p:cNvPr id="4" name="图片 3">
            <a:extLst>
              <a:ext uri="{FF2B5EF4-FFF2-40B4-BE49-F238E27FC236}">
                <a16:creationId xmlns="" xmlns:a16="http://schemas.microsoft.com/office/drawing/2014/main" id="{D6B225C8-CAB0-456D-87F0-B10BA0446B5D}"/>
              </a:ext>
            </a:extLst>
          </p:cNvPr>
          <p:cNvPicPr/>
          <p:nvPr/>
        </p:nvPicPr>
        <p:blipFill>
          <a:blip r:embed="rId2"/>
          <a:stretch>
            <a:fillRect/>
          </a:stretch>
        </p:blipFill>
        <p:spPr>
          <a:xfrm>
            <a:off x="4240529" y="777240"/>
            <a:ext cx="2004695" cy="880110"/>
          </a:xfrm>
          <a:prstGeom prst="rect">
            <a:avLst/>
          </a:prstGeom>
        </p:spPr>
      </p:pic>
      <p:pic>
        <p:nvPicPr>
          <p:cNvPr id="5" name="图片 4">
            <a:extLst>
              <a:ext uri="{FF2B5EF4-FFF2-40B4-BE49-F238E27FC236}">
                <a16:creationId xmlns="" xmlns:a16="http://schemas.microsoft.com/office/drawing/2014/main" id="{1CECB4E5-4AE1-46BA-9BAF-5C1731715252}"/>
              </a:ext>
            </a:extLst>
          </p:cNvPr>
          <p:cNvPicPr/>
          <p:nvPr/>
        </p:nvPicPr>
        <p:blipFill>
          <a:blip r:embed="rId3"/>
          <a:stretch>
            <a:fillRect/>
          </a:stretch>
        </p:blipFill>
        <p:spPr>
          <a:xfrm>
            <a:off x="6269990" y="985520"/>
            <a:ext cx="2702560" cy="386080"/>
          </a:xfrm>
          <a:prstGeom prst="rect">
            <a:avLst/>
          </a:prstGeom>
        </p:spPr>
      </p:pic>
      <p:sp>
        <p:nvSpPr>
          <p:cNvPr id="2" name="矩形 1">
            <a:extLst>
              <a:ext uri="{FF2B5EF4-FFF2-40B4-BE49-F238E27FC236}">
                <a16:creationId xmlns="" xmlns:a16="http://schemas.microsoft.com/office/drawing/2014/main" id="{5CF210CF-B1BA-4862-A364-96FF70FF0680}"/>
              </a:ext>
            </a:extLst>
          </p:cNvPr>
          <p:cNvSpPr/>
          <p:nvPr/>
        </p:nvSpPr>
        <p:spPr>
          <a:xfrm>
            <a:off x="8920707" y="805934"/>
            <a:ext cx="1026243" cy="661207"/>
          </a:xfrm>
          <a:prstGeom prst="rect">
            <a:avLst/>
          </a:prstGeom>
        </p:spPr>
        <p:txBody>
          <a:bodyPr wrap="none">
            <a:spAutoFit/>
          </a:bodyPr>
          <a:lstStyle/>
          <a:p>
            <a:pPr>
              <a:lnSpc>
                <a:spcPct val="150000"/>
              </a:lnSpc>
            </a:pPr>
            <a:r>
              <a:rPr lang="en-US" altLang="zh-CN" sz="2800" dirty="0"/>
              <a:t>+H</a:t>
            </a:r>
            <a:r>
              <a:rPr lang="en-US" altLang="zh-CN" sz="2800" baseline="-25000" dirty="0"/>
              <a:t>2</a:t>
            </a:r>
            <a:r>
              <a:rPr lang="en-US" altLang="zh-CN" sz="2800" dirty="0"/>
              <a:t>O</a:t>
            </a:r>
            <a:endParaRPr lang="zh-CN" altLang="en-US" sz="2800" dirty="0"/>
          </a:p>
        </p:txBody>
      </p:sp>
      <p:pic>
        <p:nvPicPr>
          <p:cNvPr id="7" name="2017jyjlz1-36T1.jpg" descr="id:2147517036;FounderCES">
            <a:extLst>
              <a:ext uri="{FF2B5EF4-FFF2-40B4-BE49-F238E27FC236}">
                <a16:creationId xmlns="" xmlns:a16="http://schemas.microsoft.com/office/drawing/2014/main" id="{E12D8B97-AF37-4E89-85F4-47CF10B798A8}"/>
              </a:ext>
            </a:extLst>
          </p:cNvPr>
          <p:cNvPicPr/>
          <p:nvPr/>
        </p:nvPicPr>
        <p:blipFill>
          <a:blip r:embed="rId4"/>
          <a:stretch>
            <a:fillRect/>
          </a:stretch>
        </p:blipFill>
        <p:spPr>
          <a:xfrm>
            <a:off x="856932" y="2054542"/>
            <a:ext cx="3450901" cy="822008"/>
          </a:xfrm>
          <a:prstGeom prst="rect">
            <a:avLst/>
          </a:prstGeom>
        </p:spPr>
      </p:pic>
      <p:sp>
        <p:nvSpPr>
          <p:cNvPr id="3" name="矩形 2">
            <a:extLst>
              <a:ext uri="{FF2B5EF4-FFF2-40B4-BE49-F238E27FC236}">
                <a16:creationId xmlns="" xmlns:a16="http://schemas.microsoft.com/office/drawing/2014/main" id="{93E24C07-B2BE-40D7-8C6C-E5F9FD965E8E}"/>
              </a:ext>
            </a:extLst>
          </p:cNvPr>
          <p:cNvSpPr/>
          <p:nvPr/>
        </p:nvSpPr>
        <p:spPr>
          <a:xfrm>
            <a:off x="230401" y="2139434"/>
            <a:ext cx="543739" cy="662233"/>
          </a:xfrm>
          <a:prstGeom prst="rect">
            <a:avLst/>
          </a:prstGeom>
        </p:spPr>
        <p:txBody>
          <a:bodyPr wrap="none">
            <a:spAutoFit/>
          </a:bodyPr>
          <a:lstStyle/>
          <a:p>
            <a:pPr>
              <a:lnSpc>
                <a:spcPct val="150000"/>
              </a:lnSpc>
            </a:pPr>
            <a:r>
              <a:rPr lang="en-US" altLang="zh-CN" sz="2800" dirty="0"/>
              <a:t>②</a:t>
            </a:r>
            <a:endParaRPr lang="zh-CN" altLang="en-US" sz="2800" dirty="0"/>
          </a:p>
        </p:txBody>
      </p:sp>
      <p:sp>
        <p:nvSpPr>
          <p:cNvPr id="6" name="矩形 5">
            <a:extLst>
              <a:ext uri="{FF2B5EF4-FFF2-40B4-BE49-F238E27FC236}">
                <a16:creationId xmlns="" xmlns:a16="http://schemas.microsoft.com/office/drawing/2014/main" id="{DB136FDC-00F4-482F-A709-10F463119BB2}"/>
              </a:ext>
            </a:extLst>
          </p:cNvPr>
          <p:cNvSpPr/>
          <p:nvPr/>
        </p:nvSpPr>
        <p:spPr>
          <a:xfrm>
            <a:off x="304800" y="3243863"/>
            <a:ext cx="11639550" cy="3323987"/>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回答下列问题</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(1)A</a:t>
            </a:r>
            <a:r>
              <a:rPr lang="zh-CN" altLang="zh-CN" sz="2800" dirty="0">
                <a:solidFill>
                  <a:srgbClr val="000000"/>
                </a:solidFill>
                <a:cs typeface="Times New Roman" panose="02020603050405020304" pitchFamily="18" charset="0"/>
              </a:rPr>
              <a:t>的化学名称是</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由</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生成</a:t>
            </a:r>
            <a:r>
              <a:rPr lang="en-US" altLang="zh-CN" sz="2800" dirty="0">
                <a:solidFill>
                  <a:srgbClr val="000000"/>
                </a:solidFill>
                <a:cs typeface="Times New Roman" panose="02020603050405020304" pitchFamily="18" charset="0"/>
              </a:rPr>
              <a:t>D</a:t>
            </a:r>
            <a:r>
              <a:rPr lang="zh-CN" altLang="zh-CN" sz="2800" dirty="0">
                <a:solidFill>
                  <a:srgbClr val="000000"/>
                </a:solidFill>
                <a:cs typeface="Times New Roman" panose="02020603050405020304" pitchFamily="18" charset="0"/>
              </a:rPr>
              <a:t>和</a:t>
            </a:r>
            <a:r>
              <a:rPr lang="en-US" altLang="zh-CN" sz="2800" dirty="0">
                <a:solidFill>
                  <a:srgbClr val="000000"/>
                </a:solidFill>
                <a:cs typeface="Times New Roman" panose="02020603050405020304" pitchFamily="18" charset="0"/>
              </a:rPr>
              <a:t>E</a:t>
            </a:r>
            <a:r>
              <a:rPr lang="zh-CN" altLang="zh-CN" sz="2800" dirty="0">
                <a:solidFill>
                  <a:srgbClr val="000000"/>
                </a:solidFill>
                <a:cs typeface="Times New Roman" panose="02020603050405020304" pitchFamily="18" charset="0"/>
              </a:rPr>
              <a:t>生成</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的反应类型分别是</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(3)E</a:t>
            </a:r>
            <a:r>
              <a:rPr lang="zh-CN" altLang="zh-CN" sz="2800" dirty="0">
                <a:solidFill>
                  <a:srgbClr val="000000"/>
                </a:solidFill>
                <a:cs typeface="Times New Roman" panose="02020603050405020304" pitchFamily="18" charset="0"/>
              </a:rPr>
              <a:t>的结构简式为</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(4)G</a:t>
            </a:r>
            <a:r>
              <a:rPr lang="zh-CN" altLang="zh-CN" sz="2800" dirty="0">
                <a:solidFill>
                  <a:srgbClr val="000000"/>
                </a:solidFill>
                <a:cs typeface="Times New Roman" panose="02020603050405020304" pitchFamily="18" charset="0"/>
              </a:rPr>
              <a:t>为甲苯的同分异构体</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由</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生成</a:t>
            </a:r>
            <a:r>
              <a:rPr lang="en-US" altLang="zh-CN" sz="2800" dirty="0">
                <a:solidFill>
                  <a:srgbClr val="000000"/>
                </a:solidFill>
                <a:cs typeface="Times New Roman" panose="02020603050405020304" pitchFamily="18" charset="0"/>
              </a:rPr>
              <a:t>H</a:t>
            </a:r>
            <a:r>
              <a:rPr lang="zh-CN" altLang="zh-CN" sz="2800" dirty="0">
                <a:solidFill>
                  <a:srgbClr val="000000"/>
                </a:solidFill>
                <a:cs typeface="Times New Roman" panose="02020603050405020304" pitchFamily="18" charset="0"/>
              </a:rPr>
              <a:t>的化学方程式为</a:t>
            </a:r>
            <a:r>
              <a:rPr lang="en-US" altLang="zh-CN" sz="2800" u="sng" dirty="0">
                <a:solidFill>
                  <a:srgbClr val="000000"/>
                </a:solidFill>
                <a:uFill>
                  <a:solidFill>
                    <a:srgbClr val="000000"/>
                  </a:solidFill>
                </a:uFill>
                <a:cs typeface="Times New Roman" panose="02020603050405020304" pitchFamily="18" charset="0"/>
              </a:rPr>
              <a:t> </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endParaRPr lang="zh-CN" altLang="en-US" sz="2800" dirty="0"/>
          </a:p>
        </p:txBody>
      </p:sp>
      <p:sp>
        <p:nvSpPr>
          <p:cNvPr id="11" name="矩形 10">
            <a:extLst>
              <a:ext uri="{FF2B5EF4-FFF2-40B4-BE49-F238E27FC236}">
                <a16:creationId xmlns="" xmlns:a16="http://schemas.microsoft.com/office/drawing/2014/main" id="{9F5D7F14-6D07-4DD5-BBD5-5DC8CC41A4A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09376539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DB136FDC-00F4-482F-A709-10F463119BB2}"/>
              </a:ext>
            </a:extLst>
          </p:cNvPr>
          <p:cNvSpPr/>
          <p:nvPr/>
        </p:nvSpPr>
        <p:spPr>
          <a:xfrm>
            <a:off x="304800" y="462563"/>
            <a:ext cx="11639550" cy="2677656"/>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芳香化合物</a:t>
            </a:r>
            <a:r>
              <a:rPr lang="en-US" altLang="zh-CN" sz="2800" dirty="0">
                <a:solidFill>
                  <a:srgbClr val="000000"/>
                </a:solidFill>
                <a:cs typeface="Times New Roman" panose="02020603050405020304" pitchFamily="18" charset="0"/>
              </a:rPr>
              <a:t>X</a:t>
            </a:r>
            <a:r>
              <a:rPr lang="zh-CN" altLang="zh-CN" sz="2800" dirty="0">
                <a:solidFill>
                  <a:srgbClr val="000000"/>
                </a:solidFill>
                <a:cs typeface="Times New Roman" panose="02020603050405020304" pitchFamily="18" charset="0"/>
              </a:rPr>
              <a:t>是</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的同分异构体</a:t>
            </a:r>
            <a:r>
              <a:rPr lang="en-US" altLang="zh-CN" sz="2800" dirty="0">
                <a:solidFill>
                  <a:srgbClr val="000000"/>
                </a:solidFill>
                <a:cs typeface="Times New Roman" panose="02020603050405020304" pitchFamily="18" charset="0"/>
              </a:rPr>
              <a:t>,X</a:t>
            </a:r>
            <a:r>
              <a:rPr lang="zh-CN" altLang="zh-CN" sz="2800" dirty="0">
                <a:solidFill>
                  <a:srgbClr val="000000"/>
                </a:solidFill>
                <a:cs typeface="Times New Roman" panose="02020603050405020304" pitchFamily="18" charset="0"/>
              </a:rPr>
              <a:t>能与饱和碳酸氢钠溶液反应放出</a:t>
            </a:r>
            <a:r>
              <a:rPr lang="en-US" altLang="zh-CN" sz="2800" dirty="0">
                <a:solidFill>
                  <a:srgbClr val="000000"/>
                </a:solidFill>
                <a:cs typeface="Times New Roman" panose="02020603050405020304" pitchFamily="18" charset="0"/>
              </a:rPr>
              <a:t>CO</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其核磁共振氢谱显示有</a:t>
            </a: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种不同化学环境的氢</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峰面积比为</a:t>
            </a:r>
            <a:r>
              <a:rPr lang="en-US" altLang="zh-CN" sz="2800" dirty="0">
                <a:solidFill>
                  <a:srgbClr val="000000"/>
                </a:solidFill>
                <a:cs typeface="Times New Roman" panose="02020603050405020304" pitchFamily="18" charset="0"/>
              </a:rPr>
              <a:t>6∶2∶1∶1</a:t>
            </a:r>
            <a:r>
              <a:rPr lang="zh-CN" altLang="zh-CN" sz="2800" dirty="0">
                <a:solidFill>
                  <a:srgbClr val="000000"/>
                </a:solidFill>
                <a:cs typeface="Times New Roman" panose="02020603050405020304" pitchFamily="18" charset="0"/>
              </a:rPr>
              <a:t>。写出</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种符合要求的</a:t>
            </a:r>
            <a:r>
              <a:rPr lang="en-US" altLang="zh-CN" sz="2800" dirty="0">
                <a:solidFill>
                  <a:srgbClr val="000000"/>
                </a:solidFill>
                <a:cs typeface="Times New Roman" panose="02020603050405020304" pitchFamily="18" charset="0"/>
              </a:rPr>
              <a:t>X</a:t>
            </a:r>
            <a:r>
              <a:rPr lang="zh-CN" altLang="zh-CN" sz="2800" dirty="0">
                <a:solidFill>
                  <a:srgbClr val="000000"/>
                </a:solidFill>
                <a:cs typeface="Times New Roman" panose="02020603050405020304" pitchFamily="18" charset="0"/>
              </a:rPr>
              <a:t>的结构简式</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pPr>
            <a:r>
              <a:rPr lang="en-US" altLang="zh-CN" sz="2800" dirty="0">
                <a:solidFill>
                  <a:srgbClr val="000000"/>
                </a:solidFill>
                <a:cs typeface="Times New Roman" panose="02020603050405020304" pitchFamily="18" charset="0"/>
              </a:rPr>
              <a:t>(6)</a:t>
            </a:r>
            <a:r>
              <a:rPr lang="zh-CN" altLang="zh-CN" sz="2800" dirty="0">
                <a:solidFill>
                  <a:srgbClr val="000000"/>
                </a:solidFill>
                <a:cs typeface="Times New Roman" panose="02020603050405020304" pitchFamily="18" charset="0"/>
              </a:rPr>
              <a:t>写出用环戊烷和</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丁炔为原料制备化合物</a:t>
            </a:r>
            <a:endParaRPr lang="zh-CN" altLang="en-US" sz="2800" dirty="0"/>
          </a:p>
        </p:txBody>
      </p:sp>
      <p:pic>
        <p:nvPicPr>
          <p:cNvPr id="10" name="2017jyjlz1-36T2.jpg" descr="id:2147517043;FounderCES">
            <a:extLst>
              <a:ext uri="{FF2B5EF4-FFF2-40B4-BE49-F238E27FC236}">
                <a16:creationId xmlns="" xmlns:a16="http://schemas.microsoft.com/office/drawing/2014/main" id="{4A84A486-C95B-40D6-9C4E-219D6DC5B622}"/>
              </a:ext>
            </a:extLst>
          </p:cNvPr>
          <p:cNvPicPr/>
          <p:nvPr/>
        </p:nvPicPr>
        <p:blipFill>
          <a:blip r:embed="rId2"/>
          <a:stretch>
            <a:fillRect/>
          </a:stretch>
        </p:blipFill>
        <p:spPr>
          <a:xfrm>
            <a:off x="7331392" y="2086610"/>
            <a:ext cx="1686538" cy="1342390"/>
          </a:xfrm>
          <a:prstGeom prst="rect">
            <a:avLst/>
          </a:prstGeom>
        </p:spPr>
      </p:pic>
      <p:sp>
        <p:nvSpPr>
          <p:cNvPr id="8" name="矩形 7">
            <a:extLst>
              <a:ext uri="{FF2B5EF4-FFF2-40B4-BE49-F238E27FC236}">
                <a16:creationId xmlns="" xmlns:a16="http://schemas.microsoft.com/office/drawing/2014/main" id="{5620FA0F-1DA2-4726-8CFA-A1F6521FE279}"/>
              </a:ext>
            </a:extLst>
          </p:cNvPr>
          <p:cNvSpPr/>
          <p:nvPr/>
        </p:nvSpPr>
        <p:spPr>
          <a:xfrm>
            <a:off x="530537" y="3429000"/>
            <a:ext cx="6128601" cy="523220"/>
          </a:xfrm>
          <a:prstGeom prst="rect">
            <a:avLst/>
          </a:prstGeom>
        </p:spPr>
        <p:txBody>
          <a:bodyPr wrap="none">
            <a:spAutoFit/>
          </a:bodyPr>
          <a:lstStyle/>
          <a:p>
            <a:r>
              <a:rPr lang="zh-CN" altLang="zh-CN" sz="2800" dirty="0">
                <a:solidFill>
                  <a:srgbClr val="000000"/>
                </a:solidFill>
                <a:latin typeface="+mn-ea"/>
                <a:cs typeface="Times New Roman" panose="02020603050405020304" pitchFamily="18" charset="0"/>
              </a:rPr>
              <a:t>的合成路线</a:t>
            </a:r>
            <a:r>
              <a:rPr lang="zh-CN" altLang="zh-CN" sz="2800" u="sng" dirty="0">
                <a:solidFill>
                  <a:srgbClr val="000000"/>
                </a:solidFill>
                <a:uFill>
                  <a:solidFill>
                    <a:srgbClr val="000000"/>
                  </a:solidFill>
                </a:uFill>
                <a:latin typeface="+mn-ea"/>
                <a:cs typeface="Times New Roman" panose="02020603050405020304" pitchFamily="18" charset="0"/>
              </a:rPr>
              <a:t>　　　　</a:t>
            </a:r>
            <a:r>
              <a:rPr lang="en-US" altLang="zh-CN" sz="2800" dirty="0">
                <a:solidFill>
                  <a:srgbClr val="000000"/>
                </a:solidFill>
                <a:latin typeface="+mn-ea"/>
                <a:cs typeface="Times New Roman" panose="02020603050405020304" pitchFamily="18" charset="0"/>
              </a:rPr>
              <a:t>(</a:t>
            </a:r>
            <a:r>
              <a:rPr lang="zh-CN" altLang="zh-CN" sz="2800" dirty="0">
                <a:solidFill>
                  <a:srgbClr val="000000"/>
                </a:solidFill>
                <a:latin typeface="+mn-ea"/>
                <a:cs typeface="Times New Roman" panose="02020603050405020304" pitchFamily="18" charset="0"/>
              </a:rPr>
              <a:t>其他试剂任选</a:t>
            </a:r>
            <a:r>
              <a:rPr lang="en-US" altLang="zh-CN" sz="2800" dirty="0">
                <a:solidFill>
                  <a:srgbClr val="000000"/>
                </a:solidFill>
                <a:latin typeface="+mn-ea"/>
                <a:cs typeface="Times New Roman" panose="02020603050405020304" pitchFamily="18" charset="0"/>
              </a:rPr>
              <a:t>)</a:t>
            </a:r>
            <a:r>
              <a:rPr lang="zh-CN" altLang="zh-CN" sz="2800" dirty="0">
                <a:solidFill>
                  <a:srgbClr val="000000"/>
                </a:solidFill>
                <a:latin typeface="+mn-ea"/>
                <a:cs typeface="Times New Roman" panose="02020603050405020304" pitchFamily="18" charset="0"/>
              </a:rPr>
              <a:t>。</a:t>
            </a:r>
            <a:endParaRPr lang="zh-CN" altLang="en-US" sz="2800" dirty="0">
              <a:latin typeface="+mn-ea"/>
            </a:endParaRPr>
          </a:p>
        </p:txBody>
      </p:sp>
      <p:sp>
        <p:nvSpPr>
          <p:cNvPr id="11" name="矩形 10">
            <a:extLst>
              <a:ext uri="{FF2B5EF4-FFF2-40B4-BE49-F238E27FC236}">
                <a16:creationId xmlns="" xmlns:a16="http://schemas.microsoft.com/office/drawing/2014/main" id="{40249C68-CBB3-4B2C-A9F9-2F0C46935DE6}"/>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96477878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D2EE71F0-CAEC-437B-9B0C-5D3529162EC2}"/>
              </a:ext>
            </a:extLst>
          </p:cNvPr>
          <p:cNvSpPr/>
          <p:nvPr/>
        </p:nvSpPr>
        <p:spPr>
          <a:xfrm>
            <a:off x="250487" y="354464"/>
            <a:ext cx="11723912" cy="523220"/>
          </a:xfrm>
          <a:prstGeom prst="rect">
            <a:avLst/>
          </a:prstGeom>
        </p:spPr>
        <p:txBody>
          <a:bodyPr wrap="square">
            <a:spAutoFit/>
          </a:bodyPr>
          <a:lstStyle/>
          <a:p>
            <a:r>
              <a:rPr lang="zh-CN" altLang="zh-CN" sz="2800" b="1" dirty="0">
                <a:solidFill>
                  <a:srgbClr val="DA251C"/>
                </a:solidFill>
                <a:cs typeface="Times New Roman"/>
              </a:rPr>
              <a:t>思维导引</a:t>
            </a:r>
          </a:p>
        </p:txBody>
      </p:sp>
      <p:pic>
        <p:nvPicPr>
          <p:cNvPr id="8" name="RDDZT26XJ-1.EPS" descr="id:2147517057;FounderCES">
            <a:extLst>
              <a:ext uri="{FF2B5EF4-FFF2-40B4-BE49-F238E27FC236}">
                <a16:creationId xmlns="" xmlns:a16="http://schemas.microsoft.com/office/drawing/2014/main" id="{3D4CDDFD-713B-4375-BC22-F758EA1D8768}"/>
              </a:ext>
            </a:extLst>
          </p:cNvPr>
          <p:cNvPicPr/>
          <p:nvPr/>
        </p:nvPicPr>
        <p:blipFill>
          <a:blip r:embed="rId2"/>
          <a:stretch>
            <a:fillRect/>
          </a:stretch>
        </p:blipFill>
        <p:spPr>
          <a:xfrm>
            <a:off x="2289932" y="1400810"/>
            <a:ext cx="7612135" cy="3647440"/>
          </a:xfrm>
          <a:prstGeom prst="rect">
            <a:avLst/>
          </a:prstGeom>
        </p:spPr>
      </p:pic>
      <p:sp>
        <p:nvSpPr>
          <p:cNvPr id="9" name="矩形 8">
            <a:extLst>
              <a:ext uri="{FF2B5EF4-FFF2-40B4-BE49-F238E27FC236}">
                <a16:creationId xmlns="" xmlns:a16="http://schemas.microsoft.com/office/drawing/2014/main" id="{8D31265E-1169-497E-8623-5CD5E3A43F2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52123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1E73F455-D1E1-4C12-9F50-B7E0C11D56A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graphicFrame>
        <p:nvGraphicFramePr>
          <p:cNvPr id="2" name="表格 1">
            <a:extLst>
              <a:ext uri="{FF2B5EF4-FFF2-40B4-BE49-F238E27FC236}">
                <a16:creationId xmlns="" xmlns:a16="http://schemas.microsoft.com/office/drawing/2014/main" id="{9185B862-BE8C-4249-A159-42C6D19B343A}"/>
              </a:ext>
            </a:extLst>
          </p:cNvPr>
          <p:cNvGraphicFramePr>
            <a:graphicFrameLocks noGrp="1"/>
          </p:cNvGraphicFramePr>
          <p:nvPr>
            <p:extLst>
              <p:ext uri="{D42A27DB-BD31-4B8C-83A1-F6EECF244321}">
                <p14:modId xmlns:p14="http://schemas.microsoft.com/office/powerpoint/2010/main" val="260893567"/>
              </p:ext>
            </p:extLst>
          </p:nvPr>
        </p:nvGraphicFramePr>
        <p:xfrm>
          <a:off x="295728" y="986827"/>
          <a:ext cx="11600543" cy="5589908"/>
        </p:xfrm>
        <a:graphic>
          <a:graphicData uri="http://schemas.openxmlformats.org/drawingml/2006/table">
            <a:tbl>
              <a:tblPr firstRow="1" firstCol="1" bandRow="1"/>
              <a:tblGrid>
                <a:gridCol w="390215">
                  <a:extLst>
                    <a:ext uri="{9D8B030D-6E8A-4147-A177-3AD203B41FA5}">
                      <a16:colId xmlns="" xmlns:a16="http://schemas.microsoft.com/office/drawing/2014/main" val="4110994651"/>
                    </a:ext>
                  </a:extLst>
                </a:gridCol>
                <a:gridCol w="1505116">
                  <a:extLst>
                    <a:ext uri="{9D8B030D-6E8A-4147-A177-3AD203B41FA5}">
                      <a16:colId xmlns="" xmlns:a16="http://schemas.microsoft.com/office/drawing/2014/main" val="3648173063"/>
                    </a:ext>
                  </a:extLst>
                </a:gridCol>
                <a:gridCol w="4587112">
                  <a:extLst>
                    <a:ext uri="{9D8B030D-6E8A-4147-A177-3AD203B41FA5}">
                      <a16:colId xmlns="" xmlns:a16="http://schemas.microsoft.com/office/drawing/2014/main" val="2412351866"/>
                    </a:ext>
                  </a:extLst>
                </a:gridCol>
                <a:gridCol w="5118100">
                  <a:extLst>
                    <a:ext uri="{9D8B030D-6E8A-4147-A177-3AD203B41FA5}">
                      <a16:colId xmlns="" xmlns:a16="http://schemas.microsoft.com/office/drawing/2014/main" val="2312024816"/>
                    </a:ext>
                  </a:extLst>
                </a:gridCol>
              </a:tblGrid>
              <a:tr h="629791">
                <a:tc gridSpan="2">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官能团的结构及名称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典型代表物的名称和结构简式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9709985"/>
                  </a:ext>
                </a:extLst>
              </a:tr>
              <a:tr h="629791">
                <a:tc rowSpan="6">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烃</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衍</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生</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卤代烃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—X</a:t>
                      </a:r>
                      <a:r>
                        <a:rPr lang="zh-CN" sz="2400" dirty="0">
                          <a:solidFill>
                            <a:srgbClr val="000000"/>
                          </a:solidFill>
                          <a:effectLst/>
                          <a:latin typeface="+mn-lt"/>
                          <a:ea typeface="+mn-ea"/>
                          <a:cs typeface="Times New Roman" panose="02020603050405020304" pitchFamily="18" charset="0"/>
                        </a:rPr>
                        <a:t>　卤素原子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溴乙烷　</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Br</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95823738"/>
                  </a:ext>
                </a:extLst>
              </a:tr>
              <a:tr h="629791">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—OH</a:t>
                      </a:r>
                      <a:r>
                        <a:rPr lang="zh-CN" sz="2400" dirty="0">
                          <a:solidFill>
                            <a:srgbClr val="000000"/>
                          </a:solidFill>
                          <a:effectLst/>
                          <a:latin typeface="+mn-lt"/>
                          <a:ea typeface="+mn-ea"/>
                          <a:cs typeface="Times New Roman" panose="02020603050405020304" pitchFamily="18" charset="0"/>
                        </a:rPr>
                        <a:t>　羟基</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乙醇　</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75087830"/>
                  </a:ext>
                </a:extLst>
              </a:tr>
              <a:tr h="629791">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醚键</a:t>
                      </a:r>
                      <a:endParaRPr lang="en-US"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乙醚　</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81675508"/>
                  </a:ext>
                </a:extLst>
              </a:tr>
              <a:tr h="629791">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—OH</a:t>
                      </a:r>
                      <a:r>
                        <a:rPr lang="zh-CN" sz="2400" dirty="0">
                          <a:solidFill>
                            <a:srgbClr val="000000"/>
                          </a:solidFill>
                          <a:effectLst/>
                          <a:latin typeface="+mn-lt"/>
                          <a:ea typeface="+mn-ea"/>
                          <a:cs typeface="Times New Roman" panose="02020603050405020304" pitchFamily="18" charset="0"/>
                        </a:rPr>
                        <a:t>　羟基</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苯酚　</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48198284"/>
                  </a:ext>
                </a:extLst>
              </a:tr>
              <a:tr h="795033">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醛基</a:t>
                      </a:r>
                      <a:endParaRPr lang="en-US"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乙醛　</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75417671"/>
                  </a:ext>
                </a:extLst>
              </a:tr>
              <a:tr h="629791">
                <a:tc vMerge="1">
                  <a:txBody>
                    <a:bodyPr/>
                    <a:lstStyle/>
                    <a:p>
                      <a:endParaRPr lang="zh-CN" altLang="en-US"/>
                    </a:p>
                  </a:txBody>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p>
                    <a:p>
                      <a:pPr algn="ctr">
                        <a:lnSpc>
                          <a:spcPct val="150000"/>
                        </a:lnSpc>
                        <a:spcAft>
                          <a:spcPts val="0"/>
                        </a:spcAft>
                      </a:pPr>
                      <a:r>
                        <a:rPr lang="en-US" sz="2400" dirty="0" err="1">
                          <a:solidFill>
                            <a:srgbClr val="000000"/>
                          </a:solidFill>
                          <a:effectLst/>
                          <a:latin typeface="+mn-lt"/>
                          <a:ea typeface="+mn-ea"/>
                          <a:cs typeface="Times New Roman" panose="02020603050405020304" pitchFamily="18" charset="0"/>
                        </a:rPr>
                        <a:t>羰基</a:t>
                      </a: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丙酮　</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95921096"/>
                  </a:ext>
                </a:extLst>
              </a:tr>
            </a:tbl>
          </a:graphicData>
        </a:graphic>
      </p:graphicFrame>
      <p:pic>
        <p:nvPicPr>
          <p:cNvPr id="2058" name="图片 1530">
            <a:extLst>
              <a:ext uri="{FF2B5EF4-FFF2-40B4-BE49-F238E27FC236}">
                <a16:creationId xmlns="" xmlns:a16="http://schemas.microsoft.com/office/drawing/2014/main" id="{CB498339-188F-41D5-A94F-84E1F96D9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336" y="2914425"/>
            <a:ext cx="1533469" cy="544785"/>
          </a:xfrm>
          <a:prstGeom prst="rect">
            <a:avLst/>
          </a:prstGeom>
          <a:noFill/>
          <a:extLst>
            <a:ext uri="{909E8E84-426E-40DD-AFC4-6F175D3DCCD1}">
              <a14:hiddenFill xmlns:a14="http://schemas.microsoft.com/office/drawing/2010/main">
                <a:solidFill>
                  <a:srgbClr val="FFFFFF"/>
                </a:solidFill>
              </a14:hiddenFill>
            </a:ext>
          </a:extLst>
        </p:spPr>
      </p:pic>
      <p:pic>
        <p:nvPicPr>
          <p:cNvPr id="2057" name="图片 1531">
            <a:extLst>
              <a:ext uri="{FF2B5EF4-FFF2-40B4-BE49-F238E27FC236}">
                <a16:creationId xmlns="" xmlns:a16="http://schemas.microsoft.com/office/drawing/2014/main" id="{ECDB3C11-E761-4F28-AE06-4F7D910ED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972" y="3619114"/>
            <a:ext cx="1230812" cy="4035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图片 1532">
            <a:extLst>
              <a:ext uri="{FF2B5EF4-FFF2-40B4-BE49-F238E27FC236}">
                <a16:creationId xmlns="" xmlns:a16="http://schemas.microsoft.com/office/drawing/2014/main" id="{9A8B5AE2-8D92-4B3A-9537-1935B45CF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094" y="4147233"/>
            <a:ext cx="988685" cy="665849"/>
          </a:xfrm>
          <a:prstGeom prst="rect">
            <a:avLst/>
          </a:prstGeom>
          <a:noFill/>
          <a:extLst>
            <a:ext uri="{909E8E84-426E-40DD-AFC4-6F175D3DCCD1}">
              <a14:hiddenFill xmlns:a14="http://schemas.microsoft.com/office/drawing/2010/main">
                <a:solidFill>
                  <a:srgbClr val="FFFFFF"/>
                </a:solidFill>
              </a14:hiddenFill>
            </a:ext>
          </a:extLst>
        </p:spPr>
      </p:pic>
      <p:pic>
        <p:nvPicPr>
          <p:cNvPr id="2055" name="图片 1533">
            <a:extLst>
              <a:ext uri="{FF2B5EF4-FFF2-40B4-BE49-F238E27FC236}">
                <a16:creationId xmlns="" xmlns:a16="http://schemas.microsoft.com/office/drawing/2014/main" id="{C09E2CF1-7B9C-4A17-A86D-9B990498B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428" y="4147233"/>
            <a:ext cx="1372052" cy="686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图片 1534">
            <a:extLst>
              <a:ext uri="{FF2B5EF4-FFF2-40B4-BE49-F238E27FC236}">
                <a16:creationId xmlns="" xmlns:a16="http://schemas.microsoft.com/office/drawing/2014/main" id="{41113C64-2DF8-4FC9-8075-E59BCE9F3A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9891" y="5392963"/>
            <a:ext cx="807090" cy="665849"/>
          </a:xfrm>
          <a:prstGeom prst="rect">
            <a:avLst/>
          </a:prstGeom>
          <a:noFill/>
          <a:extLst>
            <a:ext uri="{909E8E84-426E-40DD-AFC4-6F175D3DCCD1}">
              <a14:hiddenFill xmlns:a14="http://schemas.microsoft.com/office/drawing/2010/main">
                <a:solidFill>
                  <a:srgbClr val="FFFFFF"/>
                </a:solidFill>
              </a14:hiddenFill>
            </a:ext>
          </a:extLst>
        </p:spPr>
      </p:pic>
      <p:pic>
        <p:nvPicPr>
          <p:cNvPr id="2053" name="图片 1535">
            <a:extLst>
              <a:ext uri="{FF2B5EF4-FFF2-40B4-BE49-F238E27FC236}">
                <a16:creationId xmlns="" xmlns:a16="http://schemas.microsoft.com/office/drawing/2014/main" id="{F14D810F-86E2-434A-BB87-05A1965543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6999" y="5372786"/>
            <a:ext cx="1614179" cy="686026"/>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a:extLst>
              <a:ext uri="{FF2B5EF4-FFF2-40B4-BE49-F238E27FC236}">
                <a16:creationId xmlns="" xmlns:a16="http://schemas.microsoft.com/office/drawing/2014/main" id="{109068B3-31DB-47AD-9AD0-3E4680E7D61A}"/>
              </a:ext>
            </a:extLst>
          </p:cNvPr>
          <p:cNvSpPr/>
          <p:nvPr/>
        </p:nvSpPr>
        <p:spPr>
          <a:xfrm>
            <a:off x="10764144" y="473919"/>
            <a:ext cx="1005403" cy="461665"/>
          </a:xfrm>
          <a:prstGeom prst="rect">
            <a:avLst/>
          </a:prstGeom>
        </p:spPr>
        <p:txBody>
          <a:bodyPr wrap="none">
            <a:spAutoFit/>
          </a:bodyPr>
          <a:lstStyle/>
          <a:p>
            <a:r>
              <a:rPr lang="en-US" altLang="zh-CN" sz="2400" dirty="0"/>
              <a:t>[</a:t>
            </a:r>
            <a:r>
              <a:rPr lang="zh-CN" altLang="en-US" sz="2400" dirty="0"/>
              <a:t>续表</a:t>
            </a:r>
            <a:r>
              <a:rPr lang="en-US" altLang="zh-CN" sz="2400" dirty="0"/>
              <a:t>]</a:t>
            </a:r>
            <a:endParaRPr lang="zh-CN" altLang="en-US" sz="2400" dirty="0"/>
          </a:p>
        </p:txBody>
      </p:sp>
    </p:spTree>
    <p:extLst>
      <p:ext uri="{BB962C8B-B14F-4D97-AF65-F5344CB8AC3E}">
        <p14:creationId xmlns:p14="http://schemas.microsoft.com/office/powerpoint/2010/main" val="127234699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539DCF12-33E9-4C49-BBEC-8059D47DAD11}"/>
              </a:ext>
            </a:extLst>
          </p:cNvPr>
          <p:cNvPicPr/>
          <p:nvPr/>
        </p:nvPicPr>
        <p:blipFill>
          <a:blip r:embed="rId2"/>
          <a:stretch>
            <a:fillRect/>
          </a:stretch>
        </p:blipFill>
        <p:spPr>
          <a:xfrm>
            <a:off x="8852751" y="4125594"/>
            <a:ext cx="3015399" cy="522605"/>
          </a:xfrm>
          <a:prstGeom prst="rect">
            <a:avLst/>
          </a:prstGeom>
        </p:spPr>
      </p:pic>
      <p:sp>
        <p:nvSpPr>
          <p:cNvPr id="9" name="矩形 8">
            <a:extLst>
              <a:ext uri="{FF2B5EF4-FFF2-40B4-BE49-F238E27FC236}">
                <a16:creationId xmlns="" xmlns:a16="http://schemas.microsoft.com/office/drawing/2014/main" id="{9BCFBCDB-577C-4C84-9BF9-814CC413FB39}"/>
              </a:ext>
            </a:extLst>
          </p:cNvPr>
          <p:cNvSpPr/>
          <p:nvPr/>
        </p:nvSpPr>
        <p:spPr>
          <a:xfrm>
            <a:off x="250487" y="354464"/>
            <a:ext cx="11723912" cy="523220"/>
          </a:xfrm>
          <a:prstGeom prst="rect">
            <a:avLst/>
          </a:prstGeom>
        </p:spPr>
        <p:txBody>
          <a:bodyPr wrap="square">
            <a:spAutoFit/>
          </a:bodyPr>
          <a:lstStyle/>
          <a:p>
            <a:r>
              <a:rPr lang="zh-CN" altLang="zh-CN" sz="2800" dirty="0"/>
              <a:t>　</a:t>
            </a:r>
          </a:p>
        </p:txBody>
      </p:sp>
      <p:sp>
        <p:nvSpPr>
          <p:cNvPr id="5" name="矩形 4">
            <a:extLst>
              <a:ext uri="{FF2B5EF4-FFF2-40B4-BE49-F238E27FC236}">
                <a16:creationId xmlns="" xmlns:a16="http://schemas.microsoft.com/office/drawing/2014/main" id="{4AE8229A-93A3-403E-AF96-8D78149BF427}"/>
              </a:ext>
            </a:extLst>
          </p:cNvPr>
          <p:cNvSpPr/>
          <p:nvPr/>
        </p:nvSpPr>
        <p:spPr>
          <a:xfrm>
            <a:off x="250487" y="830317"/>
            <a:ext cx="11723912" cy="1384995"/>
          </a:xfrm>
          <a:prstGeom prst="rect">
            <a:avLst/>
          </a:prstGeom>
        </p:spPr>
        <p:txBody>
          <a:bodyPr wrap="square">
            <a:spAutoFit/>
          </a:bodyPr>
          <a:lstStyle/>
          <a:p>
            <a:pPr>
              <a:lnSpc>
                <a:spcPct val="150000"/>
              </a:lnSpc>
            </a:pPr>
            <a:r>
              <a:rPr lang="zh-CN" altLang="zh-CN" sz="2800" b="1" dirty="0" smtClean="0">
                <a:solidFill>
                  <a:srgbClr val="DA251C"/>
                </a:solidFill>
                <a:cs typeface="Times New Roman"/>
              </a:rPr>
              <a:t>解析</a:t>
            </a:r>
            <a:r>
              <a:rPr lang="en-US" altLang="zh-CN" sz="2800" b="1" dirty="0" smtClean="0">
                <a:solidFill>
                  <a:srgbClr val="DA251C"/>
                </a:solidFill>
                <a:cs typeface="Times New Roman"/>
              </a:rPr>
              <a:t>    </a:t>
            </a:r>
            <a:r>
              <a:rPr lang="zh-CN" altLang="zh-CN" sz="2800" dirty="0" smtClean="0"/>
              <a:t>由</a:t>
            </a:r>
            <a:r>
              <a:rPr lang="en-US" altLang="zh-CN" sz="2800" dirty="0"/>
              <a:t>H</a:t>
            </a:r>
            <a:r>
              <a:rPr lang="zh-CN" altLang="zh-CN" sz="2800" dirty="0"/>
              <a:t>的结构简式逆推可知</a:t>
            </a:r>
            <a:r>
              <a:rPr lang="en-US" altLang="zh-CN" sz="2800" dirty="0"/>
              <a:t>A</a:t>
            </a:r>
            <a:r>
              <a:rPr lang="zh-CN" altLang="zh-CN" sz="2800" dirty="0"/>
              <a:t>、</a:t>
            </a:r>
            <a:r>
              <a:rPr lang="en-US" altLang="zh-CN" sz="2800" dirty="0"/>
              <a:t>B</a:t>
            </a:r>
            <a:r>
              <a:rPr lang="zh-CN" altLang="zh-CN" sz="2800" dirty="0"/>
              <a:t>、</a:t>
            </a:r>
            <a:r>
              <a:rPr lang="en-US" altLang="zh-CN" sz="2800" dirty="0"/>
              <a:t>C</a:t>
            </a:r>
            <a:r>
              <a:rPr lang="zh-CN" altLang="zh-CN" sz="2800" dirty="0"/>
              <a:t>、</a:t>
            </a:r>
            <a:r>
              <a:rPr lang="en-US" altLang="zh-CN" sz="2800" dirty="0"/>
              <a:t>D</a:t>
            </a:r>
            <a:r>
              <a:rPr lang="zh-CN" altLang="zh-CN" sz="2800" dirty="0"/>
              <a:t>、</a:t>
            </a:r>
            <a:r>
              <a:rPr lang="en-US" altLang="zh-CN" sz="2800" dirty="0"/>
              <a:t>E</a:t>
            </a:r>
            <a:r>
              <a:rPr lang="zh-CN" altLang="zh-CN" sz="2800" dirty="0"/>
              <a:t>、</a:t>
            </a:r>
            <a:r>
              <a:rPr lang="en-US" altLang="zh-CN" sz="2800" dirty="0"/>
              <a:t>F</a:t>
            </a:r>
            <a:r>
              <a:rPr lang="zh-CN" altLang="zh-CN" sz="2800" dirty="0"/>
              <a:t>苯环上均只有一个取代基。结合信息</a:t>
            </a:r>
            <a:r>
              <a:rPr lang="en-US" altLang="zh-CN" sz="2800" dirty="0"/>
              <a:t>①</a:t>
            </a:r>
            <a:r>
              <a:rPr lang="zh-CN" altLang="zh-CN" sz="2800" dirty="0"/>
              <a:t>及</a:t>
            </a:r>
            <a:r>
              <a:rPr lang="en-US" altLang="zh-CN" sz="2800" dirty="0"/>
              <a:t>B</a:t>
            </a:r>
            <a:r>
              <a:rPr lang="zh-CN" altLang="zh-CN" sz="2800" dirty="0"/>
              <a:t>的分子式</a:t>
            </a:r>
            <a:r>
              <a:rPr lang="en-US" altLang="zh-CN" sz="2800" dirty="0"/>
              <a:t>,</a:t>
            </a:r>
            <a:r>
              <a:rPr lang="zh-CN" altLang="zh-CN" sz="2800" dirty="0"/>
              <a:t>则</a:t>
            </a:r>
            <a:r>
              <a:rPr lang="en-US" altLang="zh-CN" sz="2800" dirty="0"/>
              <a:t>A</a:t>
            </a:r>
            <a:r>
              <a:rPr lang="zh-CN" altLang="zh-CN" sz="2800" dirty="0"/>
              <a:t>为苯甲醛</a:t>
            </a:r>
            <a:r>
              <a:rPr lang="en-US" altLang="zh-CN" sz="2800" dirty="0"/>
              <a:t>,B</a:t>
            </a:r>
            <a:r>
              <a:rPr lang="zh-CN" altLang="zh-CN" sz="2800" dirty="0" smtClean="0"/>
              <a:t>为</a:t>
            </a:r>
            <a:r>
              <a:rPr lang="en-US" altLang="zh-CN" sz="2800" dirty="0" smtClean="0"/>
              <a:t>                                         </a:t>
            </a:r>
            <a:r>
              <a:rPr lang="zh-CN" altLang="en-US" sz="2800" dirty="0" smtClean="0"/>
              <a:t>，</a:t>
            </a:r>
            <a:endParaRPr lang="zh-CN" altLang="zh-CN" sz="2800" dirty="0"/>
          </a:p>
        </p:txBody>
      </p:sp>
      <p:pic>
        <p:nvPicPr>
          <p:cNvPr id="7" name="图片 6">
            <a:extLst>
              <a:ext uri="{FF2B5EF4-FFF2-40B4-BE49-F238E27FC236}">
                <a16:creationId xmlns="" xmlns:a16="http://schemas.microsoft.com/office/drawing/2014/main" id="{D5CF4B31-4AF2-4F1B-B1F8-23B1B53557CF}"/>
              </a:ext>
            </a:extLst>
          </p:cNvPr>
          <p:cNvPicPr/>
          <p:nvPr/>
        </p:nvPicPr>
        <p:blipFill>
          <a:blip r:embed="rId3"/>
          <a:stretch>
            <a:fillRect/>
          </a:stretch>
        </p:blipFill>
        <p:spPr>
          <a:xfrm>
            <a:off x="8215308" y="1522814"/>
            <a:ext cx="3467427" cy="560705"/>
          </a:xfrm>
          <a:prstGeom prst="rect">
            <a:avLst/>
          </a:prstGeom>
        </p:spPr>
      </p:pic>
      <p:sp>
        <p:nvSpPr>
          <p:cNvPr id="8" name="矩形 7">
            <a:extLst>
              <a:ext uri="{FF2B5EF4-FFF2-40B4-BE49-F238E27FC236}">
                <a16:creationId xmlns="" xmlns:a16="http://schemas.microsoft.com/office/drawing/2014/main" id="{3AD78CAE-8947-4F36-9A34-C2BD3CA77BE3}"/>
              </a:ext>
            </a:extLst>
          </p:cNvPr>
          <p:cNvSpPr/>
          <p:nvPr/>
        </p:nvSpPr>
        <p:spPr>
          <a:xfrm>
            <a:off x="234044" y="2279418"/>
            <a:ext cx="11723912" cy="662297"/>
          </a:xfrm>
          <a:prstGeom prst="rect">
            <a:avLst/>
          </a:prstGeom>
        </p:spPr>
        <p:txBody>
          <a:bodyPr wrap="square">
            <a:spAutoFit/>
          </a:bodyPr>
          <a:lstStyle/>
          <a:p>
            <a:pPr algn="dist">
              <a:lnSpc>
                <a:spcPct val="150000"/>
              </a:lnSpc>
            </a:pPr>
            <a:r>
              <a:rPr lang="zh-CN" altLang="zh-CN" sz="2800" dirty="0" smtClean="0"/>
              <a:t>由</a:t>
            </a:r>
            <a:r>
              <a:rPr lang="en-US" altLang="zh-CN" sz="2800" dirty="0"/>
              <a:t>B→C</a:t>
            </a:r>
            <a:r>
              <a:rPr lang="zh-CN" altLang="zh-CN" sz="2800" dirty="0"/>
              <a:t>的反应条件可知</a:t>
            </a:r>
            <a:r>
              <a:rPr lang="en-US" altLang="zh-CN" sz="2800" dirty="0"/>
              <a:t>B→C</a:t>
            </a:r>
            <a:r>
              <a:rPr lang="zh-CN" altLang="zh-CN" sz="2800" dirty="0"/>
              <a:t>的转化为醛基转化为羧基</a:t>
            </a:r>
            <a:r>
              <a:rPr lang="en-US" altLang="zh-CN" sz="2800" dirty="0"/>
              <a:t>,C</a:t>
            </a:r>
            <a:r>
              <a:rPr lang="zh-CN" altLang="zh-CN" sz="2800" dirty="0"/>
              <a:t>为</a:t>
            </a:r>
          </a:p>
        </p:txBody>
      </p:sp>
      <p:pic>
        <p:nvPicPr>
          <p:cNvPr id="10" name="图片 9">
            <a:extLst>
              <a:ext uri="{FF2B5EF4-FFF2-40B4-BE49-F238E27FC236}">
                <a16:creationId xmlns="" xmlns:a16="http://schemas.microsoft.com/office/drawing/2014/main" id="{ABE31D51-A424-4492-9855-FAC2A381A391}"/>
              </a:ext>
            </a:extLst>
          </p:cNvPr>
          <p:cNvPicPr/>
          <p:nvPr/>
        </p:nvPicPr>
        <p:blipFill>
          <a:blip r:embed="rId4"/>
          <a:stretch>
            <a:fillRect/>
          </a:stretch>
        </p:blipFill>
        <p:spPr>
          <a:xfrm>
            <a:off x="298767" y="3167697"/>
            <a:ext cx="3493117" cy="522605"/>
          </a:xfrm>
          <a:prstGeom prst="rect">
            <a:avLst/>
          </a:prstGeom>
        </p:spPr>
      </p:pic>
      <p:sp>
        <p:nvSpPr>
          <p:cNvPr id="2" name="矩形 1">
            <a:extLst>
              <a:ext uri="{FF2B5EF4-FFF2-40B4-BE49-F238E27FC236}">
                <a16:creationId xmlns="" xmlns:a16="http://schemas.microsoft.com/office/drawing/2014/main" id="{45DDBC43-5543-479C-AD1A-F9F30F312D5A}"/>
              </a:ext>
            </a:extLst>
          </p:cNvPr>
          <p:cNvSpPr/>
          <p:nvPr/>
        </p:nvSpPr>
        <p:spPr>
          <a:xfrm>
            <a:off x="3719388" y="3097883"/>
            <a:ext cx="4753224" cy="662233"/>
          </a:xfrm>
          <a:prstGeom prst="rect">
            <a:avLst/>
          </a:prstGeom>
        </p:spPr>
        <p:txBody>
          <a:bodyPr wrap="none">
            <a:spAutoFit/>
          </a:bodyPr>
          <a:lstStyle/>
          <a:p>
            <a:pPr>
              <a:lnSpc>
                <a:spcPct val="150000"/>
              </a:lnSpc>
            </a:pPr>
            <a:r>
              <a:rPr lang="en-US" altLang="zh-CN" sz="2800" dirty="0"/>
              <a:t>,C</a:t>
            </a:r>
            <a:r>
              <a:rPr lang="zh-CN" altLang="zh-CN" sz="2800" dirty="0"/>
              <a:t>与</a:t>
            </a:r>
            <a:r>
              <a:rPr lang="en-US" altLang="zh-CN" sz="2800" dirty="0"/>
              <a:t>Br</a:t>
            </a:r>
            <a:r>
              <a:rPr lang="en-US" altLang="zh-CN" sz="2800" baseline="-25000" dirty="0"/>
              <a:t>2</a:t>
            </a:r>
            <a:r>
              <a:rPr lang="zh-CN" altLang="zh-CN" sz="2800" dirty="0"/>
              <a:t>发生加成反应</a:t>
            </a:r>
            <a:r>
              <a:rPr lang="en-US" altLang="zh-CN" sz="2800" dirty="0"/>
              <a:t>,</a:t>
            </a:r>
            <a:r>
              <a:rPr lang="zh-CN" altLang="zh-CN" sz="2800" dirty="0"/>
              <a:t>生成</a:t>
            </a:r>
            <a:r>
              <a:rPr lang="en-US" altLang="zh-CN" sz="2800" dirty="0"/>
              <a:t>D(</a:t>
            </a:r>
            <a:endParaRPr lang="zh-CN" altLang="en-US" sz="2800" dirty="0"/>
          </a:p>
        </p:txBody>
      </p:sp>
      <p:pic>
        <p:nvPicPr>
          <p:cNvPr id="11" name="图片 10">
            <a:extLst>
              <a:ext uri="{FF2B5EF4-FFF2-40B4-BE49-F238E27FC236}">
                <a16:creationId xmlns="" xmlns:a16="http://schemas.microsoft.com/office/drawing/2014/main" id="{F0D4179B-C720-466D-879C-857D8AC311D7}"/>
              </a:ext>
            </a:extLst>
          </p:cNvPr>
          <p:cNvPicPr/>
          <p:nvPr/>
        </p:nvPicPr>
        <p:blipFill>
          <a:blip r:embed="rId5"/>
          <a:stretch>
            <a:fillRect/>
          </a:stretch>
        </p:blipFill>
        <p:spPr>
          <a:xfrm>
            <a:off x="8395017" y="2987833"/>
            <a:ext cx="3105983" cy="882333"/>
          </a:xfrm>
          <a:prstGeom prst="rect">
            <a:avLst/>
          </a:prstGeom>
        </p:spPr>
      </p:pic>
      <p:sp>
        <p:nvSpPr>
          <p:cNvPr id="3" name="矩形 2">
            <a:extLst>
              <a:ext uri="{FF2B5EF4-FFF2-40B4-BE49-F238E27FC236}">
                <a16:creationId xmlns="" xmlns:a16="http://schemas.microsoft.com/office/drawing/2014/main" id="{49D121B2-D5DD-4EBD-A164-344DDAE5095F}"/>
              </a:ext>
            </a:extLst>
          </p:cNvPr>
          <p:cNvSpPr/>
          <p:nvPr/>
        </p:nvSpPr>
        <p:spPr>
          <a:xfrm>
            <a:off x="264955" y="3987284"/>
            <a:ext cx="11917045" cy="738664"/>
          </a:xfrm>
          <a:prstGeom prst="rect">
            <a:avLst/>
          </a:prstGeom>
        </p:spPr>
        <p:txBody>
          <a:bodyPr wrap="none">
            <a:spAutoFit/>
          </a:bodyPr>
          <a:lstStyle/>
          <a:p>
            <a:pPr>
              <a:lnSpc>
                <a:spcPct val="150000"/>
              </a:lnSpc>
            </a:pPr>
            <a:r>
              <a:rPr lang="en-US" altLang="zh-CN" sz="2800" dirty="0"/>
              <a:t>D</a:t>
            </a:r>
            <a:r>
              <a:rPr lang="zh-CN" altLang="zh-CN" sz="2800" dirty="0"/>
              <a:t>在</a:t>
            </a:r>
            <a:r>
              <a:rPr lang="en-US" altLang="zh-CN" sz="2800" dirty="0"/>
              <a:t>KOH</a:t>
            </a:r>
            <a:r>
              <a:rPr lang="zh-CN" altLang="zh-CN" sz="2800" dirty="0"/>
              <a:t>的乙醇溶液中加热发生消去反应</a:t>
            </a:r>
            <a:r>
              <a:rPr lang="en-US" altLang="zh-CN" sz="2800" dirty="0"/>
              <a:t>,</a:t>
            </a:r>
            <a:r>
              <a:rPr lang="zh-CN" altLang="zh-CN" sz="2800" dirty="0"/>
              <a:t>酸化后生成</a:t>
            </a:r>
            <a:r>
              <a:rPr lang="en-US" altLang="zh-CN" sz="2800" dirty="0"/>
              <a:t>E</a:t>
            </a:r>
            <a:r>
              <a:rPr lang="en-US" altLang="zh-CN" sz="2800" dirty="0" smtClean="0"/>
              <a:t>(                                ),</a:t>
            </a:r>
            <a:endParaRPr lang="zh-CN" altLang="en-US" sz="2800" dirty="0"/>
          </a:p>
        </p:txBody>
      </p:sp>
      <p:sp>
        <p:nvSpPr>
          <p:cNvPr id="13" name="矩形 12">
            <a:extLst>
              <a:ext uri="{FF2B5EF4-FFF2-40B4-BE49-F238E27FC236}">
                <a16:creationId xmlns="" xmlns:a16="http://schemas.microsoft.com/office/drawing/2014/main" id="{1085FE1A-ED09-4725-A65E-1AF11120218B}"/>
              </a:ext>
            </a:extLst>
          </p:cNvPr>
          <p:cNvSpPr/>
          <p:nvPr/>
        </p:nvSpPr>
        <p:spPr>
          <a:xfrm>
            <a:off x="11485405" y="3098396"/>
            <a:ext cx="394660" cy="661207"/>
          </a:xfrm>
          <a:prstGeom prst="rect">
            <a:avLst/>
          </a:prstGeom>
        </p:spPr>
        <p:txBody>
          <a:bodyPr wrap="none">
            <a:spAutoFit/>
          </a:bodyPr>
          <a:lstStyle/>
          <a:p>
            <a:pPr>
              <a:lnSpc>
                <a:spcPct val="150000"/>
              </a:lnSpc>
            </a:pPr>
            <a:r>
              <a:rPr lang="en-US" altLang="zh-CN" sz="2800" dirty="0"/>
              <a:t>),</a:t>
            </a:r>
            <a:endParaRPr lang="zh-CN" altLang="en-US" sz="2800" dirty="0"/>
          </a:p>
        </p:txBody>
      </p:sp>
      <p:sp>
        <p:nvSpPr>
          <p:cNvPr id="4" name="矩形 3">
            <a:extLst>
              <a:ext uri="{FF2B5EF4-FFF2-40B4-BE49-F238E27FC236}">
                <a16:creationId xmlns="" xmlns:a16="http://schemas.microsoft.com/office/drawing/2014/main" id="{7451A2E5-50BC-4E97-8B97-6D6B80EBB08B}"/>
              </a:ext>
            </a:extLst>
          </p:cNvPr>
          <p:cNvSpPr/>
          <p:nvPr/>
        </p:nvSpPr>
        <p:spPr>
          <a:xfrm>
            <a:off x="250487" y="4803142"/>
            <a:ext cx="6710491" cy="738664"/>
          </a:xfrm>
          <a:prstGeom prst="rect">
            <a:avLst/>
          </a:prstGeom>
        </p:spPr>
        <p:txBody>
          <a:bodyPr wrap="none">
            <a:spAutoFit/>
          </a:bodyPr>
          <a:lstStyle/>
          <a:p>
            <a:pPr>
              <a:lnSpc>
                <a:spcPct val="150000"/>
              </a:lnSpc>
            </a:pPr>
            <a:r>
              <a:rPr lang="en-US" altLang="zh-CN" sz="2800" dirty="0" smtClean="0"/>
              <a:t>E</a:t>
            </a:r>
            <a:r>
              <a:rPr lang="zh-CN" altLang="zh-CN" sz="2800" dirty="0"/>
              <a:t>与乙醇发生酯化反应</a:t>
            </a:r>
            <a:r>
              <a:rPr lang="en-US" altLang="zh-CN" sz="2800" dirty="0"/>
              <a:t>(</a:t>
            </a:r>
            <a:r>
              <a:rPr lang="zh-CN" altLang="zh-CN" sz="2800" dirty="0"/>
              <a:t>或取代反应</a:t>
            </a:r>
            <a:r>
              <a:rPr lang="en-US" altLang="zh-CN" sz="2800" dirty="0"/>
              <a:t>)</a:t>
            </a:r>
            <a:r>
              <a:rPr lang="zh-CN" altLang="zh-CN" sz="2800" dirty="0"/>
              <a:t>生成</a:t>
            </a:r>
            <a:r>
              <a:rPr lang="en-US" altLang="zh-CN" sz="2800" dirty="0"/>
              <a:t>F(</a:t>
            </a:r>
            <a:endParaRPr lang="zh-CN" altLang="en-US" sz="2800" dirty="0"/>
          </a:p>
        </p:txBody>
      </p:sp>
      <p:pic>
        <p:nvPicPr>
          <p:cNvPr id="14" name="图片 13">
            <a:extLst>
              <a:ext uri="{FF2B5EF4-FFF2-40B4-BE49-F238E27FC236}">
                <a16:creationId xmlns="" xmlns:a16="http://schemas.microsoft.com/office/drawing/2014/main" id="{D3CF8E16-7242-4DAB-847A-F0A23B74D425}"/>
              </a:ext>
            </a:extLst>
          </p:cNvPr>
          <p:cNvPicPr/>
          <p:nvPr/>
        </p:nvPicPr>
        <p:blipFill>
          <a:blip r:embed="rId6"/>
          <a:stretch>
            <a:fillRect/>
          </a:stretch>
        </p:blipFill>
        <p:spPr>
          <a:xfrm>
            <a:off x="7151369" y="4944744"/>
            <a:ext cx="3549003" cy="541655"/>
          </a:xfrm>
          <a:prstGeom prst="rect">
            <a:avLst/>
          </a:prstGeom>
        </p:spPr>
      </p:pic>
      <p:sp>
        <p:nvSpPr>
          <p:cNvPr id="15" name="矩形 14">
            <a:extLst>
              <a:ext uri="{FF2B5EF4-FFF2-40B4-BE49-F238E27FC236}">
                <a16:creationId xmlns="" xmlns:a16="http://schemas.microsoft.com/office/drawing/2014/main" id="{B399B3D2-97F3-4A8C-BA91-05B88A81BFF6}"/>
              </a:ext>
            </a:extLst>
          </p:cNvPr>
          <p:cNvSpPr/>
          <p:nvPr/>
        </p:nvSpPr>
        <p:spPr>
          <a:xfrm>
            <a:off x="10628155" y="4831946"/>
            <a:ext cx="663964" cy="662297"/>
          </a:xfrm>
          <a:prstGeom prst="rect">
            <a:avLst/>
          </a:prstGeom>
        </p:spPr>
        <p:txBody>
          <a:bodyPr wrap="none">
            <a:spAutoFit/>
          </a:bodyPr>
          <a:lstStyle/>
          <a:p>
            <a:pPr>
              <a:lnSpc>
                <a:spcPct val="150000"/>
              </a:lnSpc>
            </a:pPr>
            <a:r>
              <a:rPr lang="en-US" altLang="zh-CN" sz="2800" dirty="0" smtClean="0"/>
              <a:t>)</a:t>
            </a:r>
            <a:r>
              <a:rPr lang="zh-CN" altLang="en-US" sz="2800" dirty="0" smtClean="0"/>
              <a:t>。</a:t>
            </a:r>
            <a:endParaRPr lang="zh-CN" altLang="en-US" sz="2800" dirty="0"/>
          </a:p>
        </p:txBody>
      </p:sp>
      <p:sp>
        <p:nvSpPr>
          <p:cNvPr id="16" name="矩形 15">
            <a:extLst>
              <a:ext uri="{FF2B5EF4-FFF2-40B4-BE49-F238E27FC236}">
                <a16:creationId xmlns="" xmlns:a16="http://schemas.microsoft.com/office/drawing/2014/main" id="{0C3FA99E-3A55-4E12-9AF1-738E14DD2E98}"/>
              </a:ext>
            </a:extLst>
          </p:cNvPr>
          <p:cNvSpPr/>
          <p:nvPr/>
        </p:nvSpPr>
        <p:spPr>
          <a:xfrm>
            <a:off x="228600" y="5753785"/>
            <a:ext cx="11753850" cy="662297"/>
          </a:xfrm>
          <a:prstGeom prst="rect">
            <a:avLst/>
          </a:prstGeom>
        </p:spPr>
        <p:txBody>
          <a:bodyPr wrap="square">
            <a:spAutoFit/>
          </a:bodyPr>
          <a:lstStyle/>
          <a:p>
            <a:pPr algn="dist">
              <a:lnSpc>
                <a:spcPct val="150000"/>
              </a:lnSpc>
            </a:pPr>
            <a:r>
              <a:rPr lang="en-US" altLang="zh-CN" sz="2800" dirty="0"/>
              <a:t>F</a:t>
            </a:r>
            <a:r>
              <a:rPr lang="zh-CN" altLang="zh-CN" sz="2800" dirty="0"/>
              <a:t>与</a:t>
            </a:r>
            <a:r>
              <a:rPr lang="en-US" altLang="zh-CN" sz="2800" dirty="0"/>
              <a:t>G</a:t>
            </a:r>
            <a:r>
              <a:rPr lang="zh-CN" altLang="zh-CN" sz="2800" dirty="0"/>
              <a:t>发生类似信息</a:t>
            </a:r>
            <a:r>
              <a:rPr lang="en-US" altLang="zh-CN" sz="2800" dirty="0"/>
              <a:t>②</a:t>
            </a:r>
            <a:r>
              <a:rPr lang="zh-CN" altLang="zh-CN" sz="2800" dirty="0"/>
              <a:t>所给反应</a:t>
            </a:r>
            <a:r>
              <a:rPr lang="en-US" altLang="zh-CN" sz="2800" dirty="0"/>
              <a:t>(</a:t>
            </a:r>
            <a:r>
              <a:rPr lang="zh-CN" altLang="zh-CN" sz="2800" dirty="0"/>
              <a:t>加成反应</a:t>
            </a:r>
            <a:r>
              <a:rPr lang="en-US" altLang="zh-CN" sz="2800" dirty="0"/>
              <a:t>)</a:t>
            </a:r>
            <a:r>
              <a:rPr lang="zh-CN" altLang="zh-CN" sz="2800" dirty="0"/>
              <a:t>生成</a:t>
            </a:r>
            <a:r>
              <a:rPr lang="en-US" altLang="zh-CN" sz="2800" dirty="0"/>
              <a:t>H,</a:t>
            </a:r>
            <a:r>
              <a:rPr lang="zh-CN" altLang="zh-CN" sz="2800" dirty="0"/>
              <a:t>逆推可知</a:t>
            </a:r>
            <a:r>
              <a:rPr lang="en-US" altLang="zh-CN" sz="2800" dirty="0"/>
              <a:t>G</a:t>
            </a:r>
            <a:r>
              <a:rPr lang="zh-CN" altLang="zh-CN" sz="2800" dirty="0"/>
              <a:t>的结构简式为</a:t>
            </a:r>
            <a:endParaRPr lang="zh-CN" altLang="en-US" sz="2800" dirty="0"/>
          </a:p>
        </p:txBody>
      </p:sp>
      <p:sp>
        <p:nvSpPr>
          <p:cNvPr id="17" name="矩形 16">
            <a:extLst>
              <a:ext uri="{FF2B5EF4-FFF2-40B4-BE49-F238E27FC236}">
                <a16:creationId xmlns="" xmlns:a16="http://schemas.microsoft.com/office/drawing/2014/main" id="{11BF173F-5FB1-4C25-BAB7-4CE5BD387B6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43603530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sktityi-1.jpg" descr="id:2147517071;FounderCES">
            <a:extLst>
              <a:ext uri="{FF2B5EF4-FFF2-40B4-BE49-F238E27FC236}">
                <a16:creationId xmlns="" xmlns:a16="http://schemas.microsoft.com/office/drawing/2014/main" id="{898D1759-2A84-4C24-9305-946062C4EB29}"/>
              </a:ext>
            </a:extLst>
          </p:cNvPr>
          <p:cNvPicPr/>
          <p:nvPr/>
        </p:nvPicPr>
        <p:blipFill>
          <a:blip r:embed="rId2"/>
          <a:stretch>
            <a:fillRect/>
          </a:stretch>
        </p:blipFill>
        <p:spPr>
          <a:xfrm>
            <a:off x="359727" y="388620"/>
            <a:ext cx="728293" cy="1392507"/>
          </a:xfrm>
          <a:prstGeom prst="rect">
            <a:avLst/>
          </a:prstGeom>
        </p:spPr>
      </p:pic>
      <p:sp>
        <p:nvSpPr>
          <p:cNvPr id="3" name="矩形 2">
            <a:extLst>
              <a:ext uri="{FF2B5EF4-FFF2-40B4-BE49-F238E27FC236}">
                <a16:creationId xmlns="" xmlns:a16="http://schemas.microsoft.com/office/drawing/2014/main" id="{FFFFAE41-77EF-4BBD-882E-5671D566C918}"/>
              </a:ext>
            </a:extLst>
          </p:cNvPr>
          <p:cNvSpPr/>
          <p:nvPr/>
        </p:nvSpPr>
        <p:spPr>
          <a:xfrm>
            <a:off x="1088020" y="1118894"/>
            <a:ext cx="10799180" cy="738664"/>
          </a:xfrm>
          <a:prstGeom prst="rect">
            <a:avLst/>
          </a:prstGeom>
        </p:spPr>
        <p:txBody>
          <a:bodyPr wrap="square">
            <a:spAutoFit/>
          </a:bodyPr>
          <a:lstStyle/>
          <a:p>
            <a:pPr>
              <a:lnSpc>
                <a:spcPct val="150000"/>
              </a:lnSpc>
            </a:pPr>
            <a:r>
              <a:rPr lang="en-US" altLang="zh-CN" sz="2800" dirty="0"/>
              <a:t>,</a:t>
            </a:r>
            <a:r>
              <a:rPr lang="zh-CN" altLang="zh-CN" sz="2800" dirty="0"/>
              <a:t>根据信息</a:t>
            </a:r>
            <a:r>
              <a:rPr lang="en-US" altLang="zh-CN" sz="2800" dirty="0"/>
              <a:t>②,</a:t>
            </a:r>
            <a:r>
              <a:rPr lang="zh-CN" altLang="zh-CN" sz="2800" dirty="0"/>
              <a:t>可写出</a:t>
            </a:r>
            <a:r>
              <a:rPr lang="en-US" altLang="zh-CN" sz="2800" dirty="0"/>
              <a:t>F</a:t>
            </a:r>
            <a:r>
              <a:rPr lang="zh-CN" altLang="zh-CN" sz="2800" dirty="0"/>
              <a:t>与</a:t>
            </a:r>
            <a:r>
              <a:rPr lang="en-US" altLang="zh-CN" sz="2800" dirty="0"/>
              <a:t>G</a:t>
            </a:r>
            <a:r>
              <a:rPr lang="zh-CN" altLang="zh-CN" sz="2800" dirty="0"/>
              <a:t>反应的方程式。</a:t>
            </a:r>
            <a:r>
              <a:rPr lang="en-US" altLang="zh-CN" sz="2800" dirty="0"/>
              <a:t>(5)F</a:t>
            </a:r>
            <a:r>
              <a:rPr lang="zh-CN" altLang="zh-CN" sz="2800" dirty="0" smtClean="0"/>
              <a:t>为</a:t>
            </a:r>
            <a:r>
              <a:rPr lang="en-US" altLang="zh-CN" sz="2800" dirty="0" smtClean="0"/>
              <a:t>                                     </a:t>
            </a:r>
            <a:r>
              <a:rPr lang="zh-CN" altLang="en-US" sz="2800" dirty="0" smtClean="0"/>
              <a:t>，</a:t>
            </a:r>
            <a:endParaRPr lang="zh-CN" altLang="en-US" sz="2800" dirty="0"/>
          </a:p>
        </p:txBody>
      </p:sp>
      <p:pic>
        <p:nvPicPr>
          <p:cNvPr id="4" name="图片 3">
            <a:extLst>
              <a:ext uri="{FF2B5EF4-FFF2-40B4-BE49-F238E27FC236}">
                <a16:creationId xmlns="" xmlns:a16="http://schemas.microsoft.com/office/drawing/2014/main" id="{212BB218-F432-4E3B-AAA0-63C999A3E329}"/>
              </a:ext>
            </a:extLst>
          </p:cNvPr>
          <p:cNvPicPr/>
          <p:nvPr/>
        </p:nvPicPr>
        <p:blipFill>
          <a:blip r:embed="rId3"/>
          <a:stretch>
            <a:fillRect/>
          </a:stretch>
        </p:blipFill>
        <p:spPr>
          <a:xfrm>
            <a:off x="8553690" y="1216693"/>
            <a:ext cx="3188427" cy="543066"/>
          </a:xfrm>
          <a:prstGeom prst="rect">
            <a:avLst/>
          </a:prstGeom>
        </p:spPr>
      </p:pic>
      <p:sp>
        <p:nvSpPr>
          <p:cNvPr id="5" name="矩形 4">
            <a:extLst>
              <a:ext uri="{FF2B5EF4-FFF2-40B4-BE49-F238E27FC236}">
                <a16:creationId xmlns="" xmlns:a16="http://schemas.microsoft.com/office/drawing/2014/main" id="{1D92647C-7756-421F-85D8-5DB28357FDD0}"/>
              </a:ext>
            </a:extLst>
          </p:cNvPr>
          <p:cNvSpPr/>
          <p:nvPr/>
        </p:nvSpPr>
        <p:spPr>
          <a:xfrm>
            <a:off x="310480" y="2257470"/>
            <a:ext cx="11576719" cy="662297"/>
          </a:xfrm>
          <a:prstGeom prst="rect">
            <a:avLst/>
          </a:prstGeom>
        </p:spPr>
        <p:txBody>
          <a:bodyPr wrap="square">
            <a:spAutoFit/>
          </a:bodyPr>
          <a:lstStyle/>
          <a:p>
            <a:pPr>
              <a:lnSpc>
                <a:spcPct val="150000"/>
              </a:lnSpc>
            </a:pPr>
            <a:r>
              <a:rPr lang="zh-CN" altLang="zh-CN" sz="2800" dirty="0" smtClean="0"/>
              <a:t>苯环</a:t>
            </a:r>
            <a:r>
              <a:rPr lang="zh-CN" altLang="zh-CN" sz="2800" dirty="0"/>
              <a:t>外含有</a:t>
            </a:r>
            <a:r>
              <a:rPr lang="en-US" altLang="zh-CN" sz="2800" dirty="0"/>
              <a:t>5</a:t>
            </a:r>
            <a:r>
              <a:rPr lang="zh-CN" altLang="zh-CN" sz="2800" dirty="0"/>
              <a:t>个碳原子、</a:t>
            </a:r>
            <a:r>
              <a:rPr lang="en-US" altLang="zh-CN" sz="2800" dirty="0"/>
              <a:t>3</a:t>
            </a:r>
            <a:r>
              <a:rPr lang="zh-CN" altLang="zh-CN" sz="2800" dirty="0"/>
              <a:t>个不饱和度和</a:t>
            </a:r>
            <a:r>
              <a:rPr lang="en-US" altLang="zh-CN" sz="2800" dirty="0"/>
              <a:t>2</a:t>
            </a:r>
            <a:r>
              <a:rPr lang="zh-CN" altLang="zh-CN" sz="2800" dirty="0"/>
              <a:t>个氧原子</a:t>
            </a:r>
            <a:r>
              <a:rPr lang="en-US" altLang="zh-CN" sz="2800" dirty="0" smtClean="0"/>
              <a:t>,</a:t>
            </a:r>
            <a:r>
              <a:rPr lang="zh-CN" altLang="zh-CN" sz="2800" dirty="0"/>
              <a:t>其同分异构体</a:t>
            </a:r>
            <a:r>
              <a:rPr lang="zh-CN" altLang="zh-CN" sz="2800" dirty="0" smtClean="0"/>
              <a:t>能</a:t>
            </a:r>
            <a:r>
              <a:rPr lang="zh-CN" altLang="zh-CN" sz="2800" dirty="0">
                <a:solidFill>
                  <a:prstClr val="black"/>
                </a:solidFill>
              </a:rPr>
              <a:t>与</a:t>
            </a:r>
            <a:r>
              <a:rPr lang="zh-CN" altLang="zh-CN" sz="2800" dirty="0" smtClean="0">
                <a:solidFill>
                  <a:prstClr val="black"/>
                </a:solidFill>
              </a:rPr>
              <a:t>饱和</a:t>
            </a:r>
            <a:r>
              <a:rPr lang="en-US" altLang="zh-CN" sz="2800" dirty="0" smtClean="0"/>
              <a:t>              </a:t>
            </a:r>
            <a:endParaRPr lang="zh-CN" altLang="en-US" sz="2800" dirty="0"/>
          </a:p>
        </p:txBody>
      </p:sp>
      <p:sp>
        <p:nvSpPr>
          <p:cNvPr id="6" name="矩形 5">
            <a:extLst>
              <a:ext uri="{FF2B5EF4-FFF2-40B4-BE49-F238E27FC236}">
                <a16:creationId xmlns="" xmlns:a16="http://schemas.microsoft.com/office/drawing/2014/main" id="{7F40CDED-AEAA-41DF-9787-7F67C88A9718}"/>
              </a:ext>
            </a:extLst>
          </p:cNvPr>
          <p:cNvSpPr/>
          <p:nvPr/>
        </p:nvSpPr>
        <p:spPr>
          <a:xfrm>
            <a:off x="207621" y="3110463"/>
            <a:ext cx="11639550" cy="2677656"/>
          </a:xfrm>
          <a:prstGeom prst="rect">
            <a:avLst/>
          </a:prstGeom>
        </p:spPr>
        <p:txBody>
          <a:bodyPr wrap="square">
            <a:spAutoFit/>
          </a:bodyPr>
          <a:lstStyle/>
          <a:p>
            <a:pPr>
              <a:lnSpc>
                <a:spcPct val="150000"/>
              </a:lnSpc>
            </a:pPr>
            <a:r>
              <a:rPr lang="zh-CN" altLang="zh-CN" sz="2800" dirty="0" smtClean="0"/>
              <a:t>碳酸氢钠</a:t>
            </a:r>
            <a:r>
              <a:rPr lang="zh-CN" altLang="zh-CN" sz="2800" dirty="0"/>
              <a:t>溶液反应生成</a:t>
            </a:r>
            <a:r>
              <a:rPr lang="en-US" altLang="zh-CN" sz="2800" dirty="0"/>
              <a:t>CO</a:t>
            </a:r>
            <a:r>
              <a:rPr lang="en-US" altLang="zh-CN" sz="2800" baseline="-25000" dirty="0"/>
              <a:t>2</a:t>
            </a:r>
            <a:r>
              <a:rPr lang="en-US" altLang="zh-CN" sz="2800" dirty="0"/>
              <a:t>,</a:t>
            </a:r>
            <a:r>
              <a:rPr lang="zh-CN" altLang="zh-CN" sz="2800" dirty="0"/>
              <a:t>即必含有羧基</a:t>
            </a:r>
            <a:r>
              <a:rPr lang="en-US" altLang="zh-CN" sz="2800" dirty="0"/>
              <a:t>,</a:t>
            </a:r>
            <a:r>
              <a:rPr lang="zh-CN" altLang="zh-CN" sz="2800" dirty="0"/>
              <a:t>核磁共振氢谱显示有</a:t>
            </a:r>
            <a:r>
              <a:rPr lang="en-US" altLang="zh-CN" sz="2800" dirty="0"/>
              <a:t>4</a:t>
            </a:r>
            <a:r>
              <a:rPr lang="zh-CN" altLang="zh-CN" sz="2800" dirty="0"/>
              <a:t>种氢原子</a:t>
            </a:r>
            <a:r>
              <a:rPr lang="en-US" altLang="zh-CN" sz="2800" dirty="0"/>
              <a:t>,</a:t>
            </a:r>
            <a:r>
              <a:rPr lang="zh-CN" altLang="zh-CN" sz="2800" dirty="0"/>
              <a:t>则具有较高的对称性</a:t>
            </a:r>
            <a:r>
              <a:rPr lang="en-US" altLang="zh-CN" sz="2800" dirty="0"/>
              <a:t>,</a:t>
            </a:r>
            <a:r>
              <a:rPr lang="zh-CN" altLang="zh-CN" sz="2800" dirty="0"/>
              <a:t>氢原子个数比为</a:t>
            </a:r>
            <a:r>
              <a:rPr lang="en-US" altLang="zh-CN" sz="2800" dirty="0"/>
              <a:t>6∶2∶1∶1,</a:t>
            </a:r>
            <a:r>
              <a:rPr lang="zh-CN" altLang="zh-CN" sz="2800" dirty="0"/>
              <a:t>可知含有两个对称的甲基</a:t>
            </a:r>
            <a:r>
              <a:rPr lang="en-US" altLang="zh-CN" sz="2800" dirty="0"/>
              <a:t>,</a:t>
            </a:r>
            <a:r>
              <a:rPr lang="zh-CN" altLang="zh-CN" sz="2800" dirty="0"/>
              <a:t>还有</a:t>
            </a:r>
            <a:r>
              <a:rPr lang="en-US" altLang="zh-CN" sz="2800" dirty="0"/>
              <a:t>2</a:t>
            </a:r>
            <a:r>
              <a:rPr lang="zh-CN" altLang="zh-CN" sz="2800" dirty="0"/>
              <a:t>个碳原子和</a:t>
            </a:r>
            <a:r>
              <a:rPr lang="en-US" altLang="zh-CN" sz="2800" dirty="0"/>
              <a:t>2</a:t>
            </a:r>
            <a:r>
              <a:rPr lang="zh-CN" altLang="zh-CN" sz="2800" dirty="0"/>
              <a:t>个不饱和度</a:t>
            </a:r>
            <a:r>
              <a:rPr lang="en-US" altLang="zh-CN" sz="2800" dirty="0"/>
              <a:t>,</a:t>
            </a:r>
            <a:r>
              <a:rPr lang="zh-CN" altLang="zh-CN" sz="2800" dirty="0"/>
              <a:t>则含有碳碳叁键</a:t>
            </a:r>
            <a:r>
              <a:rPr lang="en-US" altLang="zh-CN" sz="2800" dirty="0" smtClean="0"/>
              <a:t>,</a:t>
            </a:r>
            <a:r>
              <a:rPr lang="zh-CN" altLang="zh-CN" sz="2800" dirty="0" smtClean="0"/>
              <a:t>故</a:t>
            </a:r>
            <a:r>
              <a:rPr lang="zh-CN" altLang="zh-CN" sz="2800" dirty="0"/>
              <a:t>满足条件的同分异构体的结构简式为</a:t>
            </a:r>
            <a:endParaRPr lang="zh-CN" altLang="en-US" sz="2800" dirty="0"/>
          </a:p>
        </p:txBody>
      </p:sp>
      <p:pic>
        <p:nvPicPr>
          <p:cNvPr id="7" name="2017lqhx3.jpg" descr="id:2147517078;FounderCES">
            <a:extLst>
              <a:ext uri="{FF2B5EF4-FFF2-40B4-BE49-F238E27FC236}">
                <a16:creationId xmlns="" xmlns:a16="http://schemas.microsoft.com/office/drawing/2014/main" id="{D81A23D8-1AFB-41E2-9C6B-12C63BA5A0A1}"/>
              </a:ext>
            </a:extLst>
          </p:cNvPr>
          <p:cNvPicPr/>
          <p:nvPr/>
        </p:nvPicPr>
        <p:blipFill>
          <a:blip r:embed="rId4"/>
          <a:stretch>
            <a:fillRect/>
          </a:stretch>
        </p:blipFill>
        <p:spPr>
          <a:xfrm>
            <a:off x="3300308" y="5019802"/>
            <a:ext cx="2310650" cy="1128713"/>
          </a:xfrm>
          <a:prstGeom prst="rect">
            <a:avLst/>
          </a:prstGeom>
        </p:spPr>
      </p:pic>
      <p:sp>
        <p:nvSpPr>
          <p:cNvPr id="8" name="矩形 7">
            <a:extLst>
              <a:ext uri="{FF2B5EF4-FFF2-40B4-BE49-F238E27FC236}">
                <a16:creationId xmlns="" xmlns:a16="http://schemas.microsoft.com/office/drawing/2014/main" id="{524F45E0-66DF-400A-968E-01ECB311E528}"/>
              </a:ext>
            </a:extLst>
          </p:cNvPr>
          <p:cNvSpPr/>
          <p:nvPr/>
        </p:nvSpPr>
        <p:spPr>
          <a:xfrm>
            <a:off x="5822614" y="5253554"/>
            <a:ext cx="552450" cy="661207"/>
          </a:xfrm>
          <a:prstGeom prst="rect">
            <a:avLst/>
          </a:prstGeom>
        </p:spPr>
        <p:txBody>
          <a:bodyPr wrap="square">
            <a:spAutoFit/>
          </a:bodyPr>
          <a:lstStyle/>
          <a:p>
            <a:pPr>
              <a:lnSpc>
                <a:spcPct val="150000"/>
              </a:lnSpc>
            </a:pPr>
            <a:r>
              <a:rPr lang="zh-CN" altLang="en-US" sz="2800" dirty="0"/>
              <a:t>、</a:t>
            </a:r>
          </a:p>
        </p:txBody>
      </p:sp>
      <p:sp>
        <p:nvSpPr>
          <p:cNvPr id="9" name="矩形 8">
            <a:extLst>
              <a:ext uri="{FF2B5EF4-FFF2-40B4-BE49-F238E27FC236}">
                <a16:creationId xmlns="" xmlns:a16="http://schemas.microsoft.com/office/drawing/2014/main" id="{BFB251D3-23CD-45FD-9C87-25890A1F4610}"/>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pic>
        <p:nvPicPr>
          <p:cNvPr id="11" name="2017lqhx4.jpg" descr="id:2147517085;FounderCES">
            <a:extLst>
              <a:ext uri="{FF2B5EF4-FFF2-40B4-BE49-F238E27FC236}">
                <a16:creationId xmlns="" xmlns:a16="http://schemas.microsoft.com/office/drawing/2014/main" id="{CA6AF1F1-1378-4A17-85CD-A214F20080F9}"/>
              </a:ext>
            </a:extLst>
          </p:cNvPr>
          <p:cNvPicPr/>
          <p:nvPr/>
        </p:nvPicPr>
        <p:blipFill>
          <a:blip r:embed="rId5"/>
          <a:stretch>
            <a:fillRect/>
          </a:stretch>
        </p:blipFill>
        <p:spPr>
          <a:xfrm>
            <a:off x="6098839" y="5122990"/>
            <a:ext cx="4611386" cy="1025525"/>
          </a:xfrm>
          <a:prstGeom prst="rect">
            <a:avLst/>
          </a:prstGeom>
        </p:spPr>
      </p:pic>
    </p:spTree>
    <p:extLst>
      <p:ext uri="{BB962C8B-B14F-4D97-AF65-F5344CB8AC3E}">
        <p14:creationId xmlns:p14="http://schemas.microsoft.com/office/powerpoint/2010/main" val="115987089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8DB74920-F89A-4DC1-8F40-EEEA00E59734}"/>
              </a:ext>
            </a:extLst>
          </p:cNvPr>
          <p:cNvSpPr/>
          <p:nvPr/>
        </p:nvSpPr>
        <p:spPr>
          <a:xfrm>
            <a:off x="773446" y="805933"/>
            <a:ext cx="543739" cy="662233"/>
          </a:xfrm>
          <a:prstGeom prst="rect">
            <a:avLst/>
          </a:prstGeom>
        </p:spPr>
        <p:txBody>
          <a:bodyPr wrap="none">
            <a:spAutoFit/>
          </a:bodyPr>
          <a:lstStyle/>
          <a:p>
            <a:pPr>
              <a:lnSpc>
                <a:spcPct val="150000"/>
              </a:lnSpc>
            </a:pPr>
            <a:r>
              <a:rPr lang="zh-CN" altLang="zh-CN" sz="2800" dirty="0"/>
              <a:t>和</a:t>
            </a:r>
            <a:endParaRPr lang="zh-CN" altLang="en-US" sz="2800" dirty="0"/>
          </a:p>
        </p:txBody>
      </p:sp>
      <p:pic>
        <p:nvPicPr>
          <p:cNvPr id="4" name="2017lqhx5.jpg" descr="id:2147517092;FounderCES">
            <a:extLst>
              <a:ext uri="{FF2B5EF4-FFF2-40B4-BE49-F238E27FC236}">
                <a16:creationId xmlns="" xmlns:a16="http://schemas.microsoft.com/office/drawing/2014/main" id="{330945E2-E065-431E-BB1C-03626EF7AE32}"/>
              </a:ext>
            </a:extLst>
          </p:cNvPr>
          <p:cNvPicPr/>
          <p:nvPr/>
        </p:nvPicPr>
        <p:blipFill>
          <a:blip r:embed="rId2"/>
          <a:stretch>
            <a:fillRect/>
          </a:stretch>
        </p:blipFill>
        <p:spPr>
          <a:xfrm>
            <a:off x="1593830" y="653496"/>
            <a:ext cx="1972168" cy="967105"/>
          </a:xfrm>
          <a:prstGeom prst="rect">
            <a:avLst/>
          </a:prstGeom>
        </p:spPr>
      </p:pic>
      <p:sp>
        <p:nvSpPr>
          <p:cNvPr id="5" name="矩形 4">
            <a:extLst>
              <a:ext uri="{FF2B5EF4-FFF2-40B4-BE49-F238E27FC236}">
                <a16:creationId xmlns="" xmlns:a16="http://schemas.microsoft.com/office/drawing/2014/main" id="{BC4B2937-9176-480B-8EC6-A154A8CAD90A}"/>
              </a:ext>
            </a:extLst>
          </p:cNvPr>
          <p:cNvSpPr/>
          <p:nvPr/>
        </p:nvSpPr>
        <p:spPr>
          <a:xfrm>
            <a:off x="3803170" y="805931"/>
            <a:ext cx="7875874" cy="738664"/>
          </a:xfrm>
          <a:prstGeom prst="rect">
            <a:avLst/>
          </a:prstGeom>
        </p:spPr>
        <p:txBody>
          <a:bodyPr wrap="none">
            <a:spAutoFit/>
          </a:bodyPr>
          <a:lstStyle/>
          <a:p>
            <a:pPr>
              <a:lnSpc>
                <a:spcPct val="150000"/>
              </a:lnSpc>
            </a:pPr>
            <a:r>
              <a:rPr lang="zh-CN" altLang="en-US" sz="2800" dirty="0" smtClean="0"/>
              <a:t>。</a:t>
            </a:r>
            <a:r>
              <a:rPr lang="en-US" altLang="zh-CN" sz="2800" dirty="0" smtClean="0"/>
              <a:t>(</a:t>
            </a:r>
            <a:r>
              <a:rPr lang="en-US" altLang="zh-CN" sz="2800" dirty="0"/>
              <a:t>6)</a:t>
            </a:r>
            <a:r>
              <a:rPr lang="zh-CN" altLang="zh-CN" sz="2800" dirty="0"/>
              <a:t>由产物的结构简式</a:t>
            </a:r>
            <a:r>
              <a:rPr lang="en-US" altLang="zh-CN" sz="2800" dirty="0"/>
              <a:t>,</a:t>
            </a:r>
            <a:r>
              <a:rPr lang="zh-CN" altLang="zh-CN" sz="2800" dirty="0"/>
              <a:t>迁移信息</a:t>
            </a:r>
            <a:r>
              <a:rPr lang="en-US" altLang="zh-CN" sz="2800" dirty="0"/>
              <a:t>②</a:t>
            </a:r>
            <a:r>
              <a:rPr lang="zh-CN" altLang="zh-CN" sz="2800" dirty="0"/>
              <a:t>可知要先制出</a:t>
            </a:r>
            <a:endParaRPr lang="zh-CN" altLang="en-US" sz="2800" dirty="0"/>
          </a:p>
        </p:txBody>
      </p:sp>
      <p:pic>
        <p:nvPicPr>
          <p:cNvPr id="6" name="17wcmlzqlj2A.jpg" descr="id:2147517099;FounderCES">
            <a:extLst>
              <a:ext uri="{FF2B5EF4-FFF2-40B4-BE49-F238E27FC236}">
                <a16:creationId xmlns="" xmlns:a16="http://schemas.microsoft.com/office/drawing/2014/main" id="{CCB0FC4A-910A-4C67-9338-35DFF5F02088}"/>
              </a:ext>
            </a:extLst>
          </p:cNvPr>
          <p:cNvPicPr/>
          <p:nvPr/>
        </p:nvPicPr>
        <p:blipFill>
          <a:blip r:embed="rId3"/>
          <a:stretch>
            <a:fillRect/>
          </a:stretch>
        </p:blipFill>
        <p:spPr>
          <a:xfrm>
            <a:off x="773446" y="2047890"/>
            <a:ext cx="715645" cy="657322"/>
          </a:xfrm>
          <a:prstGeom prst="rect">
            <a:avLst/>
          </a:prstGeom>
        </p:spPr>
      </p:pic>
      <p:pic>
        <p:nvPicPr>
          <p:cNvPr id="7" name="17wcmlzqlj2A.jpg" descr="id:2147517106;FounderCES">
            <a:extLst>
              <a:ext uri="{FF2B5EF4-FFF2-40B4-BE49-F238E27FC236}">
                <a16:creationId xmlns="" xmlns:a16="http://schemas.microsoft.com/office/drawing/2014/main" id="{D982C5CA-0FD9-451E-8A85-180E0F7F93AB}"/>
              </a:ext>
            </a:extLst>
          </p:cNvPr>
          <p:cNvPicPr/>
          <p:nvPr/>
        </p:nvPicPr>
        <p:blipFill>
          <a:blip r:embed="rId3"/>
          <a:stretch>
            <a:fillRect/>
          </a:stretch>
        </p:blipFill>
        <p:spPr>
          <a:xfrm>
            <a:off x="3208175" y="1947937"/>
            <a:ext cx="715645" cy="657322"/>
          </a:xfrm>
          <a:prstGeom prst="rect">
            <a:avLst/>
          </a:prstGeom>
        </p:spPr>
      </p:pic>
      <p:sp>
        <p:nvSpPr>
          <p:cNvPr id="8" name="矩形 7">
            <a:extLst>
              <a:ext uri="{FF2B5EF4-FFF2-40B4-BE49-F238E27FC236}">
                <a16:creationId xmlns="" xmlns:a16="http://schemas.microsoft.com/office/drawing/2014/main" id="{115E49C5-37B1-47C7-AF20-3F38B47BE1EA}"/>
              </a:ext>
            </a:extLst>
          </p:cNvPr>
          <p:cNvSpPr/>
          <p:nvPr/>
        </p:nvSpPr>
        <p:spPr>
          <a:xfrm>
            <a:off x="285750" y="2809473"/>
            <a:ext cx="11658600" cy="662297"/>
          </a:xfrm>
          <a:prstGeom prst="rect">
            <a:avLst/>
          </a:prstGeom>
        </p:spPr>
        <p:txBody>
          <a:bodyPr wrap="square">
            <a:spAutoFit/>
          </a:bodyPr>
          <a:lstStyle/>
          <a:p>
            <a:pPr>
              <a:lnSpc>
                <a:spcPct val="150000"/>
              </a:lnSpc>
            </a:pPr>
            <a:r>
              <a:rPr lang="zh-CN" altLang="zh-CN" sz="2800" dirty="0"/>
              <a:t>戊</a:t>
            </a:r>
            <a:r>
              <a:rPr lang="zh-CN" altLang="zh-CN" sz="2800" dirty="0" smtClean="0"/>
              <a:t>烷与氯气在光照条件下发生取代反应制得。</a:t>
            </a:r>
            <a:endParaRPr lang="zh-CN" altLang="zh-CN" sz="2800" dirty="0"/>
          </a:p>
        </p:txBody>
      </p:sp>
      <p:sp>
        <p:nvSpPr>
          <p:cNvPr id="9" name="矩形 8">
            <a:extLst>
              <a:ext uri="{FF2B5EF4-FFF2-40B4-BE49-F238E27FC236}">
                <a16:creationId xmlns="" xmlns:a16="http://schemas.microsoft.com/office/drawing/2014/main" id="{275AD7C0-5696-4C87-BFBF-D2A1526EC215}"/>
              </a:ext>
            </a:extLst>
          </p:cNvPr>
          <p:cNvSpPr/>
          <p:nvPr/>
        </p:nvSpPr>
        <p:spPr>
          <a:xfrm>
            <a:off x="2303689" y="1944052"/>
            <a:ext cx="552450" cy="661207"/>
          </a:xfrm>
          <a:prstGeom prst="rect">
            <a:avLst/>
          </a:prstGeom>
        </p:spPr>
        <p:txBody>
          <a:bodyPr wrap="square">
            <a:spAutoFit/>
          </a:bodyPr>
          <a:lstStyle/>
          <a:p>
            <a:pPr>
              <a:lnSpc>
                <a:spcPct val="150000"/>
              </a:lnSpc>
            </a:pPr>
            <a:r>
              <a:rPr lang="zh-CN" altLang="en-US" sz="2800" dirty="0"/>
              <a:t>、</a:t>
            </a:r>
          </a:p>
        </p:txBody>
      </p:sp>
      <p:sp>
        <p:nvSpPr>
          <p:cNvPr id="11" name="矩形 10">
            <a:extLst>
              <a:ext uri="{FF2B5EF4-FFF2-40B4-BE49-F238E27FC236}">
                <a16:creationId xmlns="" xmlns:a16="http://schemas.microsoft.com/office/drawing/2014/main" id="{9FD7D503-783B-41B4-9674-E62AA16B4685}"/>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
        <p:nvSpPr>
          <p:cNvPr id="12" name="矩形 11"/>
          <p:cNvSpPr/>
          <p:nvPr/>
        </p:nvSpPr>
        <p:spPr>
          <a:xfrm>
            <a:off x="3923820" y="2014988"/>
            <a:ext cx="7755223" cy="523220"/>
          </a:xfrm>
          <a:prstGeom prst="rect">
            <a:avLst/>
          </a:prstGeom>
        </p:spPr>
        <p:txBody>
          <a:bodyPr wrap="square">
            <a:spAutoFit/>
          </a:bodyPr>
          <a:lstStyle/>
          <a:p>
            <a:r>
              <a:rPr lang="zh-CN" altLang="zh-CN" sz="2800" dirty="0">
                <a:solidFill>
                  <a:prstClr val="black"/>
                </a:solidFill>
              </a:rPr>
              <a:t>可由氯代烃发生消去</a:t>
            </a:r>
            <a:r>
              <a:rPr lang="zh-CN" altLang="zh-CN" sz="2800" dirty="0" smtClean="0">
                <a:solidFill>
                  <a:prstClr val="black"/>
                </a:solidFill>
              </a:rPr>
              <a:t>反应</a:t>
            </a:r>
            <a:r>
              <a:rPr lang="zh-CN" altLang="en-US" sz="2800" dirty="0" smtClean="0">
                <a:solidFill>
                  <a:prstClr val="black"/>
                </a:solidFill>
              </a:rPr>
              <a:t>得到，</a:t>
            </a:r>
            <a:r>
              <a:rPr lang="zh-CN" altLang="zh-CN" sz="2800" dirty="0"/>
              <a:t>而氯代</a:t>
            </a:r>
            <a:r>
              <a:rPr lang="zh-CN" altLang="zh-CN" sz="2800" dirty="0" smtClean="0"/>
              <a:t>烃</a:t>
            </a:r>
            <a:r>
              <a:rPr lang="zh-CN" altLang="zh-CN" sz="2800" dirty="0"/>
              <a:t>可由</a:t>
            </a:r>
            <a:r>
              <a:rPr lang="zh-CN" altLang="zh-CN" sz="2800" dirty="0" smtClean="0"/>
              <a:t>环</a:t>
            </a:r>
            <a:endParaRPr lang="zh-CN" altLang="en-US" sz="2800" dirty="0"/>
          </a:p>
        </p:txBody>
      </p:sp>
    </p:spTree>
    <p:extLst>
      <p:ext uri="{BB962C8B-B14F-4D97-AF65-F5344CB8AC3E}">
        <p14:creationId xmlns:p14="http://schemas.microsoft.com/office/powerpoint/2010/main" val="212254422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36C46F06-1632-4D78-B82A-C175D8399793}"/>
              </a:ext>
            </a:extLst>
          </p:cNvPr>
          <p:cNvSpPr/>
          <p:nvPr/>
        </p:nvSpPr>
        <p:spPr>
          <a:xfrm>
            <a:off x="326687" y="447801"/>
            <a:ext cx="11618570" cy="738664"/>
          </a:xfrm>
          <a:prstGeom prst="rect">
            <a:avLst/>
          </a:prstGeom>
        </p:spPr>
        <p:txBody>
          <a:bodyPr wrap="square">
            <a:spAutoFit/>
          </a:bodyPr>
          <a:lstStyle/>
          <a:p>
            <a:pPr>
              <a:lnSpc>
                <a:spcPct val="150000"/>
              </a:lnSpc>
            </a:pPr>
            <a:r>
              <a:rPr lang="zh-CN" altLang="zh-CN" sz="2800" dirty="0"/>
              <a:t>　</a:t>
            </a:r>
          </a:p>
        </p:txBody>
      </p:sp>
      <p:sp>
        <p:nvSpPr>
          <p:cNvPr id="7" name="矩形 6">
            <a:extLst>
              <a:ext uri="{FF2B5EF4-FFF2-40B4-BE49-F238E27FC236}">
                <a16:creationId xmlns="" xmlns:a16="http://schemas.microsoft.com/office/drawing/2014/main" id="{F9273072-292D-4099-AE72-878968F010AE}"/>
              </a:ext>
            </a:extLst>
          </p:cNvPr>
          <p:cNvSpPr/>
          <p:nvPr/>
        </p:nvSpPr>
        <p:spPr>
          <a:xfrm>
            <a:off x="326687" y="1171701"/>
            <a:ext cx="11618570" cy="738664"/>
          </a:xfrm>
          <a:prstGeom prst="rect">
            <a:avLst/>
          </a:prstGeom>
        </p:spPr>
        <p:txBody>
          <a:bodyPr wrap="square">
            <a:spAutoFit/>
          </a:bodyPr>
          <a:lstStyle/>
          <a:p>
            <a:pPr>
              <a:lnSpc>
                <a:spcPct val="150000"/>
              </a:lnSpc>
            </a:pPr>
            <a:r>
              <a:rPr lang="zh-CN" altLang="en-US" sz="2800" b="1" dirty="0" smtClean="0">
                <a:solidFill>
                  <a:srgbClr val="DA251C"/>
                </a:solidFill>
                <a:cs typeface="Times New Roman"/>
              </a:rPr>
              <a:t>答案    </a:t>
            </a:r>
            <a:r>
              <a:rPr lang="en-US" altLang="zh-CN" sz="2800" dirty="0" smtClean="0"/>
              <a:t>(</a:t>
            </a:r>
            <a:r>
              <a:rPr lang="en-US" altLang="zh-CN" sz="2800" dirty="0"/>
              <a:t>1)</a:t>
            </a:r>
            <a:r>
              <a:rPr lang="zh-CN" altLang="zh-CN" sz="2800" dirty="0"/>
              <a:t>苯甲醛　</a:t>
            </a:r>
            <a:r>
              <a:rPr lang="en-US" altLang="zh-CN" sz="2800" dirty="0"/>
              <a:t>(2)</a:t>
            </a:r>
            <a:r>
              <a:rPr lang="zh-CN" altLang="zh-CN" sz="2800" dirty="0"/>
              <a:t>加成反应　取代反应</a:t>
            </a:r>
          </a:p>
        </p:txBody>
      </p:sp>
      <p:sp>
        <p:nvSpPr>
          <p:cNvPr id="2" name="矩形 1">
            <a:extLst>
              <a:ext uri="{FF2B5EF4-FFF2-40B4-BE49-F238E27FC236}">
                <a16:creationId xmlns="" xmlns:a16="http://schemas.microsoft.com/office/drawing/2014/main" id="{26363651-9DFD-48D8-894F-D27B978985E4}"/>
              </a:ext>
            </a:extLst>
          </p:cNvPr>
          <p:cNvSpPr/>
          <p:nvPr/>
        </p:nvSpPr>
        <p:spPr>
          <a:xfrm>
            <a:off x="315589" y="1891784"/>
            <a:ext cx="1343638" cy="661207"/>
          </a:xfrm>
          <a:prstGeom prst="rect">
            <a:avLst/>
          </a:prstGeom>
        </p:spPr>
        <p:txBody>
          <a:bodyPr wrap="none">
            <a:spAutoFit/>
          </a:bodyPr>
          <a:lstStyle/>
          <a:p>
            <a:pPr>
              <a:lnSpc>
                <a:spcPct val="150000"/>
              </a:lnSpc>
            </a:pPr>
            <a:r>
              <a:rPr lang="en-US" altLang="zh-CN" sz="2800" dirty="0"/>
              <a:t>(3)C</a:t>
            </a:r>
            <a:r>
              <a:rPr lang="en-US" altLang="zh-CN" sz="2800" baseline="-25000" dirty="0"/>
              <a:t>6</a:t>
            </a:r>
            <a:r>
              <a:rPr lang="en-US" altLang="zh-CN" sz="2800" dirty="0"/>
              <a:t>H</a:t>
            </a:r>
            <a:r>
              <a:rPr lang="en-US" altLang="zh-CN" sz="2800" baseline="-25000" dirty="0"/>
              <a:t>5</a:t>
            </a:r>
            <a:endParaRPr lang="zh-CN" altLang="en-US" sz="2800" baseline="-25000" dirty="0"/>
          </a:p>
        </p:txBody>
      </p:sp>
      <p:pic>
        <p:nvPicPr>
          <p:cNvPr id="8" name="17-QTIT-01.jpg" descr="id:2147517120;FounderCES">
            <a:extLst>
              <a:ext uri="{FF2B5EF4-FFF2-40B4-BE49-F238E27FC236}">
                <a16:creationId xmlns="" xmlns:a16="http://schemas.microsoft.com/office/drawing/2014/main" id="{627C2BDB-3544-4665-A645-9786E8227697}"/>
              </a:ext>
            </a:extLst>
          </p:cNvPr>
          <p:cNvPicPr/>
          <p:nvPr/>
        </p:nvPicPr>
        <p:blipFill>
          <a:blip r:embed="rId2"/>
          <a:stretch>
            <a:fillRect/>
          </a:stretch>
        </p:blipFill>
        <p:spPr>
          <a:xfrm>
            <a:off x="1618933" y="2187575"/>
            <a:ext cx="914718" cy="169079"/>
          </a:xfrm>
          <a:prstGeom prst="rect">
            <a:avLst/>
          </a:prstGeom>
        </p:spPr>
      </p:pic>
      <p:sp>
        <p:nvSpPr>
          <p:cNvPr id="3" name="矩形 2">
            <a:extLst>
              <a:ext uri="{FF2B5EF4-FFF2-40B4-BE49-F238E27FC236}">
                <a16:creationId xmlns="" xmlns:a16="http://schemas.microsoft.com/office/drawing/2014/main" id="{3A5BCCFA-8263-4F21-AF1A-24B9935B0C92}"/>
              </a:ext>
            </a:extLst>
          </p:cNvPr>
          <p:cNvSpPr/>
          <p:nvPr/>
        </p:nvSpPr>
        <p:spPr>
          <a:xfrm>
            <a:off x="2622931" y="1901309"/>
            <a:ext cx="1202573" cy="661207"/>
          </a:xfrm>
          <a:prstGeom prst="rect">
            <a:avLst/>
          </a:prstGeom>
        </p:spPr>
        <p:txBody>
          <a:bodyPr wrap="none">
            <a:spAutoFit/>
          </a:bodyPr>
          <a:lstStyle/>
          <a:p>
            <a:pPr>
              <a:lnSpc>
                <a:spcPct val="150000"/>
              </a:lnSpc>
            </a:pPr>
            <a:r>
              <a:rPr lang="en-US" altLang="zh-CN" sz="2800" dirty="0"/>
              <a:t>COOH</a:t>
            </a:r>
            <a:endParaRPr lang="zh-CN" altLang="en-US" sz="2800" dirty="0"/>
          </a:p>
        </p:txBody>
      </p:sp>
      <p:sp>
        <p:nvSpPr>
          <p:cNvPr id="9" name="矩形 8">
            <a:extLst>
              <a:ext uri="{FF2B5EF4-FFF2-40B4-BE49-F238E27FC236}">
                <a16:creationId xmlns="" xmlns:a16="http://schemas.microsoft.com/office/drawing/2014/main" id="{BBE43373-4990-4B6A-A6AA-6CE896C013D3}"/>
              </a:ext>
            </a:extLst>
          </p:cNvPr>
          <p:cNvSpPr/>
          <p:nvPr/>
        </p:nvSpPr>
        <p:spPr>
          <a:xfrm>
            <a:off x="315589" y="2767793"/>
            <a:ext cx="604653" cy="661207"/>
          </a:xfrm>
          <a:prstGeom prst="rect">
            <a:avLst/>
          </a:prstGeom>
        </p:spPr>
        <p:txBody>
          <a:bodyPr wrap="none">
            <a:spAutoFit/>
          </a:bodyPr>
          <a:lstStyle/>
          <a:p>
            <a:pPr>
              <a:lnSpc>
                <a:spcPct val="150000"/>
              </a:lnSpc>
            </a:pPr>
            <a:r>
              <a:rPr lang="en-US" altLang="zh-CN" sz="2800" dirty="0"/>
              <a:t>(4)</a:t>
            </a:r>
            <a:endParaRPr lang="zh-CN" altLang="en-US" sz="2800" dirty="0"/>
          </a:p>
        </p:txBody>
      </p:sp>
      <p:pic>
        <p:nvPicPr>
          <p:cNvPr id="10" name="17wcmlzqlj1.jpg" descr="id:2147517127;FounderCES">
            <a:extLst>
              <a:ext uri="{FF2B5EF4-FFF2-40B4-BE49-F238E27FC236}">
                <a16:creationId xmlns="" xmlns:a16="http://schemas.microsoft.com/office/drawing/2014/main" id="{9205F5E8-644C-4279-BD6E-352FE57EDA1C}"/>
              </a:ext>
            </a:extLst>
          </p:cNvPr>
          <p:cNvPicPr/>
          <p:nvPr/>
        </p:nvPicPr>
        <p:blipFill>
          <a:blip r:embed="rId3"/>
          <a:stretch>
            <a:fillRect/>
          </a:stretch>
        </p:blipFill>
        <p:spPr>
          <a:xfrm>
            <a:off x="985649" y="2616517"/>
            <a:ext cx="5110351" cy="1169457"/>
          </a:xfrm>
          <a:prstGeom prst="rect">
            <a:avLst/>
          </a:prstGeom>
        </p:spPr>
      </p:pic>
      <p:sp>
        <p:nvSpPr>
          <p:cNvPr id="11" name="矩形 10">
            <a:extLst>
              <a:ext uri="{FF2B5EF4-FFF2-40B4-BE49-F238E27FC236}">
                <a16:creationId xmlns="" xmlns:a16="http://schemas.microsoft.com/office/drawing/2014/main" id="{A1C52D9F-79A8-4C85-A73F-32A7B89649AF}"/>
              </a:ext>
            </a:extLst>
          </p:cNvPr>
          <p:cNvSpPr/>
          <p:nvPr/>
        </p:nvSpPr>
        <p:spPr>
          <a:xfrm>
            <a:off x="299387" y="3853934"/>
            <a:ext cx="604653" cy="661207"/>
          </a:xfrm>
          <a:prstGeom prst="rect">
            <a:avLst/>
          </a:prstGeom>
        </p:spPr>
        <p:txBody>
          <a:bodyPr wrap="none">
            <a:spAutoFit/>
          </a:bodyPr>
          <a:lstStyle/>
          <a:p>
            <a:pPr>
              <a:lnSpc>
                <a:spcPct val="150000"/>
              </a:lnSpc>
            </a:pPr>
            <a:r>
              <a:rPr lang="en-US" altLang="zh-CN" sz="2800" dirty="0"/>
              <a:t>(5)</a:t>
            </a:r>
            <a:endParaRPr lang="zh-CN" altLang="en-US" sz="2800" dirty="0"/>
          </a:p>
        </p:txBody>
      </p:sp>
      <p:pic>
        <p:nvPicPr>
          <p:cNvPr id="12" name="2017lqhx2-1.jpg" descr="id:2147517134;FounderCES">
            <a:extLst>
              <a:ext uri="{FF2B5EF4-FFF2-40B4-BE49-F238E27FC236}">
                <a16:creationId xmlns="" xmlns:a16="http://schemas.microsoft.com/office/drawing/2014/main" id="{277CFD3C-B491-43AE-B79A-8D864CD7D940}"/>
              </a:ext>
            </a:extLst>
          </p:cNvPr>
          <p:cNvPicPr/>
          <p:nvPr/>
        </p:nvPicPr>
        <p:blipFill>
          <a:blip r:embed="rId4"/>
          <a:stretch>
            <a:fillRect/>
          </a:stretch>
        </p:blipFill>
        <p:spPr>
          <a:xfrm>
            <a:off x="1020412" y="3934459"/>
            <a:ext cx="5005103" cy="780415"/>
          </a:xfrm>
          <a:prstGeom prst="rect">
            <a:avLst/>
          </a:prstGeom>
        </p:spPr>
      </p:pic>
      <p:pic>
        <p:nvPicPr>
          <p:cNvPr id="13" name="2017lqhx2-2.jpg" descr="id:2147517141;FounderCES">
            <a:extLst>
              <a:ext uri="{FF2B5EF4-FFF2-40B4-BE49-F238E27FC236}">
                <a16:creationId xmlns="" xmlns:a16="http://schemas.microsoft.com/office/drawing/2014/main" id="{425F3F3D-94C2-409B-B26F-135D6DB410C7}"/>
              </a:ext>
            </a:extLst>
          </p:cNvPr>
          <p:cNvPicPr/>
          <p:nvPr/>
        </p:nvPicPr>
        <p:blipFill>
          <a:blip r:embed="rId5"/>
          <a:stretch>
            <a:fillRect/>
          </a:stretch>
        </p:blipFill>
        <p:spPr>
          <a:xfrm>
            <a:off x="6096000" y="3945292"/>
            <a:ext cx="1485900" cy="763233"/>
          </a:xfrm>
          <a:prstGeom prst="rect">
            <a:avLst/>
          </a:prstGeom>
        </p:spPr>
      </p:pic>
      <p:sp>
        <p:nvSpPr>
          <p:cNvPr id="14" name="矩形 13">
            <a:extLst>
              <a:ext uri="{FF2B5EF4-FFF2-40B4-BE49-F238E27FC236}">
                <a16:creationId xmlns="" xmlns:a16="http://schemas.microsoft.com/office/drawing/2014/main" id="{03A70BC9-B28E-45EB-8DA3-85419F77209F}"/>
              </a:ext>
            </a:extLst>
          </p:cNvPr>
          <p:cNvSpPr/>
          <p:nvPr/>
        </p:nvSpPr>
        <p:spPr>
          <a:xfrm>
            <a:off x="7693788" y="3955534"/>
            <a:ext cx="1681871" cy="662233"/>
          </a:xfrm>
          <a:prstGeom prst="rect">
            <a:avLst/>
          </a:prstGeom>
        </p:spPr>
        <p:txBody>
          <a:bodyPr wrap="none">
            <a:spAutoFit/>
          </a:bodyPr>
          <a:lstStyle/>
          <a:p>
            <a:pPr>
              <a:lnSpc>
                <a:spcPct val="150000"/>
              </a:lnSpc>
            </a:pPr>
            <a:r>
              <a:rPr lang="en-US" altLang="zh-CN" sz="2800" dirty="0"/>
              <a:t>(</a:t>
            </a:r>
            <a:r>
              <a:rPr lang="zh-CN" altLang="zh-CN" sz="2800" dirty="0"/>
              <a:t>任写</a:t>
            </a:r>
            <a:r>
              <a:rPr lang="en-US" altLang="zh-CN" sz="2800" dirty="0"/>
              <a:t>2</a:t>
            </a:r>
            <a:r>
              <a:rPr lang="zh-CN" altLang="zh-CN" sz="2800" dirty="0"/>
              <a:t>种</a:t>
            </a:r>
            <a:r>
              <a:rPr lang="en-US" altLang="zh-CN" sz="2800" dirty="0"/>
              <a:t>)</a:t>
            </a:r>
            <a:endParaRPr lang="zh-CN" altLang="en-US" sz="2800" dirty="0"/>
          </a:p>
        </p:txBody>
      </p:sp>
      <p:sp>
        <p:nvSpPr>
          <p:cNvPr id="15" name="矩形 14">
            <a:extLst>
              <a:ext uri="{FF2B5EF4-FFF2-40B4-BE49-F238E27FC236}">
                <a16:creationId xmlns="" xmlns:a16="http://schemas.microsoft.com/office/drawing/2014/main" id="{92D2DF1D-1BDA-48FC-8E10-4287E6C0AD6E}"/>
              </a:ext>
            </a:extLst>
          </p:cNvPr>
          <p:cNvSpPr/>
          <p:nvPr/>
        </p:nvSpPr>
        <p:spPr>
          <a:xfrm>
            <a:off x="320895" y="5028889"/>
            <a:ext cx="604653" cy="661207"/>
          </a:xfrm>
          <a:prstGeom prst="rect">
            <a:avLst/>
          </a:prstGeom>
        </p:spPr>
        <p:txBody>
          <a:bodyPr wrap="none">
            <a:spAutoFit/>
          </a:bodyPr>
          <a:lstStyle/>
          <a:p>
            <a:pPr>
              <a:lnSpc>
                <a:spcPct val="150000"/>
              </a:lnSpc>
            </a:pPr>
            <a:r>
              <a:rPr lang="en-US" altLang="zh-CN" sz="2800" dirty="0"/>
              <a:t>(6)</a:t>
            </a:r>
            <a:endParaRPr lang="zh-CN" altLang="en-US" sz="2800" dirty="0"/>
          </a:p>
        </p:txBody>
      </p:sp>
      <p:pic>
        <p:nvPicPr>
          <p:cNvPr id="16" name="17wcmlzqlj2-1.jpg" descr="id:2147517148;FounderCES">
            <a:extLst>
              <a:ext uri="{FF2B5EF4-FFF2-40B4-BE49-F238E27FC236}">
                <a16:creationId xmlns="" xmlns:a16="http://schemas.microsoft.com/office/drawing/2014/main" id="{8B4E7FFD-70FA-4FCC-B161-CC0FA85ADA0E}"/>
              </a:ext>
            </a:extLst>
          </p:cNvPr>
          <p:cNvPicPr/>
          <p:nvPr/>
        </p:nvPicPr>
        <p:blipFill>
          <a:blip r:embed="rId6"/>
          <a:stretch>
            <a:fillRect/>
          </a:stretch>
        </p:blipFill>
        <p:spPr>
          <a:xfrm>
            <a:off x="916128" y="4974191"/>
            <a:ext cx="5179872" cy="1072649"/>
          </a:xfrm>
          <a:prstGeom prst="rect">
            <a:avLst/>
          </a:prstGeom>
        </p:spPr>
      </p:pic>
      <p:pic>
        <p:nvPicPr>
          <p:cNvPr id="17" name="17wcmlzqlj2-2.jpg" descr="id:2147517155;FounderCES">
            <a:extLst>
              <a:ext uri="{FF2B5EF4-FFF2-40B4-BE49-F238E27FC236}">
                <a16:creationId xmlns="" xmlns:a16="http://schemas.microsoft.com/office/drawing/2014/main" id="{74BBF7F3-E398-44F2-95F9-7D0BCB257995}"/>
              </a:ext>
            </a:extLst>
          </p:cNvPr>
          <p:cNvPicPr/>
          <p:nvPr/>
        </p:nvPicPr>
        <p:blipFill>
          <a:blip r:embed="rId7"/>
          <a:stretch>
            <a:fillRect/>
          </a:stretch>
        </p:blipFill>
        <p:spPr>
          <a:xfrm>
            <a:off x="6542941" y="4974189"/>
            <a:ext cx="3161150" cy="1072649"/>
          </a:xfrm>
          <a:prstGeom prst="rect">
            <a:avLst/>
          </a:prstGeom>
        </p:spPr>
      </p:pic>
      <p:sp>
        <p:nvSpPr>
          <p:cNvPr id="19" name="矩形 18">
            <a:extLst>
              <a:ext uri="{FF2B5EF4-FFF2-40B4-BE49-F238E27FC236}">
                <a16:creationId xmlns="" xmlns:a16="http://schemas.microsoft.com/office/drawing/2014/main" id="{77EB4B20-EE7D-4E13-BD00-47BBD15601C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71323871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6="http://schemas.microsoft.com/office/drawing/2014/main" id="{E47479A0-592C-4611-83DF-B92E6D26AF18}"/>
              </a:ext>
            </a:extLst>
          </p:cNvPr>
          <p:cNvPicPr>
            <a:picLocks noChangeAspect="1"/>
          </p:cNvPicPr>
          <p:nvPr/>
        </p:nvPicPr>
        <p:blipFill>
          <a:blip r:embed="rId2"/>
          <a:stretch>
            <a:fillRect/>
          </a:stretch>
        </p:blipFill>
        <p:spPr>
          <a:xfrm>
            <a:off x="2304360" y="1717340"/>
            <a:ext cx="1654790" cy="2382898"/>
          </a:xfrm>
          <a:prstGeom prst="rect">
            <a:avLst/>
          </a:prstGeom>
          <a:solidFill>
            <a:srgbClr val="C00000"/>
          </a:solidFill>
          <a:ln>
            <a:solidFill>
              <a:srgbClr val="DA251C"/>
            </a:solidFill>
          </a:ln>
        </p:spPr>
      </p:pic>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4"/>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5"/>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spTree>
    <p:extLst>
      <p:ext uri="{BB962C8B-B14F-4D97-AF65-F5344CB8AC3E}">
        <p14:creationId xmlns:p14="http://schemas.microsoft.com/office/powerpoint/2010/main" val="2749715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1E73F455-D1E1-4C12-9F50-B7E0C11D56A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graphicFrame>
        <p:nvGraphicFramePr>
          <p:cNvPr id="2" name="表格 1">
            <a:extLst>
              <a:ext uri="{FF2B5EF4-FFF2-40B4-BE49-F238E27FC236}">
                <a16:creationId xmlns="" xmlns:a16="http://schemas.microsoft.com/office/drawing/2014/main" id="{9185B862-BE8C-4249-A159-42C6D19B343A}"/>
              </a:ext>
            </a:extLst>
          </p:cNvPr>
          <p:cNvGraphicFramePr>
            <a:graphicFrameLocks noGrp="1"/>
          </p:cNvGraphicFramePr>
          <p:nvPr>
            <p:extLst>
              <p:ext uri="{D42A27DB-BD31-4B8C-83A1-F6EECF244321}">
                <p14:modId xmlns:p14="http://schemas.microsoft.com/office/powerpoint/2010/main" val="701345630"/>
              </p:ext>
            </p:extLst>
          </p:nvPr>
        </p:nvGraphicFramePr>
        <p:xfrm>
          <a:off x="295728" y="957797"/>
          <a:ext cx="11600543" cy="3372991"/>
        </p:xfrm>
        <a:graphic>
          <a:graphicData uri="http://schemas.openxmlformats.org/drawingml/2006/table">
            <a:tbl>
              <a:tblPr firstRow="1" firstCol="1" bandRow="1"/>
              <a:tblGrid>
                <a:gridCol w="390215">
                  <a:extLst>
                    <a:ext uri="{9D8B030D-6E8A-4147-A177-3AD203B41FA5}">
                      <a16:colId xmlns="" xmlns:a16="http://schemas.microsoft.com/office/drawing/2014/main" val="4110994651"/>
                    </a:ext>
                  </a:extLst>
                </a:gridCol>
                <a:gridCol w="1505116">
                  <a:extLst>
                    <a:ext uri="{9D8B030D-6E8A-4147-A177-3AD203B41FA5}">
                      <a16:colId xmlns="" xmlns:a16="http://schemas.microsoft.com/office/drawing/2014/main" val="3648173063"/>
                    </a:ext>
                  </a:extLst>
                </a:gridCol>
                <a:gridCol w="4587112">
                  <a:extLst>
                    <a:ext uri="{9D8B030D-6E8A-4147-A177-3AD203B41FA5}">
                      <a16:colId xmlns="" xmlns:a16="http://schemas.microsoft.com/office/drawing/2014/main" val="2412351866"/>
                    </a:ext>
                  </a:extLst>
                </a:gridCol>
                <a:gridCol w="5118100">
                  <a:extLst>
                    <a:ext uri="{9D8B030D-6E8A-4147-A177-3AD203B41FA5}">
                      <a16:colId xmlns="" xmlns:a16="http://schemas.microsoft.com/office/drawing/2014/main" val="2312024816"/>
                    </a:ext>
                  </a:extLst>
                </a:gridCol>
              </a:tblGrid>
              <a:tr h="629791">
                <a:tc gridSpan="2">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官能团的结构及名称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典型代表物的名称和结构简式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9709985"/>
                  </a:ext>
                </a:extLst>
              </a:tr>
              <a:tr h="629791">
                <a:tc rowSpan="3">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烃</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衍</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生</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495823738"/>
                  </a:ext>
                </a:extLst>
              </a:tr>
              <a:tr h="629791">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羧酸</a:t>
                      </a:r>
                    </a:p>
                  </a:txBody>
                  <a:tcPr marL="0" marR="0" marT="0" marB="0" anchor="ctr">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羧基</a:t>
                      </a: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乙酸　</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69212719"/>
                  </a:ext>
                </a:extLst>
              </a:tr>
              <a:tr h="629791">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酯基</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乙酸乙酯　</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6048047"/>
                  </a:ext>
                </a:extLst>
              </a:tr>
            </a:tbl>
          </a:graphicData>
        </a:graphic>
      </p:graphicFrame>
      <p:pic>
        <p:nvPicPr>
          <p:cNvPr id="2052" name="图片 1536">
            <a:extLst>
              <a:ext uri="{FF2B5EF4-FFF2-40B4-BE49-F238E27FC236}">
                <a16:creationId xmlns="" xmlns:a16="http://schemas.microsoft.com/office/drawing/2014/main" id="{6337942C-9DA7-41ED-B431-56F5A030D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143" y="2053771"/>
            <a:ext cx="1170280" cy="6658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图片 1537">
            <a:extLst>
              <a:ext uri="{FF2B5EF4-FFF2-40B4-BE49-F238E27FC236}">
                <a16:creationId xmlns="" xmlns:a16="http://schemas.microsoft.com/office/drawing/2014/main" id="{B7948CC0-3DAF-4D92-AC03-A41E8915A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228" y="2184400"/>
            <a:ext cx="1553647" cy="6860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1538">
            <a:extLst>
              <a:ext uri="{FF2B5EF4-FFF2-40B4-BE49-F238E27FC236}">
                <a16:creationId xmlns="" xmlns:a16="http://schemas.microsoft.com/office/drawing/2014/main" id="{155234F2-15C2-4D70-A72D-C75CAC331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058" y="3432077"/>
            <a:ext cx="1291344" cy="665849"/>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539">
            <a:extLst>
              <a:ext uri="{FF2B5EF4-FFF2-40B4-BE49-F238E27FC236}">
                <a16:creationId xmlns="" xmlns:a16="http://schemas.microsoft.com/office/drawing/2014/main" id="{8CF05A11-411C-4295-B282-DF851A86A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150" y="3473002"/>
            <a:ext cx="2058078" cy="68602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 xmlns:a16="http://schemas.microsoft.com/office/drawing/2014/main" id="{27FE31B5-2438-4F23-8E33-E0670B644A44}"/>
              </a:ext>
            </a:extLst>
          </p:cNvPr>
          <p:cNvSpPr/>
          <p:nvPr/>
        </p:nvSpPr>
        <p:spPr>
          <a:xfrm>
            <a:off x="363676" y="4967906"/>
            <a:ext cx="6636753" cy="662233"/>
          </a:xfrm>
          <a:prstGeom prst="rect">
            <a:avLst/>
          </a:prstGeom>
        </p:spPr>
        <p:txBody>
          <a:bodyPr wrap="none">
            <a:spAutoFit/>
          </a:bodyPr>
          <a:lstStyle/>
          <a:p>
            <a:pPr>
              <a:lnSpc>
                <a:spcPct val="150000"/>
              </a:lnSpc>
            </a:pPr>
            <a:r>
              <a:rPr lang="zh-CN" altLang="zh-CN" sz="2800" dirty="0"/>
              <a:t>书写官能团时要规范</a:t>
            </a:r>
            <a:r>
              <a:rPr lang="en-US" altLang="zh-CN" sz="2800" dirty="0"/>
              <a:t>,</a:t>
            </a:r>
            <a:r>
              <a:rPr lang="zh-CN" altLang="zh-CN" sz="2800" dirty="0"/>
              <a:t>常出现的错误有</a:t>
            </a:r>
            <a:r>
              <a:rPr lang="en-US" altLang="zh-CN" sz="2800" dirty="0"/>
              <a:t>:</a:t>
            </a:r>
            <a:r>
              <a:rPr lang="zh-CN" altLang="zh-CN" sz="2800" dirty="0"/>
              <a:t>把</a:t>
            </a:r>
            <a:r>
              <a:rPr lang="en-US" altLang="zh-CN" sz="2800" dirty="0"/>
              <a:t>“</a:t>
            </a:r>
            <a:endParaRPr lang="zh-CN" altLang="en-US" sz="2800" dirty="0"/>
          </a:p>
        </p:txBody>
      </p:sp>
      <p:pic>
        <p:nvPicPr>
          <p:cNvPr id="15" name="图片 14">
            <a:extLst>
              <a:ext uri="{FF2B5EF4-FFF2-40B4-BE49-F238E27FC236}">
                <a16:creationId xmlns="" xmlns:a16="http://schemas.microsoft.com/office/drawing/2014/main" id="{06C92920-00CD-43C1-82A7-6E52AA31B9A9}"/>
              </a:ext>
            </a:extLst>
          </p:cNvPr>
          <p:cNvPicPr/>
          <p:nvPr/>
        </p:nvPicPr>
        <p:blipFill>
          <a:blip r:embed="rId6"/>
          <a:stretch>
            <a:fillRect/>
          </a:stretch>
        </p:blipFill>
        <p:spPr>
          <a:xfrm>
            <a:off x="6859815" y="5009378"/>
            <a:ext cx="1152040" cy="618536"/>
          </a:xfrm>
          <a:prstGeom prst="rect">
            <a:avLst/>
          </a:prstGeom>
        </p:spPr>
      </p:pic>
      <p:grpSp>
        <p:nvGrpSpPr>
          <p:cNvPr id="8" name="组合 7">
            <a:extLst>
              <a:ext uri="{FF2B5EF4-FFF2-40B4-BE49-F238E27FC236}">
                <a16:creationId xmlns="" xmlns:a16="http://schemas.microsoft.com/office/drawing/2014/main" id="{F68C7BC9-FA54-40E6-9BDA-E65847DD532D}"/>
              </a:ext>
            </a:extLst>
          </p:cNvPr>
          <p:cNvGrpSpPr/>
          <p:nvPr/>
        </p:nvGrpSpPr>
        <p:grpSpPr>
          <a:xfrm>
            <a:off x="436739" y="4996934"/>
            <a:ext cx="10284512" cy="1580493"/>
            <a:chOff x="610419" y="6205249"/>
            <a:chExt cx="10284512" cy="1580493"/>
          </a:xfrm>
        </p:grpSpPr>
        <p:sp>
          <p:nvSpPr>
            <p:cNvPr id="19" name="矩形 18">
              <a:extLst>
                <a:ext uri="{FF2B5EF4-FFF2-40B4-BE49-F238E27FC236}">
                  <a16:creationId xmlns="" xmlns:a16="http://schemas.microsoft.com/office/drawing/2014/main" id="{59FFA098-2DB4-411A-B4BB-921DE46F1552}"/>
                </a:ext>
              </a:extLst>
            </p:cNvPr>
            <p:cNvSpPr/>
            <p:nvPr/>
          </p:nvSpPr>
          <p:spPr>
            <a:xfrm>
              <a:off x="610419" y="7047078"/>
              <a:ext cx="9680855" cy="738664"/>
            </a:xfrm>
            <a:prstGeom prst="rect">
              <a:avLst/>
            </a:prstGeom>
          </p:spPr>
          <p:txBody>
            <a:bodyPr wrap="none">
              <a:spAutoFit/>
            </a:bodyPr>
            <a:lstStyle/>
            <a:p>
              <a:pPr>
                <a:lnSpc>
                  <a:spcPct val="150000"/>
                </a:lnSpc>
              </a:pPr>
              <a:r>
                <a:rPr lang="en-US" altLang="zh-CN" sz="2800" dirty="0"/>
                <a:t>“—CHO”</a:t>
              </a:r>
              <a:r>
                <a:rPr lang="zh-CN" altLang="zh-CN" sz="2800" dirty="0"/>
                <a:t>写成</a:t>
              </a:r>
              <a:r>
                <a:rPr lang="en-US" altLang="zh-CN" sz="2800" dirty="0"/>
                <a:t>“CHO—”</a:t>
              </a:r>
              <a:r>
                <a:rPr lang="zh-CN" altLang="zh-CN" sz="2800" dirty="0"/>
                <a:t>或</a:t>
              </a:r>
              <a:r>
                <a:rPr lang="en-US" altLang="zh-CN" sz="2800" dirty="0"/>
                <a:t>“—COH”,“</a:t>
              </a:r>
              <a:r>
                <a:rPr lang="zh-CN" altLang="zh-CN" sz="2800" dirty="0"/>
                <a:t>碳碳双键</a:t>
              </a:r>
              <a:r>
                <a:rPr lang="en-US" altLang="zh-CN" sz="2800" dirty="0"/>
                <a:t>”</a:t>
              </a:r>
              <a:r>
                <a:rPr lang="zh-CN" altLang="zh-CN" sz="2800" dirty="0"/>
                <a:t>写成</a:t>
              </a:r>
              <a:r>
                <a:rPr lang="en-US" altLang="zh-CN" sz="2800" dirty="0"/>
                <a:t>“</a:t>
              </a:r>
              <a:r>
                <a:rPr lang="zh-CN" altLang="zh-CN" sz="2800" dirty="0"/>
                <a:t>双键</a:t>
              </a:r>
              <a:r>
                <a:rPr lang="en-US" altLang="zh-CN" sz="2800" dirty="0"/>
                <a:t>”</a:t>
              </a:r>
              <a:r>
                <a:rPr lang="zh-CN" altLang="zh-CN" sz="2800" dirty="0"/>
                <a:t>。</a:t>
              </a:r>
            </a:p>
          </p:txBody>
        </p:sp>
        <p:sp>
          <p:nvSpPr>
            <p:cNvPr id="25" name="矩形 24">
              <a:extLst>
                <a:ext uri="{FF2B5EF4-FFF2-40B4-BE49-F238E27FC236}">
                  <a16:creationId xmlns="" xmlns:a16="http://schemas.microsoft.com/office/drawing/2014/main" id="{2BCF6026-2859-4D6F-AFB8-DB74897CF212}"/>
                </a:ext>
              </a:extLst>
            </p:cNvPr>
            <p:cNvSpPr/>
            <p:nvPr/>
          </p:nvSpPr>
          <p:spPr>
            <a:xfrm>
              <a:off x="8230419" y="6205249"/>
              <a:ext cx="2664512" cy="738664"/>
            </a:xfrm>
            <a:prstGeom prst="rect">
              <a:avLst/>
            </a:prstGeom>
          </p:spPr>
          <p:txBody>
            <a:bodyPr wrap="none">
              <a:spAutoFit/>
            </a:bodyPr>
            <a:lstStyle/>
            <a:p>
              <a:pPr>
                <a:lnSpc>
                  <a:spcPct val="150000"/>
                </a:lnSpc>
              </a:pPr>
              <a:r>
                <a:rPr lang="en-US" altLang="zh-CN" sz="2800" dirty="0"/>
                <a:t>”</a:t>
              </a:r>
              <a:r>
                <a:rPr lang="zh-CN" altLang="zh-CN" sz="2800" dirty="0"/>
                <a:t>写成</a:t>
              </a:r>
              <a:r>
                <a:rPr lang="en-US" altLang="zh-CN" sz="2800" dirty="0"/>
                <a:t>“C        </a:t>
              </a:r>
              <a:r>
                <a:rPr lang="en-US" altLang="zh-CN" sz="2800" dirty="0" err="1"/>
                <a:t>C</a:t>
              </a:r>
              <a:r>
                <a:rPr lang="en-US" altLang="zh-CN" sz="2800" dirty="0"/>
                <a:t>”,</a:t>
              </a:r>
              <a:endParaRPr lang="zh-CN" altLang="zh-CN" sz="2800" dirty="0"/>
            </a:p>
          </p:txBody>
        </p:sp>
      </p:grpSp>
      <p:pic>
        <p:nvPicPr>
          <p:cNvPr id="26" name="图片 25">
            <a:extLst>
              <a:ext uri="{FF2B5EF4-FFF2-40B4-BE49-F238E27FC236}">
                <a16:creationId xmlns="" xmlns:a16="http://schemas.microsoft.com/office/drawing/2014/main" id="{0B12044E-4672-48B0-B8E6-D8E192E2F592}"/>
              </a:ext>
            </a:extLst>
          </p:cNvPr>
          <p:cNvPicPr/>
          <p:nvPr/>
        </p:nvPicPr>
        <p:blipFill>
          <a:blip r:embed="rId7"/>
          <a:stretch>
            <a:fillRect/>
          </a:stretch>
        </p:blipFill>
        <p:spPr>
          <a:xfrm>
            <a:off x="9597518" y="5199197"/>
            <a:ext cx="381544" cy="381544"/>
          </a:xfrm>
          <a:prstGeom prst="rect">
            <a:avLst/>
          </a:prstGeom>
        </p:spPr>
      </p:pic>
      <p:sp>
        <p:nvSpPr>
          <p:cNvPr id="27" name="矩形 26">
            <a:extLst>
              <a:ext uri="{FF2B5EF4-FFF2-40B4-BE49-F238E27FC236}">
                <a16:creationId xmlns="" xmlns:a16="http://schemas.microsoft.com/office/drawing/2014/main" id="{3853E9C2-503F-426F-B37F-13214DA5BFBF}"/>
              </a:ext>
            </a:extLst>
          </p:cNvPr>
          <p:cNvSpPr/>
          <p:nvPr/>
        </p:nvSpPr>
        <p:spPr>
          <a:xfrm>
            <a:off x="234043" y="4334058"/>
            <a:ext cx="11682186"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矩形 27">
            <a:extLst>
              <a:ext uri="{FF2B5EF4-FFF2-40B4-BE49-F238E27FC236}">
                <a16:creationId xmlns="" xmlns:a16="http://schemas.microsoft.com/office/drawing/2014/main" id="{3ABE4310-5EB6-44C8-9C13-16DDDBB44714}"/>
              </a:ext>
            </a:extLst>
          </p:cNvPr>
          <p:cNvSpPr/>
          <p:nvPr/>
        </p:nvSpPr>
        <p:spPr>
          <a:xfrm>
            <a:off x="10764144" y="435819"/>
            <a:ext cx="1005403" cy="461665"/>
          </a:xfrm>
          <a:prstGeom prst="rect">
            <a:avLst/>
          </a:prstGeom>
        </p:spPr>
        <p:txBody>
          <a:bodyPr wrap="none">
            <a:spAutoFit/>
          </a:bodyPr>
          <a:lstStyle/>
          <a:p>
            <a:r>
              <a:rPr lang="en-US" altLang="zh-CN" sz="2400" dirty="0"/>
              <a:t>[</a:t>
            </a:r>
            <a:r>
              <a:rPr lang="zh-CN" altLang="en-US" sz="2400" dirty="0"/>
              <a:t>续表</a:t>
            </a:r>
            <a:r>
              <a:rPr lang="en-US" altLang="zh-CN" sz="2400" dirty="0"/>
              <a:t>]</a:t>
            </a:r>
            <a:endParaRPr lang="zh-CN" altLang="en-US" sz="2400" dirty="0"/>
          </a:p>
        </p:txBody>
      </p:sp>
    </p:spTree>
    <p:extLst>
      <p:ext uri="{BB962C8B-B14F-4D97-AF65-F5344CB8AC3E}">
        <p14:creationId xmlns:p14="http://schemas.microsoft.com/office/powerpoint/2010/main" val="1944030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专题二十六</a:t>
            </a:r>
            <a:r>
              <a:rPr lang="en-US" altLang="zh-CN" sz="4000" b="1" dirty="0">
                <a:solidFill>
                  <a:schemeClr val="bg1"/>
                </a:solidFill>
              </a:rPr>
              <a:t>   </a:t>
            </a:r>
            <a:r>
              <a:rPr lang="zh-CN" altLang="zh-CN" sz="4000" b="1" dirty="0">
                <a:solidFill>
                  <a:schemeClr val="bg1"/>
                </a:solidFill>
              </a:rPr>
              <a:t> 有机化学基础</a:t>
            </a:r>
          </a:p>
        </p:txBody>
      </p:sp>
      <p:sp>
        <p:nvSpPr>
          <p:cNvPr id="11" name="文本框 10"/>
          <p:cNvSpPr txBox="1"/>
          <p:nvPr/>
        </p:nvSpPr>
        <p:spPr>
          <a:xfrm>
            <a:off x="3143909" y="1546119"/>
            <a:ext cx="5904181"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专题二十六 有机化学基础</a:t>
            </a:r>
          </a:p>
        </p:txBody>
      </p:sp>
    </p:spTree>
    <p:extLst>
      <p:ext uri="{BB962C8B-B14F-4D97-AF65-F5344CB8AC3E}">
        <p14:creationId xmlns:p14="http://schemas.microsoft.com/office/powerpoint/2010/main" val="3613475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38290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有机物的命名</a:t>
            </a:r>
            <a:endParaRPr lang="en-US"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1384995"/>
          </a:xfrm>
          <a:prstGeom prst="rect">
            <a:avLst/>
          </a:prstGeom>
        </p:spPr>
        <p:txBody>
          <a:bodyPr wrap="square">
            <a:spAutoFit/>
          </a:bodyPr>
          <a:lstStyle/>
          <a:p>
            <a:pPr>
              <a:lnSpc>
                <a:spcPct val="150000"/>
              </a:lnSpc>
            </a:pPr>
            <a:r>
              <a:rPr lang="en-US" altLang="zh-CN" sz="2800" b="1" dirty="0"/>
              <a:t>1.</a:t>
            </a:r>
            <a:r>
              <a:rPr lang="zh-CN" altLang="zh-CN" sz="2800" b="1" dirty="0"/>
              <a:t>烷烃的命名</a:t>
            </a:r>
          </a:p>
          <a:p>
            <a:pPr>
              <a:lnSpc>
                <a:spcPct val="150000"/>
              </a:lnSpc>
            </a:pPr>
            <a:r>
              <a:rPr lang="en-US" altLang="zh-CN" sz="2800" dirty="0"/>
              <a:t>(1)</a:t>
            </a:r>
            <a:r>
              <a:rPr lang="zh-CN" altLang="zh-CN" sz="2800" dirty="0"/>
              <a:t>烷烃的习惯命名法</a:t>
            </a:r>
          </a:p>
        </p:txBody>
      </p:sp>
      <p:pic>
        <p:nvPicPr>
          <p:cNvPr id="9" name="ZT26ZT-1.EPS" descr="id:2147515715;FounderCES">
            <a:extLst>
              <a:ext uri="{FF2B5EF4-FFF2-40B4-BE49-F238E27FC236}">
                <a16:creationId xmlns="" xmlns:a16="http://schemas.microsoft.com/office/drawing/2014/main" id="{43FC27C6-1DD2-4722-88ED-8872BC9F25E2}"/>
              </a:ext>
            </a:extLst>
          </p:cNvPr>
          <p:cNvPicPr/>
          <p:nvPr/>
        </p:nvPicPr>
        <p:blipFill>
          <a:blip r:embed="rId2"/>
          <a:stretch>
            <a:fillRect/>
          </a:stretch>
        </p:blipFill>
        <p:spPr>
          <a:xfrm>
            <a:off x="1332547" y="2428875"/>
            <a:ext cx="9074468" cy="2000250"/>
          </a:xfrm>
          <a:prstGeom prst="rect">
            <a:avLst/>
          </a:prstGeom>
        </p:spPr>
      </p:pic>
    </p:spTree>
    <p:extLst>
      <p:ext uri="{BB962C8B-B14F-4D97-AF65-F5344CB8AC3E}">
        <p14:creationId xmlns:p14="http://schemas.microsoft.com/office/powerpoint/2010/main" val="3025812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F1C2793-AE01-4CB5-AFB2-B54634076EA4}"/>
              </a:ext>
            </a:extLst>
          </p:cNvPr>
          <p:cNvSpPr/>
          <p:nvPr/>
        </p:nvSpPr>
        <p:spPr>
          <a:xfrm>
            <a:off x="246296" y="491784"/>
            <a:ext cx="11727990" cy="662233"/>
          </a:xfrm>
          <a:prstGeom prst="rect">
            <a:avLst/>
          </a:prstGeom>
        </p:spPr>
        <p:txBody>
          <a:bodyPr wrap="square">
            <a:spAutoFit/>
          </a:bodyPr>
          <a:lstStyle/>
          <a:p>
            <a:pPr>
              <a:lnSpc>
                <a:spcPct val="150000"/>
              </a:lnSpc>
            </a:pPr>
            <a:r>
              <a:rPr lang="en-US" altLang="zh-CN" sz="2800" dirty="0"/>
              <a:t>(2)</a:t>
            </a:r>
            <a:r>
              <a:rPr lang="zh-CN" altLang="zh-CN" sz="2800" dirty="0"/>
              <a:t>烷烃的系统命名法</a:t>
            </a:r>
          </a:p>
        </p:txBody>
      </p:sp>
      <p:pic>
        <p:nvPicPr>
          <p:cNvPr id="3" name="ZT26ZT-2.EPS" descr="id:2147515722;FounderCES">
            <a:extLst>
              <a:ext uri="{FF2B5EF4-FFF2-40B4-BE49-F238E27FC236}">
                <a16:creationId xmlns="" xmlns:a16="http://schemas.microsoft.com/office/drawing/2014/main" id="{3FF794D2-4CD6-4C84-B82E-CB29F930AE87}"/>
              </a:ext>
            </a:extLst>
          </p:cNvPr>
          <p:cNvPicPr/>
          <p:nvPr/>
        </p:nvPicPr>
        <p:blipFill>
          <a:blip r:embed="rId2"/>
          <a:stretch>
            <a:fillRect/>
          </a:stretch>
        </p:blipFill>
        <p:spPr>
          <a:xfrm>
            <a:off x="838031" y="1640204"/>
            <a:ext cx="5696119" cy="2265045"/>
          </a:xfrm>
          <a:prstGeom prst="rect">
            <a:avLst/>
          </a:prstGeom>
        </p:spPr>
      </p:pic>
      <p:sp>
        <p:nvSpPr>
          <p:cNvPr id="11" name="矩形 10">
            <a:extLst>
              <a:ext uri="{FF2B5EF4-FFF2-40B4-BE49-F238E27FC236}">
                <a16:creationId xmlns="" xmlns:a16="http://schemas.microsoft.com/office/drawing/2014/main" id="{975B51CD-6EE4-4214-9040-4B23F4E52AA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141868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969D5C1C-C8DC-4E6E-88C0-5FE80A3DC446}"/>
              </a:ext>
            </a:extLst>
          </p:cNvPr>
          <p:cNvSpPr/>
          <p:nvPr/>
        </p:nvSpPr>
        <p:spPr>
          <a:xfrm>
            <a:off x="363676" y="1081706"/>
            <a:ext cx="10148932" cy="3247556"/>
          </a:xfrm>
          <a:prstGeom prst="rect">
            <a:avLst/>
          </a:prstGeom>
        </p:spPr>
        <p:txBody>
          <a:bodyPr wrap="none">
            <a:spAutoFit/>
          </a:bodyPr>
          <a:lstStyle/>
          <a:p>
            <a:pPr>
              <a:lnSpc>
                <a:spcPct val="150000"/>
              </a:lnSpc>
            </a:pPr>
            <a:r>
              <a:rPr lang="zh-CN" altLang="zh-CN" sz="2800" dirty="0"/>
              <a:t>弄清系统命名法中四种字的含义</a:t>
            </a:r>
          </a:p>
          <a:p>
            <a:pPr>
              <a:lnSpc>
                <a:spcPct val="150000"/>
              </a:lnSpc>
            </a:pPr>
            <a:r>
              <a:rPr lang="en-US" altLang="zh-CN" sz="2800" dirty="0"/>
              <a:t>1.</a:t>
            </a:r>
            <a:r>
              <a:rPr lang="zh-CN" altLang="zh-CN" sz="2800" dirty="0"/>
              <a:t>烯、炔、醛、酮、酸、酯</a:t>
            </a:r>
            <a:r>
              <a:rPr lang="en-US" altLang="zh-CN" sz="2800" dirty="0"/>
              <a:t>……</a:t>
            </a:r>
            <a:r>
              <a:rPr lang="zh-CN" altLang="zh-CN" sz="2800" dirty="0"/>
              <a:t>指官能团。</a:t>
            </a:r>
          </a:p>
          <a:p>
            <a:pPr>
              <a:lnSpc>
                <a:spcPct val="150000"/>
              </a:lnSpc>
            </a:pPr>
            <a:r>
              <a:rPr lang="en-US" altLang="zh-CN" sz="2800" dirty="0"/>
              <a:t>2.</a:t>
            </a:r>
            <a:r>
              <a:rPr lang="zh-CN" altLang="zh-CN" sz="2800" dirty="0"/>
              <a:t>二、三、四</a:t>
            </a:r>
            <a:r>
              <a:rPr lang="en-US" altLang="zh-CN" sz="2800" dirty="0"/>
              <a:t>……</a:t>
            </a:r>
            <a:r>
              <a:rPr lang="zh-CN" altLang="zh-CN" sz="2800" dirty="0"/>
              <a:t>指相同取代基或官能团的个数。</a:t>
            </a:r>
          </a:p>
          <a:p>
            <a:pPr>
              <a:lnSpc>
                <a:spcPct val="150000"/>
              </a:lnSpc>
            </a:pPr>
            <a:r>
              <a:rPr lang="en-US" altLang="zh-CN" sz="2800" dirty="0"/>
              <a:t>3.1</a:t>
            </a:r>
            <a:r>
              <a:rPr lang="zh-CN" altLang="zh-CN" sz="2800" dirty="0"/>
              <a:t>、</a:t>
            </a:r>
            <a:r>
              <a:rPr lang="en-US" altLang="zh-CN" sz="2800" dirty="0"/>
              <a:t>2</a:t>
            </a:r>
            <a:r>
              <a:rPr lang="zh-CN" altLang="zh-CN" sz="2800" dirty="0"/>
              <a:t>、</a:t>
            </a:r>
            <a:r>
              <a:rPr lang="en-US" altLang="zh-CN" sz="2800" dirty="0"/>
              <a:t>3……</a:t>
            </a:r>
            <a:r>
              <a:rPr lang="zh-CN" altLang="zh-CN" sz="2800" dirty="0"/>
              <a:t>指官能团或取代基的位置。</a:t>
            </a:r>
          </a:p>
          <a:p>
            <a:pPr>
              <a:lnSpc>
                <a:spcPct val="150000"/>
              </a:lnSpc>
            </a:pPr>
            <a:r>
              <a:rPr lang="en-US" altLang="zh-CN" sz="2800" dirty="0"/>
              <a:t>4.</a:t>
            </a:r>
            <a:r>
              <a:rPr lang="zh-CN" altLang="zh-CN" sz="2800" dirty="0"/>
              <a:t>甲、乙、丙、丁</a:t>
            </a:r>
            <a:r>
              <a:rPr lang="en-US" altLang="zh-CN" sz="2800" dirty="0"/>
              <a:t>……</a:t>
            </a:r>
            <a:r>
              <a:rPr lang="zh-CN" altLang="zh-CN" sz="2800" dirty="0"/>
              <a:t>指主链碳原子个数分别为</a:t>
            </a:r>
            <a:r>
              <a:rPr lang="en-US" altLang="zh-CN" sz="2800" dirty="0"/>
              <a:t>1</a:t>
            </a:r>
            <a:r>
              <a:rPr lang="zh-CN" altLang="zh-CN" sz="2800" dirty="0"/>
              <a:t>、</a:t>
            </a:r>
            <a:r>
              <a:rPr lang="en-US" altLang="zh-CN" sz="2800" dirty="0"/>
              <a:t>2</a:t>
            </a:r>
            <a:r>
              <a:rPr lang="zh-CN" altLang="zh-CN" sz="2800" dirty="0"/>
              <a:t>、</a:t>
            </a:r>
            <a:r>
              <a:rPr lang="en-US" altLang="zh-CN" sz="2800" dirty="0"/>
              <a:t>3</a:t>
            </a:r>
            <a:r>
              <a:rPr lang="zh-CN" altLang="zh-CN" sz="2800" dirty="0"/>
              <a:t>、</a:t>
            </a:r>
            <a:r>
              <a:rPr lang="en-US" altLang="zh-CN" sz="2800" dirty="0"/>
              <a:t>4……</a:t>
            </a:r>
            <a:endParaRPr lang="zh-CN" altLang="zh-CN" sz="2800" dirty="0"/>
          </a:p>
        </p:txBody>
      </p:sp>
      <p:sp>
        <p:nvSpPr>
          <p:cNvPr id="10" name="矩形 9">
            <a:extLst>
              <a:ext uri="{FF2B5EF4-FFF2-40B4-BE49-F238E27FC236}">
                <a16:creationId xmlns="" xmlns:a16="http://schemas.microsoft.com/office/drawing/2014/main" id="{97DE41C2-C31E-4616-ABED-C3AA992CB37C}"/>
              </a:ext>
            </a:extLst>
          </p:cNvPr>
          <p:cNvSpPr/>
          <p:nvPr/>
        </p:nvSpPr>
        <p:spPr>
          <a:xfrm>
            <a:off x="234043" y="390708"/>
            <a:ext cx="11682186"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 xmlns:a16="http://schemas.microsoft.com/office/drawing/2014/main" id="{2574F0F9-D2A5-4E48-B330-A6C1530BAC20}"/>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78228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F1C2793-AE01-4CB5-AFB2-B54634076EA4}"/>
              </a:ext>
            </a:extLst>
          </p:cNvPr>
          <p:cNvSpPr/>
          <p:nvPr/>
        </p:nvSpPr>
        <p:spPr>
          <a:xfrm>
            <a:off x="246296" y="491784"/>
            <a:ext cx="11727990" cy="662233"/>
          </a:xfrm>
          <a:prstGeom prst="rect">
            <a:avLst/>
          </a:prstGeom>
        </p:spPr>
        <p:txBody>
          <a:bodyPr wrap="square">
            <a:spAutoFit/>
          </a:bodyPr>
          <a:lstStyle/>
          <a:p>
            <a:pPr>
              <a:lnSpc>
                <a:spcPct val="150000"/>
              </a:lnSpc>
            </a:pPr>
            <a:r>
              <a:rPr lang="en-US" altLang="zh-CN" sz="2800" b="1" dirty="0"/>
              <a:t>2.</a:t>
            </a:r>
            <a:r>
              <a:rPr lang="zh-CN" altLang="zh-CN" sz="2800" b="1" dirty="0"/>
              <a:t>烯烃和炔烃的命名</a:t>
            </a:r>
          </a:p>
        </p:txBody>
      </p:sp>
      <p:pic>
        <p:nvPicPr>
          <p:cNvPr id="4" name="ZT26ZT-3.EPS" descr="id:2147515736;FounderCES">
            <a:extLst>
              <a:ext uri="{FF2B5EF4-FFF2-40B4-BE49-F238E27FC236}">
                <a16:creationId xmlns="" xmlns:a16="http://schemas.microsoft.com/office/drawing/2014/main" id="{0E7E91A6-B1B2-41EE-94CB-5AAF38477597}"/>
              </a:ext>
            </a:extLst>
          </p:cNvPr>
          <p:cNvPicPr/>
          <p:nvPr/>
        </p:nvPicPr>
        <p:blipFill>
          <a:blip r:embed="rId2"/>
          <a:stretch>
            <a:fillRect/>
          </a:stretch>
        </p:blipFill>
        <p:spPr>
          <a:xfrm>
            <a:off x="2621728" y="1714817"/>
            <a:ext cx="6948543" cy="2590483"/>
          </a:xfrm>
          <a:prstGeom prst="rect">
            <a:avLst/>
          </a:prstGeom>
        </p:spPr>
      </p:pic>
      <p:sp>
        <p:nvSpPr>
          <p:cNvPr id="5" name="矩形 4">
            <a:extLst>
              <a:ext uri="{FF2B5EF4-FFF2-40B4-BE49-F238E27FC236}">
                <a16:creationId xmlns="" xmlns:a16="http://schemas.microsoft.com/office/drawing/2014/main" id="{B437A44A-3B58-46BF-9E46-5D88A7CDBE37}"/>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305317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F1C2793-AE01-4CB5-AFB2-B54634076EA4}"/>
              </a:ext>
            </a:extLst>
          </p:cNvPr>
          <p:cNvSpPr/>
          <p:nvPr/>
        </p:nvSpPr>
        <p:spPr>
          <a:xfrm>
            <a:off x="246296" y="491784"/>
            <a:ext cx="11727990" cy="3970318"/>
          </a:xfrm>
          <a:prstGeom prst="rect">
            <a:avLst/>
          </a:prstGeom>
        </p:spPr>
        <p:txBody>
          <a:bodyPr wrap="square">
            <a:spAutoFit/>
          </a:bodyPr>
          <a:lstStyle/>
          <a:p>
            <a:pPr>
              <a:lnSpc>
                <a:spcPct val="150000"/>
              </a:lnSpc>
            </a:pPr>
            <a:r>
              <a:rPr lang="en-US" altLang="zh-CN" sz="2800" b="1" dirty="0"/>
              <a:t>3.</a:t>
            </a:r>
            <a:r>
              <a:rPr lang="zh-CN" altLang="zh-CN" sz="2800" b="1" dirty="0"/>
              <a:t>苯的同系物的命名</a:t>
            </a:r>
          </a:p>
          <a:p>
            <a:pPr>
              <a:lnSpc>
                <a:spcPct val="150000"/>
              </a:lnSpc>
            </a:pPr>
            <a:r>
              <a:rPr lang="en-US" altLang="zh-CN" sz="2800" dirty="0"/>
              <a:t>(1)</a:t>
            </a:r>
            <a:r>
              <a:rPr lang="zh-CN" altLang="zh-CN" sz="2800" dirty="0"/>
              <a:t>习惯命名法</a:t>
            </a:r>
            <a:r>
              <a:rPr lang="en-US" altLang="zh-CN" sz="2800" dirty="0"/>
              <a:t>:</a:t>
            </a:r>
            <a:r>
              <a:rPr lang="zh-CN" altLang="zh-CN" sz="2800" dirty="0"/>
              <a:t>苯作为母体</a:t>
            </a:r>
            <a:r>
              <a:rPr lang="en-US" altLang="zh-CN" sz="2800" dirty="0"/>
              <a:t>,</a:t>
            </a:r>
            <a:r>
              <a:rPr lang="zh-CN" altLang="zh-CN" sz="2800" dirty="0"/>
              <a:t>其他基团作为取代基。如</a:t>
            </a:r>
            <a:r>
              <a:rPr lang="en-US" altLang="zh-CN" sz="2800" dirty="0"/>
              <a:t>:</a:t>
            </a:r>
            <a:r>
              <a:rPr lang="zh-CN" altLang="zh-CN" sz="2800" dirty="0"/>
              <a:t>苯分子中的氢原子被甲基取代后生成甲苯</a:t>
            </a:r>
            <a:r>
              <a:rPr lang="en-US" altLang="zh-CN" sz="2800" dirty="0"/>
              <a:t>,</a:t>
            </a:r>
            <a:r>
              <a:rPr lang="zh-CN" altLang="zh-CN" sz="2800" dirty="0"/>
              <a:t>被乙基取代后生成乙苯</a:t>
            </a:r>
            <a:r>
              <a:rPr lang="en-US" altLang="zh-CN" sz="2800" dirty="0"/>
              <a:t>,</a:t>
            </a:r>
            <a:r>
              <a:rPr lang="zh-CN" altLang="zh-CN" sz="2800" dirty="0"/>
              <a:t>如果两个氢原子被两个甲基取代后生成二甲苯</a:t>
            </a:r>
            <a:r>
              <a:rPr lang="en-US" altLang="zh-CN" sz="2800" dirty="0"/>
              <a:t>,</a:t>
            </a:r>
            <a:r>
              <a:rPr lang="zh-CN" altLang="zh-CN" sz="2800" dirty="0"/>
              <a:t>有三种同分异构体</a:t>
            </a:r>
            <a:r>
              <a:rPr lang="en-US" altLang="zh-CN" sz="2800" dirty="0"/>
              <a:t>,</a:t>
            </a:r>
            <a:r>
              <a:rPr lang="zh-CN" altLang="zh-CN" sz="2800" dirty="0"/>
              <a:t>可分别用</a:t>
            </a:r>
            <a:r>
              <a:rPr lang="en-US" altLang="zh-CN" sz="2800" dirty="0"/>
              <a:t>“</a:t>
            </a:r>
            <a:r>
              <a:rPr lang="zh-CN" altLang="zh-CN" sz="2800" dirty="0"/>
              <a:t>邻</a:t>
            </a:r>
            <a:r>
              <a:rPr lang="en-US" altLang="zh-CN" sz="2800" dirty="0"/>
              <a:t>”“</a:t>
            </a:r>
            <a:r>
              <a:rPr lang="zh-CN" altLang="zh-CN" sz="2800" dirty="0"/>
              <a:t>间</a:t>
            </a:r>
            <a:r>
              <a:rPr lang="en-US" altLang="zh-CN" sz="2800" dirty="0"/>
              <a:t>”“</a:t>
            </a:r>
            <a:r>
              <a:rPr lang="zh-CN" altLang="zh-CN" sz="2800" dirty="0"/>
              <a:t>对</a:t>
            </a:r>
            <a:r>
              <a:rPr lang="en-US" altLang="zh-CN" sz="2800" dirty="0"/>
              <a:t>”</a:t>
            </a:r>
            <a:r>
              <a:rPr lang="zh-CN" altLang="zh-CN" sz="2800" dirty="0"/>
              <a:t>表示。</a:t>
            </a:r>
          </a:p>
          <a:p>
            <a:pPr>
              <a:lnSpc>
                <a:spcPct val="150000"/>
              </a:lnSpc>
            </a:pPr>
            <a:r>
              <a:rPr lang="en-US" altLang="zh-CN" sz="2800" dirty="0"/>
              <a:t>(2)</a:t>
            </a:r>
            <a:r>
              <a:rPr lang="zh-CN" altLang="zh-CN" sz="2800" dirty="0"/>
              <a:t>系统命名法</a:t>
            </a:r>
            <a:r>
              <a:rPr lang="en-US" altLang="zh-CN" sz="2800" dirty="0"/>
              <a:t>:</a:t>
            </a:r>
            <a:r>
              <a:rPr lang="zh-CN" altLang="zh-CN" sz="2800" dirty="0"/>
              <a:t>将苯环上的</a:t>
            </a:r>
            <a:r>
              <a:rPr lang="en-US" altLang="zh-CN" sz="2800" dirty="0"/>
              <a:t>6</a:t>
            </a:r>
            <a:r>
              <a:rPr lang="zh-CN" altLang="zh-CN" sz="2800" dirty="0"/>
              <a:t>个碳原子编号</a:t>
            </a:r>
            <a:r>
              <a:rPr lang="en-US" altLang="zh-CN" sz="2800" dirty="0"/>
              <a:t>,</a:t>
            </a:r>
            <a:r>
              <a:rPr lang="zh-CN" altLang="zh-CN" sz="2800" dirty="0"/>
              <a:t>以某个甲基所在的碳原子的位置编为</a:t>
            </a:r>
            <a:r>
              <a:rPr lang="en-US" altLang="zh-CN" sz="2800" dirty="0"/>
              <a:t>1</a:t>
            </a:r>
            <a:r>
              <a:rPr lang="zh-CN" altLang="zh-CN" sz="2800" dirty="0"/>
              <a:t>号</a:t>
            </a:r>
            <a:r>
              <a:rPr lang="en-US" altLang="zh-CN" sz="2800" dirty="0"/>
              <a:t>,</a:t>
            </a:r>
            <a:r>
              <a:rPr lang="zh-CN" altLang="zh-CN" sz="2800" dirty="0"/>
              <a:t>选取最小位次号给另一个甲基编号。</a:t>
            </a:r>
          </a:p>
        </p:txBody>
      </p:sp>
      <p:pic>
        <p:nvPicPr>
          <p:cNvPr id="5" name="图片 4">
            <a:extLst>
              <a:ext uri="{FF2B5EF4-FFF2-40B4-BE49-F238E27FC236}">
                <a16:creationId xmlns="" xmlns:a16="http://schemas.microsoft.com/office/drawing/2014/main" id="{73332258-090D-481F-ADA5-DF1A93815B9D}"/>
              </a:ext>
            </a:extLst>
          </p:cNvPr>
          <p:cNvPicPr/>
          <p:nvPr/>
        </p:nvPicPr>
        <p:blipFill>
          <a:blip r:embed="rId2"/>
          <a:stretch>
            <a:fillRect/>
          </a:stretch>
        </p:blipFill>
        <p:spPr>
          <a:xfrm>
            <a:off x="1239202" y="5002847"/>
            <a:ext cx="1570907" cy="591600"/>
          </a:xfrm>
          <a:prstGeom prst="rect">
            <a:avLst/>
          </a:prstGeom>
        </p:spPr>
      </p:pic>
      <p:pic>
        <p:nvPicPr>
          <p:cNvPr id="6" name="图片 5">
            <a:extLst>
              <a:ext uri="{FF2B5EF4-FFF2-40B4-BE49-F238E27FC236}">
                <a16:creationId xmlns="" xmlns:a16="http://schemas.microsoft.com/office/drawing/2014/main" id="{311ED8F0-47A2-4179-8340-36A03C6923A6}"/>
              </a:ext>
            </a:extLst>
          </p:cNvPr>
          <p:cNvPicPr/>
          <p:nvPr/>
        </p:nvPicPr>
        <p:blipFill>
          <a:blip r:embed="rId3"/>
          <a:stretch>
            <a:fillRect/>
          </a:stretch>
        </p:blipFill>
        <p:spPr>
          <a:xfrm>
            <a:off x="5310547" y="4680267"/>
            <a:ext cx="1570906" cy="1141494"/>
          </a:xfrm>
          <a:prstGeom prst="rect">
            <a:avLst/>
          </a:prstGeom>
        </p:spPr>
      </p:pic>
      <p:pic>
        <p:nvPicPr>
          <p:cNvPr id="7" name="图片 6">
            <a:extLst>
              <a:ext uri="{FF2B5EF4-FFF2-40B4-BE49-F238E27FC236}">
                <a16:creationId xmlns="" xmlns:a16="http://schemas.microsoft.com/office/drawing/2014/main" id="{F939BDA0-7EF1-42D0-9A37-46E47263FD84}"/>
              </a:ext>
            </a:extLst>
          </p:cNvPr>
          <p:cNvPicPr/>
          <p:nvPr/>
        </p:nvPicPr>
        <p:blipFill>
          <a:blip r:embed="rId4"/>
          <a:stretch>
            <a:fillRect/>
          </a:stretch>
        </p:blipFill>
        <p:spPr>
          <a:xfrm>
            <a:off x="8563610" y="4868544"/>
            <a:ext cx="2452900" cy="503555"/>
          </a:xfrm>
          <a:prstGeom prst="rect">
            <a:avLst/>
          </a:prstGeom>
        </p:spPr>
      </p:pic>
      <p:sp>
        <p:nvSpPr>
          <p:cNvPr id="3" name="矩形 2">
            <a:extLst>
              <a:ext uri="{FF2B5EF4-FFF2-40B4-BE49-F238E27FC236}">
                <a16:creationId xmlns="" xmlns:a16="http://schemas.microsoft.com/office/drawing/2014/main" id="{12B5BE16-2350-4B90-9051-D841E15361C1}"/>
              </a:ext>
            </a:extLst>
          </p:cNvPr>
          <p:cNvSpPr/>
          <p:nvPr/>
        </p:nvSpPr>
        <p:spPr>
          <a:xfrm>
            <a:off x="419100" y="5843137"/>
            <a:ext cx="4000500" cy="738664"/>
          </a:xfrm>
          <a:prstGeom prst="rect">
            <a:avLst/>
          </a:prstGeom>
        </p:spPr>
        <p:txBody>
          <a:bodyPr wrap="square">
            <a:spAutoFit/>
          </a:bodyPr>
          <a:lstStyle/>
          <a:p>
            <a:pPr>
              <a:lnSpc>
                <a:spcPct val="150000"/>
              </a:lnSpc>
              <a:spcAft>
                <a:spcPts val="0"/>
              </a:spcAft>
            </a:pPr>
            <a:r>
              <a:rPr lang="zh-CN" altLang="zh-CN" sz="2800" dirty="0"/>
              <a:t>邻二甲苯</a:t>
            </a:r>
            <a:r>
              <a:rPr lang="en-US" altLang="zh-CN" sz="2800" dirty="0"/>
              <a:t>(1,2-</a:t>
            </a:r>
            <a:r>
              <a:rPr lang="zh-CN" altLang="zh-CN" sz="2800" dirty="0"/>
              <a:t>二甲苯</a:t>
            </a:r>
            <a:r>
              <a:rPr lang="en-US" altLang="zh-CN" sz="2800" dirty="0"/>
              <a:t>)</a:t>
            </a:r>
            <a:r>
              <a:rPr lang="zh-CN" altLang="zh-CN" sz="2800" dirty="0"/>
              <a:t>　</a:t>
            </a:r>
          </a:p>
        </p:txBody>
      </p:sp>
      <p:sp>
        <p:nvSpPr>
          <p:cNvPr id="8" name="矩形 7">
            <a:extLst>
              <a:ext uri="{FF2B5EF4-FFF2-40B4-BE49-F238E27FC236}">
                <a16:creationId xmlns="" xmlns:a16="http://schemas.microsoft.com/office/drawing/2014/main" id="{23B615C0-7C32-4507-800A-19A4733AEA40}"/>
              </a:ext>
            </a:extLst>
          </p:cNvPr>
          <p:cNvSpPr/>
          <p:nvPr/>
        </p:nvSpPr>
        <p:spPr>
          <a:xfrm>
            <a:off x="4381500" y="5805037"/>
            <a:ext cx="3886200" cy="738664"/>
          </a:xfrm>
          <a:prstGeom prst="rect">
            <a:avLst/>
          </a:prstGeom>
        </p:spPr>
        <p:txBody>
          <a:bodyPr wrap="square">
            <a:spAutoFit/>
          </a:bodyPr>
          <a:lstStyle/>
          <a:p>
            <a:pPr>
              <a:lnSpc>
                <a:spcPct val="150000"/>
              </a:lnSpc>
              <a:spcAft>
                <a:spcPts val="0"/>
              </a:spcAft>
            </a:pPr>
            <a:r>
              <a:rPr lang="zh-CN" altLang="zh-CN" sz="2800" dirty="0"/>
              <a:t>间二甲苯</a:t>
            </a:r>
            <a:r>
              <a:rPr lang="en-US" altLang="zh-CN" sz="2800" dirty="0"/>
              <a:t>(1,3-</a:t>
            </a:r>
            <a:r>
              <a:rPr lang="zh-CN" altLang="zh-CN" sz="2800" dirty="0"/>
              <a:t>二甲苯</a:t>
            </a:r>
            <a:r>
              <a:rPr lang="en-US" altLang="zh-CN" sz="2800" dirty="0"/>
              <a:t>)</a:t>
            </a:r>
            <a:endParaRPr lang="zh-CN" altLang="zh-CN" sz="2800" dirty="0"/>
          </a:p>
        </p:txBody>
      </p:sp>
      <p:sp>
        <p:nvSpPr>
          <p:cNvPr id="9" name="矩形 8">
            <a:extLst>
              <a:ext uri="{FF2B5EF4-FFF2-40B4-BE49-F238E27FC236}">
                <a16:creationId xmlns="" xmlns:a16="http://schemas.microsoft.com/office/drawing/2014/main" id="{A97D9DFF-A627-4A10-A5FF-00FAD2A8F215}"/>
              </a:ext>
            </a:extLst>
          </p:cNvPr>
          <p:cNvSpPr/>
          <p:nvPr/>
        </p:nvSpPr>
        <p:spPr>
          <a:xfrm>
            <a:off x="8382000" y="5829300"/>
            <a:ext cx="3810000" cy="738664"/>
          </a:xfrm>
          <a:prstGeom prst="rect">
            <a:avLst/>
          </a:prstGeom>
        </p:spPr>
        <p:txBody>
          <a:bodyPr wrap="square">
            <a:spAutoFit/>
          </a:bodyPr>
          <a:lstStyle/>
          <a:p>
            <a:pPr>
              <a:lnSpc>
                <a:spcPct val="150000"/>
              </a:lnSpc>
              <a:spcAft>
                <a:spcPts val="0"/>
              </a:spcAft>
            </a:pPr>
            <a:r>
              <a:rPr lang="zh-CN" altLang="zh-CN" sz="2800" dirty="0"/>
              <a:t>对二甲苯</a:t>
            </a:r>
            <a:r>
              <a:rPr lang="en-US" altLang="zh-CN" sz="2800" dirty="0"/>
              <a:t>(1,4-</a:t>
            </a:r>
            <a:r>
              <a:rPr lang="zh-CN" altLang="zh-CN" sz="2800" dirty="0"/>
              <a:t>二甲苯</a:t>
            </a:r>
            <a:r>
              <a:rPr lang="en-US" altLang="zh-CN" sz="2800" dirty="0"/>
              <a:t>)</a:t>
            </a:r>
            <a:endParaRPr lang="zh-CN" altLang="zh-CN" sz="2800" dirty="0"/>
          </a:p>
        </p:txBody>
      </p:sp>
      <p:sp>
        <p:nvSpPr>
          <p:cNvPr id="10" name="矩形 9">
            <a:extLst>
              <a:ext uri="{FF2B5EF4-FFF2-40B4-BE49-F238E27FC236}">
                <a16:creationId xmlns="" xmlns:a16="http://schemas.microsoft.com/office/drawing/2014/main" id="{5F306C37-A8F3-4D66-A0AC-A3DD8F3F718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994583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F1C2793-AE01-4CB5-AFB2-B54634076EA4}"/>
              </a:ext>
            </a:extLst>
          </p:cNvPr>
          <p:cNvSpPr/>
          <p:nvPr/>
        </p:nvSpPr>
        <p:spPr>
          <a:xfrm>
            <a:off x="246296" y="491784"/>
            <a:ext cx="11727990" cy="1384995"/>
          </a:xfrm>
          <a:prstGeom prst="rect">
            <a:avLst/>
          </a:prstGeom>
        </p:spPr>
        <p:txBody>
          <a:bodyPr wrap="square">
            <a:spAutoFit/>
          </a:bodyPr>
          <a:lstStyle/>
          <a:p>
            <a:pPr>
              <a:lnSpc>
                <a:spcPct val="150000"/>
              </a:lnSpc>
            </a:pPr>
            <a:r>
              <a:rPr lang="en-US" altLang="zh-CN" sz="2800" b="1" dirty="0"/>
              <a:t>4.</a:t>
            </a:r>
            <a:r>
              <a:rPr lang="zh-CN" altLang="zh-CN" sz="2800" b="1" dirty="0"/>
              <a:t>酯的命名</a:t>
            </a:r>
          </a:p>
          <a:p>
            <a:pPr>
              <a:lnSpc>
                <a:spcPct val="150000"/>
              </a:lnSpc>
            </a:pPr>
            <a:r>
              <a:rPr lang="zh-CN" altLang="zh-CN" sz="2800" dirty="0"/>
              <a:t>酯类化合物是根据生成酯的酸和醇的名称来命名的。如</a:t>
            </a:r>
          </a:p>
        </p:txBody>
      </p:sp>
      <p:pic>
        <p:nvPicPr>
          <p:cNvPr id="10" name="图片 9">
            <a:extLst>
              <a:ext uri="{FF2B5EF4-FFF2-40B4-BE49-F238E27FC236}">
                <a16:creationId xmlns="" xmlns:a16="http://schemas.microsoft.com/office/drawing/2014/main" id="{FDBE9789-EEF7-4C84-9DC8-6A75B28FAF4C}"/>
              </a:ext>
            </a:extLst>
          </p:cNvPr>
          <p:cNvPicPr/>
          <p:nvPr/>
        </p:nvPicPr>
        <p:blipFill>
          <a:blip r:embed="rId2"/>
          <a:stretch>
            <a:fillRect/>
          </a:stretch>
        </p:blipFill>
        <p:spPr>
          <a:xfrm>
            <a:off x="8966517" y="1249044"/>
            <a:ext cx="3022302" cy="541655"/>
          </a:xfrm>
          <a:prstGeom prst="rect">
            <a:avLst/>
          </a:prstGeom>
        </p:spPr>
      </p:pic>
      <p:sp>
        <p:nvSpPr>
          <p:cNvPr id="11" name="矩形 10">
            <a:extLst>
              <a:ext uri="{FF2B5EF4-FFF2-40B4-BE49-F238E27FC236}">
                <a16:creationId xmlns="" xmlns:a16="http://schemas.microsoft.com/office/drawing/2014/main" id="{A1D2119B-D0E0-44DE-9102-D0FA23DB7CFC}"/>
              </a:ext>
            </a:extLst>
          </p:cNvPr>
          <p:cNvSpPr/>
          <p:nvPr/>
        </p:nvSpPr>
        <p:spPr>
          <a:xfrm>
            <a:off x="246296" y="2301534"/>
            <a:ext cx="7792804" cy="738664"/>
          </a:xfrm>
          <a:prstGeom prst="rect">
            <a:avLst/>
          </a:prstGeom>
        </p:spPr>
        <p:txBody>
          <a:bodyPr wrap="square">
            <a:spAutoFit/>
          </a:bodyPr>
          <a:lstStyle/>
          <a:p>
            <a:pPr>
              <a:lnSpc>
                <a:spcPct val="150000"/>
              </a:lnSpc>
            </a:pPr>
            <a:r>
              <a:rPr lang="zh-CN" altLang="zh-CN" sz="2800" dirty="0"/>
              <a:t>的名称是苯甲酸乙酯。注意区分几种易混的酯</a:t>
            </a:r>
            <a:r>
              <a:rPr lang="en-US" altLang="zh-CN" sz="2800" dirty="0"/>
              <a:t>:</a:t>
            </a:r>
            <a:endParaRPr lang="zh-CN" altLang="zh-CN" sz="2800" dirty="0"/>
          </a:p>
        </p:txBody>
      </p:sp>
      <p:pic>
        <p:nvPicPr>
          <p:cNvPr id="12" name="图片 11">
            <a:extLst>
              <a:ext uri="{FF2B5EF4-FFF2-40B4-BE49-F238E27FC236}">
                <a16:creationId xmlns="" xmlns:a16="http://schemas.microsoft.com/office/drawing/2014/main" id="{EC7A743C-FE5A-4AB8-ACF5-341242C40496}"/>
              </a:ext>
            </a:extLst>
          </p:cNvPr>
          <p:cNvPicPr/>
          <p:nvPr/>
        </p:nvPicPr>
        <p:blipFill>
          <a:blip r:embed="rId3"/>
          <a:stretch>
            <a:fillRect/>
          </a:stretch>
        </p:blipFill>
        <p:spPr>
          <a:xfrm>
            <a:off x="7744460" y="1936432"/>
            <a:ext cx="1685290" cy="956931"/>
          </a:xfrm>
          <a:prstGeom prst="rect">
            <a:avLst/>
          </a:prstGeom>
        </p:spPr>
      </p:pic>
      <p:sp>
        <p:nvSpPr>
          <p:cNvPr id="13" name="矩形 12">
            <a:extLst>
              <a:ext uri="{FF2B5EF4-FFF2-40B4-BE49-F238E27FC236}">
                <a16:creationId xmlns="" xmlns:a16="http://schemas.microsoft.com/office/drawing/2014/main" id="{5FB09385-8235-4236-9C43-FBF0C2E09592}"/>
              </a:ext>
            </a:extLst>
          </p:cNvPr>
          <p:cNvSpPr/>
          <p:nvPr/>
        </p:nvSpPr>
        <p:spPr>
          <a:xfrm>
            <a:off x="227246" y="3467100"/>
            <a:ext cx="4154254" cy="738664"/>
          </a:xfrm>
          <a:prstGeom prst="rect">
            <a:avLst/>
          </a:prstGeom>
        </p:spPr>
        <p:txBody>
          <a:bodyPr wrap="square">
            <a:spAutoFit/>
          </a:bodyPr>
          <a:lstStyle/>
          <a:p>
            <a:pPr>
              <a:lnSpc>
                <a:spcPct val="150000"/>
              </a:lnSpc>
            </a:pPr>
            <a:r>
              <a:rPr lang="zh-CN" altLang="zh-CN" sz="2800" dirty="0"/>
              <a:t>的名称是乙二酸乙二酯</a:t>
            </a:r>
            <a:r>
              <a:rPr lang="en-US" altLang="zh-CN" sz="2800" dirty="0"/>
              <a:t>;</a:t>
            </a:r>
            <a:endParaRPr lang="zh-CN" altLang="zh-CN" sz="2800" dirty="0"/>
          </a:p>
        </p:txBody>
      </p:sp>
      <p:pic>
        <p:nvPicPr>
          <p:cNvPr id="14" name="图片 13">
            <a:extLst>
              <a:ext uri="{FF2B5EF4-FFF2-40B4-BE49-F238E27FC236}">
                <a16:creationId xmlns="" xmlns:a16="http://schemas.microsoft.com/office/drawing/2014/main" id="{78FD893C-14FB-42B0-A302-E151922FD561}"/>
              </a:ext>
            </a:extLst>
          </p:cNvPr>
          <p:cNvPicPr/>
          <p:nvPr/>
        </p:nvPicPr>
        <p:blipFill>
          <a:blip r:embed="rId4"/>
          <a:stretch>
            <a:fillRect/>
          </a:stretch>
        </p:blipFill>
        <p:spPr>
          <a:xfrm>
            <a:off x="4199572" y="3136582"/>
            <a:ext cx="2451120" cy="1016318"/>
          </a:xfrm>
          <a:prstGeom prst="rect">
            <a:avLst/>
          </a:prstGeom>
        </p:spPr>
      </p:pic>
      <p:sp>
        <p:nvSpPr>
          <p:cNvPr id="4" name="矩形 3">
            <a:extLst>
              <a:ext uri="{FF2B5EF4-FFF2-40B4-BE49-F238E27FC236}">
                <a16:creationId xmlns="" xmlns:a16="http://schemas.microsoft.com/office/drawing/2014/main" id="{AC951E0A-C15F-4FB5-B0B8-B532849C07EF}"/>
              </a:ext>
            </a:extLst>
          </p:cNvPr>
          <p:cNvSpPr/>
          <p:nvPr/>
        </p:nvSpPr>
        <p:spPr>
          <a:xfrm>
            <a:off x="6707602" y="3429000"/>
            <a:ext cx="3874779" cy="662233"/>
          </a:xfrm>
          <a:prstGeom prst="rect">
            <a:avLst/>
          </a:prstGeom>
        </p:spPr>
        <p:txBody>
          <a:bodyPr wrap="none">
            <a:spAutoFit/>
          </a:bodyPr>
          <a:lstStyle/>
          <a:p>
            <a:pPr>
              <a:lnSpc>
                <a:spcPct val="150000"/>
              </a:lnSpc>
            </a:pPr>
            <a:r>
              <a:rPr lang="zh-CN" altLang="zh-CN" sz="2800" dirty="0"/>
              <a:t>的名称是二乙酸乙二酯</a:t>
            </a:r>
            <a:r>
              <a:rPr lang="en-US" altLang="zh-CN" sz="2800" dirty="0"/>
              <a:t>;</a:t>
            </a:r>
            <a:endParaRPr lang="zh-CN" altLang="en-US" sz="2800" dirty="0"/>
          </a:p>
        </p:txBody>
      </p:sp>
      <p:pic>
        <p:nvPicPr>
          <p:cNvPr id="15" name="图片 14">
            <a:extLst>
              <a:ext uri="{FF2B5EF4-FFF2-40B4-BE49-F238E27FC236}">
                <a16:creationId xmlns="" xmlns:a16="http://schemas.microsoft.com/office/drawing/2014/main" id="{5C98A096-F7CF-44F2-8BD6-5A92C46B0D10}"/>
              </a:ext>
            </a:extLst>
          </p:cNvPr>
          <p:cNvPicPr/>
          <p:nvPr/>
        </p:nvPicPr>
        <p:blipFill>
          <a:blip r:embed="rId5"/>
          <a:stretch>
            <a:fillRect/>
          </a:stretch>
        </p:blipFill>
        <p:spPr>
          <a:xfrm>
            <a:off x="327024" y="4374832"/>
            <a:ext cx="1865763" cy="978218"/>
          </a:xfrm>
          <a:prstGeom prst="rect">
            <a:avLst/>
          </a:prstGeom>
        </p:spPr>
      </p:pic>
      <p:sp>
        <p:nvSpPr>
          <p:cNvPr id="16" name="矩形 15">
            <a:extLst>
              <a:ext uri="{FF2B5EF4-FFF2-40B4-BE49-F238E27FC236}">
                <a16:creationId xmlns="" xmlns:a16="http://schemas.microsoft.com/office/drawing/2014/main" id="{9C969273-AAAC-4731-998B-9D1A48C012AB}"/>
              </a:ext>
            </a:extLst>
          </p:cNvPr>
          <p:cNvSpPr/>
          <p:nvPr/>
        </p:nvSpPr>
        <p:spPr>
          <a:xfrm>
            <a:off x="2409988" y="4768334"/>
            <a:ext cx="4134465" cy="662233"/>
          </a:xfrm>
          <a:prstGeom prst="rect">
            <a:avLst/>
          </a:prstGeom>
        </p:spPr>
        <p:txBody>
          <a:bodyPr wrap="none">
            <a:spAutoFit/>
          </a:bodyPr>
          <a:lstStyle/>
          <a:p>
            <a:pPr>
              <a:lnSpc>
                <a:spcPct val="150000"/>
              </a:lnSpc>
            </a:pPr>
            <a:r>
              <a:rPr lang="zh-CN" altLang="zh-CN" sz="2800" dirty="0"/>
              <a:t>的名称是乙二酸二乙酯。</a:t>
            </a:r>
            <a:endParaRPr lang="zh-CN" altLang="en-US" sz="2800" dirty="0"/>
          </a:p>
        </p:txBody>
      </p:sp>
      <p:sp>
        <p:nvSpPr>
          <p:cNvPr id="17" name="矩形 16">
            <a:extLst>
              <a:ext uri="{FF2B5EF4-FFF2-40B4-BE49-F238E27FC236}">
                <a16:creationId xmlns="" xmlns:a16="http://schemas.microsoft.com/office/drawing/2014/main" id="{B207B7C8-D9BF-4027-995E-0EF16FD2583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070065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F1C2793-AE01-4CB5-AFB2-B54634076EA4}"/>
              </a:ext>
            </a:extLst>
          </p:cNvPr>
          <p:cNvSpPr/>
          <p:nvPr/>
        </p:nvSpPr>
        <p:spPr>
          <a:xfrm>
            <a:off x="246296" y="491784"/>
            <a:ext cx="11727990" cy="662233"/>
          </a:xfrm>
          <a:prstGeom prst="rect">
            <a:avLst/>
          </a:prstGeom>
        </p:spPr>
        <p:txBody>
          <a:bodyPr wrap="square">
            <a:spAutoFit/>
          </a:bodyPr>
          <a:lstStyle/>
          <a:p>
            <a:pPr>
              <a:lnSpc>
                <a:spcPct val="150000"/>
              </a:lnSpc>
            </a:pPr>
            <a:r>
              <a:rPr lang="en-US" altLang="zh-CN" sz="2800" b="1" dirty="0"/>
              <a:t>5.</a:t>
            </a:r>
            <a:r>
              <a:rPr lang="zh-CN" altLang="zh-CN" sz="2800" b="1" dirty="0"/>
              <a:t>含官能团的有机物命名与烷烃命名的比较</a:t>
            </a:r>
          </a:p>
        </p:txBody>
      </p:sp>
      <p:graphicFrame>
        <p:nvGraphicFramePr>
          <p:cNvPr id="3" name="表格 2">
            <a:extLst>
              <a:ext uri="{FF2B5EF4-FFF2-40B4-BE49-F238E27FC236}">
                <a16:creationId xmlns="" xmlns:a16="http://schemas.microsoft.com/office/drawing/2014/main" id="{E5859481-8CF0-4152-B3A7-7FCCBD308993}"/>
              </a:ext>
            </a:extLst>
          </p:cNvPr>
          <p:cNvGraphicFramePr>
            <a:graphicFrameLocks noGrp="1"/>
          </p:cNvGraphicFramePr>
          <p:nvPr>
            <p:extLst>
              <p:ext uri="{D42A27DB-BD31-4B8C-83A1-F6EECF244321}">
                <p14:modId xmlns:p14="http://schemas.microsoft.com/office/powerpoint/2010/main" val="3586807499"/>
              </p:ext>
            </p:extLst>
          </p:nvPr>
        </p:nvGraphicFramePr>
        <p:xfrm>
          <a:off x="438150" y="1448594"/>
          <a:ext cx="11487150" cy="5066506"/>
        </p:xfrm>
        <a:graphic>
          <a:graphicData uri="http://schemas.openxmlformats.org/drawingml/2006/table">
            <a:tbl>
              <a:tblPr firstRow="1" firstCol="1" bandRow="1"/>
              <a:tblGrid>
                <a:gridCol w="1581150">
                  <a:extLst>
                    <a:ext uri="{9D8B030D-6E8A-4147-A177-3AD203B41FA5}">
                      <a16:colId xmlns="" xmlns:a16="http://schemas.microsoft.com/office/drawing/2014/main" val="3811047398"/>
                    </a:ext>
                  </a:extLst>
                </a:gridCol>
                <a:gridCol w="3810000">
                  <a:extLst>
                    <a:ext uri="{9D8B030D-6E8A-4147-A177-3AD203B41FA5}">
                      <a16:colId xmlns="" xmlns:a16="http://schemas.microsoft.com/office/drawing/2014/main" val="223869335"/>
                    </a:ext>
                  </a:extLst>
                </a:gridCol>
                <a:gridCol w="6096000">
                  <a:extLst>
                    <a:ext uri="{9D8B030D-6E8A-4147-A177-3AD203B41FA5}">
                      <a16:colId xmlns="" xmlns:a16="http://schemas.microsoft.com/office/drawing/2014/main" val="3468693953"/>
                    </a:ext>
                  </a:extLst>
                </a:gridCol>
              </a:tblGrid>
              <a:tr h="612784">
                <a:tc>
                  <a:txBody>
                    <a:bodyPr/>
                    <a:lstStyle/>
                    <a:p>
                      <a:pPr marL="0" algn="l" defTabSz="914400" rtl="0" eaLnBrk="1" latinLnBrk="0" hangingPunct="1">
                        <a:lnSpc>
                          <a:spcPct val="150000"/>
                        </a:lnSpc>
                        <a:spcAft>
                          <a:spcPts val="0"/>
                        </a:spcAft>
                      </a:pPr>
                      <a:r>
                        <a:rPr lang="en-US" sz="2400" kern="1200" dirty="0">
                          <a:solidFill>
                            <a:schemeClr val="tx1"/>
                          </a:solidFill>
                          <a:latin typeface="+mn-lt"/>
                          <a:ea typeface="+mn-ea"/>
                          <a:cs typeface="+mn-cs"/>
                        </a:rPr>
                        <a:t> </a:t>
                      </a:r>
                      <a:endParaRPr lang="zh-CN" altLang="en-US" sz="24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无官能团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有官能团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448798"/>
                  </a:ext>
                </a:extLst>
              </a:tr>
              <a:tr h="612784">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烷烃</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烯烃、炔烃、卤代烃、烃的含氧衍生物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9538278"/>
                  </a:ext>
                </a:extLst>
              </a:tr>
              <a:tr h="612784">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主链条件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碳链最长</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同碳数支链最多</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含官能团的最长碳链</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75280951"/>
                  </a:ext>
                </a:extLst>
              </a:tr>
              <a:tr h="612784">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编号原则</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取代基最近</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小</a:t>
                      </a:r>
                      <a:r>
                        <a:rPr lang="en-US" sz="2400" kern="1200">
                          <a:solidFill>
                            <a:schemeClr val="tx1"/>
                          </a:solidFill>
                          <a:latin typeface="+mn-lt"/>
                          <a:ea typeface="+mn-ea"/>
                          <a:cs typeface="+mn-cs"/>
                        </a:rPr>
                        <a:t>)</a:t>
                      </a:r>
                      <a:endParaRPr lang="zh-CN" altLang="en-US" sz="2400" kern="1200">
                        <a:solidFill>
                          <a:schemeClr val="tx1"/>
                        </a:solidFill>
                        <a:latin typeface="+mn-lt"/>
                        <a:ea typeface="+mn-ea"/>
                        <a:cs typeface="+mn-cs"/>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官能团最近、兼顾取代基尽量近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5980945"/>
                  </a:ext>
                </a:extLst>
              </a:tr>
              <a:tr h="1307685">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名称写法</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支位</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支名</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母名</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支名同</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要合并</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支名异</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简在前</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支位</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支名</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官位</a:t>
                      </a:r>
                      <a:r>
                        <a:rPr lang="en-US" sz="2400" kern="1200">
                          <a:solidFill>
                            <a:schemeClr val="tx1"/>
                          </a:solidFill>
                          <a:latin typeface="+mn-lt"/>
                          <a:ea typeface="+mn-ea"/>
                          <a:cs typeface="+mn-cs"/>
                        </a:rPr>
                        <a:t>-</a:t>
                      </a:r>
                      <a:r>
                        <a:rPr lang="zh-CN" altLang="en-US" sz="2400" kern="1200">
                          <a:solidFill>
                            <a:schemeClr val="tx1"/>
                          </a:solidFill>
                          <a:latin typeface="+mn-lt"/>
                          <a:ea typeface="+mn-ea"/>
                          <a:cs typeface="+mn-cs"/>
                        </a:rPr>
                        <a:t>母名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0832976"/>
                  </a:ext>
                </a:extLst>
              </a:tr>
              <a:tr h="1307685">
                <a:tc>
                  <a:txBody>
                    <a:bodyPr/>
                    <a:lstStyle/>
                    <a:p>
                      <a:pPr marL="0" algn="l" defTabSz="914400" rtl="0" eaLnBrk="1" latinLnBrk="0" hangingPunct="1">
                        <a:lnSpc>
                          <a:spcPct val="150000"/>
                        </a:lnSpc>
                        <a:spcAft>
                          <a:spcPts val="0"/>
                        </a:spcAft>
                      </a:pPr>
                      <a:r>
                        <a:rPr lang="zh-CN" altLang="en-US" sz="2400" kern="1200">
                          <a:solidFill>
                            <a:schemeClr val="tx1"/>
                          </a:solidFill>
                          <a:latin typeface="+mn-lt"/>
                          <a:ea typeface="+mn-ea"/>
                          <a:cs typeface="+mn-cs"/>
                        </a:rPr>
                        <a:t>符号使用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ct val="150000"/>
                        </a:lnSpc>
                        <a:spcAft>
                          <a:spcPts val="0"/>
                        </a:spcAft>
                      </a:pPr>
                      <a:r>
                        <a:rPr lang="zh-CN" altLang="en-US" sz="2400" kern="1200" dirty="0">
                          <a:solidFill>
                            <a:schemeClr val="tx1"/>
                          </a:solidFill>
                          <a:latin typeface="+mn-lt"/>
                          <a:ea typeface="+mn-ea"/>
                          <a:cs typeface="+mn-cs"/>
                        </a:rPr>
                        <a:t>阿拉伯数字与阿拉伯数字间用</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阿拉伯数字与中文数字间用</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文字间不用任何符号</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2606406230"/>
                  </a:ext>
                </a:extLst>
              </a:tr>
            </a:tbl>
          </a:graphicData>
        </a:graphic>
      </p:graphicFrame>
      <p:sp>
        <p:nvSpPr>
          <p:cNvPr id="4" name="矩形 3">
            <a:extLst>
              <a:ext uri="{FF2B5EF4-FFF2-40B4-BE49-F238E27FC236}">
                <a16:creationId xmlns="" xmlns:a16="http://schemas.microsoft.com/office/drawing/2014/main" id="{2860CEE9-0253-4C49-9BEE-7282273D4B0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80109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306536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3</a:t>
            </a:r>
            <a:r>
              <a:rPr lang="zh-CN" altLang="zh-CN" sz="2800" dirty="0">
                <a:solidFill>
                  <a:srgbClr val="DA251C"/>
                </a:solidFill>
              </a:rPr>
              <a:t>　</a:t>
            </a:r>
            <a:r>
              <a:rPr lang="zh-CN" altLang="zh-CN" sz="2800" dirty="0" smtClean="0">
                <a:solidFill>
                  <a:srgbClr val="DA251C"/>
                </a:solidFill>
              </a:rPr>
              <a:t>烃</a:t>
            </a:r>
            <a:r>
              <a:rPr lang="zh-CN" altLang="en-US" sz="2800" dirty="0" smtClean="0">
                <a:solidFill>
                  <a:srgbClr val="DA251C"/>
                </a:solidFill>
              </a:rPr>
              <a:t>（重点）</a:t>
            </a:r>
            <a:endParaRPr lang="zh-CN"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1384995"/>
          </a:xfrm>
          <a:prstGeom prst="rect">
            <a:avLst/>
          </a:prstGeom>
        </p:spPr>
        <p:txBody>
          <a:bodyPr wrap="square">
            <a:spAutoFit/>
          </a:bodyPr>
          <a:lstStyle/>
          <a:p>
            <a:pPr>
              <a:lnSpc>
                <a:spcPct val="150000"/>
              </a:lnSpc>
            </a:pPr>
            <a:r>
              <a:rPr lang="en-US" altLang="zh-CN" sz="2800" b="1" dirty="0"/>
              <a:t>1.</a:t>
            </a:r>
            <a:r>
              <a:rPr lang="zh-CN" altLang="zh-CN" sz="2800" b="1" dirty="0"/>
              <a:t>烷烃、烯烃和炔烃的结构和性质</a:t>
            </a:r>
          </a:p>
          <a:p>
            <a:pPr>
              <a:lnSpc>
                <a:spcPct val="150000"/>
              </a:lnSpc>
            </a:pPr>
            <a:r>
              <a:rPr lang="en-US" altLang="zh-CN" sz="2800" dirty="0"/>
              <a:t>(1)“</a:t>
            </a:r>
            <a:r>
              <a:rPr lang="zh-CN" altLang="zh-CN" sz="2800" dirty="0"/>
              <a:t>三类烃</a:t>
            </a:r>
            <a:r>
              <a:rPr lang="en-US" altLang="zh-CN" sz="2800" dirty="0"/>
              <a:t>”</a:t>
            </a:r>
            <a:r>
              <a:rPr lang="zh-CN" altLang="zh-CN" sz="2800" dirty="0"/>
              <a:t>的组成与结构特点</a:t>
            </a:r>
          </a:p>
        </p:txBody>
      </p:sp>
      <p:graphicFrame>
        <p:nvGraphicFramePr>
          <p:cNvPr id="3" name="表格 2">
            <a:extLst>
              <a:ext uri="{FF2B5EF4-FFF2-40B4-BE49-F238E27FC236}">
                <a16:creationId xmlns="" xmlns:a16="http://schemas.microsoft.com/office/drawing/2014/main" id="{CB4A473D-BFAE-4B5A-B0A4-7A7F4D1702D6}"/>
              </a:ext>
            </a:extLst>
          </p:cNvPr>
          <p:cNvGraphicFramePr>
            <a:graphicFrameLocks noGrp="1"/>
          </p:cNvGraphicFramePr>
          <p:nvPr>
            <p:extLst>
              <p:ext uri="{D42A27DB-BD31-4B8C-83A1-F6EECF244321}">
                <p14:modId xmlns:p14="http://schemas.microsoft.com/office/powerpoint/2010/main" val="1036903108"/>
              </p:ext>
            </p:extLst>
          </p:nvPr>
        </p:nvGraphicFramePr>
        <p:xfrm>
          <a:off x="323850" y="2293144"/>
          <a:ext cx="11582400" cy="3688555"/>
        </p:xfrm>
        <a:graphic>
          <a:graphicData uri="http://schemas.openxmlformats.org/drawingml/2006/table">
            <a:tbl>
              <a:tblPr firstRow="1" firstCol="1" bandRow="1"/>
              <a:tblGrid>
                <a:gridCol w="952500">
                  <a:extLst>
                    <a:ext uri="{9D8B030D-6E8A-4147-A177-3AD203B41FA5}">
                      <a16:colId xmlns="" xmlns:a16="http://schemas.microsoft.com/office/drawing/2014/main" val="652372784"/>
                    </a:ext>
                  </a:extLst>
                </a:gridCol>
                <a:gridCol w="6705600">
                  <a:extLst>
                    <a:ext uri="{9D8B030D-6E8A-4147-A177-3AD203B41FA5}">
                      <a16:colId xmlns="" xmlns:a16="http://schemas.microsoft.com/office/drawing/2014/main" val="1609022916"/>
                    </a:ext>
                  </a:extLst>
                </a:gridCol>
                <a:gridCol w="3924300">
                  <a:extLst>
                    <a:ext uri="{9D8B030D-6E8A-4147-A177-3AD203B41FA5}">
                      <a16:colId xmlns="" xmlns:a16="http://schemas.microsoft.com/office/drawing/2014/main" val="3200787094"/>
                    </a:ext>
                  </a:extLst>
                </a:gridCol>
              </a:tblGrid>
              <a:tr h="737711">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烃类</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结构特点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通式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6934877"/>
                  </a:ext>
                </a:extLst>
              </a:tr>
              <a:tr h="1475422">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烷烃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分子中碳原子之间以单键结合成链状</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碳原子剩余的价键全部与氢原子结合的饱和烃</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C</a:t>
                      </a:r>
                      <a:r>
                        <a:rPr lang="en-US" sz="2800" i="1" baseline="-25000">
                          <a:solidFill>
                            <a:srgbClr val="000000"/>
                          </a:solidFill>
                          <a:effectLst/>
                          <a:latin typeface="+mn-lt"/>
                          <a:ea typeface="+mn-ea"/>
                          <a:cs typeface="Times New Roman" panose="02020603050405020304" pitchFamily="18" charset="0"/>
                        </a:rPr>
                        <a:t>n</a:t>
                      </a:r>
                      <a:r>
                        <a:rPr lang="en-US" sz="2800">
                          <a:solidFill>
                            <a:srgbClr val="000000"/>
                          </a:solidFill>
                          <a:effectLst/>
                          <a:latin typeface="+mn-lt"/>
                          <a:ea typeface="+mn-ea"/>
                          <a:cs typeface="Times New Roman" panose="02020603050405020304" pitchFamily="18" charset="0"/>
                        </a:rPr>
                        <a:t>H</a:t>
                      </a:r>
                      <a:r>
                        <a:rPr lang="en-US" sz="2800" baseline="-25000">
                          <a:solidFill>
                            <a:srgbClr val="000000"/>
                          </a:solidFill>
                          <a:effectLst/>
                          <a:latin typeface="+mn-lt"/>
                          <a:ea typeface="+mn-ea"/>
                          <a:cs typeface="Times New Roman" panose="02020603050405020304" pitchFamily="18" charset="0"/>
                        </a:rPr>
                        <a:t>2</a:t>
                      </a:r>
                      <a:r>
                        <a:rPr lang="en-US" sz="2800" i="1" baseline="-25000">
                          <a:solidFill>
                            <a:srgbClr val="000000"/>
                          </a:solidFill>
                          <a:effectLst/>
                          <a:latin typeface="+mn-lt"/>
                          <a:ea typeface="+mn-ea"/>
                          <a:cs typeface="Times New Roman" panose="02020603050405020304" pitchFamily="18" charset="0"/>
                        </a:rPr>
                        <a:t>n</a:t>
                      </a:r>
                      <a:r>
                        <a:rPr lang="en-US" sz="2800" baseline="-25000">
                          <a:solidFill>
                            <a:srgbClr val="000000"/>
                          </a:solidFill>
                          <a:effectLst/>
                          <a:latin typeface="+mn-lt"/>
                          <a:ea typeface="+mn-ea"/>
                          <a:cs typeface="Times New Roman" panose="02020603050405020304" pitchFamily="18" charset="0"/>
                        </a:rPr>
                        <a:t>+2</a:t>
                      </a:r>
                      <a:r>
                        <a:rPr lang="en-US" sz="2800">
                          <a:solidFill>
                            <a:srgbClr val="000000"/>
                          </a:solidFill>
                          <a:effectLst/>
                          <a:latin typeface="+mn-lt"/>
                          <a:ea typeface="+mn-ea"/>
                          <a:cs typeface="Times New Roman" panose="02020603050405020304" pitchFamily="18" charset="0"/>
                        </a:rPr>
                        <a:t>(</a:t>
                      </a:r>
                      <a:r>
                        <a:rPr lang="en-US" sz="2800" i="1">
                          <a:solidFill>
                            <a:srgbClr val="000000"/>
                          </a:solidFill>
                          <a:effectLst/>
                          <a:latin typeface="+mn-lt"/>
                          <a:ea typeface="+mn-ea"/>
                          <a:cs typeface="Times New Roman" panose="02020603050405020304" pitchFamily="18" charset="0"/>
                        </a:rPr>
                        <a:t>n</a:t>
                      </a:r>
                      <a:r>
                        <a:rPr lang="en-US" sz="2800">
                          <a:solidFill>
                            <a:srgbClr val="000000"/>
                          </a:solidFill>
                          <a:effectLst/>
                          <a:latin typeface="+mn-lt"/>
                          <a:ea typeface="+mn-ea"/>
                          <a:cs typeface="Times New Roman" panose="02020603050405020304" pitchFamily="18" charset="0"/>
                        </a:rPr>
                        <a:t>≥1)</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31506659"/>
                  </a:ext>
                </a:extLst>
              </a:tr>
              <a:tr h="73771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烯烃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分子里含有碳碳双键的不饱和链烃</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C</a:t>
                      </a:r>
                      <a:r>
                        <a:rPr lang="en-US" sz="2800" i="1" baseline="-25000">
                          <a:solidFill>
                            <a:srgbClr val="000000"/>
                          </a:solidFill>
                          <a:effectLst/>
                          <a:latin typeface="+mn-lt"/>
                          <a:ea typeface="+mn-ea"/>
                          <a:cs typeface="Times New Roman" panose="02020603050405020304" pitchFamily="18" charset="0"/>
                        </a:rPr>
                        <a:t>n</a:t>
                      </a:r>
                      <a:r>
                        <a:rPr lang="en-US" sz="2800">
                          <a:solidFill>
                            <a:srgbClr val="000000"/>
                          </a:solidFill>
                          <a:effectLst/>
                          <a:latin typeface="+mn-lt"/>
                          <a:ea typeface="+mn-ea"/>
                          <a:cs typeface="Times New Roman" panose="02020603050405020304" pitchFamily="18" charset="0"/>
                        </a:rPr>
                        <a:t>H</a:t>
                      </a:r>
                      <a:r>
                        <a:rPr lang="en-US" sz="2800" baseline="-25000">
                          <a:solidFill>
                            <a:srgbClr val="000000"/>
                          </a:solidFill>
                          <a:effectLst/>
                          <a:latin typeface="+mn-lt"/>
                          <a:ea typeface="+mn-ea"/>
                          <a:cs typeface="Times New Roman" panose="02020603050405020304" pitchFamily="18" charset="0"/>
                        </a:rPr>
                        <a:t>2</a:t>
                      </a:r>
                      <a:r>
                        <a:rPr lang="en-US" sz="2800" i="1" baseline="-25000">
                          <a:solidFill>
                            <a:srgbClr val="000000"/>
                          </a:solidFill>
                          <a:effectLst/>
                          <a:latin typeface="+mn-lt"/>
                          <a:ea typeface="+mn-ea"/>
                          <a:cs typeface="Times New Roman" panose="02020603050405020304" pitchFamily="18" charset="0"/>
                        </a:rPr>
                        <a:t>n</a:t>
                      </a:r>
                      <a:r>
                        <a:rPr lang="en-US" sz="2800">
                          <a:solidFill>
                            <a:srgbClr val="000000"/>
                          </a:solidFill>
                          <a:effectLst/>
                          <a:latin typeface="+mn-lt"/>
                          <a:ea typeface="+mn-ea"/>
                          <a:cs typeface="Times New Roman" panose="02020603050405020304" pitchFamily="18" charset="0"/>
                        </a:rPr>
                        <a:t>(</a:t>
                      </a:r>
                      <a:r>
                        <a:rPr lang="en-US" sz="2800" i="1">
                          <a:solidFill>
                            <a:srgbClr val="000000"/>
                          </a:solidFill>
                          <a:effectLst/>
                          <a:latin typeface="+mn-lt"/>
                          <a:ea typeface="+mn-ea"/>
                          <a:cs typeface="Times New Roman" panose="02020603050405020304" pitchFamily="18" charset="0"/>
                        </a:rPr>
                        <a:t>n</a:t>
                      </a:r>
                      <a:r>
                        <a:rPr lang="en-US" sz="2800">
                          <a:solidFill>
                            <a:srgbClr val="000000"/>
                          </a:solidFill>
                          <a:effectLst/>
                          <a:latin typeface="+mn-lt"/>
                          <a:ea typeface="+mn-ea"/>
                          <a:cs typeface="Times New Roman" panose="02020603050405020304" pitchFamily="18" charset="0"/>
                        </a:rPr>
                        <a:t>≥2)</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7095293"/>
                  </a:ext>
                </a:extLst>
              </a:tr>
              <a:tr h="73771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炔烃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分子里含有碳碳叁键的不饱和链烃</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pitchFamily="18" charset="0"/>
                        </a:rPr>
                        <a:t>C</a:t>
                      </a:r>
                      <a:r>
                        <a:rPr lang="en-US" sz="2800" i="1" baseline="-25000" dirty="0">
                          <a:solidFill>
                            <a:srgbClr val="000000"/>
                          </a:solidFill>
                          <a:effectLst/>
                          <a:latin typeface="+mn-lt"/>
                          <a:ea typeface="+mn-ea"/>
                          <a:cs typeface="Times New Roman" panose="02020603050405020304" pitchFamily="18" charset="0"/>
                        </a:rPr>
                        <a:t>n</a:t>
                      </a:r>
                      <a:r>
                        <a:rPr lang="en-US" sz="2800"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r>
                        <a:rPr lang="en-US" sz="2800" i="1" baseline="-25000" dirty="0">
                          <a:solidFill>
                            <a:srgbClr val="000000"/>
                          </a:solidFill>
                          <a:effectLst/>
                          <a:latin typeface="+mn-lt"/>
                          <a:ea typeface="+mn-ea"/>
                          <a:cs typeface="Times New Roman" panose="02020603050405020304" pitchFamily="18" charset="0"/>
                        </a:rPr>
                        <a:t>n</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a:t>
                      </a:r>
                      <a:r>
                        <a:rPr lang="en-US" sz="2800" i="1" dirty="0">
                          <a:solidFill>
                            <a:srgbClr val="000000"/>
                          </a:solidFill>
                          <a:effectLst/>
                          <a:latin typeface="+mn-lt"/>
                          <a:ea typeface="+mn-ea"/>
                          <a:cs typeface="Times New Roman" panose="02020603050405020304" pitchFamily="18" charset="0"/>
                        </a:rPr>
                        <a:t>n</a:t>
                      </a:r>
                      <a:r>
                        <a:rPr lang="en-US" sz="2800"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58414299"/>
                  </a:ext>
                </a:extLst>
              </a:tr>
            </a:tbl>
          </a:graphicData>
        </a:graphic>
      </p:graphicFrame>
    </p:spTree>
    <p:extLst>
      <p:ext uri="{BB962C8B-B14F-4D97-AF65-F5344CB8AC3E}">
        <p14:creationId xmlns:p14="http://schemas.microsoft.com/office/powerpoint/2010/main" val="1899849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15E11A9-0CCF-4A7C-B797-40FC7481E028}"/>
              </a:ext>
            </a:extLst>
          </p:cNvPr>
          <p:cNvSpPr/>
          <p:nvPr/>
        </p:nvSpPr>
        <p:spPr>
          <a:xfrm>
            <a:off x="246296" y="434634"/>
            <a:ext cx="11727990" cy="738664"/>
          </a:xfrm>
          <a:prstGeom prst="rect">
            <a:avLst/>
          </a:prstGeom>
        </p:spPr>
        <p:txBody>
          <a:bodyPr wrap="square">
            <a:spAutoFit/>
          </a:bodyPr>
          <a:lstStyle/>
          <a:p>
            <a:pPr>
              <a:lnSpc>
                <a:spcPct val="150000"/>
              </a:lnSpc>
            </a:pPr>
            <a:r>
              <a:rPr lang="en-US" altLang="zh-CN" sz="2800" dirty="0"/>
              <a:t>(2)</a:t>
            </a:r>
            <a:r>
              <a:rPr lang="zh-CN" altLang="zh-CN" sz="2800" dirty="0"/>
              <a:t>物理性质</a:t>
            </a:r>
          </a:p>
        </p:txBody>
      </p:sp>
      <p:graphicFrame>
        <p:nvGraphicFramePr>
          <p:cNvPr id="4" name="表格 3">
            <a:extLst>
              <a:ext uri="{FF2B5EF4-FFF2-40B4-BE49-F238E27FC236}">
                <a16:creationId xmlns="" xmlns:a16="http://schemas.microsoft.com/office/drawing/2014/main" id="{31193648-5EC5-452F-AF40-33891EF2CD63}"/>
              </a:ext>
            </a:extLst>
          </p:cNvPr>
          <p:cNvGraphicFramePr>
            <a:graphicFrameLocks noGrp="1"/>
          </p:cNvGraphicFramePr>
          <p:nvPr>
            <p:extLst>
              <p:ext uri="{D42A27DB-BD31-4B8C-83A1-F6EECF244321}">
                <p14:modId xmlns:p14="http://schemas.microsoft.com/office/powerpoint/2010/main" val="3828719687"/>
              </p:ext>
            </p:extLst>
          </p:nvPr>
        </p:nvGraphicFramePr>
        <p:xfrm>
          <a:off x="381000" y="1226344"/>
          <a:ext cx="11487150" cy="5193029"/>
        </p:xfrm>
        <a:graphic>
          <a:graphicData uri="http://schemas.openxmlformats.org/drawingml/2006/table">
            <a:tbl>
              <a:tblPr firstRow="1" firstCol="1" bandRow="1"/>
              <a:tblGrid>
                <a:gridCol w="2895600">
                  <a:extLst>
                    <a:ext uri="{9D8B030D-6E8A-4147-A177-3AD203B41FA5}">
                      <a16:colId xmlns="" xmlns:a16="http://schemas.microsoft.com/office/drawing/2014/main" val="3052111477"/>
                    </a:ext>
                  </a:extLst>
                </a:gridCol>
                <a:gridCol w="8591550">
                  <a:extLst>
                    <a:ext uri="{9D8B030D-6E8A-4147-A177-3AD203B41FA5}">
                      <a16:colId xmlns="" xmlns:a16="http://schemas.microsoft.com/office/drawing/2014/main" val="1864056533"/>
                    </a:ext>
                  </a:extLst>
                </a:gridCol>
              </a:tblGrid>
              <a:tr h="901541">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变化规律</a:t>
                      </a:r>
                      <a:r>
                        <a:rPr lang="en-US" sz="2800">
                          <a:solidFill>
                            <a:srgbClr val="000000"/>
                          </a:solidFill>
                          <a:effectLst/>
                          <a:latin typeface="+mn-lt"/>
                          <a:ea typeface="+mn-ea"/>
                          <a:cs typeface="Times New Roman" panose="02020603050405020304" pitchFamily="18" charset="0"/>
                        </a:rPr>
                        <a:t>(</a:t>
                      </a:r>
                      <a:r>
                        <a:rPr lang="zh-CN" sz="2800">
                          <a:solidFill>
                            <a:srgbClr val="000000"/>
                          </a:solidFill>
                          <a:effectLst/>
                          <a:latin typeface="+mn-lt"/>
                          <a:ea typeface="+mn-ea"/>
                          <a:cs typeface="Times New Roman" panose="02020603050405020304" pitchFamily="18" charset="0"/>
                        </a:rPr>
                        <a:t>以</a:t>
                      </a:r>
                      <a:r>
                        <a:rPr lang="en-US" sz="2800">
                          <a:solidFill>
                            <a:srgbClr val="000000"/>
                          </a:solidFill>
                          <a:effectLst/>
                          <a:latin typeface="+mn-lt"/>
                          <a:ea typeface="+mn-ea"/>
                          <a:cs typeface="Times New Roman" panose="02020603050405020304" pitchFamily="18" charset="0"/>
                        </a:rPr>
                        <a:t>C</a:t>
                      </a:r>
                      <a:r>
                        <a:rPr lang="en-US" sz="2800" i="1" baseline="-25000">
                          <a:solidFill>
                            <a:srgbClr val="000000"/>
                          </a:solidFill>
                          <a:effectLst/>
                          <a:latin typeface="+mn-lt"/>
                          <a:ea typeface="+mn-ea"/>
                          <a:cs typeface="Times New Roman" panose="02020603050405020304" pitchFamily="18" charset="0"/>
                        </a:rPr>
                        <a:t>x</a:t>
                      </a:r>
                      <a:r>
                        <a:rPr lang="en-US" sz="2800">
                          <a:solidFill>
                            <a:srgbClr val="000000"/>
                          </a:solidFill>
                          <a:effectLst/>
                          <a:latin typeface="+mn-lt"/>
                          <a:ea typeface="+mn-ea"/>
                          <a:cs typeface="Times New Roman" panose="02020603050405020304" pitchFamily="18" charset="0"/>
                        </a:rPr>
                        <a:t>H</a:t>
                      </a:r>
                      <a:r>
                        <a:rPr lang="en-US" sz="2800" i="1" baseline="-25000">
                          <a:solidFill>
                            <a:srgbClr val="000000"/>
                          </a:solidFill>
                          <a:effectLst/>
                          <a:latin typeface="+mn-lt"/>
                          <a:ea typeface="+mn-ea"/>
                          <a:cs typeface="Times New Roman" panose="02020603050405020304" pitchFamily="18" charset="0"/>
                        </a:rPr>
                        <a:t>y</a:t>
                      </a:r>
                      <a:r>
                        <a:rPr lang="zh-CN" sz="2800">
                          <a:solidFill>
                            <a:srgbClr val="000000"/>
                          </a:solidFill>
                          <a:effectLst/>
                          <a:latin typeface="+mn-lt"/>
                          <a:ea typeface="+mn-ea"/>
                          <a:cs typeface="Times New Roman" panose="02020603050405020304" pitchFamily="18" charset="0"/>
                        </a:rPr>
                        <a:t>表示烷烃、烯烃和炔烃</a:t>
                      </a:r>
                      <a:r>
                        <a:rPr lang="en-US" sz="2800">
                          <a:solidFill>
                            <a:srgbClr val="000000"/>
                          </a:solidFill>
                          <a:effectLst/>
                          <a:latin typeface="+mn-lt"/>
                          <a:ea typeface="+mn-ea"/>
                          <a:cs typeface="Times New Roman" panose="02020603050405020304" pitchFamily="18" charset="0"/>
                        </a:rPr>
                        <a:t>)</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65657338"/>
                  </a:ext>
                </a:extLst>
              </a:tr>
              <a:tr h="1586865">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状态</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常温下</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69176451"/>
                  </a:ext>
                </a:extLst>
              </a:tr>
              <a:tr h="90154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沸点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dirty="0">
                          <a:solidFill>
                            <a:srgbClr val="000000"/>
                          </a:solidFill>
                          <a:effectLst/>
                          <a:latin typeface="+mn-lt"/>
                          <a:ea typeface="+mn-ea"/>
                          <a:cs typeface="Times New Roman" panose="02020603050405020304" pitchFamily="18" charset="0"/>
                        </a:rPr>
                        <a:t>x</a:t>
                      </a:r>
                      <a:r>
                        <a:rPr lang="zh-CN" sz="2800" dirty="0">
                          <a:solidFill>
                            <a:srgbClr val="000000"/>
                          </a:solidFill>
                          <a:effectLst/>
                          <a:latin typeface="+mn-lt"/>
                          <a:ea typeface="+mn-ea"/>
                          <a:cs typeface="Times New Roman" panose="02020603050405020304" pitchFamily="18" charset="0"/>
                        </a:rPr>
                        <a:t>增多</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沸点升高</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相同的</a:t>
                      </a:r>
                      <a:r>
                        <a:rPr lang="en-US" sz="2800" i="1" dirty="0">
                          <a:solidFill>
                            <a:srgbClr val="000000"/>
                          </a:solidFill>
                          <a:effectLst/>
                          <a:latin typeface="+mn-lt"/>
                          <a:ea typeface="+mn-ea"/>
                          <a:cs typeface="Times New Roman" panose="02020603050405020304" pitchFamily="18" charset="0"/>
                        </a:rPr>
                        <a:t>x</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支链越多</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沸点越低</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09351076"/>
                  </a:ext>
                </a:extLst>
              </a:tr>
              <a:tr h="90154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相对密度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a:solidFill>
                            <a:srgbClr val="000000"/>
                          </a:solidFill>
                          <a:effectLst/>
                          <a:latin typeface="+mn-lt"/>
                          <a:ea typeface="+mn-ea"/>
                          <a:cs typeface="Times New Roman" panose="02020603050405020304" pitchFamily="18" charset="0"/>
                        </a:rPr>
                        <a:t>x</a:t>
                      </a:r>
                      <a:r>
                        <a:rPr lang="zh-CN" sz="2800">
                          <a:solidFill>
                            <a:srgbClr val="000000"/>
                          </a:solidFill>
                          <a:effectLst/>
                          <a:latin typeface="+mn-lt"/>
                          <a:ea typeface="+mn-ea"/>
                          <a:cs typeface="Times New Roman" panose="02020603050405020304" pitchFamily="18" charset="0"/>
                        </a:rPr>
                        <a:t>增多</a:t>
                      </a:r>
                      <a:r>
                        <a:rPr lang="en-US" sz="2800">
                          <a:solidFill>
                            <a:srgbClr val="000000"/>
                          </a:solidFill>
                          <a:effectLst/>
                          <a:latin typeface="+mn-lt"/>
                          <a:ea typeface="+mn-ea"/>
                          <a:cs typeface="Times New Roman" panose="02020603050405020304" pitchFamily="18" charset="0"/>
                        </a:rPr>
                        <a:t>,</a:t>
                      </a:r>
                      <a:r>
                        <a:rPr lang="zh-CN" sz="2800">
                          <a:solidFill>
                            <a:srgbClr val="000000"/>
                          </a:solidFill>
                          <a:effectLst/>
                          <a:latin typeface="+mn-lt"/>
                          <a:ea typeface="+mn-ea"/>
                          <a:cs typeface="Times New Roman" panose="02020603050405020304" pitchFamily="18" charset="0"/>
                        </a:rPr>
                        <a:t>相对密度逐渐增大</a:t>
                      </a:r>
                      <a:r>
                        <a:rPr lang="en-US" sz="2800">
                          <a:solidFill>
                            <a:srgbClr val="000000"/>
                          </a:solidFill>
                          <a:effectLst/>
                          <a:latin typeface="+mn-lt"/>
                          <a:ea typeface="+mn-ea"/>
                          <a:cs typeface="Times New Roman" panose="02020603050405020304" pitchFamily="18" charset="0"/>
                        </a:rPr>
                        <a:t>,</a:t>
                      </a:r>
                      <a:r>
                        <a:rPr lang="zh-CN" sz="2800">
                          <a:solidFill>
                            <a:srgbClr val="000000"/>
                          </a:solidFill>
                          <a:effectLst/>
                          <a:latin typeface="+mn-lt"/>
                          <a:ea typeface="+mn-ea"/>
                          <a:cs typeface="Times New Roman" panose="02020603050405020304" pitchFamily="18" charset="0"/>
                        </a:rPr>
                        <a:t>但比水的密度小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35902664"/>
                  </a:ext>
                </a:extLst>
              </a:tr>
              <a:tr h="90154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水中的溶解度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err="1">
                          <a:solidFill>
                            <a:srgbClr val="000000"/>
                          </a:solidFill>
                          <a:effectLst/>
                          <a:latin typeface="+mn-lt"/>
                          <a:ea typeface="+mn-ea"/>
                          <a:cs typeface="Times New Roman" panose="02020603050405020304" pitchFamily="18" charset="0"/>
                        </a:rPr>
                        <a:t>C</a:t>
                      </a:r>
                      <a:r>
                        <a:rPr lang="en-US" sz="2800" i="1" baseline="-25000" dirty="0" err="1">
                          <a:solidFill>
                            <a:srgbClr val="000000"/>
                          </a:solidFill>
                          <a:effectLst/>
                          <a:latin typeface="+mn-lt"/>
                          <a:ea typeface="+mn-ea"/>
                          <a:cs typeface="Times New Roman" panose="02020603050405020304" pitchFamily="18" charset="0"/>
                        </a:rPr>
                        <a:t>x</a:t>
                      </a:r>
                      <a:r>
                        <a:rPr lang="en-US" sz="2800" dirty="0" err="1">
                          <a:solidFill>
                            <a:srgbClr val="000000"/>
                          </a:solidFill>
                          <a:effectLst/>
                          <a:latin typeface="+mn-lt"/>
                          <a:ea typeface="+mn-ea"/>
                          <a:cs typeface="Times New Roman" panose="02020603050405020304" pitchFamily="18" charset="0"/>
                        </a:rPr>
                        <a:t>H</a:t>
                      </a:r>
                      <a:r>
                        <a:rPr lang="en-US" sz="2800" i="1" baseline="-25000" dirty="0" err="1">
                          <a:solidFill>
                            <a:srgbClr val="000000"/>
                          </a:solidFill>
                          <a:effectLst/>
                          <a:latin typeface="+mn-lt"/>
                          <a:ea typeface="+mn-ea"/>
                          <a:cs typeface="Times New Roman" panose="02020603050405020304" pitchFamily="18" charset="0"/>
                        </a:rPr>
                        <a:t>y</a:t>
                      </a:r>
                      <a:r>
                        <a:rPr lang="en-US" sz="2800" dirty="0">
                          <a:solidFill>
                            <a:srgbClr val="000000"/>
                          </a:solidFill>
                          <a:effectLst/>
                          <a:latin typeface="+mn-lt"/>
                          <a:ea typeface="+mn-ea"/>
                          <a:cs typeface="Times New Roman" panose="02020603050405020304" pitchFamily="18" charset="0"/>
                        </a:rPr>
                        <a:t> </a:t>
                      </a:r>
                      <a:r>
                        <a:rPr lang="zh-CN" sz="2800" dirty="0">
                          <a:solidFill>
                            <a:srgbClr val="000000"/>
                          </a:solidFill>
                          <a:effectLst/>
                          <a:latin typeface="+mn-lt"/>
                          <a:ea typeface="+mn-ea"/>
                          <a:cs typeface="Times New Roman" panose="02020603050405020304" pitchFamily="18" charset="0"/>
                        </a:rPr>
                        <a:t>均难溶于水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854017"/>
                  </a:ext>
                </a:extLst>
              </a:tr>
            </a:tbl>
          </a:graphicData>
        </a:graphic>
      </p:graphicFrame>
      <p:pic>
        <p:nvPicPr>
          <p:cNvPr id="15361" name="RR6.jpg">
            <a:extLst>
              <a:ext uri="{FF2B5EF4-FFF2-40B4-BE49-F238E27FC236}">
                <a16:creationId xmlns="" xmlns:a16="http://schemas.microsoft.com/office/drawing/2014/main" id="{89443DD0-5EC0-4B8F-95E9-22726615A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49" y="2351088"/>
            <a:ext cx="7196647" cy="107791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8D65FE09-D52A-4648-9938-71586EB5816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2264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15E11A9-0CCF-4A7C-B797-40FC7481E028}"/>
              </a:ext>
            </a:extLst>
          </p:cNvPr>
          <p:cNvSpPr/>
          <p:nvPr/>
        </p:nvSpPr>
        <p:spPr>
          <a:xfrm>
            <a:off x="246296" y="434634"/>
            <a:ext cx="11727990" cy="1308563"/>
          </a:xfrm>
          <a:prstGeom prst="rect">
            <a:avLst/>
          </a:prstGeom>
        </p:spPr>
        <p:txBody>
          <a:bodyPr wrap="square">
            <a:spAutoFit/>
          </a:bodyPr>
          <a:lstStyle/>
          <a:p>
            <a:pPr>
              <a:lnSpc>
                <a:spcPct val="150000"/>
              </a:lnSpc>
            </a:pPr>
            <a:r>
              <a:rPr lang="en-US" altLang="zh-CN" sz="2800" dirty="0"/>
              <a:t>(3)</a:t>
            </a:r>
            <a:r>
              <a:rPr lang="zh-CN" altLang="zh-CN" sz="2800" dirty="0"/>
              <a:t>化学性质</a:t>
            </a:r>
          </a:p>
          <a:p>
            <a:pPr>
              <a:lnSpc>
                <a:spcPct val="150000"/>
              </a:lnSpc>
            </a:pPr>
            <a:r>
              <a:rPr lang="en-US" altLang="zh-CN" sz="2800" dirty="0"/>
              <a:t>①</a:t>
            </a:r>
            <a:r>
              <a:rPr lang="zh-CN" altLang="zh-CN" sz="2800" dirty="0"/>
              <a:t>氧化反应</a:t>
            </a:r>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 xmlns:a16="http://schemas.microsoft.com/office/drawing/2014/main" id="{4EAC11CA-1360-4600-8130-C5A731EC4137}"/>
                  </a:ext>
                </a:extLst>
              </p:cNvPr>
              <p:cNvGraphicFramePr>
                <a:graphicFrameLocks noGrp="1"/>
              </p:cNvGraphicFramePr>
              <p:nvPr>
                <p:extLst>
                  <p:ext uri="{D42A27DB-BD31-4B8C-83A1-F6EECF244321}">
                    <p14:modId xmlns:p14="http://schemas.microsoft.com/office/powerpoint/2010/main" val="2596232406"/>
                  </p:ext>
                </p:extLst>
              </p:nvPr>
            </p:nvGraphicFramePr>
            <p:xfrm>
              <a:off x="304800" y="1847850"/>
              <a:ext cx="11582400" cy="4607303"/>
            </p:xfrm>
            <a:graphic>
              <a:graphicData uri="http://schemas.openxmlformats.org/drawingml/2006/table">
                <a:tbl>
                  <a:tblPr firstRow="1" firstCol="1" bandRow="1"/>
                  <a:tblGrid>
                    <a:gridCol w="1866900">
                      <a:extLst>
                        <a:ext uri="{9D8B030D-6E8A-4147-A177-3AD203B41FA5}">
                          <a16:colId xmlns="" xmlns:a16="http://schemas.microsoft.com/office/drawing/2014/main" val="4219313054"/>
                        </a:ext>
                      </a:extLst>
                    </a:gridCol>
                    <a:gridCol w="2152650">
                      <a:extLst>
                        <a:ext uri="{9D8B030D-6E8A-4147-A177-3AD203B41FA5}">
                          <a16:colId xmlns="" xmlns:a16="http://schemas.microsoft.com/office/drawing/2014/main" val="3688423878"/>
                        </a:ext>
                      </a:extLst>
                    </a:gridCol>
                    <a:gridCol w="3067050">
                      <a:extLst>
                        <a:ext uri="{9D8B030D-6E8A-4147-A177-3AD203B41FA5}">
                          <a16:colId xmlns="" xmlns:a16="http://schemas.microsoft.com/office/drawing/2014/main" val="2774347974"/>
                        </a:ext>
                      </a:extLst>
                    </a:gridCol>
                    <a:gridCol w="4495800">
                      <a:extLst>
                        <a:ext uri="{9D8B030D-6E8A-4147-A177-3AD203B41FA5}">
                          <a16:colId xmlns="" xmlns:a16="http://schemas.microsoft.com/office/drawing/2014/main" val="3848016674"/>
                        </a:ext>
                      </a:extLst>
                    </a:gridCol>
                  </a:tblGrid>
                  <a:tr h="634934">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烷烃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烯烃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炔烃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66717060"/>
                      </a:ext>
                    </a:extLst>
                  </a:tr>
                  <a:tr h="918689">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燃烧现象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火焰较明亮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火焰明亮</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带黑烟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火焰明亮</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带浓烈的黑烟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5981916"/>
                      </a:ext>
                    </a:extLst>
                  </a:tr>
                  <a:tr h="1211157">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燃烧通式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n-US" sz="2800" dirty="0" err="1">
                              <a:solidFill>
                                <a:srgbClr val="000000"/>
                              </a:solidFill>
                              <a:effectLst/>
                              <a:latin typeface="+mn-lt"/>
                              <a:ea typeface="+mn-ea"/>
                              <a:cs typeface="Times New Roman" panose="02020603050405020304" pitchFamily="18" charset="0"/>
                            </a:rPr>
                            <a:t>C</a:t>
                          </a:r>
                          <a:r>
                            <a:rPr lang="en-US" sz="2800" i="1" baseline="-25000" dirty="0" err="1">
                              <a:solidFill>
                                <a:srgbClr val="000000"/>
                              </a:solidFill>
                              <a:effectLst/>
                              <a:latin typeface="+mn-lt"/>
                              <a:ea typeface="+mn-ea"/>
                              <a:cs typeface="Times New Roman" panose="02020603050405020304" pitchFamily="18" charset="0"/>
                            </a:rPr>
                            <a:t>n</a:t>
                          </a:r>
                          <a:r>
                            <a:rPr lang="en-US" sz="2800" dirty="0" err="1">
                              <a:solidFill>
                                <a:srgbClr val="000000"/>
                              </a:solidFill>
                              <a:effectLst/>
                              <a:latin typeface="+mn-lt"/>
                              <a:ea typeface="+mn-ea"/>
                              <a:cs typeface="Times New Roman" panose="02020603050405020304" pitchFamily="18" charset="0"/>
                            </a:rPr>
                            <a:t>H</a:t>
                          </a:r>
                          <a:r>
                            <a:rPr lang="en-US" sz="2800" i="1" baseline="-25000" dirty="0" err="1">
                              <a:solidFill>
                                <a:srgbClr val="000000"/>
                              </a:solidFill>
                              <a:effectLst/>
                              <a:latin typeface="+mn-lt"/>
                              <a:ea typeface="+mn-ea"/>
                              <a:cs typeface="Times New Roman" panose="02020603050405020304" pitchFamily="18" charset="0"/>
                            </a:rPr>
                            <a:t>m</a:t>
                          </a:r>
                          <a:r>
                            <a:rPr lang="en-US" sz="2800" dirty="0">
                              <a:solidFill>
                                <a:srgbClr val="000000"/>
                              </a:solidFill>
                              <a:effectLst/>
                              <a:latin typeface="+mn-lt"/>
                              <a:ea typeface="+mn-ea"/>
                              <a:cs typeface="Times New Roman" panose="02020603050405020304" pitchFamily="18" charset="0"/>
                            </a:rPr>
                            <a:t>+(</a:t>
                          </a:r>
                          <a:r>
                            <a:rPr lang="en-US" sz="2800" i="1" dirty="0">
                              <a:solidFill>
                                <a:srgbClr val="000000"/>
                              </a:solidFill>
                              <a:effectLst/>
                              <a:latin typeface="+mn-lt"/>
                              <a:ea typeface="+mn-ea"/>
                              <a:cs typeface="Times New Roman" panose="02020603050405020304" pitchFamily="18" charset="0"/>
                            </a:rPr>
                            <a:t>n</a:t>
                          </a:r>
                          <a:r>
                            <a:rPr lang="en-US" sz="2800" dirty="0">
                              <a:solidFill>
                                <a:srgbClr val="000000"/>
                              </a:solidFill>
                              <a:effectLst/>
                              <a:latin typeface="+mn-lt"/>
                              <a:ea typeface="+mn-ea"/>
                              <a:cs typeface="Times New Roman" panose="02020603050405020304" pitchFamily="18" charset="0"/>
                            </a:rPr>
                            <a:t>+</a:t>
                          </a:r>
                          <a14:m>
                            <m:oMath xmlns:m="http://schemas.openxmlformats.org/officeDocument/2006/math">
                              <m:f>
                                <m:fPr>
                                  <m:ctrlPr>
                                    <a:rPr lang="zh-CN" sz="2800" i="1">
                                      <a:solidFill>
                                        <a:srgbClr val="000000"/>
                                      </a:solidFill>
                                      <a:effectLst/>
                                      <a:latin typeface="Cambria Math" panose="02040503050406030204" pitchFamily="18" charset="0"/>
                                      <a:ea typeface="+mn-ea"/>
                                      <a:cs typeface="Times New Roman" panose="02020603050405020304" pitchFamily="18" charset="0"/>
                                    </a:rPr>
                                  </m:ctrlPr>
                                </m:fPr>
                                <m:num>
                                  <m:r>
                                    <a:rPr lang="en-US" sz="2800" i="1">
                                      <a:solidFill>
                                        <a:srgbClr val="000000"/>
                                      </a:solidFill>
                                      <a:effectLst/>
                                      <a:latin typeface="Cambria Math" panose="02040503050406030204" pitchFamily="18" charset="0"/>
                                      <a:ea typeface="+mn-ea"/>
                                      <a:cs typeface="Times New Roman" panose="02020603050405020304" pitchFamily="18" charset="0"/>
                                    </a:rPr>
                                    <m:t>𝑚</m:t>
                                  </m:r>
                                </m:num>
                                <m:den>
                                  <m:r>
                                    <a:rPr lang="en-US" sz="2800">
                                      <a:solidFill>
                                        <a:srgbClr val="000000"/>
                                      </a:solidFill>
                                      <a:effectLst/>
                                      <a:latin typeface="Cambria Math" panose="02040503050406030204" pitchFamily="18" charset="0"/>
                                      <a:ea typeface="+mn-ea"/>
                                      <a:cs typeface="Times New Roman" panose="02020603050405020304" pitchFamily="18" charset="0"/>
                                    </a:rPr>
                                    <m:t>4</m:t>
                                  </m:r>
                                </m:den>
                              </m:f>
                            </m:oMath>
                          </a14:m>
                          <a:r>
                            <a:rPr lang="en-US" sz="2800" dirty="0">
                              <a:solidFill>
                                <a:srgbClr val="000000"/>
                              </a:solidFill>
                              <a:effectLst/>
                              <a:latin typeface="+mn-lt"/>
                              <a:ea typeface="+mn-ea"/>
                              <a:cs typeface="Times New Roman" panose="02020603050405020304" pitchFamily="18" charset="0"/>
                            </a:rPr>
                            <a:t>)O</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            </a:t>
                          </a:r>
                          <a:r>
                            <a:rPr lang="en-US" sz="2800" i="1" dirty="0">
                              <a:solidFill>
                                <a:srgbClr val="000000"/>
                              </a:solidFill>
                              <a:effectLst/>
                              <a:latin typeface="+mn-lt"/>
                              <a:ea typeface="+mn-ea"/>
                              <a:cs typeface="Times New Roman" panose="02020603050405020304" pitchFamily="18" charset="0"/>
                            </a:rPr>
                            <a:t>n</a:t>
                          </a:r>
                          <a:r>
                            <a:rPr lang="en-US" sz="2800" dirty="0">
                              <a:solidFill>
                                <a:srgbClr val="000000"/>
                              </a:solidFill>
                              <a:effectLst/>
                              <a:latin typeface="+mn-lt"/>
                              <a:ea typeface="+mn-ea"/>
                              <a:cs typeface="Times New Roman" panose="02020603050405020304" pitchFamily="18" charset="0"/>
                            </a:rPr>
                            <a:t>CO</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a:t>
                          </a:r>
                          <a14:m>
                            <m:oMath xmlns:m="http://schemas.openxmlformats.org/officeDocument/2006/math">
                              <m:f>
                                <m:fPr>
                                  <m:ctrlPr>
                                    <a:rPr lang="zh-CN" sz="2800" i="1">
                                      <a:solidFill>
                                        <a:srgbClr val="000000"/>
                                      </a:solidFill>
                                      <a:effectLst/>
                                      <a:latin typeface="Cambria Math" panose="02040503050406030204" pitchFamily="18" charset="0"/>
                                      <a:ea typeface="+mn-ea"/>
                                      <a:cs typeface="Times New Roman" panose="02020603050405020304" pitchFamily="18" charset="0"/>
                                    </a:rPr>
                                  </m:ctrlPr>
                                </m:fPr>
                                <m:num>
                                  <m:r>
                                    <a:rPr lang="en-US" sz="2800" i="1">
                                      <a:solidFill>
                                        <a:srgbClr val="000000"/>
                                      </a:solidFill>
                                      <a:effectLst/>
                                      <a:latin typeface="Cambria Math" panose="02040503050406030204" pitchFamily="18" charset="0"/>
                                      <a:ea typeface="+mn-ea"/>
                                      <a:cs typeface="Times New Roman" panose="02020603050405020304" pitchFamily="18" charset="0"/>
                                    </a:rPr>
                                    <m:t>𝑚</m:t>
                                  </m:r>
                                </m:num>
                                <m:den>
                                  <m:r>
                                    <a:rPr lang="en-US" sz="2800">
                                      <a:solidFill>
                                        <a:srgbClr val="000000"/>
                                      </a:solidFill>
                                      <a:effectLst/>
                                      <a:latin typeface="Cambria Math" panose="02040503050406030204" pitchFamily="18" charset="0"/>
                                      <a:ea typeface="+mn-ea"/>
                                      <a:cs typeface="Times New Roman" panose="02020603050405020304" pitchFamily="18" charset="0"/>
                                    </a:rPr>
                                    <m:t>2</m:t>
                                  </m:r>
                                </m:den>
                              </m:f>
                            </m:oMath>
                          </a14:m>
                          <a:r>
                            <a:rPr lang="en-US" sz="2800"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O</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50000"/>
                            </a:lnSpc>
                            <a:spcAft>
                              <a:spcPts val="0"/>
                            </a:spcAft>
                          </a:pP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9834923"/>
                      </a:ext>
                    </a:extLst>
                  </a:tr>
                  <a:tr h="1837377">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通入酸性</a:t>
                          </a:r>
                        </a:p>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KMnO</a:t>
                          </a:r>
                          <a:r>
                            <a:rPr lang="en-US" sz="2800" baseline="-25000">
                              <a:solidFill>
                                <a:srgbClr val="000000"/>
                              </a:solidFill>
                              <a:effectLst/>
                              <a:latin typeface="+mn-lt"/>
                              <a:ea typeface="+mn-ea"/>
                              <a:cs typeface="Times New Roman" panose="02020603050405020304" pitchFamily="18" charset="0"/>
                            </a:rPr>
                            <a:t>4</a:t>
                          </a:r>
                          <a:r>
                            <a:rPr lang="zh-CN" sz="280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不褪色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褪色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褪色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61750756"/>
                      </a:ext>
                    </a:extLst>
                  </a:tr>
                </a:tbl>
              </a:graphicData>
            </a:graphic>
          </p:graphicFrame>
        </mc:Choice>
        <mc:Fallback xmlns="">
          <p:graphicFrame>
            <p:nvGraphicFramePr>
              <p:cNvPr id="5" name="表格 4">
                <a:extLst>
                  <a:ext uri="{FF2B5EF4-FFF2-40B4-BE49-F238E27FC236}">
                    <a16:creationId xmlns:a16="http://schemas.microsoft.com/office/drawing/2014/main" id="{4EAC11CA-1360-4600-8130-C5A731EC4137}"/>
                  </a:ext>
                </a:extLst>
              </p:cNvPr>
              <p:cNvGraphicFramePr>
                <a:graphicFrameLocks noGrp="1"/>
              </p:cNvGraphicFramePr>
              <p:nvPr>
                <p:extLst>
                  <p:ext uri="{D42A27DB-BD31-4B8C-83A1-F6EECF244321}">
                    <p14:modId xmlns:p14="http://schemas.microsoft.com/office/powerpoint/2010/main" val="2596232406"/>
                  </p:ext>
                </p:extLst>
              </p:nvPr>
            </p:nvGraphicFramePr>
            <p:xfrm>
              <a:off x="304800" y="1847850"/>
              <a:ext cx="11582400" cy="4602157"/>
            </p:xfrm>
            <a:graphic>
              <a:graphicData uri="http://schemas.openxmlformats.org/drawingml/2006/table">
                <a:tbl>
                  <a:tblPr firstRow="1" firstCol="1" bandRow="1"/>
                  <a:tblGrid>
                    <a:gridCol w="1866900">
                      <a:extLst>
                        <a:ext uri="{9D8B030D-6E8A-4147-A177-3AD203B41FA5}">
                          <a16:colId xmlns:a16="http://schemas.microsoft.com/office/drawing/2014/main" val="4219313054"/>
                        </a:ext>
                      </a:extLst>
                    </a:gridCol>
                    <a:gridCol w="2152650">
                      <a:extLst>
                        <a:ext uri="{9D8B030D-6E8A-4147-A177-3AD203B41FA5}">
                          <a16:colId xmlns:a16="http://schemas.microsoft.com/office/drawing/2014/main" val="3688423878"/>
                        </a:ext>
                      </a:extLst>
                    </a:gridCol>
                    <a:gridCol w="3067050">
                      <a:extLst>
                        <a:ext uri="{9D8B030D-6E8A-4147-A177-3AD203B41FA5}">
                          <a16:colId xmlns:a16="http://schemas.microsoft.com/office/drawing/2014/main" val="2774347974"/>
                        </a:ext>
                      </a:extLst>
                    </a:gridCol>
                    <a:gridCol w="4495800">
                      <a:extLst>
                        <a:ext uri="{9D8B030D-6E8A-4147-A177-3AD203B41FA5}">
                          <a16:colId xmlns:a16="http://schemas.microsoft.com/office/drawing/2014/main" val="3848016674"/>
                        </a:ext>
                      </a:extLst>
                    </a:gridCol>
                  </a:tblGrid>
                  <a:tr h="634934">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烷烃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烯烃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炔烃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717060"/>
                      </a:ext>
                    </a:extLst>
                  </a:tr>
                  <a:tr h="918689">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燃烧现象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火焰较明亮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火焰明亮</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带黑烟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火焰明亮</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带浓烈的黑烟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981916"/>
                      </a:ext>
                    </a:extLst>
                  </a:tr>
                  <a:tr h="1211157">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燃烧通式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9322" t="-128643" r="-188" b="-152764"/>
                          </a:stretch>
                        </a:blipFill>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50000"/>
                            </a:lnSpc>
                            <a:spcAft>
                              <a:spcPts val="0"/>
                            </a:spcAft>
                          </a:pP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834923"/>
                      </a:ext>
                    </a:extLst>
                  </a:tr>
                  <a:tr h="1837377">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通入酸性</a:t>
                          </a:r>
                        </a:p>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KMnO</a:t>
                          </a:r>
                          <a:r>
                            <a:rPr lang="en-US" sz="2800" baseline="-25000">
                              <a:solidFill>
                                <a:srgbClr val="000000"/>
                              </a:solidFill>
                              <a:effectLst/>
                              <a:latin typeface="+mn-lt"/>
                              <a:ea typeface="+mn-ea"/>
                              <a:cs typeface="Times New Roman" panose="02020603050405020304" pitchFamily="18" charset="0"/>
                            </a:rPr>
                            <a:t>4</a:t>
                          </a:r>
                          <a:r>
                            <a:rPr lang="zh-CN" sz="280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不褪色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褪色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褪色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750756"/>
                      </a:ext>
                    </a:extLst>
                  </a:tr>
                </a:tbl>
              </a:graphicData>
            </a:graphic>
          </p:graphicFrame>
        </mc:Fallback>
      </mc:AlternateContent>
      <p:pic>
        <p:nvPicPr>
          <p:cNvPr id="16385" name="图片 1583">
            <a:extLst>
              <a:ext uri="{FF2B5EF4-FFF2-40B4-BE49-F238E27FC236}">
                <a16:creationId xmlns="" xmlns:a16="http://schemas.microsoft.com/office/drawing/2014/main" id="{499C398B-C914-4D6F-B430-39486E5ED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3752850"/>
            <a:ext cx="601579" cy="5715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 xmlns:a16="http://schemas.microsoft.com/office/drawing/2014/main" id="{30C54F4F-32A2-4E26-BB7B-41506405D91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818927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429000"/>
            <a:ext cx="6244750" cy="3193026"/>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有机物的分类</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有机物的命名</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卤代烃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醇类</a:t>
            </a:r>
          </a:p>
        </p:txBody>
      </p:sp>
      <p:sp>
        <p:nvSpPr>
          <p:cNvPr id="10" name="矩形 9">
            <a:hlinkClick r:id="rId2" action="ppaction://hlinksldjump"/>
            <a:extLst>
              <a:ext uri="{FF2B5EF4-FFF2-40B4-BE49-F238E27FC236}">
                <a16:creationId xmlns="" xmlns:a16="http://schemas.microsoft.com/office/drawing/2014/main" id="{DF54693A-279D-4320-B23C-1B4907D9E407}"/>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a:extLst>
              <a:ext uri="{FF2B5EF4-FFF2-40B4-BE49-F238E27FC236}">
                <a16:creationId xmlns="" xmlns:a16="http://schemas.microsoft.com/office/drawing/2014/main" id="{6498C0BA-3C5D-49AC-8FDB-2587D4F6D02F}"/>
              </a:ext>
            </a:extLst>
          </p:cNvPr>
          <p:cNvSpPr/>
          <p:nvPr/>
        </p:nvSpPr>
        <p:spPr>
          <a:xfrm>
            <a:off x="4986030" y="2072640"/>
            <a:ext cx="2219939" cy="44103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a:extLst>
              <a:ext uri="{FF2B5EF4-FFF2-40B4-BE49-F238E27FC236}">
                <a16:creationId xmlns="" xmlns:a16="http://schemas.microsoft.com/office/drawing/2014/main" id="{852DF1BF-7F4F-4D93-9F51-2173276FA52B}"/>
              </a:ext>
            </a:extLst>
          </p:cNvPr>
          <p:cNvSpPr/>
          <p:nvPr/>
        </p:nvSpPr>
        <p:spPr>
          <a:xfrm>
            <a:off x="8255021" y="1999480"/>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Tree>
    <p:extLst>
      <p:ext uri="{BB962C8B-B14F-4D97-AF65-F5344CB8AC3E}">
        <p14:creationId xmlns:p14="http://schemas.microsoft.com/office/powerpoint/2010/main" val="662466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15E11A9-0CCF-4A7C-B797-40FC7481E028}"/>
              </a:ext>
            </a:extLst>
          </p:cNvPr>
          <p:cNvSpPr/>
          <p:nvPr/>
        </p:nvSpPr>
        <p:spPr>
          <a:xfrm>
            <a:off x="246296" y="434634"/>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拓展延伸</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 xmlns:a16="http://schemas.microsoft.com/office/drawing/2014/main" id="{015BD076-CD73-473F-BA2E-87F16D09DF07}"/>
              </a:ext>
            </a:extLst>
          </p:cNvPr>
          <p:cNvSpPr/>
          <p:nvPr/>
        </p:nvSpPr>
        <p:spPr>
          <a:xfrm>
            <a:off x="246296" y="1158534"/>
            <a:ext cx="11727990" cy="662233"/>
          </a:xfrm>
          <a:prstGeom prst="rect">
            <a:avLst/>
          </a:prstGeom>
        </p:spPr>
        <p:txBody>
          <a:bodyPr wrap="square">
            <a:spAutoFit/>
          </a:bodyPr>
          <a:lstStyle/>
          <a:p>
            <a:pPr algn="ctr">
              <a:lnSpc>
                <a:spcPct val="150000"/>
              </a:lnSpc>
            </a:pPr>
            <a:r>
              <a:rPr lang="zh-CN" altLang="zh-CN" sz="2800" b="1" dirty="0"/>
              <a:t>烯烃、炔烃与酸性</a:t>
            </a:r>
            <a:r>
              <a:rPr lang="en-US" altLang="zh-CN" sz="2800" b="1" dirty="0"/>
              <a:t>KMnO</a:t>
            </a:r>
            <a:r>
              <a:rPr lang="en-US" altLang="zh-CN" sz="2800" b="1" baseline="-25000" dirty="0"/>
              <a:t>4</a:t>
            </a:r>
            <a:r>
              <a:rPr lang="zh-CN" altLang="zh-CN" sz="2800" b="1" dirty="0"/>
              <a:t>溶液反应图解</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a:extLst>
              <a:ext uri="{FF2B5EF4-FFF2-40B4-BE49-F238E27FC236}">
                <a16:creationId xmlns="" xmlns:a16="http://schemas.microsoft.com/office/drawing/2014/main" id="{93AB98EB-0532-45CB-B653-B6944693E0D6}"/>
              </a:ext>
            </a:extLst>
          </p:cNvPr>
          <p:cNvGraphicFramePr>
            <a:graphicFrameLocks noGrp="1"/>
          </p:cNvGraphicFramePr>
          <p:nvPr>
            <p:extLst>
              <p:ext uri="{D42A27DB-BD31-4B8C-83A1-F6EECF244321}">
                <p14:modId xmlns:p14="http://schemas.microsoft.com/office/powerpoint/2010/main" val="48635601"/>
              </p:ext>
            </p:extLst>
          </p:nvPr>
        </p:nvGraphicFramePr>
        <p:xfrm>
          <a:off x="438150" y="1888744"/>
          <a:ext cx="11487150" cy="4302506"/>
        </p:xfrm>
        <a:graphic>
          <a:graphicData uri="http://schemas.openxmlformats.org/drawingml/2006/table">
            <a:tbl>
              <a:tblPr firstRow="1" firstCol="1" bandRow="1"/>
              <a:tblGrid>
                <a:gridCol w="1695450">
                  <a:extLst>
                    <a:ext uri="{9D8B030D-6E8A-4147-A177-3AD203B41FA5}">
                      <a16:colId xmlns="" xmlns:a16="http://schemas.microsoft.com/office/drawing/2014/main" val="4202490058"/>
                    </a:ext>
                  </a:extLst>
                </a:gridCol>
                <a:gridCol w="2190750">
                  <a:extLst>
                    <a:ext uri="{9D8B030D-6E8A-4147-A177-3AD203B41FA5}">
                      <a16:colId xmlns="" xmlns:a16="http://schemas.microsoft.com/office/drawing/2014/main" val="3919839968"/>
                    </a:ext>
                  </a:extLst>
                </a:gridCol>
                <a:gridCol w="1885950">
                  <a:extLst>
                    <a:ext uri="{9D8B030D-6E8A-4147-A177-3AD203B41FA5}">
                      <a16:colId xmlns="" xmlns:a16="http://schemas.microsoft.com/office/drawing/2014/main" val="2598107359"/>
                    </a:ext>
                  </a:extLst>
                </a:gridCol>
                <a:gridCol w="2095500">
                  <a:extLst>
                    <a:ext uri="{9D8B030D-6E8A-4147-A177-3AD203B41FA5}">
                      <a16:colId xmlns="" xmlns:a16="http://schemas.microsoft.com/office/drawing/2014/main" val="2328330745"/>
                    </a:ext>
                  </a:extLst>
                </a:gridCol>
                <a:gridCol w="1695450">
                  <a:extLst>
                    <a:ext uri="{9D8B030D-6E8A-4147-A177-3AD203B41FA5}">
                      <a16:colId xmlns="" xmlns:a16="http://schemas.microsoft.com/office/drawing/2014/main" val="3846220312"/>
                    </a:ext>
                  </a:extLst>
                </a:gridCol>
                <a:gridCol w="1924050">
                  <a:extLst>
                    <a:ext uri="{9D8B030D-6E8A-4147-A177-3AD203B41FA5}">
                      <a16:colId xmlns="" xmlns:a16="http://schemas.microsoft.com/office/drawing/2014/main" val="2681468588"/>
                    </a:ext>
                  </a:extLst>
                </a:gridCol>
              </a:tblGrid>
              <a:tr h="2207006">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烯烃、炔烃被氧化的部分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CH</a:t>
                      </a:r>
                      <a:r>
                        <a:rPr lang="en-US" sz="2800" baseline="-25000">
                          <a:solidFill>
                            <a:srgbClr val="000000"/>
                          </a:solidFill>
                          <a:effectLst/>
                          <a:latin typeface="+mn-lt"/>
                          <a:ea typeface="+mn-ea"/>
                          <a:cs typeface="Times New Roman" panose="02020603050405020304" pitchFamily="18" charset="0"/>
                        </a:rPr>
                        <a:t>2</a:t>
                      </a: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RCH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1318955"/>
                  </a:ext>
                </a:extLst>
              </a:tr>
              <a:tr h="2095500">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氧化产物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CO</a:t>
                      </a:r>
                      <a:r>
                        <a:rPr lang="en-US" sz="2800" baseline="-25000">
                          <a:solidFill>
                            <a:srgbClr val="000000"/>
                          </a:solidFill>
                          <a:effectLst/>
                          <a:latin typeface="+mn-lt"/>
                          <a:ea typeface="+mn-ea"/>
                          <a:cs typeface="Times New Roman" panose="02020603050405020304" pitchFamily="18" charset="0"/>
                        </a:rPr>
                        <a:t>2</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pitchFamily="18" charset="0"/>
                        </a:rPr>
                        <a:t>R—COOH</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23762620"/>
                  </a:ext>
                </a:extLst>
              </a:tr>
            </a:tbl>
          </a:graphicData>
        </a:graphic>
      </p:graphicFrame>
      <p:pic>
        <p:nvPicPr>
          <p:cNvPr id="17415" name="图片 1586">
            <a:extLst>
              <a:ext uri="{FF2B5EF4-FFF2-40B4-BE49-F238E27FC236}">
                <a16:creationId xmlns="" xmlns:a16="http://schemas.microsoft.com/office/drawing/2014/main" id="{934A12C8-9D91-42BB-A648-5A0735F68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820988"/>
            <a:ext cx="4000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图片 1587">
            <a:extLst>
              <a:ext uri="{FF2B5EF4-FFF2-40B4-BE49-F238E27FC236}">
                <a16:creationId xmlns="" xmlns:a16="http://schemas.microsoft.com/office/drawing/2014/main" id="{3799776A-A1CD-4897-8A70-C202CDD30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2590800"/>
            <a:ext cx="11620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图片 1588">
            <a:extLst>
              <a:ext uri="{FF2B5EF4-FFF2-40B4-BE49-F238E27FC236}">
                <a16:creationId xmlns="" xmlns:a16="http://schemas.microsoft.com/office/drawing/2014/main" id="{F79B15F8-564C-49BA-9E5D-9D024A281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49" y="2897188"/>
            <a:ext cx="1085851" cy="3429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图片 1589">
            <a:extLst>
              <a:ext uri="{FF2B5EF4-FFF2-40B4-BE49-F238E27FC236}">
                <a16:creationId xmlns="" xmlns:a16="http://schemas.microsoft.com/office/drawing/2014/main" id="{9F4E4687-F5EC-413F-951F-B85479CD3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2701" y="2782888"/>
            <a:ext cx="1486030" cy="379412"/>
          </a:xfrm>
          <a:prstGeom prst="rect">
            <a:avLst/>
          </a:prstGeom>
          <a:noFill/>
          <a:extLst>
            <a:ext uri="{909E8E84-426E-40DD-AFC4-6F175D3DCCD1}">
              <a14:hiddenFill xmlns:a14="http://schemas.microsoft.com/office/drawing/2010/main">
                <a:solidFill>
                  <a:srgbClr val="FFFFFF"/>
                </a:solidFill>
              </a14:hiddenFill>
            </a:ext>
          </a:extLst>
        </p:spPr>
      </p:pic>
      <p:pic>
        <p:nvPicPr>
          <p:cNvPr id="17411" name="图片 1590">
            <a:extLst>
              <a:ext uri="{FF2B5EF4-FFF2-40B4-BE49-F238E27FC236}">
                <a16:creationId xmlns="" xmlns:a16="http://schemas.microsoft.com/office/drawing/2014/main" id="{AA19918E-00C1-4636-8736-CE1C5271A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4668838"/>
            <a:ext cx="1683907" cy="1089587"/>
          </a:xfrm>
          <a:prstGeom prst="rect">
            <a:avLst/>
          </a:prstGeom>
          <a:noFill/>
          <a:extLst>
            <a:ext uri="{909E8E84-426E-40DD-AFC4-6F175D3DCCD1}">
              <a14:hiddenFill xmlns:a14="http://schemas.microsoft.com/office/drawing/2010/main">
                <a:solidFill>
                  <a:srgbClr val="FFFFFF"/>
                </a:solidFill>
              </a14:hiddenFill>
            </a:ext>
          </a:extLst>
        </p:spPr>
      </p:pic>
      <p:pic>
        <p:nvPicPr>
          <p:cNvPr id="17410" name="图片 1591">
            <a:extLst>
              <a:ext uri="{FF2B5EF4-FFF2-40B4-BE49-F238E27FC236}">
                <a16:creationId xmlns="" xmlns:a16="http://schemas.microsoft.com/office/drawing/2014/main" id="{E93DAEB1-89C2-45A5-8681-39FBB8C864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650" y="4840288"/>
            <a:ext cx="1657350" cy="841424"/>
          </a:xfrm>
          <a:prstGeom prst="rect">
            <a:avLst/>
          </a:prstGeom>
          <a:noFill/>
          <a:extLst>
            <a:ext uri="{909E8E84-426E-40DD-AFC4-6F175D3DCCD1}">
              <a14:hiddenFill xmlns:a14="http://schemas.microsoft.com/office/drawing/2010/main">
                <a:solidFill>
                  <a:srgbClr val="FFFFFF"/>
                </a:solidFill>
              </a14:hiddenFill>
            </a:ext>
          </a:extLst>
        </p:spPr>
      </p:pic>
      <p:pic>
        <p:nvPicPr>
          <p:cNvPr id="17409" name="图片 1592">
            <a:extLst>
              <a:ext uri="{FF2B5EF4-FFF2-40B4-BE49-F238E27FC236}">
                <a16:creationId xmlns="" xmlns:a16="http://schemas.microsoft.com/office/drawing/2014/main" id="{8ED56E1B-16F4-491E-903D-3BBF76D074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8899" y="4764087"/>
            <a:ext cx="1734309" cy="1081128"/>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586">
            <a:extLst>
              <a:ext uri="{FF2B5EF4-FFF2-40B4-BE49-F238E27FC236}">
                <a16:creationId xmlns="" xmlns:a16="http://schemas.microsoft.com/office/drawing/2014/main" id="{D826938C-7954-4ECC-BBAB-7DC10A7F6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2820988"/>
            <a:ext cx="400050" cy="40005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 xmlns:a16="http://schemas.microsoft.com/office/drawing/2014/main" id="{6DD5F053-7564-4956-9316-0712B4EED90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500111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15E11A9-0CCF-4A7C-B797-40FC7481E028}"/>
              </a:ext>
            </a:extLst>
          </p:cNvPr>
          <p:cNvSpPr/>
          <p:nvPr/>
        </p:nvSpPr>
        <p:spPr>
          <a:xfrm>
            <a:off x="246296" y="434634"/>
            <a:ext cx="11727990" cy="738664"/>
          </a:xfrm>
          <a:prstGeom prst="rect">
            <a:avLst/>
          </a:prstGeom>
        </p:spPr>
        <p:txBody>
          <a:bodyPr wrap="square">
            <a:spAutoFit/>
          </a:bodyPr>
          <a:lstStyle/>
          <a:p>
            <a:pPr>
              <a:lnSpc>
                <a:spcPct val="150000"/>
              </a:lnSpc>
            </a:pPr>
            <a:r>
              <a:rPr lang="en-US" altLang="zh-CN" sz="2800" dirty="0"/>
              <a:t>②</a:t>
            </a:r>
            <a:r>
              <a:rPr lang="zh-CN" altLang="zh-CN" sz="2800" dirty="0"/>
              <a:t>烷烃的取代反应</a:t>
            </a:r>
          </a:p>
        </p:txBody>
      </p:sp>
      <p:pic>
        <p:nvPicPr>
          <p:cNvPr id="6" name="ZT26ZT-4.EPS" descr="id:2147515818;FounderCES">
            <a:extLst>
              <a:ext uri="{FF2B5EF4-FFF2-40B4-BE49-F238E27FC236}">
                <a16:creationId xmlns="" xmlns:a16="http://schemas.microsoft.com/office/drawing/2014/main" id="{69D177CE-4EFB-4E4E-A900-4F65ACE8736C}"/>
              </a:ext>
            </a:extLst>
          </p:cNvPr>
          <p:cNvPicPr/>
          <p:nvPr/>
        </p:nvPicPr>
        <p:blipFill>
          <a:blip r:embed="rId2"/>
          <a:stretch>
            <a:fillRect/>
          </a:stretch>
        </p:blipFill>
        <p:spPr>
          <a:xfrm>
            <a:off x="2063258" y="1537334"/>
            <a:ext cx="8065484" cy="2406015"/>
          </a:xfrm>
          <a:prstGeom prst="rect">
            <a:avLst/>
          </a:prstGeom>
        </p:spPr>
      </p:pic>
      <p:sp>
        <p:nvSpPr>
          <p:cNvPr id="4" name="矩形 3">
            <a:extLst>
              <a:ext uri="{FF2B5EF4-FFF2-40B4-BE49-F238E27FC236}">
                <a16:creationId xmlns="" xmlns:a16="http://schemas.microsoft.com/office/drawing/2014/main" id="{BDA085C3-DFB2-479D-8D61-E5C36174170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954668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4C9086C8-40FD-4F82-AA28-E36704C6A8B6}"/>
              </a:ext>
            </a:extLst>
          </p:cNvPr>
          <p:cNvSpPr/>
          <p:nvPr/>
        </p:nvSpPr>
        <p:spPr>
          <a:xfrm>
            <a:off x="246296" y="491784"/>
            <a:ext cx="11727990" cy="662233"/>
          </a:xfrm>
          <a:prstGeom prst="rect">
            <a:avLst/>
          </a:prstGeom>
        </p:spPr>
        <p:txBody>
          <a:bodyPr wrap="square">
            <a:spAutoFit/>
          </a:bodyPr>
          <a:lstStyle/>
          <a:p>
            <a:pPr>
              <a:lnSpc>
                <a:spcPct val="150000"/>
              </a:lnSpc>
            </a:pPr>
            <a:r>
              <a:rPr lang="en-US" altLang="zh-CN" sz="2800" dirty="0"/>
              <a:t>③</a:t>
            </a:r>
            <a:r>
              <a:rPr lang="zh-CN" altLang="zh-CN" sz="2800" dirty="0"/>
              <a:t>烯烃、炔烃的加成反应</a:t>
            </a:r>
          </a:p>
        </p:txBody>
      </p:sp>
      <p:pic>
        <p:nvPicPr>
          <p:cNvPr id="5" name="ZT26ZT-5.EPS" descr="id:2147515825;FounderCES">
            <a:extLst>
              <a:ext uri="{FF2B5EF4-FFF2-40B4-BE49-F238E27FC236}">
                <a16:creationId xmlns="" xmlns:a16="http://schemas.microsoft.com/office/drawing/2014/main" id="{4EA55B4C-47B2-46FE-B613-3A811D1A2BB2}"/>
              </a:ext>
            </a:extLst>
          </p:cNvPr>
          <p:cNvPicPr/>
          <p:nvPr/>
        </p:nvPicPr>
        <p:blipFill>
          <a:blip r:embed="rId2"/>
          <a:stretch>
            <a:fillRect/>
          </a:stretch>
        </p:blipFill>
        <p:spPr>
          <a:xfrm>
            <a:off x="1726614" y="1808480"/>
            <a:ext cx="8738772" cy="3241040"/>
          </a:xfrm>
          <a:prstGeom prst="rect">
            <a:avLst/>
          </a:prstGeom>
        </p:spPr>
      </p:pic>
      <p:sp>
        <p:nvSpPr>
          <p:cNvPr id="4" name="矩形 3">
            <a:extLst>
              <a:ext uri="{FF2B5EF4-FFF2-40B4-BE49-F238E27FC236}">
                <a16:creationId xmlns="" xmlns:a16="http://schemas.microsoft.com/office/drawing/2014/main" id="{861554F1-6306-4B14-9A05-D00B95275FC0}"/>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978181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4C9086C8-40FD-4F82-AA28-E36704C6A8B6}"/>
              </a:ext>
            </a:extLst>
          </p:cNvPr>
          <p:cNvSpPr/>
          <p:nvPr/>
        </p:nvSpPr>
        <p:spPr>
          <a:xfrm>
            <a:off x="246296" y="491784"/>
            <a:ext cx="11727990" cy="1308563"/>
          </a:xfrm>
          <a:prstGeom prst="rect">
            <a:avLst/>
          </a:prstGeom>
        </p:spPr>
        <p:txBody>
          <a:bodyPr wrap="square">
            <a:spAutoFit/>
          </a:bodyPr>
          <a:lstStyle/>
          <a:p>
            <a:pPr>
              <a:lnSpc>
                <a:spcPct val="150000"/>
              </a:lnSpc>
            </a:pPr>
            <a:r>
              <a:rPr lang="en-US" altLang="zh-CN" sz="2800" dirty="0"/>
              <a:t>④</a:t>
            </a:r>
            <a:r>
              <a:rPr lang="zh-CN" altLang="zh-CN" sz="2800" dirty="0"/>
              <a:t>烯烃的加聚反应</a:t>
            </a:r>
          </a:p>
          <a:p>
            <a:pPr>
              <a:lnSpc>
                <a:spcPct val="150000"/>
              </a:lnSpc>
            </a:pPr>
            <a:r>
              <a:rPr lang="en-US" altLang="zh-CN" sz="2800" dirty="0"/>
              <a:t>a.</a:t>
            </a:r>
            <a:r>
              <a:rPr lang="zh-CN" altLang="zh-CN" sz="2800" dirty="0"/>
              <a:t>乙烯的加聚反应</a:t>
            </a:r>
          </a:p>
        </p:txBody>
      </p:sp>
      <p:pic>
        <p:nvPicPr>
          <p:cNvPr id="2" name="图片 1">
            <a:extLst>
              <a:ext uri="{FF2B5EF4-FFF2-40B4-BE49-F238E27FC236}">
                <a16:creationId xmlns="" xmlns:a16="http://schemas.microsoft.com/office/drawing/2014/main" id="{88AA3A09-23A0-4C85-AF86-2369A380F98B}"/>
              </a:ext>
            </a:extLst>
          </p:cNvPr>
          <p:cNvPicPr>
            <a:picLocks noChangeAspect="1"/>
          </p:cNvPicPr>
          <p:nvPr/>
        </p:nvPicPr>
        <p:blipFill>
          <a:blip r:embed="rId2"/>
          <a:stretch>
            <a:fillRect/>
          </a:stretch>
        </p:blipFill>
        <p:spPr>
          <a:xfrm>
            <a:off x="376659" y="1919348"/>
            <a:ext cx="5719341" cy="814744"/>
          </a:xfrm>
          <a:prstGeom prst="rect">
            <a:avLst/>
          </a:prstGeom>
        </p:spPr>
      </p:pic>
      <p:sp>
        <p:nvSpPr>
          <p:cNvPr id="6" name="矩形 5">
            <a:extLst>
              <a:ext uri="{FF2B5EF4-FFF2-40B4-BE49-F238E27FC236}">
                <a16:creationId xmlns="" xmlns:a16="http://schemas.microsoft.com/office/drawing/2014/main" id="{7B665BD6-AAD1-46FD-B6E3-97833CCD3CC9}"/>
              </a:ext>
            </a:extLst>
          </p:cNvPr>
          <p:cNvSpPr/>
          <p:nvPr/>
        </p:nvSpPr>
        <p:spPr>
          <a:xfrm>
            <a:off x="246296" y="3097883"/>
            <a:ext cx="11727990" cy="662233"/>
          </a:xfrm>
          <a:prstGeom prst="rect">
            <a:avLst/>
          </a:prstGeom>
        </p:spPr>
        <p:txBody>
          <a:bodyPr wrap="square">
            <a:spAutoFit/>
          </a:bodyPr>
          <a:lstStyle/>
          <a:p>
            <a:pPr>
              <a:lnSpc>
                <a:spcPct val="150000"/>
              </a:lnSpc>
            </a:pPr>
            <a:r>
              <a:rPr lang="en-US" altLang="zh-CN" sz="2800" dirty="0"/>
              <a:t>b.</a:t>
            </a:r>
            <a:r>
              <a:rPr lang="zh-CN" altLang="zh-CN" sz="2800" dirty="0"/>
              <a:t>丙烯的加聚反应</a:t>
            </a:r>
          </a:p>
        </p:txBody>
      </p:sp>
      <p:sp>
        <p:nvSpPr>
          <p:cNvPr id="8" name="矩形 7">
            <a:extLst>
              <a:ext uri="{FF2B5EF4-FFF2-40B4-BE49-F238E27FC236}">
                <a16:creationId xmlns="" xmlns:a16="http://schemas.microsoft.com/office/drawing/2014/main" id="{EAE19DD8-8110-4F07-BFA6-BF99162023AD}"/>
              </a:ext>
            </a:extLst>
          </p:cNvPr>
          <p:cNvSpPr/>
          <p:nvPr/>
        </p:nvSpPr>
        <p:spPr>
          <a:xfrm>
            <a:off x="246296" y="4278983"/>
            <a:ext cx="11727990" cy="661207"/>
          </a:xfrm>
          <a:prstGeom prst="rect">
            <a:avLst/>
          </a:prstGeom>
        </p:spPr>
        <p:txBody>
          <a:bodyPr wrap="square">
            <a:spAutoFit/>
          </a:bodyPr>
          <a:lstStyle/>
          <a:p>
            <a:pPr>
              <a:lnSpc>
                <a:spcPct val="150000"/>
              </a:lnSpc>
            </a:pPr>
            <a:r>
              <a:rPr lang="en-US" altLang="zh-CN" sz="2800" i="1" dirty="0"/>
              <a:t>n</a:t>
            </a:r>
            <a:r>
              <a:rPr lang="en-US" altLang="zh-CN" sz="2800" dirty="0"/>
              <a:t>CH</a:t>
            </a:r>
            <a:r>
              <a:rPr lang="en-US" altLang="zh-CN" sz="2800" baseline="-25000" dirty="0"/>
              <a:t>3</a:t>
            </a:r>
            <a:r>
              <a:rPr lang="en-US" altLang="zh-CN" sz="2800" dirty="0"/>
              <a:t>CH      CH</a:t>
            </a:r>
            <a:r>
              <a:rPr lang="en-US" altLang="zh-CN" sz="2800" baseline="-25000" dirty="0"/>
              <a:t>2</a:t>
            </a:r>
            <a:endParaRPr lang="zh-CN" altLang="zh-CN" sz="2800" dirty="0"/>
          </a:p>
        </p:txBody>
      </p:sp>
      <p:pic>
        <p:nvPicPr>
          <p:cNvPr id="9" name="图片 8">
            <a:extLst>
              <a:ext uri="{FF2B5EF4-FFF2-40B4-BE49-F238E27FC236}">
                <a16:creationId xmlns="" xmlns:a16="http://schemas.microsoft.com/office/drawing/2014/main" id="{80A7392E-4338-4D36-808F-FA79022965D8}"/>
              </a:ext>
            </a:extLst>
          </p:cNvPr>
          <p:cNvPicPr/>
          <p:nvPr/>
        </p:nvPicPr>
        <p:blipFill>
          <a:blip r:embed="rId3"/>
          <a:stretch>
            <a:fillRect/>
          </a:stretch>
        </p:blipFill>
        <p:spPr>
          <a:xfrm>
            <a:off x="2864802" y="4409757"/>
            <a:ext cx="944825" cy="447246"/>
          </a:xfrm>
          <a:prstGeom prst="rect">
            <a:avLst/>
          </a:prstGeom>
        </p:spPr>
      </p:pic>
      <p:pic>
        <p:nvPicPr>
          <p:cNvPr id="10" name="图片 9">
            <a:extLst>
              <a:ext uri="{FF2B5EF4-FFF2-40B4-BE49-F238E27FC236}">
                <a16:creationId xmlns="" xmlns:a16="http://schemas.microsoft.com/office/drawing/2014/main" id="{F044BC70-A744-4F83-83F8-E6637E148A73}"/>
              </a:ext>
            </a:extLst>
          </p:cNvPr>
          <p:cNvPicPr/>
          <p:nvPr/>
        </p:nvPicPr>
        <p:blipFill>
          <a:blip r:embed="rId4"/>
          <a:stretch>
            <a:fillRect/>
          </a:stretch>
        </p:blipFill>
        <p:spPr>
          <a:xfrm>
            <a:off x="3900804" y="4076382"/>
            <a:ext cx="1918411" cy="806768"/>
          </a:xfrm>
          <a:prstGeom prst="rect">
            <a:avLst/>
          </a:prstGeom>
        </p:spPr>
      </p:pic>
      <p:pic>
        <p:nvPicPr>
          <p:cNvPr id="11" name="图片 10">
            <a:extLst>
              <a:ext uri="{FF2B5EF4-FFF2-40B4-BE49-F238E27FC236}">
                <a16:creationId xmlns="" xmlns:a16="http://schemas.microsoft.com/office/drawing/2014/main" id="{2E82CC92-D2B3-490D-BBF7-086EAE4BF696}"/>
              </a:ext>
            </a:extLst>
          </p:cNvPr>
          <p:cNvPicPr/>
          <p:nvPr/>
        </p:nvPicPr>
        <p:blipFill>
          <a:blip r:embed="rId5"/>
          <a:stretch>
            <a:fillRect/>
          </a:stretch>
        </p:blipFill>
        <p:spPr>
          <a:xfrm>
            <a:off x="1690370" y="4516120"/>
            <a:ext cx="367030" cy="367030"/>
          </a:xfrm>
          <a:prstGeom prst="rect">
            <a:avLst/>
          </a:prstGeom>
        </p:spPr>
      </p:pic>
      <p:sp>
        <p:nvSpPr>
          <p:cNvPr id="12" name="矩形 11">
            <a:extLst>
              <a:ext uri="{FF2B5EF4-FFF2-40B4-BE49-F238E27FC236}">
                <a16:creationId xmlns="" xmlns:a16="http://schemas.microsoft.com/office/drawing/2014/main" id="{62BE362E-C0A0-491F-AFED-B22BA62C64D4}"/>
              </a:ext>
            </a:extLst>
          </p:cNvPr>
          <p:cNvSpPr/>
          <p:nvPr/>
        </p:nvSpPr>
        <p:spPr>
          <a:xfrm>
            <a:off x="246296" y="5269583"/>
            <a:ext cx="3582754" cy="738664"/>
          </a:xfrm>
          <a:prstGeom prst="rect">
            <a:avLst/>
          </a:prstGeom>
        </p:spPr>
        <p:txBody>
          <a:bodyPr wrap="square">
            <a:spAutoFit/>
          </a:bodyPr>
          <a:lstStyle/>
          <a:p>
            <a:pPr>
              <a:lnSpc>
                <a:spcPct val="150000"/>
              </a:lnSpc>
            </a:pPr>
            <a:r>
              <a:rPr lang="en-US" altLang="zh-CN" sz="2800" dirty="0"/>
              <a:t>c.</a:t>
            </a:r>
            <a:r>
              <a:rPr lang="zh-CN" altLang="zh-CN" sz="2800" dirty="0"/>
              <a:t>乙炔的加聚反应</a:t>
            </a:r>
          </a:p>
        </p:txBody>
      </p:sp>
      <p:pic>
        <p:nvPicPr>
          <p:cNvPr id="3" name="图片 2">
            <a:extLst>
              <a:ext uri="{FF2B5EF4-FFF2-40B4-BE49-F238E27FC236}">
                <a16:creationId xmlns="" xmlns:a16="http://schemas.microsoft.com/office/drawing/2014/main" id="{89289CAF-7B2E-4B80-80F0-73D117115E63}"/>
              </a:ext>
            </a:extLst>
          </p:cNvPr>
          <p:cNvPicPr>
            <a:picLocks noChangeAspect="1"/>
          </p:cNvPicPr>
          <p:nvPr/>
        </p:nvPicPr>
        <p:blipFill>
          <a:blip r:embed="rId6"/>
          <a:stretch>
            <a:fillRect/>
          </a:stretch>
        </p:blipFill>
        <p:spPr>
          <a:xfrm>
            <a:off x="3506674" y="5346494"/>
            <a:ext cx="5178651" cy="578055"/>
          </a:xfrm>
          <a:prstGeom prst="rect">
            <a:avLst/>
          </a:prstGeom>
        </p:spPr>
      </p:pic>
      <p:sp>
        <p:nvSpPr>
          <p:cNvPr id="13" name="矩形 12">
            <a:extLst>
              <a:ext uri="{FF2B5EF4-FFF2-40B4-BE49-F238E27FC236}">
                <a16:creationId xmlns="" xmlns:a16="http://schemas.microsoft.com/office/drawing/2014/main" id="{C9A65858-46E6-4EB5-931D-A82CD754A64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303387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4C9086C8-40FD-4F82-AA28-E36704C6A8B6}"/>
              </a:ext>
            </a:extLst>
          </p:cNvPr>
          <p:cNvSpPr/>
          <p:nvPr/>
        </p:nvSpPr>
        <p:spPr>
          <a:xfrm>
            <a:off x="246296" y="320334"/>
            <a:ext cx="11727990" cy="662233"/>
          </a:xfrm>
          <a:prstGeom prst="rect">
            <a:avLst/>
          </a:prstGeom>
        </p:spPr>
        <p:txBody>
          <a:bodyPr wrap="square">
            <a:spAutoFit/>
          </a:bodyPr>
          <a:lstStyle/>
          <a:p>
            <a:pPr>
              <a:lnSpc>
                <a:spcPct val="150000"/>
              </a:lnSpc>
            </a:pPr>
            <a:r>
              <a:rPr lang="en-US" altLang="zh-CN" sz="2800" b="1" dirty="0"/>
              <a:t>2.</a:t>
            </a:r>
            <a:r>
              <a:rPr lang="zh-CN" altLang="zh-CN" sz="2800" b="1" dirty="0"/>
              <a:t>苯及苯的同系物</a:t>
            </a:r>
          </a:p>
        </p:txBody>
      </p:sp>
      <p:graphicFrame>
        <p:nvGraphicFramePr>
          <p:cNvPr id="4" name="表格 3">
            <a:extLst>
              <a:ext uri="{FF2B5EF4-FFF2-40B4-BE49-F238E27FC236}">
                <a16:creationId xmlns="" xmlns:a16="http://schemas.microsoft.com/office/drawing/2014/main" id="{CF5222F6-12D8-480D-A5CA-854DC9D1B0E2}"/>
              </a:ext>
            </a:extLst>
          </p:cNvPr>
          <p:cNvGraphicFramePr>
            <a:graphicFrameLocks noGrp="1"/>
          </p:cNvGraphicFramePr>
          <p:nvPr>
            <p:extLst>
              <p:ext uri="{D42A27DB-BD31-4B8C-83A1-F6EECF244321}">
                <p14:modId xmlns:p14="http://schemas.microsoft.com/office/powerpoint/2010/main" val="3320212435"/>
              </p:ext>
            </p:extLst>
          </p:nvPr>
        </p:nvGraphicFramePr>
        <p:xfrm>
          <a:off x="304800" y="1048544"/>
          <a:ext cx="11506200" cy="3561556"/>
        </p:xfrm>
        <a:graphic>
          <a:graphicData uri="http://schemas.openxmlformats.org/drawingml/2006/table">
            <a:tbl>
              <a:tblPr firstRow="1" firstCol="1" bandRow="1"/>
              <a:tblGrid>
                <a:gridCol w="1600200">
                  <a:extLst>
                    <a:ext uri="{9D8B030D-6E8A-4147-A177-3AD203B41FA5}">
                      <a16:colId xmlns="" xmlns:a16="http://schemas.microsoft.com/office/drawing/2014/main" val="1083321799"/>
                    </a:ext>
                  </a:extLst>
                </a:gridCol>
                <a:gridCol w="4229100">
                  <a:extLst>
                    <a:ext uri="{9D8B030D-6E8A-4147-A177-3AD203B41FA5}">
                      <a16:colId xmlns="" xmlns:a16="http://schemas.microsoft.com/office/drawing/2014/main" val="1457044092"/>
                    </a:ext>
                  </a:extLst>
                </a:gridCol>
                <a:gridCol w="5676900">
                  <a:extLst>
                    <a:ext uri="{9D8B030D-6E8A-4147-A177-3AD203B41FA5}">
                      <a16:colId xmlns="" xmlns:a16="http://schemas.microsoft.com/office/drawing/2014/main" val="4107766627"/>
                    </a:ext>
                  </a:extLst>
                </a:gridCol>
              </a:tblGrid>
              <a:tr h="712311">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苯的同系物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4758134"/>
                  </a:ext>
                </a:extLst>
              </a:tr>
              <a:tr h="71231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分子式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C</a:t>
                      </a:r>
                      <a:r>
                        <a:rPr lang="en-US" sz="2800" baseline="-25000">
                          <a:solidFill>
                            <a:srgbClr val="000000"/>
                          </a:solidFill>
                          <a:effectLst/>
                          <a:latin typeface="+mn-lt"/>
                          <a:ea typeface="+mn-ea"/>
                          <a:cs typeface="Times New Roman" panose="02020603050405020304" pitchFamily="18" charset="0"/>
                        </a:rPr>
                        <a:t>6</a:t>
                      </a:r>
                      <a:r>
                        <a:rPr lang="en-US" sz="2800">
                          <a:solidFill>
                            <a:srgbClr val="000000"/>
                          </a:solidFill>
                          <a:effectLst/>
                          <a:latin typeface="+mn-lt"/>
                          <a:ea typeface="+mn-ea"/>
                          <a:cs typeface="Times New Roman" panose="02020603050405020304" pitchFamily="18" charset="0"/>
                        </a:rPr>
                        <a:t>H</a:t>
                      </a:r>
                      <a:r>
                        <a:rPr lang="en-US" sz="2800" baseline="-25000">
                          <a:solidFill>
                            <a:srgbClr val="000000"/>
                          </a:solidFill>
                          <a:effectLst/>
                          <a:latin typeface="+mn-lt"/>
                          <a:ea typeface="+mn-ea"/>
                          <a:cs typeface="Times New Roman" panose="02020603050405020304" pitchFamily="18" charset="0"/>
                        </a:rPr>
                        <a:t>6</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C</a:t>
                      </a:r>
                      <a:r>
                        <a:rPr lang="en-US" sz="2800" i="1" baseline="-25000">
                          <a:solidFill>
                            <a:srgbClr val="000000"/>
                          </a:solidFill>
                          <a:effectLst/>
                          <a:latin typeface="+mn-lt"/>
                          <a:ea typeface="+mn-ea"/>
                          <a:cs typeface="Times New Roman" panose="02020603050405020304" pitchFamily="18" charset="0"/>
                        </a:rPr>
                        <a:t>n</a:t>
                      </a:r>
                      <a:r>
                        <a:rPr lang="en-US" sz="2800">
                          <a:solidFill>
                            <a:srgbClr val="000000"/>
                          </a:solidFill>
                          <a:effectLst/>
                          <a:latin typeface="+mn-lt"/>
                          <a:ea typeface="+mn-ea"/>
                          <a:cs typeface="Times New Roman" panose="02020603050405020304" pitchFamily="18" charset="0"/>
                        </a:rPr>
                        <a:t>H</a:t>
                      </a:r>
                      <a:r>
                        <a:rPr lang="en-US" sz="2800" baseline="-25000">
                          <a:solidFill>
                            <a:srgbClr val="000000"/>
                          </a:solidFill>
                          <a:effectLst/>
                          <a:latin typeface="+mn-lt"/>
                          <a:ea typeface="+mn-ea"/>
                          <a:cs typeface="Times New Roman" panose="02020603050405020304" pitchFamily="18" charset="0"/>
                        </a:rPr>
                        <a:t>2</a:t>
                      </a:r>
                      <a:r>
                        <a:rPr lang="en-US" sz="2800" i="1" baseline="-25000">
                          <a:solidFill>
                            <a:srgbClr val="000000"/>
                          </a:solidFill>
                          <a:effectLst/>
                          <a:latin typeface="+mn-lt"/>
                          <a:ea typeface="+mn-ea"/>
                          <a:cs typeface="Times New Roman" panose="02020603050405020304" pitchFamily="18" charset="0"/>
                        </a:rPr>
                        <a:t>n</a:t>
                      </a:r>
                      <a:r>
                        <a:rPr lang="en-US" sz="2800" baseline="-25000">
                          <a:solidFill>
                            <a:srgbClr val="000000"/>
                          </a:solidFill>
                          <a:effectLst/>
                          <a:latin typeface="+mn-lt"/>
                          <a:ea typeface="+mn-ea"/>
                          <a:cs typeface="Times New Roman" panose="02020603050405020304" pitchFamily="18" charset="0"/>
                        </a:rPr>
                        <a:t>-6</a:t>
                      </a:r>
                      <a:r>
                        <a:rPr lang="en-US" sz="2800">
                          <a:solidFill>
                            <a:srgbClr val="000000"/>
                          </a:solidFill>
                          <a:effectLst/>
                          <a:latin typeface="+mn-lt"/>
                          <a:ea typeface="+mn-ea"/>
                          <a:cs typeface="Times New Roman" panose="02020603050405020304" pitchFamily="18" charset="0"/>
                        </a:rPr>
                        <a:t>(</a:t>
                      </a:r>
                      <a:r>
                        <a:rPr lang="zh-CN" sz="2800">
                          <a:solidFill>
                            <a:srgbClr val="000000"/>
                          </a:solidFill>
                          <a:effectLst/>
                          <a:latin typeface="+mn-lt"/>
                          <a:ea typeface="+mn-ea"/>
                          <a:cs typeface="Times New Roman" panose="02020603050405020304" pitchFamily="18" charset="0"/>
                        </a:rPr>
                        <a:t>通式</a:t>
                      </a:r>
                      <a:r>
                        <a:rPr lang="en-US" sz="2800">
                          <a:solidFill>
                            <a:srgbClr val="000000"/>
                          </a:solidFill>
                          <a:effectLst/>
                          <a:latin typeface="+mn-lt"/>
                          <a:ea typeface="+mn-ea"/>
                          <a:cs typeface="Times New Roman" panose="02020603050405020304" pitchFamily="18" charset="0"/>
                        </a:rPr>
                        <a:t>,</a:t>
                      </a:r>
                      <a:r>
                        <a:rPr lang="en-US" sz="2800" i="1">
                          <a:solidFill>
                            <a:srgbClr val="000000"/>
                          </a:solidFill>
                          <a:effectLst/>
                          <a:latin typeface="+mn-lt"/>
                          <a:ea typeface="+mn-ea"/>
                          <a:cs typeface="Times New Roman" panose="02020603050405020304" pitchFamily="18" charset="0"/>
                        </a:rPr>
                        <a:t>n</a:t>
                      </a:r>
                      <a:r>
                        <a:rPr lang="en-US" sz="2800">
                          <a:solidFill>
                            <a:srgbClr val="000000"/>
                          </a:solidFill>
                          <a:effectLst/>
                          <a:latin typeface="+mn-lt"/>
                          <a:ea typeface="+mn-ea"/>
                          <a:cs typeface="Times New Roman" panose="02020603050405020304" pitchFamily="18" charset="0"/>
                        </a:rPr>
                        <a:t>&gt;6)</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05189874"/>
                  </a:ext>
                </a:extLst>
              </a:tr>
              <a:tr h="2136934">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结构</a:t>
                      </a:r>
                    </a:p>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特点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a:solidFill>
                            <a:srgbClr val="000000"/>
                          </a:solidFill>
                          <a:effectLst/>
                          <a:latin typeface="+mn-lt"/>
                          <a:ea typeface="+mn-ea"/>
                          <a:cs typeface="Times New Roman" panose="02020603050405020304" pitchFamily="18" charset="0"/>
                        </a:rPr>
                        <a:t>苯环上的碳碳键是介于碳碳单键和碳碳双键之间的一种独特的化学键</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分子中含有一个苯环</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与苯环相连的是烷烃基</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1300967"/>
                  </a:ext>
                </a:extLst>
              </a:tr>
            </a:tbl>
          </a:graphicData>
        </a:graphic>
      </p:graphicFrame>
      <p:sp>
        <p:nvSpPr>
          <p:cNvPr id="5" name="矩形 4">
            <a:extLst>
              <a:ext uri="{FF2B5EF4-FFF2-40B4-BE49-F238E27FC236}">
                <a16:creationId xmlns="" xmlns:a16="http://schemas.microsoft.com/office/drawing/2014/main" id="{5E709BFF-8F32-40F4-8D19-1E3228A87B36}"/>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552502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CF5222F6-12D8-480D-A5CA-854DC9D1B0E2}"/>
              </a:ext>
            </a:extLst>
          </p:cNvPr>
          <p:cNvGraphicFramePr>
            <a:graphicFrameLocks noGrp="1"/>
          </p:cNvGraphicFramePr>
          <p:nvPr>
            <p:extLst>
              <p:ext uri="{D42A27DB-BD31-4B8C-83A1-F6EECF244321}">
                <p14:modId xmlns:p14="http://schemas.microsoft.com/office/powerpoint/2010/main" val="1421134144"/>
              </p:ext>
            </p:extLst>
          </p:nvPr>
        </p:nvGraphicFramePr>
        <p:xfrm>
          <a:off x="304800" y="800100"/>
          <a:ext cx="11506200" cy="5547360"/>
        </p:xfrm>
        <a:graphic>
          <a:graphicData uri="http://schemas.openxmlformats.org/drawingml/2006/table">
            <a:tbl>
              <a:tblPr firstRow="1" firstCol="1" bandRow="1"/>
              <a:tblGrid>
                <a:gridCol w="1600200">
                  <a:extLst>
                    <a:ext uri="{9D8B030D-6E8A-4147-A177-3AD203B41FA5}">
                      <a16:colId xmlns="" xmlns:a16="http://schemas.microsoft.com/office/drawing/2014/main" val="1083321799"/>
                    </a:ext>
                  </a:extLst>
                </a:gridCol>
                <a:gridCol w="4229100">
                  <a:extLst>
                    <a:ext uri="{9D8B030D-6E8A-4147-A177-3AD203B41FA5}">
                      <a16:colId xmlns="" xmlns:a16="http://schemas.microsoft.com/office/drawing/2014/main" val="1457044092"/>
                    </a:ext>
                  </a:extLst>
                </a:gridCol>
                <a:gridCol w="5676900">
                  <a:extLst>
                    <a:ext uri="{9D8B030D-6E8A-4147-A177-3AD203B41FA5}">
                      <a16:colId xmlns="" xmlns:a16="http://schemas.microsoft.com/office/drawing/2014/main" val="4107766627"/>
                    </a:ext>
                  </a:extLst>
                </a:gridCol>
              </a:tblGrid>
              <a:tr h="0">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苯</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苯的同系物</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4758134"/>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主要</a:t>
                      </a:r>
                    </a:p>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化学</a:t>
                      </a:r>
                    </a:p>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性质</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(1)</a:t>
                      </a:r>
                      <a:r>
                        <a:rPr lang="zh-CN" sz="2800" dirty="0">
                          <a:solidFill>
                            <a:srgbClr val="000000"/>
                          </a:solidFill>
                          <a:effectLst/>
                          <a:latin typeface="+mn-lt"/>
                          <a:ea typeface="+mn-ea"/>
                          <a:cs typeface="Times New Roman" panose="02020603050405020304" pitchFamily="18" charset="0"/>
                        </a:rPr>
                        <a:t>取代反应</a:t>
                      </a: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①</a:t>
                      </a:r>
                      <a:r>
                        <a:rPr lang="zh-CN" sz="2800" dirty="0">
                          <a:solidFill>
                            <a:srgbClr val="000000"/>
                          </a:solidFill>
                          <a:effectLst/>
                          <a:latin typeface="+mn-lt"/>
                          <a:ea typeface="+mn-ea"/>
                          <a:cs typeface="Times New Roman" panose="02020603050405020304" pitchFamily="18" charset="0"/>
                        </a:rPr>
                        <a:t>硝化</a:t>
                      </a:r>
                      <a:r>
                        <a:rPr lang="en-US" sz="2800" dirty="0">
                          <a:solidFill>
                            <a:srgbClr val="000000"/>
                          </a:solidFill>
                          <a:effectLst/>
                          <a:latin typeface="+mn-lt"/>
                          <a:ea typeface="+mn-ea"/>
                          <a:cs typeface="Times New Roman" panose="02020603050405020304" pitchFamily="18" charset="0"/>
                        </a:rPr>
                        <a:t>:            +HNO</a:t>
                      </a:r>
                      <a:r>
                        <a:rPr lang="en-US" sz="2800" baseline="-25000" dirty="0">
                          <a:solidFill>
                            <a:srgbClr val="000000"/>
                          </a:solidFill>
                          <a:effectLst/>
                          <a:latin typeface="+mn-lt"/>
                          <a:ea typeface="+mn-ea"/>
                          <a:cs typeface="Times New Roman" panose="02020603050405020304" pitchFamily="18" charset="0"/>
                        </a:rPr>
                        <a:t>3</a:t>
                      </a:r>
                      <a:r>
                        <a:rPr lang="en-US" sz="2800" dirty="0">
                          <a:solidFill>
                            <a:srgbClr val="000000"/>
                          </a:solidFill>
                          <a:effectLst/>
                          <a:latin typeface="+mn-lt"/>
                          <a:ea typeface="+mn-ea"/>
                          <a:cs typeface="Times New Roman" panose="02020603050405020304" pitchFamily="18" charset="0"/>
                        </a:rPr>
                        <a:t> </a:t>
                      </a: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                            +H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O</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(1)</a:t>
                      </a:r>
                      <a:r>
                        <a:rPr lang="zh-CN" sz="2800" dirty="0">
                          <a:solidFill>
                            <a:srgbClr val="000000"/>
                          </a:solidFill>
                          <a:effectLst/>
                          <a:latin typeface="+mn-lt"/>
                          <a:ea typeface="+mn-ea"/>
                          <a:cs typeface="Times New Roman" panose="02020603050405020304" pitchFamily="18" charset="0"/>
                        </a:rPr>
                        <a:t>取代反应</a:t>
                      </a: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①</a:t>
                      </a:r>
                      <a:r>
                        <a:rPr lang="zh-CN" sz="2800" dirty="0">
                          <a:solidFill>
                            <a:srgbClr val="000000"/>
                          </a:solidFill>
                          <a:effectLst/>
                          <a:latin typeface="+mn-lt"/>
                          <a:ea typeface="+mn-ea"/>
                          <a:cs typeface="Times New Roman" panose="02020603050405020304" pitchFamily="18" charset="0"/>
                        </a:rPr>
                        <a:t>硝化</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如</a:t>
                      </a:r>
                      <a:r>
                        <a:rPr lang="en-US" sz="2800" dirty="0">
                          <a:solidFill>
                            <a:srgbClr val="000000"/>
                          </a:solidFill>
                          <a:effectLst/>
                          <a:latin typeface="+mn-lt"/>
                          <a:ea typeface="+mn-ea"/>
                          <a:cs typeface="Times New Roman" panose="02020603050405020304" pitchFamily="18" charset="0"/>
                        </a:rPr>
                        <a:t>                +3HNO</a:t>
                      </a:r>
                      <a:r>
                        <a:rPr lang="en-US" sz="2800" baseline="-25000" dirty="0">
                          <a:solidFill>
                            <a:srgbClr val="000000"/>
                          </a:solidFill>
                          <a:effectLst/>
                          <a:latin typeface="+mn-lt"/>
                          <a:ea typeface="+mn-ea"/>
                          <a:cs typeface="Times New Roman" panose="02020603050405020304" pitchFamily="18" charset="0"/>
                        </a:rPr>
                        <a:t>3</a:t>
                      </a:r>
                    </a:p>
                    <a:p>
                      <a:pPr>
                        <a:lnSpc>
                          <a:spcPct val="150000"/>
                        </a:lnSpc>
                        <a:spcAft>
                          <a:spcPts val="0"/>
                        </a:spcAft>
                      </a:pPr>
                      <a:endParaRPr lang="en-US" sz="2800" baseline="-250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   </a:t>
                      </a: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                                                 +3H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O</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9609885"/>
                  </a:ext>
                </a:extLst>
              </a:tr>
            </a:tbl>
          </a:graphicData>
        </a:graphic>
      </p:graphicFrame>
      <p:pic>
        <p:nvPicPr>
          <p:cNvPr id="18456" name="图片 1608">
            <a:extLst>
              <a:ext uri="{FF2B5EF4-FFF2-40B4-BE49-F238E27FC236}">
                <a16:creationId xmlns="" xmlns:a16="http://schemas.microsoft.com/office/drawing/2014/main" id="{4C5D2A96-7177-4DE0-8CFF-1C074C915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154238"/>
            <a:ext cx="832402" cy="610428"/>
          </a:xfrm>
          <a:prstGeom prst="rect">
            <a:avLst/>
          </a:prstGeom>
          <a:noFill/>
          <a:extLst>
            <a:ext uri="{909E8E84-426E-40DD-AFC4-6F175D3DCCD1}">
              <a14:hiddenFill xmlns:a14="http://schemas.microsoft.com/office/drawing/2010/main">
                <a:solidFill>
                  <a:srgbClr val="FFFFFF"/>
                </a:solidFill>
              </a14:hiddenFill>
            </a:ext>
          </a:extLst>
        </p:spPr>
      </p:pic>
      <p:pic>
        <p:nvPicPr>
          <p:cNvPr id="18455" name="图片 1609">
            <a:extLst>
              <a:ext uri="{FF2B5EF4-FFF2-40B4-BE49-F238E27FC236}">
                <a16:creationId xmlns="" xmlns:a16="http://schemas.microsoft.com/office/drawing/2014/main" id="{45235100-F482-4EDE-A219-371B1ED21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441135"/>
            <a:ext cx="1359590" cy="721415"/>
          </a:xfrm>
          <a:prstGeom prst="rect">
            <a:avLst/>
          </a:prstGeom>
          <a:noFill/>
          <a:extLst>
            <a:ext uri="{909E8E84-426E-40DD-AFC4-6F175D3DCCD1}">
              <a14:hiddenFill xmlns:a14="http://schemas.microsoft.com/office/drawing/2010/main">
                <a:solidFill>
                  <a:srgbClr val="FFFFFF"/>
                </a:solidFill>
              </a14:hiddenFill>
            </a:ext>
          </a:extLst>
        </p:spPr>
      </p:pic>
      <p:pic>
        <p:nvPicPr>
          <p:cNvPr id="18454" name="图片 1610">
            <a:extLst>
              <a:ext uri="{FF2B5EF4-FFF2-40B4-BE49-F238E27FC236}">
                <a16:creationId xmlns="" xmlns:a16="http://schemas.microsoft.com/office/drawing/2014/main" id="{96E6049C-5D04-4332-9568-A0094C89D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2818572"/>
            <a:ext cx="1026629" cy="1220856"/>
          </a:xfrm>
          <a:prstGeom prst="rect">
            <a:avLst/>
          </a:prstGeom>
          <a:noFill/>
          <a:extLst>
            <a:ext uri="{909E8E84-426E-40DD-AFC4-6F175D3DCCD1}">
              <a14:hiddenFill xmlns:a14="http://schemas.microsoft.com/office/drawing/2010/main">
                <a:solidFill>
                  <a:srgbClr val="FFFFFF"/>
                </a:solidFill>
              </a14:hiddenFill>
            </a:ext>
          </a:extLst>
        </p:spPr>
      </p:pic>
      <p:pic>
        <p:nvPicPr>
          <p:cNvPr id="18447" name="图片 1617">
            <a:extLst>
              <a:ext uri="{FF2B5EF4-FFF2-40B4-BE49-F238E27FC236}">
                <a16:creationId xmlns="" xmlns:a16="http://schemas.microsoft.com/office/drawing/2014/main" id="{194E3900-4CC8-476B-9235-6EE35714B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2208144"/>
            <a:ext cx="1026629" cy="1220856"/>
          </a:xfrm>
          <a:prstGeom prst="rect">
            <a:avLst/>
          </a:prstGeom>
          <a:noFill/>
          <a:extLst>
            <a:ext uri="{909E8E84-426E-40DD-AFC4-6F175D3DCCD1}">
              <a14:hiddenFill xmlns:a14="http://schemas.microsoft.com/office/drawing/2010/main">
                <a:solidFill>
                  <a:srgbClr val="FFFFFF"/>
                </a:solidFill>
              </a14:hiddenFill>
            </a:ext>
          </a:extLst>
        </p:spPr>
      </p:pic>
      <p:pic>
        <p:nvPicPr>
          <p:cNvPr id="18446" name="图片 1618">
            <a:extLst>
              <a:ext uri="{FF2B5EF4-FFF2-40B4-BE49-F238E27FC236}">
                <a16:creationId xmlns="" xmlns:a16="http://schemas.microsoft.com/office/drawing/2014/main" id="{E914AEBC-2ED7-4EA4-86C0-F759666987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390900"/>
            <a:ext cx="1415084" cy="721415"/>
          </a:xfrm>
          <a:prstGeom prst="rect">
            <a:avLst/>
          </a:prstGeom>
          <a:noFill/>
          <a:extLst>
            <a:ext uri="{909E8E84-426E-40DD-AFC4-6F175D3DCCD1}">
              <a14:hiddenFill xmlns:a14="http://schemas.microsoft.com/office/drawing/2010/main">
                <a:solidFill>
                  <a:srgbClr val="FFFFFF"/>
                </a:solidFill>
              </a14:hiddenFill>
            </a:ext>
          </a:extLst>
        </p:spPr>
      </p:pic>
      <p:pic>
        <p:nvPicPr>
          <p:cNvPr id="18445" name="图片 1619">
            <a:extLst>
              <a:ext uri="{FF2B5EF4-FFF2-40B4-BE49-F238E27FC236}">
                <a16:creationId xmlns="" xmlns:a16="http://schemas.microsoft.com/office/drawing/2014/main" id="{FF20B2EB-A9AE-40AA-8009-1B121A3C5A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3983038"/>
            <a:ext cx="2552700" cy="180353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 xmlns:a16="http://schemas.microsoft.com/office/drawing/2014/main" id="{893C4ADC-5209-418F-B381-DBE7A5A2376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73279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CF5222F6-12D8-480D-A5CA-854DC9D1B0E2}"/>
              </a:ext>
            </a:extLst>
          </p:cNvPr>
          <p:cNvGraphicFramePr>
            <a:graphicFrameLocks noGrp="1"/>
          </p:cNvGraphicFramePr>
          <p:nvPr>
            <p:extLst>
              <p:ext uri="{D42A27DB-BD31-4B8C-83A1-F6EECF244321}">
                <p14:modId xmlns:p14="http://schemas.microsoft.com/office/powerpoint/2010/main" val="153027388"/>
              </p:ext>
            </p:extLst>
          </p:nvPr>
        </p:nvGraphicFramePr>
        <p:xfrm>
          <a:off x="304800" y="800100"/>
          <a:ext cx="11506200" cy="5760720"/>
        </p:xfrm>
        <a:graphic>
          <a:graphicData uri="http://schemas.openxmlformats.org/drawingml/2006/table">
            <a:tbl>
              <a:tblPr firstRow="1" firstCol="1" bandRow="1"/>
              <a:tblGrid>
                <a:gridCol w="1600200">
                  <a:extLst>
                    <a:ext uri="{9D8B030D-6E8A-4147-A177-3AD203B41FA5}">
                      <a16:colId xmlns="" xmlns:a16="http://schemas.microsoft.com/office/drawing/2014/main" val="1083321799"/>
                    </a:ext>
                  </a:extLst>
                </a:gridCol>
                <a:gridCol w="4229100">
                  <a:extLst>
                    <a:ext uri="{9D8B030D-6E8A-4147-A177-3AD203B41FA5}">
                      <a16:colId xmlns="" xmlns:a16="http://schemas.microsoft.com/office/drawing/2014/main" val="1457044092"/>
                    </a:ext>
                  </a:extLst>
                </a:gridCol>
                <a:gridCol w="5676900">
                  <a:extLst>
                    <a:ext uri="{9D8B030D-6E8A-4147-A177-3AD203B41FA5}">
                      <a16:colId xmlns="" xmlns:a16="http://schemas.microsoft.com/office/drawing/2014/main" val="4107766627"/>
                    </a:ext>
                  </a:extLst>
                </a:gridCol>
              </a:tblGrid>
              <a:tr h="0">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 </a:t>
                      </a:r>
                      <a:endParaRPr lang="zh-CN" sz="2800">
                        <a:solidFill>
                          <a:srgbClr val="000000"/>
                        </a:solidFill>
                        <a:effectLst/>
                        <a:latin typeface="+mn-lt"/>
                        <a:ea typeface="+mn-ea"/>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苯</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苯的同系物</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4758134"/>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主要</a:t>
                      </a:r>
                    </a:p>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化学</a:t>
                      </a:r>
                    </a:p>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性质</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②</a:t>
                      </a:r>
                      <a:r>
                        <a:rPr lang="zh-CN" sz="2800" dirty="0">
                          <a:solidFill>
                            <a:srgbClr val="000000"/>
                          </a:solidFill>
                          <a:effectLst/>
                          <a:latin typeface="+mn-lt"/>
                          <a:ea typeface="+mn-ea"/>
                          <a:cs typeface="Times New Roman" panose="02020603050405020304" pitchFamily="18" charset="0"/>
                        </a:rPr>
                        <a:t>卤代</a:t>
                      </a:r>
                      <a:r>
                        <a:rPr lang="en-US" sz="2800" dirty="0">
                          <a:solidFill>
                            <a:srgbClr val="000000"/>
                          </a:solidFill>
                          <a:effectLst/>
                          <a:latin typeface="+mn-lt"/>
                          <a:ea typeface="+mn-ea"/>
                          <a:cs typeface="Times New Roman" panose="02020603050405020304" pitchFamily="18" charset="0"/>
                        </a:rPr>
                        <a:t>:            +Br</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 </a:t>
                      </a: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                        +HBr</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②</a:t>
                      </a:r>
                      <a:r>
                        <a:rPr lang="zh-CN" sz="2800" dirty="0">
                          <a:solidFill>
                            <a:srgbClr val="000000"/>
                          </a:solidFill>
                          <a:effectLst/>
                          <a:latin typeface="+mn-lt"/>
                          <a:ea typeface="+mn-ea"/>
                          <a:cs typeface="Times New Roman" panose="02020603050405020304" pitchFamily="18" charset="0"/>
                        </a:rPr>
                        <a:t>卤代</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如</a:t>
                      </a:r>
                      <a:r>
                        <a:rPr lang="en-US" sz="2800" dirty="0">
                          <a:solidFill>
                            <a:srgbClr val="000000"/>
                          </a:solidFill>
                          <a:effectLst/>
                          <a:latin typeface="+mn-lt"/>
                          <a:ea typeface="+mn-ea"/>
                          <a:cs typeface="Times New Roman" panose="02020603050405020304" pitchFamily="18" charset="0"/>
                        </a:rPr>
                        <a:t>              +Br</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               </a:t>
                      </a: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                   +HBr; </a:t>
                      </a: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                      +Cl</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              </a:t>
                      </a: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  +</a:t>
                      </a:r>
                      <a:r>
                        <a:rPr lang="en-US" sz="2800" dirty="0" err="1">
                          <a:solidFill>
                            <a:srgbClr val="000000"/>
                          </a:solidFill>
                          <a:effectLst/>
                          <a:latin typeface="+mn-lt"/>
                          <a:ea typeface="+mn-ea"/>
                          <a:cs typeface="Times New Roman" panose="02020603050405020304" pitchFamily="18" charset="0"/>
                        </a:rPr>
                        <a:t>HCl</a:t>
                      </a:r>
                      <a:endParaRPr lang="zh-CN" sz="2800" dirty="0">
                        <a:solidFill>
                          <a:srgbClr val="000000"/>
                        </a:solidFill>
                        <a:effectLst/>
                        <a:latin typeface="+mn-lt"/>
                        <a:ea typeface="+mn-ea"/>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9609885"/>
                  </a:ext>
                </a:extLst>
              </a:tr>
            </a:tbl>
          </a:graphicData>
        </a:graphic>
      </p:graphicFrame>
      <p:pic>
        <p:nvPicPr>
          <p:cNvPr id="18452" name="图片 1612">
            <a:extLst>
              <a:ext uri="{FF2B5EF4-FFF2-40B4-BE49-F238E27FC236}">
                <a16:creationId xmlns="" xmlns:a16="http://schemas.microsoft.com/office/drawing/2014/main" id="{4D493395-ED62-4E87-A5EA-F43C05ACF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2095500"/>
            <a:ext cx="887896" cy="527188"/>
          </a:xfrm>
          <a:prstGeom prst="rect">
            <a:avLst/>
          </a:prstGeom>
          <a:noFill/>
          <a:extLst>
            <a:ext uri="{909E8E84-426E-40DD-AFC4-6F175D3DCCD1}">
              <a14:hiddenFill xmlns:a14="http://schemas.microsoft.com/office/drawing/2010/main">
                <a:solidFill>
                  <a:srgbClr val="FFFFFF"/>
                </a:solidFill>
              </a14:hiddenFill>
            </a:ext>
          </a:extLst>
        </p:spPr>
      </p:pic>
      <p:pic>
        <p:nvPicPr>
          <p:cNvPr id="18451" name="图片 1613">
            <a:extLst>
              <a:ext uri="{FF2B5EF4-FFF2-40B4-BE49-F238E27FC236}">
                <a16:creationId xmlns="" xmlns:a16="http://schemas.microsoft.com/office/drawing/2014/main" id="{E0CF7C01-B1CF-427D-99F3-7A32E7022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8144"/>
            <a:ext cx="832402" cy="1220856"/>
          </a:xfrm>
          <a:prstGeom prst="rect">
            <a:avLst/>
          </a:prstGeom>
          <a:noFill/>
          <a:extLst>
            <a:ext uri="{909E8E84-426E-40DD-AFC4-6F175D3DCCD1}">
              <a14:hiddenFill xmlns:a14="http://schemas.microsoft.com/office/drawing/2010/main">
                <a:solidFill>
                  <a:srgbClr val="FFFFFF"/>
                </a:solidFill>
              </a14:hiddenFill>
            </a:ext>
          </a:extLst>
        </p:spPr>
      </p:pic>
      <p:pic>
        <p:nvPicPr>
          <p:cNvPr id="18450" name="图片 1614">
            <a:extLst>
              <a:ext uri="{FF2B5EF4-FFF2-40B4-BE49-F238E27FC236}">
                <a16:creationId xmlns="" xmlns:a16="http://schemas.microsoft.com/office/drawing/2014/main" id="{5BE7F29D-A632-428B-B512-41C6B9985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44638"/>
            <a:ext cx="832402" cy="610428"/>
          </a:xfrm>
          <a:prstGeom prst="rect">
            <a:avLst/>
          </a:prstGeom>
          <a:noFill/>
          <a:extLst>
            <a:ext uri="{909E8E84-426E-40DD-AFC4-6F175D3DCCD1}">
              <a14:hiddenFill xmlns:a14="http://schemas.microsoft.com/office/drawing/2010/main">
                <a:solidFill>
                  <a:srgbClr val="FFFFFF"/>
                </a:solidFill>
              </a14:hiddenFill>
            </a:ext>
          </a:extLst>
        </p:spPr>
      </p:pic>
      <p:pic>
        <p:nvPicPr>
          <p:cNvPr id="18444" name="图片 1620">
            <a:extLst>
              <a:ext uri="{FF2B5EF4-FFF2-40B4-BE49-F238E27FC236}">
                <a16:creationId xmlns="" xmlns:a16="http://schemas.microsoft.com/office/drawing/2014/main" id="{61FF9EAD-BE4D-4C61-A13D-916F7C0B8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951" y="1582738"/>
            <a:ext cx="914400" cy="1087394"/>
          </a:xfrm>
          <a:prstGeom prst="rect">
            <a:avLst/>
          </a:prstGeom>
          <a:noFill/>
          <a:extLst>
            <a:ext uri="{909E8E84-426E-40DD-AFC4-6F175D3DCCD1}">
              <a14:hiddenFill xmlns:a14="http://schemas.microsoft.com/office/drawing/2010/main">
                <a:solidFill>
                  <a:srgbClr val="FFFFFF"/>
                </a:solidFill>
              </a14:hiddenFill>
            </a:ext>
          </a:extLst>
        </p:spPr>
      </p:pic>
      <p:pic>
        <p:nvPicPr>
          <p:cNvPr id="18443" name="图片 1621">
            <a:extLst>
              <a:ext uri="{FF2B5EF4-FFF2-40B4-BE49-F238E27FC236}">
                <a16:creationId xmlns="" xmlns:a16="http://schemas.microsoft.com/office/drawing/2014/main" id="{E7E8D86B-77C8-4629-A23F-DC255D821A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299" y="2744788"/>
            <a:ext cx="943389" cy="527188"/>
          </a:xfrm>
          <a:prstGeom prst="rect">
            <a:avLst/>
          </a:prstGeom>
          <a:noFill/>
          <a:extLst>
            <a:ext uri="{909E8E84-426E-40DD-AFC4-6F175D3DCCD1}">
              <a14:hiddenFill xmlns:a14="http://schemas.microsoft.com/office/drawing/2010/main">
                <a:solidFill>
                  <a:srgbClr val="FFFFFF"/>
                </a:solidFill>
              </a14:hiddenFill>
            </a:ext>
          </a:extLst>
        </p:spPr>
      </p:pic>
      <p:pic>
        <p:nvPicPr>
          <p:cNvPr id="18442" name="图片 1622">
            <a:extLst>
              <a:ext uri="{FF2B5EF4-FFF2-40B4-BE49-F238E27FC236}">
                <a16:creationId xmlns="" xmlns:a16="http://schemas.microsoft.com/office/drawing/2014/main" id="{E52CC20F-7542-4690-916F-BAA15C8D40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0" y="3106737"/>
            <a:ext cx="1345082" cy="1160463"/>
          </a:xfrm>
          <a:prstGeom prst="rect">
            <a:avLst/>
          </a:prstGeom>
          <a:noFill/>
          <a:extLst>
            <a:ext uri="{909E8E84-426E-40DD-AFC4-6F175D3DCCD1}">
              <a14:hiddenFill xmlns:a14="http://schemas.microsoft.com/office/drawing/2010/main">
                <a:solidFill>
                  <a:srgbClr val="FFFFFF"/>
                </a:solidFill>
              </a14:hiddenFill>
            </a:ext>
          </a:extLst>
        </p:spPr>
      </p:pic>
      <p:pic>
        <p:nvPicPr>
          <p:cNvPr id="18441" name="图片 1623">
            <a:extLst>
              <a:ext uri="{FF2B5EF4-FFF2-40B4-BE49-F238E27FC236}">
                <a16:creationId xmlns="" xmlns:a16="http://schemas.microsoft.com/office/drawing/2014/main" id="{F8FA7BB0-AF2D-44B6-9C97-714C36422F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599" y="4745037"/>
            <a:ext cx="1775791" cy="55493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图片 1624">
            <a:extLst>
              <a:ext uri="{FF2B5EF4-FFF2-40B4-BE49-F238E27FC236}">
                <a16:creationId xmlns="" xmlns:a16="http://schemas.microsoft.com/office/drawing/2014/main" id="{32FD7358-CFA4-4DB1-BA6A-E10427DAFB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1599" y="4706938"/>
            <a:ext cx="554935" cy="527188"/>
          </a:xfrm>
          <a:prstGeom prst="rect">
            <a:avLst/>
          </a:prstGeom>
          <a:noFill/>
          <a:extLst>
            <a:ext uri="{909E8E84-426E-40DD-AFC4-6F175D3DCCD1}">
              <a14:hiddenFill xmlns:a14="http://schemas.microsoft.com/office/drawing/2010/main">
                <a:solidFill>
                  <a:srgbClr val="FFFFFF"/>
                </a:solidFill>
              </a14:hiddenFill>
            </a:ext>
          </a:extLst>
        </p:spPr>
      </p:pic>
      <p:pic>
        <p:nvPicPr>
          <p:cNvPr id="18439" name="图片 1625">
            <a:extLst>
              <a:ext uri="{FF2B5EF4-FFF2-40B4-BE49-F238E27FC236}">
                <a16:creationId xmlns="" xmlns:a16="http://schemas.microsoft.com/office/drawing/2014/main" id="{004AA032-1999-45EB-BD51-CA297D1390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3100" y="4725987"/>
            <a:ext cx="2025512" cy="55493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D72CD27D-8AB8-48AE-A0E8-B45597BAF835}"/>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848598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CF5222F6-12D8-480D-A5CA-854DC9D1B0E2}"/>
              </a:ext>
            </a:extLst>
          </p:cNvPr>
          <p:cNvGraphicFramePr>
            <a:graphicFrameLocks noGrp="1"/>
          </p:cNvGraphicFramePr>
          <p:nvPr>
            <p:extLst>
              <p:ext uri="{D42A27DB-BD31-4B8C-83A1-F6EECF244321}">
                <p14:modId xmlns:p14="http://schemas.microsoft.com/office/powerpoint/2010/main" val="1436952830"/>
              </p:ext>
            </p:extLst>
          </p:nvPr>
        </p:nvGraphicFramePr>
        <p:xfrm>
          <a:off x="304800" y="800100"/>
          <a:ext cx="11506200" cy="5684012"/>
        </p:xfrm>
        <a:graphic>
          <a:graphicData uri="http://schemas.openxmlformats.org/drawingml/2006/table">
            <a:tbl>
              <a:tblPr firstRow="1" firstCol="1" bandRow="1"/>
              <a:tblGrid>
                <a:gridCol w="1600200">
                  <a:extLst>
                    <a:ext uri="{9D8B030D-6E8A-4147-A177-3AD203B41FA5}">
                      <a16:colId xmlns="" xmlns:a16="http://schemas.microsoft.com/office/drawing/2014/main" val="1083321799"/>
                    </a:ext>
                  </a:extLst>
                </a:gridCol>
                <a:gridCol w="4229100">
                  <a:extLst>
                    <a:ext uri="{9D8B030D-6E8A-4147-A177-3AD203B41FA5}">
                      <a16:colId xmlns="" xmlns:a16="http://schemas.microsoft.com/office/drawing/2014/main" val="1457044092"/>
                    </a:ext>
                  </a:extLst>
                </a:gridCol>
                <a:gridCol w="5676900">
                  <a:extLst>
                    <a:ext uri="{9D8B030D-6E8A-4147-A177-3AD203B41FA5}">
                      <a16:colId xmlns="" xmlns:a16="http://schemas.microsoft.com/office/drawing/2014/main" val="4107766627"/>
                    </a:ext>
                  </a:extLst>
                </a:gridCol>
              </a:tblGrid>
              <a:tr h="0">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pitchFamily="18" charset="0"/>
                        </a:rPr>
                        <a:t> </a:t>
                      </a:r>
                      <a:endParaRPr lang="zh-CN" sz="2800" dirty="0">
                        <a:solidFill>
                          <a:srgbClr val="000000"/>
                        </a:solidFill>
                        <a:effectLst/>
                        <a:latin typeface="+mn-lt"/>
                        <a:ea typeface="+mn-ea"/>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苯</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mn-lt"/>
                          <a:ea typeface="+mn-ea"/>
                          <a:cs typeface="Times New Roman" panose="02020603050405020304" pitchFamily="18" charset="0"/>
                        </a:rPr>
                        <a:t>苯的同系物</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4758134"/>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主要</a:t>
                      </a:r>
                    </a:p>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化学</a:t>
                      </a:r>
                    </a:p>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性质</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(2)</a:t>
                      </a:r>
                      <a:r>
                        <a:rPr lang="zh-CN" sz="2800" dirty="0">
                          <a:solidFill>
                            <a:srgbClr val="000000"/>
                          </a:solidFill>
                          <a:effectLst/>
                          <a:latin typeface="+mn-lt"/>
                          <a:ea typeface="+mn-ea"/>
                          <a:cs typeface="Times New Roman" panose="02020603050405020304" pitchFamily="18" charset="0"/>
                        </a:rPr>
                        <a:t>加成反应</a:t>
                      </a:r>
                      <a:r>
                        <a:rPr lang="en-US" sz="2800" dirty="0">
                          <a:solidFill>
                            <a:srgbClr val="000000"/>
                          </a:solidFill>
                          <a:effectLst/>
                          <a:latin typeface="+mn-lt"/>
                          <a:ea typeface="+mn-ea"/>
                          <a:cs typeface="Times New Roman" panose="02020603050405020304" pitchFamily="18" charset="0"/>
                        </a:rPr>
                        <a:t>:            +3H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 </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(3)</a:t>
                      </a:r>
                      <a:r>
                        <a:rPr lang="zh-CN" sz="2800" dirty="0">
                          <a:solidFill>
                            <a:srgbClr val="000000"/>
                          </a:solidFill>
                          <a:effectLst/>
                          <a:latin typeface="+mn-lt"/>
                          <a:ea typeface="+mn-ea"/>
                          <a:cs typeface="Times New Roman" panose="02020603050405020304" pitchFamily="18" charset="0"/>
                        </a:rPr>
                        <a:t>氧化</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可燃烧</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不能使酸性</a:t>
                      </a:r>
                      <a:r>
                        <a:rPr lang="en-US" sz="2800" dirty="0">
                          <a:solidFill>
                            <a:srgbClr val="000000"/>
                          </a:solidFill>
                          <a:effectLst/>
                          <a:latin typeface="+mn-lt"/>
                          <a:ea typeface="+mn-ea"/>
                          <a:cs typeface="Times New Roman" panose="02020603050405020304" pitchFamily="18" charset="0"/>
                        </a:rPr>
                        <a:t>KMnO</a:t>
                      </a:r>
                      <a:r>
                        <a:rPr lang="en-US" sz="2800" baseline="-25000" dirty="0">
                          <a:solidFill>
                            <a:srgbClr val="000000"/>
                          </a:solidFill>
                          <a:effectLst/>
                          <a:latin typeface="+mn-lt"/>
                          <a:ea typeface="+mn-ea"/>
                          <a:cs typeface="Times New Roman" panose="02020603050405020304" pitchFamily="18" charset="0"/>
                        </a:rPr>
                        <a:t>4</a:t>
                      </a:r>
                      <a:r>
                        <a:rPr lang="zh-CN" sz="2800" dirty="0">
                          <a:solidFill>
                            <a:srgbClr val="000000"/>
                          </a:solidFill>
                          <a:effectLst/>
                          <a:latin typeface="+mn-lt"/>
                          <a:ea typeface="+mn-ea"/>
                          <a:cs typeface="Times New Roman" panose="02020603050405020304" pitchFamily="18" charset="0"/>
                        </a:rPr>
                        <a:t>溶液褪色</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(2)</a:t>
                      </a:r>
                      <a:r>
                        <a:rPr lang="zh-CN" sz="2800" dirty="0">
                          <a:solidFill>
                            <a:srgbClr val="000000"/>
                          </a:solidFill>
                          <a:effectLst/>
                          <a:latin typeface="+mn-lt"/>
                          <a:ea typeface="+mn-ea"/>
                          <a:cs typeface="Times New Roman" panose="02020603050405020304" pitchFamily="18" charset="0"/>
                        </a:rPr>
                        <a:t>加成反应</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如</a:t>
                      </a:r>
                      <a:r>
                        <a:rPr lang="en-US" sz="2800" dirty="0">
                          <a:solidFill>
                            <a:srgbClr val="000000"/>
                          </a:solidFill>
                          <a:effectLst/>
                          <a:latin typeface="+mn-lt"/>
                          <a:ea typeface="+mn-ea"/>
                          <a:cs typeface="Times New Roman" panose="02020603050405020304" pitchFamily="18" charset="0"/>
                        </a:rPr>
                        <a:t>                        +3H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 </a:t>
                      </a:r>
                      <a:endParaRPr 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(3)</a:t>
                      </a:r>
                      <a:r>
                        <a:rPr lang="zh-CN" sz="2800" dirty="0">
                          <a:solidFill>
                            <a:srgbClr val="000000"/>
                          </a:solidFill>
                          <a:effectLst/>
                          <a:latin typeface="+mn-lt"/>
                          <a:ea typeface="+mn-ea"/>
                          <a:cs typeface="Times New Roman" panose="02020603050405020304" pitchFamily="18" charset="0"/>
                        </a:rPr>
                        <a:t>易被氧化</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能使酸性</a:t>
                      </a:r>
                      <a:r>
                        <a:rPr lang="en-US" sz="2800" dirty="0">
                          <a:solidFill>
                            <a:srgbClr val="000000"/>
                          </a:solidFill>
                          <a:effectLst/>
                          <a:latin typeface="+mn-lt"/>
                          <a:ea typeface="+mn-ea"/>
                          <a:cs typeface="Times New Roman" panose="02020603050405020304" pitchFamily="18" charset="0"/>
                        </a:rPr>
                        <a:t>KMnO</a:t>
                      </a:r>
                      <a:r>
                        <a:rPr lang="en-US" sz="2800" baseline="-25000" dirty="0">
                          <a:solidFill>
                            <a:srgbClr val="000000"/>
                          </a:solidFill>
                          <a:effectLst/>
                          <a:latin typeface="+mn-lt"/>
                          <a:ea typeface="+mn-ea"/>
                          <a:cs typeface="Times New Roman" panose="02020603050405020304" pitchFamily="18" charset="0"/>
                        </a:rPr>
                        <a:t>4</a:t>
                      </a:r>
                      <a:r>
                        <a:rPr lang="zh-CN" sz="2800" dirty="0">
                          <a:solidFill>
                            <a:srgbClr val="000000"/>
                          </a:solidFill>
                          <a:effectLst/>
                          <a:latin typeface="+mn-lt"/>
                          <a:ea typeface="+mn-ea"/>
                          <a:cs typeface="Times New Roman" panose="02020603050405020304" pitchFamily="18" charset="0"/>
                        </a:rPr>
                        <a:t>溶液</a:t>
                      </a:r>
                      <a:r>
                        <a:rPr lang="zh-CN" sz="2800" dirty="0" smtClean="0">
                          <a:solidFill>
                            <a:srgbClr val="000000"/>
                          </a:solidFill>
                          <a:effectLst/>
                          <a:latin typeface="+mn-lt"/>
                          <a:ea typeface="+mn-ea"/>
                          <a:cs typeface="Times New Roman" panose="02020603050405020304" pitchFamily="18" charset="0"/>
                        </a:rPr>
                        <a:t>褪色</a:t>
                      </a:r>
                      <a:r>
                        <a:rPr lang="en-US" altLang="zh-CN" sz="2800" dirty="0" smtClean="0">
                          <a:solidFill>
                            <a:srgbClr val="000000"/>
                          </a:solidFill>
                          <a:effectLst/>
                          <a:latin typeface="+mn-lt"/>
                          <a:ea typeface="+mn-ea"/>
                          <a:cs typeface="Times New Roman" panose="02020603050405020304" pitchFamily="18" charset="0"/>
                        </a:rPr>
                        <a:t>      </a:t>
                      </a:r>
                      <a:r>
                        <a:rPr lang="zh-CN" sz="2800" dirty="0" smtClean="0">
                          <a:solidFill>
                            <a:srgbClr val="000000"/>
                          </a:solidFill>
                          <a:effectLst/>
                          <a:latin typeface="+mn-lt"/>
                          <a:ea typeface="+mn-ea"/>
                          <a:cs typeface="Times New Roman" panose="02020603050405020304" pitchFamily="18" charset="0"/>
                        </a:rPr>
                        <a:t>如</a:t>
                      </a:r>
                      <a:r>
                        <a:rPr lang="en-US" sz="2800" dirty="0" smtClean="0">
                          <a:solidFill>
                            <a:srgbClr val="000000"/>
                          </a:solidFill>
                          <a:effectLst/>
                          <a:latin typeface="+mn-lt"/>
                          <a:ea typeface="+mn-ea"/>
                          <a:cs typeface="Times New Roman" panose="02020603050405020304" pitchFamily="18" charset="0"/>
                        </a:rPr>
                        <a:t> </a:t>
                      </a:r>
                      <a:endParaRPr lang="en-US"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alt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en-US" altLang="zh-CN" sz="2800" dirty="0">
                        <a:solidFill>
                          <a:srgbClr val="000000"/>
                        </a:solidFill>
                        <a:effectLst/>
                        <a:latin typeface="+mn-lt"/>
                        <a:ea typeface="+mn-ea"/>
                        <a:cs typeface="Times New Roman" panose="02020603050405020304" pitchFamily="18" charset="0"/>
                      </a:endParaRPr>
                    </a:p>
                    <a:p>
                      <a:pPr>
                        <a:lnSpc>
                          <a:spcPct val="150000"/>
                        </a:lnSpc>
                        <a:spcAft>
                          <a:spcPts val="0"/>
                        </a:spcAft>
                      </a:pPr>
                      <a:endParaRPr lang="zh-CN" sz="2800" dirty="0">
                        <a:solidFill>
                          <a:srgbClr val="000000"/>
                        </a:solidFill>
                        <a:effectLst/>
                        <a:latin typeface="+mn-lt"/>
                        <a:ea typeface="+mn-ea"/>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9609885"/>
                  </a:ext>
                </a:extLst>
              </a:tr>
            </a:tbl>
          </a:graphicData>
        </a:graphic>
      </p:graphicFrame>
      <p:pic>
        <p:nvPicPr>
          <p:cNvPr id="18453" name="图片 1611">
            <a:extLst>
              <a:ext uri="{FF2B5EF4-FFF2-40B4-BE49-F238E27FC236}">
                <a16:creationId xmlns="" xmlns:a16="http://schemas.microsoft.com/office/drawing/2014/main" id="{DC88568B-1F7C-49CA-9487-3D177C758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544638"/>
            <a:ext cx="832402" cy="610428"/>
          </a:xfrm>
          <a:prstGeom prst="rect">
            <a:avLst/>
          </a:prstGeom>
          <a:noFill/>
          <a:extLst>
            <a:ext uri="{909E8E84-426E-40DD-AFC4-6F175D3DCCD1}">
              <a14:hiddenFill xmlns:a14="http://schemas.microsoft.com/office/drawing/2010/main">
                <a:solidFill>
                  <a:srgbClr val="FFFFFF"/>
                </a:solidFill>
              </a14:hiddenFill>
            </a:ext>
          </a:extLst>
        </p:spPr>
      </p:pic>
      <p:pic>
        <p:nvPicPr>
          <p:cNvPr id="18449" name="图片 1615">
            <a:extLst>
              <a:ext uri="{FF2B5EF4-FFF2-40B4-BE49-F238E27FC236}">
                <a16:creationId xmlns="" xmlns:a16="http://schemas.microsoft.com/office/drawing/2014/main" id="{CD6DC74C-5361-4355-8B8E-45A9534F7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49" y="2363788"/>
            <a:ext cx="554935" cy="693669"/>
          </a:xfrm>
          <a:prstGeom prst="rect">
            <a:avLst/>
          </a:prstGeom>
          <a:noFill/>
          <a:extLst>
            <a:ext uri="{909E8E84-426E-40DD-AFC4-6F175D3DCCD1}">
              <a14:hiddenFill xmlns:a14="http://schemas.microsoft.com/office/drawing/2010/main">
                <a:solidFill>
                  <a:srgbClr val="FFFFFF"/>
                </a:solidFill>
              </a14:hiddenFill>
            </a:ext>
          </a:extLst>
        </p:spPr>
      </p:pic>
      <p:pic>
        <p:nvPicPr>
          <p:cNvPr id="18448" name="图片 1616">
            <a:extLst>
              <a:ext uri="{FF2B5EF4-FFF2-40B4-BE49-F238E27FC236}">
                <a16:creationId xmlns="" xmlns:a16="http://schemas.microsoft.com/office/drawing/2014/main" id="{50DC5853-9685-4AC5-BC0D-558F0027A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401888"/>
            <a:ext cx="832402" cy="610428"/>
          </a:xfrm>
          <a:prstGeom prst="rect">
            <a:avLst/>
          </a:prstGeom>
          <a:noFill/>
          <a:extLst>
            <a:ext uri="{909E8E84-426E-40DD-AFC4-6F175D3DCCD1}">
              <a14:hiddenFill xmlns:a14="http://schemas.microsoft.com/office/drawing/2010/main">
                <a:solidFill>
                  <a:srgbClr val="FFFFFF"/>
                </a:solidFill>
              </a14:hiddenFill>
            </a:ext>
          </a:extLst>
        </p:spPr>
      </p:pic>
      <p:pic>
        <p:nvPicPr>
          <p:cNvPr id="18438" name="图片 1626">
            <a:extLst>
              <a:ext uri="{FF2B5EF4-FFF2-40B4-BE49-F238E27FC236}">
                <a16:creationId xmlns="" xmlns:a16="http://schemas.microsoft.com/office/drawing/2014/main" id="{D2F76967-492D-4BB2-9DC7-D4C15A7E5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4900" y="1525587"/>
            <a:ext cx="1664804" cy="554935"/>
          </a:xfrm>
          <a:prstGeom prst="rect">
            <a:avLst/>
          </a:prstGeom>
          <a:noFill/>
          <a:extLst>
            <a:ext uri="{909E8E84-426E-40DD-AFC4-6F175D3DCCD1}">
              <a14:hiddenFill xmlns:a14="http://schemas.microsoft.com/office/drawing/2010/main">
                <a:solidFill>
                  <a:srgbClr val="FFFFFF"/>
                </a:solidFill>
              </a14:hiddenFill>
            </a:ext>
          </a:extLst>
        </p:spPr>
      </p:pic>
      <p:pic>
        <p:nvPicPr>
          <p:cNvPr id="18437" name="图片 1627">
            <a:extLst>
              <a:ext uri="{FF2B5EF4-FFF2-40B4-BE49-F238E27FC236}">
                <a16:creationId xmlns="" xmlns:a16="http://schemas.microsoft.com/office/drawing/2014/main" id="{D064DE3B-94EC-444E-921E-8AE7A5A50B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799" y="2573338"/>
            <a:ext cx="554935" cy="69366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图片 1628">
            <a:extLst>
              <a:ext uri="{FF2B5EF4-FFF2-40B4-BE49-F238E27FC236}">
                <a16:creationId xmlns="" xmlns:a16="http://schemas.microsoft.com/office/drawing/2014/main" id="{617F6D50-E15F-4F1E-9DBB-048FCB2425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8500" y="2573338"/>
            <a:ext cx="1664804" cy="63817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图片 1629">
            <a:extLst>
              <a:ext uri="{FF2B5EF4-FFF2-40B4-BE49-F238E27FC236}">
                <a16:creationId xmlns="" xmlns:a16="http://schemas.microsoft.com/office/drawing/2014/main" id="{BF3D9A07-BC6A-479C-B4FE-A98DD97AA2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897437"/>
            <a:ext cx="1886778" cy="554935"/>
          </a:xfrm>
          <a:prstGeom prst="rect">
            <a:avLst/>
          </a:prstGeom>
          <a:noFill/>
          <a:extLst>
            <a:ext uri="{909E8E84-426E-40DD-AFC4-6F175D3DCCD1}">
              <a14:hiddenFill xmlns:a14="http://schemas.microsoft.com/office/drawing/2010/main">
                <a:solidFill>
                  <a:srgbClr val="FFFFFF"/>
                </a:solidFill>
              </a14:hiddenFill>
            </a:ext>
          </a:extLst>
        </p:spPr>
      </p:pic>
      <p:pic>
        <p:nvPicPr>
          <p:cNvPr id="18434" name="图片 1630">
            <a:extLst>
              <a:ext uri="{FF2B5EF4-FFF2-40B4-BE49-F238E27FC236}">
                <a16:creationId xmlns="" xmlns:a16="http://schemas.microsoft.com/office/drawing/2014/main" id="{B13E8B96-74F8-45BE-BA77-D081DB0569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2950" y="4878388"/>
            <a:ext cx="2330726" cy="527188"/>
          </a:xfrm>
          <a:prstGeom prst="rect">
            <a:avLst/>
          </a:prstGeom>
          <a:noFill/>
          <a:extLst>
            <a:ext uri="{909E8E84-426E-40DD-AFC4-6F175D3DCCD1}">
              <a14:hiddenFill xmlns:a14="http://schemas.microsoft.com/office/drawing/2010/main">
                <a:solidFill>
                  <a:srgbClr val="FFFFFF"/>
                </a:solidFill>
              </a14:hiddenFill>
            </a:ext>
          </a:extLst>
        </p:spPr>
      </p:pic>
      <p:pic>
        <p:nvPicPr>
          <p:cNvPr id="18433" name="图片 1631">
            <a:extLst>
              <a:ext uri="{FF2B5EF4-FFF2-40B4-BE49-F238E27FC236}">
                <a16:creationId xmlns="" xmlns:a16="http://schemas.microsoft.com/office/drawing/2014/main" id="{CFFBFF0E-BB66-4D67-9F66-14BF44D971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9850" y="5792787"/>
            <a:ext cx="2136499" cy="55493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BBEFE5FA-1827-4F45-AD20-787B40581B1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663813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15E11A9-0CCF-4A7C-B797-40FC7481E028}"/>
              </a:ext>
            </a:extLst>
          </p:cNvPr>
          <p:cNvSpPr/>
          <p:nvPr/>
        </p:nvSpPr>
        <p:spPr>
          <a:xfrm>
            <a:off x="246296" y="434634"/>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特别提醒</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4156F791-1ACC-49A8-B99B-F68CFEA30404}"/>
              </a:ext>
            </a:extLst>
          </p:cNvPr>
          <p:cNvSpPr/>
          <p:nvPr/>
        </p:nvSpPr>
        <p:spPr>
          <a:xfrm>
            <a:off x="246296" y="1158534"/>
            <a:ext cx="11727990" cy="3970318"/>
          </a:xfrm>
          <a:prstGeom prst="rect">
            <a:avLst/>
          </a:prstGeom>
        </p:spPr>
        <p:txBody>
          <a:bodyPr wrap="square">
            <a:spAutoFit/>
          </a:bodyPr>
          <a:lstStyle/>
          <a:p>
            <a:pPr>
              <a:lnSpc>
                <a:spcPct val="150000"/>
              </a:lnSpc>
            </a:pPr>
            <a:r>
              <a:rPr lang="en-US" altLang="zh-CN" sz="2800" dirty="0"/>
              <a:t>1.</a:t>
            </a:r>
            <a:r>
              <a:rPr lang="zh-CN" altLang="zh-CN" sz="2800" dirty="0"/>
              <a:t>苯的同系物或芳香烃侧链为烃基时</a:t>
            </a:r>
            <a:r>
              <a:rPr lang="en-US" altLang="zh-CN" sz="2800" dirty="0"/>
              <a:t>,</a:t>
            </a:r>
            <a:r>
              <a:rPr lang="zh-CN" altLang="zh-CN" sz="2800" dirty="0"/>
              <a:t>不管烃基碳原子数为多少</a:t>
            </a:r>
            <a:r>
              <a:rPr lang="en-US" altLang="zh-CN" sz="2800" dirty="0"/>
              <a:t>,</a:t>
            </a:r>
            <a:r>
              <a:rPr lang="zh-CN" altLang="zh-CN" sz="2800" dirty="0"/>
              <a:t>只要直接与苯环相连的碳原子上有氢原子</a:t>
            </a:r>
            <a:r>
              <a:rPr lang="en-US" altLang="zh-CN" sz="2800" dirty="0"/>
              <a:t>,</a:t>
            </a:r>
            <a:r>
              <a:rPr lang="zh-CN" altLang="zh-CN" sz="2800" dirty="0"/>
              <a:t>该烃基就能被酸性</a:t>
            </a:r>
            <a:r>
              <a:rPr lang="en-US" altLang="zh-CN" sz="2800" dirty="0"/>
              <a:t>KMnO</a:t>
            </a:r>
            <a:r>
              <a:rPr lang="en-US" altLang="zh-CN" sz="2800" baseline="-25000" dirty="0"/>
              <a:t>4</a:t>
            </a:r>
            <a:r>
              <a:rPr lang="zh-CN" altLang="zh-CN" sz="2800" dirty="0"/>
              <a:t>溶液氧化为羧基</a:t>
            </a:r>
            <a:r>
              <a:rPr lang="en-US" altLang="zh-CN" sz="2800" dirty="0"/>
              <a:t>,</a:t>
            </a:r>
            <a:r>
              <a:rPr lang="zh-CN" altLang="zh-CN" sz="2800" dirty="0"/>
              <a:t>且羧基直接与苯环相连。</a:t>
            </a:r>
          </a:p>
          <a:p>
            <a:pPr>
              <a:lnSpc>
                <a:spcPct val="150000"/>
              </a:lnSpc>
            </a:pPr>
            <a:r>
              <a:rPr lang="en-US" altLang="zh-CN" sz="2800" dirty="0"/>
              <a:t>2.</a:t>
            </a:r>
            <a:r>
              <a:rPr lang="zh-CN" altLang="zh-CN" sz="2800" dirty="0"/>
              <a:t>不是所有苯的同系物都能使酸性</a:t>
            </a:r>
            <a:r>
              <a:rPr lang="en-US" altLang="zh-CN" sz="2800" dirty="0"/>
              <a:t>KMnO</a:t>
            </a:r>
            <a:r>
              <a:rPr lang="en-US" altLang="zh-CN" sz="2800" baseline="-25000" dirty="0"/>
              <a:t>4</a:t>
            </a:r>
            <a:r>
              <a:rPr lang="zh-CN" altLang="zh-CN" sz="2800" dirty="0"/>
              <a:t>溶液褪色</a:t>
            </a:r>
            <a:r>
              <a:rPr lang="en-US" altLang="zh-CN" sz="2800" dirty="0"/>
              <a:t>,</a:t>
            </a:r>
            <a:r>
              <a:rPr lang="zh-CN" altLang="zh-CN" sz="2800" dirty="0"/>
              <a:t>如</a:t>
            </a:r>
            <a:r>
              <a:rPr lang="en-US" altLang="zh-CN" sz="2800" dirty="0"/>
              <a:t> </a:t>
            </a:r>
          </a:p>
          <a:p>
            <a:pPr>
              <a:lnSpc>
                <a:spcPct val="150000"/>
              </a:lnSpc>
            </a:pPr>
            <a:r>
              <a:rPr lang="zh-CN" altLang="zh-CN" sz="2800" dirty="0"/>
              <a:t>就不能使酸性</a:t>
            </a:r>
            <a:r>
              <a:rPr lang="en-US" altLang="zh-CN" sz="2800" dirty="0"/>
              <a:t>KMnO</a:t>
            </a:r>
            <a:r>
              <a:rPr lang="en-US" altLang="zh-CN" sz="2800" baseline="-25000" dirty="0"/>
              <a:t>4</a:t>
            </a:r>
            <a:r>
              <a:rPr lang="zh-CN" altLang="zh-CN" sz="2800" dirty="0"/>
              <a:t>溶液褪色</a:t>
            </a:r>
            <a:r>
              <a:rPr lang="en-US" altLang="zh-CN" sz="2800" dirty="0"/>
              <a:t>,</a:t>
            </a:r>
            <a:r>
              <a:rPr lang="zh-CN" altLang="zh-CN" sz="2800" dirty="0"/>
              <a:t>原因是与苯环直接相连的碳原子上没有氢原子。</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a:extLst>
              <a:ext uri="{FF2B5EF4-FFF2-40B4-BE49-F238E27FC236}">
                <a16:creationId xmlns="" xmlns:a16="http://schemas.microsoft.com/office/drawing/2014/main" id="{27952695-C049-4413-B880-4CACDC6B3A0F}"/>
              </a:ext>
            </a:extLst>
          </p:cNvPr>
          <p:cNvPicPr/>
          <p:nvPr/>
        </p:nvPicPr>
        <p:blipFill>
          <a:blip r:embed="rId2"/>
          <a:stretch>
            <a:fillRect/>
          </a:stretch>
        </p:blipFill>
        <p:spPr>
          <a:xfrm>
            <a:off x="8802687" y="3158172"/>
            <a:ext cx="2384279" cy="541655"/>
          </a:xfrm>
          <a:prstGeom prst="rect">
            <a:avLst/>
          </a:prstGeom>
        </p:spPr>
      </p:pic>
      <p:sp>
        <p:nvSpPr>
          <p:cNvPr id="5" name="矩形 4">
            <a:extLst>
              <a:ext uri="{FF2B5EF4-FFF2-40B4-BE49-F238E27FC236}">
                <a16:creationId xmlns="" xmlns:a16="http://schemas.microsoft.com/office/drawing/2014/main" id="{DA584A76-5E30-4A0D-8F24-F585A2A5B80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068538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395661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4</a:t>
            </a:r>
            <a:r>
              <a:rPr lang="zh-CN" altLang="zh-CN" sz="2800" dirty="0">
                <a:solidFill>
                  <a:srgbClr val="DA251C"/>
                </a:solidFill>
              </a:rPr>
              <a:t>　卤代</a:t>
            </a:r>
            <a:r>
              <a:rPr lang="zh-CN" altLang="zh-CN" sz="2800" dirty="0" smtClean="0">
                <a:solidFill>
                  <a:srgbClr val="DA251C"/>
                </a:solidFill>
              </a:rPr>
              <a:t>烃</a:t>
            </a:r>
            <a:r>
              <a:rPr lang="zh-CN" altLang="en-US" sz="2800" dirty="0" smtClean="0">
                <a:solidFill>
                  <a:srgbClr val="DA251C"/>
                </a:solidFill>
              </a:rPr>
              <a:t>（重点）</a:t>
            </a:r>
            <a:endParaRPr lang="zh-CN"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2031325"/>
          </a:xfrm>
          <a:prstGeom prst="rect">
            <a:avLst/>
          </a:prstGeom>
        </p:spPr>
        <p:txBody>
          <a:bodyPr wrap="square">
            <a:spAutoFit/>
          </a:bodyPr>
          <a:lstStyle/>
          <a:p>
            <a:pPr>
              <a:lnSpc>
                <a:spcPct val="150000"/>
              </a:lnSpc>
            </a:pPr>
            <a:r>
              <a:rPr lang="zh-CN" altLang="zh-CN" sz="2800" dirty="0"/>
              <a:t>烃分子中的氢原子被卤素原子取代后生成的化合物称为卤代烃。溴乙烷是卤代烃的代表物。</a:t>
            </a:r>
          </a:p>
          <a:p>
            <a:pPr>
              <a:lnSpc>
                <a:spcPct val="150000"/>
              </a:lnSpc>
            </a:pPr>
            <a:r>
              <a:rPr lang="en-US" altLang="zh-CN" sz="2800" b="1" dirty="0"/>
              <a:t>1.</a:t>
            </a:r>
            <a:r>
              <a:rPr lang="zh-CN" altLang="zh-CN" sz="2800" b="1" dirty="0"/>
              <a:t>卤代烃的物理性质</a:t>
            </a:r>
          </a:p>
        </p:txBody>
      </p:sp>
      <p:graphicFrame>
        <p:nvGraphicFramePr>
          <p:cNvPr id="4" name="表格 3">
            <a:extLst>
              <a:ext uri="{FF2B5EF4-FFF2-40B4-BE49-F238E27FC236}">
                <a16:creationId xmlns="" xmlns:a16="http://schemas.microsoft.com/office/drawing/2014/main" id="{CD821BB4-D648-41BC-9D53-F1B250DBE198}"/>
              </a:ext>
            </a:extLst>
          </p:cNvPr>
          <p:cNvGraphicFramePr>
            <a:graphicFrameLocks noGrp="1"/>
          </p:cNvGraphicFramePr>
          <p:nvPr>
            <p:extLst>
              <p:ext uri="{D42A27DB-BD31-4B8C-83A1-F6EECF244321}">
                <p14:modId xmlns:p14="http://schemas.microsoft.com/office/powerpoint/2010/main" val="1795119535"/>
              </p:ext>
            </p:extLst>
          </p:nvPr>
        </p:nvGraphicFramePr>
        <p:xfrm>
          <a:off x="361950" y="2820194"/>
          <a:ext cx="11601450" cy="3566092"/>
        </p:xfrm>
        <a:graphic>
          <a:graphicData uri="http://schemas.openxmlformats.org/drawingml/2006/table">
            <a:tbl>
              <a:tblPr firstRow="1" firstCol="1" bandRow="1"/>
              <a:tblGrid>
                <a:gridCol w="987879">
                  <a:extLst>
                    <a:ext uri="{9D8B030D-6E8A-4147-A177-3AD203B41FA5}">
                      <a16:colId xmlns="" xmlns:a16="http://schemas.microsoft.com/office/drawing/2014/main" val="1310310484"/>
                    </a:ext>
                  </a:extLst>
                </a:gridCol>
                <a:gridCol w="10613571">
                  <a:extLst>
                    <a:ext uri="{9D8B030D-6E8A-4147-A177-3AD203B41FA5}">
                      <a16:colId xmlns="" xmlns:a16="http://schemas.microsoft.com/office/drawing/2014/main" val="2065470775"/>
                    </a:ext>
                  </a:extLst>
                </a:gridCol>
              </a:tblGrid>
              <a:tr h="594349">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状态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通常情况下</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Cl</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C</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5</a:t>
                      </a:r>
                      <a:r>
                        <a:rPr lang="en-US" sz="2400">
                          <a:solidFill>
                            <a:srgbClr val="000000"/>
                          </a:solidFill>
                          <a:effectLst/>
                          <a:latin typeface="+mn-lt"/>
                          <a:ea typeface="+mn-ea"/>
                          <a:cs typeface="Times New Roman" panose="02020603050405020304" pitchFamily="18" charset="0"/>
                        </a:rPr>
                        <a:t>Cl</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Br</a:t>
                      </a:r>
                      <a:r>
                        <a:rPr lang="zh-CN" sz="2400">
                          <a:solidFill>
                            <a:srgbClr val="000000"/>
                          </a:solidFill>
                          <a:effectLst/>
                          <a:latin typeface="+mn-lt"/>
                          <a:ea typeface="+mn-ea"/>
                          <a:cs typeface="Times New Roman" panose="02020603050405020304" pitchFamily="18" charset="0"/>
                        </a:rPr>
                        <a:t>为气体</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其余均为液体、固体</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不考虑氟代烃</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8653447"/>
                  </a:ext>
                </a:extLst>
              </a:tr>
              <a:tr h="594349">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气味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具有一种令人不愉快的气味且蒸气有毒</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6312458"/>
                  </a:ext>
                </a:extLst>
              </a:tr>
              <a:tr h="118869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溶解性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不溶于水</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可溶于大多数有机溶剂。有些卤代烃本身就是很好的有机溶剂</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如氯仿、四氯化碳等</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5025184"/>
                  </a:ext>
                </a:extLst>
              </a:tr>
              <a:tr h="118869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密度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卤素原子相同而烃基不同时</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随着碳原子数的增多</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密度呈递减趋势</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烃基相同</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碳原子数相同</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时</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支链越多</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密度越小</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49662764"/>
                  </a:ext>
                </a:extLst>
              </a:tr>
            </a:tbl>
          </a:graphicData>
        </a:graphic>
      </p:graphicFrame>
    </p:spTree>
    <p:extLst>
      <p:ext uri="{BB962C8B-B14F-4D97-AF65-F5344CB8AC3E}">
        <p14:creationId xmlns:p14="http://schemas.microsoft.com/office/powerpoint/2010/main" val="3439975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hlinkClick r:id="rId2" action="ppaction://hlinksldjump"/>
          </p:cNvPr>
          <p:cNvSpPr/>
          <p:nvPr/>
        </p:nvSpPr>
        <p:spPr>
          <a:xfrm>
            <a:off x="1070450" y="213850"/>
            <a:ext cx="6244750" cy="285381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酚</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7</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醛</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羧酸和酯</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9</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合成有机高分子化合物</a:t>
            </a:r>
          </a:p>
        </p:txBody>
      </p:sp>
      <p:sp>
        <p:nvSpPr>
          <p:cNvPr id="13" name="矩形 12">
            <a:hlinkClick r:id="rId2" action="ppaction://hlinksldjump"/>
            <a:extLst>
              <a:ext uri="{FF2B5EF4-FFF2-40B4-BE49-F238E27FC236}">
                <a16:creationId xmlns="" xmlns:a16="http://schemas.microsoft.com/office/drawing/2014/main" id="{7495B748-7BC7-4662-97E0-B399FA41C55A}"/>
              </a:ext>
            </a:extLst>
          </p:cNvPr>
          <p:cNvSpPr/>
          <p:nvPr/>
        </p:nvSpPr>
        <p:spPr>
          <a:xfrm>
            <a:off x="1081338" y="3873140"/>
            <a:ext cx="10065636" cy="2704641"/>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有序思维突破同分异构体的书写与数目判断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有机物分子式和结构式的确定</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卤代烃的取代反应与消去反应及其在有机合</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有机反应类型的判断</a:t>
            </a:r>
          </a:p>
        </p:txBody>
      </p:sp>
      <p:sp>
        <p:nvSpPr>
          <p:cNvPr id="14" name="矩形 13">
            <a:hlinkClick r:id="" action="ppaction://noaction"/>
            <a:extLst>
              <a:ext uri="{FF2B5EF4-FFF2-40B4-BE49-F238E27FC236}">
                <a16:creationId xmlns="" xmlns:a16="http://schemas.microsoft.com/office/drawing/2014/main" id="{C1747063-005C-49E7-A4E4-FAA43F7487BF}"/>
              </a:ext>
            </a:extLst>
          </p:cNvPr>
          <p:cNvSpPr/>
          <p:nvPr/>
        </p:nvSpPr>
        <p:spPr>
          <a:xfrm>
            <a:off x="1081338" y="3278740"/>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p>
        </p:txBody>
      </p:sp>
    </p:spTree>
    <p:extLst>
      <p:ext uri="{BB962C8B-B14F-4D97-AF65-F5344CB8AC3E}">
        <p14:creationId xmlns:p14="http://schemas.microsoft.com/office/powerpoint/2010/main" val="1292564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8CDD2C0A-AB92-473F-B7FC-7214FCFCB04D}"/>
              </a:ext>
            </a:extLst>
          </p:cNvPr>
          <p:cNvGraphicFramePr>
            <a:graphicFrameLocks noGrp="1"/>
          </p:cNvGraphicFramePr>
          <p:nvPr>
            <p:extLst>
              <p:ext uri="{D42A27DB-BD31-4B8C-83A1-F6EECF244321}">
                <p14:modId xmlns:p14="http://schemas.microsoft.com/office/powerpoint/2010/main" val="3526266763"/>
              </p:ext>
            </p:extLst>
          </p:nvPr>
        </p:nvGraphicFramePr>
        <p:xfrm>
          <a:off x="388257" y="1170101"/>
          <a:ext cx="11527971" cy="3840480"/>
        </p:xfrm>
        <a:graphic>
          <a:graphicData uri="http://schemas.openxmlformats.org/drawingml/2006/table">
            <a:tbl>
              <a:tblPr firstRow="1" firstCol="1" bandRow="1"/>
              <a:tblGrid>
                <a:gridCol w="990600">
                  <a:extLst>
                    <a:ext uri="{9D8B030D-6E8A-4147-A177-3AD203B41FA5}">
                      <a16:colId xmlns="" xmlns:a16="http://schemas.microsoft.com/office/drawing/2014/main" val="3438524951"/>
                    </a:ext>
                  </a:extLst>
                </a:gridCol>
                <a:gridCol w="10537371">
                  <a:extLst>
                    <a:ext uri="{9D8B030D-6E8A-4147-A177-3AD203B41FA5}">
                      <a16:colId xmlns="" xmlns:a16="http://schemas.microsoft.com/office/drawing/2014/main" val="731599703"/>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密度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烃基相同而卤素原子不同时</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密度一般随卤素原子相对原子质量的增大而增大。分子中卤素原子个数越多</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密度越大。氯代烃的密度比相应烃的略大</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但一般比水的密度小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溴代烃的密度大于水的密度</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如溴乙烷</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32711532"/>
                  </a:ext>
                </a:extLst>
              </a:tr>
              <a:tr h="0">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沸点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对于卤素原子相同的一元取代物</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烃基不同时</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随着碳原子数的增多</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其沸点逐渐升高</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烃基相同</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碳原子数相同</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时</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支链越多</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沸点越低</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5203260"/>
                  </a:ext>
                </a:extLst>
              </a:tr>
              <a:tr h="0">
                <a:tc v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烃基相同而卤素原子不同时</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其沸点随卤素原子相对原子质量的增大而升高</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如沸点</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I&gt;CH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Br&gt;CH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Cl&gt;CH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F</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2042858"/>
                  </a:ext>
                </a:extLst>
              </a:tr>
            </a:tbl>
          </a:graphicData>
        </a:graphic>
      </p:graphicFrame>
      <p:sp>
        <p:nvSpPr>
          <p:cNvPr id="3" name="矩形 2">
            <a:extLst>
              <a:ext uri="{FF2B5EF4-FFF2-40B4-BE49-F238E27FC236}">
                <a16:creationId xmlns="" xmlns:a16="http://schemas.microsoft.com/office/drawing/2014/main" id="{8B99FA73-6E5D-426D-87B8-F6EF606F596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129348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2677656"/>
          </a:xfrm>
          <a:prstGeom prst="rect">
            <a:avLst/>
          </a:prstGeom>
        </p:spPr>
        <p:txBody>
          <a:bodyPr wrap="square">
            <a:spAutoFit/>
          </a:bodyPr>
          <a:lstStyle/>
          <a:p>
            <a:pPr>
              <a:lnSpc>
                <a:spcPct val="150000"/>
              </a:lnSpc>
            </a:pPr>
            <a:r>
              <a:rPr lang="en-US" altLang="zh-CN" sz="2800" b="1" dirty="0"/>
              <a:t>2.</a:t>
            </a:r>
            <a:r>
              <a:rPr lang="zh-CN" altLang="zh-CN" sz="2800" b="1" dirty="0"/>
              <a:t>卤代烃的化学性质</a:t>
            </a:r>
            <a:r>
              <a:rPr lang="en-US" altLang="zh-CN" sz="2800" b="1" dirty="0"/>
              <a:t>(</a:t>
            </a:r>
            <a:r>
              <a:rPr lang="zh-CN" altLang="zh-CN" sz="2800" b="1" dirty="0"/>
              <a:t>以溴乙烷为例</a:t>
            </a:r>
            <a:r>
              <a:rPr lang="en-US" altLang="zh-CN" sz="2800" b="1" dirty="0"/>
              <a:t>)</a:t>
            </a:r>
            <a:endParaRPr lang="zh-CN" altLang="zh-CN" sz="2800" b="1" dirty="0"/>
          </a:p>
          <a:p>
            <a:pPr>
              <a:lnSpc>
                <a:spcPct val="150000"/>
              </a:lnSpc>
            </a:pPr>
            <a:r>
              <a:rPr lang="en-US" altLang="zh-CN" sz="2800" dirty="0"/>
              <a:t>(1)</a:t>
            </a:r>
            <a:r>
              <a:rPr lang="zh-CN" altLang="zh-CN" sz="2800" dirty="0"/>
              <a:t>水解反应</a:t>
            </a:r>
          </a:p>
          <a:p>
            <a:pPr>
              <a:lnSpc>
                <a:spcPct val="150000"/>
              </a:lnSpc>
            </a:pPr>
            <a:r>
              <a:rPr lang="zh-CN" altLang="zh-CN" sz="2800" dirty="0"/>
              <a:t>条件</a:t>
            </a:r>
            <a:r>
              <a:rPr lang="en-US" altLang="zh-CN" sz="2800" dirty="0"/>
              <a:t>:</a:t>
            </a:r>
            <a:r>
              <a:rPr lang="en-US" altLang="zh-CN" sz="2800" dirty="0" err="1"/>
              <a:t>NaOH</a:t>
            </a:r>
            <a:r>
              <a:rPr lang="zh-CN" altLang="zh-CN" sz="2800" dirty="0"/>
              <a:t>水溶液、加热。</a:t>
            </a:r>
          </a:p>
          <a:p>
            <a:pPr>
              <a:lnSpc>
                <a:spcPct val="150000"/>
              </a:lnSpc>
            </a:pPr>
            <a:r>
              <a:rPr lang="zh-CN" altLang="zh-CN" sz="2800" dirty="0"/>
              <a:t>本质</a:t>
            </a:r>
            <a:r>
              <a:rPr lang="en-US" altLang="zh-CN" sz="2800" dirty="0"/>
              <a:t>:</a:t>
            </a:r>
            <a:r>
              <a:rPr lang="zh-CN" altLang="zh-CN" sz="2800" dirty="0"/>
              <a:t>水分子中的</a:t>
            </a:r>
            <a:r>
              <a:rPr lang="en-US" altLang="zh-CN" sz="2800" dirty="0"/>
              <a:t>—OH</a:t>
            </a:r>
            <a:r>
              <a:rPr lang="zh-CN" altLang="zh-CN" sz="2800" dirty="0"/>
              <a:t>取代了卤代烃中的</a:t>
            </a:r>
            <a:r>
              <a:rPr lang="en-US" altLang="zh-CN" sz="2800" dirty="0"/>
              <a:t>—X</a:t>
            </a:r>
            <a:r>
              <a:rPr lang="zh-CN" altLang="zh-CN" sz="2800" dirty="0"/>
              <a:t>。</a:t>
            </a:r>
          </a:p>
        </p:txBody>
      </p:sp>
      <p:sp>
        <p:nvSpPr>
          <p:cNvPr id="5" name="矩形 4">
            <a:extLst>
              <a:ext uri="{FF2B5EF4-FFF2-40B4-BE49-F238E27FC236}">
                <a16:creationId xmlns="" xmlns:a16="http://schemas.microsoft.com/office/drawing/2014/main" id="{9EB28001-D847-4802-B011-0F1AA87C0F04}"/>
              </a:ext>
            </a:extLst>
          </p:cNvPr>
          <p:cNvSpPr/>
          <p:nvPr/>
        </p:nvSpPr>
        <p:spPr>
          <a:xfrm>
            <a:off x="246296" y="3059668"/>
            <a:ext cx="11727990" cy="662233"/>
          </a:xfrm>
          <a:prstGeom prst="rect">
            <a:avLst/>
          </a:prstGeom>
        </p:spPr>
        <p:txBody>
          <a:bodyPr wrap="square">
            <a:spAutoFit/>
          </a:bodyPr>
          <a:lstStyle/>
          <a:p>
            <a:pPr>
              <a:lnSpc>
                <a:spcPct val="150000"/>
              </a:lnSpc>
            </a:pPr>
            <a:r>
              <a:rPr lang="zh-CN" altLang="zh-CN" sz="2800" dirty="0"/>
              <a:t>化学方程式</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Br+NaOH</a:t>
            </a:r>
            <a:endParaRPr lang="zh-CN" altLang="zh-CN" sz="2800" dirty="0"/>
          </a:p>
        </p:txBody>
      </p:sp>
      <p:pic>
        <p:nvPicPr>
          <p:cNvPr id="6" name="图片 5">
            <a:extLst>
              <a:ext uri="{FF2B5EF4-FFF2-40B4-BE49-F238E27FC236}">
                <a16:creationId xmlns="" xmlns:a16="http://schemas.microsoft.com/office/drawing/2014/main" id="{A7FBEA6F-4B18-449C-9785-755DD8A103B1}"/>
              </a:ext>
            </a:extLst>
          </p:cNvPr>
          <p:cNvPicPr/>
          <p:nvPr/>
        </p:nvPicPr>
        <p:blipFill>
          <a:blip r:embed="rId2"/>
          <a:stretch>
            <a:fillRect/>
          </a:stretch>
        </p:blipFill>
        <p:spPr>
          <a:xfrm>
            <a:off x="5072061" y="3059668"/>
            <a:ext cx="501424" cy="627870"/>
          </a:xfrm>
          <a:prstGeom prst="rect">
            <a:avLst/>
          </a:prstGeom>
        </p:spPr>
      </p:pic>
      <p:sp>
        <p:nvSpPr>
          <p:cNvPr id="7" name="矩形 6">
            <a:extLst>
              <a:ext uri="{FF2B5EF4-FFF2-40B4-BE49-F238E27FC236}">
                <a16:creationId xmlns="" xmlns:a16="http://schemas.microsoft.com/office/drawing/2014/main" id="{A372ABF9-B183-4041-9004-A1F47AF4DA5E}"/>
              </a:ext>
            </a:extLst>
          </p:cNvPr>
          <p:cNvSpPr/>
          <p:nvPr/>
        </p:nvSpPr>
        <p:spPr>
          <a:xfrm>
            <a:off x="5689153" y="3059668"/>
            <a:ext cx="3512904" cy="738664"/>
          </a:xfrm>
          <a:prstGeom prst="rect">
            <a:avLst/>
          </a:prstGeom>
        </p:spPr>
        <p:txBody>
          <a:bodyPr wrap="square">
            <a:spAutoFit/>
          </a:bodyPr>
          <a:lstStyle/>
          <a:p>
            <a:pPr>
              <a:lnSpc>
                <a:spcPct val="150000"/>
              </a:lnSpc>
            </a:pP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OH+NaBr</a:t>
            </a:r>
            <a:r>
              <a:rPr lang="zh-CN" altLang="zh-CN" sz="2800" dirty="0"/>
              <a:t>。</a:t>
            </a:r>
          </a:p>
        </p:txBody>
      </p:sp>
      <p:sp>
        <p:nvSpPr>
          <p:cNvPr id="8" name="矩形 7">
            <a:extLst>
              <a:ext uri="{FF2B5EF4-FFF2-40B4-BE49-F238E27FC236}">
                <a16:creationId xmlns="" xmlns:a16="http://schemas.microsoft.com/office/drawing/2014/main" id="{B75437C4-53CD-4091-893C-FA10DF974592}"/>
              </a:ext>
            </a:extLst>
          </p:cNvPr>
          <p:cNvSpPr/>
          <p:nvPr/>
        </p:nvSpPr>
        <p:spPr>
          <a:xfrm>
            <a:off x="246296" y="3704772"/>
            <a:ext cx="11727990" cy="2677656"/>
          </a:xfrm>
          <a:prstGeom prst="rect">
            <a:avLst/>
          </a:prstGeom>
        </p:spPr>
        <p:txBody>
          <a:bodyPr wrap="square">
            <a:spAutoFit/>
          </a:bodyPr>
          <a:lstStyle/>
          <a:p>
            <a:pPr>
              <a:lnSpc>
                <a:spcPct val="150000"/>
              </a:lnSpc>
            </a:pPr>
            <a:r>
              <a:rPr lang="en-US" altLang="zh-CN" sz="2800" dirty="0"/>
              <a:t>(2)</a:t>
            </a:r>
            <a:r>
              <a:rPr lang="zh-CN" altLang="zh-CN" sz="2800" dirty="0"/>
              <a:t>消去反应</a:t>
            </a:r>
          </a:p>
          <a:p>
            <a:pPr>
              <a:lnSpc>
                <a:spcPct val="150000"/>
              </a:lnSpc>
            </a:pPr>
            <a:r>
              <a:rPr lang="zh-CN" altLang="zh-CN" sz="2800" dirty="0"/>
              <a:t>消去反应</a:t>
            </a:r>
            <a:r>
              <a:rPr lang="en-US" altLang="zh-CN" sz="2800" dirty="0"/>
              <a:t>:</a:t>
            </a:r>
            <a:r>
              <a:rPr lang="zh-CN" altLang="zh-CN" sz="2800" dirty="0"/>
              <a:t>有机化合物在一定条件下</a:t>
            </a:r>
            <a:r>
              <a:rPr lang="en-US" altLang="zh-CN" sz="2800" dirty="0"/>
              <a:t>,</a:t>
            </a:r>
            <a:r>
              <a:rPr lang="zh-CN" altLang="zh-CN" sz="2800" dirty="0"/>
              <a:t>从一个分子中脱去一个或几个小分子</a:t>
            </a:r>
            <a:r>
              <a:rPr lang="en-US" altLang="zh-CN" sz="2800" dirty="0"/>
              <a:t>(</a:t>
            </a:r>
            <a:r>
              <a:rPr lang="zh-CN" altLang="zh-CN" sz="2800" dirty="0"/>
              <a:t>如</a:t>
            </a:r>
            <a:r>
              <a:rPr lang="en-US" altLang="zh-CN" sz="2800" dirty="0"/>
              <a:t>H</a:t>
            </a:r>
            <a:r>
              <a:rPr lang="en-US" altLang="zh-CN" sz="2800" baseline="-25000" dirty="0"/>
              <a:t>2</a:t>
            </a:r>
            <a:r>
              <a:rPr lang="en-US" altLang="zh-CN" sz="2800" dirty="0"/>
              <a:t>O</a:t>
            </a:r>
            <a:r>
              <a:rPr lang="zh-CN" altLang="zh-CN" sz="2800" dirty="0"/>
              <a:t>、</a:t>
            </a:r>
            <a:r>
              <a:rPr lang="en-US" altLang="zh-CN" sz="2800" dirty="0"/>
              <a:t>HX</a:t>
            </a:r>
            <a:r>
              <a:rPr lang="zh-CN" altLang="zh-CN" sz="2800" dirty="0"/>
              <a:t>等</a:t>
            </a:r>
            <a:r>
              <a:rPr lang="en-US" altLang="zh-CN" sz="2800" dirty="0"/>
              <a:t>),</a:t>
            </a:r>
            <a:r>
              <a:rPr lang="zh-CN" altLang="zh-CN" sz="2800" dirty="0"/>
              <a:t>而生成含不饱和键化合物的反应。</a:t>
            </a:r>
          </a:p>
          <a:p>
            <a:pPr>
              <a:lnSpc>
                <a:spcPct val="150000"/>
              </a:lnSpc>
            </a:pPr>
            <a:r>
              <a:rPr lang="zh-CN" altLang="zh-CN" sz="2800" dirty="0"/>
              <a:t>条件</a:t>
            </a:r>
            <a:r>
              <a:rPr lang="en-US" altLang="zh-CN" sz="2800" dirty="0"/>
              <a:t>:</a:t>
            </a:r>
            <a:r>
              <a:rPr lang="en-US" altLang="zh-CN" sz="2800" dirty="0" err="1"/>
              <a:t>NaOH</a:t>
            </a:r>
            <a:r>
              <a:rPr lang="zh-CN" altLang="zh-CN" sz="2800" dirty="0"/>
              <a:t>醇溶液、加热。</a:t>
            </a:r>
          </a:p>
        </p:txBody>
      </p:sp>
      <p:sp>
        <p:nvSpPr>
          <p:cNvPr id="9" name="矩形 8">
            <a:extLst>
              <a:ext uri="{FF2B5EF4-FFF2-40B4-BE49-F238E27FC236}">
                <a16:creationId xmlns="" xmlns:a16="http://schemas.microsoft.com/office/drawing/2014/main" id="{AC37957A-78C1-48AF-B51B-651E28A709D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339876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B75437C4-53CD-4091-893C-FA10DF974592}"/>
              </a:ext>
            </a:extLst>
          </p:cNvPr>
          <p:cNvSpPr/>
          <p:nvPr/>
        </p:nvSpPr>
        <p:spPr>
          <a:xfrm>
            <a:off x="246296" y="366487"/>
            <a:ext cx="11727990" cy="1308563"/>
          </a:xfrm>
          <a:prstGeom prst="rect">
            <a:avLst/>
          </a:prstGeom>
        </p:spPr>
        <p:txBody>
          <a:bodyPr wrap="square">
            <a:spAutoFit/>
          </a:bodyPr>
          <a:lstStyle/>
          <a:p>
            <a:pPr>
              <a:lnSpc>
                <a:spcPct val="150000"/>
              </a:lnSpc>
            </a:pPr>
            <a:r>
              <a:rPr lang="zh-CN" altLang="zh-CN" sz="2800" dirty="0"/>
              <a:t>本质</a:t>
            </a:r>
            <a:r>
              <a:rPr lang="en-US" altLang="zh-CN" sz="2800" dirty="0"/>
              <a:t>:</a:t>
            </a:r>
            <a:r>
              <a:rPr lang="zh-CN" altLang="zh-CN" sz="2800" dirty="0"/>
              <a:t>从有机物分子中相邻的两个碳原子上脱去一分子的</a:t>
            </a:r>
            <a:r>
              <a:rPr lang="en-US" altLang="zh-CN" sz="2800" dirty="0"/>
              <a:t>HX,</a:t>
            </a:r>
            <a:r>
              <a:rPr lang="zh-CN" altLang="zh-CN" sz="2800" dirty="0"/>
              <a:t>生成含不饱和键的烃。</a:t>
            </a:r>
          </a:p>
        </p:txBody>
      </p:sp>
      <p:grpSp>
        <p:nvGrpSpPr>
          <p:cNvPr id="3" name="组合 2">
            <a:extLst>
              <a:ext uri="{FF2B5EF4-FFF2-40B4-BE49-F238E27FC236}">
                <a16:creationId xmlns="" xmlns:a16="http://schemas.microsoft.com/office/drawing/2014/main" id="{42A17BE2-419C-4E1B-B6CD-9C1E90329179}"/>
              </a:ext>
            </a:extLst>
          </p:cNvPr>
          <p:cNvGrpSpPr/>
          <p:nvPr/>
        </p:nvGrpSpPr>
        <p:grpSpPr>
          <a:xfrm>
            <a:off x="246296" y="1728552"/>
            <a:ext cx="11727990" cy="694672"/>
            <a:chOff x="246296" y="2120437"/>
            <a:chExt cx="11727990" cy="694672"/>
          </a:xfrm>
        </p:grpSpPr>
        <p:sp>
          <p:nvSpPr>
            <p:cNvPr id="9" name="矩形 8">
              <a:extLst>
                <a:ext uri="{FF2B5EF4-FFF2-40B4-BE49-F238E27FC236}">
                  <a16:creationId xmlns="" xmlns:a16="http://schemas.microsoft.com/office/drawing/2014/main" id="{83F911CC-732E-42A5-B407-F67D35FF8B2C}"/>
                </a:ext>
              </a:extLst>
            </p:cNvPr>
            <p:cNvSpPr/>
            <p:nvPr/>
          </p:nvSpPr>
          <p:spPr>
            <a:xfrm>
              <a:off x="246296" y="2120437"/>
              <a:ext cx="11727990" cy="662233"/>
            </a:xfrm>
            <a:prstGeom prst="rect">
              <a:avLst/>
            </a:prstGeom>
          </p:spPr>
          <p:txBody>
            <a:bodyPr wrap="square">
              <a:spAutoFit/>
            </a:bodyPr>
            <a:lstStyle/>
            <a:p>
              <a:pPr>
                <a:lnSpc>
                  <a:spcPct val="150000"/>
                </a:lnSpc>
              </a:pPr>
              <a:r>
                <a:rPr lang="zh-CN" altLang="zh-CN" sz="2800" dirty="0"/>
                <a:t>化学方程式</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Br+NaOH        CH</a:t>
              </a:r>
              <a:r>
                <a:rPr lang="en-US" altLang="zh-CN" sz="2800" baseline="-25000" dirty="0"/>
                <a:t>2          </a:t>
              </a:r>
              <a:r>
                <a:rPr lang="en-US" altLang="zh-CN" sz="2800" dirty="0"/>
                <a:t>CH</a:t>
              </a:r>
              <a:r>
                <a:rPr lang="en-US" altLang="zh-CN" sz="2800" baseline="-25000" dirty="0"/>
                <a:t>2</a:t>
              </a:r>
              <a:r>
                <a:rPr lang="en-US" altLang="zh-CN" sz="2800" dirty="0"/>
                <a:t>↑+NaBr+H</a:t>
              </a:r>
              <a:r>
                <a:rPr lang="en-US" altLang="zh-CN" sz="2800" baseline="-25000" dirty="0"/>
                <a:t>2</a:t>
              </a:r>
              <a:r>
                <a:rPr lang="en-US" altLang="zh-CN" sz="2800" dirty="0"/>
                <a:t>O</a:t>
              </a:r>
              <a:r>
                <a:rPr lang="zh-CN" altLang="zh-CN" sz="2800" dirty="0"/>
                <a:t>。</a:t>
              </a:r>
            </a:p>
          </p:txBody>
        </p:sp>
        <p:pic>
          <p:nvPicPr>
            <p:cNvPr id="10" name="图片 9">
              <a:extLst>
                <a:ext uri="{FF2B5EF4-FFF2-40B4-BE49-F238E27FC236}">
                  <a16:creationId xmlns="" xmlns:a16="http://schemas.microsoft.com/office/drawing/2014/main" id="{49F88ED5-ED4C-43B2-B6F5-FA2822793BBA}"/>
                </a:ext>
              </a:extLst>
            </p:cNvPr>
            <p:cNvPicPr/>
            <p:nvPr/>
          </p:nvPicPr>
          <p:blipFill>
            <a:blip r:embed="rId2"/>
            <a:stretch>
              <a:fillRect/>
            </a:stretch>
          </p:blipFill>
          <p:spPr>
            <a:xfrm>
              <a:off x="4999491" y="2248398"/>
              <a:ext cx="457881" cy="566711"/>
            </a:xfrm>
            <a:prstGeom prst="rect">
              <a:avLst/>
            </a:prstGeom>
          </p:spPr>
        </p:pic>
        <p:pic>
          <p:nvPicPr>
            <p:cNvPr id="11" name="图片 10">
              <a:extLst>
                <a:ext uri="{FF2B5EF4-FFF2-40B4-BE49-F238E27FC236}">
                  <a16:creationId xmlns="" xmlns:a16="http://schemas.microsoft.com/office/drawing/2014/main" id="{56968564-01DC-473F-B8BB-3D8EBB1A9DFB}"/>
                </a:ext>
              </a:extLst>
            </p:cNvPr>
            <p:cNvPicPr/>
            <p:nvPr/>
          </p:nvPicPr>
          <p:blipFill>
            <a:blip r:embed="rId3"/>
            <a:stretch>
              <a:fillRect/>
            </a:stretch>
          </p:blipFill>
          <p:spPr>
            <a:xfrm>
              <a:off x="6324056" y="2321742"/>
              <a:ext cx="367030" cy="367030"/>
            </a:xfrm>
            <a:prstGeom prst="rect">
              <a:avLst/>
            </a:prstGeom>
          </p:spPr>
        </p:pic>
      </p:grpSp>
      <p:sp>
        <p:nvSpPr>
          <p:cNvPr id="15" name="矩形 14">
            <a:extLst>
              <a:ext uri="{FF2B5EF4-FFF2-40B4-BE49-F238E27FC236}">
                <a16:creationId xmlns="" xmlns:a16="http://schemas.microsoft.com/office/drawing/2014/main" id="{0648A446-0B75-4952-8A1B-1BF95DF9076A}"/>
              </a:ext>
            </a:extLst>
          </p:cNvPr>
          <p:cNvSpPr/>
          <p:nvPr/>
        </p:nvSpPr>
        <p:spPr>
          <a:xfrm>
            <a:off x="246296" y="2644090"/>
            <a:ext cx="11727990" cy="662233"/>
          </a:xfrm>
          <a:prstGeom prst="rect">
            <a:avLst/>
          </a:prstGeom>
        </p:spPr>
        <p:txBody>
          <a:bodyPr wrap="square">
            <a:spAutoFit/>
          </a:bodyPr>
          <a:lstStyle/>
          <a:p>
            <a:pPr>
              <a:lnSpc>
                <a:spcPct val="150000"/>
              </a:lnSpc>
            </a:pPr>
            <a:r>
              <a:rPr lang="en-US" altLang="zh-CN" sz="2800" dirty="0"/>
              <a:t>(3)</a:t>
            </a:r>
            <a:r>
              <a:rPr lang="zh-CN" altLang="zh-CN" sz="2800" dirty="0"/>
              <a:t>检验卤代烃中卤素原子的方法</a:t>
            </a:r>
          </a:p>
        </p:txBody>
      </p:sp>
      <p:pic>
        <p:nvPicPr>
          <p:cNvPr id="30723" name="图片 1655">
            <a:extLst>
              <a:ext uri="{FF2B5EF4-FFF2-40B4-BE49-F238E27FC236}">
                <a16:creationId xmlns="" xmlns:a16="http://schemas.microsoft.com/office/drawing/2014/main" id="{0424C1D3-6D1C-4D68-9A6E-DEB9D9DBF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485" y="3429000"/>
            <a:ext cx="1989493" cy="732971"/>
          </a:xfrm>
          <a:prstGeom prst="rect">
            <a:avLst/>
          </a:prstGeom>
          <a:noFill/>
          <a:extLst>
            <a:ext uri="{909E8E84-426E-40DD-AFC4-6F175D3DCCD1}">
              <a14:hiddenFill xmlns:a14="http://schemas.microsoft.com/office/drawing/2010/main">
                <a:solidFill>
                  <a:srgbClr val="FFFFFF"/>
                </a:solidFill>
              </a14:hiddenFill>
            </a:ext>
          </a:extLst>
        </p:spPr>
      </p:pic>
      <p:pic>
        <p:nvPicPr>
          <p:cNvPr id="30722" name="图片 1656">
            <a:extLst>
              <a:ext uri="{FF2B5EF4-FFF2-40B4-BE49-F238E27FC236}">
                <a16:creationId xmlns="" xmlns:a16="http://schemas.microsoft.com/office/drawing/2014/main" id="{C020E3AD-984C-4638-B37A-93FE34D705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515" y="3429000"/>
            <a:ext cx="2438790" cy="669472"/>
          </a:xfrm>
          <a:prstGeom prst="rect">
            <a:avLst/>
          </a:prstGeom>
          <a:noFill/>
          <a:extLst>
            <a:ext uri="{909E8E84-426E-40DD-AFC4-6F175D3DCCD1}">
              <a14:hiddenFill xmlns:a14="http://schemas.microsoft.com/office/drawing/2010/main">
                <a:solidFill>
                  <a:srgbClr val="FFFFFF"/>
                </a:solidFill>
              </a14:hiddenFill>
            </a:ext>
          </a:extLst>
        </p:spPr>
      </p:pic>
      <p:pic>
        <p:nvPicPr>
          <p:cNvPr id="30721" name="图片 1657">
            <a:extLst>
              <a:ext uri="{FF2B5EF4-FFF2-40B4-BE49-F238E27FC236}">
                <a16:creationId xmlns="" xmlns:a16="http://schemas.microsoft.com/office/drawing/2014/main" id="{D62E1BE6-EC8C-414F-AFBC-7BDC979BC8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6685" y="3429000"/>
            <a:ext cx="2068283" cy="6204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 xmlns:a16="http://schemas.microsoft.com/office/drawing/2014/main" id="{940C3286-1E9E-4838-B2C7-E837738881F2}"/>
              </a:ext>
            </a:extLst>
          </p:cNvPr>
          <p:cNvSpPr>
            <a:spLocks noChangeArrowheads="1"/>
          </p:cNvSpPr>
          <p:nvPr/>
        </p:nvSpPr>
        <p:spPr bwMode="auto">
          <a:xfrm>
            <a:off x="478972" y="3610076"/>
            <a:ext cx="10422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ea typeface="NEU-BZ-S92" charset="-122"/>
                <a:cs typeface="Times New Roman" panose="02020603050405020304" pitchFamily="18" charset="0"/>
              </a:rPr>
              <a:t>R—X</a:t>
            </a:r>
            <a:endParaRPr kumimoji="0" lang="en-US" altLang="zh-CN" sz="2800" b="0" i="0" u="none" strike="noStrike" cap="none" normalizeH="0" baseline="0" dirty="0">
              <a:ln>
                <a:noFill/>
              </a:ln>
              <a:solidFill>
                <a:schemeClr val="tx1"/>
              </a:solidFill>
              <a:effectLst/>
            </a:endParaRPr>
          </a:p>
        </p:txBody>
      </p:sp>
      <p:sp>
        <p:nvSpPr>
          <p:cNvPr id="12" name="Rectangle 5">
            <a:extLst>
              <a:ext uri="{FF2B5EF4-FFF2-40B4-BE49-F238E27FC236}">
                <a16:creationId xmlns="" xmlns:a16="http://schemas.microsoft.com/office/drawing/2014/main" id="{4811E35E-1AB4-4EE2-8BE1-BC9680BD0F3E}"/>
              </a:ext>
            </a:extLst>
          </p:cNvPr>
          <p:cNvSpPr>
            <a:spLocks noChangeArrowheads="1"/>
          </p:cNvSpPr>
          <p:nvPr/>
        </p:nvSpPr>
        <p:spPr bwMode="auto">
          <a:xfrm>
            <a:off x="3585029" y="3367419"/>
            <a:ext cx="13019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ea typeface="NEU-BZ-S92" charset="-122"/>
                <a:cs typeface="Times New Roman" panose="02020603050405020304" pitchFamily="18" charset="0"/>
              </a:rPr>
              <a:t>R—OH</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800" dirty="0">
                <a:solidFill>
                  <a:srgbClr val="000000"/>
                </a:solidFill>
                <a:ea typeface="NEU-BZ-S92" charset="-122"/>
                <a:cs typeface="Times New Roman" panose="02020603050405020304" pitchFamily="18" charset="0"/>
              </a:rPr>
              <a:t> </a:t>
            </a:r>
            <a:r>
              <a:rPr lang="en-US" altLang="zh-CN" sz="2800" dirty="0" smtClean="0">
                <a:solidFill>
                  <a:srgbClr val="000000"/>
                </a:solidFill>
                <a:ea typeface="NEU-BZ-S92" charset="-122"/>
                <a:cs typeface="Times New Roman" panose="02020603050405020304" pitchFamily="18" charset="0"/>
              </a:rPr>
              <a:t> </a:t>
            </a:r>
            <a:r>
              <a:rPr kumimoji="0" lang="en-US" altLang="zh-CN" sz="2800" b="0" i="0" u="none" strike="noStrike" cap="none" normalizeH="0" baseline="0" dirty="0" err="1" smtClean="0">
                <a:ln>
                  <a:noFill/>
                </a:ln>
                <a:solidFill>
                  <a:srgbClr val="000000"/>
                </a:solidFill>
                <a:effectLst/>
                <a:ea typeface="NEU-BZ-S92" charset="-122"/>
                <a:cs typeface="Times New Roman" panose="02020603050405020304" pitchFamily="18" charset="0"/>
              </a:rPr>
              <a:t>NaX</a:t>
            </a:r>
            <a:r>
              <a:rPr kumimoji="0" lang="en-US" altLang="zh-CN" sz="2800" b="0" i="0" u="none" strike="noStrike" cap="none" normalizeH="0" baseline="0" dirty="0" smtClean="0">
                <a:ln>
                  <a:noFill/>
                </a:ln>
                <a:solidFill>
                  <a:srgbClr val="000000"/>
                </a:solidFill>
                <a:effectLst/>
                <a:ea typeface="NEU-BZ-S92" charset="-122"/>
                <a:cs typeface="Times New Roman" panose="02020603050405020304" pitchFamily="18" charset="0"/>
              </a:rPr>
              <a:t> </a:t>
            </a:r>
            <a:endParaRPr kumimoji="0" lang="en-US" altLang="zh-CN" sz="28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4A41E328-A020-4CED-81A7-61DF112E86E5}"/>
                  </a:ext>
                </a:extLst>
              </p:cNvPr>
              <p:cNvSpPr/>
              <p:nvPr/>
            </p:nvSpPr>
            <p:spPr>
              <a:xfrm>
                <a:off x="454976" y="4510116"/>
                <a:ext cx="6700231"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800" i="1" smtClean="0">
                              <a:latin typeface="Cambria Math" panose="02040503050406030204" pitchFamily="18" charset="0"/>
                            </a:rPr>
                          </m:ctrlPr>
                        </m:dPr>
                        <m:e>
                          <m:m>
                            <m:mPr>
                              <m:plcHide m:val="on"/>
                              <m:mcs>
                                <m:mc>
                                  <m:mcPr>
                                    <m:count m:val="1"/>
                                    <m:mcJc m:val="center"/>
                                  </m:mcPr>
                                </m:mc>
                              </m:mcs>
                              <m:ctrlPr>
                                <a:rPr lang="zh-CN" altLang="en-US" sz="2800" i="1">
                                  <a:latin typeface="Cambria Math" panose="02040503050406030204" pitchFamily="18" charset="0"/>
                                </a:rPr>
                              </m:ctrlPr>
                            </m:mPr>
                            <m:mr>
                              <m:e>
                                <m:r>
                                  <m:rPr>
                                    <m:nor/>
                                  </m:rPr>
                                  <a:rPr lang="zh-CN" altLang="en-US" sz="2800"/>
                                  <m:t>若产生白色沉淀,则卤素原子为氯原子</m:t>
                                </m:r>
                                <m:r>
                                  <a:rPr lang="en-US" altLang="zh-CN" sz="2800" b="0" i="0" smtClean="0">
                                    <a:latin typeface="Cambria Math" panose="02040503050406030204" pitchFamily="18" charset="0"/>
                                  </a:rPr>
                                  <m:t>     </m:t>
                                </m:r>
                              </m:e>
                            </m:mr>
                            <m:mr>
                              <m:e>
                                <m:r>
                                  <m:rPr>
                                    <m:nor/>
                                  </m:rPr>
                                  <a:rPr lang="zh-CN" altLang="en-US" sz="2800"/>
                                  <m:t>若产生淡黄色沉淀,则卤素原子为溴原子</m:t>
                                </m:r>
                              </m:e>
                            </m:mr>
                            <m:mr>
                              <m:e>
                                <m:r>
                                  <m:rPr>
                                    <m:nor/>
                                  </m:rPr>
                                  <a:rPr lang="zh-CN" altLang="en-US" sz="2800"/>
                                  <m:t>若产生黄色沉淀,则卤素原子为碘原子</m:t>
                                </m:r>
                                <m:r>
                                  <a:rPr lang="en-US" altLang="zh-CN" sz="2800" b="0" i="0" smtClean="0">
                                    <a:latin typeface="Cambria Math" panose="02040503050406030204" pitchFamily="18" charset="0"/>
                                  </a:rPr>
                                  <m:t>    </m:t>
                                </m:r>
                              </m:e>
                            </m:mr>
                          </m:m>
                        </m:e>
                      </m:d>
                    </m:oMath>
                  </m:oMathPara>
                </a14:m>
                <a:endParaRPr lang="zh-CN" altLang="en-US" sz="2800" dirty="0"/>
              </a:p>
            </p:txBody>
          </p:sp>
        </mc:Choice>
        <mc:Fallback xmlns="">
          <p:sp>
            <p:nvSpPr>
              <p:cNvPr id="17" name="矩形 16">
                <a:extLst>
                  <a:ext uri="{FF2B5EF4-FFF2-40B4-BE49-F238E27FC236}">
                    <a16:creationId xmlns:a16="http://schemas.microsoft.com/office/drawing/2014/main" id="{4A41E328-A020-4CED-81A7-61DF112E86E5}"/>
                  </a:ext>
                </a:extLst>
              </p:cNvPr>
              <p:cNvSpPr>
                <a:spLocks noRot="1" noChangeAspect="1" noMove="1" noResize="1" noEditPoints="1" noAdjustHandles="1" noChangeArrowheads="1" noChangeShapeType="1" noTextEdit="1"/>
              </p:cNvSpPr>
              <p:nvPr/>
            </p:nvSpPr>
            <p:spPr>
              <a:xfrm>
                <a:off x="454976" y="4510116"/>
                <a:ext cx="6700231" cy="1687834"/>
              </a:xfrm>
              <a:prstGeom prst="rect">
                <a:avLst/>
              </a:prstGeom>
              <a:blipFill>
                <a:blip r:embed="rId7"/>
                <a:stretch>
                  <a:fillRect/>
                </a:stretch>
              </a:blipFill>
            </p:spPr>
            <p:txBody>
              <a:bodyPr/>
              <a:lstStyle/>
              <a:p>
                <a:r>
                  <a:rPr lang="zh-CN" altLang="en-US">
                    <a:noFill/>
                  </a:rPr>
                  <a:t> </a:t>
                </a:r>
              </a:p>
            </p:txBody>
          </p:sp>
        </mc:Fallback>
      </mc:AlternateContent>
      <p:sp>
        <p:nvSpPr>
          <p:cNvPr id="14" name="矩形 13">
            <a:extLst>
              <a:ext uri="{FF2B5EF4-FFF2-40B4-BE49-F238E27FC236}">
                <a16:creationId xmlns="" xmlns:a16="http://schemas.microsoft.com/office/drawing/2014/main" id="{DFCBFC47-100B-4160-87DC-2A6C0139B1B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810440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15E11A9-0CCF-4A7C-B797-40FC7481E028}"/>
              </a:ext>
            </a:extLst>
          </p:cNvPr>
          <p:cNvSpPr/>
          <p:nvPr/>
        </p:nvSpPr>
        <p:spPr>
          <a:xfrm>
            <a:off x="246296" y="434634"/>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拓展延伸</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4156F791-1ACC-49A8-B99B-F68CFEA30404}"/>
              </a:ext>
            </a:extLst>
          </p:cNvPr>
          <p:cNvSpPr/>
          <p:nvPr/>
        </p:nvSpPr>
        <p:spPr>
          <a:xfrm>
            <a:off x="246296" y="1158534"/>
            <a:ext cx="11727990" cy="3970318"/>
          </a:xfrm>
          <a:prstGeom prst="rect">
            <a:avLst/>
          </a:prstGeom>
        </p:spPr>
        <p:txBody>
          <a:bodyPr wrap="square">
            <a:spAutoFit/>
          </a:bodyPr>
          <a:lstStyle/>
          <a:p>
            <a:pPr algn="ctr">
              <a:lnSpc>
                <a:spcPct val="150000"/>
              </a:lnSpc>
            </a:pPr>
            <a:r>
              <a:rPr lang="zh-CN" altLang="zh-CN" sz="2800" b="1" dirty="0"/>
              <a:t>检验卤代烃中的卤素原子时的</a:t>
            </a:r>
            <a:r>
              <a:rPr lang="en-US" altLang="zh-CN" sz="2800" b="1" dirty="0"/>
              <a:t>“</a:t>
            </a:r>
            <a:r>
              <a:rPr lang="zh-CN" altLang="zh-CN" sz="2800" b="1" dirty="0"/>
              <a:t>三点</a:t>
            </a:r>
            <a:r>
              <a:rPr lang="en-US" altLang="zh-CN" sz="2800" b="1" dirty="0"/>
              <a:t>”</a:t>
            </a:r>
            <a:r>
              <a:rPr lang="zh-CN" altLang="zh-CN" sz="2800" b="1" dirty="0"/>
              <a:t>注意</a:t>
            </a:r>
          </a:p>
          <a:p>
            <a:pPr>
              <a:lnSpc>
                <a:spcPct val="150000"/>
              </a:lnSpc>
            </a:pPr>
            <a:r>
              <a:rPr lang="en-US" altLang="zh-CN" sz="2800" dirty="0"/>
              <a:t>1.</a:t>
            </a:r>
            <a:r>
              <a:rPr lang="zh-CN" altLang="zh-CN" sz="2800" dirty="0"/>
              <a:t>卤代烃均属于非电解质</a:t>
            </a:r>
            <a:r>
              <a:rPr lang="en-US" altLang="zh-CN" sz="2800" dirty="0"/>
              <a:t>,</a:t>
            </a:r>
            <a:r>
              <a:rPr lang="zh-CN" altLang="zh-CN" sz="2800" dirty="0"/>
              <a:t>不能电离出</a:t>
            </a:r>
            <a:r>
              <a:rPr lang="en-US" altLang="zh-CN" sz="2800" dirty="0"/>
              <a:t>X</a:t>
            </a:r>
            <a:r>
              <a:rPr lang="en-US" altLang="zh-CN" sz="2800" baseline="30000" dirty="0"/>
              <a:t>-</a:t>
            </a:r>
            <a:r>
              <a:rPr lang="en-US" altLang="zh-CN" sz="2800" dirty="0"/>
              <a:t>,</a:t>
            </a:r>
            <a:r>
              <a:rPr lang="zh-CN" altLang="zh-CN" sz="2800" dirty="0"/>
              <a:t>不能用</a:t>
            </a:r>
            <a:r>
              <a:rPr lang="en-US" altLang="zh-CN" sz="2800" dirty="0"/>
              <a:t>AgNO</a:t>
            </a:r>
            <a:r>
              <a:rPr lang="en-US" altLang="zh-CN" sz="2800" baseline="-25000" dirty="0"/>
              <a:t>3</a:t>
            </a:r>
            <a:r>
              <a:rPr lang="zh-CN" altLang="zh-CN" sz="2800" dirty="0"/>
              <a:t>溶液直接检验卤素原子的存在。</a:t>
            </a:r>
          </a:p>
          <a:p>
            <a:pPr>
              <a:lnSpc>
                <a:spcPct val="150000"/>
              </a:lnSpc>
            </a:pPr>
            <a:r>
              <a:rPr lang="en-US" altLang="zh-CN" sz="2800" dirty="0"/>
              <a:t>2.</a:t>
            </a:r>
            <a:r>
              <a:rPr lang="zh-CN" altLang="zh-CN" sz="2800" dirty="0"/>
              <a:t>将卤代烃中的卤素原子转化为</a:t>
            </a:r>
            <a:r>
              <a:rPr lang="en-US" altLang="zh-CN" sz="2800" dirty="0"/>
              <a:t>X</a:t>
            </a:r>
            <a:r>
              <a:rPr lang="en-US" altLang="zh-CN" sz="2800" baseline="30000" dirty="0"/>
              <a:t>-</a:t>
            </a:r>
            <a:r>
              <a:rPr lang="en-US" altLang="zh-CN" sz="2800" dirty="0"/>
              <a:t>,</a:t>
            </a:r>
            <a:r>
              <a:rPr lang="zh-CN" altLang="zh-CN" sz="2800" dirty="0"/>
              <a:t>也可用卤代烃的消去反应。</a:t>
            </a:r>
          </a:p>
          <a:p>
            <a:pPr>
              <a:lnSpc>
                <a:spcPct val="150000"/>
              </a:lnSpc>
            </a:pPr>
            <a:r>
              <a:rPr lang="en-US" altLang="zh-CN" sz="2800" dirty="0"/>
              <a:t>3.</a:t>
            </a:r>
            <a:r>
              <a:rPr lang="zh-CN" altLang="zh-CN" sz="2800" dirty="0"/>
              <a:t>加入稀硝酸酸化</a:t>
            </a:r>
            <a:r>
              <a:rPr lang="en-US" altLang="zh-CN" sz="2800" dirty="0"/>
              <a:t>,</a:t>
            </a:r>
            <a:r>
              <a:rPr lang="zh-CN" altLang="zh-CN" sz="2800" dirty="0"/>
              <a:t>一是为了中和过量的</a:t>
            </a:r>
            <a:r>
              <a:rPr lang="en-US" altLang="zh-CN" sz="2800" dirty="0" err="1"/>
              <a:t>NaOH</a:t>
            </a:r>
            <a:r>
              <a:rPr lang="en-US" altLang="zh-CN" sz="2800" dirty="0"/>
              <a:t>,</a:t>
            </a:r>
            <a:r>
              <a:rPr lang="zh-CN" altLang="zh-CN" sz="2800" dirty="0"/>
              <a:t>防止</a:t>
            </a:r>
            <a:r>
              <a:rPr lang="en-US" altLang="zh-CN" sz="2800" dirty="0" err="1"/>
              <a:t>NaOH</a:t>
            </a:r>
            <a:r>
              <a:rPr lang="zh-CN" altLang="zh-CN" sz="2800" dirty="0"/>
              <a:t>与</a:t>
            </a:r>
            <a:r>
              <a:rPr lang="en-US" altLang="zh-CN" sz="2800" dirty="0"/>
              <a:t>AgNO</a:t>
            </a:r>
            <a:r>
              <a:rPr lang="en-US" altLang="zh-CN" sz="2800" baseline="-25000" dirty="0"/>
              <a:t>3</a:t>
            </a:r>
            <a:r>
              <a:rPr lang="zh-CN" altLang="zh-CN" sz="2800" dirty="0"/>
              <a:t>反应对实验产生干扰</a:t>
            </a:r>
            <a:r>
              <a:rPr lang="en-US" altLang="zh-CN" sz="2800" dirty="0"/>
              <a:t>;</a:t>
            </a:r>
            <a:r>
              <a:rPr lang="zh-CN" altLang="zh-CN" sz="2800" dirty="0"/>
              <a:t>二是检验生成的沉淀是否溶于硝酸。</a:t>
            </a:r>
          </a:p>
        </p:txBody>
      </p:sp>
      <p:sp>
        <p:nvSpPr>
          <p:cNvPr id="4" name="矩形 3">
            <a:extLst>
              <a:ext uri="{FF2B5EF4-FFF2-40B4-BE49-F238E27FC236}">
                <a16:creationId xmlns="" xmlns:a16="http://schemas.microsoft.com/office/drawing/2014/main" id="{929A9FF9-6BB8-4CFF-A6E6-6A212C16D41C}"/>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899930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2031325"/>
          </a:xfrm>
          <a:prstGeom prst="rect">
            <a:avLst/>
          </a:prstGeom>
        </p:spPr>
        <p:txBody>
          <a:bodyPr wrap="square">
            <a:spAutoFit/>
          </a:bodyPr>
          <a:lstStyle/>
          <a:p>
            <a:pPr>
              <a:lnSpc>
                <a:spcPct val="150000"/>
              </a:lnSpc>
            </a:pPr>
            <a:r>
              <a:rPr lang="en-US" altLang="zh-CN" sz="2800" b="1" dirty="0"/>
              <a:t>3.</a:t>
            </a:r>
            <a:r>
              <a:rPr lang="zh-CN" altLang="zh-CN" sz="2800" b="1" dirty="0"/>
              <a:t>卤代烃的制备</a:t>
            </a:r>
          </a:p>
          <a:p>
            <a:pPr>
              <a:lnSpc>
                <a:spcPct val="150000"/>
              </a:lnSpc>
            </a:pPr>
            <a:r>
              <a:rPr lang="en-US" altLang="zh-CN" sz="2800" dirty="0"/>
              <a:t>(1)</a:t>
            </a:r>
            <a:r>
              <a:rPr lang="zh-CN" altLang="zh-CN" sz="2800" dirty="0"/>
              <a:t>加成反应</a:t>
            </a:r>
          </a:p>
          <a:p>
            <a:pPr>
              <a:lnSpc>
                <a:spcPct val="150000"/>
              </a:lnSpc>
            </a:pPr>
            <a:r>
              <a:rPr lang="zh-CN" altLang="zh-CN" sz="2800" dirty="0"/>
              <a:t>不饱和烃与卤素单质、卤化氢等能发生加成反应</a:t>
            </a:r>
            <a:r>
              <a:rPr lang="en-US" altLang="zh-CN" sz="2800" dirty="0"/>
              <a:t>,</a:t>
            </a:r>
            <a:r>
              <a:rPr lang="zh-CN" altLang="zh-CN" sz="2800" dirty="0"/>
              <a:t>如</a:t>
            </a:r>
            <a:r>
              <a:rPr lang="en-US" altLang="zh-CN" sz="2800" dirty="0"/>
              <a:t>:</a:t>
            </a:r>
            <a:endParaRPr lang="zh-CN" altLang="zh-CN" sz="2800" dirty="0"/>
          </a:p>
        </p:txBody>
      </p:sp>
      <p:sp>
        <p:nvSpPr>
          <p:cNvPr id="9" name="矩形 8">
            <a:extLst>
              <a:ext uri="{FF2B5EF4-FFF2-40B4-BE49-F238E27FC236}">
                <a16:creationId xmlns="" xmlns:a16="http://schemas.microsoft.com/office/drawing/2014/main" id="{07A7D8AC-5898-496F-BB30-0B5535A1DE7C}"/>
              </a:ext>
            </a:extLst>
          </p:cNvPr>
          <p:cNvSpPr/>
          <p:nvPr/>
        </p:nvSpPr>
        <p:spPr>
          <a:xfrm>
            <a:off x="246296" y="2355056"/>
            <a:ext cx="11727990" cy="661207"/>
          </a:xfrm>
          <a:prstGeom prst="rect">
            <a:avLst/>
          </a:prstGeom>
        </p:spPr>
        <p:txBody>
          <a:bodyPr wrap="square">
            <a:spAutoFit/>
          </a:bodyPr>
          <a:lstStyle/>
          <a:p>
            <a:pPr>
              <a:lnSpc>
                <a:spcPct val="150000"/>
              </a:lnSpc>
            </a:pPr>
            <a:r>
              <a:rPr lang="en-US" altLang="zh-CN" sz="2800" dirty="0"/>
              <a:t>CH</a:t>
            </a:r>
            <a:r>
              <a:rPr lang="en-US" altLang="zh-CN" sz="2800" baseline="-25000" dirty="0"/>
              <a:t>3</a:t>
            </a:r>
            <a:r>
              <a:rPr lang="en-US" altLang="zh-CN" sz="2800" dirty="0"/>
              <a:t>—CH         CH</a:t>
            </a:r>
            <a:r>
              <a:rPr lang="en-US" altLang="zh-CN" sz="2800" baseline="-25000" dirty="0"/>
              <a:t>2</a:t>
            </a:r>
            <a:r>
              <a:rPr lang="en-US" altLang="zh-CN" sz="2800" dirty="0"/>
              <a:t>+Br</a:t>
            </a:r>
            <a:r>
              <a:rPr lang="en-US" altLang="zh-CN" sz="2800" baseline="-25000" dirty="0"/>
              <a:t>2</a:t>
            </a:r>
            <a:r>
              <a:rPr lang="en-US" altLang="zh-CN" sz="2800" dirty="0"/>
              <a:t>          CH</a:t>
            </a:r>
            <a:r>
              <a:rPr lang="en-US" altLang="zh-CN" sz="2800" baseline="-25000" dirty="0"/>
              <a:t>3</a:t>
            </a:r>
            <a:r>
              <a:rPr lang="en-US" altLang="zh-CN" sz="2800" dirty="0"/>
              <a:t>CHBrCH</a:t>
            </a:r>
            <a:r>
              <a:rPr lang="en-US" altLang="zh-CN" sz="2800" baseline="-25000" dirty="0"/>
              <a:t>2</a:t>
            </a:r>
            <a:r>
              <a:rPr lang="en-US" altLang="zh-CN" sz="2800" dirty="0"/>
              <a:t>Br</a:t>
            </a:r>
            <a:endParaRPr lang="zh-CN" altLang="zh-CN" sz="2800" dirty="0"/>
          </a:p>
        </p:txBody>
      </p:sp>
      <p:pic>
        <p:nvPicPr>
          <p:cNvPr id="10" name="图片 9">
            <a:extLst>
              <a:ext uri="{FF2B5EF4-FFF2-40B4-BE49-F238E27FC236}">
                <a16:creationId xmlns="" xmlns:a16="http://schemas.microsoft.com/office/drawing/2014/main" id="{F55E20BB-84EA-495D-9FB7-EDB05FAF69F4}"/>
              </a:ext>
            </a:extLst>
          </p:cNvPr>
          <p:cNvPicPr/>
          <p:nvPr/>
        </p:nvPicPr>
        <p:blipFill>
          <a:blip r:embed="rId2"/>
          <a:stretch>
            <a:fillRect/>
          </a:stretch>
        </p:blipFill>
        <p:spPr>
          <a:xfrm>
            <a:off x="1957070" y="2528570"/>
            <a:ext cx="462280" cy="462280"/>
          </a:xfrm>
          <a:prstGeom prst="rect">
            <a:avLst/>
          </a:prstGeom>
        </p:spPr>
      </p:pic>
      <p:pic>
        <p:nvPicPr>
          <p:cNvPr id="11" name="图片 10">
            <a:extLst>
              <a:ext uri="{FF2B5EF4-FFF2-40B4-BE49-F238E27FC236}">
                <a16:creationId xmlns="" xmlns:a16="http://schemas.microsoft.com/office/drawing/2014/main" id="{EB9E67D7-A2C0-4623-9193-56BF8D6D106F}"/>
              </a:ext>
            </a:extLst>
          </p:cNvPr>
          <p:cNvPicPr/>
          <p:nvPr/>
        </p:nvPicPr>
        <p:blipFill>
          <a:blip r:embed="rId3"/>
          <a:stretch>
            <a:fillRect/>
          </a:stretch>
        </p:blipFill>
        <p:spPr>
          <a:xfrm>
            <a:off x="4062412" y="2585720"/>
            <a:ext cx="490538" cy="278682"/>
          </a:xfrm>
          <a:prstGeom prst="rect">
            <a:avLst/>
          </a:prstGeom>
        </p:spPr>
      </p:pic>
      <p:sp>
        <p:nvSpPr>
          <p:cNvPr id="12" name="矩形 11">
            <a:extLst>
              <a:ext uri="{FF2B5EF4-FFF2-40B4-BE49-F238E27FC236}">
                <a16:creationId xmlns="" xmlns:a16="http://schemas.microsoft.com/office/drawing/2014/main" id="{33795EA3-1162-4B07-B4F4-C0930FF9B6B7}"/>
              </a:ext>
            </a:extLst>
          </p:cNvPr>
          <p:cNvSpPr/>
          <p:nvPr/>
        </p:nvSpPr>
        <p:spPr>
          <a:xfrm>
            <a:off x="246296" y="3429000"/>
            <a:ext cx="11727990" cy="738664"/>
          </a:xfrm>
          <a:prstGeom prst="rect">
            <a:avLst/>
          </a:prstGeom>
        </p:spPr>
        <p:txBody>
          <a:bodyPr wrap="square">
            <a:spAutoFit/>
          </a:bodyPr>
          <a:lstStyle/>
          <a:p>
            <a:pPr>
              <a:lnSpc>
                <a:spcPct val="150000"/>
              </a:lnSpc>
            </a:pPr>
            <a:r>
              <a:rPr lang="en-US" altLang="zh-CN" sz="2800" dirty="0"/>
              <a:t>CH</a:t>
            </a:r>
            <a:r>
              <a:rPr lang="en-US" altLang="zh-CN" sz="2800" baseline="-25000" dirty="0"/>
              <a:t>3</a:t>
            </a:r>
            <a:r>
              <a:rPr lang="en-US" altLang="zh-CN" sz="2800" dirty="0"/>
              <a:t>—CH         CH</a:t>
            </a:r>
            <a:r>
              <a:rPr lang="en-US" altLang="zh-CN" sz="2800" baseline="-25000" dirty="0"/>
              <a:t>2</a:t>
            </a:r>
            <a:r>
              <a:rPr lang="en-US" altLang="zh-CN" sz="2800" dirty="0"/>
              <a:t>+Br</a:t>
            </a:r>
            <a:r>
              <a:rPr lang="en-US" altLang="zh-CN" sz="2800" baseline="-25000" dirty="0"/>
              <a:t>2</a:t>
            </a:r>
            <a:r>
              <a:rPr lang="en-US" altLang="zh-CN" sz="2800" dirty="0"/>
              <a:t>   </a:t>
            </a:r>
            <a:endParaRPr lang="zh-CN" altLang="zh-CN" sz="2800" dirty="0"/>
          </a:p>
        </p:txBody>
      </p:sp>
      <p:pic>
        <p:nvPicPr>
          <p:cNvPr id="14" name="图片 13">
            <a:extLst>
              <a:ext uri="{FF2B5EF4-FFF2-40B4-BE49-F238E27FC236}">
                <a16:creationId xmlns="" xmlns:a16="http://schemas.microsoft.com/office/drawing/2014/main" id="{17A38789-0AAE-4E1F-AC91-23FC361FF6C7}"/>
              </a:ext>
            </a:extLst>
          </p:cNvPr>
          <p:cNvPicPr/>
          <p:nvPr/>
        </p:nvPicPr>
        <p:blipFill>
          <a:blip r:embed="rId2"/>
          <a:stretch>
            <a:fillRect/>
          </a:stretch>
        </p:blipFill>
        <p:spPr>
          <a:xfrm>
            <a:off x="1957070" y="3595370"/>
            <a:ext cx="462280" cy="462280"/>
          </a:xfrm>
          <a:prstGeom prst="rect">
            <a:avLst/>
          </a:prstGeom>
        </p:spPr>
      </p:pic>
      <p:pic>
        <p:nvPicPr>
          <p:cNvPr id="15" name="图片 14">
            <a:extLst>
              <a:ext uri="{FF2B5EF4-FFF2-40B4-BE49-F238E27FC236}">
                <a16:creationId xmlns="" xmlns:a16="http://schemas.microsoft.com/office/drawing/2014/main" id="{D55A442E-B02B-45E8-B31F-32C6EB8CE7C9}"/>
              </a:ext>
            </a:extLst>
          </p:cNvPr>
          <p:cNvPicPr/>
          <p:nvPr/>
        </p:nvPicPr>
        <p:blipFill>
          <a:blip r:embed="rId4"/>
          <a:stretch>
            <a:fillRect/>
          </a:stretch>
        </p:blipFill>
        <p:spPr>
          <a:xfrm>
            <a:off x="4631690" y="3276600"/>
            <a:ext cx="2416262" cy="900430"/>
          </a:xfrm>
          <a:prstGeom prst="rect">
            <a:avLst/>
          </a:prstGeom>
        </p:spPr>
      </p:pic>
      <p:pic>
        <p:nvPicPr>
          <p:cNvPr id="16" name="图片 15">
            <a:extLst>
              <a:ext uri="{FF2B5EF4-FFF2-40B4-BE49-F238E27FC236}">
                <a16:creationId xmlns="" xmlns:a16="http://schemas.microsoft.com/office/drawing/2014/main" id="{56A57EAC-0E62-462B-8EC7-2B372EAAF87B}"/>
              </a:ext>
            </a:extLst>
          </p:cNvPr>
          <p:cNvPicPr/>
          <p:nvPr/>
        </p:nvPicPr>
        <p:blipFill>
          <a:blip r:embed="rId3"/>
          <a:stretch>
            <a:fillRect/>
          </a:stretch>
        </p:blipFill>
        <p:spPr>
          <a:xfrm>
            <a:off x="4062412" y="3690620"/>
            <a:ext cx="490538" cy="278682"/>
          </a:xfrm>
          <a:prstGeom prst="rect">
            <a:avLst/>
          </a:prstGeom>
        </p:spPr>
      </p:pic>
      <p:sp>
        <p:nvSpPr>
          <p:cNvPr id="17" name="矩形 16">
            <a:extLst>
              <a:ext uri="{FF2B5EF4-FFF2-40B4-BE49-F238E27FC236}">
                <a16:creationId xmlns="" xmlns:a16="http://schemas.microsoft.com/office/drawing/2014/main" id="{DC6B98AB-E6FD-4EA4-BEA9-EA941B4146B0}"/>
              </a:ext>
            </a:extLst>
          </p:cNvPr>
          <p:cNvSpPr/>
          <p:nvPr/>
        </p:nvSpPr>
        <p:spPr>
          <a:xfrm>
            <a:off x="246296" y="4552950"/>
            <a:ext cx="11727990" cy="661207"/>
          </a:xfrm>
          <a:prstGeom prst="rect">
            <a:avLst/>
          </a:prstGeom>
        </p:spPr>
        <p:txBody>
          <a:bodyPr wrap="square">
            <a:spAutoFit/>
          </a:bodyPr>
          <a:lstStyle/>
          <a:p>
            <a:pPr>
              <a:lnSpc>
                <a:spcPct val="150000"/>
              </a:lnSpc>
            </a:pPr>
            <a:r>
              <a:rPr lang="en-US" altLang="zh-CN" sz="2800" dirty="0"/>
              <a:t>CH         </a:t>
            </a:r>
            <a:r>
              <a:rPr lang="en-US" altLang="zh-CN" sz="2800" dirty="0" err="1"/>
              <a:t>CH+HCl</a:t>
            </a:r>
            <a:r>
              <a:rPr lang="en-US" altLang="zh-CN" sz="2800" dirty="0"/>
              <a:t> </a:t>
            </a:r>
            <a:endParaRPr lang="zh-CN" altLang="zh-CN" sz="2800" dirty="0"/>
          </a:p>
        </p:txBody>
      </p:sp>
      <p:pic>
        <p:nvPicPr>
          <p:cNvPr id="18" name="图片 17">
            <a:extLst>
              <a:ext uri="{FF2B5EF4-FFF2-40B4-BE49-F238E27FC236}">
                <a16:creationId xmlns="" xmlns:a16="http://schemas.microsoft.com/office/drawing/2014/main" id="{C17EF9BA-13E4-4C3B-9179-EAD1D67034EA}"/>
              </a:ext>
            </a:extLst>
          </p:cNvPr>
          <p:cNvPicPr/>
          <p:nvPr/>
        </p:nvPicPr>
        <p:blipFill>
          <a:blip r:embed="rId2"/>
          <a:stretch>
            <a:fillRect/>
          </a:stretch>
        </p:blipFill>
        <p:spPr>
          <a:xfrm>
            <a:off x="947420" y="4719320"/>
            <a:ext cx="462280" cy="462280"/>
          </a:xfrm>
          <a:prstGeom prst="rect">
            <a:avLst/>
          </a:prstGeom>
        </p:spPr>
      </p:pic>
      <p:pic>
        <p:nvPicPr>
          <p:cNvPr id="19" name="图片 18">
            <a:extLst>
              <a:ext uri="{FF2B5EF4-FFF2-40B4-BE49-F238E27FC236}">
                <a16:creationId xmlns="" xmlns:a16="http://schemas.microsoft.com/office/drawing/2014/main" id="{ABFD3269-3B19-410B-9A75-AF6FA576557E}"/>
              </a:ext>
            </a:extLst>
          </p:cNvPr>
          <p:cNvPicPr/>
          <p:nvPr/>
        </p:nvPicPr>
        <p:blipFill>
          <a:blip r:embed="rId3"/>
          <a:stretch>
            <a:fillRect/>
          </a:stretch>
        </p:blipFill>
        <p:spPr>
          <a:xfrm>
            <a:off x="3033712" y="4814570"/>
            <a:ext cx="490538" cy="278682"/>
          </a:xfrm>
          <a:prstGeom prst="rect">
            <a:avLst/>
          </a:prstGeom>
        </p:spPr>
      </p:pic>
      <p:sp>
        <p:nvSpPr>
          <p:cNvPr id="20" name="矩形 19">
            <a:extLst>
              <a:ext uri="{FF2B5EF4-FFF2-40B4-BE49-F238E27FC236}">
                <a16:creationId xmlns="" xmlns:a16="http://schemas.microsoft.com/office/drawing/2014/main" id="{C8373779-96F9-49DE-A61E-EA7697142C45}"/>
              </a:ext>
            </a:extLst>
          </p:cNvPr>
          <p:cNvSpPr/>
          <p:nvPr/>
        </p:nvSpPr>
        <p:spPr>
          <a:xfrm>
            <a:off x="3675296" y="4495800"/>
            <a:ext cx="3163654" cy="661207"/>
          </a:xfrm>
          <a:prstGeom prst="rect">
            <a:avLst/>
          </a:prstGeom>
        </p:spPr>
        <p:txBody>
          <a:bodyPr wrap="square">
            <a:spAutoFit/>
          </a:bodyPr>
          <a:lstStyle/>
          <a:p>
            <a:pPr>
              <a:lnSpc>
                <a:spcPct val="150000"/>
              </a:lnSpc>
            </a:pPr>
            <a:r>
              <a:rPr lang="en-US" altLang="zh-CN" sz="2800" dirty="0"/>
              <a:t>CH</a:t>
            </a:r>
            <a:r>
              <a:rPr lang="en-US" altLang="zh-CN" sz="2800" baseline="-25000" dirty="0"/>
              <a:t>2</a:t>
            </a:r>
            <a:r>
              <a:rPr lang="en-US" altLang="zh-CN" sz="2800" dirty="0"/>
              <a:t>       CHCl</a:t>
            </a:r>
            <a:endParaRPr lang="zh-CN" altLang="zh-CN" sz="2800" dirty="0"/>
          </a:p>
        </p:txBody>
      </p:sp>
      <p:pic>
        <p:nvPicPr>
          <p:cNvPr id="21" name="图片 20">
            <a:extLst>
              <a:ext uri="{FF2B5EF4-FFF2-40B4-BE49-F238E27FC236}">
                <a16:creationId xmlns="" xmlns:a16="http://schemas.microsoft.com/office/drawing/2014/main" id="{9051164E-7D2F-4EC6-B448-743D3B6D453B}"/>
              </a:ext>
            </a:extLst>
          </p:cNvPr>
          <p:cNvPicPr/>
          <p:nvPr/>
        </p:nvPicPr>
        <p:blipFill>
          <a:blip r:embed="rId2"/>
          <a:stretch>
            <a:fillRect/>
          </a:stretch>
        </p:blipFill>
        <p:spPr>
          <a:xfrm>
            <a:off x="4452620" y="4719320"/>
            <a:ext cx="462280" cy="462280"/>
          </a:xfrm>
          <a:prstGeom prst="rect">
            <a:avLst/>
          </a:prstGeom>
        </p:spPr>
      </p:pic>
      <p:sp>
        <p:nvSpPr>
          <p:cNvPr id="22" name="矩形 21">
            <a:extLst>
              <a:ext uri="{FF2B5EF4-FFF2-40B4-BE49-F238E27FC236}">
                <a16:creationId xmlns="" xmlns:a16="http://schemas.microsoft.com/office/drawing/2014/main" id="{07B4121C-6B1A-495C-866D-39B46BAD21A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066252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1308563"/>
          </a:xfrm>
          <a:prstGeom prst="rect">
            <a:avLst/>
          </a:prstGeom>
        </p:spPr>
        <p:txBody>
          <a:bodyPr wrap="square">
            <a:spAutoFit/>
          </a:bodyPr>
          <a:lstStyle/>
          <a:p>
            <a:pPr>
              <a:lnSpc>
                <a:spcPct val="150000"/>
              </a:lnSpc>
            </a:pPr>
            <a:r>
              <a:rPr lang="en-US" altLang="zh-CN" sz="2800" dirty="0"/>
              <a:t>(2)</a:t>
            </a:r>
            <a:r>
              <a:rPr lang="zh-CN" altLang="zh-CN" sz="2800" dirty="0"/>
              <a:t>取代反应</a:t>
            </a:r>
          </a:p>
          <a:p>
            <a:pPr>
              <a:lnSpc>
                <a:spcPct val="150000"/>
              </a:lnSpc>
            </a:pPr>
            <a:r>
              <a:rPr lang="zh-CN" altLang="zh-CN" sz="2800" dirty="0"/>
              <a:t>烷烃、芳香烃可以与卤素单质或卤化氢发生取代反应</a:t>
            </a:r>
            <a:r>
              <a:rPr lang="en-US" altLang="zh-CN" sz="2800" dirty="0"/>
              <a:t>,</a:t>
            </a:r>
            <a:r>
              <a:rPr lang="zh-CN" altLang="zh-CN" sz="2800" dirty="0"/>
              <a:t>如</a:t>
            </a:r>
            <a:r>
              <a:rPr lang="en-US" altLang="zh-CN" sz="2800" dirty="0"/>
              <a:t>:</a:t>
            </a:r>
            <a:endParaRPr lang="zh-CN" altLang="zh-CN" sz="2800" dirty="0"/>
          </a:p>
        </p:txBody>
      </p:sp>
      <p:sp>
        <p:nvSpPr>
          <p:cNvPr id="9" name="矩形 8">
            <a:extLst>
              <a:ext uri="{FF2B5EF4-FFF2-40B4-BE49-F238E27FC236}">
                <a16:creationId xmlns="" xmlns:a16="http://schemas.microsoft.com/office/drawing/2014/main" id="{07A7D8AC-5898-496F-BB30-0B5535A1DE7C}"/>
              </a:ext>
            </a:extLst>
          </p:cNvPr>
          <p:cNvSpPr/>
          <p:nvPr/>
        </p:nvSpPr>
        <p:spPr>
          <a:xfrm>
            <a:off x="246296" y="1745456"/>
            <a:ext cx="11727990" cy="661207"/>
          </a:xfrm>
          <a:prstGeom prst="rect">
            <a:avLst/>
          </a:prstGeom>
        </p:spPr>
        <p:txBody>
          <a:bodyPr wrap="square">
            <a:spAutoFit/>
          </a:bodyPr>
          <a:lstStyle/>
          <a:p>
            <a:pPr>
              <a:lnSpc>
                <a:spcPct val="150000"/>
              </a:lnSpc>
            </a:pPr>
            <a:r>
              <a:rPr lang="en-US" altLang="zh-CN" sz="2800" dirty="0"/>
              <a:t>CH</a:t>
            </a:r>
            <a:r>
              <a:rPr lang="en-US" altLang="zh-CN" sz="2800" baseline="-25000" dirty="0"/>
              <a:t>3</a:t>
            </a:r>
            <a:r>
              <a:rPr lang="en-US" altLang="zh-CN" sz="2800" dirty="0"/>
              <a:t>CH</a:t>
            </a:r>
            <a:r>
              <a:rPr lang="en-US" altLang="zh-CN" sz="2800" baseline="-25000" dirty="0"/>
              <a:t>3</a:t>
            </a:r>
            <a:r>
              <a:rPr lang="en-US" altLang="zh-CN" sz="2800" dirty="0"/>
              <a:t>+Cl</a:t>
            </a:r>
            <a:r>
              <a:rPr lang="en-US" altLang="zh-CN" sz="2800" baseline="-25000" dirty="0"/>
              <a:t>2</a:t>
            </a:r>
            <a:endParaRPr lang="zh-CN" altLang="zh-CN" sz="2800" dirty="0"/>
          </a:p>
        </p:txBody>
      </p:sp>
      <p:sp>
        <p:nvSpPr>
          <p:cNvPr id="12" name="矩形 11">
            <a:extLst>
              <a:ext uri="{FF2B5EF4-FFF2-40B4-BE49-F238E27FC236}">
                <a16:creationId xmlns="" xmlns:a16="http://schemas.microsoft.com/office/drawing/2014/main" id="{33795EA3-1162-4B07-B4F4-C0930FF9B6B7}"/>
              </a:ext>
            </a:extLst>
          </p:cNvPr>
          <p:cNvSpPr/>
          <p:nvPr/>
        </p:nvSpPr>
        <p:spPr>
          <a:xfrm>
            <a:off x="1103546" y="2690336"/>
            <a:ext cx="11727990" cy="738664"/>
          </a:xfrm>
          <a:prstGeom prst="rect">
            <a:avLst/>
          </a:prstGeom>
        </p:spPr>
        <p:txBody>
          <a:bodyPr wrap="square">
            <a:spAutoFit/>
          </a:bodyPr>
          <a:lstStyle/>
          <a:p>
            <a:pPr>
              <a:lnSpc>
                <a:spcPct val="150000"/>
              </a:lnSpc>
            </a:pPr>
            <a:r>
              <a:rPr lang="en-US" altLang="zh-CN" sz="2800" dirty="0"/>
              <a:t>+Br</a:t>
            </a:r>
            <a:r>
              <a:rPr lang="en-US" altLang="zh-CN" sz="2800" baseline="-25000" dirty="0"/>
              <a:t>2</a:t>
            </a:r>
            <a:r>
              <a:rPr lang="en-US" altLang="zh-CN" sz="2800" dirty="0"/>
              <a:t>   </a:t>
            </a:r>
            <a:endParaRPr lang="zh-CN" altLang="zh-CN" sz="2800" dirty="0"/>
          </a:p>
        </p:txBody>
      </p:sp>
      <p:sp>
        <p:nvSpPr>
          <p:cNvPr id="17" name="矩形 16">
            <a:extLst>
              <a:ext uri="{FF2B5EF4-FFF2-40B4-BE49-F238E27FC236}">
                <a16:creationId xmlns="" xmlns:a16="http://schemas.microsoft.com/office/drawing/2014/main" id="{DC6B98AB-E6FD-4EA4-BEA9-EA941B4146B0}"/>
              </a:ext>
            </a:extLst>
          </p:cNvPr>
          <p:cNvSpPr/>
          <p:nvPr/>
        </p:nvSpPr>
        <p:spPr>
          <a:xfrm>
            <a:off x="246296" y="3752850"/>
            <a:ext cx="11727990" cy="661207"/>
          </a:xfrm>
          <a:prstGeom prst="rect">
            <a:avLst/>
          </a:prstGeom>
        </p:spPr>
        <p:txBody>
          <a:bodyPr wrap="square">
            <a:spAutoFit/>
          </a:bodyPr>
          <a:lstStyle/>
          <a:p>
            <a:pPr>
              <a:lnSpc>
                <a:spcPct val="150000"/>
              </a:lnSpc>
            </a:pPr>
            <a:r>
              <a:rPr lang="en-US" altLang="zh-CN" sz="2800" dirty="0"/>
              <a:t>C</a:t>
            </a:r>
            <a:r>
              <a:rPr lang="en-US" altLang="zh-CN" sz="2800" baseline="-25000" dirty="0"/>
              <a:t>2</a:t>
            </a:r>
            <a:r>
              <a:rPr lang="en-US" altLang="zh-CN" sz="2800" dirty="0"/>
              <a:t>H</a:t>
            </a:r>
            <a:r>
              <a:rPr lang="en-US" altLang="zh-CN" sz="2800" baseline="-25000" dirty="0"/>
              <a:t>5</a:t>
            </a:r>
            <a:r>
              <a:rPr lang="en-US" altLang="zh-CN" sz="2800" dirty="0"/>
              <a:t>OH+HBr           C</a:t>
            </a:r>
            <a:r>
              <a:rPr lang="en-US" altLang="zh-CN" sz="2800" baseline="-25000" dirty="0"/>
              <a:t>2</a:t>
            </a:r>
            <a:r>
              <a:rPr lang="en-US" altLang="zh-CN" sz="2800" dirty="0"/>
              <a:t>H</a:t>
            </a:r>
            <a:r>
              <a:rPr lang="en-US" altLang="zh-CN" sz="2800" baseline="-25000" dirty="0"/>
              <a:t>5</a:t>
            </a:r>
            <a:r>
              <a:rPr lang="en-US" altLang="zh-CN" sz="2800" dirty="0"/>
              <a:t>Br+H</a:t>
            </a:r>
            <a:r>
              <a:rPr lang="en-US" altLang="zh-CN" sz="2800" baseline="-25000" dirty="0"/>
              <a:t>2</a:t>
            </a:r>
            <a:r>
              <a:rPr lang="en-US" altLang="zh-CN" sz="2800" dirty="0"/>
              <a:t>O</a:t>
            </a:r>
            <a:endParaRPr lang="zh-CN" altLang="zh-CN" sz="2800" dirty="0"/>
          </a:p>
        </p:txBody>
      </p:sp>
      <p:pic>
        <p:nvPicPr>
          <p:cNvPr id="22" name="图片 21">
            <a:extLst>
              <a:ext uri="{FF2B5EF4-FFF2-40B4-BE49-F238E27FC236}">
                <a16:creationId xmlns="" xmlns:a16="http://schemas.microsoft.com/office/drawing/2014/main" id="{2F118EB6-3160-4668-B8E1-C754E371F3BD}"/>
              </a:ext>
            </a:extLst>
          </p:cNvPr>
          <p:cNvPicPr/>
          <p:nvPr/>
        </p:nvPicPr>
        <p:blipFill>
          <a:blip r:embed="rId2"/>
          <a:stretch>
            <a:fillRect/>
          </a:stretch>
        </p:blipFill>
        <p:spPr>
          <a:xfrm>
            <a:off x="2309812" y="1844357"/>
            <a:ext cx="532190" cy="479743"/>
          </a:xfrm>
          <a:prstGeom prst="rect">
            <a:avLst/>
          </a:prstGeom>
        </p:spPr>
      </p:pic>
      <p:sp>
        <p:nvSpPr>
          <p:cNvPr id="2" name="矩形 1">
            <a:extLst>
              <a:ext uri="{FF2B5EF4-FFF2-40B4-BE49-F238E27FC236}">
                <a16:creationId xmlns="" xmlns:a16="http://schemas.microsoft.com/office/drawing/2014/main" id="{4E01C488-9EE0-41D2-87BE-F3A894663440}"/>
              </a:ext>
            </a:extLst>
          </p:cNvPr>
          <p:cNvSpPr/>
          <p:nvPr/>
        </p:nvSpPr>
        <p:spPr>
          <a:xfrm>
            <a:off x="2989045" y="2067640"/>
            <a:ext cx="2560316" cy="246221"/>
          </a:xfrm>
          <a:prstGeom prst="rect">
            <a:avLst/>
          </a:prstGeom>
        </p:spPr>
        <p:txBody>
          <a:bodyPr wrap="none">
            <a:spAutoFit/>
          </a:bodyPr>
          <a:lstStyle/>
          <a:p>
            <a:pPr>
              <a:lnSpc>
                <a:spcPts val="1155"/>
              </a:lnSpc>
              <a:spcAft>
                <a:spcPts val="0"/>
              </a:spcAft>
            </a:pPr>
            <a:r>
              <a:rPr lang="en-US" altLang="zh-CN" sz="2800" dirty="0">
                <a:solidFill>
                  <a:srgbClr val="000000"/>
                </a:solidFill>
                <a:ea typeface="方正书宋_GBK" panose="02000000000000000000" pitchFamily="2" charset="-122"/>
                <a:cs typeface="Times New Roman" panose="02020603050405020304" pitchFamily="18" charset="0"/>
              </a:rPr>
              <a:t>CH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CH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Cl+HCl</a:t>
            </a:r>
            <a:endParaRPr lang="zh-CN" altLang="zh-CN" sz="2800" dirty="0">
              <a:solidFill>
                <a:srgbClr val="000000"/>
              </a:solidFill>
              <a:ea typeface="方正书宋_GBK" panose="02000000000000000000" pitchFamily="2" charset="-122"/>
              <a:cs typeface="Times New Roman" panose="02020603050405020304" pitchFamily="18" charset="0"/>
            </a:endParaRPr>
          </a:p>
        </p:txBody>
      </p:sp>
      <p:pic>
        <p:nvPicPr>
          <p:cNvPr id="23" name="图片 22">
            <a:extLst>
              <a:ext uri="{FF2B5EF4-FFF2-40B4-BE49-F238E27FC236}">
                <a16:creationId xmlns="" xmlns:a16="http://schemas.microsoft.com/office/drawing/2014/main" id="{0BB244B6-46B8-49BD-BFCC-4C275756D231}"/>
              </a:ext>
            </a:extLst>
          </p:cNvPr>
          <p:cNvPicPr/>
          <p:nvPr/>
        </p:nvPicPr>
        <p:blipFill>
          <a:blip r:embed="rId3"/>
          <a:stretch>
            <a:fillRect/>
          </a:stretch>
        </p:blipFill>
        <p:spPr>
          <a:xfrm>
            <a:off x="411480" y="2718117"/>
            <a:ext cx="768012" cy="577533"/>
          </a:xfrm>
          <a:prstGeom prst="rect">
            <a:avLst/>
          </a:prstGeom>
        </p:spPr>
      </p:pic>
      <p:pic>
        <p:nvPicPr>
          <p:cNvPr id="24" name="图片 23">
            <a:extLst>
              <a:ext uri="{FF2B5EF4-FFF2-40B4-BE49-F238E27FC236}">
                <a16:creationId xmlns="" xmlns:a16="http://schemas.microsoft.com/office/drawing/2014/main" id="{DD5CDBF8-1283-4658-992A-92E8317298D1}"/>
              </a:ext>
            </a:extLst>
          </p:cNvPr>
          <p:cNvPicPr/>
          <p:nvPr/>
        </p:nvPicPr>
        <p:blipFill>
          <a:blip r:embed="rId4"/>
          <a:stretch>
            <a:fillRect/>
          </a:stretch>
        </p:blipFill>
        <p:spPr>
          <a:xfrm>
            <a:off x="2020252" y="2796857"/>
            <a:ext cx="1093964" cy="517843"/>
          </a:xfrm>
          <a:prstGeom prst="rect">
            <a:avLst/>
          </a:prstGeom>
        </p:spPr>
      </p:pic>
      <p:pic>
        <p:nvPicPr>
          <p:cNvPr id="25" name="图片 24">
            <a:extLst>
              <a:ext uri="{FF2B5EF4-FFF2-40B4-BE49-F238E27FC236}">
                <a16:creationId xmlns="" xmlns:a16="http://schemas.microsoft.com/office/drawing/2014/main" id="{F591734C-C84E-43D3-B227-3BDA372C798F}"/>
              </a:ext>
            </a:extLst>
          </p:cNvPr>
          <p:cNvPicPr/>
          <p:nvPr/>
        </p:nvPicPr>
        <p:blipFill>
          <a:blip r:embed="rId5"/>
          <a:stretch>
            <a:fillRect/>
          </a:stretch>
        </p:blipFill>
        <p:spPr>
          <a:xfrm>
            <a:off x="3265170" y="2832417"/>
            <a:ext cx="2228922" cy="596583"/>
          </a:xfrm>
          <a:prstGeom prst="rect">
            <a:avLst/>
          </a:prstGeom>
        </p:spPr>
      </p:pic>
      <p:pic>
        <p:nvPicPr>
          <p:cNvPr id="26" name="图片 25">
            <a:extLst>
              <a:ext uri="{FF2B5EF4-FFF2-40B4-BE49-F238E27FC236}">
                <a16:creationId xmlns="" xmlns:a16="http://schemas.microsoft.com/office/drawing/2014/main" id="{18F29148-08BA-4771-87D9-3A74E0C5C326}"/>
              </a:ext>
            </a:extLst>
          </p:cNvPr>
          <p:cNvPicPr/>
          <p:nvPr/>
        </p:nvPicPr>
        <p:blipFill>
          <a:blip r:embed="rId6"/>
          <a:stretch>
            <a:fillRect/>
          </a:stretch>
        </p:blipFill>
        <p:spPr>
          <a:xfrm>
            <a:off x="2614612" y="3825557"/>
            <a:ext cx="585788" cy="528058"/>
          </a:xfrm>
          <a:prstGeom prst="rect">
            <a:avLst/>
          </a:prstGeom>
        </p:spPr>
      </p:pic>
      <p:sp>
        <p:nvSpPr>
          <p:cNvPr id="14" name="矩形 13">
            <a:extLst>
              <a:ext uri="{FF2B5EF4-FFF2-40B4-BE49-F238E27FC236}">
                <a16:creationId xmlns="" xmlns:a16="http://schemas.microsoft.com/office/drawing/2014/main" id="{C81047CC-A6B2-4DD4-AEA0-8D680CA74C8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905791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404921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5</a:t>
            </a:r>
            <a:r>
              <a:rPr lang="zh-CN" altLang="zh-CN" sz="2800" dirty="0">
                <a:solidFill>
                  <a:srgbClr val="DA251C"/>
                </a:solidFill>
              </a:rPr>
              <a:t>　醇</a:t>
            </a:r>
            <a:r>
              <a:rPr lang="zh-CN" altLang="zh-CN" sz="2800" dirty="0" smtClean="0">
                <a:solidFill>
                  <a:srgbClr val="DA251C"/>
                </a:solidFill>
              </a:rPr>
              <a:t>类</a:t>
            </a:r>
            <a:r>
              <a:rPr lang="zh-CN" altLang="en-US" sz="2800" dirty="0" smtClean="0">
                <a:solidFill>
                  <a:srgbClr val="DA251C"/>
                </a:solidFill>
              </a:rPr>
              <a:t>（重点）</a:t>
            </a:r>
            <a:endParaRPr lang="zh-CN"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2031325"/>
          </a:xfrm>
          <a:prstGeom prst="rect">
            <a:avLst/>
          </a:prstGeom>
        </p:spPr>
        <p:txBody>
          <a:bodyPr wrap="square">
            <a:spAutoFit/>
          </a:bodyPr>
          <a:lstStyle/>
          <a:p>
            <a:pPr>
              <a:lnSpc>
                <a:spcPct val="150000"/>
              </a:lnSpc>
            </a:pPr>
            <a:r>
              <a:rPr lang="en-US" altLang="zh-CN" sz="2800" b="1" dirty="0"/>
              <a:t>1.</a:t>
            </a:r>
            <a:r>
              <a:rPr lang="zh-CN" altLang="zh-CN" sz="2800" b="1" dirty="0"/>
              <a:t>醇类</a:t>
            </a:r>
          </a:p>
          <a:p>
            <a:pPr>
              <a:lnSpc>
                <a:spcPct val="150000"/>
              </a:lnSpc>
            </a:pPr>
            <a:r>
              <a:rPr lang="en-US" altLang="zh-CN" sz="2800" dirty="0"/>
              <a:t>(1)</a:t>
            </a:r>
            <a:r>
              <a:rPr lang="zh-CN" altLang="zh-CN" sz="2800" dirty="0"/>
              <a:t>定义</a:t>
            </a:r>
            <a:r>
              <a:rPr lang="en-US" altLang="zh-CN" sz="2800" dirty="0"/>
              <a:t>:</a:t>
            </a:r>
            <a:r>
              <a:rPr lang="zh-CN" altLang="zh-CN" sz="2800" dirty="0"/>
              <a:t>羟基与烃基或苯环侧链上的碳原子相连形成的化合物称为醇。</a:t>
            </a:r>
            <a:endParaRPr lang="en-US" altLang="zh-CN" sz="2800" dirty="0"/>
          </a:p>
          <a:p>
            <a:pPr>
              <a:lnSpc>
                <a:spcPct val="150000"/>
              </a:lnSpc>
            </a:pPr>
            <a:r>
              <a:rPr lang="en-US" altLang="zh-CN" sz="2800" dirty="0"/>
              <a:t>(2)</a:t>
            </a:r>
            <a:r>
              <a:rPr lang="zh-CN" altLang="zh-CN" sz="2800" dirty="0"/>
              <a:t>醇的分类</a:t>
            </a:r>
          </a:p>
        </p:txBody>
      </p:sp>
      <p:pic>
        <p:nvPicPr>
          <p:cNvPr id="10" name="16whdgfjy2801.jpg" descr="id:2147515947;FounderCES">
            <a:extLst>
              <a:ext uri="{FF2B5EF4-FFF2-40B4-BE49-F238E27FC236}">
                <a16:creationId xmlns="" xmlns:a16="http://schemas.microsoft.com/office/drawing/2014/main" id="{51C8C6EB-BB22-46E3-AD28-3B0FE8C043BD}"/>
              </a:ext>
            </a:extLst>
          </p:cNvPr>
          <p:cNvPicPr/>
          <p:nvPr/>
        </p:nvPicPr>
        <p:blipFill>
          <a:blip r:embed="rId2"/>
          <a:stretch>
            <a:fillRect/>
          </a:stretch>
        </p:blipFill>
        <p:spPr>
          <a:xfrm>
            <a:off x="1785937" y="3019424"/>
            <a:ext cx="8586546" cy="2733676"/>
          </a:xfrm>
          <a:prstGeom prst="rect">
            <a:avLst/>
          </a:prstGeom>
        </p:spPr>
      </p:pic>
    </p:spTree>
    <p:extLst>
      <p:ext uri="{BB962C8B-B14F-4D97-AF65-F5344CB8AC3E}">
        <p14:creationId xmlns:p14="http://schemas.microsoft.com/office/powerpoint/2010/main" val="4190925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1954894"/>
          </a:xfrm>
          <a:prstGeom prst="rect">
            <a:avLst/>
          </a:prstGeom>
        </p:spPr>
        <p:txBody>
          <a:bodyPr wrap="square">
            <a:spAutoFit/>
          </a:bodyPr>
          <a:lstStyle/>
          <a:p>
            <a:pPr>
              <a:lnSpc>
                <a:spcPct val="150000"/>
              </a:lnSpc>
            </a:pPr>
            <a:r>
              <a:rPr lang="en-US" altLang="zh-CN" sz="2800" dirty="0"/>
              <a:t>(3)</a:t>
            </a:r>
            <a:r>
              <a:rPr lang="zh-CN" altLang="zh-CN" sz="2800" dirty="0"/>
              <a:t>醇的化学性质</a:t>
            </a:r>
            <a:r>
              <a:rPr lang="en-US" altLang="zh-CN" sz="2800" dirty="0"/>
              <a:t>(</a:t>
            </a:r>
            <a:r>
              <a:rPr lang="zh-CN" altLang="zh-CN" sz="2800" dirty="0"/>
              <a:t>结合断键方式理解</a:t>
            </a:r>
            <a:r>
              <a:rPr lang="en-US" altLang="zh-CN" sz="2800" dirty="0"/>
              <a:t>)</a:t>
            </a:r>
            <a:endParaRPr lang="zh-CN" altLang="zh-CN" sz="2800" dirty="0"/>
          </a:p>
          <a:p>
            <a:pPr>
              <a:lnSpc>
                <a:spcPct val="150000"/>
              </a:lnSpc>
            </a:pPr>
            <a:r>
              <a:rPr lang="zh-CN" altLang="zh-CN" sz="2800" dirty="0"/>
              <a:t>由于醇类都以羟基为官能团</a:t>
            </a:r>
            <a:r>
              <a:rPr lang="en-US" altLang="zh-CN" sz="2800" dirty="0"/>
              <a:t>,</a:t>
            </a:r>
            <a:r>
              <a:rPr lang="zh-CN" altLang="zh-CN" sz="2800" dirty="0"/>
              <a:t>所以醇类的化学性质与乙醇相似</a:t>
            </a:r>
            <a:r>
              <a:rPr lang="en-US" altLang="zh-CN" sz="2800" dirty="0"/>
              <a:t>,</a:t>
            </a:r>
            <a:r>
              <a:rPr lang="zh-CN" altLang="zh-CN" sz="2800" dirty="0"/>
              <a:t>即能与活泼金属反应</a:t>
            </a:r>
            <a:r>
              <a:rPr lang="en-US" altLang="zh-CN" sz="2800" dirty="0"/>
              <a:t>,</a:t>
            </a:r>
            <a:r>
              <a:rPr lang="zh-CN" altLang="zh-CN" sz="2800" dirty="0"/>
              <a:t>能发生酯化反应、消去反应、取代反应、氧化反应等。</a:t>
            </a:r>
          </a:p>
        </p:txBody>
      </p:sp>
      <p:pic>
        <p:nvPicPr>
          <p:cNvPr id="14" name="YJ10LAHLZ-3.jpg" descr="id:2147515954;FounderCES">
            <a:extLst>
              <a:ext uri="{FF2B5EF4-FFF2-40B4-BE49-F238E27FC236}">
                <a16:creationId xmlns="" xmlns:a16="http://schemas.microsoft.com/office/drawing/2014/main" id="{23C03A84-1FCD-49A5-98D7-33D76F50098B}"/>
              </a:ext>
            </a:extLst>
          </p:cNvPr>
          <p:cNvPicPr/>
          <p:nvPr/>
        </p:nvPicPr>
        <p:blipFill>
          <a:blip r:embed="rId2"/>
          <a:stretch>
            <a:fillRect/>
          </a:stretch>
        </p:blipFill>
        <p:spPr>
          <a:xfrm>
            <a:off x="4285297" y="2600959"/>
            <a:ext cx="3621405" cy="2508779"/>
          </a:xfrm>
          <a:prstGeom prst="rect">
            <a:avLst/>
          </a:prstGeom>
        </p:spPr>
      </p:pic>
      <p:sp>
        <p:nvSpPr>
          <p:cNvPr id="4" name="矩形 3">
            <a:extLst>
              <a:ext uri="{FF2B5EF4-FFF2-40B4-BE49-F238E27FC236}">
                <a16:creationId xmlns="" xmlns:a16="http://schemas.microsoft.com/office/drawing/2014/main" id="{6DDB17EC-646E-4876-A5F4-77ECB2A11A46}"/>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719386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AACCACF3-6702-41C1-A366-84EC9BF600F1}"/>
              </a:ext>
            </a:extLst>
          </p:cNvPr>
          <p:cNvGraphicFramePr>
            <a:graphicFrameLocks noGrp="1"/>
          </p:cNvGraphicFramePr>
          <p:nvPr>
            <p:extLst>
              <p:ext uri="{D42A27DB-BD31-4B8C-83A1-F6EECF244321}">
                <p14:modId xmlns:p14="http://schemas.microsoft.com/office/powerpoint/2010/main" val="4210168569"/>
              </p:ext>
            </p:extLst>
          </p:nvPr>
        </p:nvGraphicFramePr>
        <p:xfrm>
          <a:off x="247650" y="448018"/>
          <a:ext cx="11658599" cy="5668045"/>
        </p:xfrm>
        <a:graphic>
          <a:graphicData uri="http://schemas.openxmlformats.org/drawingml/2006/table">
            <a:tbl>
              <a:tblPr firstRow="1" firstCol="1" bandRow="1"/>
              <a:tblGrid>
                <a:gridCol w="1419104">
                  <a:extLst>
                    <a:ext uri="{9D8B030D-6E8A-4147-A177-3AD203B41FA5}">
                      <a16:colId xmlns="" xmlns:a16="http://schemas.microsoft.com/office/drawing/2014/main" val="1605430126"/>
                    </a:ext>
                  </a:extLst>
                </a:gridCol>
                <a:gridCol w="1273216">
                  <a:extLst>
                    <a:ext uri="{9D8B030D-6E8A-4147-A177-3AD203B41FA5}">
                      <a16:colId xmlns="" xmlns:a16="http://schemas.microsoft.com/office/drawing/2014/main" val="3132544295"/>
                    </a:ext>
                  </a:extLst>
                </a:gridCol>
                <a:gridCol w="1724627">
                  <a:extLst>
                    <a:ext uri="{9D8B030D-6E8A-4147-A177-3AD203B41FA5}">
                      <a16:colId xmlns="" xmlns:a16="http://schemas.microsoft.com/office/drawing/2014/main" val="2120597161"/>
                    </a:ext>
                  </a:extLst>
                </a:gridCol>
                <a:gridCol w="7241652">
                  <a:extLst>
                    <a:ext uri="{9D8B030D-6E8A-4147-A177-3AD203B41FA5}">
                      <a16:colId xmlns="" xmlns:a16="http://schemas.microsoft.com/office/drawing/2014/main" val="4278794947"/>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断键位置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反应类型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化学方程式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以乙醇为例</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2385768"/>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Na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①</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置换反应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OH+2Na         </a:t>
                      </a:r>
                      <a:r>
                        <a:rPr lang="en-US" sz="2400" dirty="0" smtClean="0">
                          <a:solidFill>
                            <a:srgbClr val="000000"/>
                          </a:solidFill>
                          <a:effectLst/>
                          <a:latin typeface="+mn-lt"/>
                          <a:ea typeface="+mn-ea"/>
                          <a:cs typeface="Times New Roman" panose="02020603050405020304" pitchFamily="18" charset="0"/>
                        </a:rPr>
                        <a:t>  2CH</a:t>
                      </a:r>
                      <a:r>
                        <a:rPr lang="en-US" sz="2400" baseline="-25000" dirty="0" smtClean="0">
                          <a:solidFill>
                            <a:srgbClr val="000000"/>
                          </a:solidFill>
                          <a:effectLst/>
                          <a:latin typeface="+mn-lt"/>
                          <a:ea typeface="+mn-ea"/>
                          <a:cs typeface="Times New Roman" panose="02020603050405020304" pitchFamily="18" charset="0"/>
                        </a:rPr>
                        <a:t>3</a:t>
                      </a:r>
                      <a:r>
                        <a:rPr lang="en-US" sz="2400" dirty="0" smtClean="0">
                          <a:solidFill>
                            <a:srgbClr val="000000"/>
                          </a:solidFill>
                          <a:effectLst/>
                          <a:latin typeface="+mn-lt"/>
                          <a:ea typeface="+mn-ea"/>
                          <a:cs typeface="Times New Roman" panose="02020603050405020304" pitchFamily="18" charset="0"/>
                        </a:rPr>
                        <a:t>CH</a:t>
                      </a:r>
                      <a:r>
                        <a:rPr lang="en-US" sz="2400" baseline="-25000" dirty="0" smtClean="0">
                          <a:solidFill>
                            <a:srgbClr val="000000"/>
                          </a:solidFill>
                          <a:effectLst/>
                          <a:latin typeface="+mn-lt"/>
                          <a:ea typeface="+mn-ea"/>
                          <a:cs typeface="Times New Roman" panose="02020603050405020304" pitchFamily="18" charset="0"/>
                        </a:rPr>
                        <a:t>2</a:t>
                      </a:r>
                      <a:r>
                        <a:rPr lang="en-US" sz="2400" dirty="0" smtClean="0">
                          <a:solidFill>
                            <a:srgbClr val="000000"/>
                          </a:solidFill>
                          <a:effectLst/>
                          <a:latin typeface="+mn-lt"/>
                          <a:ea typeface="+mn-ea"/>
                          <a:cs typeface="Times New Roman" panose="02020603050405020304" pitchFamily="18" charset="0"/>
                        </a:rPr>
                        <a:t>ONa+H</a:t>
                      </a:r>
                      <a:r>
                        <a:rPr lang="en-US" sz="2400" baseline="-25000" dirty="0" smtClean="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6460626"/>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HBr,△</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②</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取代反应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OH+HBr        </a:t>
                      </a:r>
                      <a:r>
                        <a:rPr lang="en-US" sz="2400" dirty="0" smtClean="0">
                          <a:solidFill>
                            <a:srgbClr val="000000"/>
                          </a:solidFill>
                          <a:effectLst/>
                          <a:latin typeface="+mn-lt"/>
                          <a:ea typeface="+mn-ea"/>
                          <a:cs typeface="Times New Roman" panose="02020603050405020304" pitchFamily="18" charset="0"/>
                        </a:rPr>
                        <a:t>     </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Br+H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5051737"/>
                  </a:ext>
                </a:extLst>
              </a:tr>
              <a:tr h="730285">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O</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(Cu),△</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①③</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氧化反应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OH+O</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CHO+2H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65390637"/>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浓硫酸</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170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②④</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消去反应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                  CH</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5260245"/>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浓硫酸</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140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①</a:t>
                      </a:r>
                      <a:r>
                        <a:rPr lang="zh-CN" sz="2400">
                          <a:solidFill>
                            <a:srgbClr val="000000"/>
                          </a:solidFill>
                          <a:effectLst/>
                          <a:latin typeface="+mn-lt"/>
                          <a:ea typeface="+mn-ea"/>
                          <a:cs typeface="Times New Roman" panose="02020603050405020304" pitchFamily="18" charset="0"/>
                        </a:rPr>
                        <a:t>或</a:t>
                      </a:r>
                      <a:r>
                        <a:rPr lang="en-US" sz="2400">
                          <a:solidFill>
                            <a:srgbClr val="000000"/>
                          </a:solidFill>
                          <a:effectLst/>
                          <a:latin typeface="+mn-lt"/>
                          <a:ea typeface="+mn-ea"/>
                          <a:cs typeface="Times New Roman" panose="02020603050405020304" pitchFamily="18" charset="0"/>
                        </a:rPr>
                        <a:t>②</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取代反应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400" dirty="0">
                          <a:solidFill>
                            <a:srgbClr val="000000"/>
                          </a:solidFill>
                          <a:effectLst/>
                          <a:latin typeface="+mn-lt"/>
                          <a:ea typeface="+mn-ea"/>
                          <a:cs typeface="Times New Roman" panose="02020603050405020304" pitchFamily="18" charset="0"/>
                        </a:rPr>
                        <a:t>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2008001"/>
                  </a:ext>
                </a:extLst>
              </a:tr>
              <a:tr h="0">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COOH(</a:t>
                      </a:r>
                      <a:r>
                        <a:rPr lang="zh-CN" sz="2400" dirty="0">
                          <a:solidFill>
                            <a:srgbClr val="000000"/>
                          </a:solidFill>
                          <a:effectLst/>
                          <a:latin typeface="+mn-lt"/>
                          <a:ea typeface="+mn-ea"/>
                          <a:cs typeface="Times New Roman" panose="02020603050405020304" pitchFamily="18" charset="0"/>
                        </a:rPr>
                        <a:t>浓硫酸</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①</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取代</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酯</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COOH                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COOC</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5</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8377918"/>
                  </a:ext>
                </a:extLst>
              </a:tr>
            </a:tbl>
          </a:graphicData>
        </a:graphic>
      </p:graphicFrame>
      <p:pic>
        <p:nvPicPr>
          <p:cNvPr id="31752" name="图片 1695">
            <a:extLst>
              <a:ext uri="{FF2B5EF4-FFF2-40B4-BE49-F238E27FC236}">
                <a16:creationId xmlns="" xmlns:a16="http://schemas.microsoft.com/office/drawing/2014/main" id="{88BADFC6-CE2D-4699-9E1F-78B65FBF2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399" y="1138238"/>
            <a:ext cx="558270" cy="334962"/>
          </a:xfrm>
          <a:prstGeom prst="rect">
            <a:avLst/>
          </a:prstGeom>
          <a:noFill/>
          <a:extLst>
            <a:ext uri="{909E8E84-426E-40DD-AFC4-6F175D3DCCD1}">
              <a14:hiddenFill xmlns:a14="http://schemas.microsoft.com/office/drawing/2010/main">
                <a:solidFill>
                  <a:srgbClr val="FFFFFF"/>
                </a:solidFill>
              </a14:hiddenFill>
            </a:ext>
          </a:extLst>
        </p:spPr>
      </p:pic>
      <p:pic>
        <p:nvPicPr>
          <p:cNvPr id="31751" name="图片 1696">
            <a:extLst>
              <a:ext uri="{FF2B5EF4-FFF2-40B4-BE49-F238E27FC236}">
                <a16:creationId xmlns="" xmlns:a16="http://schemas.microsoft.com/office/drawing/2014/main" id="{84821735-E6FF-4CE1-9662-76B502581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380" y="1676987"/>
            <a:ext cx="392837" cy="37319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图片 1697">
            <a:extLst>
              <a:ext uri="{FF2B5EF4-FFF2-40B4-BE49-F238E27FC236}">
                <a16:creationId xmlns="" xmlns:a16="http://schemas.microsoft.com/office/drawing/2014/main" id="{1B99E2EA-B4E4-4DC0-B589-55A7BEE44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245" y="2103438"/>
            <a:ext cx="558270" cy="697838"/>
          </a:xfrm>
          <a:prstGeom prst="rect">
            <a:avLst/>
          </a:prstGeom>
          <a:noFill/>
          <a:extLst>
            <a:ext uri="{909E8E84-426E-40DD-AFC4-6F175D3DCCD1}">
              <a14:hiddenFill xmlns:a14="http://schemas.microsoft.com/office/drawing/2010/main">
                <a:solidFill>
                  <a:srgbClr val="FFFFFF"/>
                </a:solidFill>
              </a14:hiddenFill>
            </a:ext>
          </a:extLst>
        </p:spPr>
      </p:pic>
      <p:pic>
        <p:nvPicPr>
          <p:cNvPr id="31749" name="图片 1698">
            <a:extLst>
              <a:ext uri="{FF2B5EF4-FFF2-40B4-BE49-F238E27FC236}">
                <a16:creationId xmlns="" xmlns:a16="http://schemas.microsoft.com/office/drawing/2014/main" id="{239C1274-AF5F-4E0D-88C5-6288CAD45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171" y="3071227"/>
            <a:ext cx="1088627" cy="697838"/>
          </a:xfrm>
          <a:prstGeom prst="rect">
            <a:avLst/>
          </a:prstGeom>
          <a:noFill/>
          <a:extLst>
            <a:ext uri="{909E8E84-426E-40DD-AFC4-6F175D3DCCD1}">
              <a14:hiddenFill xmlns:a14="http://schemas.microsoft.com/office/drawing/2010/main">
                <a:solidFill>
                  <a:srgbClr val="FFFFFF"/>
                </a:solidFill>
              </a14:hiddenFill>
            </a:ext>
          </a:extLst>
        </p:spPr>
      </p:pic>
      <p:pic>
        <p:nvPicPr>
          <p:cNvPr id="31748" name="图片 1699">
            <a:extLst>
              <a:ext uri="{FF2B5EF4-FFF2-40B4-BE49-F238E27FC236}">
                <a16:creationId xmlns="" xmlns:a16="http://schemas.microsoft.com/office/drawing/2014/main" id="{CBDD304C-A7A4-4400-B691-41A20C4D26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4889" y="3252665"/>
            <a:ext cx="334962" cy="334962"/>
          </a:xfrm>
          <a:prstGeom prst="rect">
            <a:avLst/>
          </a:prstGeom>
          <a:noFill/>
          <a:extLst>
            <a:ext uri="{909E8E84-426E-40DD-AFC4-6F175D3DCCD1}">
              <a14:hiddenFill xmlns:a14="http://schemas.microsoft.com/office/drawing/2010/main">
                <a:solidFill>
                  <a:srgbClr val="FFFFFF"/>
                </a:solidFill>
              </a14:hiddenFill>
            </a:ext>
          </a:extLst>
        </p:spPr>
      </p:pic>
      <p:pic>
        <p:nvPicPr>
          <p:cNvPr id="31747" name="图片 1700">
            <a:extLst>
              <a:ext uri="{FF2B5EF4-FFF2-40B4-BE49-F238E27FC236}">
                <a16:creationId xmlns="" xmlns:a16="http://schemas.microsoft.com/office/drawing/2014/main" id="{3E5F9DAC-0303-4DAF-BA5B-FB9A3F189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3715" y="4155958"/>
            <a:ext cx="1032800" cy="697838"/>
          </a:xfrm>
          <a:prstGeom prst="rect">
            <a:avLst/>
          </a:prstGeom>
          <a:noFill/>
          <a:extLst>
            <a:ext uri="{909E8E84-426E-40DD-AFC4-6F175D3DCCD1}">
              <a14:hiddenFill xmlns:a14="http://schemas.microsoft.com/office/drawing/2010/main">
                <a:solidFill>
                  <a:srgbClr val="FFFFFF"/>
                </a:solidFill>
              </a14:hiddenFill>
            </a:ext>
          </a:extLst>
        </p:spPr>
      </p:pic>
      <p:pic>
        <p:nvPicPr>
          <p:cNvPr id="31746" name="图片 1701">
            <a:extLst>
              <a:ext uri="{FF2B5EF4-FFF2-40B4-BE49-F238E27FC236}">
                <a16:creationId xmlns="" xmlns:a16="http://schemas.microsoft.com/office/drawing/2014/main" id="{0485DE7D-F2AB-41FC-B33C-089704024D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1669" y="4337396"/>
            <a:ext cx="3265880" cy="334962"/>
          </a:xfrm>
          <a:prstGeom prst="rect">
            <a:avLst/>
          </a:prstGeom>
          <a:noFill/>
          <a:extLst>
            <a:ext uri="{909E8E84-426E-40DD-AFC4-6F175D3DCCD1}">
              <a14:hiddenFill xmlns:a14="http://schemas.microsoft.com/office/drawing/2010/main">
                <a:solidFill>
                  <a:srgbClr val="FFFFFF"/>
                </a:solidFill>
              </a14:hiddenFill>
            </a:ext>
          </a:extLst>
        </p:spPr>
      </p:pic>
      <p:pic>
        <p:nvPicPr>
          <p:cNvPr id="31745" name="图片 1702">
            <a:extLst>
              <a:ext uri="{FF2B5EF4-FFF2-40B4-BE49-F238E27FC236}">
                <a16:creationId xmlns="" xmlns:a16="http://schemas.microsoft.com/office/drawing/2014/main" id="{1F6A44FE-CCA3-4569-A74A-0F9CCECCEA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2830" y="5276839"/>
            <a:ext cx="1004887" cy="697838"/>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 xmlns:a16="http://schemas.microsoft.com/office/drawing/2014/main" id="{08932527-C138-4A98-AEC0-BDE09D7E3B7C}"/>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977248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1954894"/>
          </a:xfrm>
          <a:prstGeom prst="rect">
            <a:avLst/>
          </a:prstGeom>
        </p:spPr>
        <p:txBody>
          <a:bodyPr wrap="square">
            <a:spAutoFit/>
          </a:bodyPr>
          <a:lstStyle/>
          <a:p>
            <a:pPr>
              <a:lnSpc>
                <a:spcPct val="150000"/>
              </a:lnSpc>
            </a:pPr>
            <a:r>
              <a:rPr lang="en-US" altLang="zh-CN" sz="2800" dirty="0"/>
              <a:t>(4)</a:t>
            </a:r>
            <a:r>
              <a:rPr lang="zh-CN" altLang="zh-CN" sz="2800" dirty="0"/>
              <a:t>醇的催化氧化和消去反应比较</a:t>
            </a:r>
          </a:p>
          <a:p>
            <a:pPr>
              <a:lnSpc>
                <a:spcPct val="150000"/>
              </a:lnSpc>
            </a:pPr>
            <a:r>
              <a:rPr lang="en-US" altLang="zh-CN" sz="2800" dirty="0"/>
              <a:t>①</a:t>
            </a:r>
            <a:r>
              <a:rPr lang="zh-CN" altLang="zh-CN" sz="2800" dirty="0"/>
              <a:t>醇的催化氧化的反应情况与跟羟基</a:t>
            </a:r>
            <a:r>
              <a:rPr lang="en-US" altLang="zh-CN" sz="2800" dirty="0"/>
              <a:t>(—OH)</a:t>
            </a:r>
            <a:r>
              <a:rPr lang="zh-CN" altLang="zh-CN" sz="2800" dirty="0"/>
              <a:t>相连的碳原子上的氢原子的个数有关。</a:t>
            </a:r>
          </a:p>
        </p:txBody>
      </p:sp>
      <p:pic>
        <p:nvPicPr>
          <p:cNvPr id="4" name="ZT26ZT-6.EPS" descr="id:2147515969;FounderCES">
            <a:extLst>
              <a:ext uri="{FF2B5EF4-FFF2-40B4-BE49-F238E27FC236}">
                <a16:creationId xmlns="" xmlns:a16="http://schemas.microsoft.com/office/drawing/2014/main" id="{BB348E54-1FBF-4001-AF21-3D8B65F6368E}"/>
              </a:ext>
            </a:extLst>
          </p:cNvPr>
          <p:cNvPicPr/>
          <p:nvPr/>
        </p:nvPicPr>
        <p:blipFill>
          <a:blip r:embed="rId2"/>
          <a:stretch>
            <a:fillRect/>
          </a:stretch>
        </p:blipFill>
        <p:spPr>
          <a:xfrm>
            <a:off x="3619096" y="2529465"/>
            <a:ext cx="4953808" cy="2781056"/>
          </a:xfrm>
          <a:prstGeom prst="rect">
            <a:avLst/>
          </a:prstGeom>
        </p:spPr>
      </p:pic>
      <p:sp>
        <p:nvSpPr>
          <p:cNvPr id="5" name="矩形 4">
            <a:extLst>
              <a:ext uri="{FF2B5EF4-FFF2-40B4-BE49-F238E27FC236}">
                <a16:creationId xmlns="" xmlns:a16="http://schemas.microsoft.com/office/drawing/2014/main" id="{EB4950FE-4771-417C-BCA1-5A05C5B5807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970835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hlinkClick r:id="rId2" action="ppaction://hlinksldjump"/>
            <a:extLst>
              <a:ext uri="{FF2B5EF4-FFF2-40B4-BE49-F238E27FC236}">
                <a16:creationId xmlns="" xmlns:a16="http://schemas.microsoft.com/office/drawing/2014/main" id="{7495B748-7BC7-4662-97E0-B399FA41C55A}"/>
              </a:ext>
            </a:extLst>
          </p:cNvPr>
          <p:cNvSpPr/>
          <p:nvPr/>
        </p:nvSpPr>
        <p:spPr>
          <a:xfrm>
            <a:off x="1081338" y="294968"/>
            <a:ext cx="10065636" cy="216125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有机物的鉴别与检验</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高聚物单体的判断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17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有机推断与有机合成</a:t>
            </a:r>
          </a:p>
        </p:txBody>
      </p:sp>
      <p:sp>
        <p:nvSpPr>
          <p:cNvPr id="5" name="矩形 4">
            <a:hlinkClick r:id="" action="ppaction://noaction"/>
            <a:extLst>
              <a:ext uri="{FF2B5EF4-FFF2-40B4-BE49-F238E27FC236}">
                <a16:creationId xmlns="" xmlns:a16="http://schemas.microsoft.com/office/drawing/2014/main" id="{0A257601-8E73-492E-8EB3-FDB832A69230}"/>
              </a:ext>
            </a:extLst>
          </p:cNvPr>
          <p:cNvSpPr/>
          <p:nvPr/>
        </p:nvSpPr>
        <p:spPr>
          <a:xfrm>
            <a:off x="1081343" y="3208031"/>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考向全扫描</a:t>
            </a:r>
          </a:p>
        </p:txBody>
      </p:sp>
      <p:sp>
        <p:nvSpPr>
          <p:cNvPr id="6" name="矩形 5">
            <a:hlinkClick r:id="rId2" action="ppaction://hlinksldjump"/>
            <a:extLst>
              <a:ext uri="{FF2B5EF4-FFF2-40B4-BE49-F238E27FC236}">
                <a16:creationId xmlns="" xmlns:a16="http://schemas.microsoft.com/office/drawing/2014/main" id="{DBAD1DDD-5351-4378-90F5-9488802BC81F}"/>
              </a:ext>
            </a:extLst>
          </p:cNvPr>
          <p:cNvSpPr/>
          <p:nvPr/>
        </p:nvSpPr>
        <p:spPr>
          <a:xfrm>
            <a:off x="1081338" y="3895418"/>
            <a:ext cx="10065636" cy="237552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有机物分子式和结构简式的确定</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限定条件的有机物结构简式的确定及同分异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有机反应方程式的书写和有机合成路线的设计</a:t>
            </a:r>
          </a:p>
        </p:txBody>
      </p:sp>
    </p:spTree>
    <p:extLst>
      <p:ext uri="{BB962C8B-B14F-4D97-AF65-F5344CB8AC3E}">
        <p14:creationId xmlns:p14="http://schemas.microsoft.com/office/powerpoint/2010/main" val="4258926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662233"/>
          </a:xfrm>
          <a:prstGeom prst="rect">
            <a:avLst/>
          </a:prstGeom>
        </p:spPr>
        <p:txBody>
          <a:bodyPr wrap="square">
            <a:spAutoFit/>
          </a:bodyPr>
          <a:lstStyle/>
          <a:p>
            <a:pPr>
              <a:lnSpc>
                <a:spcPct val="150000"/>
              </a:lnSpc>
            </a:pPr>
            <a:r>
              <a:rPr lang="en-US" altLang="zh-CN" sz="2800" dirty="0"/>
              <a:t>②</a:t>
            </a:r>
            <a:r>
              <a:rPr lang="zh-CN" altLang="zh-CN" sz="2800" dirty="0"/>
              <a:t>消去反应</a:t>
            </a:r>
          </a:p>
        </p:txBody>
      </p:sp>
      <p:graphicFrame>
        <p:nvGraphicFramePr>
          <p:cNvPr id="2" name="表格 1">
            <a:extLst>
              <a:ext uri="{FF2B5EF4-FFF2-40B4-BE49-F238E27FC236}">
                <a16:creationId xmlns="" xmlns:a16="http://schemas.microsoft.com/office/drawing/2014/main" id="{4055734E-27E5-483F-B7A2-A5C85618123D}"/>
              </a:ext>
            </a:extLst>
          </p:cNvPr>
          <p:cNvGraphicFramePr>
            <a:graphicFrameLocks noGrp="1"/>
          </p:cNvGraphicFramePr>
          <p:nvPr>
            <p:extLst>
              <p:ext uri="{D42A27DB-BD31-4B8C-83A1-F6EECF244321}">
                <p14:modId xmlns:p14="http://schemas.microsoft.com/office/powerpoint/2010/main" val="2723051212"/>
              </p:ext>
            </p:extLst>
          </p:nvPr>
        </p:nvGraphicFramePr>
        <p:xfrm>
          <a:off x="519546" y="1061821"/>
          <a:ext cx="10515599" cy="4937760"/>
        </p:xfrm>
        <a:graphic>
          <a:graphicData uri="http://schemas.openxmlformats.org/drawingml/2006/table">
            <a:tbl>
              <a:tblPr firstRow="1" firstCol="1" bandRow="1"/>
              <a:tblGrid>
                <a:gridCol w="508614">
                  <a:extLst>
                    <a:ext uri="{9D8B030D-6E8A-4147-A177-3AD203B41FA5}">
                      <a16:colId xmlns="" xmlns:a16="http://schemas.microsoft.com/office/drawing/2014/main" val="2264954464"/>
                    </a:ext>
                  </a:extLst>
                </a:gridCol>
                <a:gridCol w="3031222">
                  <a:extLst>
                    <a:ext uri="{9D8B030D-6E8A-4147-A177-3AD203B41FA5}">
                      <a16:colId xmlns="" xmlns:a16="http://schemas.microsoft.com/office/drawing/2014/main" val="1135403943"/>
                    </a:ext>
                  </a:extLst>
                </a:gridCol>
                <a:gridCol w="6975763">
                  <a:extLst>
                    <a:ext uri="{9D8B030D-6E8A-4147-A177-3AD203B41FA5}">
                      <a16:colId xmlns="" xmlns:a16="http://schemas.microsoft.com/office/drawing/2014/main" val="143731380"/>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机理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羟基和与羟基相连的碳原子的邻位碳原子上的氢原子结合成水分子脱去</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碳碳间形成不饱和键</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如</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smtClean="0">
                          <a:solidFill>
                            <a:srgbClr val="000000"/>
                          </a:solidFill>
                          <a:effectLst/>
                          <a:latin typeface="+mn-lt"/>
                          <a:ea typeface="+mn-ea"/>
                          <a:cs typeface="Times New Roman" panose="02020603050405020304" pitchFamily="18" charset="0"/>
                        </a:rPr>
                        <a:t>          R—CH         </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31701855"/>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发生</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醇分子中</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连有羟基的碳原子必须有邻位碳原子</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且邻位碳原子上必须有氢原子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如</a:t>
                      </a:r>
                      <a:r>
                        <a:rPr lang="en-US" sz="2400" dirty="0">
                          <a:solidFill>
                            <a:srgbClr val="000000"/>
                          </a:solidFill>
                          <a:effectLst/>
                          <a:latin typeface="+mn-lt"/>
                          <a:ea typeface="+mn-ea"/>
                          <a:cs typeface="Times New Roman" panose="02020603050405020304" pitchFamily="18" charset="0"/>
                        </a:rPr>
                        <a:t>:                                                          +H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2628643"/>
                  </a:ext>
                </a:extLst>
              </a:tr>
            </a:tbl>
          </a:graphicData>
        </a:graphic>
      </p:graphicFrame>
      <p:pic>
        <p:nvPicPr>
          <p:cNvPr id="1030" name="图片 1704">
            <a:extLst>
              <a:ext uri="{FF2B5EF4-FFF2-40B4-BE49-F238E27FC236}">
                <a16:creationId xmlns="" xmlns:a16="http://schemas.microsoft.com/office/drawing/2014/main" id="{71BD4A08-26C1-4A89-B6BD-4AE72F49E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768" y="1440873"/>
            <a:ext cx="2115529" cy="918585"/>
          </a:xfrm>
          <a:prstGeom prst="rect">
            <a:avLst/>
          </a:prstGeom>
          <a:noFill/>
          <a:extLst>
            <a:ext uri="{909E8E84-426E-40DD-AFC4-6F175D3DCCD1}">
              <a14:hiddenFill xmlns:a14="http://schemas.microsoft.com/office/drawing/2010/main">
                <a:solidFill>
                  <a:srgbClr val="FFFFFF"/>
                </a:solidFill>
              </a14:hiddenFill>
            </a:ext>
          </a:extLst>
        </p:spPr>
      </p:pic>
      <p:pic>
        <p:nvPicPr>
          <p:cNvPr id="1029" name="图片 1705">
            <a:extLst>
              <a:ext uri="{FF2B5EF4-FFF2-40B4-BE49-F238E27FC236}">
                <a16:creationId xmlns="" xmlns:a16="http://schemas.microsoft.com/office/drawing/2014/main" id="{3439907D-4301-45D5-96E9-894489F96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223" y="1593273"/>
            <a:ext cx="1085601" cy="695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图片 1706">
            <a:extLst>
              <a:ext uri="{FF2B5EF4-FFF2-40B4-BE49-F238E27FC236}">
                <a16:creationId xmlns="" xmlns:a16="http://schemas.microsoft.com/office/drawing/2014/main" id="{9D113097-D874-44ED-ADD7-3CF221EAA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275" y="2644696"/>
            <a:ext cx="334031" cy="3340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1707">
            <a:extLst>
              <a:ext uri="{FF2B5EF4-FFF2-40B4-BE49-F238E27FC236}">
                <a16:creationId xmlns="" xmlns:a16="http://schemas.microsoft.com/office/drawing/2014/main" id="{27596008-26FD-4810-8069-FCACCA59B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495" y="4364182"/>
            <a:ext cx="1586647" cy="12247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1708">
            <a:extLst>
              <a:ext uri="{FF2B5EF4-FFF2-40B4-BE49-F238E27FC236}">
                <a16:creationId xmlns="" xmlns:a16="http://schemas.microsoft.com/office/drawing/2014/main" id="{CFFED9D5-54E3-4341-B4EF-EBA769C0A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641" y="4655127"/>
            <a:ext cx="1085601" cy="695898"/>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1709">
            <a:extLst>
              <a:ext uri="{FF2B5EF4-FFF2-40B4-BE49-F238E27FC236}">
                <a16:creationId xmlns="" xmlns:a16="http://schemas.microsoft.com/office/drawing/2014/main" id="{129649EF-4C42-43C6-8A61-11DFA6266D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5" y="4572001"/>
            <a:ext cx="1586647" cy="61239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D4C15207-F985-4ACB-A13A-4E163CDB8F0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0114796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a:extLst>
              <a:ext uri="{FF2B5EF4-FFF2-40B4-BE49-F238E27FC236}">
                <a16:creationId xmlns="" xmlns:a16="http://schemas.microsoft.com/office/drawing/2014/main" id="{98F9DA83-92F6-4EF4-8E05-FDED713F4918}"/>
              </a:ext>
            </a:extLst>
          </p:cNvPr>
          <p:cNvSpPr/>
          <p:nvPr/>
        </p:nvSpPr>
        <p:spPr>
          <a:xfrm>
            <a:off x="246296" y="1812997"/>
            <a:ext cx="11727990" cy="738664"/>
          </a:xfrm>
          <a:prstGeom prst="rect">
            <a:avLst/>
          </a:prstGeom>
        </p:spPr>
        <p:txBody>
          <a:bodyPr wrap="square">
            <a:spAutoFit/>
          </a:bodyPr>
          <a:lstStyle/>
          <a:p>
            <a:pPr>
              <a:lnSpc>
                <a:spcPct val="150000"/>
              </a:lnSpc>
            </a:pPr>
            <a:r>
              <a:rPr lang="en-US" altLang="zh-CN" sz="2800" dirty="0"/>
              <a:t>CH</a:t>
            </a:r>
            <a:r>
              <a:rPr lang="en-US" altLang="zh-CN" sz="2800" baseline="-25000" dirty="0"/>
              <a:t>3</a:t>
            </a:r>
            <a:r>
              <a:rPr lang="en-US" altLang="zh-CN" sz="2800" dirty="0"/>
              <a:t>OH</a:t>
            </a:r>
            <a:r>
              <a:rPr lang="zh-CN" altLang="zh-CN" sz="2800" dirty="0"/>
              <a:t>、</a:t>
            </a:r>
            <a:r>
              <a:rPr lang="en-US" altLang="zh-CN" sz="2800" dirty="0"/>
              <a:t>                       </a:t>
            </a:r>
            <a:r>
              <a:rPr lang="zh-CN" altLang="zh-CN" sz="2800" dirty="0"/>
              <a:t>、</a:t>
            </a:r>
            <a:r>
              <a:rPr lang="en-US" altLang="zh-CN" sz="2800" dirty="0"/>
              <a:t>                  </a:t>
            </a:r>
            <a:r>
              <a:rPr lang="zh-CN" altLang="zh-CN" sz="2800" dirty="0"/>
              <a:t>等均不能发生消去反应。</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a:extLst>
              <a:ext uri="{FF2B5EF4-FFF2-40B4-BE49-F238E27FC236}">
                <a16:creationId xmlns="" xmlns:a16="http://schemas.microsoft.com/office/drawing/2014/main" id="{9E980522-D7D1-4809-AF37-F1850048B9AF}"/>
              </a:ext>
            </a:extLst>
          </p:cNvPr>
          <p:cNvPicPr/>
          <p:nvPr/>
        </p:nvPicPr>
        <p:blipFill>
          <a:blip r:embed="rId2"/>
          <a:stretch>
            <a:fillRect/>
          </a:stretch>
        </p:blipFill>
        <p:spPr>
          <a:xfrm>
            <a:off x="1654145" y="1612582"/>
            <a:ext cx="2039175" cy="1144473"/>
          </a:xfrm>
          <a:prstGeom prst="rect">
            <a:avLst/>
          </a:prstGeom>
        </p:spPr>
      </p:pic>
      <p:pic>
        <p:nvPicPr>
          <p:cNvPr id="12" name="图片 11">
            <a:extLst>
              <a:ext uri="{FF2B5EF4-FFF2-40B4-BE49-F238E27FC236}">
                <a16:creationId xmlns="" xmlns:a16="http://schemas.microsoft.com/office/drawing/2014/main" id="{20A5ADB6-8363-4619-8B30-D4AF394B9066}"/>
              </a:ext>
            </a:extLst>
          </p:cNvPr>
          <p:cNvPicPr/>
          <p:nvPr/>
        </p:nvPicPr>
        <p:blipFill>
          <a:blip r:embed="rId3"/>
          <a:stretch>
            <a:fillRect/>
          </a:stretch>
        </p:blipFill>
        <p:spPr>
          <a:xfrm>
            <a:off x="4111654" y="1950921"/>
            <a:ext cx="1696526" cy="487478"/>
          </a:xfrm>
          <a:prstGeom prst="rect">
            <a:avLst/>
          </a:prstGeom>
        </p:spPr>
      </p:pic>
      <p:sp>
        <p:nvSpPr>
          <p:cNvPr id="6" name="矩形 5">
            <a:extLst>
              <a:ext uri="{FF2B5EF4-FFF2-40B4-BE49-F238E27FC236}">
                <a16:creationId xmlns="" xmlns:a16="http://schemas.microsoft.com/office/drawing/2014/main" id="{51745333-D1B9-44C4-B595-C2F4B26A727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052240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523220"/>
          </a:xfrm>
          <a:prstGeom prst="rect">
            <a:avLst/>
          </a:prstGeom>
        </p:spPr>
        <p:txBody>
          <a:bodyPr wrap="square">
            <a:spAutoFit/>
          </a:bodyPr>
          <a:lstStyle/>
          <a:p>
            <a:r>
              <a:rPr lang="en-US" altLang="zh-CN" sz="2800" dirty="0"/>
              <a:t>(5)</a:t>
            </a:r>
            <a:r>
              <a:rPr lang="zh-CN" altLang="zh-CN" sz="2800" dirty="0"/>
              <a:t>几种常见的醇</a:t>
            </a:r>
          </a:p>
        </p:txBody>
      </p:sp>
      <p:graphicFrame>
        <p:nvGraphicFramePr>
          <p:cNvPr id="2" name="表格 1">
            <a:extLst>
              <a:ext uri="{FF2B5EF4-FFF2-40B4-BE49-F238E27FC236}">
                <a16:creationId xmlns="" xmlns:a16="http://schemas.microsoft.com/office/drawing/2014/main" id="{B303A13F-AD69-44BE-8DEC-64C5CDF4DD1B}"/>
              </a:ext>
            </a:extLst>
          </p:cNvPr>
          <p:cNvGraphicFramePr>
            <a:graphicFrameLocks noGrp="1"/>
          </p:cNvGraphicFramePr>
          <p:nvPr>
            <p:extLst>
              <p:ext uri="{D42A27DB-BD31-4B8C-83A1-F6EECF244321}">
                <p14:modId xmlns:p14="http://schemas.microsoft.com/office/powerpoint/2010/main" val="1293934412"/>
              </p:ext>
            </p:extLst>
          </p:nvPr>
        </p:nvGraphicFramePr>
        <p:xfrm>
          <a:off x="367145" y="979849"/>
          <a:ext cx="11492344" cy="5486400"/>
        </p:xfrm>
        <a:graphic>
          <a:graphicData uri="http://schemas.openxmlformats.org/drawingml/2006/table">
            <a:tbl>
              <a:tblPr firstRow="1" firstCol="1" bandRow="1"/>
              <a:tblGrid>
                <a:gridCol w="1808019">
                  <a:extLst>
                    <a:ext uri="{9D8B030D-6E8A-4147-A177-3AD203B41FA5}">
                      <a16:colId xmlns="" xmlns:a16="http://schemas.microsoft.com/office/drawing/2014/main" val="11628540"/>
                    </a:ext>
                  </a:extLst>
                </a:gridCol>
                <a:gridCol w="2618509">
                  <a:extLst>
                    <a:ext uri="{9D8B030D-6E8A-4147-A177-3AD203B41FA5}">
                      <a16:colId xmlns="" xmlns:a16="http://schemas.microsoft.com/office/drawing/2014/main" val="307691582"/>
                    </a:ext>
                  </a:extLst>
                </a:gridCol>
                <a:gridCol w="2812472">
                  <a:extLst>
                    <a:ext uri="{9D8B030D-6E8A-4147-A177-3AD203B41FA5}">
                      <a16:colId xmlns="" xmlns:a16="http://schemas.microsoft.com/office/drawing/2014/main" val="2511154308"/>
                    </a:ext>
                  </a:extLst>
                </a:gridCol>
                <a:gridCol w="4253344">
                  <a:extLst>
                    <a:ext uri="{9D8B030D-6E8A-4147-A177-3AD203B41FA5}">
                      <a16:colId xmlns="" xmlns:a16="http://schemas.microsoft.com/office/drawing/2014/main" val="1295228160"/>
                    </a:ext>
                  </a:extLst>
                </a:gridCol>
              </a:tblGrid>
              <a:tr h="12700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甲醇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乙二醇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丙三醇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071697"/>
                  </a:ext>
                </a:extLst>
              </a:tr>
              <a:tr h="1270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俗称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木精、木醇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甘油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85715853"/>
                  </a:ext>
                </a:extLst>
              </a:tr>
              <a:tr h="1270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结构简式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OH</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83798386"/>
                  </a:ext>
                </a:extLst>
              </a:tr>
              <a:tr h="1270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状态</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常温下</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液态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液态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液态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0564445"/>
                  </a:ext>
                </a:extLst>
              </a:tr>
              <a:tr h="1270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溶解性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易溶于水和乙醇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50000"/>
                        </a:lnSpc>
                        <a:spcAft>
                          <a:spcPts val="0"/>
                        </a:spcAft>
                      </a:pP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8427858"/>
                  </a:ext>
                </a:extLst>
              </a:tr>
              <a:tr h="2540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用途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工业酒精的主要成分</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可作化工原料和车用燃料</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化工原料</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汽车防冻液</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配制化妆品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09641562"/>
                  </a:ext>
                </a:extLst>
              </a:tr>
            </a:tbl>
          </a:graphicData>
        </a:graphic>
      </p:graphicFrame>
      <p:pic>
        <p:nvPicPr>
          <p:cNvPr id="2050" name="图片 1728">
            <a:extLst>
              <a:ext uri="{FF2B5EF4-FFF2-40B4-BE49-F238E27FC236}">
                <a16:creationId xmlns="" xmlns:a16="http://schemas.microsoft.com/office/drawing/2014/main" id="{8BB7076C-618F-47E8-9354-8BF475ED0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337" y="2367611"/>
            <a:ext cx="1253325" cy="852261"/>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729">
            <a:extLst>
              <a:ext uri="{FF2B5EF4-FFF2-40B4-BE49-F238E27FC236}">
                <a16:creationId xmlns="" xmlns:a16="http://schemas.microsoft.com/office/drawing/2014/main" id="{4FDE6452-3349-41E0-90E4-86AFE822F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2" y="2317606"/>
            <a:ext cx="1212430" cy="111139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 xmlns:a16="http://schemas.microsoft.com/office/drawing/2014/main" id="{63063619-2670-4239-A4D9-151D09C1E303}"/>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34921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4156F791-1ACC-49A8-B99B-F68CFEA30404}"/>
              </a:ext>
            </a:extLst>
          </p:cNvPr>
          <p:cNvSpPr/>
          <p:nvPr/>
        </p:nvSpPr>
        <p:spPr>
          <a:xfrm>
            <a:off x="246296" y="316706"/>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a:extLst>
              <a:ext uri="{FF2B5EF4-FFF2-40B4-BE49-F238E27FC236}">
                <a16:creationId xmlns="" xmlns:a16="http://schemas.microsoft.com/office/drawing/2014/main" id="{98F9DA83-92F6-4EF4-8E05-FDED713F4918}"/>
              </a:ext>
            </a:extLst>
          </p:cNvPr>
          <p:cNvSpPr/>
          <p:nvPr/>
        </p:nvSpPr>
        <p:spPr>
          <a:xfrm>
            <a:off x="246296" y="1064851"/>
            <a:ext cx="11727990" cy="1308563"/>
          </a:xfrm>
          <a:prstGeom prst="rect">
            <a:avLst/>
          </a:prstGeom>
        </p:spPr>
        <p:txBody>
          <a:bodyPr wrap="square">
            <a:spAutoFit/>
          </a:bodyPr>
          <a:lstStyle/>
          <a:p>
            <a:pPr>
              <a:lnSpc>
                <a:spcPct val="150000"/>
              </a:lnSpc>
            </a:pPr>
            <a:r>
              <a:rPr lang="zh-CN" altLang="zh-CN" sz="2800" dirty="0"/>
              <a:t>甲醇、乙醇、丙醇等低级醇均可与水以任意比例混溶</a:t>
            </a:r>
            <a:r>
              <a:rPr lang="en-US" altLang="zh-CN" sz="2800" dirty="0"/>
              <a:t>,</a:t>
            </a:r>
            <a:r>
              <a:rPr lang="zh-CN" altLang="zh-CN" sz="2800" dirty="0"/>
              <a:t>这是因为甲醇、乙醇、丙醇分子与水分子之间形成了氢键。</a:t>
            </a:r>
          </a:p>
        </p:txBody>
      </p:sp>
      <p:sp>
        <p:nvSpPr>
          <p:cNvPr id="4" name="矩形 3">
            <a:extLst>
              <a:ext uri="{FF2B5EF4-FFF2-40B4-BE49-F238E27FC236}">
                <a16:creationId xmlns="" xmlns:a16="http://schemas.microsoft.com/office/drawing/2014/main" id="{E9281991-876E-43B6-999B-3440865D4BC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092044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98F9DA83-92F6-4EF4-8E05-FDED713F4918}"/>
              </a:ext>
            </a:extLst>
          </p:cNvPr>
          <p:cNvSpPr/>
          <p:nvPr/>
        </p:nvSpPr>
        <p:spPr>
          <a:xfrm>
            <a:off x="246296" y="275141"/>
            <a:ext cx="11727990" cy="662233"/>
          </a:xfrm>
          <a:prstGeom prst="rect">
            <a:avLst/>
          </a:prstGeom>
        </p:spPr>
        <p:txBody>
          <a:bodyPr wrap="square">
            <a:spAutoFit/>
          </a:bodyPr>
          <a:lstStyle/>
          <a:p>
            <a:pPr>
              <a:lnSpc>
                <a:spcPct val="150000"/>
              </a:lnSpc>
            </a:pPr>
            <a:r>
              <a:rPr lang="en-US" altLang="zh-CN" sz="2800" b="1" dirty="0"/>
              <a:t>2.</a:t>
            </a:r>
            <a:r>
              <a:rPr lang="zh-CN" altLang="zh-CN" sz="2800" b="1" dirty="0"/>
              <a:t>脂肪醇、芳香醇、酚和芳香醚的比较</a:t>
            </a:r>
          </a:p>
        </p:txBody>
      </p:sp>
      <p:graphicFrame>
        <p:nvGraphicFramePr>
          <p:cNvPr id="2" name="表格 1">
            <a:extLst>
              <a:ext uri="{FF2B5EF4-FFF2-40B4-BE49-F238E27FC236}">
                <a16:creationId xmlns="" xmlns:a16="http://schemas.microsoft.com/office/drawing/2014/main" id="{4402AF0B-A8F9-4C65-967B-622E6D88CD4A}"/>
              </a:ext>
            </a:extLst>
          </p:cNvPr>
          <p:cNvGraphicFramePr>
            <a:graphicFrameLocks noGrp="1"/>
          </p:cNvGraphicFramePr>
          <p:nvPr>
            <p:extLst>
              <p:ext uri="{D42A27DB-BD31-4B8C-83A1-F6EECF244321}">
                <p14:modId xmlns:p14="http://schemas.microsoft.com/office/powerpoint/2010/main" val="3887288507"/>
              </p:ext>
            </p:extLst>
          </p:nvPr>
        </p:nvGraphicFramePr>
        <p:xfrm>
          <a:off x="432815" y="1040118"/>
          <a:ext cx="11326369" cy="5233713"/>
        </p:xfrm>
        <a:graphic>
          <a:graphicData uri="http://schemas.openxmlformats.org/drawingml/2006/table">
            <a:tbl>
              <a:tblPr firstRow="1" firstCol="1" bandRow="1"/>
              <a:tblGrid>
                <a:gridCol w="1132637">
                  <a:extLst>
                    <a:ext uri="{9D8B030D-6E8A-4147-A177-3AD203B41FA5}">
                      <a16:colId xmlns="" xmlns:a16="http://schemas.microsoft.com/office/drawing/2014/main" val="1090622843"/>
                    </a:ext>
                  </a:extLst>
                </a:gridCol>
                <a:gridCol w="1779858">
                  <a:extLst>
                    <a:ext uri="{9D8B030D-6E8A-4147-A177-3AD203B41FA5}">
                      <a16:colId xmlns="" xmlns:a16="http://schemas.microsoft.com/office/drawing/2014/main" val="1886011762"/>
                    </a:ext>
                  </a:extLst>
                </a:gridCol>
                <a:gridCol w="2806108">
                  <a:extLst>
                    <a:ext uri="{9D8B030D-6E8A-4147-A177-3AD203B41FA5}">
                      <a16:colId xmlns="" xmlns:a16="http://schemas.microsoft.com/office/drawing/2014/main" val="3286791497"/>
                    </a:ext>
                  </a:extLst>
                </a:gridCol>
                <a:gridCol w="3571316">
                  <a:extLst>
                    <a:ext uri="{9D8B030D-6E8A-4147-A177-3AD203B41FA5}">
                      <a16:colId xmlns="" xmlns:a16="http://schemas.microsoft.com/office/drawing/2014/main" val="3396361699"/>
                    </a:ext>
                  </a:extLst>
                </a:gridCol>
                <a:gridCol w="2036450">
                  <a:extLst>
                    <a:ext uri="{9D8B030D-6E8A-4147-A177-3AD203B41FA5}">
                      <a16:colId xmlns="" xmlns:a16="http://schemas.microsoft.com/office/drawing/2014/main" val="1235449480"/>
                    </a:ext>
                  </a:extLst>
                </a:gridCol>
              </a:tblGrid>
              <a:tr h="581524">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脂肪醇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芳香醇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芳香醚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5695212"/>
                  </a:ext>
                </a:extLst>
              </a:tr>
              <a:tr h="581524">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OH</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baseline="-25000">
                          <a:solidFill>
                            <a:srgbClr val="000000"/>
                          </a:solidFill>
                          <a:effectLst/>
                          <a:latin typeface="+mn-lt"/>
                          <a:ea typeface="+mn-ea"/>
                          <a:cs typeface="Times New Roman" panose="02020603050405020304" pitchFamily="18" charset="0"/>
                        </a:rPr>
                        <a:t>6</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5</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OH</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baseline="-25000">
                          <a:solidFill>
                            <a:srgbClr val="000000"/>
                          </a:solidFill>
                          <a:effectLst/>
                          <a:latin typeface="+mn-lt"/>
                          <a:ea typeface="+mn-ea"/>
                          <a:cs typeface="Times New Roman" panose="02020603050405020304" pitchFamily="18" charset="0"/>
                        </a:rPr>
                        <a:t>6</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5</a:t>
                      </a:r>
                      <a:r>
                        <a:rPr lang="en-US" sz="2400">
                          <a:solidFill>
                            <a:srgbClr val="000000"/>
                          </a:solidFill>
                          <a:effectLst/>
                          <a:latin typeface="+mn-lt"/>
                          <a:ea typeface="+mn-ea"/>
                          <a:cs typeface="Times New Roman" panose="02020603050405020304" pitchFamily="18" charset="0"/>
                        </a:rPr>
                        <a:t>OH</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baseline="-25000">
                          <a:solidFill>
                            <a:srgbClr val="000000"/>
                          </a:solidFill>
                          <a:effectLst/>
                          <a:latin typeface="+mn-lt"/>
                          <a:ea typeface="+mn-ea"/>
                          <a:cs typeface="Times New Roman" panose="02020603050405020304" pitchFamily="18" charset="0"/>
                        </a:rPr>
                        <a:t>6</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5</a:t>
                      </a:r>
                      <a:r>
                        <a:rPr lang="en-US" sz="2400">
                          <a:solidFill>
                            <a:srgbClr val="000000"/>
                          </a:solidFill>
                          <a:effectLst/>
                          <a:latin typeface="+mn-lt"/>
                          <a:ea typeface="+mn-ea"/>
                          <a:cs typeface="Times New Roman" panose="02020603050405020304" pitchFamily="18" charset="0"/>
                        </a:rPr>
                        <a:t>OCH</a:t>
                      </a:r>
                      <a:r>
                        <a:rPr lang="en-US" sz="2400" baseline="-25000">
                          <a:solidFill>
                            <a:srgbClr val="000000"/>
                          </a:solidFill>
                          <a:effectLst/>
                          <a:latin typeface="+mn-lt"/>
                          <a:ea typeface="+mn-ea"/>
                          <a:cs typeface="Times New Roman" panose="02020603050405020304" pitchFamily="18" charset="0"/>
                        </a:rPr>
                        <a:t>3</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28071606"/>
                  </a:ext>
                </a:extLst>
              </a:tr>
              <a:tr h="581524">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—OH</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—OH</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—OH</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—O—</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76238412"/>
                  </a:ext>
                </a:extLst>
              </a:tr>
              <a:tr h="116304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结构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特点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—OH</a:t>
                      </a:r>
                      <a:r>
                        <a:rPr lang="zh-CN" sz="2400">
                          <a:solidFill>
                            <a:srgbClr val="000000"/>
                          </a:solidFill>
                          <a:effectLst/>
                          <a:latin typeface="+mn-lt"/>
                          <a:ea typeface="+mn-ea"/>
                          <a:cs typeface="Times New Roman" panose="02020603050405020304" pitchFamily="18" charset="0"/>
                        </a:rPr>
                        <a:t>与链</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烃基相连</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—OH</a:t>
                      </a:r>
                      <a:r>
                        <a:rPr lang="zh-CN" sz="2400">
                          <a:solidFill>
                            <a:srgbClr val="000000"/>
                          </a:solidFill>
                          <a:effectLst/>
                          <a:latin typeface="+mn-lt"/>
                          <a:ea typeface="+mn-ea"/>
                          <a:cs typeface="Times New Roman" panose="02020603050405020304" pitchFamily="18" charset="0"/>
                        </a:rPr>
                        <a:t>与芳香</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烃侧链相连</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—OH</a:t>
                      </a:r>
                      <a:r>
                        <a:rPr lang="zh-CN" sz="2400">
                          <a:solidFill>
                            <a:srgbClr val="000000"/>
                          </a:solidFill>
                          <a:effectLst/>
                          <a:latin typeface="+mn-lt"/>
                          <a:ea typeface="+mn-ea"/>
                          <a:cs typeface="Times New Roman" panose="02020603050405020304" pitchFamily="18" charset="0"/>
                        </a:rPr>
                        <a:t>与苯环直接相连</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氧原子连接</a:t>
                      </a: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个烃基</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6143410"/>
                  </a:ext>
                </a:extLst>
              </a:tr>
              <a:tr h="116304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主要化</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学性质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①</a:t>
                      </a:r>
                      <a:r>
                        <a:rPr lang="zh-CN" sz="2400">
                          <a:solidFill>
                            <a:srgbClr val="000000"/>
                          </a:solidFill>
                          <a:effectLst/>
                          <a:latin typeface="+mn-lt"/>
                          <a:ea typeface="+mn-ea"/>
                          <a:cs typeface="Times New Roman" panose="02020603050405020304" pitchFamily="18" charset="0"/>
                        </a:rPr>
                        <a:t>与钠反应</a:t>
                      </a:r>
                      <a:r>
                        <a:rPr lang="en-US" sz="2400">
                          <a:solidFill>
                            <a:srgbClr val="000000"/>
                          </a:solidFill>
                          <a:effectLst/>
                          <a:latin typeface="+mn-lt"/>
                          <a:ea typeface="+mn-ea"/>
                          <a:cs typeface="Times New Roman" panose="02020603050405020304" pitchFamily="18" charset="0"/>
                        </a:rPr>
                        <a:t>,②</a:t>
                      </a:r>
                      <a:r>
                        <a:rPr lang="zh-CN" sz="2400">
                          <a:solidFill>
                            <a:srgbClr val="000000"/>
                          </a:solidFill>
                          <a:effectLst/>
                          <a:latin typeface="+mn-lt"/>
                          <a:ea typeface="+mn-ea"/>
                          <a:cs typeface="Times New Roman" panose="02020603050405020304" pitchFamily="18" charset="0"/>
                        </a:rPr>
                        <a:t>取代反应</a:t>
                      </a:r>
                      <a:r>
                        <a:rPr lang="en-US" sz="2400">
                          <a:solidFill>
                            <a:srgbClr val="000000"/>
                          </a:solidFill>
                          <a:effectLst/>
                          <a:latin typeface="+mn-lt"/>
                          <a:ea typeface="+mn-ea"/>
                          <a:cs typeface="Times New Roman" panose="02020603050405020304" pitchFamily="18" charset="0"/>
                        </a:rPr>
                        <a:t>,③</a:t>
                      </a:r>
                      <a:r>
                        <a:rPr lang="zh-CN" sz="2400">
                          <a:solidFill>
                            <a:srgbClr val="000000"/>
                          </a:solidFill>
                          <a:effectLst/>
                          <a:latin typeface="+mn-lt"/>
                          <a:ea typeface="+mn-ea"/>
                          <a:cs typeface="Times New Roman" panose="02020603050405020304" pitchFamily="18" charset="0"/>
                        </a:rPr>
                        <a:t>脱水反应</a:t>
                      </a:r>
                      <a:r>
                        <a:rPr lang="en-US" sz="2400">
                          <a:solidFill>
                            <a:srgbClr val="000000"/>
                          </a:solidFill>
                          <a:effectLst/>
                          <a:latin typeface="+mn-lt"/>
                          <a:ea typeface="+mn-ea"/>
                          <a:cs typeface="Times New Roman" panose="02020603050405020304" pitchFamily="18" charset="0"/>
                        </a:rPr>
                        <a:t>,④</a:t>
                      </a:r>
                      <a:r>
                        <a:rPr lang="zh-CN" sz="2400">
                          <a:solidFill>
                            <a:srgbClr val="000000"/>
                          </a:solidFill>
                          <a:effectLst/>
                          <a:latin typeface="+mn-lt"/>
                          <a:ea typeface="+mn-ea"/>
                          <a:cs typeface="Times New Roman" panose="02020603050405020304" pitchFamily="18" charset="0"/>
                        </a:rPr>
                        <a:t>氧化反应</a:t>
                      </a:r>
                      <a:r>
                        <a:rPr lang="en-US" sz="2400">
                          <a:solidFill>
                            <a:srgbClr val="000000"/>
                          </a:solidFill>
                          <a:effectLst/>
                          <a:latin typeface="+mn-lt"/>
                          <a:ea typeface="+mn-ea"/>
                          <a:cs typeface="Times New Roman" panose="02020603050405020304" pitchFamily="18" charset="0"/>
                        </a:rPr>
                        <a:t>,⑤</a:t>
                      </a:r>
                      <a:r>
                        <a:rPr lang="zh-CN" sz="2400">
                          <a:solidFill>
                            <a:srgbClr val="000000"/>
                          </a:solidFill>
                          <a:effectLst/>
                          <a:latin typeface="+mn-lt"/>
                          <a:ea typeface="+mn-ea"/>
                          <a:cs typeface="Times New Roman" panose="02020603050405020304" pitchFamily="18" charset="0"/>
                        </a:rPr>
                        <a:t>酯化反应等</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①</a:t>
                      </a:r>
                      <a:r>
                        <a:rPr lang="zh-CN" sz="2400">
                          <a:solidFill>
                            <a:srgbClr val="000000"/>
                          </a:solidFill>
                          <a:effectLst/>
                          <a:latin typeface="+mn-lt"/>
                          <a:ea typeface="+mn-ea"/>
                          <a:cs typeface="Times New Roman" panose="02020603050405020304" pitchFamily="18" charset="0"/>
                        </a:rPr>
                        <a:t>弱酸性</a:t>
                      </a:r>
                      <a:r>
                        <a:rPr lang="en-US" sz="2400">
                          <a:solidFill>
                            <a:srgbClr val="000000"/>
                          </a:solidFill>
                          <a:effectLst/>
                          <a:latin typeface="+mn-lt"/>
                          <a:ea typeface="+mn-ea"/>
                          <a:cs typeface="Times New Roman" panose="02020603050405020304" pitchFamily="18" charset="0"/>
                        </a:rPr>
                        <a:t>,②</a:t>
                      </a:r>
                      <a:r>
                        <a:rPr lang="zh-CN" sz="2400">
                          <a:solidFill>
                            <a:srgbClr val="000000"/>
                          </a:solidFill>
                          <a:effectLst/>
                          <a:latin typeface="+mn-lt"/>
                          <a:ea typeface="+mn-ea"/>
                          <a:cs typeface="Times New Roman" panose="02020603050405020304" pitchFamily="18" charset="0"/>
                        </a:rPr>
                        <a:t>取代反应</a:t>
                      </a:r>
                      <a:r>
                        <a:rPr lang="en-US" sz="2400">
                          <a:solidFill>
                            <a:srgbClr val="000000"/>
                          </a:solidFill>
                          <a:effectLst/>
                          <a:latin typeface="+mn-lt"/>
                          <a:ea typeface="+mn-ea"/>
                          <a:cs typeface="Times New Roman" panose="02020603050405020304" pitchFamily="18" charset="0"/>
                        </a:rPr>
                        <a:t>,③</a:t>
                      </a:r>
                      <a:r>
                        <a:rPr lang="zh-CN" sz="2400">
                          <a:solidFill>
                            <a:srgbClr val="000000"/>
                          </a:solidFill>
                          <a:effectLst/>
                          <a:latin typeface="+mn-lt"/>
                          <a:ea typeface="+mn-ea"/>
                          <a:cs typeface="Times New Roman" panose="02020603050405020304" pitchFamily="18" charset="0"/>
                        </a:rPr>
                        <a:t>显色反应</a:t>
                      </a:r>
                      <a:r>
                        <a:rPr lang="en-US" sz="2400">
                          <a:solidFill>
                            <a:srgbClr val="000000"/>
                          </a:solidFill>
                          <a:effectLst/>
                          <a:latin typeface="+mn-lt"/>
                          <a:ea typeface="+mn-ea"/>
                          <a:cs typeface="Times New Roman" panose="02020603050405020304" pitchFamily="18" charset="0"/>
                        </a:rPr>
                        <a:t>,④</a:t>
                      </a:r>
                      <a:r>
                        <a:rPr lang="zh-CN" sz="2400">
                          <a:solidFill>
                            <a:srgbClr val="000000"/>
                          </a:solidFill>
                          <a:effectLst/>
                          <a:latin typeface="+mn-lt"/>
                          <a:ea typeface="+mn-ea"/>
                          <a:cs typeface="Times New Roman" panose="02020603050405020304" pitchFamily="18" charset="0"/>
                        </a:rPr>
                        <a:t>加成反应等</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8428128"/>
                  </a:ext>
                </a:extLst>
              </a:tr>
              <a:tr h="1163047">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特性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红热铜丝插入醇中有刺激性气味</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生成醛或酮</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与</a:t>
                      </a:r>
                      <a:r>
                        <a:rPr lang="en-US" sz="2400">
                          <a:solidFill>
                            <a:srgbClr val="000000"/>
                          </a:solidFill>
                          <a:effectLst/>
                          <a:latin typeface="+mn-lt"/>
                          <a:ea typeface="+mn-ea"/>
                          <a:cs typeface="Times New Roman" panose="02020603050405020304" pitchFamily="18" charset="0"/>
                        </a:rPr>
                        <a:t>FeCl</a:t>
                      </a:r>
                      <a:r>
                        <a:rPr lang="en-US" sz="2400" baseline="-250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溶液反应显紫色</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30082548"/>
                  </a:ext>
                </a:extLst>
              </a:tr>
            </a:tbl>
          </a:graphicData>
        </a:graphic>
      </p:graphicFrame>
      <p:sp>
        <p:nvSpPr>
          <p:cNvPr id="4" name="矩形 3">
            <a:extLst>
              <a:ext uri="{FF2B5EF4-FFF2-40B4-BE49-F238E27FC236}">
                <a16:creationId xmlns="" xmlns:a16="http://schemas.microsoft.com/office/drawing/2014/main" id="{AE766B0A-FA3D-4FE2-9D68-8496AAC52A2C}"/>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1303043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344732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6</a:t>
            </a:r>
            <a:r>
              <a:rPr lang="zh-CN" altLang="zh-CN" sz="2800" dirty="0">
                <a:solidFill>
                  <a:srgbClr val="DA251C"/>
                </a:solidFill>
              </a:rPr>
              <a:t>　</a:t>
            </a:r>
            <a:r>
              <a:rPr lang="zh-CN" altLang="zh-CN" sz="2800" dirty="0" smtClean="0">
                <a:solidFill>
                  <a:srgbClr val="DA251C"/>
                </a:solidFill>
              </a:rPr>
              <a:t>酚</a:t>
            </a:r>
            <a:r>
              <a:rPr lang="zh-CN" altLang="en-US" sz="2800" dirty="0" smtClean="0">
                <a:solidFill>
                  <a:srgbClr val="DA251C"/>
                </a:solidFill>
              </a:rPr>
              <a:t>（重点）</a:t>
            </a:r>
            <a:endParaRPr lang="zh-CN"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662233"/>
          </a:xfrm>
          <a:prstGeom prst="rect">
            <a:avLst/>
          </a:prstGeom>
        </p:spPr>
        <p:txBody>
          <a:bodyPr wrap="square">
            <a:spAutoFit/>
          </a:bodyPr>
          <a:lstStyle/>
          <a:p>
            <a:pPr>
              <a:lnSpc>
                <a:spcPct val="150000"/>
              </a:lnSpc>
            </a:pPr>
            <a:r>
              <a:rPr lang="en-US" altLang="zh-CN" sz="2800" b="1" dirty="0"/>
              <a:t>1.</a:t>
            </a:r>
            <a:r>
              <a:rPr lang="zh-CN" altLang="zh-CN" sz="2800" b="1" dirty="0"/>
              <a:t>苯酚的组成和结构</a:t>
            </a:r>
          </a:p>
        </p:txBody>
      </p:sp>
      <p:pic>
        <p:nvPicPr>
          <p:cNvPr id="9" name="ZT26ZT-7.EPS" descr="id:2147516042;FounderCES">
            <a:extLst>
              <a:ext uri="{FF2B5EF4-FFF2-40B4-BE49-F238E27FC236}">
                <a16:creationId xmlns="" xmlns:a16="http://schemas.microsoft.com/office/drawing/2014/main" id="{E090F0BA-0901-4CD7-9074-89A28F7E4FE1}"/>
              </a:ext>
            </a:extLst>
          </p:cNvPr>
          <p:cNvPicPr/>
          <p:nvPr/>
        </p:nvPicPr>
        <p:blipFill>
          <a:blip r:embed="rId2"/>
          <a:stretch>
            <a:fillRect/>
          </a:stretch>
        </p:blipFill>
        <p:spPr>
          <a:xfrm>
            <a:off x="4116989" y="1164272"/>
            <a:ext cx="5373376" cy="2175852"/>
          </a:xfrm>
          <a:prstGeom prst="rect">
            <a:avLst/>
          </a:prstGeom>
        </p:spPr>
      </p:pic>
      <p:sp>
        <p:nvSpPr>
          <p:cNvPr id="11" name="矩形 10">
            <a:extLst>
              <a:ext uri="{FF2B5EF4-FFF2-40B4-BE49-F238E27FC236}">
                <a16:creationId xmlns="" xmlns:a16="http://schemas.microsoft.com/office/drawing/2014/main" id="{A125E371-49C9-4F1F-A4B5-90E67D331E40}"/>
              </a:ext>
            </a:extLst>
          </p:cNvPr>
          <p:cNvSpPr/>
          <p:nvPr/>
        </p:nvSpPr>
        <p:spPr>
          <a:xfrm>
            <a:off x="246296" y="3429000"/>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 xmlns:a16="http://schemas.microsoft.com/office/drawing/2014/main" id="{478E75D2-6D9E-468C-AB6F-67DFB921D85B}"/>
              </a:ext>
            </a:extLst>
          </p:cNvPr>
          <p:cNvSpPr/>
          <p:nvPr/>
        </p:nvSpPr>
        <p:spPr>
          <a:xfrm>
            <a:off x="246296" y="3932742"/>
            <a:ext cx="11727990" cy="662233"/>
          </a:xfrm>
          <a:prstGeom prst="rect">
            <a:avLst/>
          </a:prstGeom>
        </p:spPr>
        <p:txBody>
          <a:bodyPr wrap="square">
            <a:spAutoFit/>
          </a:bodyPr>
          <a:lstStyle/>
          <a:p>
            <a:pPr>
              <a:lnSpc>
                <a:spcPct val="150000"/>
              </a:lnSpc>
            </a:pPr>
            <a:r>
              <a:rPr lang="en-US" altLang="zh-CN" sz="2800" dirty="0"/>
              <a:t>1.</a:t>
            </a:r>
            <a:r>
              <a:rPr lang="zh-CN" altLang="zh-CN" sz="2800" dirty="0"/>
              <a:t>酚分子中的苯环</a:t>
            </a:r>
            <a:r>
              <a:rPr lang="en-US" altLang="zh-CN" sz="2800" dirty="0"/>
              <a:t>,</a:t>
            </a:r>
            <a:r>
              <a:rPr lang="zh-CN" altLang="zh-CN" sz="2800" dirty="0"/>
              <a:t>可以是单环</a:t>
            </a:r>
            <a:r>
              <a:rPr lang="en-US" altLang="zh-CN" sz="2800" dirty="0"/>
              <a:t>,</a:t>
            </a:r>
            <a:r>
              <a:rPr lang="zh-CN" altLang="zh-CN" sz="2800" dirty="0"/>
              <a:t>也可以是稠环</a:t>
            </a:r>
            <a:r>
              <a:rPr lang="en-US" altLang="zh-CN" sz="2800" dirty="0"/>
              <a:t>,</a:t>
            </a:r>
            <a:r>
              <a:rPr lang="zh-CN" altLang="zh-CN" sz="2800" dirty="0"/>
              <a:t>如</a:t>
            </a:r>
          </a:p>
        </p:txBody>
      </p:sp>
      <p:pic>
        <p:nvPicPr>
          <p:cNvPr id="13" name="图片 12">
            <a:extLst>
              <a:ext uri="{FF2B5EF4-FFF2-40B4-BE49-F238E27FC236}">
                <a16:creationId xmlns="" xmlns:a16="http://schemas.microsoft.com/office/drawing/2014/main" id="{155EB1BF-458B-4052-9F38-AD1CFD170B71}"/>
              </a:ext>
            </a:extLst>
          </p:cNvPr>
          <p:cNvPicPr/>
          <p:nvPr/>
        </p:nvPicPr>
        <p:blipFill>
          <a:blip r:embed="rId3"/>
          <a:stretch>
            <a:fillRect/>
          </a:stretch>
        </p:blipFill>
        <p:spPr>
          <a:xfrm>
            <a:off x="7819707" y="4084521"/>
            <a:ext cx="1707707" cy="501333"/>
          </a:xfrm>
          <a:prstGeom prst="rect">
            <a:avLst/>
          </a:prstGeom>
        </p:spPr>
      </p:pic>
      <p:sp>
        <p:nvSpPr>
          <p:cNvPr id="14" name="矩形 13">
            <a:extLst>
              <a:ext uri="{FF2B5EF4-FFF2-40B4-BE49-F238E27FC236}">
                <a16:creationId xmlns="" xmlns:a16="http://schemas.microsoft.com/office/drawing/2014/main" id="{A10A1665-BAB0-4246-8F75-30B96ACD511B}"/>
              </a:ext>
            </a:extLst>
          </p:cNvPr>
          <p:cNvSpPr/>
          <p:nvPr/>
        </p:nvSpPr>
        <p:spPr>
          <a:xfrm>
            <a:off x="274005" y="4514634"/>
            <a:ext cx="2815559" cy="738664"/>
          </a:xfrm>
          <a:prstGeom prst="rect">
            <a:avLst/>
          </a:prstGeom>
        </p:spPr>
        <p:txBody>
          <a:bodyPr wrap="square">
            <a:spAutoFit/>
          </a:bodyPr>
          <a:lstStyle/>
          <a:p>
            <a:pPr>
              <a:lnSpc>
                <a:spcPct val="150000"/>
              </a:lnSpc>
            </a:pPr>
            <a:r>
              <a:rPr lang="en-US" altLang="zh-CN" sz="2800" dirty="0"/>
              <a:t>(</a:t>
            </a:r>
            <a:r>
              <a:rPr lang="zh-CN" altLang="zh-CN" sz="2800" dirty="0"/>
              <a:t>奈酚</a:t>
            </a:r>
            <a:r>
              <a:rPr lang="en-US" altLang="zh-CN" sz="2800" dirty="0"/>
              <a:t>)</a:t>
            </a:r>
            <a:r>
              <a:rPr lang="zh-CN" altLang="zh-CN" sz="2800" dirty="0"/>
              <a:t>也属于酚。</a:t>
            </a:r>
          </a:p>
        </p:txBody>
      </p:sp>
      <p:sp>
        <p:nvSpPr>
          <p:cNvPr id="15" name="矩形 14">
            <a:extLst>
              <a:ext uri="{FF2B5EF4-FFF2-40B4-BE49-F238E27FC236}">
                <a16:creationId xmlns="" xmlns:a16="http://schemas.microsoft.com/office/drawing/2014/main" id="{5F241D8B-32C8-4F15-B59B-225111A80543}"/>
              </a:ext>
            </a:extLst>
          </p:cNvPr>
          <p:cNvSpPr/>
          <p:nvPr/>
        </p:nvSpPr>
        <p:spPr>
          <a:xfrm>
            <a:off x="274005" y="5165797"/>
            <a:ext cx="8786868" cy="738664"/>
          </a:xfrm>
          <a:prstGeom prst="rect">
            <a:avLst/>
          </a:prstGeom>
        </p:spPr>
        <p:txBody>
          <a:bodyPr wrap="square">
            <a:spAutoFit/>
          </a:bodyPr>
          <a:lstStyle/>
          <a:p>
            <a:pPr>
              <a:lnSpc>
                <a:spcPct val="150000"/>
              </a:lnSpc>
            </a:pPr>
            <a:r>
              <a:rPr lang="en-US" altLang="zh-CN" sz="2800" dirty="0"/>
              <a:t>2.</a:t>
            </a:r>
            <a:r>
              <a:rPr lang="zh-CN" altLang="zh-CN" sz="2800" dirty="0"/>
              <a:t>酚与芳香醇属于不同类别的有机物</a:t>
            </a:r>
            <a:r>
              <a:rPr lang="en-US" altLang="zh-CN" sz="2800" dirty="0"/>
              <a:t>,</a:t>
            </a:r>
            <a:r>
              <a:rPr lang="zh-CN" altLang="zh-CN" sz="2800" dirty="0"/>
              <a:t>不属于同系物</a:t>
            </a:r>
            <a:r>
              <a:rPr lang="en-US" altLang="zh-CN" sz="2800" dirty="0"/>
              <a:t>(</a:t>
            </a:r>
            <a:r>
              <a:rPr lang="zh-CN" altLang="zh-CN" sz="2800" dirty="0"/>
              <a:t>如</a:t>
            </a:r>
          </a:p>
        </p:txBody>
      </p:sp>
      <p:sp>
        <p:nvSpPr>
          <p:cNvPr id="3" name="矩形 2">
            <a:extLst>
              <a:ext uri="{FF2B5EF4-FFF2-40B4-BE49-F238E27FC236}">
                <a16:creationId xmlns="" xmlns:a16="http://schemas.microsoft.com/office/drawing/2014/main" id="{B7AC550F-62B8-4FDB-99AD-C301E6BD314C}"/>
              </a:ext>
            </a:extLst>
          </p:cNvPr>
          <p:cNvSpPr/>
          <p:nvPr/>
        </p:nvSpPr>
        <p:spPr>
          <a:xfrm>
            <a:off x="429560" y="5821280"/>
            <a:ext cx="543739" cy="662233"/>
          </a:xfrm>
          <a:prstGeom prst="rect">
            <a:avLst/>
          </a:prstGeom>
        </p:spPr>
        <p:txBody>
          <a:bodyPr wrap="none">
            <a:spAutoFit/>
          </a:bodyPr>
          <a:lstStyle/>
          <a:p>
            <a:pPr>
              <a:lnSpc>
                <a:spcPct val="150000"/>
              </a:lnSpc>
            </a:pPr>
            <a:r>
              <a:rPr lang="zh-CN" altLang="zh-CN" sz="2800" dirty="0"/>
              <a:t>和</a:t>
            </a:r>
            <a:endParaRPr lang="zh-CN" altLang="en-US" sz="2800" dirty="0"/>
          </a:p>
        </p:txBody>
      </p:sp>
      <p:pic>
        <p:nvPicPr>
          <p:cNvPr id="16" name="图片 15">
            <a:extLst>
              <a:ext uri="{FF2B5EF4-FFF2-40B4-BE49-F238E27FC236}">
                <a16:creationId xmlns="" xmlns:a16="http://schemas.microsoft.com/office/drawing/2014/main" id="{9F653086-648A-45A4-B194-FF9A35A52FCA}"/>
              </a:ext>
            </a:extLst>
          </p:cNvPr>
          <p:cNvPicPr/>
          <p:nvPr/>
        </p:nvPicPr>
        <p:blipFill>
          <a:blip r:embed="rId4"/>
          <a:stretch>
            <a:fillRect/>
          </a:stretch>
        </p:blipFill>
        <p:spPr>
          <a:xfrm>
            <a:off x="8735001" y="5306695"/>
            <a:ext cx="2567119" cy="539923"/>
          </a:xfrm>
          <a:prstGeom prst="rect">
            <a:avLst/>
          </a:prstGeom>
        </p:spPr>
      </p:pic>
      <p:pic>
        <p:nvPicPr>
          <p:cNvPr id="17" name="图片 16">
            <a:extLst>
              <a:ext uri="{FF2B5EF4-FFF2-40B4-BE49-F238E27FC236}">
                <a16:creationId xmlns="" xmlns:a16="http://schemas.microsoft.com/office/drawing/2014/main" id="{4D914426-9541-45AA-9DCF-B474FF728F82}"/>
              </a:ext>
            </a:extLst>
          </p:cNvPr>
          <p:cNvPicPr/>
          <p:nvPr/>
        </p:nvPicPr>
        <p:blipFill>
          <a:blip r:embed="rId5"/>
          <a:stretch>
            <a:fillRect/>
          </a:stretch>
        </p:blipFill>
        <p:spPr>
          <a:xfrm>
            <a:off x="1092546" y="6012873"/>
            <a:ext cx="2540566" cy="484909"/>
          </a:xfrm>
          <a:prstGeom prst="rect">
            <a:avLst/>
          </a:prstGeom>
        </p:spPr>
      </p:pic>
      <p:sp>
        <p:nvSpPr>
          <p:cNvPr id="4" name="矩形 3">
            <a:extLst>
              <a:ext uri="{FF2B5EF4-FFF2-40B4-BE49-F238E27FC236}">
                <a16:creationId xmlns="" xmlns:a16="http://schemas.microsoft.com/office/drawing/2014/main" id="{90B401D4-DA99-4932-94E0-33EF78CB1AED}"/>
              </a:ext>
            </a:extLst>
          </p:cNvPr>
          <p:cNvSpPr/>
          <p:nvPr/>
        </p:nvSpPr>
        <p:spPr>
          <a:xfrm>
            <a:off x="3581641" y="5835135"/>
            <a:ext cx="663964" cy="662233"/>
          </a:xfrm>
          <a:prstGeom prst="rect">
            <a:avLst/>
          </a:prstGeom>
        </p:spPr>
        <p:txBody>
          <a:bodyPr wrap="none">
            <a:spAutoFit/>
          </a:bodyPr>
          <a:lstStyle/>
          <a:p>
            <a:pPr>
              <a:lnSpc>
                <a:spcPct val="150000"/>
              </a:lnSpc>
            </a:pPr>
            <a:r>
              <a:rPr lang="en-US" altLang="zh-CN" sz="2800" dirty="0"/>
              <a:t>)</a:t>
            </a:r>
            <a:r>
              <a:rPr lang="zh-CN" altLang="zh-CN" sz="2800" dirty="0"/>
              <a:t>。</a:t>
            </a:r>
            <a:endParaRPr lang="zh-CN" altLang="en-US" sz="2800" dirty="0"/>
          </a:p>
        </p:txBody>
      </p:sp>
    </p:spTree>
    <p:extLst>
      <p:ext uri="{BB962C8B-B14F-4D97-AF65-F5344CB8AC3E}">
        <p14:creationId xmlns:p14="http://schemas.microsoft.com/office/powerpoint/2010/main" val="38954563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98F9DA83-92F6-4EF4-8E05-FDED713F4918}"/>
              </a:ext>
            </a:extLst>
          </p:cNvPr>
          <p:cNvSpPr/>
          <p:nvPr/>
        </p:nvSpPr>
        <p:spPr>
          <a:xfrm>
            <a:off x="246296" y="275141"/>
            <a:ext cx="11727990" cy="662233"/>
          </a:xfrm>
          <a:prstGeom prst="rect">
            <a:avLst/>
          </a:prstGeom>
        </p:spPr>
        <p:txBody>
          <a:bodyPr wrap="square">
            <a:spAutoFit/>
          </a:bodyPr>
          <a:lstStyle/>
          <a:p>
            <a:pPr>
              <a:lnSpc>
                <a:spcPct val="150000"/>
              </a:lnSpc>
            </a:pPr>
            <a:r>
              <a:rPr lang="en-US" altLang="zh-CN" sz="2800" b="1" dirty="0"/>
              <a:t>2.</a:t>
            </a:r>
            <a:r>
              <a:rPr lang="zh-CN" altLang="zh-CN" sz="2800" b="1" dirty="0"/>
              <a:t>苯酚的物理性质</a:t>
            </a:r>
          </a:p>
        </p:txBody>
      </p:sp>
      <p:graphicFrame>
        <p:nvGraphicFramePr>
          <p:cNvPr id="3" name="表格 2">
            <a:extLst>
              <a:ext uri="{FF2B5EF4-FFF2-40B4-BE49-F238E27FC236}">
                <a16:creationId xmlns="" xmlns:a16="http://schemas.microsoft.com/office/drawing/2014/main" id="{6C23B15D-A8D0-46D5-8111-95855657012D}"/>
              </a:ext>
            </a:extLst>
          </p:cNvPr>
          <p:cNvGraphicFramePr>
            <a:graphicFrameLocks noGrp="1"/>
          </p:cNvGraphicFramePr>
          <p:nvPr>
            <p:extLst>
              <p:ext uri="{D42A27DB-BD31-4B8C-83A1-F6EECF244321}">
                <p14:modId xmlns:p14="http://schemas.microsoft.com/office/powerpoint/2010/main" val="738049895"/>
              </p:ext>
            </p:extLst>
          </p:nvPr>
        </p:nvGraphicFramePr>
        <p:xfrm>
          <a:off x="339438" y="976385"/>
          <a:ext cx="11492346" cy="4163651"/>
        </p:xfrm>
        <a:graphic>
          <a:graphicData uri="http://schemas.openxmlformats.org/drawingml/2006/table">
            <a:tbl>
              <a:tblPr firstRow="1" firstCol="1" bandRow="1"/>
              <a:tblGrid>
                <a:gridCol w="990598">
                  <a:extLst>
                    <a:ext uri="{9D8B030D-6E8A-4147-A177-3AD203B41FA5}">
                      <a16:colId xmlns="" xmlns:a16="http://schemas.microsoft.com/office/drawing/2014/main" val="2795053711"/>
                    </a:ext>
                  </a:extLst>
                </a:gridCol>
                <a:gridCol w="1440873">
                  <a:extLst>
                    <a:ext uri="{9D8B030D-6E8A-4147-A177-3AD203B41FA5}">
                      <a16:colId xmlns="" xmlns:a16="http://schemas.microsoft.com/office/drawing/2014/main" val="2053810892"/>
                    </a:ext>
                  </a:extLst>
                </a:gridCol>
                <a:gridCol w="1122218">
                  <a:extLst>
                    <a:ext uri="{9D8B030D-6E8A-4147-A177-3AD203B41FA5}">
                      <a16:colId xmlns="" xmlns:a16="http://schemas.microsoft.com/office/drawing/2014/main" val="878441429"/>
                    </a:ext>
                  </a:extLst>
                </a:gridCol>
                <a:gridCol w="1440873">
                  <a:extLst>
                    <a:ext uri="{9D8B030D-6E8A-4147-A177-3AD203B41FA5}">
                      <a16:colId xmlns="" xmlns:a16="http://schemas.microsoft.com/office/drawing/2014/main" val="567328147"/>
                    </a:ext>
                  </a:extLst>
                </a:gridCol>
                <a:gridCol w="4350327">
                  <a:extLst>
                    <a:ext uri="{9D8B030D-6E8A-4147-A177-3AD203B41FA5}">
                      <a16:colId xmlns="" xmlns:a16="http://schemas.microsoft.com/office/drawing/2014/main" val="3858785065"/>
                    </a:ext>
                  </a:extLst>
                </a:gridCol>
                <a:gridCol w="2147457">
                  <a:extLst>
                    <a:ext uri="{9D8B030D-6E8A-4147-A177-3AD203B41FA5}">
                      <a16:colId xmlns="" xmlns:a16="http://schemas.microsoft.com/office/drawing/2014/main" val="2624192478"/>
                    </a:ext>
                  </a:extLst>
                </a:gridCol>
              </a:tblGrid>
              <a:tr h="208124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颜色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状态</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常温下</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毒性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熔点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溶解性</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腐蚀性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5807541"/>
                  </a:ext>
                </a:extLst>
              </a:tr>
              <a:tr h="2082411">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无色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晶体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有毒</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较低</a:t>
                      </a: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(43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室温下</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在水中的溶解度是</a:t>
                      </a:r>
                      <a:r>
                        <a:rPr lang="en-US" sz="2400">
                          <a:solidFill>
                            <a:srgbClr val="000000"/>
                          </a:solidFill>
                          <a:effectLst/>
                          <a:latin typeface="+mn-lt"/>
                          <a:ea typeface="+mn-ea"/>
                          <a:cs typeface="Times New Roman" panose="02020603050405020304" pitchFamily="18" charset="0"/>
                        </a:rPr>
                        <a:t>9.3 g,</a:t>
                      </a:r>
                      <a:r>
                        <a:rPr lang="zh-CN" sz="2400">
                          <a:solidFill>
                            <a:srgbClr val="000000"/>
                          </a:solidFill>
                          <a:effectLst/>
                          <a:latin typeface="+mn-lt"/>
                          <a:ea typeface="+mn-ea"/>
                          <a:cs typeface="Times New Roman" panose="02020603050405020304" pitchFamily="18" charset="0"/>
                        </a:rPr>
                        <a:t>当温度高于</a:t>
                      </a:r>
                      <a:r>
                        <a:rPr lang="en-US" sz="2400">
                          <a:solidFill>
                            <a:srgbClr val="000000"/>
                          </a:solidFill>
                          <a:effectLst/>
                          <a:latin typeface="+mn-lt"/>
                          <a:ea typeface="+mn-ea"/>
                          <a:cs typeface="Times New Roman" panose="02020603050405020304" pitchFamily="18" charset="0"/>
                        </a:rPr>
                        <a:t>65 ℃</a:t>
                      </a:r>
                      <a:r>
                        <a:rPr lang="zh-CN" sz="2400">
                          <a:solidFill>
                            <a:srgbClr val="000000"/>
                          </a:solidFill>
                          <a:effectLst/>
                          <a:latin typeface="+mn-lt"/>
                          <a:ea typeface="+mn-ea"/>
                          <a:cs typeface="Times New Roman" panose="02020603050405020304" pitchFamily="18" charset="0"/>
                        </a:rPr>
                        <a:t>时</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能与水混溶</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易溶于乙醇等有机溶剂</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有腐</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蚀性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1674422"/>
                  </a:ext>
                </a:extLst>
              </a:tr>
            </a:tbl>
          </a:graphicData>
        </a:graphic>
      </p:graphicFrame>
      <p:sp>
        <p:nvSpPr>
          <p:cNvPr id="4" name="矩形 3">
            <a:extLst>
              <a:ext uri="{FF2B5EF4-FFF2-40B4-BE49-F238E27FC236}">
                <a16:creationId xmlns="" xmlns:a16="http://schemas.microsoft.com/office/drawing/2014/main" id="{82A07867-CD5F-4ECC-A181-BBE9334D7EA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55059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98F9DA83-92F6-4EF4-8E05-FDED713F4918}"/>
              </a:ext>
            </a:extLst>
          </p:cNvPr>
          <p:cNvSpPr/>
          <p:nvPr/>
        </p:nvSpPr>
        <p:spPr>
          <a:xfrm>
            <a:off x="246296" y="275141"/>
            <a:ext cx="11727990" cy="2031325"/>
          </a:xfrm>
          <a:prstGeom prst="rect">
            <a:avLst/>
          </a:prstGeom>
        </p:spPr>
        <p:txBody>
          <a:bodyPr wrap="square">
            <a:spAutoFit/>
          </a:bodyPr>
          <a:lstStyle/>
          <a:p>
            <a:pPr>
              <a:lnSpc>
                <a:spcPct val="150000"/>
              </a:lnSpc>
            </a:pPr>
            <a:r>
              <a:rPr lang="en-US" altLang="zh-CN" sz="2800" b="1" dirty="0"/>
              <a:t>3.</a:t>
            </a:r>
            <a:r>
              <a:rPr lang="zh-CN" altLang="zh-CN" sz="2800" b="1" dirty="0"/>
              <a:t>苯酚的化学性质</a:t>
            </a:r>
          </a:p>
          <a:p>
            <a:pPr>
              <a:lnSpc>
                <a:spcPct val="150000"/>
              </a:lnSpc>
            </a:pPr>
            <a:r>
              <a:rPr lang="en-US" altLang="zh-CN" sz="2800" dirty="0"/>
              <a:t>(1)</a:t>
            </a:r>
            <a:r>
              <a:rPr lang="zh-CN" altLang="zh-CN" sz="2800" dirty="0"/>
              <a:t>弱酸性</a:t>
            </a:r>
          </a:p>
          <a:p>
            <a:pPr>
              <a:lnSpc>
                <a:spcPct val="150000"/>
              </a:lnSpc>
            </a:pPr>
            <a:r>
              <a:rPr lang="zh-CN" altLang="zh-CN" sz="2800" dirty="0"/>
              <a:t>受苯环的影响</a:t>
            </a:r>
            <a:r>
              <a:rPr lang="en-US" altLang="zh-CN" sz="2800" dirty="0"/>
              <a:t>,</a:t>
            </a:r>
            <a:r>
              <a:rPr lang="zh-CN" altLang="zh-CN" sz="2800" dirty="0"/>
              <a:t>苯酚中的羟基变得活泼</a:t>
            </a:r>
            <a:r>
              <a:rPr lang="en-US" altLang="zh-CN" sz="2800" dirty="0"/>
              <a:t>,</a:t>
            </a:r>
            <a:r>
              <a:rPr lang="zh-CN" altLang="zh-CN" sz="2800" dirty="0"/>
              <a:t>可以发生电离</a:t>
            </a:r>
            <a:r>
              <a:rPr lang="en-US" altLang="zh-CN" sz="2800" dirty="0"/>
              <a:t>:</a:t>
            </a:r>
            <a:endParaRPr lang="zh-CN" altLang="zh-CN" sz="2800" dirty="0"/>
          </a:p>
        </p:txBody>
      </p:sp>
      <p:pic>
        <p:nvPicPr>
          <p:cNvPr id="4" name="图片 3">
            <a:extLst>
              <a:ext uri="{FF2B5EF4-FFF2-40B4-BE49-F238E27FC236}">
                <a16:creationId xmlns="" xmlns:a16="http://schemas.microsoft.com/office/drawing/2014/main" id="{50A1F5A6-A09C-4323-B02B-3D22D340F880}"/>
              </a:ext>
            </a:extLst>
          </p:cNvPr>
          <p:cNvPicPr/>
          <p:nvPr/>
        </p:nvPicPr>
        <p:blipFill>
          <a:blip r:embed="rId2"/>
          <a:stretch>
            <a:fillRect/>
          </a:stretch>
        </p:blipFill>
        <p:spPr>
          <a:xfrm>
            <a:off x="689956" y="2366174"/>
            <a:ext cx="752502" cy="958918"/>
          </a:xfrm>
          <a:prstGeom prst="rect">
            <a:avLst/>
          </a:prstGeom>
        </p:spPr>
      </p:pic>
      <p:pic>
        <p:nvPicPr>
          <p:cNvPr id="5" name="图片 4">
            <a:extLst>
              <a:ext uri="{FF2B5EF4-FFF2-40B4-BE49-F238E27FC236}">
                <a16:creationId xmlns="" xmlns:a16="http://schemas.microsoft.com/office/drawing/2014/main" id="{66B6542C-8D6D-4FE0-9A89-EA4CD5BCF32C}"/>
              </a:ext>
            </a:extLst>
          </p:cNvPr>
          <p:cNvPicPr/>
          <p:nvPr/>
        </p:nvPicPr>
        <p:blipFill>
          <a:blip r:embed="rId3"/>
          <a:stretch>
            <a:fillRect/>
          </a:stretch>
        </p:blipFill>
        <p:spPr>
          <a:xfrm>
            <a:off x="1553008" y="2951132"/>
            <a:ext cx="428193" cy="243263"/>
          </a:xfrm>
          <a:prstGeom prst="rect">
            <a:avLst/>
          </a:prstGeom>
        </p:spPr>
      </p:pic>
      <p:pic>
        <p:nvPicPr>
          <p:cNvPr id="6" name="图片 5">
            <a:extLst>
              <a:ext uri="{FF2B5EF4-FFF2-40B4-BE49-F238E27FC236}">
                <a16:creationId xmlns="" xmlns:a16="http://schemas.microsoft.com/office/drawing/2014/main" id="{451A43BE-C376-46FD-833F-1F9FE1B99F0E}"/>
              </a:ext>
            </a:extLst>
          </p:cNvPr>
          <p:cNvPicPr/>
          <p:nvPr/>
        </p:nvPicPr>
        <p:blipFill>
          <a:blip r:embed="rId4"/>
          <a:stretch>
            <a:fillRect/>
          </a:stretch>
        </p:blipFill>
        <p:spPr>
          <a:xfrm>
            <a:off x="2107680" y="2446222"/>
            <a:ext cx="607810" cy="867127"/>
          </a:xfrm>
          <a:prstGeom prst="rect">
            <a:avLst/>
          </a:prstGeom>
        </p:spPr>
      </p:pic>
      <p:sp>
        <p:nvSpPr>
          <p:cNvPr id="2" name="矩形 1">
            <a:extLst>
              <a:ext uri="{FF2B5EF4-FFF2-40B4-BE49-F238E27FC236}">
                <a16:creationId xmlns="" xmlns:a16="http://schemas.microsoft.com/office/drawing/2014/main" id="{775F3C28-C9FC-49ED-956B-6AE07F07BAB2}"/>
              </a:ext>
            </a:extLst>
          </p:cNvPr>
          <p:cNvSpPr/>
          <p:nvPr/>
        </p:nvSpPr>
        <p:spPr>
          <a:xfrm>
            <a:off x="2662660" y="2712373"/>
            <a:ext cx="780983" cy="661207"/>
          </a:xfrm>
          <a:prstGeom prst="rect">
            <a:avLst/>
          </a:prstGeom>
        </p:spPr>
        <p:txBody>
          <a:bodyPr wrap="none">
            <a:spAutoFit/>
          </a:bodyPr>
          <a:lstStyle/>
          <a:p>
            <a:pPr>
              <a:lnSpc>
                <a:spcPct val="150000"/>
              </a:lnSpc>
            </a:pPr>
            <a:r>
              <a:rPr lang="en-US" altLang="zh-CN" sz="2800"/>
              <a:t>+H</a:t>
            </a:r>
            <a:r>
              <a:rPr lang="en-US" altLang="zh-CN" sz="2800" baseline="30000"/>
              <a:t>+</a:t>
            </a:r>
            <a:endParaRPr lang="zh-CN" altLang="en-US" sz="2800" baseline="30000" dirty="0"/>
          </a:p>
        </p:txBody>
      </p:sp>
      <p:sp>
        <p:nvSpPr>
          <p:cNvPr id="7" name="矩形 6">
            <a:extLst>
              <a:ext uri="{FF2B5EF4-FFF2-40B4-BE49-F238E27FC236}">
                <a16:creationId xmlns="" xmlns:a16="http://schemas.microsoft.com/office/drawing/2014/main" id="{66326468-8C2B-4F86-9677-6B8471B653AD}"/>
              </a:ext>
            </a:extLst>
          </p:cNvPr>
          <p:cNvSpPr/>
          <p:nvPr/>
        </p:nvSpPr>
        <p:spPr>
          <a:xfrm>
            <a:off x="360218" y="3429000"/>
            <a:ext cx="11471564" cy="1384995"/>
          </a:xfrm>
          <a:prstGeom prst="rect">
            <a:avLst/>
          </a:prstGeom>
        </p:spPr>
        <p:txBody>
          <a:bodyPr wrap="square">
            <a:spAutoFit/>
          </a:bodyPr>
          <a:lstStyle/>
          <a:p>
            <a:pPr>
              <a:lnSpc>
                <a:spcPct val="150000"/>
              </a:lnSpc>
              <a:spcAft>
                <a:spcPts val="0"/>
              </a:spcAft>
            </a:pPr>
            <a:r>
              <a:rPr lang="zh-CN" altLang="zh-CN" sz="2800" dirty="0"/>
              <a:t>苯酚呈弱酸性</a:t>
            </a:r>
            <a:r>
              <a:rPr lang="en-US" altLang="zh-CN" sz="2800" dirty="0"/>
              <a:t>,</a:t>
            </a:r>
            <a:r>
              <a:rPr lang="zh-CN" altLang="zh-CN" sz="2800" dirty="0"/>
              <a:t>俗称石炭酸。但苯酚的酸性很弱</a:t>
            </a:r>
            <a:r>
              <a:rPr lang="en-US" altLang="zh-CN" sz="2800" dirty="0"/>
              <a:t>,</a:t>
            </a:r>
            <a:r>
              <a:rPr lang="zh-CN" altLang="zh-CN" sz="2800" dirty="0"/>
              <a:t>不能使紫色石蕊溶液、甲基橙等指示剂变色。</a:t>
            </a:r>
          </a:p>
        </p:txBody>
      </p:sp>
      <p:sp>
        <p:nvSpPr>
          <p:cNvPr id="8" name="矩形 7">
            <a:extLst>
              <a:ext uri="{FF2B5EF4-FFF2-40B4-BE49-F238E27FC236}">
                <a16:creationId xmlns="" xmlns:a16="http://schemas.microsoft.com/office/drawing/2014/main" id="{5BA588FE-14D8-44F8-AAB4-50B1C859FD16}"/>
              </a:ext>
            </a:extLst>
          </p:cNvPr>
          <p:cNvSpPr/>
          <p:nvPr/>
        </p:nvSpPr>
        <p:spPr>
          <a:xfrm>
            <a:off x="346432" y="4699061"/>
            <a:ext cx="543739" cy="662233"/>
          </a:xfrm>
          <a:prstGeom prst="rect">
            <a:avLst/>
          </a:prstGeom>
        </p:spPr>
        <p:txBody>
          <a:bodyPr wrap="none">
            <a:spAutoFit/>
          </a:bodyPr>
          <a:lstStyle/>
          <a:p>
            <a:pPr>
              <a:lnSpc>
                <a:spcPct val="150000"/>
              </a:lnSpc>
            </a:pPr>
            <a:r>
              <a:rPr lang="en-US" altLang="zh-CN" sz="2800" dirty="0"/>
              <a:t>①</a:t>
            </a:r>
            <a:endParaRPr lang="zh-CN" altLang="en-US" sz="2800" dirty="0"/>
          </a:p>
        </p:txBody>
      </p:sp>
      <p:pic>
        <p:nvPicPr>
          <p:cNvPr id="11" name="图片 10">
            <a:extLst>
              <a:ext uri="{FF2B5EF4-FFF2-40B4-BE49-F238E27FC236}">
                <a16:creationId xmlns="" xmlns:a16="http://schemas.microsoft.com/office/drawing/2014/main" id="{12631B26-60C3-47AC-9411-82DF7696BC0E}"/>
              </a:ext>
            </a:extLst>
          </p:cNvPr>
          <p:cNvPicPr/>
          <p:nvPr/>
        </p:nvPicPr>
        <p:blipFill>
          <a:blip r:embed="rId5"/>
          <a:stretch>
            <a:fillRect/>
          </a:stretch>
        </p:blipFill>
        <p:spPr>
          <a:xfrm>
            <a:off x="961129" y="4877204"/>
            <a:ext cx="1488467" cy="470650"/>
          </a:xfrm>
          <a:prstGeom prst="rect">
            <a:avLst/>
          </a:prstGeom>
        </p:spPr>
      </p:pic>
      <p:sp>
        <p:nvSpPr>
          <p:cNvPr id="9" name="矩形 8">
            <a:extLst>
              <a:ext uri="{FF2B5EF4-FFF2-40B4-BE49-F238E27FC236}">
                <a16:creationId xmlns="" xmlns:a16="http://schemas.microsoft.com/office/drawing/2014/main" id="{6AB5A4B5-F0B9-48CC-B918-ED7BFDA9E10A}"/>
              </a:ext>
            </a:extLst>
          </p:cNvPr>
          <p:cNvSpPr/>
          <p:nvPr/>
        </p:nvSpPr>
        <p:spPr>
          <a:xfrm>
            <a:off x="2539115" y="4712916"/>
            <a:ext cx="2199641" cy="662233"/>
          </a:xfrm>
          <a:prstGeom prst="rect">
            <a:avLst/>
          </a:prstGeom>
        </p:spPr>
        <p:txBody>
          <a:bodyPr wrap="none">
            <a:spAutoFit/>
          </a:bodyPr>
          <a:lstStyle/>
          <a:p>
            <a:pPr>
              <a:lnSpc>
                <a:spcPct val="150000"/>
              </a:lnSpc>
            </a:pPr>
            <a:r>
              <a:rPr lang="zh-CN" altLang="zh-CN" sz="2800" dirty="0"/>
              <a:t>与</a:t>
            </a:r>
            <a:r>
              <a:rPr lang="en-US" altLang="zh-CN" sz="2800" dirty="0" err="1"/>
              <a:t>NaOH</a:t>
            </a:r>
            <a:r>
              <a:rPr lang="zh-CN" altLang="zh-CN" sz="2800" dirty="0"/>
              <a:t>反应</a:t>
            </a:r>
            <a:endParaRPr lang="zh-CN" altLang="en-US" sz="2800" dirty="0"/>
          </a:p>
        </p:txBody>
      </p:sp>
      <p:pic>
        <p:nvPicPr>
          <p:cNvPr id="13" name="图片 12">
            <a:extLst>
              <a:ext uri="{FF2B5EF4-FFF2-40B4-BE49-F238E27FC236}">
                <a16:creationId xmlns="" xmlns:a16="http://schemas.microsoft.com/office/drawing/2014/main" id="{B2EA0375-6773-4887-AD6E-6D2B0FDF0DFA}"/>
              </a:ext>
            </a:extLst>
          </p:cNvPr>
          <p:cNvPicPr/>
          <p:nvPr/>
        </p:nvPicPr>
        <p:blipFill>
          <a:blip r:embed="rId6"/>
          <a:stretch>
            <a:fillRect/>
          </a:stretch>
        </p:blipFill>
        <p:spPr>
          <a:xfrm>
            <a:off x="1931525" y="5708476"/>
            <a:ext cx="2933140" cy="539923"/>
          </a:xfrm>
          <a:prstGeom prst="rect">
            <a:avLst/>
          </a:prstGeom>
        </p:spPr>
      </p:pic>
      <p:pic>
        <p:nvPicPr>
          <p:cNvPr id="14" name="图片 13">
            <a:extLst>
              <a:ext uri="{FF2B5EF4-FFF2-40B4-BE49-F238E27FC236}">
                <a16:creationId xmlns="" xmlns:a16="http://schemas.microsoft.com/office/drawing/2014/main" id="{217B5303-A456-4941-BF51-045CF857856B}"/>
              </a:ext>
            </a:extLst>
          </p:cNvPr>
          <p:cNvPicPr/>
          <p:nvPr/>
        </p:nvPicPr>
        <p:blipFill>
          <a:blip r:embed="rId7"/>
          <a:stretch>
            <a:fillRect/>
          </a:stretch>
        </p:blipFill>
        <p:spPr>
          <a:xfrm>
            <a:off x="4891953" y="5846732"/>
            <a:ext cx="463147" cy="263121"/>
          </a:xfrm>
          <a:prstGeom prst="rect">
            <a:avLst/>
          </a:prstGeom>
        </p:spPr>
      </p:pic>
      <p:pic>
        <p:nvPicPr>
          <p:cNvPr id="15" name="图片 14">
            <a:extLst>
              <a:ext uri="{FF2B5EF4-FFF2-40B4-BE49-F238E27FC236}">
                <a16:creationId xmlns="" xmlns:a16="http://schemas.microsoft.com/office/drawing/2014/main" id="{9A399854-26BC-422A-8FC5-B1390F9FEF17}"/>
              </a:ext>
            </a:extLst>
          </p:cNvPr>
          <p:cNvPicPr/>
          <p:nvPr/>
        </p:nvPicPr>
        <p:blipFill>
          <a:blip r:embed="rId8"/>
          <a:stretch>
            <a:fillRect/>
          </a:stretch>
        </p:blipFill>
        <p:spPr>
          <a:xfrm>
            <a:off x="5452081" y="5708477"/>
            <a:ext cx="2352640" cy="456796"/>
          </a:xfrm>
          <a:prstGeom prst="rect">
            <a:avLst/>
          </a:prstGeom>
        </p:spPr>
      </p:pic>
      <p:sp>
        <p:nvSpPr>
          <p:cNvPr id="16" name="矩形 15">
            <a:extLst>
              <a:ext uri="{FF2B5EF4-FFF2-40B4-BE49-F238E27FC236}">
                <a16:creationId xmlns="" xmlns:a16="http://schemas.microsoft.com/office/drawing/2014/main" id="{4F4BB0F3-C2A3-4EF6-97C1-A4F7EC62ED65}"/>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210518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98F9DA83-92F6-4EF4-8E05-FDED713F4918}"/>
              </a:ext>
            </a:extLst>
          </p:cNvPr>
          <p:cNvSpPr/>
          <p:nvPr/>
        </p:nvSpPr>
        <p:spPr>
          <a:xfrm>
            <a:off x="246296" y="275141"/>
            <a:ext cx="11727990" cy="662233"/>
          </a:xfrm>
          <a:prstGeom prst="rect">
            <a:avLst/>
          </a:prstGeom>
        </p:spPr>
        <p:txBody>
          <a:bodyPr wrap="square">
            <a:spAutoFit/>
          </a:bodyPr>
          <a:lstStyle/>
          <a:p>
            <a:pPr>
              <a:lnSpc>
                <a:spcPct val="150000"/>
              </a:lnSpc>
            </a:pPr>
            <a:r>
              <a:rPr lang="en-US" altLang="zh-CN" sz="2800" dirty="0"/>
              <a:t>②</a:t>
            </a:r>
            <a:endParaRPr lang="zh-CN" altLang="zh-CN" sz="2800" dirty="0"/>
          </a:p>
        </p:txBody>
      </p:sp>
      <p:pic>
        <p:nvPicPr>
          <p:cNvPr id="16" name="图片 15">
            <a:extLst>
              <a:ext uri="{FF2B5EF4-FFF2-40B4-BE49-F238E27FC236}">
                <a16:creationId xmlns="" xmlns:a16="http://schemas.microsoft.com/office/drawing/2014/main" id="{6172070E-8494-4420-B877-CE9EEAAB6626}"/>
              </a:ext>
            </a:extLst>
          </p:cNvPr>
          <p:cNvPicPr/>
          <p:nvPr/>
        </p:nvPicPr>
        <p:blipFill>
          <a:blip r:embed="rId2"/>
          <a:stretch>
            <a:fillRect/>
          </a:stretch>
        </p:blipFill>
        <p:spPr>
          <a:xfrm>
            <a:off x="1010399" y="499168"/>
            <a:ext cx="1393447" cy="415232"/>
          </a:xfrm>
          <a:prstGeom prst="rect">
            <a:avLst/>
          </a:prstGeom>
        </p:spPr>
      </p:pic>
      <p:sp>
        <p:nvSpPr>
          <p:cNvPr id="3" name="矩形 2">
            <a:extLst>
              <a:ext uri="{FF2B5EF4-FFF2-40B4-BE49-F238E27FC236}">
                <a16:creationId xmlns="" xmlns:a16="http://schemas.microsoft.com/office/drawing/2014/main" id="{124179E5-C4C1-4874-A4F1-D356F0D3FAB4}"/>
              </a:ext>
            </a:extLst>
          </p:cNvPr>
          <p:cNvSpPr/>
          <p:nvPr/>
        </p:nvSpPr>
        <p:spPr>
          <a:xfrm>
            <a:off x="2341025" y="293316"/>
            <a:ext cx="2598788" cy="738664"/>
          </a:xfrm>
          <a:prstGeom prst="rect">
            <a:avLst/>
          </a:prstGeom>
        </p:spPr>
        <p:txBody>
          <a:bodyPr wrap="none">
            <a:spAutoFit/>
          </a:bodyPr>
          <a:lstStyle/>
          <a:p>
            <a:pPr>
              <a:lnSpc>
                <a:spcPct val="150000"/>
              </a:lnSpc>
            </a:pPr>
            <a:r>
              <a:rPr lang="zh-CN" altLang="zh-CN" sz="2800" dirty="0"/>
              <a:t>溶液与</a:t>
            </a:r>
            <a:r>
              <a:rPr lang="en-US" altLang="zh-CN" sz="2800" dirty="0"/>
              <a:t>CO</a:t>
            </a:r>
            <a:r>
              <a:rPr lang="en-US" altLang="zh-CN" sz="2800" baseline="-25000" dirty="0"/>
              <a:t>2</a:t>
            </a:r>
            <a:r>
              <a:rPr lang="zh-CN" altLang="zh-CN" sz="2800" dirty="0"/>
              <a:t>反应</a:t>
            </a:r>
            <a:endParaRPr lang="zh-CN" altLang="en-US" sz="2800" dirty="0"/>
          </a:p>
        </p:txBody>
      </p:sp>
      <p:pic>
        <p:nvPicPr>
          <p:cNvPr id="17" name="图片 16">
            <a:extLst>
              <a:ext uri="{FF2B5EF4-FFF2-40B4-BE49-F238E27FC236}">
                <a16:creationId xmlns="" xmlns:a16="http://schemas.microsoft.com/office/drawing/2014/main" id="{06E3C7AB-C112-4BA2-AB62-6F644CD84CE7}"/>
              </a:ext>
            </a:extLst>
          </p:cNvPr>
          <p:cNvPicPr/>
          <p:nvPr/>
        </p:nvPicPr>
        <p:blipFill>
          <a:blip r:embed="rId3"/>
          <a:stretch>
            <a:fillRect/>
          </a:stretch>
        </p:blipFill>
        <p:spPr>
          <a:xfrm>
            <a:off x="969327" y="1385858"/>
            <a:ext cx="3309793" cy="484505"/>
          </a:xfrm>
          <a:prstGeom prst="rect">
            <a:avLst/>
          </a:prstGeom>
        </p:spPr>
      </p:pic>
      <p:pic>
        <p:nvPicPr>
          <p:cNvPr id="18" name="图片 17">
            <a:extLst>
              <a:ext uri="{FF2B5EF4-FFF2-40B4-BE49-F238E27FC236}">
                <a16:creationId xmlns="" xmlns:a16="http://schemas.microsoft.com/office/drawing/2014/main" id="{B19CCBF4-4B73-4318-8671-35194E430778}"/>
              </a:ext>
            </a:extLst>
          </p:cNvPr>
          <p:cNvPicPr/>
          <p:nvPr/>
        </p:nvPicPr>
        <p:blipFill>
          <a:blip r:embed="rId4"/>
          <a:stretch>
            <a:fillRect/>
          </a:stretch>
        </p:blipFill>
        <p:spPr>
          <a:xfrm>
            <a:off x="4294786" y="1468696"/>
            <a:ext cx="512742" cy="291297"/>
          </a:xfrm>
          <a:prstGeom prst="rect">
            <a:avLst/>
          </a:prstGeom>
        </p:spPr>
      </p:pic>
      <p:pic>
        <p:nvPicPr>
          <p:cNvPr id="19" name="图片 18">
            <a:extLst>
              <a:ext uri="{FF2B5EF4-FFF2-40B4-BE49-F238E27FC236}">
                <a16:creationId xmlns="" xmlns:a16="http://schemas.microsoft.com/office/drawing/2014/main" id="{E84CF647-390F-412B-8EB1-55BE5F4D1932}"/>
              </a:ext>
            </a:extLst>
          </p:cNvPr>
          <p:cNvPicPr/>
          <p:nvPr/>
        </p:nvPicPr>
        <p:blipFill>
          <a:blip r:embed="rId5"/>
          <a:stretch>
            <a:fillRect/>
          </a:stretch>
        </p:blipFill>
        <p:spPr>
          <a:xfrm>
            <a:off x="4827615" y="1385858"/>
            <a:ext cx="2889195" cy="484505"/>
          </a:xfrm>
          <a:prstGeom prst="rect">
            <a:avLst/>
          </a:prstGeom>
        </p:spPr>
      </p:pic>
      <p:sp>
        <p:nvSpPr>
          <p:cNvPr id="20" name="矩形 19">
            <a:extLst>
              <a:ext uri="{FF2B5EF4-FFF2-40B4-BE49-F238E27FC236}">
                <a16:creationId xmlns="" xmlns:a16="http://schemas.microsoft.com/office/drawing/2014/main" id="{B577D414-BF3C-41FE-A56E-3E165581A576}"/>
              </a:ext>
            </a:extLst>
          </p:cNvPr>
          <p:cNvSpPr/>
          <p:nvPr/>
        </p:nvSpPr>
        <p:spPr>
          <a:xfrm>
            <a:off x="246296" y="2358900"/>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 xmlns:a16="http://schemas.microsoft.com/office/drawing/2014/main" id="{8E35EA08-41A8-4672-9BAC-0BE84AEAB33E}"/>
              </a:ext>
            </a:extLst>
          </p:cNvPr>
          <p:cNvSpPr/>
          <p:nvPr/>
        </p:nvSpPr>
        <p:spPr>
          <a:xfrm>
            <a:off x="246296" y="3165763"/>
            <a:ext cx="11727990" cy="662233"/>
          </a:xfrm>
          <a:prstGeom prst="rect">
            <a:avLst/>
          </a:prstGeom>
        </p:spPr>
        <p:txBody>
          <a:bodyPr wrap="square">
            <a:spAutoFit/>
          </a:bodyPr>
          <a:lstStyle/>
          <a:p>
            <a:pPr>
              <a:lnSpc>
                <a:spcPct val="150000"/>
              </a:lnSpc>
            </a:pPr>
            <a:r>
              <a:rPr lang="zh-CN" altLang="zh-CN" sz="2800" dirty="0"/>
              <a:t>由上述反应可知苯酚的酸性比碳酸的弱。电离出</a:t>
            </a:r>
            <a:r>
              <a:rPr lang="en-US" altLang="zh-CN" sz="2800" dirty="0"/>
              <a:t>H</a:t>
            </a:r>
            <a:r>
              <a:rPr lang="en-US" altLang="zh-CN" sz="2800" baseline="30000" dirty="0"/>
              <a:t>+</a:t>
            </a:r>
            <a:r>
              <a:rPr lang="zh-CN" altLang="zh-CN" sz="2800" dirty="0"/>
              <a:t>的难易程度</a:t>
            </a:r>
            <a:r>
              <a:rPr lang="en-US" altLang="zh-CN" sz="2800" dirty="0"/>
              <a:t>:H</a:t>
            </a:r>
            <a:r>
              <a:rPr lang="en-US" altLang="zh-CN" sz="2800" baseline="-25000" dirty="0"/>
              <a:t>2</a:t>
            </a:r>
            <a:r>
              <a:rPr lang="en-US" altLang="zh-CN" sz="2800" dirty="0"/>
              <a:t>CO</a:t>
            </a:r>
            <a:r>
              <a:rPr lang="en-US" altLang="zh-CN" sz="2800" baseline="-25000" dirty="0"/>
              <a:t>3</a:t>
            </a:r>
            <a:r>
              <a:rPr lang="en-US" altLang="zh-CN" sz="2800" dirty="0"/>
              <a:t>&gt;</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 name="图片 21">
            <a:extLst>
              <a:ext uri="{FF2B5EF4-FFF2-40B4-BE49-F238E27FC236}">
                <a16:creationId xmlns="" xmlns:a16="http://schemas.microsoft.com/office/drawing/2014/main" id="{D37EB1BA-CDC5-44B7-8D64-26DD81EE8998}"/>
              </a:ext>
            </a:extLst>
          </p:cNvPr>
          <p:cNvPicPr/>
          <p:nvPr/>
        </p:nvPicPr>
        <p:blipFill>
          <a:blip r:embed="rId6"/>
          <a:stretch>
            <a:fillRect/>
          </a:stretch>
        </p:blipFill>
        <p:spPr>
          <a:xfrm>
            <a:off x="380307" y="4139940"/>
            <a:ext cx="1445496" cy="556751"/>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 xmlns:a16="http://schemas.microsoft.com/office/drawing/2014/main" id="{E4172102-9DA4-477A-987B-869A9900F0B2}"/>
                  </a:ext>
                </a:extLst>
              </p:cNvPr>
              <p:cNvSpPr/>
              <p:nvPr/>
            </p:nvSpPr>
            <p:spPr>
              <a:xfrm>
                <a:off x="1844702" y="4269569"/>
                <a:ext cx="1760867"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&gt;HC</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nor/>
                          </m:rPr>
                          <a:rPr lang="en-US" altLang="zh-CN" sz="2800" dirty="0"/>
                          <m:t>O</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3</m:t>
                        </m:r>
                      </m:sub>
                      <m:sup>
                        <m:r>
                          <m:rPr>
                            <m:nor/>
                          </m:rPr>
                          <a:rPr lang="en-US" altLang="zh-CN" sz="2800" i="1">
                            <a:solidFill>
                              <a:srgbClr val="000000"/>
                            </a:solidFill>
                            <a:ea typeface="方正书宋_GBK" panose="02000000000000000000" pitchFamily="2" charset="-122"/>
                            <a:cs typeface="Times New Roman" panose="02020603050405020304" pitchFamily="18" charset="0"/>
                          </a:rPr>
                          <m:t>−</m:t>
                        </m:r>
                      </m:sup>
                    </m:sSubSup>
                  </m:oMath>
                </a14:m>
                <a:r>
                  <a:rPr lang="zh-CN" altLang="zh-CN" sz="2800" dirty="0">
                    <a:solidFill>
                      <a:srgbClr val="000000"/>
                    </a:solidFill>
                    <a:ea typeface="方正楷体_GBK" panose="02000000000000000000" pitchFamily="2" charset="-122"/>
                    <a:cs typeface="Times New Roman" panose="02020603050405020304" pitchFamily="18" charset="0"/>
                  </a:rPr>
                  <a:t>。</a:t>
                </a:r>
                <a:endParaRPr lang="zh-CN" altLang="en-US" sz="2800" dirty="0"/>
              </a:p>
            </p:txBody>
          </p:sp>
        </mc:Choice>
        <mc:Fallback xmlns="">
          <p:sp>
            <p:nvSpPr>
              <p:cNvPr id="12" name="矩形 11">
                <a:extLst>
                  <a:ext uri="{FF2B5EF4-FFF2-40B4-BE49-F238E27FC236}">
                    <a16:creationId xmlns:a16="http://schemas.microsoft.com/office/drawing/2014/main" xmlns:a14="http://schemas.microsoft.com/office/drawing/2010/main" xmlns="" id="{E4172102-9DA4-477A-987B-869A9900F0B2}"/>
                  </a:ext>
                </a:extLst>
              </p:cNvPr>
              <p:cNvSpPr>
                <a:spLocks noRot="1" noChangeAspect="1" noMove="1" noResize="1" noEditPoints="1" noAdjustHandles="1" noChangeArrowheads="1" noChangeShapeType="1" noTextEdit="1"/>
              </p:cNvSpPr>
              <p:nvPr/>
            </p:nvSpPr>
            <p:spPr>
              <a:xfrm>
                <a:off x="1844702" y="4269569"/>
                <a:ext cx="1760867" cy="523220"/>
              </a:xfrm>
              <a:prstGeom prst="rect">
                <a:avLst/>
              </a:prstGeom>
              <a:blipFill rotWithShape="1">
                <a:blip r:embed="rId7"/>
                <a:stretch>
                  <a:fillRect l="-7292" t="-11628" r="-5903" b="-31395"/>
                </a:stretch>
              </a:blipFill>
            </p:spPr>
            <p:txBody>
              <a:bodyPr/>
              <a:lstStyle/>
              <a:p>
                <a:r>
                  <a:rPr lang="zh-CN" altLang="en-US">
                    <a:noFill/>
                  </a:rPr>
                  <a:t> </a:t>
                </a:r>
              </a:p>
            </p:txBody>
          </p:sp>
        </mc:Fallback>
      </mc:AlternateContent>
      <p:sp>
        <p:nvSpPr>
          <p:cNvPr id="13" name="矩形 12">
            <a:extLst>
              <a:ext uri="{FF2B5EF4-FFF2-40B4-BE49-F238E27FC236}">
                <a16:creationId xmlns="" xmlns:a16="http://schemas.microsoft.com/office/drawing/2014/main" id="{0180F848-416C-4DDA-8B97-A689881F683E}"/>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1273388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124179E5-C4C1-4874-A4F1-D356F0D3FAB4}"/>
              </a:ext>
            </a:extLst>
          </p:cNvPr>
          <p:cNvSpPr/>
          <p:nvPr/>
        </p:nvSpPr>
        <p:spPr>
          <a:xfrm>
            <a:off x="345970" y="293316"/>
            <a:ext cx="10389383" cy="662233"/>
          </a:xfrm>
          <a:prstGeom prst="rect">
            <a:avLst/>
          </a:prstGeom>
        </p:spPr>
        <p:txBody>
          <a:bodyPr wrap="none">
            <a:spAutoFit/>
          </a:bodyPr>
          <a:lstStyle/>
          <a:p>
            <a:pPr>
              <a:lnSpc>
                <a:spcPct val="150000"/>
              </a:lnSpc>
            </a:pPr>
            <a:r>
              <a:rPr lang="en-US" altLang="zh-CN" sz="2800" dirty="0"/>
              <a:t>(2)</a:t>
            </a:r>
            <a:r>
              <a:rPr lang="zh-CN" altLang="zh-CN" sz="2800" dirty="0"/>
              <a:t>受羟基的影响</a:t>
            </a:r>
            <a:r>
              <a:rPr lang="en-US" altLang="zh-CN" sz="2800" dirty="0"/>
              <a:t>,</a:t>
            </a:r>
            <a:r>
              <a:rPr lang="zh-CN" altLang="zh-CN" sz="2800" dirty="0"/>
              <a:t>苯环上的邻、对位上的氢原子易发生取代反应。</a:t>
            </a:r>
          </a:p>
        </p:txBody>
      </p:sp>
      <p:pic>
        <p:nvPicPr>
          <p:cNvPr id="13" name="图片 12">
            <a:extLst>
              <a:ext uri="{FF2B5EF4-FFF2-40B4-BE49-F238E27FC236}">
                <a16:creationId xmlns="" xmlns:a16="http://schemas.microsoft.com/office/drawing/2014/main" id="{79BDD214-E321-4BFC-82BE-5AE3054D8D74}"/>
              </a:ext>
            </a:extLst>
          </p:cNvPr>
          <p:cNvPicPr/>
          <p:nvPr/>
        </p:nvPicPr>
        <p:blipFill>
          <a:blip r:embed="rId2"/>
          <a:stretch>
            <a:fillRect/>
          </a:stretch>
        </p:blipFill>
        <p:spPr>
          <a:xfrm>
            <a:off x="725219" y="1313900"/>
            <a:ext cx="806335" cy="1027517"/>
          </a:xfrm>
          <a:prstGeom prst="rect">
            <a:avLst/>
          </a:prstGeom>
        </p:spPr>
      </p:pic>
      <p:sp>
        <p:nvSpPr>
          <p:cNvPr id="2" name="矩形 1">
            <a:extLst>
              <a:ext uri="{FF2B5EF4-FFF2-40B4-BE49-F238E27FC236}">
                <a16:creationId xmlns="" xmlns:a16="http://schemas.microsoft.com/office/drawing/2014/main" id="{5B480B50-D199-44BA-B209-0B214EB73FF4}"/>
              </a:ext>
            </a:extLst>
          </p:cNvPr>
          <p:cNvSpPr/>
          <p:nvPr/>
        </p:nvSpPr>
        <p:spPr>
          <a:xfrm>
            <a:off x="1450674" y="1761898"/>
            <a:ext cx="1045479" cy="661207"/>
          </a:xfrm>
          <a:prstGeom prst="rect">
            <a:avLst/>
          </a:prstGeom>
        </p:spPr>
        <p:txBody>
          <a:bodyPr wrap="none">
            <a:spAutoFit/>
          </a:bodyPr>
          <a:lstStyle/>
          <a:p>
            <a:pPr>
              <a:lnSpc>
                <a:spcPct val="150000"/>
              </a:lnSpc>
            </a:pPr>
            <a:r>
              <a:rPr lang="en-US" altLang="zh-CN" sz="2800" dirty="0"/>
              <a:t>+3Br</a:t>
            </a:r>
            <a:r>
              <a:rPr lang="en-US" altLang="zh-CN" sz="2800" baseline="-25000" dirty="0"/>
              <a:t>2</a:t>
            </a:r>
            <a:endParaRPr lang="zh-CN" altLang="en-US" sz="2800" baseline="-25000" dirty="0"/>
          </a:p>
        </p:txBody>
      </p:sp>
      <p:pic>
        <p:nvPicPr>
          <p:cNvPr id="14" name="图片 13">
            <a:extLst>
              <a:ext uri="{FF2B5EF4-FFF2-40B4-BE49-F238E27FC236}">
                <a16:creationId xmlns="" xmlns:a16="http://schemas.microsoft.com/office/drawing/2014/main" id="{D6AA70EC-DF66-4721-B56E-3FDF647A5FC7}"/>
              </a:ext>
            </a:extLst>
          </p:cNvPr>
          <p:cNvPicPr/>
          <p:nvPr/>
        </p:nvPicPr>
        <p:blipFill>
          <a:blip r:embed="rId3"/>
          <a:stretch>
            <a:fillRect/>
          </a:stretch>
        </p:blipFill>
        <p:spPr>
          <a:xfrm>
            <a:off x="2508971" y="2022878"/>
            <a:ext cx="560694" cy="318539"/>
          </a:xfrm>
          <a:prstGeom prst="rect">
            <a:avLst/>
          </a:prstGeom>
        </p:spPr>
      </p:pic>
      <p:pic>
        <p:nvPicPr>
          <p:cNvPr id="15" name="图片 14">
            <a:extLst>
              <a:ext uri="{FF2B5EF4-FFF2-40B4-BE49-F238E27FC236}">
                <a16:creationId xmlns="" xmlns:a16="http://schemas.microsoft.com/office/drawing/2014/main" id="{CD23261E-9532-49BB-8D8D-0FBD780C8947}"/>
              </a:ext>
            </a:extLst>
          </p:cNvPr>
          <p:cNvPicPr/>
          <p:nvPr/>
        </p:nvPicPr>
        <p:blipFill>
          <a:blip r:embed="rId4"/>
          <a:stretch>
            <a:fillRect/>
          </a:stretch>
        </p:blipFill>
        <p:spPr>
          <a:xfrm>
            <a:off x="3384290" y="1283430"/>
            <a:ext cx="2711710" cy="1448285"/>
          </a:xfrm>
          <a:prstGeom prst="rect">
            <a:avLst/>
          </a:prstGeom>
        </p:spPr>
      </p:pic>
      <p:sp>
        <p:nvSpPr>
          <p:cNvPr id="23" name="矩形 22">
            <a:extLst>
              <a:ext uri="{FF2B5EF4-FFF2-40B4-BE49-F238E27FC236}">
                <a16:creationId xmlns="" xmlns:a16="http://schemas.microsoft.com/office/drawing/2014/main" id="{3FCC5CE7-6ACB-4B80-BAFD-EBD0EC0738A8}"/>
              </a:ext>
            </a:extLst>
          </p:cNvPr>
          <p:cNvSpPr/>
          <p:nvPr/>
        </p:nvSpPr>
        <p:spPr>
          <a:xfrm>
            <a:off x="258884" y="2731715"/>
            <a:ext cx="11700887" cy="3970318"/>
          </a:xfrm>
          <a:prstGeom prst="rect">
            <a:avLst/>
          </a:prstGeom>
        </p:spPr>
        <p:txBody>
          <a:bodyPr wrap="square">
            <a:spAutoFit/>
          </a:bodyPr>
          <a:lstStyle/>
          <a:p>
            <a:pPr>
              <a:lnSpc>
                <a:spcPct val="150000"/>
              </a:lnSpc>
            </a:pPr>
            <a:r>
              <a:rPr lang="zh-CN" altLang="zh-CN" sz="2800" dirty="0"/>
              <a:t>该反应很灵敏</a:t>
            </a:r>
            <a:r>
              <a:rPr lang="en-US" altLang="zh-CN" sz="2800" dirty="0"/>
              <a:t>,</a:t>
            </a:r>
            <a:r>
              <a:rPr lang="zh-CN" altLang="zh-CN" sz="2800" dirty="0"/>
              <a:t>可用于苯酚的定性检验和定量测定。</a:t>
            </a:r>
          </a:p>
          <a:p>
            <a:pPr>
              <a:lnSpc>
                <a:spcPct val="150000"/>
              </a:lnSpc>
            </a:pPr>
            <a:r>
              <a:rPr lang="en-US" altLang="zh-CN" sz="2800" dirty="0"/>
              <a:t>(3)</a:t>
            </a:r>
            <a:r>
              <a:rPr lang="zh-CN" altLang="zh-CN" sz="2800" dirty="0"/>
              <a:t>显色反应</a:t>
            </a:r>
          </a:p>
          <a:p>
            <a:pPr>
              <a:lnSpc>
                <a:spcPct val="150000"/>
              </a:lnSpc>
            </a:pPr>
            <a:r>
              <a:rPr lang="zh-CN" altLang="zh-CN" sz="2800" dirty="0"/>
              <a:t>苯酚溶液遇</a:t>
            </a:r>
            <a:r>
              <a:rPr lang="en-US" altLang="zh-CN" sz="2800" dirty="0"/>
              <a:t>FeCl</a:t>
            </a:r>
            <a:r>
              <a:rPr lang="en-US" altLang="zh-CN" sz="2800" baseline="-25000" dirty="0"/>
              <a:t>3</a:t>
            </a:r>
            <a:r>
              <a:rPr lang="zh-CN" altLang="zh-CN" sz="2800" dirty="0"/>
              <a:t>溶液变成紫色</a:t>
            </a:r>
            <a:r>
              <a:rPr lang="en-US" altLang="zh-CN" sz="2800" dirty="0"/>
              <a:t>,</a:t>
            </a:r>
            <a:r>
              <a:rPr lang="zh-CN" altLang="zh-CN" sz="2800" dirty="0"/>
              <a:t>该反应常用于检验酚的存在</a:t>
            </a:r>
            <a:r>
              <a:rPr lang="en-US" altLang="zh-CN" sz="2800" dirty="0"/>
              <a:t>,</a:t>
            </a:r>
            <a:r>
              <a:rPr lang="zh-CN" altLang="zh-CN" sz="2800" dirty="0"/>
              <a:t>该反应也是酚类物质的特征反应。</a:t>
            </a:r>
          </a:p>
          <a:p>
            <a:pPr>
              <a:lnSpc>
                <a:spcPct val="150000"/>
              </a:lnSpc>
            </a:pPr>
            <a:r>
              <a:rPr lang="en-US" altLang="zh-CN" sz="2800" dirty="0"/>
              <a:t>(4)</a:t>
            </a:r>
            <a:r>
              <a:rPr lang="zh-CN" altLang="zh-CN" sz="2800" dirty="0"/>
              <a:t>氧化反应</a:t>
            </a:r>
          </a:p>
          <a:p>
            <a:pPr>
              <a:lnSpc>
                <a:spcPct val="150000"/>
              </a:lnSpc>
            </a:pPr>
            <a:r>
              <a:rPr lang="zh-CN" altLang="zh-CN" sz="2800" dirty="0"/>
              <a:t>苯酚易被空气中的氧气氧化而呈粉红色</a:t>
            </a:r>
            <a:r>
              <a:rPr lang="en-US" altLang="zh-CN" sz="2800" dirty="0"/>
              <a:t>,</a:t>
            </a:r>
            <a:r>
              <a:rPr lang="zh-CN" altLang="zh-CN" sz="2800" dirty="0"/>
              <a:t>也可被酸性高锰酸钾溶液氧化。</a:t>
            </a:r>
          </a:p>
        </p:txBody>
      </p:sp>
      <p:sp>
        <p:nvSpPr>
          <p:cNvPr id="8" name="矩形 7">
            <a:extLst>
              <a:ext uri="{FF2B5EF4-FFF2-40B4-BE49-F238E27FC236}">
                <a16:creationId xmlns="" xmlns:a16="http://schemas.microsoft.com/office/drawing/2014/main" id="{1A22F796-8FC3-4833-92CF-44EF222BE2E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215120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2961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 xmlns:a16="http://schemas.microsoft.com/office/drawing/2014/main" id="{3FCC5CE7-6ACB-4B80-BAFD-EBD0EC0738A8}"/>
              </a:ext>
            </a:extLst>
          </p:cNvPr>
          <p:cNvSpPr/>
          <p:nvPr/>
        </p:nvSpPr>
        <p:spPr>
          <a:xfrm>
            <a:off x="258884" y="278801"/>
            <a:ext cx="11700887" cy="1384995"/>
          </a:xfrm>
          <a:prstGeom prst="rect">
            <a:avLst/>
          </a:prstGeom>
        </p:spPr>
        <p:txBody>
          <a:bodyPr wrap="square">
            <a:spAutoFit/>
          </a:bodyPr>
          <a:lstStyle/>
          <a:p>
            <a:pPr>
              <a:lnSpc>
                <a:spcPct val="150000"/>
              </a:lnSpc>
            </a:pPr>
            <a:r>
              <a:rPr lang="en-US" altLang="zh-CN" sz="2800" dirty="0"/>
              <a:t>(5)</a:t>
            </a:r>
            <a:r>
              <a:rPr lang="zh-CN" altLang="zh-CN" sz="2800" dirty="0"/>
              <a:t>加成反应</a:t>
            </a:r>
          </a:p>
          <a:p>
            <a:pPr>
              <a:lnSpc>
                <a:spcPct val="150000"/>
              </a:lnSpc>
            </a:pPr>
            <a:r>
              <a:rPr lang="zh-CN" altLang="zh-CN" sz="2800" dirty="0"/>
              <a:t>在一定条件下</a:t>
            </a:r>
            <a:r>
              <a:rPr lang="en-US" altLang="zh-CN" sz="2800" dirty="0"/>
              <a:t>,</a:t>
            </a:r>
            <a:r>
              <a:rPr lang="zh-CN" altLang="zh-CN" sz="2800" dirty="0"/>
              <a:t>苯酚能与氢气发生加成反应。</a:t>
            </a:r>
          </a:p>
        </p:txBody>
      </p:sp>
      <p:pic>
        <p:nvPicPr>
          <p:cNvPr id="8" name="图片 7">
            <a:extLst>
              <a:ext uri="{FF2B5EF4-FFF2-40B4-BE49-F238E27FC236}">
                <a16:creationId xmlns="" xmlns:a16="http://schemas.microsoft.com/office/drawing/2014/main" id="{322CF565-A480-468B-B212-2C5349BEC7CC}"/>
              </a:ext>
            </a:extLst>
          </p:cNvPr>
          <p:cNvPicPr/>
          <p:nvPr/>
        </p:nvPicPr>
        <p:blipFill>
          <a:blip r:embed="rId2"/>
          <a:stretch>
            <a:fillRect/>
          </a:stretch>
        </p:blipFill>
        <p:spPr>
          <a:xfrm>
            <a:off x="2041842" y="2265951"/>
            <a:ext cx="2646215" cy="549819"/>
          </a:xfrm>
          <a:prstGeom prst="rect">
            <a:avLst/>
          </a:prstGeom>
        </p:spPr>
      </p:pic>
      <p:pic>
        <p:nvPicPr>
          <p:cNvPr id="9" name="图片 8">
            <a:extLst>
              <a:ext uri="{FF2B5EF4-FFF2-40B4-BE49-F238E27FC236}">
                <a16:creationId xmlns="" xmlns:a16="http://schemas.microsoft.com/office/drawing/2014/main" id="{244DF5AA-DE88-431C-AF23-8763BB3BA15C}"/>
              </a:ext>
            </a:extLst>
          </p:cNvPr>
          <p:cNvPicPr/>
          <p:nvPr/>
        </p:nvPicPr>
        <p:blipFill>
          <a:blip r:embed="rId3"/>
          <a:stretch>
            <a:fillRect/>
          </a:stretch>
        </p:blipFill>
        <p:spPr>
          <a:xfrm>
            <a:off x="4697141" y="2212657"/>
            <a:ext cx="1398859" cy="530543"/>
          </a:xfrm>
          <a:prstGeom prst="rect">
            <a:avLst/>
          </a:prstGeom>
        </p:spPr>
      </p:pic>
      <p:pic>
        <p:nvPicPr>
          <p:cNvPr id="10" name="图片 9">
            <a:extLst>
              <a:ext uri="{FF2B5EF4-FFF2-40B4-BE49-F238E27FC236}">
                <a16:creationId xmlns="" xmlns:a16="http://schemas.microsoft.com/office/drawing/2014/main" id="{BDA84D81-B091-42F4-9A43-FF1BDAA7C001}"/>
              </a:ext>
            </a:extLst>
          </p:cNvPr>
          <p:cNvPicPr/>
          <p:nvPr/>
        </p:nvPicPr>
        <p:blipFill>
          <a:blip r:embed="rId4"/>
          <a:stretch>
            <a:fillRect/>
          </a:stretch>
        </p:blipFill>
        <p:spPr>
          <a:xfrm>
            <a:off x="6406606" y="1831612"/>
            <a:ext cx="777966" cy="991366"/>
          </a:xfrm>
          <a:prstGeom prst="rect">
            <a:avLst/>
          </a:prstGeom>
        </p:spPr>
      </p:pic>
      <p:sp>
        <p:nvSpPr>
          <p:cNvPr id="11" name="矩形 10">
            <a:extLst>
              <a:ext uri="{FF2B5EF4-FFF2-40B4-BE49-F238E27FC236}">
                <a16:creationId xmlns="" xmlns:a16="http://schemas.microsoft.com/office/drawing/2014/main" id="{B964CAF5-0C0B-428F-8B94-01C2346B19B8}"/>
              </a:ext>
            </a:extLst>
          </p:cNvPr>
          <p:cNvSpPr/>
          <p:nvPr/>
        </p:nvSpPr>
        <p:spPr>
          <a:xfrm>
            <a:off x="258884" y="3429000"/>
            <a:ext cx="11700887" cy="662233"/>
          </a:xfrm>
          <a:prstGeom prst="rect">
            <a:avLst/>
          </a:prstGeom>
        </p:spPr>
        <p:txBody>
          <a:bodyPr wrap="square">
            <a:spAutoFit/>
          </a:bodyPr>
          <a:lstStyle/>
          <a:p>
            <a:pPr>
              <a:lnSpc>
                <a:spcPct val="150000"/>
              </a:lnSpc>
            </a:pPr>
            <a:r>
              <a:rPr lang="en-US" altLang="zh-CN" sz="2800" dirty="0"/>
              <a:t>(6)</a:t>
            </a:r>
            <a:r>
              <a:rPr lang="zh-CN" altLang="zh-CN" sz="2800" dirty="0"/>
              <a:t>缩聚反应</a:t>
            </a:r>
          </a:p>
        </p:txBody>
      </p:sp>
      <p:pic>
        <p:nvPicPr>
          <p:cNvPr id="12" name="图片 11">
            <a:extLst>
              <a:ext uri="{FF2B5EF4-FFF2-40B4-BE49-F238E27FC236}">
                <a16:creationId xmlns="" xmlns:a16="http://schemas.microsoft.com/office/drawing/2014/main" id="{A349A243-6149-4BFC-904C-AA1C3330CF7B}"/>
              </a:ext>
            </a:extLst>
          </p:cNvPr>
          <p:cNvPicPr/>
          <p:nvPr/>
        </p:nvPicPr>
        <p:blipFill>
          <a:blip r:embed="rId5"/>
          <a:stretch>
            <a:fillRect/>
          </a:stretch>
        </p:blipFill>
        <p:spPr>
          <a:xfrm>
            <a:off x="364716" y="4704352"/>
            <a:ext cx="1765754" cy="506276"/>
          </a:xfrm>
          <a:prstGeom prst="rect">
            <a:avLst/>
          </a:prstGeom>
        </p:spPr>
      </p:pic>
      <p:sp>
        <p:nvSpPr>
          <p:cNvPr id="4" name="矩形 3">
            <a:extLst>
              <a:ext uri="{FF2B5EF4-FFF2-40B4-BE49-F238E27FC236}">
                <a16:creationId xmlns="" xmlns:a16="http://schemas.microsoft.com/office/drawing/2014/main" id="{83B8D428-C171-4235-ACE2-79E69EF62FC7}"/>
              </a:ext>
            </a:extLst>
          </p:cNvPr>
          <p:cNvSpPr/>
          <p:nvPr/>
        </p:nvSpPr>
        <p:spPr>
          <a:xfrm>
            <a:off x="2092061" y="4695763"/>
            <a:ext cx="1584088"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a:t>
            </a:r>
            <a:r>
              <a:rPr lang="en-US" altLang="zh-CN" sz="2800" i="1" dirty="0" err="1">
                <a:solidFill>
                  <a:srgbClr val="000000"/>
                </a:solidFill>
                <a:ea typeface="方正书宋_GBK" panose="02000000000000000000" pitchFamily="2" charset="-122"/>
                <a:cs typeface="Times New Roman" panose="02020603050405020304" pitchFamily="18" charset="0"/>
              </a:rPr>
              <a:t>n</a:t>
            </a:r>
            <a:r>
              <a:rPr lang="en-US" altLang="zh-CN" sz="2800" dirty="0" err="1">
                <a:solidFill>
                  <a:srgbClr val="000000"/>
                </a:solidFill>
                <a:ea typeface="方正书宋_GBK" panose="02000000000000000000" pitchFamily="2" charset="-122"/>
                <a:cs typeface="Times New Roman" panose="02020603050405020304" pitchFamily="18" charset="0"/>
              </a:rPr>
              <a:t>HCHO</a:t>
            </a:r>
            <a:endParaRPr lang="zh-CN" altLang="en-US" sz="2800" dirty="0"/>
          </a:p>
        </p:txBody>
      </p:sp>
      <p:pic>
        <p:nvPicPr>
          <p:cNvPr id="16" name="图片 15">
            <a:extLst>
              <a:ext uri="{FF2B5EF4-FFF2-40B4-BE49-F238E27FC236}">
                <a16:creationId xmlns="" xmlns:a16="http://schemas.microsoft.com/office/drawing/2014/main" id="{A857E120-9332-4AB9-B102-09D763C99AD4}"/>
              </a:ext>
            </a:extLst>
          </p:cNvPr>
          <p:cNvPicPr/>
          <p:nvPr/>
        </p:nvPicPr>
        <p:blipFill>
          <a:blip r:embed="rId6"/>
          <a:stretch>
            <a:fillRect/>
          </a:stretch>
        </p:blipFill>
        <p:spPr>
          <a:xfrm>
            <a:off x="3782830" y="4578486"/>
            <a:ext cx="1151455" cy="545057"/>
          </a:xfrm>
          <a:prstGeom prst="rect">
            <a:avLst/>
          </a:prstGeom>
        </p:spPr>
      </p:pic>
      <p:pic>
        <p:nvPicPr>
          <p:cNvPr id="17" name="图片 16">
            <a:extLst>
              <a:ext uri="{FF2B5EF4-FFF2-40B4-BE49-F238E27FC236}">
                <a16:creationId xmlns="" xmlns:a16="http://schemas.microsoft.com/office/drawing/2014/main" id="{3138BB93-1EEA-441C-912A-BA4762FA0B58}"/>
              </a:ext>
            </a:extLst>
          </p:cNvPr>
          <p:cNvPicPr/>
          <p:nvPr/>
        </p:nvPicPr>
        <p:blipFill>
          <a:blip r:embed="rId7"/>
          <a:stretch>
            <a:fillRect/>
          </a:stretch>
        </p:blipFill>
        <p:spPr>
          <a:xfrm>
            <a:off x="5022123" y="4124869"/>
            <a:ext cx="2859133" cy="1148033"/>
          </a:xfrm>
          <a:prstGeom prst="rect">
            <a:avLst/>
          </a:prstGeom>
        </p:spPr>
      </p:pic>
      <p:sp>
        <p:nvSpPr>
          <p:cNvPr id="18" name="矩形 17">
            <a:extLst>
              <a:ext uri="{FF2B5EF4-FFF2-40B4-BE49-F238E27FC236}">
                <a16:creationId xmlns="" xmlns:a16="http://schemas.microsoft.com/office/drawing/2014/main" id="{E0933AEE-C2E8-4718-B94F-2D787811B4B6}"/>
              </a:ext>
            </a:extLst>
          </p:cNvPr>
          <p:cNvSpPr/>
          <p:nvPr/>
        </p:nvSpPr>
        <p:spPr>
          <a:xfrm>
            <a:off x="7781662" y="4536106"/>
            <a:ext cx="1745991" cy="523220"/>
          </a:xfrm>
          <a:prstGeom prst="rect">
            <a:avLst/>
          </a:prstGeom>
        </p:spPr>
        <p:txBody>
          <a:bodyPr wrap="none">
            <a:spAutoFit/>
          </a:bodyPr>
          <a:lstStyle/>
          <a:p>
            <a:r>
              <a:rPr lang="en-US" altLang="zh-CN" sz="2800" dirty="0"/>
              <a:t>+(</a:t>
            </a:r>
            <a:r>
              <a:rPr lang="en-US" altLang="zh-CN" sz="2800" i="1" dirty="0"/>
              <a:t>n</a:t>
            </a:r>
            <a:r>
              <a:rPr lang="en-US" altLang="zh-CN" sz="2800" dirty="0"/>
              <a:t>-1)H</a:t>
            </a:r>
            <a:r>
              <a:rPr lang="en-US" altLang="zh-CN" sz="2800" baseline="-25000" dirty="0"/>
              <a:t>2</a:t>
            </a:r>
            <a:r>
              <a:rPr lang="en-US" altLang="zh-CN" sz="2800" dirty="0"/>
              <a:t>O</a:t>
            </a:r>
            <a:endParaRPr lang="zh-CN" altLang="en-US" sz="2800" dirty="0"/>
          </a:p>
        </p:txBody>
      </p:sp>
      <p:sp>
        <p:nvSpPr>
          <p:cNvPr id="13" name="矩形 12">
            <a:extLst>
              <a:ext uri="{FF2B5EF4-FFF2-40B4-BE49-F238E27FC236}">
                <a16:creationId xmlns="" xmlns:a16="http://schemas.microsoft.com/office/drawing/2014/main" id="{9A55C7FC-B2BC-4406-A64B-F7B506DD467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782196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 xmlns:a16="http://schemas.microsoft.com/office/drawing/2014/main" id="{3FCC5CE7-6ACB-4B80-BAFD-EBD0EC0738A8}"/>
              </a:ext>
            </a:extLst>
          </p:cNvPr>
          <p:cNvSpPr/>
          <p:nvPr/>
        </p:nvSpPr>
        <p:spPr>
          <a:xfrm>
            <a:off x="258884" y="278801"/>
            <a:ext cx="11700887" cy="662233"/>
          </a:xfrm>
          <a:prstGeom prst="rect">
            <a:avLst/>
          </a:prstGeom>
        </p:spPr>
        <p:txBody>
          <a:bodyPr wrap="square">
            <a:spAutoFit/>
          </a:bodyPr>
          <a:lstStyle/>
          <a:p>
            <a:pPr>
              <a:lnSpc>
                <a:spcPct val="150000"/>
              </a:lnSpc>
            </a:pPr>
            <a:r>
              <a:rPr lang="en-US" altLang="zh-CN" sz="2800" b="1" dirty="0"/>
              <a:t>4.</a:t>
            </a:r>
            <a:r>
              <a:rPr lang="zh-CN" altLang="zh-CN" sz="2800" b="1" dirty="0"/>
              <a:t>苯、甲苯、苯酚的分子结构及典型性质的比较</a:t>
            </a:r>
          </a:p>
        </p:txBody>
      </p:sp>
      <p:graphicFrame>
        <p:nvGraphicFramePr>
          <p:cNvPr id="2" name="表格 1">
            <a:extLst>
              <a:ext uri="{FF2B5EF4-FFF2-40B4-BE49-F238E27FC236}">
                <a16:creationId xmlns="" xmlns:a16="http://schemas.microsoft.com/office/drawing/2014/main" id="{C6552809-644C-4D8D-9F32-65949EACE66F}"/>
              </a:ext>
            </a:extLst>
          </p:cNvPr>
          <p:cNvGraphicFramePr>
            <a:graphicFrameLocks noGrp="1"/>
          </p:cNvGraphicFramePr>
          <p:nvPr>
            <p:extLst>
              <p:ext uri="{D42A27DB-BD31-4B8C-83A1-F6EECF244321}">
                <p14:modId xmlns:p14="http://schemas.microsoft.com/office/powerpoint/2010/main" val="2411536147"/>
              </p:ext>
            </p:extLst>
          </p:nvPr>
        </p:nvGraphicFramePr>
        <p:xfrm>
          <a:off x="315683" y="1020422"/>
          <a:ext cx="11615059" cy="5486400"/>
        </p:xfrm>
        <a:graphic>
          <a:graphicData uri="http://schemas.openxmlformats.org/drawingml/2006/table">
            <a:tbl>
              <a:tblPr firstRow="1" firstCol="1" bandRow="1"/>
              <a:tblGrid>
                <a:gridCol w="592303">
                  <a:extLst>
                    <a:ext uri="{9D8B030D-6E8A-4147-A177-3AD203B41FA5}">
                      <a16:colId xmlns="" xmlns:a16="http://schemas.microsoft.com/office/drawing/2014/main" val="2825446285"/>
                    </a:ext>
                  </a:extLst>
                </a:gridCol>
                <a:gridCol w="1356243">
                  <a:extLst>
                    <a:ext uri="{9D8B030D-6E8A-4147-A177-3AD203B41FA5}">
                      <a16:colId xmlns="" xmlns:a16="http://schemas.microsoft.com/office/drawing/2014/main" val="2811702597"/>
                    </a:ext>
                  </a:extLst>
                </a:gridCol>
                <a:gridCol w="2844800">
                  <a:extLst>
                    <a:ext uri="{9D8B030D-6E8A-4147-A177-3AD203B41FA5}">
                      <a16:colId xmlns="" xmlns:a16="http://schemas.microsoft.com/office/drawing/2014/main" val="2866423694"/>
                    </a:ext>
                  </a:extLst>
                </a:gridCol>
                <a:gridCol w="3918857">
                  <a:extLst>
                    <a:ext uri="{9D8B030D-6E8A-4147-A177-3AD203B41FA5}">
                      <a16:colId xmlns="" xmlns:a16="http://schemas.microsoft.com/office/drawing/2014/main" val="2628241585"/>
                    </a:ext>
                  </a:extLst>
                </a:gridCol>
                <a:gridCol w="2902856">
                  <a:extLst>
                    <a:ext uri="{9D8B030D-6E8A-4147-A177-3AD203B41FA5}">
                      <a16:colId xmlns="" xmlns:a16="http://schemas.microsoft.com/office/drawing/2014/main" val="154609031"/>
                    </a:ext>
                  </a:extLst>
                </a:gridCol>
              </a:tblGrid>
              <a:tr h="127000">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甲苯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苯酚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82325943"/>
                  </a:ext>
                </a:extLst>
              </a:tr>
              <a:tr h="127000">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结构简式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2112276"/>
                  </a:ext>
                </a:extLst>
              </a:tr>
              <a:tr h="254000">
                <a:tc gridSpan="2">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氧化反应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不被酸性</a:t>
                      </a:r>
                      <a:r>
                        <a:rPr lang="en-US" sz="2400" dirty="0">
                          <a:solidFill>
                            <a:srgbClr val="000000"/>
                          </a:solidFill>
                          <a:effectLst/>
                          <a:latin typeface="+mn-lt"/>
                          <a:ea typeface="+mn-ea"/>
                          <a:cs typeface="Times New Roman" panose="02020603050405020304" pitchFamily="18" charset="0"/>
                        </a:rPr>
                        <a:t>KMnO</a:t>
                      </a:r>
                      <a:r>
                        <a:rPr lang="en-US" sz="2400" baseline="-25000" dirty="0">
                          <a:solidFill>
                            <a:srgbClr val="000000"/>
                          </a:solidFill>
                          <a:effectLst/>
                          <a:latin typeface="+mn-lt"/>
                          <a:ea typeface="+mn-ea"/>
                          <a:cs typeface="Times New Roman" panose="02020603050405020304" pitchFamily="18" charset="0"/>
                        </a:rPr>
                        <a:t>4</a:t>
                      </a:r>
                      <a:r>
                        <a:rPr lang="zh-CN" sz="2400" dirty="0">
                          <a:solidFill>
                            <a:srgbClr val="000000"/>
                          </a:solidFill>
                          <a:effectLst/>
                          <a:latin typeface="+mn-lt"/>
                          <a:ea typeface="+mn-ea"/>
                          <a:cs typeface="Times New Roman" panose="02020603050405020304" pitchFamily="18" charset="0"/>
                        </a:rPr>
                        <a:t>溶液氧化</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可被酸性</a:t>
                      </a:r>
                      <a:r>
                        <a:rPr lang="en-US" sz="2400">
                          <a:solidFill>
                            <a:srgbClr val="000000"/>
                          </a:solidFill>
                          <a:effectLst/>
                          <a:latin typeface="+mn-lt"/>
                          <a:ea typeface="+mn-ea"/>
                          <a:cs typeface="Times New Roman" panose="02020603050405020304" pitchFamily="18" charset="0"/>
                        </a:rPr>
                        <a:t>KMnO</a:t>
                      </a:r>
                      <a:r>
                        <a:rPr lang="en-US" sz="2400" baseline="-250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溶液氧化</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常温下在空气中被氧化后呈粉红色</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7738182"/>
                  </a:ext>
                </a:extLst>
              </a:tr>
              <a:tr h="127000">
                <a:tc rowSpan="5">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溴的状态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液溴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液溴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浓溴水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5388846"/>
                  </a:ext>
                </a:extLst>
              </a:tr>
              <a:tr h="127000">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催化剂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催化剂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不需催化剂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08922459"/>
                  </a:ext>
                </a:extLst>
              </a:tr>
              <a:tr h="127000">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产物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baseline="-25000">
                          <a:solidFill>
                            <a:srgbClr val="000000"/>
                          </a:solidFill>
                          <a:effectLst/>
                          <a:latin typeface="+mn-lt"/>
                          <a:ea typeface="+mn-ea"/>
                          <a:cs typeface="Times New Roman" panose="02020603050405020304" pitchFamily="18" charset="0"/>
                        </a:rPr>
                        <a:t>6</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5</a:t>
                      </a:r>
                      <a:r>
                        <a:rPr lang="en-US" sz="2400">
                          <a:solidFill>
                            <a:srgbClr val="000000"/>
                          </a:solidFill>
                          <a:effectLst/>
                          <a:latin typeface="+mn-lt"/>
                          <a:ea typeface="+mn-ea"/>
                          <a:cs typeface="Times New Roman" panose="02020603050405020304" pitchFamily="18" charset="0"/>
                        </a:rPr>
                        <a:t>Br</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邻、对两种溴苯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三溴苯酚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0483042"/>
                  </a:ext>
                </a:extLst>
              </a:tr>
              <a:tr h="127000">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苯酚与溴的取代反应比苯、甲苯容易进行</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665256196"/>
                  </a:ext>
                </a:extLst>
              </a:tr>
              <a:tr h="127000">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原因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酚羟基对苯环的影响使苯环上的氢原子变得更活泼</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易被取代</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289947807"/>
                  </a:ext>
                </a:extLst>
              </a:tr>
            </a:tbl>
          </a:graphicData>
        </a:graphic>
      </p:graphicFrame>
      <p:pic>
        <p:nvPicPr>
          <p:cNvPr id="8196" name="图片 1779">
            <a:extLst>
              <a:ext uri="{FF2B5EF4-FFF2-40B4-BE49-F238E27FC236}">
                <a16:creationId xmlns="" xmlns:a16="http://schemas.microsoft.com/office/drawing/2014/main" id="{C11DB6D5-1D2A-41B3-82CD-28E558F97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314" y="1863045"/>
            <a:ext cx="949336" cy="575355"/>
          </a:xfrm>
          <a:prstGeom prst="rect">
            <a:avLst/>
          </a:prstGeom>
          <a:noFill/>
          <a:extLst>
            <a:ext uri="{909E8E84-426E-40DD-AFC4-6F175D3DCCD1}">
              <a14:hiddenFill xmlns:a14="http://schemas.microsoft.com/office/drawing/2010/main">
                <a:solidFill>
                  <a:srgbClr val="FFFFFF"/>
                </a:solidFill>
              </a14:hiddenFill>
            </a:ext>
          </a:extLst>
        </p:spPr>
      </p:pic>
      <p:pic>
        <p:nvPicPr>
          <p:cNvPr id="8195" name="图片 1780">
            <a:extLst>
              <a:ext uri="{FF2B5EF4-FFF2-40B4-BE49-F238E27FC236}">
                <a16:creationId xmlns="" xmlns:a16="http://schemas.microsoft.com/office/drawing/2014/main" id="{B038D01C-2078-4835-AC97-95D07436A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90474"/>
            <a:ext cx="1841136" cy="575355"/>
          </a:xfrm>
          <a:prstGeom prst="rect">
            <a:avLst/>
          </a:prstGeom>
          <a:noFill/>
          <a:extLst>
            <a:ext uri="{909E8E84-426E-40DD-AFC4-6F175D3DCCD1}">
              <a14:hiddenFill xmlns:a14="http://schemas.microsoft.com/office/drawing/2010/main">
                <a:solidFill>
                  <a:srgbClr val="FFFFFF"/>
                </a:solidFill>
              </a14:hiddenFill>
            </a:ext>
          </a:extLst>
        </p:spPr>
      </p:pic>
      <p:pic>
        <p:nvPicPr>
          <p:cNvPr id="8194" name="图片 1781">
            <a:extLst>
              <a:ext uri="{FF2B5EF4-FFF2-40B4-BE49-F238E27FC236}">
                <a16:creationId xmlns="" xmlns:a16="http://schemas.microsoft.com/office/drawing/2014/main" id="{1F43E463-D7A9-40C3-ADC4-E7FBAAC81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9686" y="1834015"/>
            <a:ext cx="1754833" cy="575355"/>
          </a:xfrm>
          <a:prstGeom prst="rect">
            <a:avLst/>
          </a:prstGeom>
          <a:noFill/>
          <a:extLst>
            <a:ext uri="{909E8E84-426E-40DD-AFC4-6F175D3DCCD1}">
              <a14:hiddenFill xmlns:a14="http://schemas.microsoft.com/office/drawing/2010/main">
                <a:solidFill>
                  <a:srgbClr val="FFFFFF"/>
                </a:solidFill>
              </a14:hiddenFill>
            </a:ext>
          </a:extLst>
        </p:spPr>
      </p:pic>
      <p:pic>
        <p:nvPicPr>
          <p:cNvPr id="8193" name="图片 1782">
            <a:extLst>
              <a:ext uri="{FF2B5EF4-FFF2-40B4-BE49-F238E27FC236}">
                <a16:creationId xmlns="" xmlns:a16="http://schemas.microsoft.com/office/drawing/2014/main" id="{6A1F3556-05C1-44C8-9470-500656F8A2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742" y="4591730"/>
            <a:ext cx="468087" cy="1716319"/>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 xmlns:a16="http://schemas.microsoft.com/office/drawing/2014/main" id="{9205C86B-FCF8-491E-B88C-644014C3173F}"/>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4157509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34820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7</a:t>
            </a:r>
            <a:r>
              <a:rPr lang="zh-CN" altLang="zh-CN" sz="2800" dirty="0">
                <a:solidFill>
                  <a:srgbClr val="DA251C"/>
                </a:solidFill>
              </a:rPr>
              <a:t>　</a:t>
            </a:r>
            <a:r>
              <a:rPr lang="zh-CN" altLang="zh-CN" sz="2800" dirty="0" smtClean="0">
                <a:solidFill>
                  <a:srgbClr val="DA251C"/>
                </a:solidFill>
              </a:rPr>
              <a:t>醛</a:t>
            </a:r>
            <a:r>
              <a:rPr lang="zh-CN" altLang="en-US" sz="2800" dirty="0" smtClean="0">
                <a:solidFill>
                  <a:srgbClr val="DA251C"/>
                </a:solidFill>
              </a:rPr>
              <a:t>（重点）</a:t>
            </a:r>
            <a:endParaRPr lang="zh-CN"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1384995"/>
          </a:xfrm>
          <a:prstGeom prst="rect">
            <a:avLst/>
          </a:prstGeom>
        </p:spPr>
        <p:txBody>
          <a:bodyPr wrap="square">
            <a:spAutoFit/>
          </a:bodyPr>
          <a:lstStyle/>
          <a:p>
            <a:pPr>
              <a:lnSpc>
                <a:spcPct val="150000"/>
              </a:lnSpc>
            </a:pPr>
            <a:r>
              <a:rPr lang="en-US" altLang="zh-CN" sz="2800" b="1" dirty="0"/>
              <a:t>1.</a:t>
            </a:r>
            <a:r>
              <a:rPr lang="zh-CN" altLang="zh-CN" sz="2800" b="1" dirty="0"/>
              <a:t>醛</a:t>
            </a:r>
          </a:p>
          <a:p>
            <a:pPr>
              <a:lnSpc>
                <a:spcPct val="150000"/>
              </a:lnSpc>
            </a:pPr>
            <a:r>
              <a:rPr lang="en-US" altLang="zh-CN" sz="2800" dirty="0"/>
              <a:t>(1)</a:t>
            </a:r>
            <a:r>
              <a:rPr lang="zh-CN" altLang="zh-CN" sz="2800" dirty="0"/>
              <a:t>醛的概念和结构</a:t>
            </a:r>
          </a:p>
        </p:txBody>
      </p:sp>
      <p:graphicFrame>
        <p:nvGraphicFramePr>
          <p:cNvPr id="5" name="表格 4">
            <a:extLst>
              <a:ext uri="{FF2B5EF4-FFF2-40B4-BE49-F238E27FC236}">
                <a16:creationId xmlns="" xmlns:a16="http://schemas.microsoft.com/office/drawing/2014/main" id="{808D64E8-B700-493D-84E8-68F4E7E7EF53}"/>
              </a:ext>
            </a:extLst>
          </p:cNvPr>
          <p:cNvGraphicFramePr>
            <a:graphicFrameLocks noGrp="1"/>
          </p:cNvGraphicFramePr>
          <p:nvPr>
            <p:extLst>
              <p:ext uri="{D42A27DB-BD31-4B8C-83A1-F6EECF244321}">
                <p14:modId xmlns:p14="http://schemas.microsoft.com/office/powerpoint/2010/main" val="4182818499"/>
              </p:ext>
            </p:extLst>
          </p:nvPr>
        </p:nvGraphicFramePr>
        <p:xfrm>
          <a:off x="1132168" y="2501969"/>
          <a:ext cx="9927664" cy="3065564"/>
        </p:xfrm>
        <a:graphic>
          <a:graphicData uri="http://schemas.openxmlformats.org/drawingml/2006/table">
            <a:tbl>
              <a:tblPr firstRow="1" firstCol="1" bandRow="1"/>
              <a:tblGrid>
                <a:gridCol w="3008383">
                  <a:extLst>
                    <a:ext uri="{9D8B030D-6E8A-4147-A177-3AD203B41FA5}">
                      <a16:colId xmlns="" xmlns:a16="http://schemas.microsoft.com/office/drawing/2014/main" val="1376714030"/>
                    </a:ext>
                  </a:extLst>
                </a:gridCol>
                <a:gridCol w="1504192">
                  <a:extLst>
                    <a:ext uri="{9D8B030D-6E8A-4147-A177-3AD203B41FA5}">
                      <a16:colId xmlns="" xmlns:a16="http://schemas.microsoft.com/office/drawing/2014/main" val="4200449383"/>
                    </a:ext>
                  </a:extLst>
                </a:gridCol>
                <a:gridCol w="3008383">
                  <a:extLst>
                    <a:ext uri="{9D8B030D-6E8A-4147-A177-3AD203B41FA5}">
                      <a16:colId xmlns="" xmlns:a16="http://schemas.microsoft.com/office/drawing/2014/main" val="3097505833"/>
                    </a:ext>
                  </a:extLst>
                </a:gridCol>
                <a:gridCol w="2406706">
                  <a:extLst>
                    <a:ext uri="{9D8B030D-6E8A-4147-A177-3AD203B41FA5}">
                      <a16:colId xmlns="" xmlns:a16="http://schemas.microsoft.com/office/drawing/2014/main" val="142395381"/>
                    </a:ext>
                  </a:extLst>
                </a:gridCol>
              </a:tblGrid>
              <a:tr h="709822">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概念</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饱和一元醛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extLst>
                  <a:ext uri="{0D108BD9-81ED-4DB2-BD59-A6C34878D82A}">
                    <a16:rowId xmlns="" xmlns:a16="http://schemas.microsoft.com/office/drawing/2014/main" val="976834611"/>
                  </a:ext>
                </a:extLst>
              </a:tr>
              <a:tr h="709822">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结构简式通式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分子式通式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5660835"/>
                  </a:ext>
                </a:extLst>
              </a:tr>
              <a:tr h="1419644">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由烃基和醛基相连而构成的化合物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醛基</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(—CHO)</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(R</a:t>
                      </a:r>
                      <a:r>
                        <a:rPr lang="zh-CN" sz="2400" dirty="0">
                          <a:solidFill>
                            <a:srgbClr val="000000"/>
                          </a:solidFill>
                          <a:effectLst/>
                          <a:latin typeface="+mn-lt"/>
                          <a:ea typeface="+mn-ea"/>
                          <a:cs typeface="Times New Roman" panose="02020603050405020304" pitchFamily="18" charset="0"/>
                        </a:rPr>
                        <a:t>为烷烃基</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a:t>
                      </a:r>
                      <a:r>
                        <a:rPr lang="en-US" sz="2400" i="1" baseline="-25000" dirty="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i="1" baseline="-25000" dirty="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81170749"/>
                  </a:ext>
                </a:extLst>
              </a:tr>
            </a:tbl>
          </a:graphicData>
        </a:graphic>
      </p:graphicFrame>
      <p:pic>
        <p:nvPicPr>
          <p:cNvPr id="13313" name="图片 1784">
            <a:extLst>
              <a:ext uri="{FF2B5EF4-FFF2-40B4-BE49-F238E27FC236}">
                <a16:creationId xmlns="" xmlns:a16="http://schemas.microsoft.com/office/drawing/2014/main" id="{24475952-C98B-4E06-ADA8-408727796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398" y="4183743"/>
            <a:ext cx="1472045" cy="86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83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 xmlns:a16="http://schemas.microsoft.com/office/drawing/2014/main" id="{3FCC5CE7-6ACB-4B80-BAFD-EBD0EC0738A8}"/>
              </a:ext>
            </a:extLst>
          </p:cNvPr>
          <p:cNvSpPr/>
          <p:nvPr/>
        </p:nvSpPr>
        <p:spPr>
          <a:xfrm>
            <a:off x="258884" y="278801"/>
            <a:ext cx="11700887" cy="662233"/>
          </a:xfrm>
          <a:prstGeom prst="rect">
            <a:avLst/>
          </a:prstGeom>
        </p:spPr>
        <p:txBody>
          <a:bodyPr wrap="square">
            <a:spAutoFit/>
          </a:bodyPr>
          <a:lstStyle/>
          <a:p>
            <a:pPr>
              <a:lnSpc>
                <a:spcPct val="150000"/>
              </a:lnSpc>
            </a:pPr>
            <a:r>
              <a:rPr lang="en-US" altLang="zh-CN" sz="2800" dirty="0"/>
              <a:t> (2)</a:t>
            </a:r>
            <a:r>
              <a:rPr lang="zh-CN" altLang="zh-CN" sz="2800" dirty="0"/>
              <a:t>甲醛和乙醛的物理性质</a:t>
            </a:r>
          </a:p>
        </p:txBody>
      </p:sp>
      <p:graphicFrame>
        <p:nvGraphicFramePr>
          <p:cNvPr id="3" name="表格 2">
            <a:extLst>
              <a:ext uri="{FF2B5EF4-FFF2-40B4-BE49-F238E27FC236}">
                <a16:creationId xmlns="" xmlns:a16="http://schemas.microsoft.com/office/drawing/2014/main" id="{93273E4D-5549-4A01-B230-E0BED2D33769}"/>
              </a:ext>
            </a:extLst>
          </p:cNvPr>
          <p:cNvGraphicFramePr>
            <a:graphicFrameLocks noGrp="1"/>
          </p:cNvGraphicFramePr>
          <p:nvPr>
            <p:extLst>
              <p:ext uri="{D42A27DB-BD31-4B8C-83A1-F6EECF244321}">
                <p14:modId xmlns:p14="http://schemas.microsoft.com/office/powerpoint/2010/main" val="459028345"/>
              </p:ext>
            </p:extLst>
          </p:nvPr>
        </p:nvGraphicFramePr>
        <p:xfrm>
          <a:off x="460829" y="1430451"/>
          <a:ext cx="11281229" cy="2880291"/>
        </p:xfrm>
        <a:graphic>
          <a:graphicData uri="http://schemas.openxmlformats.org/drawingml/2006/table">
            <a:tbl>
              <a:tblPr firstRow="1" firstCol="1" bandRow="1"/>
              <a:tblGrid>
                <a:gridCol w="909502">
                  <a:extLst>
                    <a:ext uri="{9D8B030D-6E8A-4147-A177-3AD203B41FA5}">
                      <a16:colId xmlns="" xmlns:a16="http://schemas.microsoft.com/office/drawing/2014/main" val="3396368815"/>
                    </a:ext>
                  </a:extLst>
                </a:gridCol>
                <a:gridCol w="909502">
                  <a:extLst>
                    <a:ext uri="{9D8B030D-6E8A-4147-A177-3AD203B41FA5}">
                      <a16:colId xmlns="" xmlns:a16="http://schemas.microsoft.com/office/drawing/2014/main" val="4263182008"/>
                    </a:ext>
                  </a:extLst>
                </a:gridCol>
                <a:gridCol w="3453310">
                  <a:extLst>
                    <a:ext uri="{9D8B030D-6E8A-4147-A177-3AD203B41FA5}">
                      <a16:colId xmlns="" xmlns:a16="http://schemas.microsoft.com/office/drawing/2014/main" val="1773855428"/>
                    </a:ext>
                  </a:extLst>
                </a:gridCol>
                <a:gridCol w="2772228">
                  <a:extLst>
                    <a:ext uri="{9D8B030D-6E8A-4147-A177-3AD203B41FA5}">
                      <a16:colId xmlns="" xmlns:a16="http://schemas.microsoft.com/office/drawing/2014/main" val="3513911900"/>
                    </a:ext>
                  </a:extLst>
                </a:gridCol>
                <a:gridCol w="3236687">
                  <a:extLst>
                    <a:ext uri="{9D8B030D-6E8A-4147-A177-3AD203B41FA5}">
                      <a16:colId xmlns="" xmlns:a16="http://schemas.microsoft.com/office/drawing/2014/main" val="1907061521"/>
                    </a:ext>
                  </a:extLst>
                </a:gridCol>
              </a:tblGrid>
              <a:tr h="960097">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物质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颜色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状态</a:t>
                      </a:r>
                      <a:r>
                        <a:rPr lang="en-US" sz="2800" kern="1200">
                          <a:solidFill>
                            <a:schemeClr val="tx1"/>
                          </a:solidFill>
                          <a:latin typeface="+mn-lt"/>
                          <a:ea typeface="+mn-ea"/>
                          <a:cs typeface="+mn-cs"/>
                        </a:rPr>
                        <a:t>(20 ℃)</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气味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溶解性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4285075"/>
                  </a:ext>
                </a:extLst>
              </a:tr>
              <a:tr h="960097">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甲醛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无色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气体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刺激性气味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易溶于水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8564971"/>
                  </a:ext>
                </a:extLst>
              </a:tr>
              <a:tr h="960097">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乙醛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无色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a:solidFill>
                            <a:schemeClr val="tx1"/>
                          </a:solidFill>
                          <a:latin typeface="+mn-lt"/>
                          <a:ea typeface="+mn-ea"/>
                          <a:cs typeface="+mn-cs"/>
                        </a:rPr>
                        <a:t>液体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刺激性气味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altLang="en-US" sz="2800" kern="1200" dirty="0">
                          <a:solidFill>
                            <a:schemeClr val="tx1"/>
                          </a:solidFill>
                          <a:latin typeface="+mn-lt"/>
                          <a:ea typeface="+mn-ea"/>
                          <a:cs typeface="+mn-cs"/>
                        </a:rPr>
                        <a:t>与水、乙醇等互溶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36878600"/>
                  </a:ext>
                </a:extLst>
              </a:tr>
            </a:tbl>
          </a:graphicData>
        </a:graphic>
      </p:graphicFrame>
      <p:sp>
        <p:nvSpPr>
          <p:cNvPr id="4" name="矩形 3">
            <a:extLst>
              <a:ext uri="{FF2B5EF4-FFF2-40B4-BE49-F238E27FC236}">
                <a16:creationId xmlns="" xmlns:a16="http://schemas.microsoft.com/office/drawing/2014/main" id="{01E6C0F6-BA3B-4E58-BB75-757B6295FDCC}"/>
              </a:ext>
            </a:extLst>
          </p:cNvPr>
          <p:cNvSpPr/>
          <p:nvPr/>
        </p:nvSpPr>
        <p:spPr>
          <a:xfrm>
            <a:off x="537029" y="4548055"/>
            <a:ext cx="8955314" cy="1384995"/>
          </a:xfrm>
          <a:prstGeom prst="rect">
            <a:avLst/>
          </a:prstGeom>
        </p:spPr>
        <p:txBody>
          <a:bodyPr wrap="square">
            <a:spAutoFit/>
          </a:bodyPr>
          <a:lstStyle/>
          <a:p>
            <a:pPr>
              <a:lnSpc>
                <a:spcPct val="150000"/>
              </a:lnSpc>
              <a:spcAft>
                <a:spcPts val="0"/>
              </a:spcAft>
            </a:pPr>
            <a:r>
              <a:rPr lang="en-US" altLang="zh-CN" sz="2800" b="1" dirty="0"/>
              <a:t>2.</a:t>
            </a:r>
            <a:r>
              <a:rPr lang="zh-CN" altLang="zh-CN" sz="2800" b="1" dirty="0"/>
              <a:t>醛的化学性质</a:t>
            </a:r>
          </a:p>
          <a:p>
            <a:pPr>
              <a:lnSpc>
                <a:spcPct val="150000"/>
              </a:lnSpc>
              <a:spcAft>
                <a:spcPts val="0"/>
              </a:spcAft>
            </a:pPr>
            <a:r>
              <a:rPr lang="en-US" altLang="zh-CN" sz="2800" dirty="0"/>
              <a:t>(1)</a:t>
            </a:r>
            <a:r>
              <a:rPr lang="zh-CN" altLang="zh-CN" sz="2800" dirty="0"/>
              <a:t>含醛基有机物的特征反应及检验方法</a:t>
            </a:r>
          </a:p>
        </p:txBody>
      </p:sp>
      <p:sp>
        <p:nvSpPr>
          <p:cNvPr id="5" name="矩形 4">
            <a:extLst>
              <a:ext uri="{FF2B5EF4-FFF2-40B4-BE49-F238E27FC236}">
                <a16:creationId xmlns="" xmlns:a16="http://schemas.microsoft.com/office/drawing/2014/main" id="{71ED189A-41E6-40D4-A455-2F7A22744F2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5552182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C5FE074C-5704-4E2F-AD63-21E41F91991F}"/>
              </a:ext>
            </a:extLst>
          </p:cNvPr>
          <p:cNvGraphicFramePr>
            <a:graphicFrameLocks noGrp="1"/>
          </p:cNvGraphicFramePr>
          <p:nvPr>
            <p:extLst>
              <p:ext uri="{D42A27DB-BD31-4B8C-83A1-F6EECF244321}">
                <p14:modId xmlns:p14="http://schemas.microsoft.com/office/powerpoint/2010/main" val="4049038134"/>
              </p:ext>
            </p:extLst>
          </p:nvPr>
        </p:nvGraphicFramePr>
        <p:xfrm>
          <a:off x="286657" y="359116"/>
          <a:ext cx="11658600" cy="6035040"/>
        </p:xfrm>
        <a:graphic>
          <a:graphicData uri="http://schemas.openxmlformats.org/drawingml/2006/table">
            <a:tbl>
              <a:tblPr firstRow="1" firstCol="1" bandRow="1"/>
              <a:tblGrid>
                <a:gridCol w="1527629">
                  <a:extLst>
                    <a:ext uri="{9D8B030D-6E8A-4147-A177-3AD203B41FA5}">
                      <a16:colId xmlns="" xmlns:a16="http://schemas.microsoft.com/office/drawing/2014/main" val="1133799567"/>
                    </a:ext>
                  </a:extLst>
                </a:gridCol>
                <a:gridCol w="5021943">
                  <a:extLst>
                    <a:ext uri="{9D8B030D-6E8A-4147-A177-3AD203B41FA5}">
                      <a16:colId xmlns="" xmlns:a16="http://schemas.microsoft.com/office/drawing/2014/main" val="4077403047"/>
                    </a:ext>
                  </a:extLst>
                </a:gridCol>
                <a:gridCol w="5109028">
                  <a:extLst>
                    <a:ext uri="{9D8B030D-6E8A-4147-A177-3AD203B41FA5}">
                      <a16:colId xmlns="" xmlns:a16="http://schemas.microsoft.com/office/drawing/2014/main" val="1698552609"/>
                    </a:ext>
                  </a:extLst>
                </a:gridCol>
              </a:tblGrid>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与新制</a:t>
                      </a:r>
                      <a:r>
                        <a:rPr lang="en-US" sz="2400">
                          <a:solidFill>
                            <a:srgbClr val="000000"/>
                          </a:solidFill>
                          <a:effectLst/>
                          <a:latin typeface="+mn-lt"/>
                          <a:ea typeface="+mn-ea"/>
                          <a:cs typeface="Times New Roman" panose="02020603050405020304" pitchFamily="18" charset="0"/>
                        </a:rPr>
                        <a:t>Ag(NH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OH</a:t>
                      </a:r>
                      <a:r>
                        <a:rPr lang="zh-CN" sz="2400">
                          <a:solidFill>
                            <a:srgbClr val="000000"/>
                          </a:solidFill>
                          <a:effectLst/>
                          <a:latin typeface="+mn-lt"/>
                          <a:ea typeface="+mn-ea"/>
                          <a:cs typeface="Times New Roman" panose="02020603050405020304" pitchFamily="18" charset="0"/>
                        </a:rPr>
                        <a:t>溶液反应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与新制</a:t>
                      </a:r>
                      <a:r>
                        <a:rPr lang="en-US" sz="2400">
                          <a:solidFill>
                            <a:srgbClr val="000000"/>
                          </a:solidFill>
                          <a:effectLst/>
                          <a:latin typeface="+mn-lt"/>
                          <a:ea typeface="+mn-ea"/>
                          <a:cs typeface="Times New Roman" panose="02020603050405020304" pitchFamily="18" charset="0"/>
                        </a:rPr>
                        <a:t>Cu(OH)</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悬浊液反应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1183611"/>
                  </a:ext>
                </a:extLst>
              </a:tr>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反应原理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RCHO+2Ag(NH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OH RCOONH</a:t>
                      </a:r>
                      <a:r>
                        <a:rPr lang="en-US" sz="2400" baseline="-25000">
                          <a:solidFill>
                            <a:srgbClr val="000000"/>
                          </a:solidFill>
                          <a:effectLst/>
                          <a:latin typeface="+mn-lt"/>
                          <a:ea typeface="+mn-ea"/>
                          <a:cs typeface="Times New Roman" panose="02020603050405020304" pitchFamily="18" charset="0"/>
                        </a:rPr>
                        <a:t>4</a:t>
                      </a:r>
                      <a:r>
                        <a:rPr lang="en-US" sz="2400">
                          <a:solidFill>
                            <a:srgbClr val="000000"/>
                          </a:solidFill>
                          <a:effectLst/>
                          <a:latin typeface="+mn-lt"/>
                          <a:ea typeface="+mn-ea"/>
                          <a:cs typeface="Times New Roman" panose="02020603050405020304" pitchFamily="18" charset="0"/>
                        </a:rPr>
                        <a:t>+3NH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+2Ag↓+H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RCHO+2Cu(OH)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+NaOH RCOONa+Cu</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O↓+3H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2354138"/>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反应现象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产生光亮的银镜</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产生红色沉淀</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63007956"/>
                  </a:ext>
                </a:extLst>
              </a:tr>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量的关系</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RCHO~2Ag</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HCHO~4Ag</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RCHO~2Cu(OH)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~Cu</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HCHO~4Cu(OH)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~2Cu</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4090599"/>
                  </a:ext>
                </a:extLst>
              </a:tr>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注意事项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试管内壁必须洁净</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银氨溶液随用随配</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不可久置</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水浴加热</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不可用酒精灯直接加热</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乙醛用量不宜太多</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一般加</a:t>
                      </a:r>
                      <a:r>
                        <a:rPr lang="en-US" sz="24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滴</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a:solidFill>
                            <a:srgbClr val="000000"/>
                          </a:solidFill>
                          <a:effectLst/>
                          <a:latin typeface="+mn-lt"/>
                          <a:ea typeface="+mn-ea"/>
                          <a:cs typeface="Times New Roman" panose="02020603050405020304" pitchFamily="18" charset="0"/>
                        </a:rPr>
                        <a:t>(5)</a:t>
                      </a:r>
                      <a:r>
                        <a:rPr lang="zh-CN" sz="2400">
                          <a:solidFill>
                            <a:srgbClr val="000000"/>
                          </a:solidFill>
                          <a:effectLst/>
                          <a:latin typeface="+mn-lt"/>
                          <a:ea typeface="+mn-ea"/>
                          <a:cs typeface="Times New Roman" panose="02020603050405020304" pitchFamily="18" charset="0"/>
                        </a:rPr>
                        <a:t>银镜可用稀</a:t>
                      </a:r>
                      <a:r>
                        <a:rPr lang="en-US" sz="2400">
                          <a:solidFill>
                            <a:srgbClr val="000000"/>
                          </a:solidFill>
                          <a:effectLst/>
                          <a:latin typeface="+mn-lt"/>
                          <a:ea typeface="+mn-ea"/>
                          <a:cs typeface="Times New Roman" panose="02020603050405020304" pitchFamily="18" charset="0"/>
                        </a:rPr>
                        <a:t>HNO</a:t>
                      </a:r>
                      <a:r>
                        <a:rPr lang="en-US" sz="2400" baseline="-250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浸泡洗涤除去</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新制</a:t>
                      </a:r>
                      <a:r>
                        <a:rPr lang="en-US" sz="2400" dirty="0">
                          <a:solidFill>
                            <a:srgbClr val="000000"/>
                          </a:solidFill>
                          <a:effectLst/>
                          <a:latin typeface="+mn-lt"/>
                          <a:ea typeface="+mn-ea"/>
                          <a:cs typeface="Times New Roman" panose="02020603050405020304" pitchFamily="18" charset="0"/>
                        </a:rPr>
                        <a:t>Cu(OH)</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悬浊液要随用随配</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不可久置</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配制</a:t>
                      </a:r>
                      <a:r>
                        <a:rPr lang="en-US" sz="2400" dirty="0">
                          <a:solidFill>
                            <a:srgbClr val="000000"/>
                          </a:solidFill>
                          <a:effectLst/>
                          <a:latin typeface="+mn-lt"/>
                          <a:ea typeface="+mn-ea"/>
                          <a:cs typeface="Times New Roman" panose="02020603050405020304" pitchFamily="18" charset="0"/>
                        </a:rPr>
                        <a:t>Cu(OH)</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悬浊液时</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所用</a:t>
                      </a:r>
                      <a:r>
                        <a:rPr lang="en-US" sz="2400" dirty="0" err="1">
                          <a:solidFill>
                            <a:srgbClr val="000000"/>
                          </a:solidFill>
                          <a:effectLst/>
                          <a:latin typeface="+mn-lt"/>
                          <a:ea typeface="+mn-ea"/>
                          <a:cs typeface="Times New Roman" panose="02020603050405020304" pitchFamily="18" charset="0"/>
                        </a:rPr>
                        <a:t>NaOH</a:t>
                      </a:r>
                      <a:r>
                        <a:rPr lang="zh-CN" sz="2400" dirty="0">
                          <a:solidFill>
                            <a:srgbClr val="000000"/>
                          </a:solidFill>
                          <a:effectLst/>
                          <a:latin typeface="+mn-lt"/>
                          <a:ea typeface="+mn-ea"/>
                          <a:cs typeface="Times New Roman" panose="02020603050405020304" pitchFamily="18" charset="0"/>
                        </a:rPr>
                        <a:t>必须过量</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反应液直接加热煮沸</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6277880"/>
                  </a:ext>
                </a:extLst>
              </a:tr>
            </a:tbl>
          </a:graphicData>
        </a:graphic>
      </p:graphicFrame>
      <p:pic>
        <p:nvPicPr>
          <p:cNvPr id="15362" name="图片 1794">
            <a:extLst>
              <a:ext uri="{FF2B5EF4-FFF2-40B4-BE49-F238E27FC236}">
                <a16:creationId xmlns="" xmlns:a16="http://schemas.microsoft.com/office/drawing/2014/main" id="{4DE13F5E-7762-4070-AF7E-3ED5A109B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999" y="940481"/>
            <a:ext cx="511629" cy="486048"/>
          </a:xfrm>
          <a:prstGeom prst="rect">
            <a:avLst/>
          </a:prstGeom>
          <a:noFill/>
          <a:extLst>
            <a:ext uri="{909E8E84-426E-40DD-AFC4-6F175D3DCCD1}">
              <a14:hiddenFill xmlns:a14="http://schemas.microsoft.com/office/drawing/2010/main">
                <a:solidFill>
                  <a:srgbClr val="FFFFFF"/>
                </a:solidFill>
              </a14:hiddenFill>
            </a:ext>
          </a:extLst>
        </p:spPr>
      </p:pic>
      <p:pic>
        <p:nvPicPr>
          <p:cNvPr id="15361" name="图片 1795">
            <a:extLst>
              <a:ext uri="{FF2B5EF4-FFF2-40B4-BE49-F238E27FC236}">
                <a16:creationId xmlns="" xmlns:a16="http://schemas.microsoft.com/office/drawing/2014/main" id="{C86ACD36-EBD7-40AD-9EF8-5256B181A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628" y="969510"/>
            <a:ext cx="511629" cy="48604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FDD1CF8B-35C1-4167-B73F-63A70875FF03}"/>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1171486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BD1FB67-E008-4E1F-83D4-36C0413AAACD}"/>
              </a:ext>
            </a:extLst>
          </p:cNvPr>
          <p:cNvSpPr/>
          <p:nvPr/>
        </p:nvSpPr>
        <p:spPr>
          <a:xfrm>
            <a:off x="339372" y="257890"/>
            <a:ext cx="2040943" cy="662233"/>
          </a:xfrm>
          <a:prstGeom prst="rect">
            <a:avLst/>
          </a:prstGeom>
        </p:spPr>
        <p:txBody>
          <a:bodyPr wrap="none">
            <a:spAutoFit/>
          </a:bodyPr>
          <a:lstStyle/>
          <a:p>
            <a:pPr>
              <a:lnSpc>
                <a:spcPct val="150000"/>
              </a:lnSpc>
              <a:spcAft>
                <a:spcPts val="0"/>
              </a:spcAft>
            </a:pPr>
            <a:r>
              <a:rPr lang="en-US" altLang="zh-CN" sz="2800" dirty="0"/>
              <a:t>(2)</a:t>
            </a:r>
            <a:r>
              <a:rPr lang="zh-CN" altLang="zh-CN" sz="2800" dirty="0"/>
              <a:t>其他反应</a:t>
            </a:r>
          </a:p>
        </p:txBody>
      </p:sp>
      <p:graphicFrame>
        <p:nvGraphicFramePr>
          <p:cNvPr id="3" name="表格 2">
            <a:extLst>
              <a:ext uri="{FF2B5EF4-FFF2-40B4-BE49-F238E27FC236}">
                <a16:creationId xmlns="" xmlns:a16="http://schemas.microsoft.com/office/drawing/2014/main" id="{DAE03699-62DF-4B0B-8ECF-1B6E8E45AB0C}"/>
              </a:ext>
            </a:extLst>
          </p:cNvPr>
          <p:cNvGraphicFramePr>
            <a:graphicFrameLocks noGrp="1"/>
          </p:cNvGraphicFramePr>
          <p:nvPr>
            <p:extLst>
              <p:ext uri="{D42A27DB-BD31-4B8C-83A1-F6EECF244321}">
                <p14:modId xmlns:p14="http://schemas.microsoft.com/office/powerpoint/2010/main" val="1348254990"/>
              </p:ext>
            </p:extLst>
          </p:nvPr>
        </p:nvGraphicFramePr>
        <p:xfrm>
          <a:off x="635000" y="1483065"/>
          <a:ext cx="10515600" cy="2203564"/>
        </p:xfrm>
        <a:graphic>
          <a:graphicData uri="http://schemas.openxmlformats.org/drawingml/2006/table">
            <a:tbl>
              <a:tblPr firstRow="1" firstCol="1" bandRow="1"/>
              <a:tblGrid>
                <a:gridCol w="2819400">
                  <a:extLst>
                    <a:ext uri="{9D8B030D-6E8A-4147-A177-3AD203B41FA5}">
                      <a16:colId xmlns="" xmlns:a16="http://schemas.microsoft.com/office/drawing/2014/main" val="57989167"/>
                    </a:ext>
                  </a:extLst>
                </a:gridCol>
                <a:gridCol w="7696200">
                  <a:extLst>
                    <a:ext uri="{9D8B030D-6E8A-4147-A177-3AD203B41FA5}">
                      <a16:colId xmlns="" xmlns:a16="http://schemas.microsoft.com/office/drawing/2014/main" val="1320506108"/>
                    </a:ext>
                  </a:extLst>
                </a:gridCol>
              </a:tblGrid>
              <a:tr h="1101782">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催化氧化反应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CHO+O</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2CH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COOH</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9165778"/>
                  </a:ext>
                </a:extLst>
              </a:tr>
              <a:tr h="1101782">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加成反应</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还原反应</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CHO+H</a:t>
                      </a:r>
                      <a:r>
                        <a:rPr lang="en-US" sz="2400" baseline="-25000" dirty="0">
                          <a:solidFill>
                            <a:srgbClr val="000000"/>
                          </a:solidFill>
                          <a:effectLst/>
                          <a:latin typeface="+mn-lt"/>
                          <a:ea typeface="+mn-ea"/>
                          <a:cs typeface="Times New Roman" panose="02020603050405020304" pitchFamily="18" charset="0"/>
                        </a:rPr>
                        <a:t>2         </a:t>
                      </a:r>
                      <a:r>
                        <a:rPr lang="en-US" sz="2400" dirty="0">
                          <a:solidFill>
                            <a:srgbClr val="000000"/>
                          </a:solidFill>
                          <a:effectLst/>
                          <a:latin typeface="+mn-lt"/>
                          <a:ea typeface="+mn-ea"/>
                          <a:cs typeface="Times New Roman" panose="02020603050405020304" pitchFamily="18" charset="0"/>
                        </a:rPr>
                        <a:t> 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7807068"/>
                  </a:ext>
                </a:extLst>
              </a:tr>
            </a:tbl>
          </a:graphicData>
        </a:graphic>
      </p:graphicFrame>
      <p:pic>
        <p:nvPicPr>
          <p:cNvPr id="17410" name="图片 1796">
            <a:extLst>
              <a:ext uri="{FF2B5EF4-FFF2-40B4-BE49-F238E27FC236}">
                <a16:creationId xmlns="" xmlns:a16="http://schemas.microsoft.com/office/drawing/2014/main" id="{487008BF-145B-40F7-BFE1-7774D9F6F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771" y="1817688"/>
            <a:ext cx="855100" cy="548141"/>
          </a:xfrm>
          <a:prstGeom prst="rect">
            <a:avLst/>
          </a:prstGeom>
          <a:noFill/>
          <a:extLst>
            <a:ext uri="{909E8E84-426E-40DD-AFC4-6F175D3DCCD1}">
              <a14:hiddenFill xmlns:a14="http://schemas.microsoft.com/office/drawing/2010/main">
                <a:solidFill>
                  <a:srgbClr val="FFFFFF"/>
                </a:solidFill>
              </a14:hiddenFill>
            </a:ext>
          </a:extLst>
        </p:spPr>
      </p:pic>
      <p:pic>
        <p:nvPicPr>
          <p:cNvPr id="17409" name="图片 1797">
            <a:extLst>
              <a:ext uri="{FF2B5EF4-FFF2-40B4-BE49-F238E27FC236}">
                <a16:creationId xmlns="" xmlns:a16="http://schemas.microsoft.com/office/drawing/2014/main" id="{D6B84E07-53C5-4FDA-BAAC-5E6280A2F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913" y="2880859"/>
            <a:ext cx="438513" cy="54814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 xmlns:a16="http://schemas.microsoft.com/office/drawing/2014/main" id="{21009611-672F-4551-B00E-56E78227369E}"/>
              </a:ext>
            </a:extLst>
          </p:cNvPr>
          <p:cNvSpPr/>
          <p:nvPr/>
        </p:nvSpPr>
        <p:spPr>
          <a:xfrm>
            <a:off x="464455" y="4615321"/>
            <a:ext cx="11277602" cy="1384995"/>
          </a:xfrm>
          <a:prstGeom prst="rect">
            <a:avLst/>
          </a:prstGeom>
        </p:spPr>
        <p:txBody>
          <a:bodyPr wrap="square">
            <a:spAutoFit/>
          </a:bodyPr>
          <a:lstStyle/>
          <a:p>
            <a:pPr>
              <a:lnSpc>
                <a:spcPct val="150000"/>
              </a:lnSpc>
            </a:pPr>
            <a:r>
              <a:rPr lang="zh-CN" altLang="zh-CN" sz="2800" dirty="0"/>
              <a:t>醛不仅能被氧气、新制</a:t>
            </a:r>
            <a:r>
              <a:rPr lang="en-US" altLang="zh-CN" sz="2800" dirty="0"/>
              <a:t>Cu(OH)</a:t>
            </a:r>
            <a:r>
              <a:rPr lang="en-US" altLang="zh-CN" sz="2800" baseline="-25000" dirty="0"/>
              <a:t>2</a:t>
            </a:r>
            <a:r>
              <a:rPr lang="zh-CN" altLang="zh-CN" sz="2800" dirty="0"/>
              <a:t>悬浊液、银氨溶液等氧化剂氧化</a:t>
            </a:r>
            <a:r>
              <a:rPr lang="en-US" altLang="zh-CN" sz="2800" dirty="0"/>
              <a:t>,</a:t>
            </a:r>
            <a:r>
              <a:rPr lang="zh-CN" altLang="zh-CN" sz="2800" dirty="0"/>
              <a:t>也能被酸性</a:t>
            </a:r>
            <a:r>
              <a:rPr lang="en-US" altLang="zh-CN" sz="2800" dirty="0"/>
              <a:t>KMnO</a:t>
            </a:r>
            <a:r>
              <a:rPr lang="en-US" altLang="zh-CN" sz="2800" baseline="-25000" dirty="0"/>
              <a:t>4</a:t>
            </a:r>
            <a:r>
              <a:rPr lang="zh-CN" altLang="zh-CN" sz="2800" dirty="0"/>
              <a:t>溶液、溴水等强氧化剂氧化。</a:t>
            </a:r>
            <a:endParaRPr lang="zh-CN" altLang="en-US" sz="2800" dirty="0"/>
          </a:p>
        </p:txBody>
      </p:sp>
      <p:sp>
        <p:nvSpPr>
          <p:cNvPr id="7" name="矩形 6">
            <a:extLst>
              <a:ext uri="{FF2B5EF4-FFF2-40B4-BE49-F238E27FC236}">
                <a16:creationId xmlns="" xmlns:a16="http://schemas.microsoft.com/office/drawing/2014/main" id="{581103C4-90E0-471E-9493-D27DFBF3F7E9}"/>
              </a:ext>
            </a:extLst>
          </p:cNvPr>
          <p:cNvSpPr/>
          <p:nvPr/>
        </p:nvSpPr>
        <p:spPr>
          <a:xfrm>
            <a:off x="246296" y="3940957"/>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 xmlns:a16="http://schemas.microsoft.com/office/drawing/2014/main" id="{C4116779-6D84-44B9-8487-CB4735BF6D93}"/>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5467209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BD1FB67-E008-4E1F-83D4-36C0413AAACD}"/>
              </a:ext>
            </a:extLst>
          </p:cNvPr>
          <p:cNvSpPr/>
          <p:nvPr/>
        </p:nvSpPr>
        <p:spPr>
          <a:xfrm>
            <a:off x="339372" y="257890"/>
            <a:ext cx="4762842" cy="662233"/>
          </a:xfrm>
          <a:prstGeom prst="rect">
            <a:avLst/>
          </a:prstGeom>
        </p:spPr>
        <p:txBody>
          <a:bodyPr wrap="none">
            <a:spAutoFit/>
          </a:bodyPr>
          <a:lstStyle/>
          <a:p>
            <a:pPr>
              <a:lnSpc>
                <a:spcPct val="150000"/>
              </a:lnSpc>
            </a:pPr>
            <a:r>
              <a:rPr lang="en-US" altLang="zh-CN" sz="2800" b="1" dirty="0"/>
              <a:t>3.</a:t>
            </a:r>
            <a:r>
              <a:rPr lang="zh-CN" altLang="zh-CN" sz="2800" b="1" dirty="0"/>
              <a:t>醇、醛、羧酸间的转化关系</a:t>
            </a:r>
          </a:p>
        </p:txBody>
      </p:sp>
      <p:sp>
        <p:nvSpPr>
          <p:cNvPr id="5" name="矩形 4">
            <a:extLst>
              <a:ext uri="{FF2B5EF4-FFF2-40B4-BE49-F238E27FC236}">
                <a16:creationId xmlns="" xmlns:a16="http://schemas.microsoft.com/office/drawing/2014/main" id="{3B60EE47-C8E4-492A-BCF8-CF5A947DFC75}"/>
              </a:ext>
            </a:extLst>
          </p:cNvPr>
          <p:cNvSpPr/>
          <p:nvPr/>
        </p:nvSpPr>
        <p:spPr>
          <a:xfrm>
            <a:off x="1316426" y="1183306"/>
            <a:ext cx="633507" cy="662233"/>
          </a:xfrm>
          <a:prstGeom prst="rect">
            <a:avLst/>
          </a:prstGeom>
        </p:spPr>
        <p:txBody>
          <a:bodyPr wrap="none">
            <a:spAutoFit/>
          </a:bodyPr>
          <a:lstStyle/>
          <a:p>
            <a:pPr>
              <a:lnSpc>
                <a:spcPct val="150000"/>
              </a:lnSpc>
            </a:pPr>
            <a:r>
              <a:rPr lang="zh-CN" altLang="zh-CN" sz="2800" dirty="0"/>
              <a:t>醇 </a:t>
            </a:r>
            <a:endParaRPr lang="zh-CN" altLang="en-US" sz="2800" dirty="0"/>
          </a:p>
        </p:txBody>
      </p:sp>
      <p:pic>
        <p:nvPicPr>
          <p:cNvPr id="18434" name="图片 1799">
            <a:extLst>
              <a:ext uri="{FF2B5EF4-FFF2-40B4-BE49-F238E27FC236}">
                <a16:creationId xmlns="" xmlns:a16="http://schemas.microsoft.com/office/drawing/2014/main" id="{2C976236-3ACA-4807-8BD7-1F881F71E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513" y="1124856"/>
            <a:ext cx="754743" cy="918818"/>
          </a:xfrm>
          <a:prstGeom prst="rect">
            <a:avLst/>
          </a:prstGeom>
          <a:noFill/>
          <a:extLst>
            <a:ext uri="{909E8E84-426E-40DD-AFC4-6F175D3DCCD1}">
              <a14:hiddenFill xmlns:a14="http://schemas.microsoft.com/office/drawing/2010/main">
                <a:solidFill>
                  <a:srgbClr val="FFFFFF"/>
                </a:solidFill>
              </a14:hiddenFill>
            </a:ext>
          </a:extLst>
        </p:spPr>
      </p:pic>
      <p:pic>
        <p:nvPicPr>
          <p:cNvPr id="18433" name="图片 1800">
            <a:extLst>
              <a:ext uri="{FF2B5EF4-FFF2-40B4-BE49-F238E27FC236}">
                <a16:creationId xmlns="" xmlns:a16="http://schemas.microsoft.com/office/drawing/2014/main" id="{8E904DB8-A8FA-4BFC-8190-70B7066E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685" y="1186858"/>
            <a:ext cx="754743" cy="689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 xmlns:a16="http://schemas.microsoft.com/office/drawing/2014/main" id="{7903AAD4-E08B-40CA-B295-646215C2F67F}"/>
              </a:ext>
            </a:extLst>
          </p:cNvPr>
          <p:cNvSpPr>
            <a:spLocks noChangeArrowheads="1"/>
          </p:cNvSpPr>
          <p:nvPr/>
        </p:nvSpPr>
        <p:spPr bwMode="auto">
          <a:xfrm>
            <a:off x="3012731" y="1205585"/>
            <a:ext cx="813043" cy="6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50000"/>
              </a:lnSpc>
              <a:spcBef>
                <a:spcPct val="0"/>
              </a:spcBef>
              <a:buClrTx/>
              <a:buSzTx/>
              <a:buFontTx/>
              <a:buNone/>
              <a:tabLst/>
            </a:pPr>
            <a:r>
              <a:rPr lang="en-US" altLang="zh-CN" sz="2800" dirty="0"/>
              <a:t> </a:t>
            </a:r>
            <a:r>
              <a:rPr lang="zh-CN" altLang="en-US" sz="2800" dirty="0"/>
              <a:t>醛  </a:t>
            </a:r>
          </a:p>
        </p:txBody>
      </p:sp>
      <p:sp>
        <p:nvSpPr>
          <p:cNvPr id="9" name="Rectangle 5">
            <a:extLst>
              <a:ext uri="{FF2B5EF4-FFF2-40B4-BE49-F238E27FC236}">
                <a16:creationId xmlns="" xmlns:a16="http://schemas.microsoft.com/office/drawing/2014/main" id="{58D39754-5917-4493-A679-DA2094A2816A}"/>
              </a:ext>
            </a:extLst>
          </p:cNvPr>
          <p:cNvSpPr>
            <a:spLocks noChangeArrowheads="1"/>
          </p:cNvSpPr>
          <p:nvPr/>
        </p:nvSpPr>
        <p:spPr bwMode="auto">
          <a:xfrm>
            <a:off x="4433790" y="1173381"/>
            <a:ext cx="1082348" cy="6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50000"/>
              </a:lnSpc>
              <a:spcBef>
                <a:spcPct val="0"/>
              </a:spcBef>
              <a:buClrTx/>
              <a:buSzTx/>
              <a:buFontTx/>
              <a:buNone/>
              <a:tabLst/>
            </a:pPr>
            <a:r>
              <a:rPr lang="en-US" altLang="zh-CN" sz="2800" dirty="0"/>
              <a:t>  </a:t>
            </a:r>
            <a:r>
              <a:rPr lang="zh-CN" altLang="en-US" sz="2800" dirty="0"/>
              <a:t>羧酸</a:t>
            </a:r>
          </a:p>
        </p:txBody>
      </p:sp>
      <p:sp>
        <p:nvSpPr>
          <p:cNvPr id="19" name="矩形 18">
            <a:extLst>
              <a:ext uri="{FF2B5EF4-FFF2-40B4-BE49-F238E27FC236}">
                <a16:creationId xmlns="" xmlns:a16="http://schemas.microsoft.com/office/drawing/2014/main" id="{B18F354E-A035-490B-BD44-3ED8E5EBCB69}"/>
              </a:ext>
            </a:extLst>
          </p:cNvPr>
          <p:cNvSpPr/>
          <p:nvPr/>
        </p:nvSpPr>
        <p:spPr>
          <a:xfrm>
            <a:off x="339372" y="2217318"/>
            <a:ext cx="3685624" cy="662233"/>
          </a:xfrm>
          <a:prstGeom prst="rect">
            <a:avLst/>
          </a:prstGeom>
        </p:spPr>
        <p:txBody>
          <a:bodyPr wrap="none">
            <a:spAutoFit/>
          </a:bodyPr>
          <a:lstStyle/>
          <a:p>
            <a:pPr>
              <a:lnSpc>
                <a:spcPct val="150000"/>
              </a:lnSpc>
            </a:pPr>
            <a:r>
              <a:rPr lang="en-US" altLang="zh-CN" sz="2800" b="1" dirty="0"/>
              <a:t>4.</a:t>
            </a:r>
            <a:r>
              <a:rPr lang="zh-CN" altLang="zh-CN" sz="2800" b="1" dirty="0"/>
              <a:t>醛和酮的区别与联系</a:t>
            </a:r>
          </a:p>
        </p:txBody>
      </p:sp>
      <p:graphicFrame>
        <p:nvGraphicFramePr>
          <p:cNvPr id="13" name="表格 12">
            <a:extLst>
              <a:ext uri="{FF2B5EF4-FFF2-40B4-BE49-F238E27FC236}">
                <a16:creationId xmlns="" xmlns:a16="http://schemas.microsoft.com/office/drawing/2014/main" id="{2AD15314-BC45-4A25-85C0-CD1BC8F0F1EB}"/>
              </a:ext>
            </a:extLst>
          </p:cNvPr>
          <p:cNvGraphicFramePr>
            <a:graphicFrameLocks noGrp="1"/>
          </p:cNvGraphicFramePr>
          <p:nvPr>
            <p:extLst>
              <p:ext uri="{D42A27DB-BD31-4B8C-83A1-F6EECF244321}">
                <p14:modId xmlns:p14="http://schemas.microsoft.com/office/powerpoint/2010/main" val="2935119469"/>
              </p:ext>
            </p:extLst>
          </p:nvPr>
        </p:nvGraphicFramePr>
        <p:xfrm>
          <a:off x="419100" y="3022600"/>
          <a:ext cx="11424558" cy="3500644"/>
        </p:xfrm>
        <a:graphic>
          <a:graphicData uri="http://schemas.openxmlformats.org/drawingml/2006/table">
            <a:tbl>
              <a:tblPr firstRow="1" firstCol="1" bandRow="1"/>
              <a:tblGrid>
                <a:gridCol w="509814">
                  <a:extLst>
                    <a:ext uri="{9D8B030D-6E8A-4147-A177-3AD203B41FA5}">
                      <a16:colId xmlns="" xmlns:a16="http://schemas.microsoft.com/office/drawing/2014/main" val="2317035300"/>
                    </a:ext>
                  </a:extLst>
                </a:gridCol>
                <a:gridCol w="624115">
                  <a:extLst>
                    <a:ext uri="{9D8B030D-6E8A-4147-A177-3AD203B41FA5}">
                      <a16:colId xmlns="" xmlns:a16="http://schemas.microsoft.com/office/drawing/2014/main" val="3337983128"/>
                    </a:ext>
                  </a:extLst>
                </a:gridCol>
                <a:gridCol w="3149600">
                  <a:extLst>
                    <a:ext uri="{9D8B030D-6E8A-4147-A177-3AD203B41FA5}">
                      <a16:colId xmlns="" xmlns:a16="http://schemas.microsoft.com/office/drawing/2014/main" val="475988353"/>
                    </a:ext>
                  </a:extLst>
                </a:gridCol>
                <a:gridCol w="2409371">
                  <a:extLst>
                    <a:ext uri="{9D8B030D-6E8A-4147-A177-3AD203B41FA5}">
                      <a16:colId xmlns="" xmlns:a16="http://schemas.microsoft.com/office/drawing/2014/main" val="2385235750"/>
                    </a:ext>
                  </a:extLst>
                </a:gridCol>
                <a:gridCol w="4731658">
                  <a:extLst>
                    <a:ext uri="{9D8B030D-6E8A-4147-A177-3AD203B41FA5}">
                      <a16:colId xmlns="" xmlns:a16="http://schemas.microsoft.com/office/drawing/2014/main" val="4061992461"/>
                    </a:ext>
                  </a:extLst>
                </a:gridCol>
              </a:tblGrid>
              <a:tr h="680284">
                <a:tc gridSpan="2">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官能团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官能团位置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形式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7574020"/>
                  </a:ext>
                </a:extLst>
              </a:tr>
              <a:tr h="680284">
                <a:tc row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区</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醛基</a:t>
                      </a:r>
                      <a:r>
                        <a:rPr lang="en-US" sz="2400" dirty="0">
                          <a:solidFill>
                            <a:srgbClr val="000000"/>
                          </a:solidFill>
                          <a:effectLst/>
                          <a:latin typeface="+mn-lt"/>
                          <a:ea typeface="+mn-ea"/>
                          <a:cs typeface="Times New Roman" panose="02020603050405020304" pitchFamily="18" charset="0"/>
                        </a:rPr>
                        <a:t>: </a:t>
                      </a:r>
                    </a:p>
                    <a:p>
                      <a:pPr algn="l">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碳链末端</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最简单的醛是甲醛</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R为烃基或氢原子</a:t>
                      </a:r>
                      <a:r>
                        <a:rPr lang="en-US" sz="2400" dirty="0">
                          <a:solidFill>
                            <a:srgbClr val="000000"/>
                          </a:solidFill>
                          <a:effectLst/>
                          <a:latin typeface="+mn-lt"/>
                          <a:ea typeface="+mn-ea"/>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4083842"/>
                  </a:ext>
                </a:extLst>
              </a:tr>
              <a:tr h="709661">
                <a:tc vMerge="1">
                  <a:txBody>
                    <a:bodyPr/>
                    <a:lstStyle/>
                    <a:p>
                      <a:endParaRPr lang="zh-CN" altLang="en-US"/>
                    </a:p>
                  </a:txBody>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羰基</a:t>
                      </a:r>
                      <a:r>
                        <a:rPr lang="en-US" sz="2400" dirty="0">
                          <a:solidFill>
                            <a:srgbClr val="000000"/>
                          </a:solidFill>
                          <a:effectLst/>
                          <a:latin typeface="+mn-lt"/>
                          <a:ea typeface="+mn-ea"/>
                          <a:cs typeface="Times New Roman" panose="02020603050405020304" pitchFamily="18" charset="0"/>
                        </a:rPr>
                        <a:t>: </a:t>
                      </a:r>
                    </a:p>
                    <a:p>
                      <a:pPr algn="l">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碳链中间</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最简单的酮是丙酮</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R、R'均为烃基</a:t>
                      </a:r>
                      <a:r>
                        <a:rPr lang="en-US" sz="2400" dirty="0">
                          <a:solidFill>
                            <a:srgbClr val="000000"/>
                          </a:solidFill>
                          <a:effectLst/>
                          <a:latin typeface="+mn-lt"/>
                          <a:ea typeface="+mn-ea"/>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71842359"/>
                  </a:ext>
                </a:extLst>
              </a:tr>
              <a:tr h="625800">
                <a:tc gridSpan="2">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联系</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碳原子数相同的饱和一元醛和饱和一元酮互为同分异构体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977626392"/>
                  </a:ext>
                </a:extLst>
              </a:tr>
            </a:tbl>
          </a:graphicData>
        </a:graphic>
      </p:graphicFrame>
      <p:pic>
        <p:nvPicPr>
          <p:cNvPr id="18446" name="图片 1801">
            <a:extLst>
              <a:ext uri="{FF2B5EF4-FFF2-40B4-BE49-F238E27FC236}">
                <a16:creationId xmlns="" xmlns:a16="http://schemas.microsoft.com/office/drawing/2014/main" id="{2760242B-54AB-449C-B5EB-BEDFD8915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09775"/>
            <a:ext cx="1196445" cy="805769"/>
          </a:xfrm>
          <a:prstGeom prst="rect">
            <a:avLst/>
          </a:prstGeom>
          <a:noFill/>
          <a:extLst>
            <a:ext uri="{909E8E84-426E-40DD-AFC4-6F175D3DCCD1}">
              <a14:hiddenFill xmlns:a14="http://schemas.microsoft.com/office/drawing/2010/main">
                <a:solidFill>
                  <a:srgbClr val="FFFFFF"/>
                </a:solidFill>
              </a14:hiddenFill>
            </a:ext>
          </a:extLst>
        </p:spPr>
      </p:pic>
      <p:pic>
        <p:nvPicPr>
          <p:cNvPr id="18445" name="图片 1802">
            <a:extLst>
              <a:ext uri="{FF2B5EF4-FFF2-40B4-BE49-F238E27FC236}">
                <a16:creationId xmlns="" xmlns:a16="http://schemas.microsoft.com/office/drawing/2014/main" id="{B828FFF5-4094-49AA-AD1D-DD150BE81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5143" y="3809774"/>
            <a:ext cx="1367366" cy="805769"/>
          </a:xfrm>
          <a:prstGeom prst="rect">
            <a:avLst/>
          </a:prstGeom>
          <a:noFill/>
          <a:extLst>
            <a:ext uri="{909E8E84-426E-40DD-AFC4-6F175D3DCCD1}">
              <a14:hiddenFill xmlns:a14="http://schemas.microsoft.com/office/drawing/2010/main">
                <a:solidFill>
                  <a:srgbClr val="FFFFFF"/>
                </a:solidFill>
              </a14:hiddenFill>
            </a:ext>
          </a:extLst>
        </p:spPr>
      </p:pic>
      <p:pic>
        <p:nvPicPr>
          <p:cNvPr id="18444" name="图片 1803">
            <a:extLst>
              <a:ext uri="{FF2B5EF4-FFF2-40B4-BE49-F238E27FC236}">
                <a16:creationId xmlns="" xmlns:a16="http://schemas.microsoft.com/office/drawing/2014/main" id="{AC7E5F28-6E69-49D0-A115-43BFC1570D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0971" y="5014460"/>
            <a:ext cx="976690" cy="805769"/>
          </a:xfrm>
          <a:prstGeom prst="rect">
            <a:avLst/>
          </a:prstGeom>
          <a:noFill/>
          <a:extLst>
            <a:ext uri="{909E8E84-426E-40DD-AFC4-6F175D3DCCD1}">
              <a14:hiddenFill xmlns:a14="http://schemas.microsoft.com/office/drawing/2010/main">
                <a:solidFill>
                  <a:srgbClr val="FFFFFF"/>
                </a:solidFill>
              </a14:hiddenFill>
            </a:ext>
          </a:extLst>
        </p:spPr>
      </p:pic>
      <p:pic>
        <p:nvPicPr>
          <p:cNvPr id="18443" name="图片 1804">
            <a:extLst>
              <a:ext uri="{FF2B5EF4-FFF2-40B4-BE49-F238E27FC236}">
                <a16:creationId xmlns="" xmlns:a16="http://schemas.microsoft.com/office/drawing/2014/main" id="{FDBE2CCF-31E2-4448-A85B-9C9109EAF5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7371" y="4898346"/>
            <a:ext cx="1416200" cy="805769"/>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 xmlns:a16="http://schemas.microsoft.com/office/drawing/2014/main" id="{31D76B6F-E5A3-4E38-BEDA-836EF57976F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7942055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438487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8</a:t>
            </a:r>
            <a:r>
              <a:rPr lang="zh-CN" altLang="zh-CN" sz="2800" dirty="0">
                <a:solidFill>
                  <a:srgbClr val="DA251C"/>
                </a:solidFill>
              </a:rPr>
              <a:t>　羧酸和</a:t>
            </a:r>
            <a:r>
              <a:rPr lang="zh-CN" altLang="zh-CN" sz="2800" dirty="0" smtClean="0">
                <a:solidFill>
                  <a:srgbClr val="DA251C"/>
                </a:solidFill>
              </a:rPr>
              <a:t>酯</a:t>
            </a:r>
            <a:r>
              <a:rPr lang="zh-CN" altLang="en-US" sz="2800" dirty="0" smtClean="0">
                <a:solidFill>
                  <a:srgbClr val="DA251C"/>
                </a:solidFill>
              </a:rPr>
              <a:t>（重点）</a:t>
            </a:r>
            <a:endParaRPr lang="zh-CN"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4616648"/>
          </a:xfrm>
          <a:prstGeom prst="rect">
            <a:avLst/>
          </a:prstGeom>
        </p:spPr>
        <p:txBody>
          <a:bodyPr wrap="square">
            <a:spAutoFit/>
          </a:bodyPr>
          <a:lstStyle/>
          <a:p>
            <a:pPr>
              <a:lnSpc>
                <a:spcPct val="150000"/>
              </a:lnSpc>
            </a:pPr>
            <a:r>
              <a:rPr lang="en-US" altLang="zh-CN" sz="2800" b="1" dirty="0"/>
              <a:t>1.</a:t>
            </a:r>
            <a:r>
              <a:rPr lang="zh-CN" altLang="zh-CN" sz="2800" b="1" dirty="0"/>
              <a:t>羧酸</a:t>
            </a:r>
          </a:p>
          <a:p>
            <a:pPr>
              <a:lnSpc>
                <a:spcPct val="150000"/>
              </a:lnSpc>
            </a:pPr>
            <a:r>
              <a:rPr lang="en-US" altLang="zh-CN" sz="2800" dirty="0"/>
              <a:t>(1)</a:t>
            </a:r>
            <a:r>
              <a:rPr lang="zh-CN" altLang="zh-CN" sz="2800" dirty="0"/>
              <a:t>概念</a:t>
            </a:r>
          </a:p>
          <a:p>
            <a:pPr>
              <a:lnSpc>
                <a:spcPct val="150000"/>
              </a:lnSpc>
            </a:pPr>
            <a:r>
              <a:rPr lang="zh-CN" altLang="zh-CN" sz="2800" dirty="0"/>
              <a:t>羧酸是由烃基和羧基相连构成的有机化合物。</a:t>
            </a:r>
          </a:p>
          <a:p>
            <a:pPr>
              <a:lnSpc>
                <a:spcPct val="150000"/>
              </a:lnSpc>
            </a:pPr>
            <a:r>
              <a:rPr lang="en-US" altLang="zh-CN" sz="2800" dirty="0"/>
              <a:t>(2)</a:t>
            </a:r>
            <a:r>
              <a:rPr lang="zh-CN" altLang="zh-CN" sz="2800" dirty="0"/>
              <a:t>通式</a:t>
            </a:r>
          </a:p>
          <a:p>
            <a:pPr>
              <a:lnSpc>
                <a:spcPct val="150000"/>
              </a:lnSpc>
            </a:pPr>
            <a:r>
              <a:rPr lang="zh-CN" altLang="zh-CN" sz="2800" dirty="0"/>
              <a:t>一元羧酸的通式为</a:t>
            </a:r>
            <a:r>
              <a:rPr lang="en-US" altLang="zh-CN" sz="2800" dirty="0"/>
              <a:t>R—COOH,</a:t>
            </a:r>
            <a:r>
              <a:rPr lang="zh-CN" altLang="zh-CN" sz="2800" dirty="0"/>
              <a:t>饱和一元脂肪酸的通式为</a:t>
            </a:r>
            <a:r>
              <a:rPr lang="en-US" altLang="zh-CN" sz="2800" dirty="0"/>
              <a:t>C</a:t>
            </a:r>
            <a:r>
              <a:rPr lang="en-US" altLang="zh-CN" sz="2800" i="1" baseline="-25000" dirty="0"/>
              <a:t>n</a:t>
            </a:r>
            <a:r>
              <a:rPr lang="en-US" altLang="zh-CN" sz="2800" dirty="0"/>
              <a:t>H</a:t>
            </a:r>
            <a:r>
              <a:rPr lang="en-US" altLang="zh-CN" sz="2800" baseline="-25000" dirty="0"/>
              <a:t>2</a:t>
            </a:r>
            <a:r>
              <a:rPr lang="en-US" altLang="zh-CN" sz="2800" i="1" baseline="-25000" dirty="0"/>
              <a:t>n</a:t>
            </a:r>
            <a:r>
              <a:rPr lang="en-US" altLang="zh-CN" sz="2800" dirty="0"/>
              <a:t>O</a:t>
            </a:r>
            <a:r>
              <a:rPr lang="en-US" altLang="zh-CN" sz="2800" baseline="-25000" dirty="0"/>
              <a:t>2</a:t>
            </a:r>
            <a:r>
              <a:rPr lang="en-US" altLang="zh-CN" sz="2800" dirty="0"/>
              <a:t>(C</a:t>
            </a:r>
            <a:r>
              <a:rPr lang="en-US" altLang="zh-CN" sz="2800" i="1" baseline="-25000" dirty="0"/>
              <a:t>n</a:t>
            </a:r>
            <a:r>
              <a:rPr lang="en-US" altLang="zh-CN" sz="2800" dirty="0"/>
              <a:t>H</a:t>
            </a:r>
            <a:r>
              <a:rPr lang="en-US" altLang="zh-CN" sz="2800" baseline="-25000" dirty="0"/>
              <a:t>2</a:t>
            </a:r>
            <a:r>
              <a:rPr lang="en-US" altLang="zh-CN" sz="2800" i="1" baseline="-25000" dirty="0"/>
              <a:t>n</a:t>
            </a:r>
            <a:r>
              <a:rPr lang="en-US" altLang="zh-CN" sz="2800" baseline="-25000" dirty="0"/>
              <a:t>+1</a:t>
            </a:r>
            <a:r>
              <a:rPr lang="en-US" altLang="zh-CN" sz="2800" dirty="0"/>
              <a:t>—COOH)</a:t>
            </a:r>
            <a:r>
              <a:rPr lang="zh-CN" altLang="zh-CN" sz="2800" dirty="0"/>
              <a:t>。</a:t>
            </a:r>
          </a:p>
          <a:p>
            <a:pPr>
              <a:lnSpc>
                <a:spcPct val="150000"/>
              </a:lnSpc>
            </a:pPr>
            <a:r>
              <a:rPr lang="en-US" altLang="zh-CN" sz="2800" dirty="0"/>
              <a:t>(3)</a:t>
            </a:r>
            <a:r>
              <a:rPr lang="zh-CN" altLang="zh-CN" sz="2800" dirty="0"/>
              <a:t>分类</a:t>
            </a:r>
          </a:p>
        </p:txBody>
      </p:sp>
    </p:spTree>
    <p:extLst>
      <p:ext uri="{BB962C8B-B14F-4D97-AF65-F5344CB8AC3E}">
        <p14:creationId xmlns:p14="http://schemas.microsoft.com/office/powerpoint/2010/main" val="34351439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D461575D-2B49-46C8-9BC8-FD5EB63CC72E}"/>
                  </a:ext>
                </a:extLst>
              </p:cNvPr>
              <p:cNvSpPr/>
              <p:nvPr/>
            </p:nvSpPr>
            <p:spPr>
              <a:xfrm>
                <a:off x="513558" y="1466549"/>
                <a:ext cx="9819163" cy="2980368"/>
              </a:xfrm>
              <a:prstGeom prst="rect">
                <a:avLst/>
              </a:prstGeom>
            </p:spPr>
            <p:txBody>
              <a:bodyPr wrap="none">
                <a:spAutoFit/>
              </a:bodyPr>
              <a:lstStyle/>
              <a:p>
                <a:pPr>
                  <a:spcAft>
                    <a:spcPts val="0"/>
                  </a:spcAft>
                </a:pPr>
                <a:r>
                  <a:rPr lang="zh-CN" altLang="zh-CN" sz="2800" dirty="0">
                    <a:solidFill>
                      <a:srgbClr val="000000"/>
                    </a:solidFill>
                    <a:cs typeface="Times New Roman" panose="02020603050405020304" pitchFamily="18" charset="0"/>
                  </a:rPr>
                  <a:t>羧酸</a:t>
                </a:r>
                <a14:m>
                  <m:oMath xmlns:m="http://schemas.openxmlformats.org/officeDocument/2006/math">
                    <m:d>
                      <m:dPr>
                        <m:begChr m:val="{"/>
                        <m:endChr m:val=""/>
                        <m:ctrlPr>
                          <a:rPr lang="zh-CN" altLang="zh-CN" sz="2800" i="1">
                            <a:solidFill>
                              <a:srgbClr val="000000"/>
                            </a:solidFill>
                            <a:effectLst/>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effectLst/>
                                <a:latin typeface="Cambria Math" panose="02040503050406030204" pitchFamily="18" charset="0"/>
                                <a:cs typeface="Times New Roman" panose="02020603050405020304" pitchFamily="18" charset="0"/>
                              </a:rPr>
                            </m:ctrlPr>
                          </m:mPr>
                          <m:mr>
                            <m:e>
                              <m:r>
                                <m:rPr>
                                  <m:nor/>
                                </m:rPr>
                                <a:rPr lang="zh-CN" altLang="zh-CN" sz="2800">
                                  <a:solidFill>
                                    <a:srgbClr val="000000"/>
                                  </a:solidFill>
                                  <a:effectLst/>
                                  <a:cs typeface="Times New Roman" panose="02020603050405020304" pitchFamily="18" charset="0"/>
                                </a:rPr>
                                <m:t>按烃基种类</m:t>
                              </m:r>
                              <m:d>
                                <m:dPr>
                                  <m:begChr m:val="{"/>
                                  <m:endChr m:val=""/>
                                  <m:ctrlPr>
                                    <a:rPr lang="zh-CN" altLang="zh-CN" sz="2800" i="1">
                                      <a:solidFill>
                                        <a:srgbClr val="000000"/>
                                      </a:solidFill>
                                      <a:effectLst/>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effectLst/>
                                          <a:latin typeface="Cambria Math" panose="02040503050406030204" pitchFamily="18" charset="0"/>
                                          <a:cs typeface="Times New Roman" panose="02020603050405020304" pitchFamily="18" charset="0"/>
                                        </a:rPr>
                                      </m:ctrlPr>
                                    </m:mPr>
                                    <m:mr>
                                      <m:e>
                                        <m:r>
                                          <m:rPr>
                                            <m:nor/>
                                          </m:rPr>
                                          <a:rPr lang="zh-CN" altLang="zh-CN" sz="2800">
                                            <a:solidFill>
                                              <a:srgbClr val="000000"/>
                                            </a:solidFill>
                                            <a:effectLst/>
                                            <a:cs typeface="Times New Roman" panose="02020603050405020304" pitchFamily="18" charset="0"/>
                                          </a:rPr>
                                          <m:t>脂肪酸</m:t>
                                        </m:r>
                                        <m:r>
                                          <m:rPr>
                                            <m:nor/>
                                          </m:rPr>
                                          <a:rPr lang="en-US" altLang="zh-CN" sz="2800">
                                            <a:solidFill>
                                              <a:srgbClr val="000000"/>
                                            </a:solidFill>
                                            <a:effectLst/>
                                            <a:cs typeface="Times New Roman" panose="02020603050405020304" pitchFamily="18" charset="0"/>
                                          </a:rPr>
                                          <m:t>:</m:t>
                                        </m:r>
                                        <m:r>
                                          <m:rPr>
                                            <m:nor/>
                                          </m:rPr>
                                          <a:rPr lang="zh-CN" altLang="zh-CN" sz="2800">
                                            <a:solidFill>
                                              <a:srgbClr val="000000"/>
                                            </a:solidFill>
                                            <a:effectLst/>
                                            <a:cs typeface="Times New Roman" panose="02020603050405020304" pitchFamily="18" charset="0"/>
                                          </a:rPr>
                                          <m:t>如乙酸、硬脂酸</m:t>
                                        </m:r>
                                        <m:r>
                                          <m:rPr>
                                            <m:nor/>
                                          </m:rPr>
                                          <a:rPr lang="en-US" altLang="zh-CN" sz="2800">
                                            <a:solidFill>
                                              <a:srgbClr val="000000"/>
                                            </a:solidFill>
                                            <a:effectLst/>
                                            <a:cs typeface="Times New Roman" panose="02020603050405020304" pitchFamily="18" charset="0"/>
                                          </a:rPr>
                                          <m:t>(</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effectLst/>
                                                <a:latin typeface="Cambria Math" panose="02040503050406030204" pitchFamily="18" charset="0"/>
                                                <a:cs typeface="Times New Roman" panose="02020603050405020304" pitchFamily="18" charset="0"/>
                                              </a:rPr>
                                              <m:t>C</m:t>
                                            </m:r>
                                          </m:e>
                                          <m:sub>
                                            <m:r>
                                              <a:rPr lang="en-US" altLang="zh-CN" sz="2800">
                                                <a:solidFill>
                                                  <a:srgbClr val="000000"/>
                                                </a:solidFill>
                                                <a:effectLst/>
                                                <a:latin typeface="Cambria Math" panose="02040503050406030204" pitchFamily="18" charset="0"/>
                                                <a:cs typeface="Times New Roman" panose="02020603050405020304" pitchFamily="18" charset="0"/>
                                              </a:rPr>
                                              <m:t>17</m:t>
                                            </m:r>
                                          </m:sub>
                                        </m:sSub>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effectLst/>
                                                <a:latin typeface="Cambria Math" panose="02040503050406030204" pitchFamily="18" charset="0"/>
                                                <a:cs typeface="Times New Roman" panose="02020603050405020304" pitchFamily="18" charset="0"/>
                                              </a:rPr>
                                              <m:t>H</m:t>
                                            </m:r>
                                          </m:e>
                                          <m:sub>
                                            <m:r>
                                              <a:rPr lang="en-US" altLang="zh-CN" sz="2800">
                                                <a:solidFill>
                                                  <a:srgbClr val="000000"/>
                                                </a:solidFill>
                                                <a:effectLst/>
                                                <a:latin typeface="Cambria Math" panose="02040503050406030204" pitchFamily="18" charset="0"/>
                                                <a:cs typeface="Times New Roman" panose="02020603050405020304" pitchFamily="18" charset="0"/>
                                              </a:rPr>
                                              <m:t>35</m:t>
                                            </m:r>
                                          </m:sub>
                                        </m:sSub>
                                        <m:r>
                                          <m:rPr>
                                            <m:sty m:val="p"/>
                                          </m:rPr>
                                          <a:rPr lang="en-US" altLang="zh-CN" sz="2800">
                                            <a:solidFill>
                                              <a:srgbClr val="000000"/>
                                            </a:solidFill>
                                            <a:effectLst/>
                                            <a:latin typeface="Cambria Math" panose="02040503050406030204" pitchFamily="18" charset="0"/>
                                            <a:cs typeface="Times New Roman" panose="02020603050405020304" pitchFamily="18" charset="0"/>
                                          </a:rPr>
                                          <m:t>COOH</m:t>
                                        </m:r>
                                        <m:r>
                                          <m:rPr>
                                            <m:nor/>
                                          </m:rPr>
                                          <a:rPr lang="en-US" altLang="zh-CN" sz="2800">
                                            <a:solidFill>
                                              <a:srgbClr val="000000"/>
                                            </a:solidFill>
                                            <a:effectLst/>
                                            <a:cs typeface="Times New Roman" panose="02020603050405020304" pitchFamily="18" charset="0"/>
                                          </a:rPr>
                                          <m:t>)</m:t>
                                        </m:r>
                                        <m:r>
                                          <m:rPr>
                                            <m:nor/>
                                          </m:rPr>
                                          <a:rPr lang="en-US" altLang="zh-CN" sz="2800" b="0" i="0" smtClean="0">
                                            <a:solidFill>
                                              <a:srgbClr val="000000"/>
                                            </a:solidFill>
                                            <a:effectLst/>
                                            <a:cs typeface="Times New Roman" panose="02020603050405020304" pitchFamily="18" charset="0"/>
                                          </a:rPr>
                                          <m:t>       </m:t>
                                        </m:r>
                                      </m:e>
                                    </m:mr>
                                    <m:mr>
                                      <m:e>
                                        <m:r>
                                          <m:rPr>
                                            <m:nor/>
                                          </m:rPr>
                                          <a:rPr lang="zh-CN" altLang="zh-CN" sz="2800">
                                            <a:solidFill>
                                              <a:srgbClr val="000000"/>
                                            </a:solidFill>
                                            <a:effectLst/>
                                            <a:cs typeface="Times New Roman" panose="02020603050405020304" pitchFamily="18" charset="0"/>
                                          </a:rPr>
                                          <m:t>芳香酸</m:t>
                                        </m:r>
                                        <m:r>
                                          <m:rPr>
                                            <m:nor/>
                                          </m:rPr>
                                          <a:rPr lang="en-US" altLang="zh-CN" sz="2800">
                                            <a:solidFill>
                                              <a:srgbClr val="000000"/>
                                            </a:solidFill>
                                            <a:effectLst/>
                                            <a:cs typeface="Times New Roman" panose="02020603050405020304" pitchFamily="18" charset="0"/>
                                          </a:rPr>
                                          <m:t>:</m:t>
                                        </m:r>
                                        <m:r>
                                          <m:rPr>
                                            <m:nor/>
                                          </m:rPr>
                                          <a:rPr lang="zh-CN" altLang="zh-CN" sz="2800">
                                            <a:solidFill>
                                              <a:srgbClr val="000000"/>
                                            </a:solidFill>
                                            <a:effectLst/>
                                            <a:cs typeface="Times New Roman" panose="02020603050405020304" pitchFamily="18" charset="0"/>
                                          </a:rPr>
                                          <m:t>如苯甲酸</m:t>
                                        </m:r>
                                        <m:r>
                                          <m:rPr>
                                            <m:nor/>
                                          </m:rPr>
                                          <a:rPr lang="en-US" altLang="zh-CN" sz="2800" b="0" i="0" smtClean="0">
                                            <a:solidFill>
                                              <a:srgbClr val="000000"/>
                                            </a:solidFill>
                                            <a:effectLst/>
                                            <a:cs typeface="Times New Roman" panose="02020603050405020304" pitchFamily="18" charset="0"/>
                                          </a:rPr>
                                          <m:t>                                          </m:t>
                                        </m:r>
                                      </m:e>
                                    </m:mr>
                                  </m:m>
                                </m:e>
                              </m:d>
                            </m:e>
                          </m:mr>
                          <m:mr>
                            <m:e>
                              <m:r>
                                <m:rPr>
                                  <m:nor/>
                                </m:rPr>
                                <a:rPr lang="zh-CN" altLang="zh-CN" sz="2800">
                                  <a:solidFill>
                                    <a:srgbClr val="000000"/>
                                  </a:solidFill>
                                  <a:effectLst/>
                                  <a:cs typeface="Times New Roman" panose="02020603050405020304" pitchFamily="18" charset="0"/>
                                </a:rPr>
                                <m:t>按羧基个数</m:t>
                              </m:r>
                              <m:d>
                                <m:dPr>
                                  <m:begChr m:val="{"/>
                                  <m:endChr m:val=""/>
                                  <m:ctrlPr>
                                    <a:rPr lang="zh-CN" altLang="zh-CN" sz="2800" i="1">
                                      <a:solidFill>
                                        <a:srgbClr val="000000"/>
                                      </a:solidFill>
                                      <a:effectLst/>
                                      <a:latin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effectLst/>
                                          <a:latin typeface="Cambria Math" panose="02040503050406030204" pitchFamily="18" charset="0"/>
                                          <a:cs typeface="Times New Roman" panose="02020603050405020304" pitchFamily="18" charset="0"/>
                                        </a:rPr>
                                      </m:ctrlPr>
                                    </m:mPr>
                                    <m:mr>
                                      <m:e>
                                        <m:r>
                                          <m:rPr>
                                            <m:nor/>
                                          </m:rPr>
                                          <a:rPr lang="zh-CN" altLang="zh-CN" sz="2800">
                                            <a:solidFill>
                                              <a:srgbClr val="000000"/>
                                            </a:solidFill>
                                            <a:effectLst/>
                                            <a:cs typeface="Times New Roman" panose="02020603050405020304" pitchFamily="18" charset="0"/>
                                          </a:rPr>
                                          <m:t>一元羧酸</m:t>
                                        </m:r>
                                        <m:r>
                                          <m:rPr>
                                            <m:nor/>
                                          </m:rPr>
                                          <a:rPr lang="en-US" altLang="zh-CN" sz="2800">
                                            <a:solidFill>
                                              <a:srgbClr val="000000"/>
                                            </a:solidFill>
                                            <a:effectLst/>
                                            <a:cs typeface="Times New Roman" panose="02020603050405020304" pitchFamily="18" charset="0"/>
                                          </a:rPr>
                                          <m:t>:</m:t>
                                        </m:r>
                                        <m:r>
                                          <m:rPr>
                                            <m:nor/>
                                          </m:rPr>
                                          <a:rPr lang="zh-CN" altLang="zh-CN" sz="2800">
                                            <a:solidFill>
                                              <a:srgbClr val="000000"/>
                                            </a:solidFill>
                                            <a:effectLst/>
                                            <a:cs typeface="Times New Roman" panose="02020603050405020304" pitchFamily="18" charset="0"/>
                                          </a:rPr>
                                          <m:t>如甲酸</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cs typeface="Times New Roman" panose="02020603050405020304" pitchFamily="18" charset="0"/>
                                          </a:rPr>
                                          <m:t>HCOOH</m:t>
                                        </m:r>
                                        <m:r>
                                          <m:rPr>
                                            <m:nor/>
                                          </m:rPr>
                                          <a:rPr lang="en-US" altLang="zh-CN" sz="2800">
                                            <a:solidFill>
                                              <a:srgbClr val="000000"/>
                                            </a:solidFill>
                                            <a:effectLst/>
                                            <a:cs typeface="Times New Roman" panose="02020603050405020304" pitchFamily="18" charset="0"/>
                                          </a:rPr>
                                          <m:t>)</m:t>
                                        </m:r>
                                        <m:r>
                                          <m:rPr>
                                            <m:nor/>
                                          </m:rPr>
                                          <a:rPr lang="zh-CN" altLang="zh-CN" sz="2800">
                                            <a:solidFill>
                                              <a:srgbClr val="000000"/>
                                            </a:solidFill>
                                            <a:effectLst/>
                                            <a:cs typeface="Times New Roman" panose="02020603050405020304" pitchFamily="18" charset="0"/>
                                          </a:rPr>
                                          <m:t>、乙酸、硬脂酸</m:t>
                                        </m:r>
                                      </m:e>
                                    </m:mr>
                                    <m:mr>
                                      <m:e>
                                        <m:r>
                                          <m:rPr>
                                            <m:nor/>
                                          </m:rPr>
                                          <a:rPr lang="zh-CN" altLang="zh-CN" sz="2800">
                                            <a:solidFill>
                                              <a:srgbClr val="000000"/>
                                            </a:solidFill>
                                            <a:effectLst/>
                                            <a:cs typeface="Times New Roman" panose="02020603050405020304" pitchFamily="18" charset="0"/>
                                          </a:rPr>
                                          <m:t>二元羧酸</m:t>
                                        </m:r>
                                        <m:r>
                                          <m:rPr>
                                            <m:nor/>
                                          </m:rPr>
                                          <a:rPr lang="en-US" altLang="zh-CN" sz="2800">
                                            <a:solidFill>
                                              <a:srgbClr val="000000"/>
                                            </a:solidFill>
                                            <a:effectLst/>
                                            <a:cs typeface="Times New Roman" panose="02020603050405020304" pitchFamily="18" charset="0"/>
                                          </a:rPr>
                                          <m:t>:</m:t>
                                        </m:r>
                                        <m:r>
                                          <m:rPr>
                                            <m:nor/>
                                          </m:rPr>
                                          <a:rPr lang="zh-CN" altLang="zh-CN" sz="2800">
                                            <a:solidFill>
                                              <a:srgbClr val="000000"/>
                                            </a:solidFill>
                                            <a:effectLst/>
                                            <a:cs typeface="Times New Roman" panose="02020603050405020304" pitchFamily="18" charset="0"/>
                                          </a:rPr>
                                          <m:t>如乙二酸</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cs typeface="Times New Roman" panose="02020603050405020304" pitchFamily="18" charset="0"/>
                                          </a:rPr>
                                          <m:t>HOOC</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cs typeface="Times New Roman" panose="02020603050405020304" pitchFamily="18" charset="0"/>
                                          </a:rPr>
                                          <m:t>COOH</m:t>
                                        </m:r>
                                        <m:r>
                                          <m:rPr>
                                            <m:nor/>
                                          </m:rPr>
                                          <a:rPr lang="en-US" altLang="zh-CN" sz="2800">
                                            <a:solidFill>
                                              <a:srgbClr val="000000"/>
                                            </a:solidFill>
                                            <a:effectLst/>
                                            <a:cs typeface="Times New Roman" panose="02020603050405020304" pitchFamily="18" charset="0"/>
                                          </a:rPr>
                                          <m:t>)</m:t>
                                        </m:r>
                                        <m:r>
                                          <a:rPr lang="en-US" altLang="zh-CN" sz="2800" b="0" i="1" smtClean="0">
                                            <a:solidFill>
                                              <a:srgbClr val="000000"/>
                                            </a:solidFill>
                                            <a:effectLst/>
                                            <a:latin typeface="Cambria Math" panose="02040503050406030204" pitchFamily="18" charset="0"/>
                                            <a:cs typeface="Times New Roman" panose="02020603050405020304" pitchFamily="18" charset="0"/>
                                          </a:rPr>
                                          <m:t>               </m:t>
                                        </m:r>
                                      </m:e>
                                    </m:mr>
                                    <m:mr>
                                      <m:e>
                                        <m:r>
                                          <m:rPr>
                                            <m:nor/>
                                          </m:rPr>
                                          <a:rPr lang="zh-CN" altLang="zh-CN" sz="2800">
                                            <a:solidFill>
                                              <a:srgbClr val="000000"/>
                                            </a:solidFill>
                                            <a:effectLst/>
                                            <a:cs typeface="Times New Roman" panose="02020603050405020304" pitchFamily="18" charset="0"/>
                                          </a:rPr>
                                          <m:t>多元羧酸</m:t>
                                        </m:r>
                                        <m:r>
                                          <a:rPr lang="en-US" altLang="zh-CN" sz="2800" b="0" i="1" smtClean="0">
                                            <a:solidFill>
                                              <a:srgbClr val="000000"/>
                                            </a:solidFill>
                                            <a:effectLst/>
                                            <a:latin typeface="Cambria Math" panose="02040503050406030204" pitchFamily="18" charset="0"/>
                                            <a:cs typeface="Times New Roman" panose="02020603050405020304" pitchFamily="18" charset="0"/>
                                          </a:rPr>
                                          <m:t>                                                                </m:t>
                                        </m:r>
                                      </m:e>
                                    </m:mr>
                                  </m:m>
                                </m:e>
                              </m:d>
                            </m:e>
                          </m:mr>
                        </m:m>
                      </m:e>
                    </m:d>
                  </m:oMath>
                </a14:m>
                <a:endParaRPr lang="zh-CN" altLang="zh-CN" sz="2800" dirty="0">
                  <a:solidFill>
                    <a:srgbClr val="000000"/>
                  </a:solidFill>
                  <a:effectLst/>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D461575D-2B49-46C8-9BC8-FD5EB63CC72E}"/>
                  </a:ext>
                </a:extLst>
              </p:cNvPr>
              <p:cNvSpPr>
                <a:spLocks noRot="1" noChangeAspect="1" noMove="1" noResize="1" noEditPoints="1" noAdjustHandles="1" noChangeArrowheads="1" noChangeShapeType="1" noTextEdit="1"/>
              </p:cNvSpPr>
              <p:nvPr/>
            </p:nvSpPr>
            <p:spPr>
              <a:xfrm>
                <a:off x="513558" y="1466549"/>
                <a:ext cx="9819163" cy="2980368"/>
              </a:xfrm>
              <a:prstGeom prst="rect">
                <a:avLst/>
              </a:prstGeom>
              <a:blipFill>
                <a:blip r:embed="rId2"/>
                <a:stretch>
                  <a:fillRect l="-1241"/>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3AD66CA9-2124-4275-9270-96BF7F72A53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11181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1D1AC596-94CF-4E87-9128-E75151AF00F2}"/>
              </a:ext>
            </a:extLst>
          </p:cNvPr>
          <p:cNvSpPr/>
          <p:nvPr/>
        </p:nvSpPr>
        <p:spPr>
          <a:xfrm>
            <a:off x="322052" y="461514"/>
            <a:ext cx="11616906" cy="5909310"/>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化学性质</a:t>
            </a:r>
          </a:p>
          <a:p>
            <a:pPr>
              <a:lnSpc>
                <a:spcPct val="150000"/>
              </a:lnSpc>
              <a:spcAft>
                <a:spcPts val="0"/>
              </a:spcAft>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弱酸性</a:t>
            </a:r>
          </a:p>
          <a:p>
            <a:pPr>
              <a:lnSpc>
                <a:spcPct val="150000"/>
              </a:lnSpc>
              <a:spcAft>
                <a:spcPts val="0"/>
              </a:spcAft>
            </a:pPr>
            <a:r>
              <a:rPr lang="zh-CN" altLang="zh-CN" sz="2800" dirty="0">
                <a:solidFill>
                  <a:srgbClr val="000000"/>
                </a:solidFill>
                <a:cs typeface="Times New Roman" panose="02020603050405020304" pitchFamily="18" charset="0"/>
              </a:rPr>
              <a:t>官能团</a:t>
            </a:r>
            <a:r>
              <a:rPr lang="en-US" altLang="zh-CN" sz="2800" dirty="0">
                <a:solidFill>
                  <a:srgbClr val="000000"/>
                </a:solidFill>
                <a:cs typeface="Times New Roman" panose="02020603050405020304" pitchFamily="18" charset="0"/>
              </a:rPr>
              <a:t>—COOH</a:t>
            </a:r>
            <a:r>
              <a:rPr lang="zh-CN" altLang="zh-CN" sz="2800" dirty="0">
                <a:solidFill>
                  <a:srgbClr val="000000"/>
                </a:solidFill>
                <a:cs typeface="Times New Roman" panose="02020603050405020304" pitchFamily="18" charset="0"/>
              </a:rPr>
              <a:t>能电离出</a:t>
            </a:r>
            <a:r>
              <a:rPr lang="en-US" altLang="zh-CN" sz="2800" dirty="0">
                <a:solidFill>
                  <a:srgbClr val="000000"/>
                </a:solidFill>
                <a:cs typeface="Times New Roman" panose="02020603050405020304" pitchFamily="18" charset="0"/>
              </a:rPr>
              <a:t>H</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因而羧酸是弱酸</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具有酸的通性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如使指示剂变色</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与钠、碱反应等</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一般羧酸的酸性比碳酸的强</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羧酸能与</a:t>
            </a:r>
            <a:r>
              <a:rPr lang="en-US" altLang="zh-CN" sz="2800" dirty="0">
                <a:solidFill>
                  <a:srgbClr val="000000"/>
                </a:solidFill>
                <a:cs typeface="Times New Roman" panose="02020603050405020304" pitchFamily="18" charset="0"/>
              </a:rPr>
              <a:t>Na</a:t>
            </a:r>
            <a:r>
              <a:rPr lang="zh-CN" altLang="zh-CN" sz="2800" dirty="0">
                <a:solidFill>
                  <a:srgbClr val="000000"/>
                </a:solidFill>
                <a:cs typeface="Times New Roman" panose="02020603050405020304" pitchFamily="18" charset="0"/>
              </a:rPr>
              <a:t>、</a:t>
            </a:r>
            <a:r>
              <a:rPr lang="en-US" altLang="zh-CN" sz="2800" dirty="0" err="1">
                <a:solidFill>
                  <a:srgbClr val="000000"/>
                </a:solidFill>
                <a:cs typeface="Times New Roman" panose="02020603050405020304" pitchFamily="18" charset="0"/>
              </a:rPr>
              <a:t>NaOH</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Na</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CO</a:t>
            </a:r>
            <a:r>
              <a:rPr lang="en-US" altLang="zh-CN" sz="2800" baseline="-250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反应。常见的羧酸的酸性强弱顺序为</a:t>
            </a:r>
            <a:r>
              <a:rPr lang="en-US" altLang="zh-CN" sz="2800" dirty="0">
                <a:solidFill>
                  <a:srgbClr val="000000"/>
                </a:solidFill>
                <a:cs typeface="Times New Roman" panose="02020603050405020304" pitchFamily="18" charset="0"/>
              </a:rPr>
              <a:t>HCOOH&gt;C</a:t>
            </a:r>
            <a:r>
              <a:rPr lang="en-US" altLang="zh-CN" sz="2800" baseline="-25000" dirty="0">
                <a:solidFill>
                  <a:srgbClr val="000000"/>
                </a:solidFill>
                <a:cs typeface="Times New Roman" panose="02020603050405020304" pitchFamily="18" charset="0"/>
              </a:rPr>
              <a:t>6</a:t>
            </a:r>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5</a:t>
            </a:r>
            <a:r>
              <a:rPr lang="en-US" altLang="zh-CN" sz="2800" dirty="0">
                <a:solidFill>
                  <a:srgbClr val="000000"/>
                </a:solidFill>
                <a:cs typeface="Times New Roman" panose="02020603050405020304" pitchFamily="18" charset="0"/>
              </a:rPr>
              <a:t>COOH&gt;CH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COOH</a:t>
            </a:r>
            <a:r>
              <a:rPr lang="zh-CN" altLang="zh-CN" sz="2800" dirty="0">
                <a:solidFill>
                  <a:srgbClr val="000000"/>
                </a:solidFill>
                <a:cs typeface="Times New Roman" panose="02020603050405020304" pitchFamily="18" charset="0"/>
              </a:rPr>
              <a:t>。</a:t>
            </a:r>
            <a:endParaRPr lang="en-US"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酯化反应</a:t>
            </a:r>
          </a:p>
          <a:p>
            <a:pPr>
              <a:lnSpc>
                <a:spcPct val="150000"/>
              </a:lnSpc>
              <a:spcAft>
                <a:spcPts val="0"/>
              </a:spcAft>
            </a:pPr>
            <a:r>
              <a:rPr lang="zh-CN" altLang="zh-CN" sz="2800" dirty="0">
                <a:solidFill>
                  <a:srgbClr val="000000"/>
                </a:solidFill>
                <a:cs typeface="Times New Roman" panose="02020603050405020304" pitchFamily="18" charset="0"/>
              </a:rPr>
              <a:t>酸与醇作用生成酯和水的反应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叫作酯化反应。酯化反应的脱水方式是</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酸脱羟基醇脱氢</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endParaRPr lang="zh-CN" altLang="zh-CN" sz="2800" dirty="0">
              <a:solidFill>
                <a:srgbClr val="000000"/>
              </a:solidFill>
              <a:effectLst/>
              <a:cs typeface="Times New Roman" panose="02020603050405020304" pitchFamily="18" charset="0"/>
            </a:endParaRPr>
          </a:p>
        </p:txBody>
      </p:sp>
      <p:sp>
        <p:nvSpPr>
          <p:cNvPr id="4" name="矩形 3">
            <a:extLst>
              <a:ext uri="{FF2B5EF4-FFF2-40B4-BE49-F238E27FC236}">
                <a16:creationId xmlns="" xmlns:a16="http://schemas.microsoft.com/office/drawing/2014/main" id="{29740933-B797-4CA4-8890-0E037936B08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438718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815089"/>
            <a:ext cx="11723913" cy="5909310"/>
          </a:xfrm>
          <a:prstGeom prst="rect">
            <a:avLst/>
          </a:prstGeom>
        </p:spPr>
        <p:txBody>
          <a:bodyPr wrap="square">
            <a:spAutoFit/>
          </a:bodyPr>
          <a:lstStyle/>
          <a:p>
            <a:pPr>
              <a:lnSpc>
                <a:spcPct val="150000"/>
              </a:lnSpc>
            </a:pPr>
            <a:r>
              <a:rPr lang="en-US" altLang="zh-CN" sz="2800" b="1" dirty="0"/>
              <a:t>1.</a:t>
            </a:r>
            <a:r>
              <a:rPr lang="zh-CN" altLang="zh-CN" sz="2800" b="1" dirty="0"/>
              <a:t>有机化合物的组成与结构</a:t>
            </a:r>
          </a:p>
          <a:p>
            <a:pPr>
              <a:lnSpc>
                <a:spcPct val="150000"/>
              </a:lnSpc>
            </a:pPr>
            <a:r>
              <a:rPr lang="en-US" altLang="zh-CN" sz="2800" dirty="0"/>
              <a:t>(1)</a:t>
            </a:r>
            <a:r>
              <a:rPr lang="zh-CN" altLang="zh-CN" sz="2800" dirty="0"/>
              <a:t>能根据有机化合物的元素含量、相对分子质量确定有机化合物的分子式。</a:t>
            </a:r>
          </a:p>
          <a:p>
            <a:pPr>
              <a:lnSpc>
                <a:spcPct val="150000"/>
              </a:lnSpc>
            </a:pPr>
            <a:r>
              <a:rPr lang="en-US" altLang="zh-CN" sz="2800" dirty="0"/>
              <a:t>(2)</a:t>
            </a:r>
            <a:r>
              <a:rPr lang="zh-CN" altLang="zh-CN" sz="2800" dirty="0"/>
              <a:t>了解常见有机化合物的结构。了解有机化合物分子中的官能团</a:t>
            </a:r>
            <a:r>
              <a:rPr lang="en-US" altLang="zh-CN" sz="2800" dirty="0"/>
              <a:t>,</a:t>
            </a:r>
            <a:r>
              <a:rPr lang="zh-CN" altLang="zh-CN" sz="2800" dirty="0"/>
              <a:t>能正确地表示它们的结构。</a:t>
            </a:r>
          </a:p>
          <a:p>
            <a:pPr>
              <a:lnSpc>
                <a:spcPct val="150000"/>
              </a:lnSpc>
            </a:pPr>
            <a:r>
              <a:rPr lang="en-US" altLang="zh-CN" sz="2800" dirty="0"/>
              <a:t>(3)</a:t>
            </a:r>
            <a:r>
              <a:rPr lang="zh-CN" altLang="zh-CN" sz="2800" dirty="0"/>
              <a:t>了解确定有机化合物结构的化学方法和物理方法</a:t>
            </a:r>
            <a:r>
              <a:rPr lang="en-US" altLang="zh-CN" sz="2800" dirty="0"/>
              <a:t>(</a:t>
            </a:r>
            <a:r>
              <a:rPr lang="zh-CN" altLang="zh-CN" sz="2800" dirty="0"/>
              <a:t>如质谱、红外光谱、核磁共振氢谱等</a:t>
            </a:r>
            <a:r>
              <a:rPr lang="en-US" altLang="zh-CN" sz="2800" dirty="0"/>
              <a:t>)</a:t>
            </a:r>
            <a:r>
              <a:rPr lang="zh-CN" altLang="zh-CN" sz="2800" dirty="0"/>
              <a:t>。</a:t>
            </a:r>
          </a:p>
          <a:p>
            <a:pPr>
              <a:lnSpc>
                <a:spcPct val="150000"/>
              </a:lnSpc>
            </a:pPr>
            <a:r>
              <a:rPr lang="en-US" altLang="zh-CN" sz="2800" dirty="0"/>
              <a:t>(4)</a:t>
            </a:r>
            <a:r>
              <a:rPr lang="zh-CN" altLang="zh-CN" sz="2800" dirty="0"/>
              <a:t>能正确书写有机化合物的同分异构体</a:t>
            </a:r>
            <a:r>
              <a:rPr lang="en-US" altLang="zh-CN" sz="2800" dirty="0"/>
              <a:t>(</a:t>
            </a:r>
            <a:r>
              <a:rPr lang="zh-CN" altLang="zh-CN" sz="2800" dirty="0"/>
              <a:t>不包括手性异构体</a:t>
            </a:r>
            <a:r>
              <a:rPr lang="en-US" altLang="zh-CN" sz="2800" dirty="0"/>
              <a:t>)</a:t>
            </a:r>
            <a:r>
              <a:rPr lang="zh-CN" altLang="zh-CN" sz="2800" dirty="0"/>
              <a:t>。</a:t>
            </a:r>
          </a:p>
          <a:p>
            <a:pPr>
              <a:lnSpc>
                <a:spcPct val="150000"/>
              </a:lnSpc>
            </a:pPr>
            <a:r>
              <a:rPr lang="en-US" altLang="zh-CN" sz="2800" dirty="0"/>
              <a:t>(5)</a:t>
            </a:r>
            <a:r>
              <a:rPr lang="zh-CN" altLang="zh-CN" sz="2800" dirty="0"/>
              <a:t>能够正确命名简单的有机化合物。</a:t>
            </a:r>
          </a:p>
          <a:p>
            <a:pPr>
              <a:lnSpc>
                <a:spcPct val="150000"/>
              </a:lnSpc>
            </a:pPr>
            <a:r>
              <a:rPr lang="en-US" altLang="zh-CN" sz="2800" dirty="0"/>
              <a:t>(6)</a:t>
            </a:r>
            <a:r>
              <a:rPr lang="zh-CN" altLang="zh-CN" sz="2800" dirty="0"/>
              <a:t>了解有机分子中官能团之间的相互影响。</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582644A-498A-4D59-99A7-5818201D8EB2}"/>
              </a:ext>
            </a:extLst>
          </p:cNvPr>
          <p:cNvPicPr/>
          <p:nvPr/>
        </p:nvPicPr>
        <p:blipFill>
          <a:blip r:embed="rId2"/>
          <a:stretch>
            <a:fillRect/>
          </a:stretch>
        </p:blipFill>
        <p:spPr>
          <a:xfrm>
            <a:off x="914401" y="680211"/>
            <a:ext cx="1833658" cy="824926"/>
          </a:xfrm>
          <a:prstGeom prst="rect">
            <a:avLst/>
          </a:prstGeom>
        </p:spPr>
      </p:pic>
      <p:sp>
        <p:nvSpPr>
          <p:cNvPr id="3" name="矩形 2">
            <a:extLst>
              <a:ext uri="{FF2B5EF4-FFF2-40B4-BE49-F238E27FC236}">
                <a16:creationId xmlns="" xmlns:a16="http://schemas.microsoft.com/office/drawing/2014/main" id="{ADFD81A4-9BB9-4739-BA07-8614FB46E2F8}"/>
              </a:ext>
            </a:extLst>
          </p:cNvPr>
          <p:cNvSpPr/>
          <p:nvPr/>
        </p:nvSpPr>
        <p:spPr>
          <a:xfrm>
            <a:off x="2748059" y="843930"/>
            <a:ext cx="2603598" cy="661207"/>
          </a:xfrm>
          <a:prstGeom prst="rect">
            <a:avLst/>
          </a:prstGeom>
        </p:spPr>
        <p:txBody>
          <a:bodyPr wrap="none">
            <a:spAutoFit/>
          </a:bodyPr>
          <a:lstStyle/>
          <a:p>
            <a:pPr>
              <a:lnSpc>
                <a:spcPct val="150000"/>
              </a:lnSpc>
            </a:pPr>
            <a:r>
              <a:rPr lang="en-US" altLang="zh-CN" sz="2800" dirty="0">
                <a:solidFill>
                  <a:srgbClr val="000000"/>
                </a:solidFill>
                <a:ea typeface="方正书宋_GBK" panose="02000000000000000000" pitchFamily="2" charset="-122"/>
                <a:cs typeface="Times New Roman" panose="02020603050405020304" pitchFamily="18" charset="0"/>
              </a:rPr>
              <a:t>+H—</a:t>
            </a:r>
            <a:r>
              <a:rPr lang="en-US" altLang="zh-CN" sz="2800" baseline="30000" dirty="0">
                <a:solidFill>
                  <a:srgbClr val="000000"/>
                </a:solidFill>
                <a:ea typeface="方正书宋_GBK" panose="02000000000000000000" pitchFamily="2" charset="-122"/>
                <a:cs typeface="Times New Roman" panose="02020603050405020304" pitchFamily="18" charset="0"/>
              </a:rPr>
              <a:t>18</a:t>
            </a:r>
            <a:r>
              <a:rPr lang="en-US" altLang="zh-CN" sz="2800" dirty="0">
                <a:solidFill>
                  <a:srgbClr val="000000"/>
                </a:solidFill>
                <a:ea typeface="方正书宋_GBK" panose="02000000000000000000" pitchFamily="2" charset="-122"/>
                <a:cs typeface="Times New Roman" panose="02020603050405020304" pitchFamily="18" charset="0"/>
              </a:rPr>
              <a:t>O—C</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5</a:t>
            </a:r>
            <a:endParaRPr lang="zh-CN" altLang="en-US" sz="2800" dirty="0"/>
          </a:p>
        </p:txBody>
      </p:sp>
      <p:pic>
        <p:nvPicPr>
          <p:cNvPr id="4" name="图片 3">
            <a:extLst>
              <a:ext uri="{FF2B5EF4-FFF2-40B4-BE49-F238E27FC236}">
                <a16:creationId xmlns="" xmlns:a16="http://schemas.microsoft.com/office/drawing/2014/main" id="{EDF98E52-5510-430F-A4BF-A222EFFB332B}"/>
              </a:ext>
            </a:extLst>
          </p:cNvPr>
          <p:cNvPicPr/>
          <p:nvPr/>
        </p:nvPicPr>
        <p:blipFill>
          <a:blip r:embed="rId3"/>
          <a:stretch>
            <a:fillRect/>
          </a:stretch>
        </p:blipFill>
        <p:spPr>
          <a:xfrm>
            <a:off x="5568033" y="941951"/>
            <a:ext cx="930798" cy="627884"/>
          </a:xfrm>
          <a:prstGeom prst="rect">
            <a:avLst/>
          </a:prstGeom>
        </p:spPr>
      </p:pic>
      <p:pic>
        <p:nvPicPr>
          <p:cNvPr id="5" name="图片 4">
            <a:extLst>
              <a:ext uri="{FF2B5EF4-FFF2-40B4-BE49-F238E27FC236}">
                <a16:creationId xmlns="" xmlns:a16="http://schemas.microsoft.com/office/drawing/2014/main" id="{21F403E9-E924-4173-B815-C7C8208DCFBF}"/>
              </a:ext>
            </a:extLst>
          </p:cNvPr>
          <p:cNvPicPr/>
          <p:nvPr/>
        </p:nvPicPr>
        <p:blipFill>
          <a:blip r:embed="rId4"/>
          <a:stretch>
            <a:fillRect/>
          </a:stretch>
        </p:blipFill>
        <p:spPr>
          <a:xfrm>
            <a:off x="6707276" y="665494"/>
            <a:ext cx="2611529" cy="824926"/>
          </a:xfrm>
          <a:prstGeom prst="rect">
            <a:avLst/>
          </a:prstGeom>
        </p:spPr>
      </p:pic>
      <p:sp>
        <p:nvSpPr>
          <p:cNvPr id="6" name="矩形 5">
            <a:extLst>
              <a:ext uri="{FF2B5EF4-FFF2-40B4-BE49-F238E27FC236}">
                <a16:creationId xmlns="" xmlns:a16="http://schemas.microsoft.com/office/drawing/2014/main" id="{73E87955-1B75-4930-B159-C2E27BF2B597}"/>
              </a:ext>
            </a:extLst>
          </p:cNvPr>
          <p:cNvSpPr/>
          <p:nvPr/>
        </p:nvSpPr>
        <p:spPr>
          <a:xfrm>
            <a:off x="9426688" y="1098374"/>
            <a:ext cx="824265" cy="523220"/>
          </a:xfrm>
          <a:prstGeom prst="rect">
            <a:avLst/>
          </a:prstGeom>
        </p:spPr>
        <p:txBody>
          <a:bodyPr wrap="square">
            <a:spAutoFit/>
          </a:bodyPr>
          <a:lstStyle/>
          <a:p>
            <a:r>
              <a:rPr lang="en-US" altLang="zh-CN" sz="2800" dirty="0">
                <a:solidFill>
                  <a:srgbClr val="000000"/>
                </a:solidFill>
                <a:cs typeface="Times New Roman" panose="02020603050405020304" pitchFamily="18" charset="0"/>
              </a:rPr>
              <a:t>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a:t>
            </a:r>
            <a:endParaRPr lang="zh-CN" altLang="en-US" sz="2800" dirty="0">
              <a:solidFill>
                <a:srgbClr val="000000"/>
              </a:solidFill>
              <a:cs typeface="Times New Roman" panose="02020603050405020304" pitchFamily="18" charset="0"/>
            </a:endParaRPr>
          </a:p>
        </p:txBody>
      </p:sp>
      <p:sp>
        <p:nvSpPr>
          <p:cNvPr id="7" name="矩形 6">
            <a:extLst>
              <a:ext uri="{FF2B5EF4-FFF2-40B4-BE49-F238E27FC236}">
                <a16:creationId xmlns="" xmlns:a16="http://schemas.microsoft.com/office/drawing/2014/main" id="{F2004C7F-C9A7-4DA0-B47A-9E9A29584488}"/>
              </a:ext>
            </a:extLst>
          </p:cNvPr>
          <p:cNvSpPr/>
          <p:nvPr/>
        </p:nvSpPr>
        <p:spPr>
          <a:xfrm>
            <a:off x="246296" y="2145506"/>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拓展延伸</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 xmlns:a16="http://schemas.microsoft.com/office/drawing/2014/main" id="{36A675B7-BEDA-4947-8A5F-8782AF86BF00}"/>
              </a:ext>
            </a:extLst>
          </p:cNvPr>
          <p:cNvSpPr/>
          <p:nvPr/>
        </p:nvSpPr>
        <p:spPr>
          <a:xfrm>
            <a:off x="246296" y="3189975"/>
            <a:ext cx="11727990" cy="662297"/>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pitchFamily="18" charset="0"/>
              </a:rPr>
              <a:t>甲酸俗称蚁酸</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是最简单的饱和一元羧酸</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其分子结构式为</a:t>
            </a:r>
          </a:p>
        </p:txBody>
      </p:sp>
      <p:pic>
        <p:nvPicPr>
          <p:cNvPr id="9" name="GAOFU25J-2.jpg" descr="id:2147516225;FounderCES">
            <a:extLst>
              <a:ext uri="{FF2B5EF4-FFF2-40B4-BE49-F238E27FC236}">
                <a16:creationId xmlns="" xmlns:a16="http://schemas.microsoft.com/office/drawing/2014/main" id="{6EEFBD5F-AF25-48DE-AE15-A933B54A3946}"/>
              </a:ext>
            </a:extLst>
          </p:cNvPr>
          <p:cNvPicPr/>
          <p:nvPr/>
        </p:nvPicPr>
        <p:blipFill>
          <a:blip r:embed="rId5"/>
          <a:stretch>
            <a:fillRect/>
          </a:stretch>
        </p:blipFill>
        <p:spPr>
          <a:xfrm>
            <a:off x="9318805" y="2694715"/>
            <a:ext cx="1624342" cy="1157557"/>
          </a:xfrm>
          <a:prstGeom prst="rect">
            <a:avLst/>
          </a:prstGeom>
        </p:spPr>
      </p:pic>
      <p:sp>
        <p:nvSpPr>
          <p:cNvPr id="10" name="矩形 9">
            <a:extLst>
              <a:ext uri="{FF2B5EF4-FFF2-40B4-BE49-F238E27FC236}">
                <a16:creationId xmlns="" xmlns:a16="http://schemas.microsoft.com/office/drawing/2014/main" id="{38DA0A65-4D9E-4077-8093-190CCE0CA0D6}"/>
              </a:ext>
            </a:extLst>
          </p:cNvPr>
          <p:cNvSpPr/>
          <p:nvPr/>
        </p:nvSpPr>
        <p:spPr>
          <a:xfrm>
            <a:off x="246296" y="3852272"/>
            <a:ext cx="11727990" cy="2031325"/>
          </a:xfrm>
          <a:prstGeom prst="rect">
            <a:avLst/>
          </a:prstGeom>
        </p:spPr>
        <p:txBody>
          <a:bodyPr wrap="square">
            <a:spAutoFit/>
          </a:bodyPr>
          <a:lstStyle/>
          <a:p>
            <a:pPr>
              <a:lnSpc>
                <a:spcPct val="150000"/>
              </a:lnSpc>
            </a:pPr>
            <a:r>
              <a:rPr lang="zh-CN" altLang="zh-CN" sz="2800" dirty="0"/>
              <a:t>甲酸分子中既含有羧基</a:t>
            </a:r>
            <a:r>
              <a:rPr lang="en-US" altLang="zh-CN" sz="2800" dirty="0"/>
              <a:t>,</a:t>
            </a:r>
            <a:r>
              <a:rPr lang="zh-CN" altLang="zh-CN" sz="2800" dirty="0"/>
              <a:t>又含有醛基</a:t>
            </a:r>
            <a:r>
              <a:rPr lang="en-US" altLang="zh-CN" sz="2800" dirty="0"/>
              <a:t>,</a:t>
            </a:r>
            <a:r>
              <a:rPr lang="zh-CN" altLang="zh-CN" sz="2800" dirty="0"/>
              <a:t>因而甲酸既能表现出羧酸的性质</a:t>
            </a:r>
            <a:r>
              <a:rPr lang="en-US" altLang="zh-CN" sz="2800" dirty="0"/>
              <a:t>,</a:t>
            </a:r>
            <a:r>
              <a:rPr lang="zh-CN" altLang="zh-CN" sz="2800" dirty="0"/>
              <a:t>又能表现出醛的性质。如能发生酯化反应</a:t>
            </a:r>
            <a:r>
              <a:rPr lang="en-US" altLang="zh-CN" sz="2800" dirty="0"/>
              <a:t>,</a:t>
            </a:r>
            <a:r>
              <a:rPr lang="zh-CN" altLang="zh-CN" sz="2800" dirty="0"/>
              <a:t>又能发生银镜反应及与新制</a:t>
            </a:r>
            <a:r>
              <a:rPr lang="en-US" altLang="zh-CN" sz="2800" dirty="0"/>
              <a:t>Cu(OH)</a:t>
            </a:r>
            <a:r>
              <a:rPr lang="en-US" altLang="zh-CN" sz="2800" baseline="-25000" dirty="0"/>
              <a:t>2</a:t>
            </a:r>
            <a:r>
              <a:rPr lang="zh-CN" altLang="zh-CN" sz="2800" dirty="0"/>
              <a:t>悬浊液反应。</a:t>
            </a:r>
          </a:p>
        </p:txBody>
      </p:sp>
      <p:sp>
        <p:nvSpPr>
          <p:cNvPr id="11" name="矩形 10">
            <a:extLst>
              <a:ext uri="{FF2B5EF4-FFF2-40B4-BE49-F238E27FC236}">
                <a16:creationId xmlns="" xmlns:a16="http://schemas.microsoft.com/office/drawing/2014/main" id="{A0801522-8591-4C76-837C-518C07309C9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217864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FE808CB-72F2-4664-9B07-38950206E49B}"/>
              </a:ext>
            </a:extLst>
          </p:cNvPr>
          <p:cNvSpPr/>
          <p:nvPr/>
        </p:nvSpPr>
        <p:spPr>
          <a:xfrm>
            <a:off x="246296" y="291500"/>
            <a:ext cx="11727990" cy="4616648"/>
          </a:xfrm>
          <a:prstGeom prst="rect">
            <a:avLst/>
          </a:prstGeom>
        </p:spPr>
        <p:txBody>
          <a:bodyPr wrap="square">
            <a:spAutoFit/>
          </a:bodyPr>
          <a:lstStyle/>
          <a:p>
            <a:pPr>
              <a:lnSpc>
                <a:spcPct val="150000"/>
              </a:lnSpc>
            </a:pPr>
            <a:r>
              <a:rPr lang="en-US" altLang="zh-CN" sz="2800" b="1" dirty="0"/>
              <a:t>2.</a:t>
            </a:r>
            <a:r>
              <a:rPr lang="zh-CN" altLang="zh-CN" sz="2800" b="1" dirty="0"/>
              <a:t>酯</a:t>
            </a:r>
          </a:p>
          <a:p>
            <a:pPr>
              <a:lnSpc>
                <a:spcPct val="150000"/>
              </a:lnSpc>
            </a:pPr>
            <a:r>
              <a:rPr lang="en-US" altLang="zh-CN" sz="2800" dirty="0"/>
              <a:t>(1)</a:t>
            </a:r>
            <a:r>
              <a:rPr lang="zh-CN" altLang="zh-CN" sz="2800" dirty="0"/>
              <a:t>定义</a:t>
            </a:r>
          </a:p>
          <a:p>
            <a:pPr>
              <a:lnSpc>
                <a:spcPct val="150000"/>
              </a:lnSpc>
            </a:pPr>
            <a:r>
              <a:rPr lang="zh-CN" altLang="zh-CN" sz="2800" dirty="0"/>
              <a:t>酸</a:t>
            </a:r>
            <a:r>
              <a:rPr lang="en-US" altLang="zh-CN" sz="2800" dirty="0"/>
              <a:t>(</a:t>
            </a:r>
            <a:r>
              <a:rPr lang="zh-CN" altLang="zh-CN" sz="2800" dirty="0"/>
              <a:t>羧酸或无机含氧酸</a:t>
            </a:r>
            <a:r>
              <a:rPr lang="en-US" altLang="zh-CN" sz="2800" dirty="0"/>
              <a:t>)</a:t>
            </a:r>
            <a:r>
              <a:rPr lang="zh-CN" altLang="zh-CN" sz="2800" dirty="0"/>
              <a:t>与醇反应生成的有机化合物叫作酯。</a:t>
            </a:r>
          </a:p>
          <a:p>
            <a:pPr>
              <a:lnSpc>
                <a:spcPct val="150000"/>
              </a:lnSpc>
            </a:pPr>
            <a:endParaRPr lang="en-US" altLang="zh-CN" sz="2800" dirty="0"/>
          </a:p>
          <a:p>
            <a:pPr>
              <a:lnSpc>
                <a:spcPct val="150000"/>
              </a:lnSpc>
            </a:pPr>
            <a:r>
              <a:rPr lang="zh-CN" altLang="zh-CN" sz="2800" dirty="0"/>
              <a:t>羧酸酯的通式为</a:t>
            </a:r>
            <a:r>
              <a:rPr lang="en-US" altLang="zh-CN" sz="2800" dirty="0" smtClean="0"/>
              <a:t>RCOOR‘,</a:t>
            </a:r>
            <a:r>
              <a:rPr lang="zh-CN" altLang="zh-CN" sz="2800" dirty="0"/>
              <a:t>官能团</a:t>
            </a:r>
            <a:r>
              <a:rPr lang="zh-CN" altLang="zh-CN" sz="2800" dirty="0" smtClean="0"/>
              <a:t>为</a:t>
            </a:r>
            <a:r>
              <a:rPr lang="en-US" altLang="zh-CN" sz="2800" dirty="0" smtClean="0"/>
              <a:t>                          </a:t>
            </a:r>
            <a:r>
              <a:rPr lang="zh-CN" altLang="en-US" sz="2800" dirty="0" smtClean="0"/>
              <a:t>，</a:t>
            </a:r>
            <a:r>
              <a:rPr lang="zh-CN" altLang="zh-CN" sz="2800" dirty="0"/>
              <a:t>饱和一元酯的通式为</a:t>
            </a:r>
            <a:r>
              <a:rPr lang="en-US" altLang="zh-CN" sz="2800" dirty="0"/>
              <a:t>C</a:t>
            </a:r>
            <a:r>
              <a:rPr lang="en-US" altLang="zh-CN" sz="2800" i="1" baseline="-25000" dirty="0"/>
              <a:t>n</a:t>
            </a:r>
            <a:r>
              <a:rPr lang="en-US" altLang="zh-CN" sz="2800" dirty="0"/>
              <a:t>H</a:t>
            </a:r>
            <a:r>
              <a:rPr lang="en-US" altLang="zh-CN" sz="2800" baseline="-25000" dirty="0"/>
              <a:t>2</a:t>
            </a:r>
            <a:r>
              <a:rPr lang="en-US" altLang="zh-CN" sz="2800" i="1" baseline="-25000" dirty="0"/>
              <a:t>n</a:t>
            </a:r>
            <a:r>
              <a:rPr lang="en-US" altLang="zh-CN" sz="2800" dirty="0"/>
              <a:t>O</a:t>
            </a:r>
            <a:r>
              <a:rPr lang="en-US" altLang="zh-CN" sz="2800" baseline="-25000" dirty="0"/>
              <a:t>2</a:t>
            </a:r>
            <a:r>
              <a:rPr lang="zh-CN" altLang="zh-CN" sz="2800" dirty="0"/>
              <a:t>。</a:t>
            </a:r>
            <a:endParaRPr lang="zh-CN" altLang="zh-CN" sz="2800" dirty="0">
              <a:solidFill>
                <a:srgbClr val="000000"/>
              </a:solidFill>
              <a:cs typeface="Times New Roman" panose="02020603050405020304" pitchFamily="18" charset="0"/>
            </a:endParaRPr>
          </a:p>
          <a:p>
            <a:pPr>
              <a:lnSpc>
                <a:spcPct val="150000"/>
              </a:lnSpc>
            </a:pPr>
            <a:endParaRPr lang="zh-CN" altLang="zh-CN" sz="2800" dirty="0">
              <a:solidFill>
                <a:srgbClr val="000000"/>
              </a:solidFill>
              <a:cs typeface="Times New Roman" panose="02020603050405020304" pitchFamily="18" charset="0"/>
            </a:endParaRPr>
          </a:p>
        </p:txBody>
      </p:sp>
      <p:pic>
        <p:nvPicPr>
          <p:cNvPr id="3" name="图片 2">
            <a:extLst>
              <a:ext uri="{FF2B5EF4-FFF2-40B4-BE49-F238E27FC236}">
                <a16:creationId xmlns="" xmlns:a16="http://schemas.microsoft.com/office/drawing/2014/main" id="{CA246053-3A7A-4E6E-95AD-CCA873070A47}"/>
              </a:ext>
            </a:extLst>
          </p:cNvPr>
          <p:cNvPicPr/>
          <p:nvPr/>
        </p:nvPicPr>
        <p:blipFill>
          <a:blip r:embed="rId2"/>
          <a:stretch>
            <a:fillRect/>
          </a:stretch>
        </p:blipFill>
        <p:spPr>
          <a:xfrm>
            <a:off x="5826258" y="2494816"/>
            <a:ext cx="2146254" cy="887885"/>
          </a:xfrm>
          <a:prstGeom prst="rect">
            <a:avLst/>
          </a:prstGeom>
        </p:spPr>
      </p:pic>
      <p:sp>
        <p:nvSpPr>
          <p:cNvPr id="5" name="矩形 4">
            <a:extLst>
              <a:ext uri="{FF2B5EF4-FFF2-40B4-BE49-F238E27FC236}">
                <a16:creationId xmlns="" xmlns:a16="http://schemas.microsoft.com/office/drawing/2014/main" id="{19577CE0-E900-4BD7-8E5B-8106DAA6897B}"/>
              </a:ext>
            </a:extLst>
          </p:cNvPr>
          <p:cNvSpPr/>
          <p:nvPr/>
        </p:nvSpPr>
        <p:spPr>
          <a:xfrm>
            <a:off x="464455" y="5181505"/>
            <a:ext cx="11277602" cy="1308628"/>
          </a:xfrm>
          <a:prstGeom prst="rect">
            <a:avLst/>
          </a:prstGeom>
        </p:spPr>
        <p:txBody>
          <a:bodyPr wrap="square">
            <a:spAutoFit/>
          </a:bodyPr>
          <a:lstStyle/>
          <a:p>
            <a:pPr>
              <a:lnSpc>
                <a:spcPct val="150000"/>
              </a:lnSpc>
            </a:pPr>
            <a:r>
              <a:rPr lang="en-US" altLang="zh-CN" sz="2800" dirty="0"/>
              <a:t>1.R</a:t>
            </a:r>
            <a:r>
              <a:rPr lang="zh-CN" altLang="zh-CN" sz="2800" dirty="0"/>
              <a:t>和</a:t>
            </a:r>
            <a:r>
              <a:rPr lang="en-US" altLang="zh-CN" sz="2800" dirty="0"/>
              <a:t>R'</a:t>
            </a:r>
            <a:r>
              <a:rPr lang="zh-CN" altLang="zh-CN" sz="2800" dirty="0"/>
              <a:t>可以相同</a:t>
            </a:r>
            <a:r>
              <a:rPr lang="en-US" altLang="zh-CN" sz="2800" dirty="0"/>
              <a:t>,</a:t>
            </a:r>
            <a:r>
              <a:rPr lang="zh-CN" altLang="zh-CN" sz="2800" dirty="0"/>
              <a:t>也可以不同</a:t>
            </a:r>
            <a:r>
              <a:rPr lang="en-US" altLang="zh-CN" sz="2800" dirty="0"/>
              <a:t>;</a:t>
            </a:r>
            <a:endParaRPr lang="zh-CN" altLang="zh-CN" sz="2800" dirty="0"/>
          </a:p>
          <a:p>
            <a:pPr>
              <a:lnSpc>
                <a:spcPct val="150000"/>
              </a:lnSpc>
            </a:pPr>
            <a:r>
              <a:rPr lang="en-US" altLang="zh-CN" sz="2800" dirty="0"/>
              <a:t>2.</a:t>
            </a:r>
            <a:r>
              <a:rPr lang="zh-CN" altLang="zh-CN" sz="2800" dirty="0"/>
              <a:t>分子式相同的羧酸、酯和羟基醛互为同分异构体。</a:t>
            </a:r>
          </a:p>
        </p:txBody>
      </p:sp>
      <p:sp>
        <p:nvSpPr>
          <p:cNvPr id="6" name="矩形 5">
            <a:extLst>
              <a:ext uri="{FF2B5EF4-FFF2-40B4-BE49-F238E27FC236}">
                <a16:creationId xmlns="" xmlns:a16="http://schemas.microsoft.com/office/drawing/2014/main" id="{29BA1EC3-1B65-48B8-A811-0D286283E233}"/>
              </a:ext>
            </a:extLst>
          </p:cNvPr>
          <p:cNvSpPr/>
          <p:nvPr/>
        </p:nvSpPr>
        <p:spPr>
          <a:xfrm>
            <a:off x="246296" y="4507141"/>
            <a:ext cx="11727990"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 xmlns:a16="http://schemas.microsoft.com/office/drawing/2014/main" id="{E2056606-0863-4EFD-A2BB-4EC1B2004905}"/>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5383918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FE808CB-72F2-4664-9B07-38950206E49B}"/>
              </a:ext>
            </a:extLst>
          </p:cNvPr>
          <p:cNvSpPr/>
          <p:nvPr/>
        </p:nvSpPr>
        <p:spPr>
          <a:xfrm>
            <a:off x="246296" y="291500"/>
            <a:ext cx="11727990" cy="3893951"/>
          </a:xfrm>
          <a:prstGeom prst="rect">
            <a:avLst/>
          </a:prstGeom>
        </p:spPr>
        <p:txBody>
          <a:bodyPr wrap="square">
            <a:spAutoFit/>
          </a:bodyPr>
          <a:lstStyle/>
          <a:p>
            <a:pPr>
              <a:lnSpc>
                <a:spcPct val="150000"/>
              </a:lnSpc>
            </a:pPr>
            <a:r>
              <a:rPr lang="en-US" altLang="zh-CN" sz="2800" dirty="0"/>
              <a:t>(2)</a:t>
            </a:r>
            <a:r>
              <a:rPr lang="zh-CN" altLang="zh-CN" sz="2800" dirty="0"/>
              <a:t>物理性质</a:t>
            </a:r>
          </a:p>
          <a:p>
            <a:pPr>
              <a:lnSpc>
                <a:spcPct val="150000"/>
              </a:lnSpc>
            </a:pPr>
            <a:r>
              <a:rPr lang="zh-CN" altLang="zh-CN" sz="2800" dirty="0"/>
              <a:t>酯都难溶于水</a:t>
            </a:r>
            <a:r>
              <a:rPr lang="en-US" altLang="zh-CN" sz="2800" dirty="0"/>
              <a:t>,</a:t>
            </a:r>
            <a:r>
              <a:rPr lang="zh-CN" altLang="zh-CN" sz="2800" dirty="0"/>
              <a:t>易溶于乙醇和乙醚等有机溶剂</a:t>
            </a:r>
            <a:r>
              <a:rPr lang="en-US" altLang="zh-CN" sz="2800" dirty="0"/>
              <a:t>,</a:t>
            </a:r>
            <a:r>
              <a:rPr lang="zh-CN" altLang="zh-CN" sz="2800" dirty="0"/>
              <a:t>密度一般比水的小。低级酯一般是具有芳香气味的液体。</a:t>
            </a:r>
          </a:p>
          <a:p>
            <a:pPr>
              <a:lnSpc>
                <a:spcPct val="150000"/>
              </a:lnSpc>
            </a:pPr>
            <a:r>
              <a:rPr lang="en-US" altLang="zh-CN" sz="2800" dirty="0"/>
              <a:t>(3)</a:t>
            </a:r>
            <a:r>
              <a:rPr lang="zh-CN" altLang="zh-CN" sz="2800" dirty="0"/>
              <a:t>化学性质</a:t>
            </a:r>
          </a:p>
          <a:p>
            <a:pPr>
              <a:lnSpc>
                <a:spcPct val="150000"/>
              </a:lnSpc>
            </a:pPr>
            <a:r>
              <a:rPr lang="zh-CN" altLang="zh-CN" sz="2800" dirty="0"/>
              <a:t>在有酸</a:t>
            </a:r>
            <a:r>
              <a:rPr lang="en-US" altLang="zh-CN" sz="2800" dirty="0"/>
              <a:t>(</a:t>
            </a:r>
            <a:r>
              <a:rPr lang="zh-CN" altLang="zh-CN" sz="2800" dirty="0"/>
              <a:t>或碱</a:t>
            </a:r>
            <a:r>
              <a:rPr lang="en-US" altLang="zh-CN" sz="2800" dirty="0"/>
              <a:t>)</a:t>
            </a:r>
            <a:r>
              <a:rPr lang="zh-CN" altLang="zh-CN" sz="2800" dirty="0"/>
              <a:t>存在的条件下</a:t>
            </a:r>
            <a:r>
              <a:rPr lang="en-US" altLang="zh-CN" sz="2800" dirty="0"/>
              <a:t>,</a:t>
            </a:r>
            <a:r>
              <a:rPr lang="zh-CN" altLang="zh-CN" sz="2800" dirty="0"/>
              <a:t>酯能发生水解反应</a:t>
            </a:r>
            <a:r>
              <a:rPr lang="en-US" altLang="zh-CN" sz="2800" dirty="0"/>
              <a:t>,</a:t>
            </a:r>
            <a:r>
              <a:rPr lang="zh-CN" altLang="zh-CN" sz="2800" dirty="0"/>
              <a:t>生成相应的醇和酸</a:t>
            </a:r>
            <a:r>
              <a:rPr lang="en-US" altLang="zh-CN" sz="2800" dirty="0"/>
              <a:t>(</a:t>
            </a:r>
            <a:r>
              <a:rPr lang="zh-CN" altLang="zh-CN" sz="2800" dirty="0"/>
              <a:t>或羧酸盐</a:t>
            </a:r>
            <a:r>
              <a:rPr lang="en-US" altLang="zh-CN" sz="2800" dirty="0"/>
              <a:t>)</a:t>
            </a:r>
            <a:r>
              <a:rPr lang="zh-CN" altLang="zh-CN" sz="2800" dirty="0"/>
              <a:t>。酸性条件下酯的水解不完全</a:t>
            </a:r>
            <a:r>
              <a:rPr lang="en-US" altLang="zh-CN" sz="2800" dirty="0"/>
              <a:t>,</a:t>
            </a:r>
            <a:r>
              <a:rPr lang="zh-CN" altLang="zh-CN" sz="2800" dirty="0"/>
              <a:t>碱性条件下酯的水解趋于完全。</a:t>
            </a:r>
          </a:p>
        </p:txBody>
      </p:sp>
      <p:sp>
        <p:nvSpPr>
          <p:cNvPr id="7" name="矩形 6">
            <a:extLst>
              <a:ext uri="{FF2B5EF4-FFF2-40B4-BE49-F238E27FC236}">
                <a16:creationId xmlns="" xmlns:a16="http://schemas.microsoft.com/office/drawing/2014/main" id="{393C5F9B-4205-4051-90F0-D2DB242C7E59}"/>
              </a:ext>
            </a:extLst>
          </p:cNvPr>
          <p:cNvSpPr/>
          <p:nvPr/>
        </p:nvSpPr>
        <p:spPr>
          <a:xfrm>
            <a:off x="246296" y="4311408"/>
            <a:ext cx="11727990" cy="738664"/>
          </a:xfrm>
          <a:prstGeom prst="rect">
            <a:avLst/>
          </a:prstGeom>
        </p:spPr>
        <p:txBody>
          <a:bodyPr wrap="square">
            <a:spAutoFit/>
          </a:bodyPr>
          <a:lstStyle/>
          <a:p>
            <a:pPr>
              <a:lnSpc>
                <a:spcPct val="150000"/>
              </a:lnSpc>
            </a:pPr>
            <a:r>
              <a:rPr lang="en-US" altLang="zh-CN" sz="2800" dirty="0"/>
              <a:t>CH</a:t>
            </a:r>
            <a:r>
              <a:rPr lang="en-US" altLang="zh-CN" sz="2800" baseline="-25000" dirty="0"/>
              <a:t>3</a:t>
            </a:r>
            <a:r>
              <a:rPr lang="en-US" altLang="zh-CN" sz="2800" dirty="0"/>
              <a:t>COOC</a:t>
            </a:r>
            <a:r>
              <a:rPr lang="en-US" altLang="zh-CN" sz="2800" baseline="-25000" dirty="0"/>
              <a:t>2</a:t>
            </a:r>
            <a:r>
              <a:rPr lang="en-US" altLang="zh-CN" sz="2800" dirty="0"/>
              <a:t>H</a:t>
            </a:r>
            <a:r>
              <a:rPr lang="en-US" altLang="zh-CN" sz="2800" baseline="-25000" dirty="0"/>
              <a:t>5</a:t>
            </a:r>
            <a:r>
              <a:rPr lang="en-US" altLang="zh-CN" sz="2800" dirty="0"/>
              <a:t> + H</a:t>
            </a:r>
            <a:r>
              <a:rPr lang="en-US" altLang="zh-CN" sz="2800" baseline="-25000" dirty="0"/>
              <a:t>2</a:t>
            </a:r>
            <a:r>
              <a:rPr lang="en-US" altLang="zh-CN" sz="2800" dirty="0"/>
              <a:t>O             CH</a:t>
            </a:r>
            <a:r>
              <a:rPr lang="en-US" altLang="zh-CN" sz="2800" baseline="-25000" dirty="0"/>
              <a:t>3</a:t>
            </a:r>
            <a:r>
              <a:rPr lang="en-US" altLang="zh-CN" sz="2800" dirty="0"/>
              <a:t>COOH + C</a:t>
            </a:r>
            <a:r>
              <a:rPr lang="en-US" altLang="zh-CN" sz="2800" baseline="-25000" dirty="0"/>
              <a:t>2</a:t>
            </a:r>
            <a:r>
              <a:rPr lang="en-US" altLang="zh-CN" sz="2800" dirty="0"/>
              <a:t>H</a:t>
            </a:r>
            <a:r>
              <a:rPr lang="en-US" altLang="zh-CN" sz="2800" baseline="-25000" dirty="0"/>
              <a:t>5</a:t>
            </a:r>
            <a:r>
              <a:rPr lang="en-US" altLang="zh-CN" sz="2800" dirty="0"/>
              <a:t>OH</a:t>
            </a:r>
            <a:endParaRPr lang="zh-CN" altLang="zh-CN" sz="2800" dirty="0"/>
          </a:p>
        </p:txBody>
      </p:sp>
      <p:pic>
        <p:nvPicPr>
          <p:cNvPr id="8" name="图片 7">
            <a:extLst>
              <a:ext uri="{FF2B5EF4-FFF2-40B4-BE49-F238E27FC236}">
                <a16:creationId xmlns="" xmlns:a16="http://schemas.microsoft.com/office/drawing/2014/main" id="{FBB67850-5677-4EB5-A794-7523B6FC22C1}"/>
              </a:ext>
            </a:extLst>
          </p:cNvPr>
          <p:cNvPicPr/>
          <p:nvPr/>
        </p:nvPicPr>
        <p:blipFill>
          <a:blip r:embed="rId2"/>
          <a:stretch>
            <a:fillRect/>
          </a:stretch>
        </p:blipFill>
        <p:spPr>
          <a:xfrm>
            <a:off x="3575523" y="4425898"/>
            <a:ext cx="841202" cy="546717"/>
          </a:xfrm>
          <a:prstGeom prst="rect">
            <a:avLst/>
          </a:prstGeom>
        </p:spPr>
      </p:pic>
      <p:sp>
        <p:nvSpPr>
          <p:cNvPr id="9" name="矩形 8">
            <a:extLst>
              <a:ext uri="{FF2B5EF4-FFF2-40B4-BE49-F238E27FC236}">
                <a16:creationId xmlns="" xmlns:a16="http://schemas.microsoft.com/office/drawing/2014/main" id="{D330CE89-265D-49D3-9D34-F160B2561129}"/>
              </a:ext>
            </a:extLst>
          </p:cNvPr>
          <p:cNvSpPr/>
          <p:nvPr/>
        </p:nvSpPr>
        <p:spPr>
          <a:xfrm>
            <a:off x="246296" y="5176029"/>
            <a:ext cx="11727990" cy="738664"/>
          </a:xfrm>
          <a:prstGeom prst="rect">
            <a:avLst/>
          </a:prstGeom>
        </p:spPr>
        <p:txBody>
          <a:bodyPr wrap="square">
            <a:spAutoFit/>
          </a:bodyPr>
          <a:lstStyle/>
          <a:p>
            <a:pPr>
              <a:lnSpc>
                <a:spcPct val="150000"/>
              </a:lnSpc>
            </a:pPr>
            <a:r>
              <a:rPr lang="en-US" altLang="zh-CN" sz="2800" dirty="0"/>
              <a:t>CH</a:t>
            </a:r>
            <a:r>
              <a:rPr lang="en-US" altLang="zh-CN" sz="2800" baseline="-25000" dirty="0"/>
              <a:t>3</a:t>
            </a:r>
            <a:r>
              <a:rPr lang="en-US" altLang="zh-CN" sz="2800" dirty="0"/>
              <a:t>COOC</a:t>
            </a:r>
            <a:r>
              <a:rPr lang="en-US" altLang="zh-CN" sz="2800" baseline="-25000" dirty="0"/>
              <a:t>2</a:t>
            </a:r>
            <a:r>
              <a:rPr lang="en-US" altLang="zh-CN" sz="2800" dirty="0"/>
              <a:t>H</a:t>
            </a:r>
            <a:r>
              <a:rPr lang="en-US" altLang="zh-CN" sz="2800" baseline="-25000" dirty="0"/>
              <a:t>5 </a:t>
            </a:r>
            <a:r>
              <a:rPr lang="en-US" altLang="zh-CN" sz="2800" dirty="0"/>
              <a:t>+ </a:t>
            </a:r>
            <a:r>
              <a:rPr lang="en-US" altLang="zh-CN" sz="2800" dirty="0" err="1"/>
              <a:t>NaOH</a:t>
            </a:r>
            <a:r>
              <a:rPr lang="en-US" altLang="zh-CN" sz="2800" dirty="0"/>
              <a:t>         CH</a:t>
            </a:r>
            <a:r>
              <a:rPr lang="en-US" altLang="zh-CN" sz="2800" baseline="-25000" dirty="0"/>
              <a:t>3</a:t>
            </a:r>
            <a:r>
              <a:rPr lang="en-US" altLang="zh-CN" sz="2800" dirty="0"/>
              <a:t>COONa + C</a:t>
            </a:r>
            <a:r>
              <a:rPr lang="en-US" altLang="zh-CN" sz="2800" baseline="-25000" dirty="0"/>
              <a:t>2</a:t>
            </a:r>
            <a:r>
              <a:rPr lang="en-US" altLang="zh-CN" sz="2800" dirty="0"/>
              <a:t>H</a:t>
            </a:r>
            <a:r>
              <a:rPr lang="en-US" altLang="zh-CN" sz="2800" baseline="-25000" dirty="0"/>
              <a:t>5</a:t>
            </a:r>
            <a:r>
              <a:rPr lang="en-US" altLang="zh-CN" sz="2800" dirty="0"/>
              <a:t>OH</a:t>
            </a:r>
            <a:endParaRPr lang="zh-CN" altLang="zh-CN" sz="2800" dirty="0"/>
          </a:p>
        </p:txBody>
      </p:sp>
      <p:pic>
        <p:nvPicPr>
          <p:cNvPr id="10" name="图片 9">
            <a:extLst>
              <a:ext uri="{FF2B5EF4-FFF2-40B4-BE49-F238E27FC236}">
                <a16:creationId xmlns="" xmlns:a16="http://schemas.microsoft.com/office/drawing/2014/main" id="{292C5E4B-71EC-4ACA-94F9-4CE920B7971C}"/>
              </a:ext>
            </a:extLst>
          </p:cNvPr>
          <p:cNvPicPr/>
          <p:nvPr/>
        </p:nvPicPr>
        <p:blipFill>
          <a:blip r:embed="rId3"/>
          <a:stretch>
            <a:fillRect/>
          </a:stretch>
        </p:blipFill>
        <p:spPr>
          <a:xfrm>
            <a:off x="3847111" y="5320357"/>
            <a:ext cx="535108" cy="482373"/>
          </a:xfrm>
          <a:prstGeom prst="rect">
            <a:avLst/>
          </a:prstGeom>
        </p:spPr>
      </p:pic>
      <p:sp>
        <p:nvSpPr>
          <p:cNvPr id="11" name="矩形 10">
            <a:extLst>
              <a:ext uri="{FF2B5EF4-FFF2-40B4-BE49-F238E27FC236}">
                <a16:creationId xmlns="" xmlns:a16="http://schemas.microsoft.com/office/drawing/2014/main" id="{0686A590-D36E-438A-91B0-0A4F317F2410}"/>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1535049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CE34161-0B75-4DE5-8D31-C95D966D40CA}"/>
              </a:ext>
            </a:extLst>
          </p:cNvPr>
          <p:cNvSpPr/>
          <p:nvPr/>
        </p:nvSpPr>
        <p:spPr>
          <a:xfrm>
            <a:off x="228048" y="275803"/>
            <a:ext cx="5631670" cy="662297"/>
          </a:xfrm>
          <a:prstGeom prst="rect">
            <a:avLst/>
          </a:prstGeom>
        </p:spPr>
        <p:txBody>
          <a:bodyPr wrap="none">
            <a:spAutoFit/>
          </a:bodyPr>
          <a:lstStyle/>
          <a:p>
            <a:pPr>
              <a:lnSpc>
                <a:spcPct val="150000"/>
              </a:lnSpc>
              <a:spcAft>
                <a:spcPts val="0"/>
              </a:spcAft>
            </a:pPr>
            <a:r>
              <a:rPr lang="en-US" altLang="zh-CN" sz="2800" dirty="0"/>
              <a:t>(4)</a:t>
            </a:r>
            <a:r>
              <a:rPr lang="zh-CN" altLang="zh-CN" sz="2800" dirty="0"/>
              <a:t>酯化反应与酯的水解反应的区别</a:t>
            </a:r>
          </a:p>
        </p:txBody>
      </p:sp>
      <p:graphicFrame>
        <p:nvGraphicFramePr>
          <p:cNvPr id="3" name="表格 2">
            <a:extLst>
              <a:ext uri="{FF2B5EF4-FFF2-40B4-BE49-F238E27FC236}">
                <a16:creationId xmlns="" xmlns:a16="http://schemas.microsoft.com/office/drawing/2014/main" id="{24CE041D-0400-49B8-956E-49ED8A408E4E}"/>
              </a:ext>
            </a:extLst>
          </p:cNvPr>
          <p:cNvGraphicFramePr>
            <a:graphicFrameLocks noGrp="1"/>
          </p:cNvGraphicFramePr>
          <p:nvPr>
            <p:extLst>
              <p:ext uri="{D42A27DB-BD31-4B8C-83A1-F6EECF244321}">
                <p14:modId xmlns:p14="http://schemas.microsoft.com/office/powerpoint/2010/main" val="2580225371"/>
              </p:ext>
            </p:extLst>
          </p:nvPr>
        </p:nvGraphicFramePr>
        <p:xfrm>
          <a:off x="262554" y="996633"/>
          <a:ext cx="11641899" cy="3840480"/>
        </p:xfrm>
        <a:graphic>
          <a:graphicData uri="http://schemas.openxmlformats.org/drawingml/2006/table">
            <a:tbl>
              <a:tblPr firstRow="1" firstCol="1" bandRow="1"/>
              <a:tblGrid>
                <a:gridCol w="1238442">
                  <a:extLst>
                    <a:ext uri="{9D8B030D-6E8A-4147-A177-3AD203B41FA5}">
                      <a16:colId xmlns="" xmlns:a16="http://schemas.microsoft.com/office/drawing/2014/main" val="3467725793"/>
                    </a:ext>
                  </a:extLst>
                </a:gridCol>
                <a:gridCol w="3933646">
                  <a:extLst>
                    <a:ext uri="{9D8B030D-6E8A-4147-A177-3AD203B41FA5}">
                      <a16:colId xmlns="" xmlns:a16="http://schemas.microsoft.com/office/drawing/2014/main" val="3928783866"/>
                    </a:ext>
                  </a:extLst>
                </a:gridCol>
                <a:gridCol w="6469811">
                  <a:extLst>
                    <a:ext uri="{9D8B030D-6E8A-4147-A177-3AD203B41FA5}">
                      <a16:colId xmlns="" xmlns:a16="http://schemas.microsoft.com/office/drawing/2014/main" val="2887307488"/>
                    </a:ext>
                  </a:extLst>
                </a:gridCol>
              </a:tblGrid>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酯化反应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酯的水解反应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1680999"/>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化学反应</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方程式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COOH+CH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            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3252576"/>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催化剂</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浓硫酸</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加热</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稀酸或碱液</a:t>
                      </a:r>
                      <a:r>
                        <a:rPr lang="en-US"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NaOH</a:t>
                      </a:r>
                      <a:r>
                        <a:rPr lang="zh-CN" sz="2400" dirty="0">
                          <a:solidFill>
                            <a:srgbClr val="000000"/>
                          </a:solidFill>
                          <a:effectLst/>
                          <a:latin typeface="+mn-lt"/>
                          <a:ea typeface="+mn-ea"/>
                          <a:cs typeface="Times New Roman" panose="02020603050405020304" pitchFamily="18" charset="0"/>
                        </a:rPr>
                        <a:t>溶液</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加热</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33469735"/>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催化剂的</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其他作用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吸水</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提高乙酸和乙醇的转化率</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err="1">
                          <a:solidFill>
                            <a:srgbClr val="000000"/>
                          </a:solidFill>
                          <a:effectLst/>
                          <a:latin typeface="+mn-lt"/>
                          <a:ea typeface="+mn-ea"/>
                          <a:cs typeface="Times New Roman" panose="02020603050405020304" pitchFamily="18" charset="0"/>
                        </a:rPr>
                        <a:t>NaOH</a:t>
                      </a:r>
                      <a:r>
                        <a:rPr lang="zh-CN" sz="2400" dirty="0">
                          <a:solidFill>
                            <a:srgbClr val="000000"/>
                          </a:solidFill>
                          <a:effectLst/>
                          <a:latin typeface="+mn-lt"/>
                          <a:ea typeface="+mn-ea"/>
                          <a:cs typeface="Times New Roman" panose="02020603050405020304" pitchFamily="18" charset="0"/>
                        </a:rPr>
                        <a:t>中和酯水解产生的乙酸</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提高酯的水解率</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98324585"/>
                  </a:ext>
                </a:extLst>
              </a:tr>
            </a:tbl>
          </a:graphicData>
        </a:graphic>
      </p:graphicFrame>
      <p:pic>
        <p:nvPicPr>
          <p:cNvPr id="1028" name="图片 1824">
            <a:extLst>
              <a:ext uri="{FF2B5EF4-FFF2-40B4-BE49-F238E27FC236}">
                <a16:creationId xmlns="" xmlns:a16="http://schemas.microsoft.com/office/drawing/2014/main" id="{290352FD-A6CE-4B62-BFB3-52198313E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876" y="1842608"/>
            <a:ext cx="478300" cy="59787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 xmlns:a16="http://schemas.microsoft.com/office/drawing/2014/main" id="{F238BB4C-E3AF-4077-8759-742029549A5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4188258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CE34161-0B75-4DE5-8D31-C95D966D40CA}"/>
              </a:ext>
            </a:extLst>
          </p:cNvPr>
          <p:cNvSpPr/>
          <p:nvPr/>
        </p:nvSpPr>
        <p:spPr>
          <a:xfrm>
            <a:off x="10338207" y="275803"/>
            <a:ext cx="1143262" cy="662297"/>
          </a:xfrm>
          <a:prstGeom prst="rect">
            <a:avLst/>
          </a:prstGeom>
        </p:spPr>
        <p:txBody>
          <a:bodyPr wrap="none">
            <a:spAutoFit/>
          </a:bodyPr>
          <a:lstStyle/>
          <a:p>
            <a:pPr>
              <a:lnSpc>
                <a:spcPct val="150000"/>
              </a:lnSpc>
              <a:spcAft>
                <a:spcPts val="0"/>
              </a:spcAft>
            </a:pPr>
            <a:r>
              <a:rPr lang="en-US" altLang="zh-CN" sz="2800" dirty="0"/>
              <a:t>[</a:t>
            </a:r>
            <a:r>
              <a:rPr lang="zh-CN" altLang="en-US" sz="2800" dirty="0"/>
              <a:t>续表</a:t>
            </a:r>
            <a:r>
              <a:rPr lang="en-US" altLang="zh-CN" sz="2800" dirty="0"/>
              <a:t>]</a:t>
            </a:r>
            <a:endParaRPr lang="zh-CN" altLang="zh-CN" sz="2800" dirty="0"/>
          </a:p>
        </p:txBody>
      </p:sp>
      <p:graphicFrame>
        <p:nvGraphicFramePr>
          <p:cNvPr id="3" name="表格 2">
            <a:extLst>
              <a:ext uri="{FF2B5EF4-FFF2-40B4-BE49-F238E27FC236}">
                <a16:creationId xmlns="" xmlns:a16="http://schemas.microsoft.com/office/drawing/2014/main" id="{24CE041D-0400-49B8-956E-49ED8A408E4E}"/>
              </a:ext>
            </a:extLst>
          </p:cNvPr>
          <p:cNvGraphicFramePr>
            <a:graphicFrameLocks noGrp="1"/>
          </p:cNvGraphicFramePr>
          <p:nvPr>
            <p:extLst>
              <p:ext uri="{D42A27DB-BD31-4B8C-83A1-F6EECF244321}">
                <p14:modId xmlns:p14="http://schemas.microsoft.com/office/powerpoint/2010/main" val="3419547371"/>
              </p:ext>
            </p:extLst>
          </p:nvPr>
        </p:nvGraphicFramePr>
        <p:xfrm>
          <a:off x="262554" y="996633"/>
          <a:ext cx="11641899" cy="4937760"/>
        </p:xfrm>
        <a:graphic>
          <a:graphicData uri="http://schemas.openxmlformats.org/drawingml/2006/table">
            <a:tbl>
              <a:tblPr firstRow="1" firstCol="1" bandRow="1"/>
              <a:tblGrid>
                <a:gridCol w="1238442">
                  <a:extLst>
                    <a:ext uri="{9D8B030D-6E8A-4147-A177-3AD203B41FA5}">
                      <a16:colId xmlns="" xmlns:a16="http://schemas.microsoft.com/office/drawing/2014/main" val="3467725793"/>
                    </a:ext>
                  </a:extLst>
                </a:gridCol>
                <a:gridCol w="3933646">
                  <a:extLst>
                    <a:ext uri="{9D8B030D-6E8A-4147-A177-3AD203B41FA5}">
                      <a16:colId xmlns="" xmlns:a16="http://schemas.microsoft.com/office/drawing/2014/main" val="3928783866"/>
                    </a:ext>
                  </a:extLst>
                </a:gridCol>
                <a:gridCol w="6469811">
                  <a:extLst>
                    <a:ext uri="{9D8B030D-6E8A-4147-A177-3AD203B41FA5}">
                      <a16:colId xmlns="" xmlns:a16="http://schemas.microsoft.com/office/drawing/2014/main" val="2887307488"/>
                    </a:ext>
                  </a:extLst>
                </a:gridCol>
              </a:tblGrid>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酯化反应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酯的水解反应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1680999"/>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断键位置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酸中</a:t>
                      </a:r>
                      <a:r>
                        <a:rPr lang="en-US" sz="2400" dirty="0">
                          <a:solidFill>
                            <a:srgbClr val="000000"/>
                          </a:solidFill>
                          <a:effectLst/>
                          <a:latin typeface="+mn-lt"/>
                          <a:ea typeface="+mn-ea"/>
                          <a:cs typeface="Times New Roman" panose="02020603050405020304" pitchFamily="18" charset="0"/>
                        </a:rPr>
                        <a:t> </a:t>
                      </a:r>
                    </a:p>
                    <a:p>
                      <a:pPr algn="l">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gn="l">
                        <a:lnSpc>
                          <a:spcPct val="150000"/>
                        </a:lnSpc>
                        <a:spcAft>
                          <a:spcPts val="0"/>
                        </a:spcAft>
                      </a:pPr>
                      <a:r>
                        <a:rPr lang="zh-CN" sz="2400" dirty="0">
                          <a:solidFill>
                            <a:srgbClr val="000000"/>
                          </a:solidFill>
                          <a:effectLst/>
                          <a:latin typeface="+mn-lt"/>
                          <a:ea typeface="+mn-ea"/>
                          <a:cs typeface="Times New Roman" panose="02020603050405020304" pitchFamily="18" charset="0"/>
                        </a:rPr>
                        <a:t>醇中</a:t>
                      </a:r>
                      <a:r>
                        <a:rPr lang="en-US" sz="2400" dirty="0">
                          <a:solidFill>
                            <a:srgbClr val="000000"/>
                          </a:solidFill>
                          <a:effectLst/>
                          <a:latin typeface="+mn-lt"/>
                          <a:ea typeface="+mn-ea"/>
                          <a:cs typeface="Times New Roman" panose="02020603050405020304" pitchFamily="18" charset="0"/>
                        </a:rPr>
                        <a:t> </a:t>
                      </a:r>
                    </a:p>
                    <a:p>
                      <a:pPr algn="l">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酯中</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4629017"/>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最佳加</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热方式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酒精灯外焰加热</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热水浴加热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8547897"/>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反应类型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酯化反应</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取代反应</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水解反应</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取代反应</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41899624"/>
                  </a:ext>
                </a:extLst>
              </a:tr>
            </a:tbl>
          </a:graphicData>
        </a:graphic>
      </p:graphicFrame>
      <p:pic>
        <p:nvPicPr>
          <p:cNvPr id="1027" name="T1.jpg">
            <a:extLst>
              <a:ext uri="{FF2B5EF4-FFF2-40B4-BE49-F238E27FC236}">
                <a16:creationId xmlns="" xmlns:a16="http://schemas.microsoft.com/office/drawing/2014/main" id="{3738725B-A3E2-45EE-9D53-2986C05CC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592" y="2347278"/>
            <a:ext cx="1458816" cy="7413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T2.jpg">
            <a:extLst>
              <a:ext uri="{FF2B5EF4-FFF2-40B4-BE49-F238E27FC236}">
                <a16:creationId xmlns="" xmlns:a16="http://schemas.microsoft.com/office/drawing/2014/main" id="{F78319BF-C5AE-4E7C-8DF7-9838C120A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113" y="3249637"/>
            <a:ext cx="1769711" cy="3587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T4.jpg">
            <a:extLst>
              <a:ext uri="{FF2B5EF4-FFF2-40B4-BE49-F238E27FC236}">
                <a16:creationId xmlns="" xmlns:a16="http://schemas.microsoft.com/office/drawing/2014/main" id="{393528D3-8B62-4D26-B5A8-037AA2980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499" y="1771951"/>
            <a:ext cx="1697966" cy="98051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70C390D2-CE1C-418A-82FA-A5DF7BC57C3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3672725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683870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9</a:t>
            </a:r>
            <a:r>
              <a:rPr lang="zh-CN" altLang="zh-CN" sz="2800" dirty="0">
                <a:solidFill>
                  <a:srgbClr val="DA251C"/>
                </a:solidFill>
              </a:rPr>
              <a:t>　合成有机</a:t>
            </a:r>
            <a:r>
              <a:rPr lang="zh-CN" altLang="zh-CN" sz="2800" dirty="0" smtClean="0">
                <a:solidFill>
                  <a:srgbClr val="DA251C"/>
                </a:solidFill>
              </a:rPr>
              <a:t>高分子化合物</a:t>
            </a:r>
            <a:r>
              <a:rPr lang="zh-CN" altLang="en-US" sz="2800" dirty="0" smtClean="0">
                <a:solidFill>
                  <a:srgbClr val="DA251C"/>
                </a:solidFill>
              </a:rPr>
              <a:t>（难点）</a:t>
            </a:r>
            <a:endParaRPr lang="zh-CN"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246296" y="739434"/>
            <a:ext cx="11727990" cy="1384995"/>
          </a:xfrm>
          <a:prstGeom prst="rect">
            <a:avLst/>
          </a:prstGeom>
        </p:spPr>
        <p:txBody>
          <a:bodyPr wrap="square">
            <a:spAutoFit/>
          </a:bodyPr>
          <a:lstStyle/>
          <a:p>
            <a:pPr>
              <a:lnSpc>
                <a:spcPct val="150000"/>
              </a:lnSpc>
            </a:pPr>
            <a:r>
              <a:rPr lang="en-US" altLang="zh-CN" sz="2800" b="1" dirty="0"/>
              <a:t>1.</a:t>
            </a:r>
            <a:r>
              <a:rPr lang="zh-CN" altLang="zh-CN" sz="2800" b="1" dirty="0"/>
              <a:t>聚合反应</a:t>
            </a:r>
          </a:p>
          <a:p>
            <a:pPr>
              <a:lnSpc>
                <a:spcPct val="150000"/>
              </a:lnSpc>
            </a:pPr>
            <a:r>
              <a:rPr lang="en-US" altLang="zh-CN" sz="2800" dirty="0"/>
              <a:t>(1)</a:t>
            </a:r>
            <a:r>
              <a:rPr lang="zh-CN" altLang="zh-CN" sz="2800" dirty="0"/>
              <a:t>概念</a:t>
            </a:r>
          </a:p>
        </p:txBody>
      </p:sp>
      <p:graphicFrame>
        <p:nvGraphicFramePr>
          <p:cNvPr id="5" name="表格 4">
            <a:extLst>
              <a:ext uri="{FF2B5EF4-FFF2-40B4-BE49-F238E27FC236}">
                <a16:creationId xmlns="" xmlns:a16="http://schemas.microsoft.com/office/drawing/2014/main" id="{1A02FDE2-8D09-4A07-B34B-3D0A9571B5EA}"/>
              </a:ext>
            </a:extLst>
          </p:cNvPr>
          <p:cNvGraphicFramePr>
            <a:graphicFrameLocks noGrp="1"/>
          </p:cNvGraphicFramePr>
          <p:nvPr>
            <p:extLst>
              <p:ext uri="{D42A27DB-BD31-4B8C-83A1-F6EECF244321}">
                <p14:modId xmlns:p14="http://schemas.microsoft.com/office/powerpoint/2010/main" val="451722713"/>
              </p:ext>
            </p:extLst>
          </p:nvPr>
        </p:nvGraphicFramePr>
        <p:xfrm>
          <a:off x="246296" y="2217303"/>
          <a:ext cx="11727990" cy="4389120"/>
        </p:xfrm>
        <a:graphic>
          <a:graphicData uri="http://schemas.openxmlformats.org/drawingml/2006/table">
            <a:tbl>
              <a:tblPr firstRow="1" firstCol="1" bandRow="1"/>
              <a:tblGrid>
                <a:gridCol w="1064919">
                  <a:extLst>
                    <a:ext uri="{9D8B030D-6E8A-4147-A177-3AD203B41FA5}">
                      <a16:colId xmlns="" xmlns:a16="http://schemas.microsoft.com/office/drawing/2014/main" val="2855902976"/>
                    </a:ext>
                  </a:extLst>
                </a:gridCol>
                <a:gridCol w="5762445">
                  <a:extLst>
                    <a:ext uri="{9D8B030D-6E8A-4147-A177-3AD203B41FA5}">
                      <a16:colId xmlns="" xmlns:a16="http://schemas.microsoft.com/office/drawing/2014/main" val="2629211211"/>
                    </a:ext>
                  </a:extLst>
                </a:gridCol>
                <a:gridCol w="4900626">
                  <a:extLst>
                    <a:ext uri="{9D8B030D-6E8A-4147-A177-3AD203B41FA5}">
                      <a16:colId xmlns="" xmlns:a16="http://schemas.microsoft.com/office/drawing/2014/main" val="329784226"/>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概念</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含义</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7584440"/>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单体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能够进行聚合反应形成高分子化合物的低分子化合物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CH</a:t>
                      </a:r>
                      <a:r>
                        <a:rPr lang="en-US" sz="2400" baseline="-25000" dirty="0" err="1">
                          <a:solidFill>
                            <a:srgbClr val="000000"/>
                          </a:solidFill>
                          <a:effectLst/>
                          <a:latin typeface="+mn-lt"/>
                          <a:ea typeface="+mn-ea"/>
                          <a:cs typeface="Times New Roman" panose="02020603050405020304" pitchFamily="18" charset="0"/>
                        </a:rPr>
                        <a:t>2</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6172652"/>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链节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高分子化合物中化学组成相同、可重复的最小单位</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3213710"/>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聚合度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高分子链中含有链节的数目</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n</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95684804"/>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聚合物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由单体聚合而成的相对分子质量较大的化合物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470636"/>
                  </a:ext>
                </a:extLst>
              </a:tr>
            </a:tbl>
          </a:graphicData>
        </a:graphic>
      </p:graphicFrame>
      <p:pic>
        <p:nvPicPr>
          <p:cNvPr id="2049" name="图片 1829">
            <a:extLst>
              <a:ext uri="{FF2B5EF4-FFF2-40B4-BE49-F238E27FC236}">
                <a16:creationId xmlns="" xmlns:a16="http://schemas.microsoft.com/office/drawing/2014/main" id="{C25B5F9C-77D4-4BBC-A31A-96136AE19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087" y="3059503"/>
            <a:ext cx="490268" cy="490268"/>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 xmlns:a16="http://schemas.microsoft.com/office/drawing/2014/main" id="{54FA6D46-E1AA-48B9-BAA8-76CDB578BD65}"/>
              </a:ext>
            </a:extLst>
          </p:cNvPr>
          <p:cNvPicPr>
            <a:picLocks noChangeAspect="1"/>
          </p:cNvPicPr>
          <p:nvPr/>
        </p:nvPicPr>
        <p:blipFill>
          <a:blip r:embed="rId3"/>
          <a:stretch>
            <a:fillRect/>
          </a:stretch>
        </p:blipFill>
        <p:spPr>
          <a:xfrm>
            <a:off x="8577387" y="5633217"/>
            <a:ext cx="2409936" cy="427423"/>
          </a:xfrm>
          <a:prstGeom prst="rect">
            <a:avLst/>
          </a:prstGeom>
        </p:spPr>
      </p:pic>
    </p:spTree>
    <p:extLst>
      <p:ext uri="{BB962C8B-B14F-4D97-AF65-F5344CB8AC3E}">
        <p14:creationId xmlns:p14="http://schemas.microsoft.com/office/powerpoint/2010/main" val="23027219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DDA6BB3D-6345-46DF-8EE0-55C4E8EE54B5}"/>
              </a:ext>
            </a:extLst>
          </p:cNvPr>
          <p:cNvSpPr/>
          <p:nvPr/>
        </p:nvSpPr>
        <p:spPr>
          <a:xfrm>
            <a:off x="235789" y="264829"/>
            <a:ext cx="11720422" cy="2031325"/>
          </a:xfrm>
          <a:prstGeom prst="rect">
            <a:avLst/>
          </a:prstGeom>
        </p:spPr>
        <p:txBody>
          <a:bodyPr wrap="square">
            <a:spAutoFit/>
          </a:bodyPr>
          <a:lstStyle/>
          <a:p>
            <a:pPr>
              <a:lnSpc>
                <a:spcPct val="150000"/>
              </a:lnSpc>
              <a:spcAft>
                <a:spcPts val="0"/>
              </a:spcAft>
            </a:pPr>
            <a:r>
              <a:rPr lang="en-US" altLang="zh-CN" sz="2800" dirty="0"/>
              <a:t>(2)</a:t>
            </a:r>
            <a:r>
              <a:rPr lang="zh-CN" altLang="zh-CN" sz="2800" dirty="0"/>
              <a:t>聚合反应的类型</a:t>
            </a:r>
          </a:p>
          <a:p>
            <a:pPr>
              <a:lnSpc>
                <a:spcPct val="150000"/>
              </a:lnSpc>
              <a:spcAft>
                <a:spcPts val="0"/>
              </a:spcAft>
            </a:pPr>
            <a:r>
              <a:rPr lang="en-US" altLang="zh-CN" sz="2800" dirty="0"/>
              <a:t>①</a:t>
            </a:r>
            <a:r>
              <a:rPr lang="zh-CN" altLang="zh-CN" sz="2800" dirty="0"/>
              <a:t>加聚反应</a:t>
            </a:r>
            <a:r>
              <a:rPr lang="en-US" altLang="zh-CN" sz="2800" dirty="0"/>
              <a:t>:</a:t>
            </a:r>
            <a:r>
              <a:rPr lang="zh-CN" altLang="zh-CN" sz="2800" dirty="0"/>
              <a:t>由不饱和的单体通过加成反应聚合生成高分子化合物的反应。如</a:t>
            </a:r>
            <a:r>
              <a:rPr lang="en-US" altLang="zh-CN" sz="2800" dirty="0"/>
              <a:t>:</a:t>
            </a:r>
            <a:endParaRPr lang="zh-CN" altLang="zh-CN" sz="2800" dirty="0"/>
          </a:p>
        </p:txBody>
      </p:sp>
      <p:pic>
        <p:nvPicPr>
          <p:cNvPr id="3" name="图片 2">
            <a:extLst>
              <a:ext uri="{FF2B5EF4-FFF2-40B4-BE49-F238E27FC236}">
                <a16:creationId xmlns="" xmlns:a16="http://schemas.microsoft.com/office/drawing/2014/main" id="{88A2982F-C76E-4C84-BB96-08C413A92452}"/>
              </a:ext>
            </a:extLst>
          </p:cNvPr>
          <p:cNvPicPr/>
          <p:nvPr/>
        </p:nvPicPr>
        <p:blipFill>
          <a:blip r:embed="rId2"/>
          <a:stretch>
            <a:fillRect/>
          </a:stretch>
        </p:blipFill>
        <p:spPr>
          <a:xfrm>
            <a:off x="727368" y="2522572"/>
            <a:ext cx="2757704" cy="833103"/>
          </a:xfrm>
          <a:prstGeom prst="rect">
            <a:avLst/>
          </a:prstGeom>
        </p:spPr>
      </p:pic>
      <p:pic>
        <p:nvPicPr>
          <p:cNvPr id="4" name="图片 3">
            <a:extLst>
              <a:ext uri="{FF2B5EF4-FFF2-40B4-BE49-F238E27FC236}">
                <a16:creationId xmlns="" xmlns:a16="http://schemas.microsoft.com/office/drawing/2014/main" id="{D087BC78-24F2-4233-A272-524EEAF0EEA2}"/>
              </a:ext>
            </a:extLst>
          </p:cNvPr>
          <p:cNvPicPr/>
          <p:nvPr/>
        </p:nvPicPr>
        <p:blipFill>
          <a:blip r:embed="rId3"/>
          <a:stretch>
            <a:fillRect/>
          </a:stretch>
        </p:blipFill>
        <p:spPr>
          <a:xfrm>
            <a:off x="3610684" y="2724835"/>
            <a:ext cx="961972" cy="455363"/>
          </a:xfrm>
          <a:prstGeom prst="rect">
            <a:avLst/>
          </a:prstGeom>
        </p:spPr>
      </p:pic>
      <p:pic>
        <p:nvPicPr>
          <p:cNvPr id="5" name="图片 4">
            <a:extLst>
              <a:ext uri="{FF2B5EF4-FFF2-40B4-BE49-F238E27FC236}">
                <a16:creationId xmlns="" xmlns:a16="http://schemas.microsoft.com/office/drawing/2014/main" id="{41DFAC73-26A0-4BB7-8892-4DC4ABB590A6}"/>
              </a:ext>
            </a:extLst>
          </p:cNvPr>
          <p:cNvPicPr/>
          <p:nvPr/>
        </p:nvPicPr>
        <p:blipFill>
          <a:blip r:embed="rId4"/>
          <a:stretch>
            <a:fillRect/>
          </a:stretch>
        </p:blipFill>
        <p:spPr>
          <a:xfrm>
            <a:off x="4717148" y="2165252"/>
            <a:ext cx="2597524" cy="1457842"/>
          </a:xfrm>
          <a:prstGeom prst="rect">
            <a:avLst/>
          </a:prstGeom>
        </p:spPr>
      </p:pic>
      <p:sp>
        <p:nvSpPr>
          <p:cNvPr id="6" name="矩形 5">
            <a:extLst>
              <a:ext uri="{FF2B5EF4-FFF2-40B4-BE49-F238E27FC236}">
                <a16:creationId xmlns="" xmlns:a16="http://schemas.microsoft.com/office/drawing/2014/main" id="{71C85CC8-7AA4-4438-A2D4-F10CB9C466C6}"/>
              </a:ext>
            </a:extLst>
          </p:cNvPr>
          <p:cNvSpPr/>
          <p:nvPr/>
        </p:nvSpPr>
        <p:spPr>
          <a:xfrm>
            <a:off x="7459164" y="2939123"/>
            <a:ext cx="1861407" cy="738664"/>
          </a:xfrm>
          <a:prstGeom prst="rect">
            <a:avLst/>
          </a:prstGeom>
        </p:spPr>
        <p:txBody>
          <a:bodyPr wrap="none">
            <a:spAutoFit/>
          </a:bodyPr>
          <a:lstStyle/>
          <a:p>
            <a:pPr>
              <a:lnSpc>
                <a:spcPct val="150000"/>
              </a:lnSpc>
            </a:pPr>
            <a:r>
              <a:rPr lang="en-US" altLang="zh-CN" sz="2800" dirty="0"/>
              <a:t>(</a:t>
            </a:r>
            <a:r>
              <a:rPr lang="zh-CN" altLang="zh-CN" sz="2800" dirty="0"/>
              <a:t>有机玻璃</a:t>
            </a:r>
            <a:r>
              <a:rPr lang="en-US" altLang="zh-CN" sz="2800" dirty="0"/>
              <a:t>)</a:t>
            </a:r>
            <a:endParaRPr lang="zh-CN" altLang="en-US" sz="2800" dirty="0"/>
          </a:p>
        </p:txBody>
      </p:sp>
      <p:sp>
        <p:nvSpPr>
          <p:cNvPr id="7" name="矩形 6">
            <a:extLst>
              <a:ext uri="{FF2B5EF4-FFF2-40B4-BE49-F238E27FC236}">
                <a16:creationId xmlns="" xmlns:a16="http://schemas.microsoft.com/office/drawing/2014/main" id="{A519A532-ED4C-491D-A15E-A51EDB22766E}"/>
              </a:ext>
            </a:extLst>
          </p:cNvPr>
          <p:cNvSpPr/>
          <p:nvPr/>
        </p:nvSpPr>
        <p:spPr>
          <a:xfrm>
            <a:off x="235789" y="3849512"/>
            <a:ext cx="11720422" cy="1308628"/>
          </a:xfrm>
          <a:prstGeom prst="rect">
            <a:avLst/>
          </a:prstGeom>
        </p:spPr>
        <p:txBody>
          <a:bodyPr wrap="square">
            <a:spAutoFit/>
          </a:bodyPr>
          <a:lstStyle/>
          <a:p>
            <a:pPr>
              <a:lnSpc>
                <a:spcPct val="150000"/>
              </a:lnSpc>
            </a:pPr>
            <a:r>
              <a:rPr lang="en-US" altLang="zh-CN" sz="2800" dirty="0"/>
              <a:t>②</a:t>
            </a:r>
            <a:r>
              <a:rPr lang="zh-CN" altLang="zh-CN" sz="2800" dirty="0"/>
              <a:t>缩聚反应</a:t>
            </a:r>
            <a:r>
              <a:rPr lang="en-US" altLang="zh-CN" sz="2800" dirty="0"/>
              <a:t>:</a:t>
            </a:r>
            <a:r>
              <a:rPr lang="zh-CN" altLang="zh-CN" sz="2800" dirty="0"/>
              <a:t>由单体通过分子间的缩合聚合</a:t>
            </a:r>
            <a:r>
              <a:rPr lang="en-US" altLang="zh-CN" sz="2800" dirty="0"/>
              <a:t>,</a:t>
            </a:r>
            <a:r>
              <a:rPr lang="zh-CN" altLang="zh-CN" sz="2800" dirty="0"/>
              <a:t>生成高分子化合物</a:t>
            </a:r>
            <a:r>
              <a:rPr lang="en-US" altLang="zh-CN" sz="2800" dirty="0"/>
              <a:t>,</a:t>
            </a:r>
            <a:r>
              <a:rPr lang="zh-CN" altLang="zh-CN" sz="2800" dirty="0"/>
              <a:t>同时还生成小分子</a:t>
            </a:r>
            <a:r>
              <a:rPr lang="en-US" altLang="zh-CN" sz="2800" dirty="0"/>
              <a:t>(</a:t>
            </a:r>
            <a:r>
              <a:rPr lang="zh-CN" altLang="zh-CN" sz="2800" dirty="0"/>
              <a:t>如水、氨、卤化氢等</a:t>
            </a:r>
            <a:r>
              <a:rPr lang="en-US" altLang="zh-CN" sz="2800" dirty="0"/>
              <a:t>)</a:t>
            </a:r>
            <a:r>
              <a:rPr lang="zh-CN" altLang="zh-CN" sz="2800" dirty="0"/>
              <a:t>的聚合反应。如</a:t>
            </a:r>
            <a:r>
              <a:rPr lang="en-US" altLang="zh-CN" sz="2800" dirty="0"/>
              <a:t>:</a:t>
            </a:r>
            <a:endParaRPr lang="zh-CN" altLang="zh-CN" sz="2800" dirty="0"/>
          </a:p>
        </p:txBody>
      </p:sp>
      <p:sp>
        <p:nvSpPr>
          <p:cNvPr id="8" name="矩形 7">
            <a:extLst>
              <a:ext uri="{FF2B5EF4-FFF2-40B4-BE49-F238E27FC236}">
                <a16:creationId xmlns="" xmlns:a16="http://schemas.microsoft.com/office/drawing/2014/main" id="{C71E1B56-A9B5-4716-8313-BF5F7DC556F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8629853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B11D39C3-352B-4592-B2D2-A3974C1F70D7}"/>
              </a:ext>
            </a:extLst>
          </p:cNvPr>
          <p:cNvPicPr/>
          <p:nvPr/>
        </p:nvPicPr>
        <p:blipFill>
          <a:blip r:embed="rId2"/>
          <a:stretch>
            <a:fillRect/>
          </a:stretch>
        </p:blipFill>
        <p:spPr>
          <a:xfrm>
            <a:off x="776309" y="760800"/>
            <a:ext cx="2834375" cy="864461"/>
          </a:xfrm>
          <a:prstGeom prst="rect">
            <a:avLst/>
          </a:prstGeom>
        </p:spPr>
      </p:pic>
      <p:pic>
        <p:nvPicPr>
          <p:cNvPr id="9" name="图片 8">
            <a:extLst>
              <a:ext uri="{FF2B5EF4-FFF2-40B4-BE49-F238E27FC236}">
                <a16:creationId xmlns="" xmlns:a16="http://schemas.microsoft.com/office/drawing/2014/main" id="{6756237C-E12F-4A19-890A-290BC5105545}"/>
              </a:ext>
            </a:extLst>
          </p:cNvPr>
          <p:cNvPicPr/>
          <p:nvPr/>
        </p:nvPicPr>
        <p:blipFill>
          <a:blip r:embed="rId3"/>
          <a:stretch>
            <a:fillRect/>
          </a:stretch>
        </p:blipFill>
        <p:spPr>
          <a:xfrm>
            <a:off x="3610684" y="1113130"/>
            <a:ext cx="961972" cy="455363"/>
          </a:xfrm>
          <a:prstGeom prst="rect">
            <a:avLst/>
          </a:prstGeom>
        </p:spPr>
      </p:pic>
      <p:pic>
        <p:nvPicPr>
          <p:cNvPr id="10" name="图片 9">
            <a:extLst>
              <a:ext uri="{FF2B5EF4-FFF2-40B4-BE49-F238E27FC236}">
                <a16:creationId xmlns="" xmlns:a16="http://schemas.microsoft.com/office/drawing/2014/main" id="{0693B8B1-1294-4545-8D34-EB0C10BB152B}"/>
              </a:ext>
            </a:extLst>
          </p:cNvPr>
          <p:cNvPicPr/>
          <p:nvPr/>
        </p:nvPicPr>
        <p:blipFill>
          <a:blip r:embed="rId4"/>
          <a:stretch>
            <a:fillRect/>
          </a:stretch>
        </p:blipFill>
        <p:spPr>
          <a:xfrm>
            <a:off x="4717148" y="448118"/>
            <a:ext cx="2250316" cy="1454415"/>
          </a:xfrm>
          <a:prstGeom prst="rect">
            <a:avLst/>
          </a:prstGeom>
        </p:spPr>
      </p:pic>
      <p:sp>
        <p:nvSpPr>
          <p:cNvPr id="11" name="矩形 10">
            <a:extLst>
              <a:ext uri="{FF2B5EF4-FFF2-40B4-BE49-F238E27FC236}">
                <a16:creationId xmlns="" xmlns:a16="http://schemas.microsoft.com/office/drawing/2014/main" id="{F5BEDD94-62D4-4938-BC4A-5C3FDA35D221}"/>
              </a:ext>
            </a:extLst>
          </p:cNvPr>
          <p:cNvSpPr/>
          <p:nvPr/>
        </p:nvSpPr>
        <p:spPr>
          <a:xfrm>
            <a:off x="6912312" y="914625"/>
            <a:ext cx="2265364" cy="523220"/>
          </a:xfrm>
          <a:prstGeom prst="rect">
            <a:avLst/>
          </a:prstGeom>
        </p:spPr>
        <p:txBody>
          <a:bodyPr wrap="none">
            <a:spAutoFit/>
          </a:bodyPr>
          <a:lstStyle/>
          <a:p>
            <a:r>
              <a:rPr lang="en-US" altLang="zh-CN" sz="2800" dirty="0">
                <a:solidFill>
                  <a:srgbClr val="000000"/>
                </a:solidFill>
                <a:ea typeface="方正书宋_GBK" panose="02000000000000000000" pitchFamily="2" charset="-122"/>
                <a:cs typeface="Times New Roman" panose="02020603050405020304" pitchFamily="18" charset="0"/>
              </a:rPr>
              <a:t>OH+</a:t>
            </a:r>
            <a:r>
              <a:rPr lang="en-US" altLang="zh-CN" sz="2800" dirty="0">
                <a:solidFill>
                  <a:srgbClr val="000000"/>
                </a:solidFill>
                <a:cs typeface="Times New Roman" panose="02020603050405020304" pitchFamily="18" charset="0"/>
              </a:rPr>
              <a:t>(</a:t>
            </a:r>
            <a:r>
              <a:rPr lang="en-US" altLang="zh-CN" sz="2800" i="1" dirty="0">
                <a:solidFill>
                  <a:srgbClr val="000000"/>
                </a:solidFill>
                <a:ea typeface="方正书宋_GBK" panose="02000000000000000000" pitchFamily="2" charset="-122"/>
                <a:cs typeface="Times New Roman" panose="02020603050405020304" pitchFamily="18" charset="0"/>
              </a:rPr>
              <a:t>n</a:t>
            </a:r>
            <a:r>
              <a:rPr lang="en-US" altLang="zh-CN" sz="2800" dirty="0">
                <a:solidFill>
                  <a:srgbClr val="000000"/>
                </a:solidFill>
                <a:ea typeface="方正书宋_GBK" panose="02000000000000000000" pitchFamily="2" charset="-122"/>
                <a:cs typeface="Times New Roman" panose="02020603050405020304" pitchFamily="18" charset="0"/>
              </a:rPr>
              <a:t>-1</a:t>
            </a:r>
            <a:r>
              <a:rPr lang="en-US" altLang="zh-CN" sz="2800"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O</a:t>
            </a:r>
            <a:endParaRPr lang="zh-CN" altLang="en-US" sz="2800" dirty="0"/>
          </a:p>
        </p:txBody>
      </p:sp>
      <p:pic>
        <p:nvPicPr>
          <p:cNvPr id="12" name="图片 11">
            <a:extLst>
              <a:ext uri="{FF2B5EF4-FFF2-40B4-BE49-F238E27FC236}">
                <a16:creationId xmlns="" xmlns:a16="http://schemas.microsoft.com/office/drawing/2014/main" id="{E1337E70-98C2-4434-8D76-D326356CF61E}"/>
              </a:ext>
            </a:extLst>
          </p:cNvPr>
          <p:cNvPicPr/>
          <p:nvPr/>
        </p:nvPicPr>
        <p:blipFill>
          <a:blip r:embed="rId5"/>
          <a:stretch>
            <a:fillRect/>
          </a:stretch>
        </p:blipFill>
        <p:spPr>
          <a:xfrm>
            <a:off x="776309" y="2254863"/>
            <a:ext cx="6015414" cy="523219"/>
          </a:xfrm>
          <a:prstGeom prst="rect">
            <a:avLst/>
          </a:prstGeom>
        </p:spPr>
      </p:pic>
      <p:pic>
        <p:nvPicPr>
          <p:cNvPr id="13" name="图片 12">
            <a:extLst>
              <a:ext uri="{FF2B5EF4-FFF2-40B4-BE49-F238E27FC236}">
                <a16:creationId xmlns="" xmlns:a16="http://schemas.microsoft.com/office/drawing/2014/main" id="{6FADBD11-55D9-44BA-A5DD-B3DBC4881D61}"/>
              </a:ext>
            </a:extLst>
          </p:cNvPr>
          <p:cNvPicPr/>
          <p:nvPr/>
        </p:nvPicPr>
        <p:blipFill>
          <a:blip r:embed="rId3"/>
          <a:stretch>
            <a:fillRect/>
          </a:stretch>
        </p:blipFill>
        <p:spPr>
          <a:xfrm>
            <a:off x="6791723" y="2201513"/>
            <a:ext cx="1105321" cy="523219"/>
          </a:xfrm>
          <a:prstGeom prst="rect">
            <a:avLst/>
          </a:prstGeom>
        </p:spPr>
      </p:pic>
      <p:pic>
        <p:nvPicPr>
          <p:cNvPr id="15" name="图片 14">
            <a:extLst>
              <a:ext uri="{FF2B5EF4-FFF2-40B4-BE49-F238E27FC236}">
                <a16:creationId xmlns="" xmlns:a16="http://schemas.microsoft.com/office/drawing/2014/main" id="{9EF1D0FE-4A68-4DC3-8153-66B8CD224EAD}"/>
              </a:ext>
            </a:extLst>
          </p:cNvPr>
          <p:cNvPicPr>
            <a:picLocks noChangeAspect="1"/>
          </p:cNvPicPr>
          <p:nvPr/>
        </p:nvPicPr>
        <p:blipFill>
          <a:blip r:embed="rId6"/>
          <a:stretch>
            <a:fillRect/>
          </a:stretch>
        </p:blipFill>
        <p:spPr>
          <a:xfrm>
            <a:off x="996197" y="3071378"/>
            <a:ext cx="6715818" cy="1151871"/>
          </a:xfrm>
          <a:prstGeom prst="rect">
            <a:avLst/>
          </a:prstGeom>
        </p:spPr>
      </p:pic>
      <p:sp>
        <p:nvSpPr>
          <p:cNvPr id="16" name="矩形 15">
            <a:extLst>
              <a:ext uri="{FF2B5EF4-FFF2-40B4-BE49-F238E27FC236}">
                <a16:creationId xmlns="" xmlns:a16="http://schemas.microsoft.com/office/drawing/2014/main" id="{7CDEDF03-9D22-415A-B2F4-324F458AE6FB}"/>
              </a:ext>
            </a:extLst>
          </p:cNvPr>
          <p:cNvSpPr/>
          <p:nvPr/>
        </p:nvSpPr>
        <p:spPr>
          <a:xfrm>
            <a:off x="562684" y="4583451"/>
            <a:ext cx="6096000" cy="1384995"/>
          </a:xfrm>
          <a:prstGeom prst="rect">
            <a:avLst/>
          </a:prstGeom>
        </p:spPr>
        <p:txBody>
          <a:bodyPr>
            <a:spAutoFit/>
          </a:bodyPr>
          <a:lstStyle/>
          <a:p>
            <a:pPr>
              <a:lnSpc>
                <a:spcPct val="150000"/>
              </a:lnSpc>
              <a:spcAft>
                <a:spcPts val="0"/>
              </a:spcAft>
            </a:pPr>
            <a:r>
              <a:rPr lang="en-US" altLang="zh-CN" sz="2800" b="1" dirty="0"/>
              <a:t>2.</a:t>
            </a:r>
            <a:r>
              <a:rPr lang="zh-CN" altLang="zh-CN" sz="2800" b="1" dirty="0"/>
              <a:t>合成有机高分子化合物</a:t>
            </a:r>
          </a:p>
          <a:p>
            <a:pPr>
              <a:lnSpc>
                <a:spcPct val="150000"/>
              </a:lnSpc>
              <a:spcAft>
                <a:spcPts val="0"/>
              </a:spcAft>
            </a:pPr>
            <a:r>
              <a:rPr lang="en-US" altLang="zh-CN" sz="2800" dirty="0"/>
              <a:t>(1)</a:t>
            </a:r>
            <a:r>
              <a:rPr lang="zh-CN" altLang="zh-CN" sz="2800" dirty="0"/>
              <a:t>高分子化合物的分类</a:t>
            </a:r>
          </a:p>
        </p:txBody>
      </p:sp>
      <p:sp>
        <p:nvSpPr>
          <p:cNvPr id="14" name="矩形 13">
            <a:extLst>
              <a:ext uri="{FF2B5EF4-FFF2-40B4-BE49-F238E27FC236}">
                <a16:creationId xmlns="" xmlns:a16="http://schemas.microsoft.com/office/drawing/2014/main" id="{5444673D-5D5C-4857-B9E6-47FAF1E48CB7}"/>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425454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J10LAHLZ-4.jpg" descr="id:2147516297;FounderCES">
            <a:extLst>
              <a:ext uri="{FF2B5EF4-FFF2-40B4-BE49-F238E27FC236}">
                <a16:creationId xmlns="" xmlns:a16="http://schemas.microsoft.com/office/drawing/2014/main" id="{41DD9ADD-09E5-4F05-91FF-9DA4161DBFED}"/>
              </a:ext>
            </a:extLst>
          </p:cNvPr>
          <p:cNvPicPr/>
          <p:nvPr/>
        </p:nvPicPr>
        <p:blipFill>
          <a:blip r:embed="rId2"/>
          <a:stretch>
            <a:fillRect/>
          </a:stretch>
        </p:blipFill>
        <p:spPr>
          <a:xfrm>
            <a:off x="1472845" y="398555"/>
            <a:ext cx="9246310" cy="5126686"/>
          </a:xfrm>
          <a:prstGeom prst="rect">
            <a:avLst/>
          </a:prstGeom>
        </p:spPr>
      </p:pic>
      <p:sp>
        <p:nvSpPr>
          <p:cNvPr id="3" name="矩形 2">
            <a:extLst>
              <a:ext uri="{FF2B5EF4-FFF2-40B4-BE49-F238E27FC236}">
                <a16:creationId xmlns="" xmlns:a16="http://schemas.microsoft.com/office/drawing/2014/main" id="{71614D37-F243-47C3-9442-DBB851FD0C57}"/>
              </a:ext>
            </a:extLst>
          </p:cNvPr>
          <p:cNvSpPr/>
          <p:nvPr/>
        </p:nvSpPr>
        <p:spPr>
          <a:xfrm>
            <a:off x="439809" y="5797148"/>
            <a:ext cx="9568645" cy="662297"/>
          </a:xfrm>
          <a:prstGeom prst="rect">
            <a:avLst/>
          </a:prstGeom>
        </p:spPr>
        <p:txBody>
          <a:bodyPr wrap="none">
            <a:spAutoFit/>
          </a:bodyPr>
          <a:lstStyle/>
          <a:p>
            <a:pPr>
              <a:lnSpc>
                <a:spcPct val="150000"/>
              </a:lnSpc>
              <a:spcAft>
                <a:spcPts val="0"/>
              </a:spcAft>
            </a:pPr>
            <a:r>
              <a:rPr lang="zh-CN" altLang="zh-CN" sz="2800" dirty="0"/>
              <a:t>其中</a:t>
            </a:r>
            <a:r>
              <a:rPr lang="en-US" altLang="zh-CN" sz="2800" dirty="0"/>
              <a:t>,</a:t>
            </a:r>
            <a:r>
              <a:rPr lang="zh-CN" altLang="zh-CN" sz="2800" dirty="0"/>
              <a:t>塑料、合成纤维、合成橡胶又被称为</a:t>
            </a:r>
            <a:r>
              <a:rPr lang="en-US" altLang="zh-CN" sz="2800" dirty="0"/>
              <a:t>“</a:t>
            </a:r>
            <a:r>
              <a:rPr lang="zh-CN" altLang="zh-CN" sz="2800" dirty="0"/>
              <a:t>三大合成材料</a:t>
            </a:r>
            <a:r>
              <a:rPr lang="en-US" altLang="zh-CN" sz="2800" dirty="0"/>
              <a:t>”</a:t>
            </a:r>
            <a:r>
              <a:rPr lang="zh-CN" altLang="zh-CN" sz="2800" dirty="0"/>
              <a:t>。</a:t>
            </a:r>
          </a:p>
        </p:txBody>
      </p:sp>
      <p:sp>
        <p:nvSpPr>
          <p:cNvPr id="4" name="矩形 3">
            <a:extLst>
              <a:ext uri="{FF2B5EF4-FFF2-40B4-BE49-F238E27FC236}">
                <a16:creationId xmlns="" xmlns:a16="http://schemas.microsoft.com/office/drawing/2014/main" id="{4966D1AA-AC54-42CF-BE77-E54B8F1680BA}"/>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6327726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70D6E8F8-9D82-414C-B55C-0886B213A1E8}"/>
                  </a:ext>
                </a:extLst>
              </p:cNvPr>
              <p:cNvSpPr/>
              <p:nvPr/>
            </p:nvSpPr>
            <p:spPr>
              <a:xfrm>
                <a:off x="304800" y="295437"/>
                <a:ext cx="11542456" cy="5960158"/>
              </a:xfrm>
              <a:prstGeom prst="rect">
                <a:avLst/>
              </a:prstGeom>
            </p:spPr>
            <p:txBody>
              <a:bodyPr wrap="square">
                <a:spAutoFit/>
              </a:bodyPr>
              <a:lstStyle/>
              <a:p>
                <a:pPr>
                  <a:lnSpc>
                    <a:spcPct val="150000"/>
                  </a:lnSpc>
                  <a:spcAft>
                    <a:spcPts val="0"/>
                  </a:spcAft>
                </a:pPr>
                <a:r>
                  <a:rPr lang="en-US" altLang="zh-CN" sz="2800" dirty="0"/>
                  <a:t>(2)</a:t>
                </a:r>
                <a:r>
                  <a:rPr lang="zh-CN" altLang="zh-CN" sz="2800" dirty="0"/>
                  <a:t>塑料</a:t>
                </a:r>
              </a:p>
              <a:p>
                <a:pPr>
                  <a:lnSpc>
                    <a:spcPct val="150000"/>
                  </a:lnSpc>
                  <a:spcAft>
                    <a:spcPts val="0"/>
                  </a:spcAft>
                </a:pPr>
                <a:r>
                  <a:rPr lang="zh-CN" altLang="zh-CN" sz="2800" dirty="0"/>
                  <a:t>塑料的主要成分</a:t>
                </a:r>
                <a:r>
                  <a:rPr lang="en-US" altLang="zh-CN" sz="2800" dirty="0"/>
                  <a:t>:</a:t>
                </a:r>
                <a:r>
                  <a:rPr lang="zh-CN" altLang="zh-CN" sz="2800" dirty="0"/>
                  <a:t>合成树脂</a:t>
                </a:r>
              </a:p>
              <a:p>
                <a:pPr>
                  <a:lnSpc>
                    <a:spcPct val="150000"/>
                  </a:lnSpc>
                  <a:spcAft>
                    <a:spcPts val="0"/>
                  </a:spcAft>
                </a:pPr>
                <a:r>
                  <a:rPr lang="zh-CN" altLang="zh-CN" sz="2800" dirty="0"/>
                  <a:t>塑料</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热塑性塑料</m:t>
                              </m:r>
                              <m:r>
                                <m:rPr>
                                  <m:nor/>
                                </m:rPr>
                                <a:rPr lang="en-US" altLang="zh-CN" sz="2800"/>
                                <m:t>:</m:t>
                              </m:r>
                              <m:r>
                                <m:rPr>
                                  <m:nor/>
                                </m:rPr>
                                <a:rPr lang="zh-CN" altLang="zh-CN" sz="2800"/>
                                <m:t>可以反复加工</m:t>
                              </m:r>
                              <m:r>
                                <m:rPr>
                                  <m:nor/>
                                </m:rPr>
                                <a:rPr lang="en-US" altLang="zh-CN" sz="2800"/>
                                <m:t>,</m:t>
                              </m:r>
                              <m:r>
                                <m:rPr>
                                  <m:nor/>
                                </m:rPr>
                                <a:rPr lang="zh-CN" altLang="zh-CN" sz="2800"/>
                                <m:t>多次使用</m:t>
                              </m:r>
                              <m:r>
                                <a:rPr lang="en-US" altLang="zh-CN" sz="2800" b="0" i="0" smtClean="0">
                                  <a:latin typeface="Cambria Math" panose="02040503050406030204" pitchFamily="18" charset="0"/>
                                </a:rPr>
                                <m:t>          </m:t>
                              </m:r>
                            </m:e>
                          </m:mr>
                          <m:mr>
                            <m:e>
                              <m:r>
                                <m:rPr>
                                  <m:nor/>
                                </m:rPr>
                                <a:rPr lang="zh-CN" altLang="zh-CN" sz="2800"/>
                                <m:t>热固性塑料</m:t>
                              </m:r>
                              <m:r>
                                <m:rPr>
                                  <m:nor/>
                                </m:rPr>
                                <a:rPr lang="en-US" altLang="zh-CN" sz="2800"/>
                                <m:t>:</m:t>
                              </m:r>
                              <m:r>
                                <m:rPr>
                                  <m:nor/>
                                </m:rPr>
                                <a:rPr lang="zh-CN" altLang="zh-CN" sz="2800"/>
                                <m:t>不能加热熔融</m:t>
                              </m:r>
                              <m:r>
                                <m:rPr>
                                  <m:nor/>
                                </m:rPr>
                                <a:rPr lang="en-US" altLang="zh-CN" sz="2800"/>
                                <m:t>,</m:t>
                              </m:r>
                              <m:r>
                                <m:rPr>
                                  <m:nor/>
                                </m:rPr>
                                <a:rPr lang="zh-CN" altLang="zh-CN" sz="2800"/>
                                <m:t>只能一次成型</m:t>
                              </m:r>
                            </m:e>
                          </m:mr>
                        </m:m>
                      </m:e>
                    </m:d>
                  </m:oMath>
                </a14:m>
                <a:endParaRPr lang="zh-CN" altLang="zh-CN" sz="2800" dirty="0"/>
              </a:p>
              <a:p>
                <a:pPr>
                  <a:lnSpc>
                    <a:spcPct val="150000"/>
                  </a:lnSpc>
                  <a:spcAft>
                    <a:spcPts val="0"/>
                  </a:spcAft>
                </a:pPr>
                <a:r>
                  <a:rPr lang="en-US" altLang="zh-CN" sz="2800" dirty="0"/>
                  <a:t>(3)</a:t>
                </a:r>
                <a:r>
                  <a:rPr lang="zh-CN" altLang="zh-CN" sz="2800" dirty="0"/>
                  <a:t>纤维</a:t>
                </a:r>
              </a:p>
              <a:p>
                <a:pPr>
                  <a:spcAft>
                    <a:spcPts val="0"/>
                  </a:spcAft>
                </a:pPr>
                <a:r>
                  <a:rPr lang="zh-CN" altLang="zh-CN" sz="2800" dirty="0"/>
                  <a:t>纤维</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天然纤维</m:t>
                              </m:r>
                              <m:r>
                                <m:rPr>
                                  <m:nor/>
                                </m:rPr>
                                <a:rPr lang="en-US" altLang="zh-CN" sz="2800"/>
                                <m:t>,</m:t>
                              </m:r>
                              <m:r>
                                <m:rPr>
                                  <m:nor/>
                                </m:rPr>
                                <a:rPr lang="zh-CN" altLang="zh-CN" sz="2800"/>
                                <m:t>如棉花、羊毛、蚕丝、麻等</m:t>
                              </m:r>
                              <m:r>
                                <a:rPr lang="en-US" altLang="zh-CN" sz="2800" b="0" i="0" smtClean="0">
                                  <a:latin typeface="Cambria Math" panose="02040503050406030204" pitchFamily="18" charset="0"/>
                                </a:rPr>
                                <m:t>                                                 </m:t>
                              </m:r>
                            </m:e>
                          </m:mr>
                          <m:mr>
                            <m:e>
                              <m:r>
                                <m:rPr>
                                  <m:nor/>
                                </m:rPr>
                                <a:rPr lang="zh-CN" altLang="zh-CN" sz="2800"/>
                                <m:t>化学纤维</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人造纤维</m:t>
                                        </m:r>
                                        <m:r>
                                          <m:rPr>
                                            <m:nor/>
                                          </m:rPr>
                                          <a:rPr lang="en-US" altLang="zh-CN" sz="2800"/>
                                          <m:t>,</m:t>
                                        </m:r>
                                        <m:r>
                                          <m:rPr>
                                            <m:nor/>
                                          </m:rPr>
                                          <a:rPr lang="zh-CN" altLang="zh-CN" sz="2800"/>
                                          <m:t>如人造丝、人造棉等</m:t>
                                        </m:r>
                                        <m:r>
                                          <a:rPr lang="en-US" altLang="zh-CN" sz="2800" b="0" i="0" smtClean="0">
                                            <a:latin typeface="Cambria Math" panose="02040503050406030204" pitchFamily="18" charset="0"/>
                                          </a:rPr>
                                          <m:t>                                         </m:t>
                                        </m:r>
                                      </m:e>
                                    </m:mr>
                                    <m:mr>
                                      <m:e>
                                        <m:r>
                                          <m:rPr>
                                            <m:nor/>
                                          </m:rPr>
                                          <a:rPr lang="zh-CN" altLang="zh-CN" sz="2800"/>
                                          <m:t>合成纤维</m:t>
                                        </m:r>
                                        <m:r>
                                          <m:rPr>
                                            <m:nor/>
                                          </m:rPr>
                                          <a:rPr lang="en-US" altLang="zh-CN" sz="2800"/>
                                          <m:t>,</m:t>
                                        </m:r>
                                        <m:r>
                                          <m:rPr>
                                            <m:nor/>
                                          </m:rPr>
                                          <a:rPr lang="zh-CN" altLang="zh-CN" sz="2800"/>
                                          <m:t>如</m:t>
                                        </m:r>
                                        <m:r>
                                          <m:rPr>
                                            <m:nor/>
                                          </m:rPr>
                                          <a:rPr lang="en-US" altLang="zh-CN" sz="2800"/>
                                          <m:t>“</m:t>
                                        </m:r>
                                        <m:r>
                                          <m:rPr>
                                            <m:nor/>
                                          </m:rPr>
                                          <a:rPr lang="zh-CN" altLang="zh-CN" sz="2800"/>
                                          <m:t>六大纶</m:t>
                                        </m:r>
                                        <m:r>
                                          <m:rPr>
                                            <m:nor/>
                                          </m:rPr>
                                          <a:rPr lang="en-US" altLang="zh-CN" sz="2800"/>
                                          <m:t>”,</m:t>
                                        </m:r>
                                        <m:r>
                                          <m:rPr>
                                            <m:nor/>
                                          </m:rPr>
                                          <a:rPr lang="zh-CN" altLang="zh-CN" sz="2800"/>
                                          <m:t>即涤纶、锦纶、腈纶、丙纶、</m:t>
                                        </m:r>
                                      </m:e>
                                    </m:mr>
                                  </m:m>
                                </m:e>
                              </m:d>
                            </m:e>
                          </m:mr>
                          <m:mr>
                            <m:e>
                              <m:r>
                                <m:rPr>
                                  <m:nor/>
                                </m:rPr>
                                <a:rPr lang="zh-CN" altLang="zh-CN" sz="2800"/>
                                <m:t>　　　　　维纶、氯纶</m:t>
                              </m:r>
                              <m:r>
                                <a:rPr lang="en-US" altLang="zh-CN" sz="2800" b="0" i="0" smtClean="0">
                                  <a:latin typeface="Cambria Math" panose="02040503050406030204" pitchFamily="18" charset="0"/>
                                </a:rPr>
                                <m:t>                                                                               </m:t>
                              </m:r>
                            </m:e>
                          </m:mr>
                        </m:m>
                      </m:e>
                    </m:d>
                  </m:oMath>
                </a14:m>
                <a:endParaRPr lang="zh-CN" altLang="zh-CN" sz="2800" dirty="0"/>
              </a:p>
            </p:txBody>
          </p:sp>
        </mc:Choice>
        <mc:Fallback xmlns="">
          <p:sp>
            <p:nvSpPr>
              <p:cNvPr id="2" name="矩形 1">
                <a:extLst>
                  <a:ext uri="{FF2B5EF4-FFF2-40B4-BE49-F238E27FC236}">
                    <a16:creationId xmlns:a16="http://schemas.microsoft.com/office/drawing/2014/main" id="{70D6E8F8-9D82-414C-B55C-0886B213A1E8}"/>
                  </a:ext>
                </a:extLst>
              </p:cNvPr>
              <p:cNvSpPr>
                <a:spLocks noRot="1" noChangeAspect="1" noMove="1" noResize="1" noEditPoints="1" noAdjustHandles="1" noChangeArrowheads="1" noChangeShapeType="1" noTextEdit="1"/>
              </p:cNvSpPr>
              <p:nvPr/>
            </p:nvSpPr>
            <p:spPr>
              <a:xfrm>
                <a:off x="304800" y="295437"/>
                <a:ext cx="11542456" cy="5960158"/>
              </a:xfrm>
              <a:prstGeom prst="rect">
                <a:avLst/>
              </a:prstGeom>
              <a:blipFill>
                <a:blip r:embed="rId2"/>
                <a:stretch>
                  <a:fillRect l="-1057"/>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22907AD9-2EFC-4D0A-9508-5C82BD07EF6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278383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815089"/>
            <a:ext cx="11723913" cy="5909310"/>
          </a:xfrm>
          <a:prstGeom prst="rect">
            <a:avLst/>
          </a:prstGeom>
        </p:spPr>
        <p:txBody>
          <a:bodyPr wrap="square">
            <a:spAutoFit/>
          </a:bodyPr>
          <a:lstStyle/>
          <a:p>
            <a:pPr>
              <a:lnSpc>
                <a:spcPct val="150000"/>
              </a:lnSpc>
            </a:pPr>
            <a:r>
              <a:rPr lang="en-US" altLang="zh-CN" sz="2800" b="1" dirty="0"/>
              <a:t>2.</a:t>
            </a:r>
            <a:r>
              <a:rPr lang="zh-CN" altLang="zh-CN" sz="2800" b="1" dirty="0"/>
              <a:t>烃及其衍生物的性质与应用</a:t>
            </a:r>
          </a:p>
          <a:p>
            <a:pPr>
              <a:lnSpc>
                <a:spcPct val="150000"/>
              </a:lnSpc>
            </a:pPr>
            <a:r>
              <a:rPr lang="en-US" altLang="zh-CN" sz="2800" dirty="0"/>
              <a:t>(1)</a:t>
            </a:r>
            <a:r>
              <a:rPr lang="zh-CN" altLang="zh-CN" sz="2800" dirty="0"/>
              <a:t>掌握烷、烯、炔和芳香烃的结构与性质。</a:t>
            </a:r>
          </a:p>
          <a:p>
            <a:pPr>
              <a:lnSpc>
                <a:spcPct val="150000"/>
              </a:lnSpc>
            </a:pPr>
            <a:r>
              <a:rPr lang="en-US" altLang="zh-CN" sz="2800" dirty="0"/>
              <a:t>(2)</a:t>
            </a:r>
            <a:r>
              <a:rPr lang="zh-CN" altLang="zh-CN" sz="2800" dirty="0"/>
              <a:t>掌握卤代烃、醇、酚、醛、羧酸、酯的结构与性质</a:t>
            </a:r>
            <a:r>
              <a:rPr lang="en-US" altLang="zh-CN" sz="2800" dirty="0"/>
              <a:t>,</a:t>
            </a:r>
            <a:r>
              <a:rPr lang="zh-CN" altLang="zh-CN" sz="2800" dirty="0"/>
              <a:t>以及它们之间的相互转化。</a:t>
            </a:r>
          </a:p>
          <a:p>
            <a:pPr>
              <a:lnSpc>
                <a:spcPct val="150000"/>
              </a:lnSpc>
            </a:pPr>
            <a:r>
              <a:rPr lang="en-US" altLang="zh-CN" sz="2800" dirty="0"/>
              <a:t>(3)</a:t>
            </a:r>
            <a:r>
              <a:rPr lang="zh-CN" altLang="zh-CN" sz="2800" dirty="0"/>
              <a:t>了解烃类及衍生物的重要应用以及烃的衍生物合成方法。</a:t>
            </a:r>
          </a:p>
          <a:p>
            <a:pPr>
              <a:lnSpc>
                <a:spcPct val="150000"/>
              </a:lnSpc>
            </a:pPr>
            <a:r>
              <a:rPr lang="en-US" altLang="zh-CN" sz="2800" dirty="0"/>
              <a:t>(4)</a:t>
            </a:r>
            <a:r>
              <a:rPr lang="zh-CN" altLang="zh-CN" sz="2800" dirty="0"/>
              <a:t>根据信息能设计有机化合物的合成路线。</a:t>
            </a:r>
          </a:p>
          <a:p>
            <a:pPr>
              <a:lnSpc>
                <a:spcPct val="150000"/>
              </a:lnSpc>
            </a:pPr>
            <a:r>
              <a:rPr lang="en-US" altLang="zh-CN" sz="2800" b="1" dirty="0"/>
              <a:t>3.</a:t>
            </a:r>
            <a:r>
              <a:rPr lang="zh-CN" altLang="zh-CN" sz="2800" b="1" dirty="0"/>
              <a:t>合成高分子</a:t>
            </a:r>
          </a:p>
          <a:p>
            <a:pPr>
              <a:lnSpc>
                <a:spcPct val="150000"/>
              </a:lnSpc>
            </a:pPr>
            <a:r>
              <a:rPr lang="en-US" altLang="zh-CN" sz="2800" dirty="0"/>
              <a:t>(1)</a:t>
            </a:r>
            <a:r>
              <a:rPr lang="zh-CN" altLang="zh-CN" sz="2800" dirty="0"/>
              <a:t>了解合成高分子的组成与结构特点。能依据简单合成高分子的结构分析其链节和单体。</a:t>
            </a:r>
          </a:p>
        </p:txBody>
      </p:sp>
    </p:spTree>
    <p:extLst>
      <p:ext uri="{BB962C8B-B14F-4D97-AF65-F5344CB8AC3E}">
        <p14:creationId xmlns:p14="http://schemas.microsoft.com/office/powerpoint/2010/main" val="14383987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70D6E8F8-9D82-414C-B55C-0886B213A1E8}"/>
                  </a:ext>
                </a:extLst>
              </p:cNvPr>
              <p:cNvSpPr/>
              <p:nvPr/>
            </p:nvSpPr>
            <p:spPr>
              <a:xfrm>
                <a:off x="304800" y="295437"/>
                <a:ext cx="11542456" cy="5351401"/>
              </a:xfrm>
              <a:prstGeom prst="rect">
                <a:avLst/>
              </a:prstGeom>
            </p:spPr>
            <p:txBody>
              <a:bodyPr wrap="square">
                <a:spAutoFit/>
              </a:bodyPr>
              <a:lstStyle/>
              <a:p>
                <a:pPr>
                  <a:lnSpc>
                    <a:spcPct val="150000"/>
                  </a:lnSpc>
                  <a:spcAft>
                    <a:spcPts val="0"/>
                  </a:spcAft>
                </a:pPr>
                <a:r>
                  <a:rPr lang="en-US" altLang="zh-CN" sz="2800" dirty="0"/>
                  <a:t>(4)</a:t>
                </a:r>
                <a:r>
                  <a:rPr lang="zh-CN" altLang="zh-CN" sz="2800" dirty="0"/>
                  <a:t>合成橡胶</a:t>
                </a:r>
              </a:p>
              <a:p>
                <a:pPr>
                  <a:lnSpc>
                    <a:spcPct val="150000"/>
                  </a:lnSpc>
                  <a:spcAft>
                    <a:spcPts val="0"/>
                  </a:spcAft>
                </a:pPr>
                <a:r>
                  <a:rPr lang="zh-CN" altLang="zh-CN" sz="2800" dirty="0"/>
                  <a:t>根据来源和用途的不同</a:t>
                </a:r>
                <a:r>
                  <a:rPr lang="en-US" altLang="zh-CN" sz="2800" dirty="0"/>
                  <a:t>,</a:t>
                </a:r>
                <a:r>
                  <a:rPr lang="zh-CN" altLang="zh-CN" sz="2800" dirty="0"/>
                  <a:t>橡胶可以进行如下分类</a:t>
                </a:r>
                <a:r>
                  <a:rPr lang="en-US" altLang="zh-CN" sz="2800" dirty="0"/>
                  <a:t>:</a:t>
                </a:r>
                <a:endParaRPr lang="zh-CN" altLang="zh-CN" sz="2800" dirty="0"/>
              </a:p>
              <a:p>
                <a:pPr>
                  <a:lnSpc>
                    <a:spcPct val="120000"/>
                  </a:lnSpc>
                  <a:spcAft>
                    <a:spcPts val="0"/>
                  </a:spcAft>
                </a:pPr>
                <a:r>
                  <a:rPr lang="zh-CN" altLang="zh-CN" sz="2800" dirty="0"/>
                  <a:t>橡胶</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天然橡胶</m:t>
                              </m:r>
                              <m:r>
                                <a:rPr lang="en-US" altLang="zh-CN" sz="2800" b="0" i="0" smtClean="0">
                                  <a:latin typeface="Cambria Math" panose="02040503050406030204" pitchFamily="18" charset="0"/>
                                </a:rPr>
                                <m:t>                                                                       </m:t>
                              </m:r>
                            </m:e>
                          </m:mr>
                          <m:mr>
                            <m:e>
                              <m:r>
                                <m:rPr>
                                  <m:nor/>
                                </m:rPr>
                                <a:rPr lang="zh-CN" altLang="zh-CN" sz="2800"/>
                                <m:t>合成橡胶</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通用橡胶</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丁苯橡胶</m:t>
                                                  </m:r>
                                                </m:e>
                                              </m:mr>
                                              <m:mr>
                                                <m:e>
                                                  <m:r>
                                                    <m:rPr>
                                                      <m:nor/>
                                                    </m:rPr>
                                                    <a:rPr lang="zh-CN" altLang="zh-CN" sz="2800"/>
                                                    <m:t>顺丁橡胶</m:t>
                                                  </m:r>
                                                </m:e>
                                              </m:mr>
                                              <m:mr>
                                                <m:e>
                                                  <m:r>
                                                    <m:rPr>
                                                      <m:nor/>
                                                    </m:rPr>
                                                    <a:rPr lang="zh-CN" altLang="zh-CN" sz="2800"/>
                                                    <m:t>氯丁橡胶</m:t>
                                                  </m:r>
                                                </m:e>
                                              </m:mr>
                                            </m:m>
                                          </m:e>
                                        </m:d>
                                        <m:r>
                                          <a:rPr lang="en-US" altLang="zh-CN" sz="2800" b="0" i="0" smtClean="0">
                                            <a:latin typeface="Cambria Math" panose="02040503050406030204" pitchFamily="18" charset="0"/>
                                          </a:rPr>
                                          <m:t>                            </m:t>
                                        </m:r>
                                      </m:e>
                                    </m:mr>
                                    <m:mr>
                                      <m:e>
                                        <m:r>
                                          <m:rPr>
                                            <m:nor/>
                                          </m:rPr>
                                          <a:rPr lang="zh-CN" altLang="zh-CN" sz="2800"/>
                                          <m:t>特种橡胶</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聚硫橡胶</m:t>
                                                  </m:r>
                                                  <m:r>
                                                    <m:rPr>
                                                      <m:nor/>
                                                    </m:rPr>
                                                    <a:rPr lang="en-US" altLang="zh-CN" sz="2800"/>
                                                    <m:t>:</m:t>
                                                  </m:r>
                                                  <m:r>
                                                    <m:rPr>
                                                      <m:nor/>
                                                    </m:rPr>
                                                    <a:rPr lang="zh-CN" altLang="zh-CN" sz="2800"/>
                                                    <m:t>有耐油性</m:t>
                                                  </m:r>
                                                </m:e>
                                              </m:mr>
                                              <m:mr>
                                                <m:e>
                                                  <m:r>
                                                    <m:rPr>
                                                      <m:nor/>
                                                    </m:rPr>
                                                    <a:rPr lang="zh-CN" altLang="zh-CN" sz="2800"/>
                                                    <m:t>硅橡胶</m:t>
                                                  </m:r>
                                                  <m:r>
                                                    <m:rPr>
                                                      <m:nor/>
                                                    </m:rPr>
                                                    <a:rPr lang="en-US" altLang="zh-CN" sz="2800"/>
                                                    <m:t>:</m:t>
                                                  </m:r>
                                                  <m:r>
                                                    <m:rPr>
                                                      <m:nor/>
                                                    </m:rPr>
                                                    <a:rPr lang="zh-CN" altLang="zh-CN" sz="2800"/>
                                                    <m:t>有耐热、耐寒性</m:t>
                                                  </m:r>
                                                </m:e>
                                              </m:mr>
                                            </m:m>
                                          </m:e>
                                        </m:d>
                                      </m:e>
                                    </m:mr>
                                  </m:m>
                                </m:e>
                              </m:d>
                            </m:e>
                          </m:mr>
                        </m:m>
                      </m:e>
                    </m:d>
                  </m:oMath>
                </a14:m>
                <a:endParaRPr lang="zh-CN" altLang="zh-CN" sz="2800" dirty="0"/>
              </a:p>
            </p:txBody>
          </p:sp>
        </mc:Choice>
        <mc:Fallback xmlns="">
          <p:sp>
            <p:nvSpPr>
              <p:cNvPr id="2" name="矩形 1">
                <a:extLst>
                  <a:ext uri="{FF2B5EF4-FFF2-40B4-BE49-F238E27FC236}">
                    <a16:creationId xmlns:a16="http://schemas.microsoft.com/office/drawing/2014/main" id="{70D6E8F8-9D82-414C-B55C-0886B213A1E8}"/>
                  </a:ext>
                </a:extLst>
              </p:cNvPr>
              <p:cNvSpPr>
                <a:spLocks noRot="1" noChangeAspect="1" noMove="1" noResize="1" noEditPoints="1" noAdjustHandles="1" noChangeArrowheads="1" noChangeShapeType="1" noTextEdit="1"/>
              </p:cNvSpPr>
              <p:nvPr/>
            </p:nvSpPr>
            <p:spPr>
              <a:xfrm>
                <a:off x="304800" y="295437"/>
                <a:ext cx="11542456" cy="5351401"/>
              </a:xfrm>
              <a:prstGeom prst="rect">
                <a:avLst/>
              </a:prstGeom>
              <a:blipFill>
                <a:blip r:embed="rId2"/>
                <a:stretch>
                  <a:fillRect l="-1057"/>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34FD2ABE-2C1A-4445-8B3C-DC4C135C5D52}"/>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8002538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83580" y="231321"/>
            <a:ext cx="6999514" cy="64389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有序思维突破同分异构体的书写与数目判断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有机物分子式和结构式的确定</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卤代烃的取代反应与消去反应及其在有机合</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有机反应类型的判断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有机物的鉴别与检验</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高聚物单体的判断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17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有机推断与有机合成</a:t>
            </a:r>
          </a:p>
        </p:txBody>
      </p:sp>
    </p:spTree>
    <p:extLst>
      <p:ext uri="{BB962C8B-B14F-4D97-AF65-F5344CB8AC3E}">
        <p14:creationId xmlns:p14="http://schemas.microsoft.com/office/powerpoint/2010/main" val="39999592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83629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有序思维突破同分异构体的书写与数目判断</a:t>
            </a:r>
            <a:endParaRPr lang="en-US" altLang="zh-CN" sz="2800" dirty="0">
              <a:solidFill>
                <a:srgbClr val="DA251C"/>
              </a:solidFill>
            </a:endParaRPr>
          </a:p>
        </p:txBody>
      </p:sp>
      <p:sp>
        <p:nvSpPr>
          <p:cNvPr id="2" name="矩形 1"/>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335643" y="1272693"/>
            <a:ext cx="11513457" cy="1384995"/>
          </a:xfrm>
          <a:prstGeom prst="rect">
            <a:avLst/>
          </a:prstGeom>
        </p:spPr>
        <p:txBody>
          <a:bodyPr wrap="square">
            <a:spAutoFit/>
          </a:bodyPr>
          <a:lstStyle/>
          <a:p>
            <a:pPr>
              <a:lnSpc>
                <a:spcPct val="150000"/>
              </a:lnSpc>
            </a:pPr>
            <a:r>
              <a:rPr lang="en-US" altLang="zh-CN" sz="2800" b="1" dirty="0"/>
              <a:t>1.</a:t>
            </a:r>
            <a:r>
              <a:rPr lang="zh-CN" altLang="zh-CN" sz="2800" b="1" dirty="0"/>
              <a:t>同分异构体的书写规律</a:t>
            </a:r>
            <a:r>
              <a:rPr lang="en-US" altLang="zh-CN" sz="2800" dirty="0"/>
              <a:t/>
            </a:r>
            <a:br>
              <a:rPr lang="en-US" altLang="zh-CN" sz="2800" dirty="0"/>
            </a:br>
            <a:r>
              <a:rPr lang="en-US" altLang="zh-CN" sz="2800" dirty="0"/>
              <a:t>(1)</a:t>
            </a:r>
            <a:r>
              <a:rPr lang="zh-CN" altLang="zh-CN" sz="2800" dirty="0"/>
              <a:t>烷烃</a:t>
            </a:r>
            <a:r>
              <a:rPr lang="en-US" altLang="zh-CN" sz="2800" dirty="0"/>
              <a:t>:</a:t>
            </a:r>
            <a:r>
              <a:rPr lang="zh-CN" altLang="zh-CN" sz="2800" dirty="0"/>
              <a:t>烷烃只存在碳链异构</a:t>
            </a:r>
            <a:r>
              <a:rPr lang="en-US" altLang="zh-CN" sz="2800" dirty="0"/>
              <a:t>,</a:t>
            </a:r>
            <a:r>
              <a:rPr lang="zh-CN" altLang="zh-CN" sz="2800" dirty="0"/>
              <a:t>书写时要注意全面而不重复</a:t>
            </a:r>
            <a:r>
              <a:rPr lang="en-US" altLang="zh-CN" sz="2800" dirty="0"/>
              <a:t>,</a:t>
            </a:r>
            <a:r>
              <a:rPr lang="zh-CN" altLang="zh-CN" sz="2800" dirty="0"/>
              <a:t>具体规则如下</a:t>
            </a:r>
            <a:r>
              <a:rPr lang="en-US" altLang="zh-CN" sz="2800" dirty="0"/>
              <a:t>:</a:t>
            </a:r>
            <a:endParaRPr lang="zh-CN" altLang="zh-CN" sz="2800" dirty="0"/>
          </a:p>
        </p:txBody>
      </p:sp>
    </p:spTree>
    <p:extLst>
      <p:ext uri="{BB962C8B-B14F-4D97-AF65-F5344CB8AC3E}">
        <p14:creationId xmlns:p14="http://schemas.microsoft.com/office/powerpoint/2010/main" val="34299984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T26ZT-8.EPS" descr="id:2147516332;FounderCES">
            <a:extLst>
              <a:ext uri="{FF2B5EF4-FFF2-40B4-BE49-F238E27FC236}">
                <a16:creationId xmlns="" xmlns:a16="http://schemas.microsoft.com/office/drawing/2014/main" id="{D50E0475-569F-48FB-B9B9-207B802B741D}"/>
              </a:ext>
            </a:extLst>
          </p:cNvPr>
          <p:cNvPicPr/>
          <p:nvPr/>
        </p:nvPicPr>
        <p:blipFill>
          <a:blip r:embed="rId2"/>
          <a:stretch>
            <a:fillRect/>
          </a:stretch>
        </p:blipFill>
        <p:spPr>
          <a:xfrm>
            <a:off x="2887038" y="497116"/>
            <a:ext cx="6417923" cy="5863768"/>
          </a:xfrm>
          <a:prstGeom prst="rect">
            <a:avLst/>
          </a:prstGeom>
        </p:spPr>
      </p:pic>
      <p:sp>
        <p:nvSpPr>
          <p:cNvPr id="3" name="矩形 2">
            <a:extLst>
              <a:ext uri="{FF2B5EF4-FFF2-40B4-BE49-F238E27FC236}">
                <a16:creationId xmlns="" xmlns:a16="http://schemas.microsoft.com/office/drawing/2014/main" id="{FB658536-A353-4ED5-9B44-BB13DCD5D32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8639940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2EB21A2-161B-44BD-8869-68045AB57053}"/>
              </a:ext>
            </a:extLst>
          </p:cNvPr>
          <p:cNvSpPr/>
          <p:nvPr/>
        </p:nvSpPr>
        <p:spPr>
          <a:xfrm>
            <a:off x="240393" y="282093"/>
            <a:ext cx="11723007" cy="2031325"/>
          </a:xfrm>
          <a:prstGeom prst="rect">
            <a:avLst/>
          </a:prstGeom>
        </p:spPr>
        <p:txBody>
          <a:bodyPr wrap="square">
            <a:spAutoFit/>
          </a:bodyPr>
          <a:lstStyle/>
          <a:p>
            <a:pPr>
              <a:lnSpc>
                <a:spcPct val="150000"/>
              </a:lnSpc>
            </a:pPr>
            <a:r>
              <a:rPr lang="en-US" altLang="zh-CN" sz="2800" dirty="0"/>
              <a:t>(2)</a:t>
            </a:r>
            <a:r>
              <a:rPr lang="zh-CN" altLang="zh-CN" sz="2800" dirty="0"/>
              <a:t>具有官能团的有机物</a:t>
            </a:r>
            <a:r>
              <a:rPr lang="en-US" altLang="zh-CN" sz="2800" dirty="0"/>
              <a:t>:</a:t>
            </a:r>
            <a:r>
              <a:rPr lang="zh-CN" altLang="zh-CN" sz="2800" dirty="0"/>
              <a:t>一般按碳链异构</a:t>
            </a:r>
            <a:r>
              <a:rPr lang="en-US" altLang="zh-CN" sz="2800" dirty="0"/>
              <a:t>→</a:t>
            </a:r>
            <a:r>
              <a:rPr lang="zh-CN" altLang="zh-CN" sz="2800" dirty="0"/>
              <a:t>位置异构</a:t>
            </a:r>
            <a:r>
              <a:rPr lang="en-US" altLang="zh-CN" sz="2800" dirty="0"/>
              <a:t>→</a:t>
            </a:r>
            <a:r>
              <a:rPr lang="zh-CN" altLang="zh-CN" sz="2800" dirty="0"/>
              <a:t>官能团异构的顺序书写。</a:t>
            </a:r>
            <a:r>
              <a:rPr lang="en-US" altLang="zh-CN" sz="2800" dirty="0"/>
              <a:t/>
            </a:r>
            <a:br>
              <a:rPr lang="en-US" altLang="zh-CN" sz="2800" dirty="0"/>
            </a:br>
            <a:r>
              <a:rPr lang="zh-CN" altLang="zh-CN" sz="2800" dirty="0"/>
              <a:t>例</a:t>
            </a:r>
            <a:r>
              <a:rPr lang="en-US" altLang="zh-CN" sz="2800" dirty="0"/>
              <a:t>:(</a:t>
            </a:r>
            <a:r>
              <a:rPr lang="zh-CN" altLang="zh-CN" sz="2800" dirty="0"/>
              <a:t>以</a:t>
            </a:r>
            <a:r>
              <a:rPr lang="en-US" altLang="zh-CN" sz="2800" dirty="0"/>
              <a:t>C</a:t>
            </a:r>
            <a:r>
              <a:rPr lang="en-US" altLang="zh-CN" sz="2800" baseline="-25000" dirty="0"/>
              <a:t>4</a:t>
            </a:r>
            <a:r>
              <a:rPr lang="en-US" altLang="zh-CN" sz="2800" dirty="0"/>
              <a:t>H</a:t>
            </a:r>
            <a:r>
              <a:rPr lang="en-US" altLang="zh-CN" sz="2800" baseline="-25000" dirty="0"/>
              <a:t>8</a:t>
            </a:r>
            <a:r>
              <a:rPr lang="en-US" altLang="zh-CN" sz="2800" dirty="0"/>
              <a:t>O</a:t>
            </a:r>
            <a:r>
              <a:rPr lang="zh-CN" altLang="zh-CN" sz="2800" dirty="0"/>
              <a:t>为例且只写出碳骨架与官能团</a:t>
            </a:r>
            <a:r>
              <a:rPr lang="en-US" altLang="zh-CN" sz="2800" dirty="0"/>
              <a:t>)</a:t>
            </a:r>
            <a:endParaRPr lang="zh-CN" altLang="zh-CN" sz="2800" dirty="0"/>
          </a:p>
        </p:txBody>
      </p:sp>
      <p:sp>
        <p:nvSpPr>
          <p:cNvPr id="5" name="矩形 4">
            <a:extLst>
              <a:ext uri="{FF2B5EF4-FFF2-40B4-BE49-F238E27FC236}">
                <a16:creationId xmlns="" xmlns:a16="http://schemas.microsoft.com/office/drawing/2014/main" id="{3B5011FE-F2EA-4A4D-B9B8-B8231E800611}"/>
              </a:ext>
            </a:extLst>
          </p:cNvPr>
          <p:cNvSpPr/>
          <p:nvPr/>
        </p:nvSpPr>
        <p:spPr>
          <a:xfrm>
            <a:off x="240393" y="2625243"/>
            <a:ext cx="11723007" cy="661784"/>
          </a:xfrm>
          <a:prstGeom prst="rect">
            <a:avLst/>
          </a:prstGeom>
        </p:spPr>
        <p:txBody>
          <a:bodyPr wrap="square">
            <a:spAutoFit/>
          </a:bodyPr>
          <a:lstStyle/>
          <a:p>
            <a:pPr>
              <a:lnSpc>
                <a:spcPct val="150000"/>
              </a:lnSpc>
            </a:pPr>
            <a:r>
              <a:rPr lang="en-US" altLang="zh-CN" sz="2800" dirty="0"/>
              <a:t>①</a:t>
            </a:r>
            <a:r>
              <a:rPr lang="zh-CN" altLang="zh-CN" sz="2800" dirty="0"/>
              <a:t>碳链异构</a:t>
            </a:r>
            <a:r>
              <a:rPr lang="en-US" altLang="zh-CN" sz="2800" dirty="0"/>
              <a:t>⇒C—C—C—C</a:t>
            </a:r>
            <a:r>
              <a:rPr lang="zh-CN" altLang="zh-CN" sz="2800" dirty="0"/>
              <a:t>、</a:t>
            </a:r>
          </a:p>
        </p:txBody>
      </p:sp>
      <p:pic>
        <p:nvPicPr>
          <p:cNvPr id="6" name="图片 5">
            <a:extLst>
              <a:ext uri="{FF2B5EF4-FFF2-40B4-BE49-F238E27FC236}">
                <a16:creationId xmlns="" xmlns:a16="http://schemas.microsoft.com/office/drawing/2014/main" id="{63CD1B1B-EA7C-4696-A823-65D4B4EE759D}"/>
              </a:ext>
            </a:extLst>
          </p:cNvPr>
          <p:cNvPicPr/>
          <p:nvPr/>
        </p:nvPicPr>
        <p:blipFill>
          <a:blip r:embed="rId2"/>
          <a:stretch>
            <a:fillRect/>
          </a:stretch>
        </p:blipFill>
        <p:spPr>
          <a:xfrm>
            <a:off x="4803140" y="2280822"/>
            <a:ext cx="1616710" cy="1007725"/>
          </a:xfrm>
          <a:prstGeom prst="rect">
            <a:avLst/>
          </a:prstGeom>
        </p:spPr>
      </p:pic>
      <p:sp>
        <p:nvSpPr>
          <p:cNvPr id="7" name="矩形 6">
            <a:extLst>
              <a:ext uri="{FF2B5EF4-FFF2-40B4-BE49-F238E27FC236}">
                <a16:creationId xmlns="" xmlns:a16="http://schemas.microsoft.com/office/drawing/2014/main" id="{8B67A198-199E-452E-9B73-41A829E084A6}"/>
              </a:ext>
            </a:extLst>
          </p:cNvPr>
          <p:cNvSpPr/>
          <p:nvPr/>
        </p:nvSpPr>
        <p:spPr>
          <a:xfrm>
            <a:off x="240393" y="3544821"/>
            <a:ext cx="11723007" cy="738664"/>
          </a:xfrm>
          <a:prstGeom prst="rect">
            <a:avLst/>
          </a:prstGeom>
        </p:spPr>
        <p:txBody>
          <a:bodyPr wrap="square">
            <a:spAutoFit/>
          </a:bodyPr>
          <a:lstStyle/>
          <a:p>
            <a:pPr>
              <a:lnSpc>
                <a:spcPct val="150000"/>
              </a:lnSpc>
            </a:pPr>
            <a:r>
              <a:rPr lang="en-US" altLang="zh-CN" sz="2800" dirty="0"/>
              <a:t>②</a:t>
            </a:r>
            <a:r>
              <a:rPr lang="zh-CN" altLang="zh-CN" sz="2800" dirty="0"/>
              <a:t>位置异构</a:t>
            </a:r>
            <a:r>
              <a:rPr lang="en-US" altLang="zh-CN" sz="2800" dirty="0"/>
              <a:t>⇒                          </a:t>
            </a:r>
            <a:r>
              <a:rPr lang="zh-CN" altLang="en-US" sz="2800" dirty="0"/>
              <a:t>、                     、                    、。</a:t>
            </a:r>
            <a:endParaRPr lang="zh-CN" altLang="zh-CN" sz="2800" dirty="0"/>
          </a:p>
        </p:txBody>
      </p:sp>
      <p:pic>
        <p:nvPicPr>
          <p:cNvPr id="8" name="图片 7">
            <a:extLst>
              <a:ext uri="{FF2B5EF4-FFF2-40B4-BE49-F238E27FC236}">
                <a16:creationId xmlns="" xmlns:a16="http://schemas.microsoft.com/office/drawing/2014/main" id="{EC510535-4EE4-45E2-8A24-C55FF0253C6B}"/>
              </a:ext>
            </a:extLst>
          </p:cNvPr>
          <p:cNvPicPr/>
          <p:nvPr/>
        </p:nvPicPr>
        <p:blipFill>
          <a:blip r:embed="rId3"/>
          <a:stretch>
            <a:fillRect/>
          </a:stretch>
        </p:blipFill>
        <p:spPr>
          <a:xfrm>
            <a:off x="2495549" y="3429000"/>
            <a:ext cx="2177790" cy="1009043"/>
          </a:xfrm>
          <a:prstGeom prst="rect">
            <a:avLst/>
          </a:prstGeom>
        </p:spPr>
      </p:pic>
      <p:pic>
        <p:nvPicPr>
          <p:cNvPr id="9" name="图片 8">
            <a:extLst>
              <a:ext uri="{FF2B5EF4-FFF2-40B4-BE49-F238E27FC236}">
                <a16:creationId xmlns="" xmlns:a16="http://schemas.microsoft.com/office/drawing/2014/main" id="{C119BD25-9622-4F16-952D-4A3E42DFA811}"/>
              </a:ext>
            </a:extLst>
          </p:cNvPr>
          <p:cNvPicPr/>
          <p:nvPr/>
        </p:nvPicPr>
        <p:blipFill>
          <a:blip r:embed="rId4"/>
          <a:stretch>
            <a:fillRect/>
          </a:stretch>
        </p:blipFill>
        <p:spPr>
          <a:xfrm>
            <a:off x="4803140" y="3433359"/>
            <a:ext cx="2177790" cy="1026145"/>
          </a:xfrm>
          <a:prstGeom prst="rect">
            <a:avLst/>
          </a:prstGeom>
        </p:spPr>
      </p:pic>
      <p:pic>
        <p:nvPicPr>
          <p:cNvPr id="10" name="图片 9">
            <a:extLst>
              <a:ext uri="{FF2B5EF4-FFF2-40B4-BE49-F238E27FC236}">
                <a16:creationId xmlns="" xmlns:a16="http://schemas.microsoft.com/office/drawing/2014/main" id="{61B68363-015C-432F-BCAE-A26776C0C073}"/>
              </a:ext>
            </a:extLst>
          </p:cNvPr>
          <p:cNvPicPr/>
          <p:nvPr/>
        </p:nvPicPr>
        <p:blipFill>
          <a:blip r:embed="rId5"/>
          <a:stretch>
            <a:fillRect/>
          </a:stretch>
        </p:blipFill>
        <p:spPr>
          <a:xfrm>
            <a:off x="7110731" y="3429000"/>
            <a:ext cx="1869123" cy="1145791"/>
          </a:xfrm>
          <a:prstGeom prst="rect">
            <a:avLst/>
          </a:prstGeom>
        </p:spPr>
      </p:pic>
      <p:pic>
        <p:nvPicPr>
          <p:cNvPr id="11" name="图片 10">
            <a:extLst>
              <a:ext uri="{FF2B5EF4-FFF2-40B4-BE49-F238E27FC236}">
                <a16:creationId xmlns="" xmlns:a16="http://schemas.microsoft.com/office/drawing/2014/main" id="{98205839-ADD9-4082-91FC-F5E3500DD157}"/>
              </a:ext>
            </a:extLst>
          </p:cNvPr>
          <p:cNvPicPr/>
          <p:nvPr/>
        </p:nvPicPr>
        <p:blipFill>
          <a:blip r:embed="rId6"/>
          <a:stretch>
            <a:fillRect/>
          </a:stretch>
        </p:blipFill>
        <p:spPr>
          <a:xfrm>
            <a:off x="9418322" y="2784684"/>
            <a:ext cx="1869122" cy="1911031"/>
          </a:xfrm>
          <a:prstGeom prst="rect">
            <a:avLst/>
          </a:prstGeom>
        </p:spPr>
      </p:pic>
      <p:sp>
        <p:nvSpPr>
          <p:cNvPr id="12" name="矩形 11">
            <a:extLst>
              <a:ext uri="{FF2B5EF4-FFF2-40B4-BE49-F238E27FC236}">
                <a16:creationId xmlns="" xmlns:a16="http://schemas.microsoft.com/office/drawing/2014/main" id="{A9604BF8-F718-4E7E-A11F-A563431F9633}"/>
              </a:ext>
            </a:extLst>
          </p:cNvPr>
          <p:cNvSpPr/>
          <p:nvPr/>
        </p:nvSpPr>
        <p:spPr>
          <a:xfrm>
            <a:off x="240393" y="5360903"/>
            <a:ext cx="11723007" cy="662297"/>
          </a:xfrm>
          <a:prstGeom prst="rect">
            <a:avLst/>
          </a:prstGeom>
        </p:spPr>
        <p:txBody>
          <a:bodyPr wrap="square">
            <a:spAutoFit/>
          </a:bodyPr>
          <a:lstStyle/>
          <a:p>
            <a:pPr>
              <a:lnSpc>
                <a:spcPct val="150000"/>
              </a:lnSpc>
            </a:pPr>
            <a:r>
              <a:rPr lang="en-US" altLang="zh-CN" sz="2800" dirty="0"/>
              <a:t>③</a:t>
            </a:r>
            <a:r>
              <a:rPr lang="zh-CN" altLang="zh-CN" sz="2800" dirty="0"/>
              <a:t>官能团异构</a:t>
            </a:r>
            <a:r>
              <a:rPr lang="en-US" altLang="zh-CN" sz="2800" dirty="0"/>
              <a:t>⇒</a:t>
            </a:r>
            <a:r>
              <a:rPr lang="zh-CN" altLang="en-US" sz="2800" dirty="0"/>
              <a:t>、 </a:t>
            </a:r>
            <a:r>
              <a:rPr lang="en-US" altLang="zh-CN" sz="2800" dirty="0"/>
              <a:t>C—O—C—C—C</a:t>
            </a:r>
            <a:r>
              <a:rPr lang="zh-CN" altLang="zh-CN" sz="2800" dirty="0"/>
              <a:t>、</a:t>
            </a:r>
            <a:r>
              <a:rPr lang="en-US" altLang="zh-CN" sz="2800" dirty="0"/>
              <a:t>        </a:t>
            </a:r>
            <a:r>
              <a:rPr lang="zh-CN" altLang="en-US" sz="2800" dirty="0"/>
              <a:t>                   、</a:t>
            </a:r>
            <a:r>
              <a:rPr lang="en-US" altLang="zh-CN" sz="2800" dirty="0"/>
              <a:t>C—C—O—C—C</a:t>
            </a:r>
            <a:endParaRPr lang="zh-CN" altLang="zh-CN" sz="2800" dirty="0"/>
          </a:p>
        </p:txBody>
      </p:sp>
      <p:pic>
        <p:nvPicPr>
          <p:cNvPr id="13" name="图片 12">
            <a:extLst>
              <a:ext uri="{FF2B5EF4-FFF2-40B4-BE49-F238E27FC236}">
                <a16:creationId xmlns="" xmlns:a16="http://schemas.microsoft.com/office/drawing/2014/main" id="{8C467ACD-914E-4A5B-9FE0-662249DE817B}"/>
              </a:ext>
            </a:extLst>
          </p:cNvPr>
          <p:cNvPicPr/>
          <p:nvPr/>
        </p:nvPicPr>
        <p:blipFill>
          <a:blip r:embed="rId7"/>
          <a:stretch>
            <a:fillRect/>
          </a:stretch>
        </p:blipFill>
        <p:spPr>
          <a:xfrm>
            <a:off x="6096000" y="4963523"/>
            <a:ext cx="2294696" cy="1059677"/>
          </a:xfrm>
          <a:prstGeom prst="rect">
            <a:avLst/>
          </a:prstGeom>
        </p:spPr>
      </p:pic>
      <p:sp>
        <p:nvSpPr>
          <p:cNvPr id="14" name="矩形 13">
            <a:extLst>
              <a:ext uri="{FF2B5EF4-FFF2-40B4-BE49-F238E27FC236}">
                <a16:creationId xmlns="" xmlns:a16="http://schemas.microsoft.com/office/drawing/2014/main" id="{79A67926-6F7F-44B2-868C-568CC67B34D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4974983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2F57D93-7E7C-48A2-A196-194F1AD96389}"/>
              </a:ext>
            </a:extLst>
          </p:cNvPr>
          <p:cNvSpPr/>
          <p:nvPr/>
        </p:nvSpPr>
        <p:spPr>
          <a:xfrm>
            <a:off x="266700" y="281285"/>
            <a:ext cx="11677650" cy="3970318"/>
          </a:xfrm>
          <a:prstGeom prst="rect">
            <a:avLst/>
          </a:prstGeom>
        </p:spPr>
        <p:txBody>
          <a:bodyPr wrap="square">
            <a:spAutoFit/>
          </a:bodyPr>
          <a:lstStyle/>
          <a:p>
            <a:pPr>
              <a:lnSpc>
                <a:spcPct val="150000"/>
              </a:lnSpc>
            </a:pPr>
            <a:r>
              <a:rPr lang="en-US" altLang="zh-CN" sz="2800" dirty="0"/>
              <a:t>(3)</a:t>
            </a:r>
            <a:r>
              <a:rPr lang="zh-CN" altLang="zh-CN" sz="2800" dirty="0"/>
              <a:t>芳香族化合物</a:t>
            </a:r>
            <a:r>
              <a:rPr lang="en-US" altLang="zh-CN" sz="2800" dirty="0"/>
              <a:t/>
            </a:r>
            <a:br>
              <a:rPr lang="en-US" altLang="zh-CN" sz="2800" dirty="0"/>
            </a:br>
            <a:r>
              <a:rPr lang="zh-CN" altLang="zh-CN" sz="2800" dirty="0"/>
              <a:t>在苯环上连有两个新的原子或原子团时</a:t>
            </a:r>
            <a:r>
              <a:rPr lang="en-US" altLang="zh-CN" sz="2800" dirty="0"/>
              <a:t>,</a:t>
            </a:r>
            <a:r>
              <a:rPr lang="zh-CN" altLang="zh-CN" sz="2800" dirty="0"/>
              <a:t>可固定一个移动另一个</a:t>
            </a:r>
            <a:r>
              <a:rPr lang="en-US" altLang="zh-CN" sz="2800" dirty="0"/>
              <a:t>,</a:t>
            </a:r>
            <a:r>
              <a:rPr lang="zh-CN" altLang="zh-CN" sz="2800" dirty="0"/>
              <a:t>从而写出邻、间、对三种同分异构体</a:t>
            </a:r>
            <a:r>
              <a:rPr lang="en-US" altLang="zh-CN" sz="2800" dirty="0"/>
              <a:t>;</a:t>
            </a:r>
            <a:r>
              <a:rPr lang="zh-CN" altLang="zh-CN" sz="2800" dirty="0"/>
              <a:t>苯环上连有三个新的原子或原子团时</a:t>
            </a:r>
            <a:r>
              <a:rPr lang="en-US" altLang="zh-CN" sz="2800" dirty="0"/>
              <a:t>,</a:t>
            </a:r>
            <a:r>
              <a:rPr lang="zh-CN" altLang="zh-CN" sz="2800" dirty="0"/>
              <a:t>可先固定其中两个原子或原子团</a:t>
            </a:r>
            <a:r>
              <a:rPr lang="en-US" altLang="zh-CN" sz="2800" dirty="0"/>
              <a:t>,</a:t>
            </a:r>
            <a:r>
              <a:rPr lang="zh-CN" altLang="zh-CN" sz="2800" dirty="0"/>
              <a:t>得到三种结构</a:t>
            </a:r>
            <a:r>
              <a:rPr lang="en-US" altLang="zh-CN" sz="2800" dirty="0"/>
              <a:t>,</a:t>
            </a:r>
            <a:r>
              <a:rPr lang="zh-CN" altLang="zh-CN" sz="2800" dirty="0"/>
              <a:t>再逐一插入第三个原子或原子团</a:t>
            </a:r>
            <a:r>
              <a:rPr lang="en-US" altLang="zh-CN" sz="2800" dirty="0"/>
              <a:t>,</a:t>
            </a:r>
            <a:r>
              <a:rPr lang="zh-CN" altLang="zh-CN" sz="2800" dirty="0"/>
              <a:t>这样就能写全含有苯环的同分异构体。例如二甲苯苯环上的一氯代物的同分异构体的写法与数目的判断</a:t>
            </a:r>
            <a:r>
              <a:rPr lang="en-US" altLang="zh-CN" sz="2800" dirty="0"/>
              <a:t>,</a:t>
            </a:r>
            <a:r>
              <a:rPr lang="zh-CN" altLang="zh-CN" sz="2800" dirty="0"/>
              <a:t>共有</a:t>
            </a:r>
            <a:r>
              <a:rPr lang="en-US" altLang="zh-CN" sz="2800" dirty="0"/>
              <a:t>2+3+1=6(</a:t>
            </a:r>
            <a:r>
              <a:rPr lang="zh-CN" altLang="zh-CN" sz="2800" dirty="0"/>
              <a:t>种</a:t>
            </a:r>
            <a:r>
              <a:rPr lang="en-US" altLang="zh-CN" sz="2800" dirty="0"/>
              <a:t>)</a:t>
            </a:r>
            <a:r>
              <a:rPr lang="zh-CN" altLang="zh-CN" sz="2800" dirty="0"/>
              <a:t>。</a:t>
            </a:r>
            <a:endParaRPr lang="zh-CN" altLang="en-US" sz="2800" dirty="0"/>
          </a:p>
        </p:txBody>
      </p:sp>
      <p:pic>
        <p:nvPicPr>
          <p:cNvPr id="3" name="YJ10LAHLZ-5.jpg" descr="id:2147516339;FounderCES">
            <a:extLst>
              <a:ext uri="{FF2B5EF4-FFF2-40B4-BE49-F238E27FC236}">
                <a16:creationId xmlns="" xmlns:a16="http://schemas.microsoft.com/office/drawing/2014/main" id="{430B188D-1E7B-49A2-99AA-90D6BDF15B47}"/>
              </a:ext>
            </a:extLst>
          </p:cNvPr>
          <p:cNvPicPr/>
          <p:nvPr/>
        </p:nvPicPr>
        <p:blipFill>
          <a:blip r:embed="rId2"/>
          <a:stretch>
            <a:fillRect/>
          </a:stretch>
        </p:blipFill>
        <p:spPr>
          <a:xfrm>
            <a:off x="2733810" y="4312206"/>
            <a:ext cx="6724380" cy="2076768"/>
          </a:xfrm>
          <a:prstGeom prst="rect">
            <a:avLst/>
          </a:prstGeom>
        </p:spPr>
      </p:pic>
      <p:sp>
        <p:nvSpPr>
          <p:cNvPr id="4" name="矩形 3">
            <a:extLst>
              <a:ext uri="{FF2B5EF4-FFF2-40B4-BE49-F238E27FC236}">
                <a16:creationId xmlns="" xmlns:a16="http://schemas.microsoft.com/office/drawing/2014/main" id="{5462A511-B7B8-41B9-8611-5D513E91B4FF}"/>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3590171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EFA913E-5BEF-4A9A-BAEE-1627428AD7A0}"/>
              </a:ext>
            </a:extLst>
          </p:cNvPr>
          <p:cNvSpPr/>
          <p:nvPr/>
        </p:nvSpPr>
        <p:spPr>
          <a:xfrm>
            <a:off x="266700" y="276136"/>
            <a:ext cx="11677650" cy="5262979"/>
          </a:xfrm>
          <a:prstGeom prst="rect">
            <a:avLst/>
          </a:prstGeom>
        </p:spPr>
        <p:txBody>
          <a:bodyPr wrap="square">
            <a:spAutoFit/>
          </a:bodyPr>
          <a:lstStyle/>
          <a:p>
            <a:pPr>
              <a:lnSpc>
                <a:spcPct val="150000"/>
              </a:lnSpc>
            </a:pPr>
            <a:r>
              <a:rPr lang="en-US" altLang="zh-CN" sz="2800" dirty="0"/>
              <a:t>(4)</a:t>
            </a:r>
            <a:r>
              <a:rPr lang="zh-CN" altLang="zh-CN" sz="2800" dirty="0"/>
              <a:t>限定条件同分异构体的书写</a:t>
            </a:r>
            <a:r>
              <a:rPr lang="en-US" altLang="zh-CN" sz="2800" dirty="0"/>
              <a:t/>
            </a:r>
            <a:br>
              <a:rPr lang="en-US" altLang="zh-CN" sz="2800" dirty="0"/>
            </a:br>
            <a:r>
              <a:rPr lang="zh-CN" altLang="zh-CN" sz="2800" dirty="0"/>
              <a:t>解答这类题目时</a:t>
            </a:r>
            <a:r>
              <a:rPr lang="en-US" altLang="zh-CN" sz="2800" dirty="0"/>
              <a:t>,</a:t>
            </a:r>
            <a:r>
              <a:rPr lang="zh-CN" altLang="zh-CN" sz="2800" dirty="0"/>
              <a:t>要注意分析限定条件的含义</a:t>
            </a:r>
            <a:r>
              <a:rPr lang="en-US" altLang="zh-CN" sz="2800" dirty="0"/>
              <a:t>,</a:t>
            </a:r>
            <a:r>
              <a:rPr lang="zh-CN" altLang="zh-CN" sz="2800" dirty="0"/>
              <a:t>弄清楚在限定条件下可以确定什么</a:t>
            </a:r>
            <a:r>
              <a:rPr lang="en-US" altLang="zh-CN" sz="2800" dirty="0"/>
              <a:t>,</a:t>
            </a:r>
            <a:r>
              <a:rPr lang="zh-CN" altLang="zh-CN" sz="2800" dirty="0"/>
              <a:t>一般都是根据官能团的特征反应限定官能团的种类、根据等效氢原子的种类限定对称性</a:t>
            </a:r>
            <a:r>
              <a:rPr lang="en-US" altLang="zh-CN" sz="2800" dirty="0"/>
              <a:t>(</a:t>
            </a:r>
            <a:r>
              <a:rPr lang="zh-CN" altLang="zh-CN" sz="2800" dirty="0"/>
              <a:t>如苯环上的一取代物的种数、核磁共振氢谱中峰的个数等</a:t>
            </a:r>
            <a:r>
              <a:rPr lang="en-US" altLang="zh-CN" sz="2800" dirty="0"/>
              <a:t>),</a:t>
            </a:r>
            <a:r>
              <a:rPr lang="zh-CN" altLang="zh-CN" sz="2800" dirty="0"/>
              <a:t>再针对已知结构中的可变因素书写各种符合要求的同分异构体。</a:t>
            </a:r>
            <a:r>
              <a:rPr lang="en-US" altLang="zh-CN" sz="2800" dirty="0"/>
              <a:t/>
            </a:r>
            <a:br>
              <a:rPr lang="en-US" altLang="zh-CN" sz="2800" dirty="0"/>
            </a:br>
            <a:r>
              <a:rPr lang="en-US" altLang="zh-CN" sz="2800" b="1" dirty="0"/>
              <a:t>2.</a:t>
            </a:r>
            <a:r>
              <a:rPr lang="zh-CN" altLang="zh-CN" sz="2800" b="1" dirty="0"/>
              <a:t>同分异构体数目的判断方法</a:t>
            </a:r>
            <a:r>
              <a:rPr lang="en-US" altLang="zh-CN" sz="2800" dirty="0"/>
              <a:t>[</a:t>
            </a:r>
            <a:r>
              <a:rPr lang="zh-CN" altLang="zh-CN" sz="2800" dirty="0" smtClean="0"/>
              <a:t>参见</a:t>
            </a:r>
            <a:r>
              <a:rPr lang="zh-CN" altLang="en-US" sz="2800" dirty="0" smtClean="0"/>
              <a:t>原</a:t>
            </a:r>
            <a:r>
              <a:rPr lang="zh-CN" altLang="zh-CN" sz="2800" dirty="0" smtClean="0"/>
              <a:t>书</a:t>
            </a:r>
            <a:r>
              <a:rPr lang="en-US" altLang="zh-CN" sz="2800" dirty="0" smtClean="0"/>
              <a:t>P204</a:t>
            </a:r>
            <a:r>
              <a:rPr lang="zh-CN" altLang="en-US" sz="2800" dirty="0" smtClean="0"/>
              <a:t>“三法”</a:t>
            </a:r>
            <a:r>
              <a:rPr lang="en-US" altLang="zh-CN" sz="2800" dirty="0" smtClean="0"/>
              <a:t> </a:t>
            </a:r>
            <a:r>
              <a:rPr lang="zh-CN" altLang="en-US" sz="2800" dirty="0" smtClean="0"/>
              <a:t>判断同分异构体的数目</a:t>
            </a:r>
            <a:r>
              <a:rPr lang="en-US" altLang="zh-CN" sz="2800" dirty="0" smtClean="0"/>
              <a:t>]</a:t>
            </a:r>
            <a:r>
              <a:rPr lang="en-US" altLang="zh-CN" sz="2800" dirty="0"/>
              <a:t/>
            </a:r>
            <a:br>
              <a:rPr lang="en-US" altLang="zh-CN" sz="2800" dirty="0"/>
            </a:br>
            <a:r>
              <a:rPr lang="en-US" altLang="zh-CN" sz="2800" b="1" dirty="0"/>
              <a:t>3.</a:t>
            </a:r>
            <a:r>
              <a:rPr lang="zh-CN" altLang="zh-CN" sz="2800" b="1" dirty="0"/>
              <a:t>常见的官能团异构类型</a:t>
            </a:r>
            <a:endParaRPr lang="zh-CN" altLang="en-US" sz="2800" b="1" dirty="0"/>
          </a:p>
        </p:txBody>
      </p:sp>
      <p:sp>
        <p:nvSpPr>
          <p:cNvPr id="3" name="矩形 2">
            <a:extLst>
              <a:ext uri="{FF2B5EF4-FFF2-40B4-BE49-F238E27FC236}">
                <a16:creationId xmlns="" xmlns:a16="http://schemas.microsoft.com/office/drawing/2014/main" id="{92045957-A1AC-4348-9FB4-4CED6CA7A626}"/>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6669980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ACD2DA50-60A0-4708-BA93-86CDC2EB6186}"/>
              </a:ext>
            </a:extLst>
          </p:cNvPr>
          <p:cNvGraphicFramePr>
            <a:graphicFrameLocks noGrp="1"/>
          </p:cNvGraphicFramePr>
          <p:nvPr>
            <p:extLst>
              <p:ext uri="{D42A27DB-BD31-4B8C-83A1-F6EECF244321}">
                <p14:modId xmlns:p14="http://schemas.microsoft.com/office/powerpoint/2010/main" val="790507780"/>
              </p:ext>
            </p:extLst>
          </p:nvPr>
        </p:nvGraphicFramePr>
        <p:xfrm>
          <a:off x="323850" y="469772"/>
          <a:ext cx="11563350" cy="5486400"/>
        </p:xfrm>
        <a:graphic>
          <a:graphicData uri="http://schemas.openxmlformats.org/drawingml/2006/table">
            <a:tbl>
              <a:tblPr firstRow="1" firstCol="1" bandRow="1"/>
              <a:tblGrid>
                <a:gridCol w="1485900">
                  <a:extLst>
                    <a:ext uri="{9D8B030D-6E8A-4147-A177-3AD203B41FA5}">
                      <a16:colId xmlns="" xmlns:a16="http://schemas.microsoft.com/office/drawing/2014/main" val="2469011348"/>
                    </a:ext>
                  </a:extLst>
                </a:gridCol>
                <a:gridCol w="3028950">
                  <a:extLst>
                    <a:ext uri="{9D8B030D-6E8A-4147-A177-3AD203B41FA5}">
                      <a16:colId xmlns="" xmlns:a16="http://schemas.microsoft.com/office/drawing/2014/main" val="2428320602"/>
                    </a:ext>
                  </a:extLst>
                </a:gridCol>
                <a:gridCol w="7048500">
                  <a:extLst>
                    <a:ext uri="{9D8B030D-6E8A-4147-A177-3AD203B41FA5}">
                      <a16:colId xmlns="" xmlns:a16="http://schemas.microsoft.com/office/drawing/2014/main" val="2583077448"/>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组成通式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可能的类别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典型实例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5155341"/>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i="1" baseline="-25000">
                          <a:solidFill>
                            <a:srgbClr val="000000"/>
                          </a:solidFill>
                          <a:effectLst/>
                          <a:latin typeface="+mn-lt"/>
                          <a:ea typeface="+mn-ea"/>
                          <a:cs typeface="Times New Roman" panose="02020603050405020304" pitchFamily="18" charset="0"/>
                        </a:rPr>
                        <a:t>n</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烯烃、环烷烃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与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1066259"/>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i="1" baseline="-25000">
                          <a:solidFill>
                            <a:srgbClr val="000000"/>
                          </a:solidFill>
                          <a:effectLst/>
                          <a:latin typeface="+mn-lt"/>
                          <a:ea typeface="+mn-ea"/>
                          <a:cs typeface="Times New Roman" panose="02020603050405020304" pitchFamily="18" charset="0"/>
                        </a:rPr>
                        <a:t>n</a:t>
                      </a:r>
                      <a:r>
                        <a:rPr lang="en-US" sz="2400" baseline="-250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炔烃、二烯烃、</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环烯烃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p>
                    <a:p>
                      <a:pPr algn="ctr">
                        <a:lnSpc>
                          <a:spcPct val="150000"/>
                        </a:lnSpc>
                        <a:spcAft>
                          <a:spcPts val="0"/>
                        </a:spcAft>
                      </a:pPr>
                      <a:r>
                        <a:rPr lang="zh-CN" sz="2400" dirty="0" smtClean="0">
                          <a:solidFill>
                            <a:srgbClr val="000000"/>
                          </a:solidFill>
                          <a:effectLst/>
                          <a:latin typeface="+mn-lt"/>
                          <a:ea typeface="+mn-ea"/>
                          <a:cs typeface="Times New Roman" panose="02020603050405020304" pitchFamily="18" charset="0"/>
                        </a:rPr>
                        <a:t>与</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887166"/>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i="1" baseline="-25000">
                          <a:solidFill>
                            <a:srgbClr val="000000"/>
                          </a:solidFill>
                          <a:effectLst/>
                          <a:latin typeface="+mn-lt"/>
                          <a:ea typeface="+mn-ea"/>
                          <a:cs typeface="Times New Roman" panose="02020603050405020304" pitchFamily="18" charset="0"/>
                        </a:rPr>
                        <a:t>n</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醇、醚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5</a:t>
                      </a:r>
                      <a:r>
                        <a:rPr lang="en-US" sz="2400" dirty="0">
                          <a:solidFill>
                            <a:srgbClr val="000000"/>
                          </a:solidFill>
                          <a:effectLst/>
                          <a:latin typeface="+mn-lt"/>
                          <a:ea typeface="+mn-ea"/>
                          <a:cs typeface="Times New Roman" panose="02020603050405020304" pitchFamily="18" charset="0"/>
                        </a:rPr>
                        <a:t>OH</a:t>
                      </a:r>
                      <a:r>
                        <a:rPr lang="zh-CN" sz="2400" dirty="0">
                          <a:solidFill>
                            <a:srgbClr val="000000"/>
                          </a:solidFill>
                          <a:effectLst/>
                          <a:latin typeface="+mn-lt"/>
                          <a:ea typeface="+mn-ea"/>
                          <a:cs typeface="Times New Roman" panose="02020603050405020304" pitchFamily="18" charset="0"/>
                        </a:rPr>
                        <a:t>与</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OCH</a:t>
                      </a:r>
                      <a:r>
                        <a:rPr lang="en-US" sz="2400" baseline="-25000" dirty="0">
                          <a:solidFill>
                            <a:srgbClr val="000000"/>
                          </a:solidFill>
                          <a:effectLst/>
                          <a:latin typeface="+mn-lt"/>
                          <a:ea typeface="+mn-ea"/>
                          <a:cs typeface="Times New Roman" panose="02020603050405020304" pitchFamily="18" charset="0"/>
                        </a:rPr>
                        <a:t>3</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04339291"/>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O</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醛、酮、烯醇、</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环醚、环醇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CHO</a:t>
                      </a:r>
                      <a:r>
                        <a:rPr lang="zh-CN" sz="2400" dirty="0">
                          <a:solidFill>
                            <a:srgbClr val="000000"/>
                          </a:solidFill>
                          <a:effectLst/>
                          <a:latin typeface="+mn-lt"/>
                          <a:ea typeface="+mn-ea"/>
                          <a:cs typeface="Times New Roman" panose="02020603050405020304" pitchFamily="18" charset="0"/>
                        </a:rPr>
                        <a:t>与</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COCH</a:t>
                      </a:r>
                      <a:r>
                        <a:rPr lang="en-US" sz="2400" baseline="-25000" dirty="0">
                          <a:solidFill>
                            <a:srgbClr val="000000"/>
                          </a:solidFill>
                          <a:effectLst/>
                          <a:latin typeface="+mn-lt"/>
                          <a:ea typeface="+mn-ea"/>
                          <a:cs typeface="Times New Roman" panose="02020603050405020304" pitchFamily="18" charset="0"/>
                        </a:rPr>
                        <a:t>3</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CHCH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OH</a:t>
                      </a:r>
                      <a:r>
                        <a:rPr lang="zh-CN" sz="2400" dirty="0">
                          <a:solidFill>
                            <a:srgbClr val="000000"/>
                          </a:solidFill>
                          <a:effectLst/>
                          <a:latin typeface="+mn-lt"/>
                          <a:ea typeface="+mn-ea"/>
                          <a:cs typeface="Times New Roman" panose="02020603050405020304" pitchFamily="18" charset="0"/>
                        </a:rPr>
                        <a:t>与</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a:t>
                      </a:r>
                      <a:endParaRPr lang="en-US" alt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0148517"/>
                  </a:ext>
                </a:extLst>
              </a:tr>
            </a:tbl>
          </a:graphicData>
        </a:graphic>
      </p:graphicFrame>
      <p:pic>
        <p:nvPicPr>
          <p:cNvPr id="4106" name="图片 1880">
            <a:extLst>
              <a:ext uri="{FF2B5EF4-FFF2-40B4-BE49-F238E27FC236}">
                <a16:creationId xmlns="" xmlns:a16="http://schemas.microsoft.com/office/drawing/2014/main" id="{C99805C5-7914-40C7-A3FA-306C00DF1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101" y="1605934"/>
            <a:ext cx="2003892" cy="319461"/>
          </a:xfrm>
          <a:prstGeom prst="rect">
            <a:avLst/>
          </a:prstGeom>
          <a:noFill/>
          <a:extLst>
            <a:ext uri="{909E8E84-426E-40DD-AFC4-6F175D3DCCD1}">
              <a14:hiddenFill xmlns:a14="http://schemas.microsoft.com/office/drawing/2010/main">
                <a:solidFill>
                  <a:srgbClr val="FFFFFF"/>
                </a:solidFill>
              </a14:hiddenFill>
            </a:ext>
          </a:extLst>
        </p:spPr>
      </p:pic>
      <p:pic>
        <p:nvPicPr>
          <p:cNvPr id="4105" name="图片 1881">
            <a:extLst>
              <a:ext uri="{FF2B5EF4-FFF2-40B4-BE49-F238E27FC236}">
                <a16:creationId xmlns="" xmlns:a16="http://schemas.microsoft.com/office/drawing/2014/main" id="{85C5F34C-153D-415E-9D1E-1D367FBE0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518" y="1231397"/>
            <a:ext cx="1887723" cy="784131"/>
          </a:xfrm>
          <a:prstGeom prst="rect">
            <a:avLst/>
          </a:prstGeom>
          <a:noFill/>
          <a:extLst>
            <a:ext uri="{909E8E84-426E-40DD-AFC4-6F175D3DCCD1}">
              <a14:hiddenFill xmlns:a14="http://schemas.microsoft.com/office/drawing/2010/main">
                <a:solidFill>
                  <a:srgbClr val="FFFFFF"/>
                </a:solidFill>
              </a14:hiddenFill>
            </a:ext>
          </a:extLst>
        </p:spPr>
      </p:pic>
      <p:pic>
        <p:nvPicPr>
          <p:cNvPr id="4104" name="图片 1882">
            <a:extLst>
              <a:ext uri="{FF2B5EF4-FFF2-40B4-BE49-F238E27FC236}">
                <a16:creationId xmlns="" xmlns:a16="http://schemas.microsoft.com/office/drawing/2014/main" id="{F5F20764-15EE-462A-B2E2-D7E866FF6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813" y="2285501"/>
            <a:ext cx="2439520" cy="319461"/>
          </a:xfrm>
          <a:prstGeom prst="rect">
            <a:avLst/>
          </a:prstGeom>
          <a:noFill/>
          <a:extLst>
            <a:ext uri="{909E8E84-426E-40DD-AFC4-6F175D3DCCD1}">
              <a14:hiddenFill xmlns:a14="http://schemas.microsoft.com/office/drawing/2010/main">
                <a:solidFill>
                  <a:srgbClr val="FFFFFF"/>
                </a:solidFill>
              </a14:hiddenFill>
            </a:ext>
          </a:extLst>
        </p:spPr>
      </p:pic>
      <p:pic>
        <p:nvPicPr>
          <p:cNvPr id="4103" name="图片 1883">
            <a:extLst>
              <a:ext uri="{FF2B5EF4-FFF2-40B4-BE49-F238E27FC236}">
                <a16:creationId xmlns="" xmlns:a16="http://schemas.microsoft.com/office/drawing/2014/main" id="{CBF618E9-6E77-47C3-9085-F14328977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451" y="2239143"/>
            <a:ext cx="2671856" cy="3194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图片 1884">
            <a:extLst>
              <a:ext uri="{FF2B5EF4-FFF2-40B4-BE49-F238E27FC236}">
                <a16:creationId xmlns="" xmlns:a16="http://schemas.microsoft.com/office/drawing/2014/main" id="{C1CB5EE8-0136-42A3-8951-EC3B81B6A1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872" y="4503057"/>
            <a:ext cx="319461" cy="319461"/>
          </a:xfrm>
          <a:prstGeom prst="rect">
            <a:avLst/>
          </a:prstGeom>
          <a:noFill/>
          <a:extLst>
            <a:ext uri="{909E8E84-426E-40DD-AFC4-6F175D3DCCD1}">
              <a14:hiddenFill xmlns:a14="http://schemas.microsoft.com/office/drawing/2010/main">
                <a:solidFill>
                  <a:srgbClr val="FFFFFF"/>
                </a:solidFill>
              </a14:hiddenFill>
            </a:ext>
          </a:extLst>
        </p:spPr>
      </p:pic>
      <p:pic>
        <p:nvPicPr>
          <p:cNvPr id="4101" name="图片 1885">
            <a:extLst>
              <a:ext uri="{FF2B5EF4-FFF2-40B4-BE49-F238E27FC236}">
                <a16:creationId xmlns="" xmlns:a16="http://schemas.microsoft.com/office/drawing/2014/main" id="{212F6E47-1F4C-4C04-9099-7FAC797A17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3986" y="4954421"/>
            <a:ext cx="2555686" cy="784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图片 1886">
            <a:extLst>
              <a:ext uri="{FF2B5EF4-FFF2-40B4-BE49-F238E27FC236}">
                <a16:creationId xmlns="" xmlns:a16="http://schemas.microsoft.com/office/drawing/2014/main" id="{FB2408FB-D91F-49BA-9302-A09BEEF2CE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1098" y="5001284"/>
            <a:ext cx="2468561" cy="78413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3CD09A35-8120-450E-8A16-E1C82C810E7D}"/>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6696" y="2851050"/>
            <a:ext cx="514822" cy="35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4056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ACD2DA50-60A0-4708-BA93-86CDC2EB6186}"/>
              </a:ext>
            </a:extLst>
          </p:cNvPr>
          <p:cNvGraphicFramePr>
            <a:graphicFrameLocks noGrp="1"/>
          </p:cNvGraphicFramePr>
          <p:nvPr>
            <p:extLst>
              <p:ext uri="{D42A27DB-BD31-4B8C-83A1-F6EECF244321}">
                <p14:modId xmlns:p14="http://schemas.microsoft.com/office/powerpoint/2010/main" val="2839531462"/>
              </p:ext>
            </p:extLst>
          </p:nvPr>
        </p:nvGraphicFramePr>
        <p:xfrm>
          <a:off x="323850" y="888872"/>
          <a:ext cx="11563350" cy="4937760"/>
        </p:xfrm>
        <a:graphic>
          <a:graphicData uri="http://schemas.openxmlformats.org/drawingml/2006/table">
            <a:tbl>
              <a:tblPr firstRow="1" firstCol="1" bandRow="1"/>
              <a:tblGrid>
                <a:gridCol w="1585973">
                  <a:extLst>
                    <a:ext uri="{9D8B030D-6E8A-4147-A177-3AD203B41FA5}">
                      <a16:colId xmlns="" xmlns:a16="http://schemas.microsoft.com/office/drawing/2014/main" val="2469011348"/>
                    </a:ext>
                  </a:extLst>
                </a:gridCol>
                <a:gridCol w="2928877">
                  <a:extLst>
                    <a:ext uri="{9D8B030D-6E8A-4147-A177-3AD203B41FA5}">
                      <a16:colId xmlns="" xmlns:a16="http://schemas.microsoft.com/office/drawing/2014/main" val="2428320602"/>
                    </a:ext>
                  </a:extLst>
                </a:gridCol>
                <a:gridCol w="7048500">
                  <a:extLst>
                    <a:ext uri="{9D8B030D-6E8A-4147-A177-3AD203B41FA5}">
                      <a16:colId xmlns="" xmlns:a16="http://schemas.microsoft.com/office/drawing/2014/main" val="2583077448"/>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组成通式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可能的类别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典型实例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5155341"/>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O</a:t>
                      </a:r>
                      <a:r>
                        <a:rPr lang="en-US" sz="2400" baseline="-250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羧酸、酯、羟基醛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COOH</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HCOOCH</a:t>
                      </a:r>
                      <a:r>
                        <a:rPr lang="en-US" sz="2400" baseline="-250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与</a:t>
                      </a:r>
                      <a:r>
                        <a:rPr lang="en-US" sz="2400" dirty="0">
                          <a:solidFill>
                            <a:srgbClr val="000000"/>
                          </a:solidFill>
                          <a:effectLst/>
                          <a:latin typeface="+mn-lt"/>
                          <a:ea typeface="+mn-ea"/>
                          <a:cs typeface="Times New Roman" panose="02020603050405020304" pitchFamily="18" charset="0"/>
                        </a:rPr>
                        <a:t>HO—CH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—CHO</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11340825"/>
                  </a:ext>
                </a:extLst>
              </a:tr>
              <a:tr h="0">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C</a:t>
                      </a:r>
                      <a:r>
                        <a:rPr lang="en-US" sz="2400" i="1" baseline="-25000" dirty="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i="1" baseline="-25000" dirty="0">
                          <a:solidFill>
                            <a:srgbClr val="000000"/>
                          </a:solidFill>
                          <a:effectLst/>
                          <a:latin typeface="+mn-lt"/>
                          <a:ea typeface="+mn-ea"/>
                          <a:cs typeface="Times New Roman" panose="02020603050405020304" pitchFamily="18" charset="0"/>
                        </a:rPr>
                        <a:t>n</a:t>
                      </a:r>
                      <a:r>
                        <a:rPr lang="en-US" sz="2400" baseline="-25000" dirty="0">
                          <a:solidFill>
                            <a:srgbClr val="000000"/>
                          </a:solidFill>
                          <a:effectLst/>
                          <a:latin typeface="+mn-lt"/>
                          <a:ea typeface="+mn-ea"/>
                          <a:cs typeface="Times New Roman" panose="02020603050405020304" pitchFamily="18" charset="0"/>
                        </a:rPr>
                        <a:t>-6</a:t>
                      </a:r>
                      <a:r>
                        <a:rPr lang="en-US" sz="2400" dirty="0">
                          <a:solidFill>
                            <a:srgbClr val="000000"/>
                          </a:solidFill>
                          <a:effectLst/>
                          <a:latin typeface="+mn-lt"/>
                          <a:ea typeface="+mn-ea"/>
                          <a:cs typeface="Times New Roman" panose="02020603050405020304" pitchFamily="18" charset="0"/>
                        </a:rPr>
                        <a:t>O</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酚、芳香醇、</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芳香醚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p>
                    <a:p>
                      <a:pPr algn="ctr">
                        <a:lnSpc>
                          <a:spcPct val="150000"/>
                        </a:lnSpc>
                        <a:spcAft>
                          <a:spcPts val="0"/>
                        </a:spcAft>
                      </a:pPr>
                      <a:endParaRPr lang="en-US" alt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与</a:t>
                      </a:r>
                      <a:endParaRPr lang="en-US" alt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70006027"/>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i="1" baseline="-25000">
                          <a:solidFill>
                            <a:srgbClr val="000000"/>
                          </a:solidFill>
                          <a:effectLst/>
                          <a:latin typeface="+mn-lt"/>
                          <a:ea typeface="+mn-ea"/>
                          <a:cs typeface="Times New Roman" panose="02020603050405020304" pitchFamily="18" charset="0"/>
                        </a:rPr>
                        <a:t>n</a:t>
                      </a:r>
                      <a:r>
                        <a:rPr lang="en-US" sz="2400" baseline="-25000">
                          <a:solidFill>
                            <a:srgbClr val="000000"/>
                          </a:solidFill>
                          <a:effectLst/>
                          <a:latin typeface="+mn-lt"/>
                          <a:ea typeface="+mn-ea"/>
                          <a:cs typeface="Times New Roman" panose="02020603050405020304" pitchFamily="18" charset="0"/>
                        </a:rPr>
                        <a:t>+1</a:t>
                      </a:r>
                      <a:r>
                        <a:rPr lang="en-US" sz="2400">
                          <a:solidFill>
                            <a:srgbClr val="000000"/>
                          </a:solidFill>
                          <a:effectLst/>
                          <a:latin typeface="+mn-lt"/>
                          <a:ea typeface="+mn-ea"/>
                          <a:cs typeface="Times New Roman" panose="02020603050405020304" pitchFamily="18" charset="0"/>
                        </a:rPr>
                        <a:t>NO</a:t>
                      </a:r>
                      <a:r>
                        <a:rPr lang="en-US" sz="2400" baseline="-250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硝基烷、氨基酸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—NO</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与</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NCH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—COOH</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73523351"/>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C</a:t>
                      </a:r>
                      <a:r>
                        <a:rPr lang="en-US" sz="2400" i="1" baseline="-25000">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r>
                        <a:rPr lang="en-US" sz="2400" i="1" baseline="-25000">
                          <a:solidFill>
                            <a:srgbClr val="000000"/>
                          </a:solidFill>
                          <a:effectLst/>
                          <a:latin typeface="+mn-lt"/>
                          <a:ea typeface="+mn-ea"/>
                          <a:cs typeface="Times New Roman" panose="02020603050405020304" pitchFamily="18" charset="0"/>
                        </a:rPr>
                        <a:t>m</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单糖或二糖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葡萄糖与果糖</a:t>
                      </a:r>
                      <a:r>
                        <a:rPr lang="en-US" sz="2400" dirty="0">
                          <a:solidFill>
                            <a:srgbClr val="000000"/>
                          </a:solidFill>
                          <a:effectLst/>
                          <a:latin typeface="+mn-lt"/>
                          <a:ea typeface="+mn-ea"/>
                          <a:cs typeface="Times New Roman" panose="02020603050405020304" pitchFamily="18" charset="0"/>
                        </a:rPr>
                        <a:t>(C</a:t>
                      </a:r>
                      <a:r>
                        <a:rPr lang="en-US" sz="2400" baseline="-25000" dirty="0">
                          <a:solidFill>
                            <a:srgbClr val="000000"/>
                          </a:solidFill>
                          <a:effectLst/>
                          <a:latin typeface="+mn-lt"/>
                          <a:ea typeface="+mn-ea"/>
                          <a:cs typeface="Times New Roman" panose="02020603050405020304" pitchFamily="18" charset="0"/>
                        </a:rPr>
                        <a:t>6</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12</a:t>
                      </a:r>
                      <a:r>
                        <a:rPr lang="en-US" sz="2400" dirty="0">
                          <a:solidFill>
                            <a:srgbClr val="000000"/>
                          </a:solidFill>
                          <a:effectLst/>
                          <a:latin typeface="+mn-lt"/>
                          <a:ea typeface="+mn-ea"/>
                          <a:cs typeface="Times New Roman" panose="02020603050405020304" pitchFamily="18" charset="0"/>
                        </a:rPr>
                        <a:t>O</a:t>
                      </a:r>
                      <a:r>
                        <a:rPr lang="en-US" sz="2400" baseline="-25000" dirty="0">
                          <a:solidFill>
                            <a:srgbClr val="000000"/>
                          </a:solidFill>
                          <a:effectLst/>
                          <a:latin typeface="+mn-lt"/>
                          <a:ea typeface="+mn-ea"/>
                          <a:cs typeface="Times New Roman" panose="02020603050405020304" pitchFamily="18" charset="0"/>
                        </a:rPr>
                        <a:t>6</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蔗糖与麦芽糖</a:t>
                      </a:r>
                      <a:r>
                        <a:rPr lang="en-US" sz="2400" dirty="0">
                          <a:solidFill>
                            <a:srgbClr val="000000"/>
                          </a:solidFill>
                          <a:effectLst/>
                          <a:latin typeface="+mn-lt"/>
                          <a:ea typeface="+mn-ea"/>
                          <a:cs typeface="Times New Roman" panose="02020603050405020304" pitchFamily="18" charset="0"/>
                        </a:rPr>
                        <a:t>(C</a:t>
                      </a:r>
                      <a:r>
                        <a:rPr lang="en-US" sz="2400" baseline="-25000" dirty="0">
                          <a:solidFill>
                            <a:srgbClr val="000000"/>
                          </a:solidFill>
                          <a:effectLst/>
                          <a:latin typeface="+mn-lt"/>
                          <a:ea typeface="+mn-ea"/>
                          <a:cs typeface="Times New Roman" panose="02020603050405020304" pitchFamily="18" charset="0"/>
                        </a:rPr>
                        <a:t>12</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22</a:t>
                      </a:r>
                      <a:r>
                        <a:rPr lang="en-US" sz="2400" dirty="0">
                          <a:solidFill>
                            <a:srgbClr val="000000"/>
                          </a:solidFill>
                          <a:effectLst/>
                          <a:latin typeface="+mn-lt"/>
                          <a:ea typeface="+mn-ea"/>
                          <a:cs typeface="Times New Roman" panose="02020603050405020304" pitchFamily="18" charset="0"/>
                        </a:rPr>
                        <a:t>O</a:t>
                      </a:r>
                      <a:r>
                        <a:rPr lang="en-US" sz="2400" baseline="-25000" dirty="0">
                          <a:solidFill>
                            <a:srgbClr val="000000"/>
                          </a:solidFill>
                          <a:effectLst/>
                          <a:latin typeface="+mn-lt"/>
                          <a:ea typeface="+mn-ea"/>
                          <a:cs typeface="Times New Roman" panose="02020603050405020304" pitchFamily="18" charset="0"/>
                        </a:rPr>
                        <a:t>11</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6788416"/>
                  </a:ext>
                </a:extLst>
              </a:tr>
            </a:tbl>
          </a:graphicData>
        </a:graphic>
      </p:graphicFrame>
      <p:pic>
        <p:nvPicPr>
          <p:cNvPr id="4099" name="图片 1887">
            <a:extLst>
              <a:ext uri="{FF2B5EF4-FFF2-40B4-BE49-F238E27FC236}">
                <a16:creationId xmlns="" xmlns:a16="http://schemas.microsoft.com/office/drawing/2014/main" id="{7FD3A8B4-6BE2-456F-B000-1B7EBE098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991" y="2266950"/>
            <a:ext cx="2352392" cy="4937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图片 1888">
            <a:extLst>
              <a:ext uri="{FF2B5EF4-FFF2-40B4-BE49-F238E27FC236}">
                <a16:creationId xmlns="" xmlns:a16="http://schemas.microsoft.com/office/drawing/2014/main" id="{C6254E2C-295A-4ACB-B1FE-99B626251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217" y="2171700"/>
            <a:ext cx="2352392" cy="493712"/>
          </a:xfrm>
          <a:prstGeom prst="rect">
            <a:avLst/>
          </a:prstGeom>
          <a:noFill/>
          <a:extLst>
            <a:ext uri="{909E8E84-426E-40DD-AFC4-6F175D3DCCD1}">
              <a14:hiddenFill xmlns:a14="http://schemas.microsoft.com/office/drawing/2010/main">
                <a:solidFill>
                  <a:srgbClr val="FFFFFF"/>
                </a:solidFill>
              </a14:hiddenFill>
            </a:ext>
          </a:extLst>
        </p:spPr>
      </p:pic>
      <p:pic>
        <p:nvPicPr>
          <p:cNvPr id="4097" name="图片 1889">
            <a:extLst>
              <a:ext uri="{FF2B5EF4-FFF2-40B4-BE49-F238E27FC236}">
                <a16:creationId xmlns="" xmlns:a16="http://schemas.microsoft.com/office/drawing/2014/main" id="{CFC49F24-7D1C-45C2-814A-83C29AE24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451" y="3161589"/>
            <a:ext cx="2120057" cy="493712"/>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 xmlns:a16="http://schemas.microsoft.com/office/drawing/2014/main" id="{60553EA5-2861-4C8E-8B0A-646690174812}"/>
              </a:ext>
            </a:extLst>
          </p:cNvPr>
          <p:cNvSpPr/>
          <p:nvPr/>
        </p:nvSpPr>
        <p:spPr>
          <a:xfrm>
            <a:off x="10719207" y="237703"/>
            <a:ext cx="1005403" cy="580865"/>
          </a:xfrm>
          <a:prstGeom prst="rect">
            <a:avLst/>
          </a:prstGeom>
        </p:spPr>
        <p:txBody>
          <a:bodyPr wrap="none">
            <a:spAutoFit/>
          </a:bodyPr>
          <a:lstStyle/>
          <a:p>
            <a:pPr>
              <a:lnSpc>
                <a:spcPct val="150000"/>
              </a:lnSpc>
              <a:spcAft>
                <a:spcPts val="0"/>
              </a:spcAft>
            </a:pPr>
            <a:r>
              <a:rPr lang="en-US" altLang="zh-CN" sz="2400" dirty="0"/>
              <a:t>[</a:t>
            </a:r>
            <a:r>
              <a:rPr lang="zh-CN" altLang="en-US" sz="2400" dirty="0"/>
              <a:t>续表</a:t>
            </a:r>
            <a:r>
              <a:rPr lang="en-US" altLang="zh-CN" sz="2400" dirty="0"/>
              <a:t>]</a:t>
            </a:r>
            <a:endParaRPr lang="zh-CN" altLang="zh-CN" sz="2400" dirty="0"/>
          </a:p>
        </p:txBody>
      </p:sp>
      <p:sp>
        <p:nvSpPr>
          <p:cNvPr id="7" name="矩形 6">
            <a:extLst>
              <a:ext uri="{FF2B5EF4-FFF2-40B4-BE49-F238E27FC236}">
                <a16:creationId xmlns="" xmlns:a16="http://schemas.microsoft.com/office/drawing/2014/main" id="{03D2B003-282A-494F-BBC0-0B2D1595881B}"/>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8731111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 xmlns:a16="http://schemas.microsoft.com/office/drawing/2014/main" id="{51B1BE0B-1469-4653-9D58-742D619EF6DB}"/>
              </a:ext>
            </a:extLst>
          </p:cNvPr>
          <p:cNvSpPr/>
          <p:nvPr/>
        </p:nvSpPr>
        <p:spPr>
          <a:xfrm>
            <a:off x="329293" y="857250"/>
            <a:ext cx="11176907" cy="2677656"/>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smtClean="0"/>
              <a:t>[</a:t>
            </a:r>
            <a:r>
              <a:rPr lang="zh-CN" altLang="zh-CN" sz="2800" dirty="0"/>
              <a:t>官能团异构</a:t>
            </a:r>
            <a:r>
              <a:rPr lang="en-US" altLang="zh-CN" sz="2800" dirty="0"/>
              <a:t>][2013</a:t>
            </a:r>
            <a:r>
              <a:rPr lang="zh-CN" altLang="zh-CN" sz="2800" dirty="0"/>
              <a:t>大纲全国卷</a:t>
            </a:r>
            <a:r>
              <a:rPr lang="en-US" altLang="zh-CN" sz="2800" dirty="0"/>
              <a:t>,13,6</a:t>
            </a:r>
            <a:r>
              <a:rPr lang="zh-CN" altLang="zh-CN" sz="2800" dirty="0"/>
              <a:t>分</a:t>
            </a:r>
            <a:r>
              <a:rPr lang="en-US" altLang="zh-CN" sz="2800" dirty="0"/>
              <a:t>]</a:t>
            </a:r>
            <a:r>
              <a:rPr lang="zh-CN" altLang="zh-CN" sz="2800" dirty="0"/>
              <a:t>某单官能团有机化合物</a:t>
            </a:r>
            <a:r>
              <a:rPr lang="en-US" altLang="zh-CN" sz="2800" dirty="0"/>
              <a:t>,</a:t>
            </a:r>
            <a:r>
              <a:rPr lang="zh-CN" altLang="zh-CN" sz="2800" dirty="0"/>
              <a:t>只含碳、氢、氧三种元素</a:t>
            </a:r>
            <a:r>
              <a:rPr lang="en-US" altLang="zh-CN" sz="2800" dirty="0"/>
              <a:t>,</a:t>
            </a:r>
            <a:r>
              <a:rPr lang="zh-CN" altLang="zh-CN" sz="2800" dirty="0"/>
              <a:t>相对分子质量为</a:t>
            </a:r>
            <a:r>
              <a:rPr lang="en-US" altLang="zh-CN" sz="2800" dirty="0"/>
              <a:t>58,</a:t>
            </a:r>
            <a:r>
              <a:rPr lang="zh-CN" altLang="zh-CN" sz="2800" dirty="0"/>
              <a:t>完全燃烧时产生等物质的量的</a:t>
            </a:r>
            <a:r>
              <a:rPr lang="en-US" altLang="zh-CN" sz="2800" dirty="0"/>
              <a:t>CO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O</a:t>
            </a:r>
            <a:r>
              <a:rPr lang="zh-CN" altLang="zh-CN" sz="2800" dirty="0"/>
              <a:t>。它可能的结构共有</a:t>
            </a:r>
            <a:r>
              <a:rPr lang="en-US" altLang="zh-CN" sz="2800" dirty="0"/>
              <a:t>(</a:t>
            </a:r>
            <a:r>
              <a:rPr lang="zh-CN" altLang="zh-CN" sz="2800" dirty="0"/>
              <a:t>不考虑立体异构</a:t>
            </a:r>
            <a:r>
              <a:rPr lang="en-US" altLang="zh-CN" sz="2800" dirty="0"/>
              <a:t>)</a:t>
            </a:r>
            <a:r>
              <a:rPr lang="zh-CN" altLang="zh-CN" sz="2800" dirty="0"/>
              <a:t>　　　　　　 　　　　　　　　　　　　</a:t>
            </a:r>
          </a:p>
          <a:p>
            <a:pPr>
              <a:lnSpc>
                <a:spcPct val="150000"/>
              </a:lnSpc>
            </a:pPr>
            <a:r>
              <a:rPr lang="en-US" altLang="zh-CN" sz="2800" dirty="0"/>
              <a:t>A.4</a:t>
            </a:r>
            <a:r>
              <a:rPr lang="zh-CN" altLang="zh-CN" sz="2800" dirty="0"/>
              <a:t>种</a:t>
            </a:r>
            <a:r>
              <a:rPr lang="en-US" altLang="zh-CN" sz="2800" dirty="0"/>
              <a:t>     	B.5</a:t>
            </a:r>
            <a:r>
              <a:rPr lang="zh-CN" altLang="zh-CN" sz="2800" dirty="0"/>
              <a:t>种</a:t>
            </a:r>
            <a:r>
              <a:rPr lang="en-US" altLang="zh-CN" sz="2800" dirty="0"/>
              <a:t> 	C.6</a:t>
            </a:r>
            <a:r>
              <a:rPr lang="zh-CN" altLang="zh-CN" sz="2800" dirty="0"/>
              <a:t>种</a:t>
            </a:r>
            <a:r>
              <a:rPr lang="en-US" altLang="zh-CN" sz="2800" dirty="0"/>
              <a:t>	       D.7</a:t>
            </a:r>
            <a:r>
              <a:rPr lang="zh-CN" altLang="zh-CN" sz="2800" dirty="0"/>
              <a:t>种</a:t>
            </a:r>
          </a:p>
        </p:txBody>
      </p:sp>
      <p:sp>
        <p:nvSpPr>
          <p:cNvPr id="13" name="矩形 12">
            <a:extLst>
              <a:ext uri="{FF2B5EF4-FFF2-40B4-BE49-F238E27FC236}">
                <a16:creationId xmlns="" xmlns:a16="http://schemas.microsoft.com/office/drawing/2014/main" id="{10AB3B36-364A-4706-B8D4-B75DAB562744}"/>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16628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891289"/>
            <a:ext cx="11723913" cy="1954894"/>
          </a:xfrm>
          <a:prstGeom prst="rect">
            <a:avLst/>
          </a:prstGeom>
        </p:spPr>
        <p:txBody>
          <a:bodyPr wrap="square">
            <a:spAutoFit/>
          </a:bodyPr>
          <a:lstStyle/>
          <a:p>
            <a:pPr>
              <a:lnSpc>
                <a:spcPct val="150000"/>
              </a:lnSpc>
            </a:pPr>
            <a:r>
              <a:rPr lang="en-US" altLang="zh-CN" sz="2800" dirty="0"/>
              <a:t>(2)</a:t>
            </a:r>
            <a:r>
              <a:rPr lang="zh-CN" altLang="zh-CN" sz="2800" dirty="0"/>
              <a:t>了解加聚反应和缩聚反应的含义。</a:t>
            </a:r>
          </a:p>
          <a:p>
            <a:pPr>
              <a:lnSpc>
                <a:spcPct val="150000"/>
              </a:lnSpc>
            </a:pPr>
            <a:r>
              <a:rPr lang="en-US" altLang="zh-CN" sz="2800" dirty="0"/>
              <a:t>(3)</a:t>
            </a:r>
            <a:r>
              <a:rPr lang="zh-CN" altLang="zh-CN" sz="2800" dirty="0"/>
              <a:t>了解合成高分子在高新技术领域的应用以及在发展经济、提高生活质量方面中的贡献</a:t>
            </a:r>
          </a:p>
        </p:txBody>
      </p:sp>
    </p:spTree>
    <p:extLst>
      <p:ext uri="{BB962C8B-B14F-4D97-AF65-F5344CB8AC3E}">
        <p14:creationId xmlns:p14="http://schemas.microsoft.com/office/powerpoint/2010/main" val="10754009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967A3709-4421-4918-825F-C25553482B79}"/>
              </a:ext>
            </a:extLst>
          </p:cNvPr>
          <p:cNvSpPr/>
          <p:nvPr/>
        </p:nvSpPr>
        <p:spPr>
          <a:xfrm>
            <a:off x="234043" y="312735"/>
            <a:ext cx="11682186" cy="662297"/>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7" name="矩形 16">
            <a:extLst>
              <a:ext uri="{FF2B5EF4-FFF2-40B4-BE49-F238E27FC236}">
                <a16:creationId xmlns="" xmlns:a16="http://schemas.microsoft.com/office/drawing/2014/main" id="{896060F1-7408-40F9-A74A-45DF15D6A7F9}"/>
              </a:ext>
            </a:extLst>
          </p:cNvPr>
          <p:cNvSpPr/>
          <p:nvPr/>
        </p:nvSpPr>
        <p:spPr>
          <a:xfrm>
            <a:off x="234043" y="1021234"/>
            <a:ext cx="11682186" cy="3323987"/>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smtClean="0"/>
              <a:t>由于</a:t>
            </a:r>
            <a:r>
              <a:rPr lang="zh-CN" altLang="zh-CN" sz="2800" dirty="0"/>
              <a:t>该有机物完全燃烧时产生等物质的量的</a:t>
            </a:r>
            <a:r>
              <a:rPr lang="en-US" altLang="zh-CN" sz="2800" dirty="0"/>
              <a:t>CO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O,</a:t>
            </a:r>
            <a:r>
              <a:rPr lang="zh-CN" altLang="zh-CN" sz="2800" dirty="0"/>
              <a:t>所以分子中</a:t>
            </a:r>
            <a:r>
              <a:rPr lang="en-US" altLang="zh-CN" sz="2800" dirty="0"/>
              <a:t>C</a:t>
            </a:r>
            <a:r>
              <a:rPr lang="zh-CN" altLang="zh-CN" sz="2800" dirty="0"/>
              <a:t>和</a:t>
            </a:r>
            <a:r>
              <a:rPr lang="en-US" altLang="zh-CN" sz="2800" dirty="0"/>
              <a:t>H</a:t>
            </a:r>
            <a:r>
              <a:rPr lang="zh-CN" altLang="zh-CN" sz="2800" dirty="0"/>
              <a:t>的原子个数比为</a:t>
            </a:r>
            <a:r>
              <a:rPr lang="en-US" altLang="zh-CN" sz="2800" dirty="0"/>
              <a:t>1∶2,</a:t>
            </a:r>
            <a:r>
              <a:rPr lang="zh-CN" altLang="zh-CN" sz="2800" dirty="0"/>
              <a:t>再结合该分子的相对分子质量可得其分子式为</a:t>
            </a:r>
            <a:r>
              <a:rPr lang="en-US" altLang="zh-CN" sz="2800" dirty="0"/>
              <a:t>C</a:t>
            </a:r>
            <a:r>
              <a:rPr lang="en-US" altLang="zh-CN" sz="2800" baseline="-25000" dirty="0"/>
              <a:t>3</a:t>
            </a:r>
            <a:r>
              <a:rPr lang="en-US" altLang="zh-CN" sz="2800" dirty="0"/>
              <a:t>H</a:t>
            </a:r>
            <a:r>
              <a:rPr lang="en-US" altLang="zh-CN" sz="2800" baseline="-25000" dirty="0"/>
              <a:t>6</a:t>
            </a:r>
            <a:r>
              <a:rPr lang="en-US" altLang="zh-CN" sz="2800" dirty="0"/>
              <a:t>O</a:t>
            </a:r>
            <a:r>
              <a:rPr lang="zh-CN" altLang="zh-CN" sz="2800" dirty="0"/>
              <a:t>。又因是单官能团有机化合物</a:t>
            </a:r>
            <a:r>
              <a:rPr lang="en-US" altLang="zh-CN" sz="2800" dirty="0"/>
              <a:t>,</a:t>
            </a:r>
            <a:r>
              <a:rPr lang="zh-CN" altLang="zh-CN" sz="2800" dirty="0"/>
              <a:t>所以它可能的结构有</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CHO</a:t>
            </a:r>
            <a:r>
              <a:rPr lang="zh-CN" altLang="zh-CN" sz="2800" dirty="0"/>
              <a:t>、</a:t>
            </a:r>
            <a:endParaRPr lang="en-US" altLang="zh-CN" sz="2800" dirty="0"/>
          </a:p>
          <a:p>
            <a:pPr>
              <a:lnSpc>
                <a:spcPct val="150000"/>
              </a:lnSpc>
            </a:pPr>
            <a:endParaRPr lang="en-US" altLang="zh-CN" sz="2800" dirty="0"/>
          </a:p>
          <a:p>
            <a:pPr>
              <a:lnSpc>
                <a:spcPct val="150000"/>
              </a:lnSpc>
            </a:pPr>
            <a:r>
              <a:rPr lang="en-US" altLang="zh-CN" sz="2800" dirty="0"/>
              <a:t>CH</a:t>
            </a:r>
            <a:r>
              <a:rPr lang="en-US" altLang="zh-CN" sz="2800" baseline="-25000" dirty="0"/>
              <a:t>3</a:t>
            </a:r>
            <a:r>
              <a:rPr lang="en-US" altLang="zh-CN" sz="2800" dirty="0"/>
              <a:t>COCH</a:t>
            </a:r>
            <a:r>
              <a:rPr lang="en-US" altLang="zh-CN" sz="2800" baseline="-25000" dirty="0"/>
              <a:t>3</a:t>
            </a:r>
            <a:r>
              <a:rPr lang="zh-CN" altLang="zh-CN" sz="2800" dirty="0"/>
              <a:t>、</a:t>
            </a:r>
            <a:r>
              <a:rPr lang="en-US" altLang="zh-CN" sz="2800" dirty="0"/>
              <a:t>                 </a:t>
            </a:r>
            <a:r>
              <a:rPr lang="zh-CN" altLang="en-US" sz="2800" dirty="0"/>
              <a:t>、          </a:t>
            </a:r>
            <a:r>
              <a:rPr lang="zh-CN" altLang="en-US" sz="2800" dirty="0" smtClean="0"/>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17">
            <a:extLst>
              <a:ext uri="{FF2B5EF4-FFF2-40B4-BE49-F238E27FC236}">
                <a16:creationId xmlns="" xmlns:a16="http://schemas.microsoft.com/office/drawing/2014/main" id="{0934A5B3-275D-4F19-B996-FC14E8C9A796}"/>
              </a:ext>
            </a:extLst>
          </p:cNvPr>
          <p:cNvPicPr/>
          <p:nvPr/>
        </p:nvPicPr>
        <p:blipFill>
          <a:blip r:embed="rId2"/>
          <a:stretch>
            <a:fillRect/>
          </a:stretch>
        </p:blipFill>
        <p:spPr>
          <a:xfrm>
            <a:off x="2201544" y="3773874"/>
            <a:ext cx="1645180" cy="417513"/>
          </a:xfrm>
          <a:prstGeom prst="rect">
            <a:avLst/>
          </a:prstGeom>
        </p:spPr>
      </p:pic>
      <p:pic>
        <p:nvPicPr>
          <p:cNvPr id="19" name="图片 18">
            <a:extLst>
              <a:ext uri="{FF2B5EF4-FFF2-40B4-BE49-F238E27FC236}">
                <a16:creationId xmlns="" xmlns:a16="http://schemas.microsoft.com/office/drawing/2014/main" id="{4E79427E-8E99-4EA6-B210-6BEEFA31D432}"/>
              </a:ext>
            </a:extLst>
          </p:cNvPr>
          <p:cNvPicPr/>
          <p:nvPr/>
        </p:nvPicPr>
        <p:blipFill>
          <a:blip r:embed="rId3"/>
          <a:stretch>
            <a:fillRect/>
          </a:stretch>
        </p:blipFill>
        <p:spPr>
          <a:xfrm>
            <a:off x="4075324" y="3386808"/>
            <a:ext cx="966788" cy="847799"/>
          </a:xfrm>
          <a:prstGeom prst="rect">
            <a:avLst/>
          </a:prstGeom>
        </p:spPr>
      </p:pic>
      <p:pic>
        <p:nvPicPr>
          <p:cNvPr id="20" name="图片 19">
            <a:extLst>
              <a:ext uri="{FF2B5EF4-FFF2-40B4-BE49-F238E27FC236}">
                <a16:creationId xmlns="" xmlns:a16="http://schemas.microsoft.com/office/drawing/2014/main" id="{3E0233C9-AC34-491E-901C-1E3BA11C941A}"/>
              </a:ext>
            </a:extLst>
          </p:cNvPr>
          <p:cNvPicPr/>
          <p:nvPr/>
        </p:nvPicPr>
        <p:blipFill>
          <a:blip r:embed="rId4"/>
          <a:stretch>
            <a:fillRect/>
          </a:stretch>
        </p:blipFill>
        <p:spPr>
          <a:xfrm>
            <a:off x="5270712" y="3409969"/>
            <a:ext cx="1940938" cy="745292"/>
          </a:xfrm>
          <a:prstGeom prst="rect">
            <a:avLst/>
          </a:prstGeom>
        </p:spPr>
      </p:pic>
      <p:sp>
        <p:nvSpPr>
          <p:cNvPr id="2" name="矩形 1">
            <a:extLst>
              <a:ext uri="{FF2B5EF4-FFF2-40B4-BE49-F238E27FC236}">
                <a16:creationId xmlns="" xmlns:a16="http://schemas.microsoft.com/office/drawing/2014/main" id="{BB984EAF-1E92-4BA3-9BC7-A832ED9428E1}"/>
              </a:ext>
            </a:extLst>
          </p:cNvPr>
          <p:cNvSpPr/>
          <p:nvPr/>
        </p:nvSpPr>
        <p:spPr>
          <a:xfrm>
            <a:off x="7168940" y="3549760"/>
            <a:ext cx="2937022" cy="662297"/>
          </a:xfrm>
          <a:prstGeom prst="rect">
            <a:avLst/>
          </a:prstGeom>
        </p:spPr>
        <p:txBody>
          <a:bodyPr wrap="none">
            <a:spAutoFit/>
          </a:bodyPr>
          <a:lstStyle/>
          <a:p>
            <a:pPr>
              <a:lnSpc>
                <a:spcPct val="150000"/>
              </a:lnSpc>
            </a:pPr>
            <a:r>
              <a:rPr lang="en-US" altLang="zh-CN" sz="2800" dirty="0"/>
              <a:t>,</a:t>
            </a:r>
            <a:r>
              <a:rPr lang="zh-CN" altLang="zh-CN" sz="2800" dirty="0"/>
              <a:t>共</a:t>
            </a:r>
            <a:r>
              <a:rPr lang="en-US" altLang="zh-CN" sz="2800" dirty="0"/>
              <a:t>5</a:t>
            </a:r>
            <a:r>
              <a:rPr lang="zh-CN" altLang="zh-CN" sz="2800" dirty="0"/>
              <a:t>种</a:t>
            </a:r>
            <a:r>
              <a:rPr lang="en-US" altLang="zh-CN" sz="2800" dirty="0"/>
              <a:t>,B</a:t>
            </a:r>
            <a:r>
              <a:rPr lang="zh-CN" altLang="zh-CN" sz="2800" dirty="0"/>
              <a:t>项正确。</a:t>
            </a:r>
            <a:endParaRPr lang="zh-CN" altLang="en-US" sz="2800" dirty="0"/>
          </a:p>
        </p:txBody>
      </p:sp>
      <p:sp>
        <p:nvSpPr>
          <p:cNvPr id="21" name="矩形 20">
            <a:extLst>
              <a:ext uri="{FF2B5EF4-FFF2-40B4-BE49-F238E27FC236}">
                <a16:creationId xmlns="" xmlns:a16="http://schemas.microsoft.com/office/drawing/2014/main" id="{F3D028B2-76D5-4C1F-B905-D4F5C2338D11}"/>
              </a:ext>
            </a:extLst>
          </p:cNvPr>
          <p:cNvSpPr/>
          <p:nvPr/>
        </p:nvSpPr>
        <p:spPr>
          <a:xfrm>
            <a:off x="234044" y="4684388"/>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 xmlns:a16="http://schemas.microsoft.com/office/drawing/2014/main" id="{AED3C765-D7B6-4190-A72B-6F878CD7B15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4959866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a:t>
            </a:r>
            <a:endParaRPr lang="en-US" altLang="zh-CN" sz="2800" dirty="0"/>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smtClean="0"/>
              <a:t>[</a:t>
            </a:r>
            <a:r>
              <a:rPr lang="zh-CN" altLang="zh-CN" sz="2800" dirty="0"/>
              <a:t>醇类异构体数目的判断</a:t>
            </a:r>
            <a:r>
              <a:rPr lang="en-US" altLang="zh-CN" sz="2800" dirty="0"/>
              <a:t>][2013</a:t>
            </a:r>
            <a:r>
              <a:rPr lang="zh-CN" altLang="zh-CN" sz="2800" dirty="0"/>
              <a:t>新课标全国卷</a:t>
            </a:r>
            <a:r>
              <a:rPr lang="en-US" altLang="zh-CN" sz="2800" dirty="0"/>
              <a:t>Ⅰ,12,6</a:t>
            </a:r>
            <a:r>
              <a:rPr lang="zh-CN" altLang="zh-CN" sz="2800" dirty="0"/>
              <a:t>分</a:t>
            </a:r>
            <a:r>
              <a:rPr lang="en-US" altLang="zh-CN" sz="2800" dirty="0"/>
              <a:t>]</a:t>
            </a:r>
            <a:r>
              <a:rPr lang="zh-CN" altLang="zh-CN" sz="2800" dirty="0"/>
              <a:t>分子式为</a:t>
            </a:r>
            <a:r>
              <a:rPr lang="en-US" altLang="zh-CN" sz="2800" dirty="0"/>
              <a:t>C</a:t>
            </a:r>
            <a:r>
              <a:rPr lang="en-US" altLang="zh-CN" sz="2800" baseline="-25000" dirty="0"/>
              <a:t>5</a:t>
            </a:r>
            <a:r>
              <a:rPr lang="en-US" altLang="zh-CN" sz="2800" dirty="0"/>
              <a:t>H</a:t>
            </a:r>
            <a:r>
              <a:rPr lang="en-US" altLang="zh-CN" sz="2800" baseline="-25000" dirty="0"/>
              <a:t>10</a:t>
            </a:r>
            <a:r>
              <a:rPr lang="en-US" altLang="zh-CN" sz="2800" dirty="0"/>
              <a:t>O</a:t>
            </a:r>
            <a:r>
              <a:rPr lang="en-US" altLang="zh-CN" sz="2800" baseline="-25000" dirty="0"/>
              <a:t>2</a:t>
            </a:r>
            <a:r>
              <a:rPr lang="zh-CN" altLang="zh-CN" sz="2800" dirty="0"/>
              <a:t>的有机物在酸性条件下可水解为酸和醇</a:t>
            </a:r>
            <a:r>
              <a:rPr lang="en-US" altLang="zh-CN" sz="2800" dirty="0"/>
              <a:t>,</a:t>
            </a:r>
            <a:r>
              <a:rPr lang="zh-CN" altLang="zh-CN" sz="2800" dirty="0"/>
              <a:t>若不考虑立体异构</a:t>
            </a:r>
            <a:r>
              <a:rPr lang="en-US" altLang="zh-CN" sz="2800" dirty="0"/>
              <a:t>,</a:t>
            </a:r>
            <a:r>
              <a:rPr lang="zh-CN" altLang="zh-CN" sz="2800" dirty="0"/>
              <a:t>这些醇和酸重新组合可形成的酯共有</a:t>
            </a:r>
          </a:p>
          <a:p>
            <a:pPr>
              <a:lnSpc>
                <a:spcPct val="150000"/>
              </a:lnSpc>
            </a:pPr>
            <a:r>
              <a:rPr lang="en-US" altLang="zh-CN" sz="2800" dirty="0"/>
              <a:t>A.15</a:t>
            </a:r>
            <a:r>
              <a:rPr lang="zh-CN" altLang="zh-CN" sz="2800" dirty="0"/>
              <a:t>种</a:t>
            </a:r>
            <a:r>
              <a:rPr lang="en-US" altLang="zh-CN" sz="2800" dirty="0"/>
              <a:t>	B.28</a:t>
            </a:r>
            <a:r>
              <a:rPr lang="zh-CN" altLang="zh-CN" sz="2800" dirty="0"/>
              <a:t>种</a:t>
            </a:r>
            <a:r>
              <a:rPr lang="en-US" altLang="zh-CN" sz="2800" dirty="0"/>
              <a:t>	C.32</a:t>
            </a:r>
            <a:r>
              <a:rPr lang="zh-CN" altLang="zh-CN" sz="2800" dirty="0"/>
              <a:t>种</a:t>
            </a:r>
            <a:r>
              <a:rPr lang="en-US" altLang="zh-CN" sz="2800" dirty="0"/>
              <a:t>	D.40</a:t>
            </a:r>
            <a:r>
              <a:rPr lang="zh-CN" altLang="zh-CN" sz="2800" dirty="0"/>
              <a:t>种</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B4CED7DC-1386-43B0-93A6-63119A80F0E6}"/>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600676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3893951"/>
          </a:xfrm>
          <a:prstGeom prst="rect">
            <a:avLst/>
          </a:prstGeom>
        </p:spPr>
        <p:txBody>
          <a:bodyPr wrap="square">
            <a:spAutoFit/>
          </a:bodyPr>
          <a:lstStyle/>
          <a:p>
            <a:pPr algn="dist">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分子式为</a:t>
            </a:r>
            <a:r>
              <a:rPr lang="en-US" altLang="zh-CN" sz="2800" dirty="0"/>
              <a:t>C</a:t>
            </a:r>
            <a:r>
              <a:rPr lang="en-US" altLang="zh-CN" sz="2800" baseline="-25000" dirty="0"/>
              <a:t>5</a:t>
            </a:r>
            <a:r>
              <a:rPr lang="en-US" altLang="zh-CN" sz="2800" dirty="0"/>
              <a:t>H</a:t>
            </a:r>
            <a:r>
              <a:rPr lang="en-US" altLang="zh-CN" sz="2800" baseline="-25000" dirty="0"/>
              <a:t>10</a:t>
            </a:r>
            <a:r>
              <a:rPr lang="en-US" altLang="zh-CN" sz="2800" dirty="0"/>
              <a:t>O</a:t>
            </a:r>
            <a:r>
              <a:rPr lang="en-US" altLang="zh-CN" sz="2800" baseline="-25000" dirty="0"/>
              <a:t>2</a:t>
            </a:r>
            <a:r>
              <a:rPr lang="zh-CN" altLang="zh-CN" sz="2800" dirty="0"/>
              <a:t>的酯可能是</a:t>
            </a:r>
            <a:r>
              <a:rPr lang="en-US" altLang="zh-CN" sz="2800" dirty="0"/>
              <a:t>HCOOC</a:t>
            </a:r>
            <a:r>
              <a:rPr lang="en-US" altLang="zh-CN" sz="2800" baseline="-25000" dirty="0"/>
              <a:t>4</a:t>
            </a:r>
            <a:r>
              <a:rPr lang="en-US" altLang="zh-CN" sz="2800" dirty="0"/>
              <a:t>H</a:t>
            </a:r>
            <a:r>
              <a:rPr lang="en-US" altLang="zh-CN" sz="2800" baseline="-25000" dirty="0"/>
              <a:t>9</a:t>
            </a:r>
            <a:r>
              <a:rPr lang="zh-CN" altLang="zh-CN" sz="2800" dirty="0"/>
              <a:t>、</a:t>
            </a:r>
            <a:r>
              <a:rPr lang="en-US" altLang="zh-CN" sz="2800" dirty="0"/>
              <a:t>CH</a:t>
            </a:r>
            <a:r>
              <a:rPr lang="en-US" altLang="zh-CN" sz="2800" baseline="-25000" dirty="0"/>
              <a:t>3</a:t>
            </a:r>
            <a:r>
              <a:rPr lang="en-US" altLang="zh-CN" sz="2800" dirty="0"/>
              <a:t>COOC</a:t>
            </a:r>
            <a:r>
              <a:rPr lang="en-US" altLang="zh-CN" sz="2800" baseline="-25000" dirty="0"/>
              <a:t>3</a:t>
            </a:r>
            <a:r>
              <a:rPr lang="en-US" altLang="zh-CN" sz="2800" dirty="0"/>
              <a:t>H</a:t>
            </a:r>
            <a:r>
              <a:rPr lang="en-US" altLang="zh-CN" sz="2800" baseline="-25000" dirty="0"/>
              <a:t>7</a:t>
            </a:r>
            <a:r>
              <a:rPr lang="zh-CN" altLang="zh-CN" sz="2800" dirty="0"/>
              <a:t>、</a:t>
            </a:r>
            <a:r>
              <a:rPr lang="en-US" altLang="zh-CN" sz="2800" dirty="0"/>
              <a:t>C</a:t>
            </a:r>
            <a:r>
              <a:rPr lang="en-US" altLang="zh-CN" sz="2800" baseline="-25000" dirty="0"/>
              <a:t>2</a:t>
            </a:r>
            <a:r>
              <a:rPr lang="en-US" altLang="zh-CN" sz="2800" dirty="0"/>
              <a:t>H</a:t>
            </a:r>
            <a:r>
              <a:rPr lang="en-US" altLang="zh-CN" sz="2800" baseline="-25000" dirty="0"/>
              <a:t>5</a:t>
            </a:r>
            <a:r>
              <a:rPr lang="en-US" altLang="zh-CN" sz="2800" dirty="0"/>
              <a:t>COOC</a:t>
            </a:r>
            <a:r>
              <a:rPr lang="en-US" altLang="zh-CN" sz="2800" baseline="-25000" dirty="0"/>
              <a:t>2</a:t>
            </a:r>
            <a:r>
              <a:rPr lang="en-US" altLang="zh-CN" sz="2800" dirty="0"/>
              <a:t>H</a:t>
            </a:r>
            <a:r>
              <a:rPr lang="en-US" altLang="zh-CN" sz="2800" baseline="-25000" dirty="0"/>
              <a:t>5</a:t>
            </a:r>
            <a:r>
              <a:rPr lang="zh-CN" altLang="zh-CN" sz="2800" dirty="0"/>
              <a:t>、</a:t>
            </a:r>
            <a:r>
              <a:rPr lang="en-US" altLang="zh-CN" sz="2800" dirty="0"/>
              <a:t>C</a:t>
            </a:r>
            <a:r>
              <a:rPr lang="en-US" altLang="zh-CN" sz="2800" baseline="-25000" dirty="0"/>
              <a:t>3</a:t>
            </a:r>
            <a:r>
              <a:rPr lang="en-US" altLang="zh-CN" sz="2800" dirty="0"/>
              <a:t>H</a:t>
            </a:r>
            <a:r>
              <a:rPr lang="en-US" altLang="zh-CN" sz="2800" baseline="-25000" dirty="0"/>
              <a:t>7</a:t>
            </a:r>
            <a:r>
              <a:rPr lang="en-US" altLang="zh-CN" sz="2800" dirty="0"/>
              <a:t>COOCH</a:t>
            </a:r>
            <a:r>
              <a:rPr lang="en-US" altLang="zh-CN" sz="2800" baseline="-25000" dirty="0"/>
              <a:t>3</a:t>
            </a:r>
            <a:r>
              <a:rPr lang="en-US" altLang="zh-CN" sz="2800" dirty="0"/>
              <a:t>,</a:t>
            </a:r>
            <a:r>
              <a:rPr lang="zh-CN" altLang="zh-CN" sz="2800" dirty="0"/>
              <a:t>其水解得到的醇分别是</a:t>
            </a:r>
            <a:r>
              <a:rPr lang="en-US" altLang="zh-CN" sz="2800" dirty="0"/>
              <a:t>C</a:t>
            </a:r>
            <a:r>
              <a:rPr lang="en-US" altLang="zh-CN" sz="2800" baseline="-25000" dirty="0"/>
              <a:t>4</a:t>
            </a:r>
            <a:r>
              <a:rPr lang="en-US" altLang="zh-CN" sz="2800" dirty="0"/>
              <a:t>H</a:t>
            </a:r>
            <a:r>
              <a:rPr lang="en-US" altLang="zh-CN" sz="2800" baseline="-25000" dirty="0"/>
              <a:t>9</a:t>
            </a:r>
            <a:r>
              <a:rPr lang="en-US" altLang="zh-CN" sz="2800" dirty="0"/>
              <a:t>OH(</a:t>
            </a:r>
            <a:r>
              <a:rPr lang="zh-CN" altLang="zh-CN" sz="2800" dirty="0"/>
              <a:t>有</a:t>
            </a:r>
            <a:r>
              <a:rPr lang="en-US" altLang="zh-CN" sz="2800" dirty="0"/>
              <a:t>4</a:t>
            </a:r>
            <a:r>
              <a:rPr lang="zh-CN" altLang="zh-CN" sz="2800" dirty="0"/>
              <a:t>种</a:t>
            </a:r>
            <a:r>
              <a:rPr lang="en-US" altLang="zh-CN" sz="2800" dirty="0"/>
              <a:t>)</a:t>
            </a:r>
            <a:r>
              <a:rPr lang="zh-CN" altLang="zh-CN" sz="2800" dirty="0"/>
              <a:t>、</a:t>
            </a:r>
            <a:r>
              <a:rPr lang="en-US" altLang="zh-CN" sz="2800" dirty="0"/>
              <a:t>C</a:t>
            </a:r>
            <a:r>
              <a:rPr lang="en-US" altLang="zh-CN" sz="2800" baseline="-25000" dirty="0"/>
              <a:t>3</a:t>
            </a:r>
            <a:r>
              <a:rPr lang="en-US" altLang="zh-CN" sz="2800" dirty="0"/>
              <a:t>H</a:t>
            </a:r>
            <a:r>
              <a:rPr lang="en-US" altLang="zh-CN" sz="2800" baseline="-25000" dirty="0"/>
              <a:t>7</a:t>
            </a:r>
            <a:r>
              <a:rPr lang="en-US" altLang="zh-CN" sz="2800" dirty="0"/>
              <a:t>OH(</a:t>
            </a:r>
            <a:r>
              <a:rPr lang="zh-CN" altLang="zh-CN" sz="2800" dirty="0"/>
              <a:t>有</a:t>
            </a:r>
            <a:r>
              <a:rPr lang="en-US" altLang="zh-CN" sz="2800" dirty="0"/>
              <a:t>2</a:t>
            </a:r>
            <a:r>
              <a:rPr lang="zh-CN" altLang="zh-CN" sz="2800" dirty="0"/>
              <a:t>种</a:t>
            </a:r>
            <a:r>
              <a:rPr lang="en-US" altLang="zh-CN" sz="2800" dirty="0"/>
              <a:t>)</a:t>
            </a:r>
            <a:r>
              <a:rPr lang="zh-CN" altLang="zh-CN" sz="2800" dirty="0"/>
              <a:t>、</a:t>
            </a:r>
            <a:r>
              <a:rPr lang="en-US" altLang="zh-CN" sz="2800" dirty="0"/>
              <a:t>C</a:t>
            </a:r>
            <a:r>
              <a:rPr lang="en-US" altLang="zh-CN" sz="2800" baseline="-25000" dirty="0"/>
              <a:t>2</a:t>
            </a:r>
            <a:r>
              <a:rPr lang="en-US" altLang="zh-CN" sz="2800" dirty="0"/>
              <a:t>H</a:t>
            </a:r>
            <a:r>
              <a:rPr lang="en-US" altLang="zh-CN" sz="2800" baseline="-25000" dirty="0"/>
              <a:t>5</a:t>
            </a:r>
            <a:r>
              <a:rPr lang="en-US" altLang="zh-CN" sz="2800" dirty="0"/>
              <a:t>OH</a:t>
            </a:r>
            <a:r>
              <a:rPr lang="zh-CN" altLang="zh-CN" sz="2800" dirty="0"/>
              <a:t>、</a:t>
            </a:r>
            <a:r>
              <a:rPr lang="en-US" altLang="zh-CN" sz="2800" dirty="0"/>
              <a:t>CH</a:t>
            </a:r>
            <a:r>
              <a:rPr lang="en-US" altLang="zh-CN" sz="2800" baseline="-25000" dirty="0"/>
              <a:t>3</a:t>
            </a:r>
            <a:r>
              <a:rPr lang="en-US" altLang="zh-CN" sz="2800" dirty="0"/>
              <a:t>OH,</a:t>
            </a:r>
            <a:r>
              <a:rPr lang="zh-CN" altLang="zh-CN" sz="2800" dirty="0"/>
              <a:t>水解得到的酸分别是</a:t>
            </a:r>
            <a:r>
              <a:rPr lang="en-US" altLang="zh-CN" sz="2800" dirty="0"/>
              <a:t>HCOOH</a:t>
            </a:r>
            <a:r>
              <a:rPr lang="zh-CN" altLang="zh-CN" sz="2800" dirty="0"/>
              <a:t>、</a:t>
            </a:r>
            <a:r>
              <a:rPr lang="en-US" altLang="zh-CN" sz="2800" dirty="0"/>
              <a:t>CH</a:t>
            </a:r>
            <a:r>
              <a:rPr lang="en-US" altLang="zh-CN" sz="2800" baseline="-25000" dirty="0"/>
              <a:t>3</a:t>
            </a:r>
            <a:r>
              <a:rPr lang="en-US" altLang="zh-CN" sz="2800" dirty="0"/>
              <a:t>COOH</a:t>
            </a:r>
            <a:r>
              <a:rPr lang="zh-CN" altLang="zh-CN" sz="2800" dirty="0"/>
              <a:t>、</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COOH</a:t>
            </a:r>
            <a:r>
              <a:rPr lang="zh-CN" altLang="zh-CN" sz="2800" dirty="0"/>
              <a:t>、</a:t>
            </a:r>
            <a:r>
              <a:rPr lang="en-US" altLang="zh-CN" sz="2800" dirty="0"/>
              <a:t>C</a:t>
            </a:r>
            <a:r>
              <a:rPr lang="en-US" altLang="zh-CN" sz="2800" baseline="-25000" dirty="0"/>
              <a:t>3</a:t>
            </a:r>
            <a:r>
              <a:rPr lang="en-US" altLang="zh-CN" sz="2800" dirty="0"/>
              <a:t>H</a:t>
            </a:r>
            <a:r>
              <a:rPr lang="en-US" altLang="zh-CN" sz="2800" baseline="-25000" dirty="0"/>
              <a:t>7</a:t>
            </a:r>
            <a:r>
              <a:rPr lang="en-US" altLang="zh-CN" sz="2800" dirty="0"/>
              <a:t>COOH(</a:t>
            </a:r>
            <a:r>
              <a:rPr lang="zh-CN" altLang="zh-CN" sz="2800" dirty="0"/>
              <a:t>有</a:t>
            </a:r>
            <a:r>
              <a:rPr lang="en-US" altLang="zh-CN" sz="2800" dirty="0"/>
              <a:t>2</a:t>
            </a:r>
            <a:r>
              <a:rPr lang="zh-CN" altLang="zh-CN" sz="2800" dirty="0"/>
              <a:t>种</a:t>
            </a:r>
            <a:r>
              <a:rPr lang="en-US" altLang="zh-CN" sz="2800" dirty="0"/>
              <a:t>)</a:t>
            </a:r>
            <a:r>
              <a:rPr lang="zh-CN" altLang="zh-CN" sz="2800" dirty="0"/>
              <a:t>。</a:t>
            </a:r>
            <a:r>
              <a:rPr lang="en-US" altLang="zh-CN" sz="2800" dirty="0"/>
              <a:t>C</a:t>
            </a:r>
            <a:r>
              <a:rPr lang="en-US" altLang="zh-CN" sz="2800" baseline="-25000" dirty="0"/>
              <a:t>4</a:t>
            </a:r>
            <a:r>
              <a:rPr lang="en-US" altLang="zh-CN" sz="2800" dirty="0"/>
              <a:t>H</a:t>
            </a:r>
            <a:r>
              <a:rPr lang="en-US" altLang="zh-CN" sz="2800" baseline="-25000" dirty="0"/>
              <a:t>9</a:t>
            </a:r>
            <a:r>
              <a:rPr lang="en-US" altLang="zh-CN" sz="2800" dirty="0"/>
              <a:t>OH</a:t>
            </a:r>
            <a:r>
              <a:rPr lang="zh-CN" altLang="zh-CN" sz="2800" dirty="0"/>
              <a:t>与上述酸形成的酯有</a:t>
            </a:r>
            <a:r>
              <a:rPr lang="en-US" altLang="zh-CN" sz="2800" dirty="0"/>
              <a:t>4+4+4+4×2=20(</a:t>
            </a:r>
            <a:r>
              <a:rPr lang="zh-CN" altLang="zh-CN" sz="2800" dirty="0"/>
              <a:t>种</a:t>
            </a:r>
            <a:r>
              <a:rPr lang="en-US" altLang="zh-CN" sz="2800" dirty="0"/>
              <a:t>);C</a:t>
            </a:r>
            <a:r>
              <a:rPr lang="en-US" altLang="zh-CN" sz="2800" baseline="-25000" dirty="0"/>
              <a:t>3</a:t>
            </a:r>
            <a:r>
              <a:rPr lang="en-US" altLang="zh-CN" sz="2800" dirty="0"/>
              <a:t>H</a:t>
            </a:r>
            <a:r>
              <a:rPr lang="en-US" altLang="zh-CN" sz="2800" baseline="-25000" dirty="0"/>
              <a:t>7</a:t>
            </a:r>
            <a:r>
              <a:rPr lang="en-US" altLang="zh-CN" sz="2800" dirty="0"/>
              <a:t>OH</a:t>
            </a:r>
            <a:r>
              <a:rPr lang="zh-CN" altLang="zh-CN" sz="2800" dirty="0"/>
              <a:t>与上述酸形成的酯有</a:t>
            </a:r>
            <a:r>
              <a:rPr lang="en-US" altLang="zh-CN" sz="2800" dirty="0"/>
              <a:t>2+2+2+2×2=10(</a:t>
            </a:r>
            <a:r>
              <a:rPr lang="zh-CN" altLang="zh-CN" sz="2800" dirty="0"/>
              <a:t>种</a:t>
            </a:r>
            <a:r>
              <a:rPr lang="en-US" altLang="zh-CN" sz="2800" dirty="0" smtClean="0"/>
              <a:t>);</a:t>
            </a:r>
          </a:p>
          <a:p>
            <a:pPr algn="dist">
              <a:lnSpc>
                <a:spcPct val="150000"/>
              </a:lnSpc>
            </a:pPr>
            <a:r>
              <a:rPr lang="en-US" altLang="zh-CN" sz="2800" dirty="0" smtClean="0"/>
              <a:t>C</a:t>
            </a:r>
            <a:r>
              <a:rPr lang="en-US" altLang="zh-CN" sz="2800" baseline="-25000" dirty="0" smtClean="0"/>
              <a:t>2</a:t>
            </a:r>
            <a:r>
              <a:rPr lang="en-US" altLang="zh-CN" sz="2800" dirty="0" smtClean="0"/>
              <a:t>H</a:t>
            </a:r>
            <a:r>
              <a:rPr lang="en-US" altLang="zh-CN" sz="2800" baseline="-25000" dirty="0" smtClean="0"/>
              <a:t>5</a:t>
            </a:r>
            <a:r>
              <a:rPr lang="en-US" altLang="zh-CN" sz="2800" dirty="0" smtClean="0"/>
              <a:t>OH</a:t>
            </a:r>
            <a:r>
              <a:rPr lang="zh-CN" altLang="zh-CN" sz="2800" dirty="0"/>
              <a:t>、</a:t>
            </a:r>
            <a:r>
              <a:rPr lang="en-US" altLang="zh-CN" sz="2800" dirty="0"/>
              <a:t>CH</a:t>
            </a:r>
            <a:r>
              <a:rPr lang="en-US" altLang="zh-CN" sz="2800" baseline="-25000" dirty="0"/>
              <a:t>3</a:t>
            </a:r>
            <a:r>
              <a:rPr lang="en-US" altLang="zh-CN" sz="2800" dirty="0"/>
              <a:t>OH</a:t>
            </a:r>
            <a:r>
              <a:rPr lang="zh-CN" altLang="zh-CN" sz="2800" dirty="0"/>
              <a:t>与上述酸形成的酯都是 </a:t>
            </a:r>
            <a:r>
              <a:rPr lang="en-US" altLang="zh-CN" sz="2800" dirty="0"/>
              <a:t>1+1+1+1×2=5(</a:t>
            </a:r>
            <a:r>
              <a:rPr lang="zh-CN" altLang="zh-CN" sz="2800" dirty="0"/>
              <a:t>种</a:t>
            </a:r>
            <a:r>
              <a:rPr lang="en-US" altLang="zh-CN" sz="2800" dirty="0"/>
              <a:t>),</a:t>
            </a:r>
            <a:r>
              <a:rPr lang="zh-CN" altLang="zh-CN" sz="2800" dirty="0"/>
              <a:t>以上共有</a:t>
            </a:r>
            <a:r>
              <a:rPr lang="en-US" altLang="zh-CN" sz="2800" dirty="0"/>
              <a:t>40</a:t>
            </a:r>
            <a:r>
              <a:rPr lang="zh-CN" altLang="zh-CN" sz="2800" dirty="0"/>
              <a:t>种。</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4" y="515811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27129CD8-2B42-4A75-96A8-8E5D240500E1}"/>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9561595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a:t>
            </a:r>
            <a:endParaRPr lang="en-US" altLang="zh-CN" sz="2800" dirty="0"/>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2800" dirty="0" smtClean="0"/>
              <a:t>[</a:t>
            </a:r>
            <a:r>
              <a:rPr lang="zh-CN" altLang="zh-CN" sz="2800" dirty="0"/>
              <a:t>限定基团书写同分异构体</a:t>
            </a:r>
            <a:r>
              <a:rPr lang="en-US" altLang="zh-CN" sz="2800" dirty="0"/>
              <a:t>][2017</a:t>
            </a:r>
            <a:r>
              <a:rPr lang="zh-CN" altLang="zh-CN" sz="2800" dirty="0"/>
              <a:t>陕西咸阳模拟改编</a:t>
            </a:r>
            <a:r>
              <a:rPr lang="en-US" altLang="zh-CN" sz="2800" dirty="0"/>
              <a:t>](1)</a:t>
            </a:r>
            <a:r>
              <a:rPr lang="zh-CN" altLang="zh-CN" sz="2800" dirty="0"/>
              <a:t>写出分子式为</a:t>
            </a:r>
            <a:r>
              <a:rPr lang="en-US" altLang="zh-CN" sz="2800" dirty="0"/>
              <a:t>C</a:t>
            </a:r>
            <a:r>
              <a:rPr lang="en-US" altLang="zh-CN" sz="2800" baseline="-25000" dirty="0"/>
              <a:t>7</a:t>
            </a:r>
            <a:r>
              <a:rPr lang="en-US" altLang="zh-CN" sz="2800" dirty="0"/>
              <a:t>H</a:t>
            </a:r>
            <a:r>
              <a:rPr lang="en-US" altLang="zh-CN" sz="2800" baseline="-25000" dirty="0"/>
              <a:t>6</a:t>
            </a:r>
            <a:r>
              <a:rPr lang="en-US" altLang="zh-CN" sz="2800" dirty="0"/>
              <a:t>O</a:t>
            </a:r>
            <a:r>
              <a:rPr lang="en-US" altLang="zh-CN" sz="2800" baseline="-25000" dirty="0"/>
              <a:t>2</a:t>
            </a:r>
            <a:r>
              <a:rPr lang="zh-CN" altLang="zh-CN" sz="2800" dirty="0"/>
              <a:t>的含有苯环的所有同分异构体的结构简式</a:t>
            </a:r>
            <a:r>
              <a:rPr lang="en-US" altLang="zh-CN" sz="2800" dirty="0"/>
              <a:t>:</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FFBE2323-B146-4B25-BA7E-39A907317AA4}"/>
              </a:ext>
            </a:extLst>
          </p:cNvPr>
          <p:cNvSpPr/>
          <p:nvPr/>
        </p:nvSpPr>
        <p:spPr>
          <a:xfrm>
            <a:off x="234043" y="3011108"/>
            <a:ext cx="11723913" cy="1384995"/>
          </a:xfrm>
          <a:prstGeom prst="rect">
            <a:avLst/>
          </a:prstGeom>
        </p:spPr>
        <p:txBody>
          <a:bodyPr wrap="square">
            <a:spAutoFit/>
          </a:bodyPr>
          <a:lstStyle/>
          <a:p>
            <a:pPr>
              <a:lnSpc>
                <a:spcPct val="150000"/>
              </a:lnSpc>
            </a:pPr>
            <a:r>
              <a:rPr lang="en-US" altLang="zh-CN" sz="2800" dirty="0"/>
              <a:t>(2)</a:t>
            </a:r>
            <a:r>
              <a:rPr lang="zh-CN" altLang="zh-CN" sz="2800" dirty="0"/>
              <a:t>与苯氯乙酮</a:t>
            </a:r>
            <a:r>
              <a:rPr lang="en-US" altLang="zh-CN" sz="2800" dirty="0"/>
              <a:t> (                                )</a:t>
            </a:r>
            <a:r>
              <a:rPr lang="zh-CN" altLang="zh-CN" sz="2800" dirty="0"/>
              <a:t>互为同分异构体</a:t>
            </a:r>
            <a:r>
              <a:rPr lang="en-US" altLang="zh-CN" sz="2800" dirty="0"/>
              <a:t>,</a:t>
            </a:r>
            <a:r>
              <a:rPr lang="zh-CN" altLang="zh-CN" sz="2800" dirty="0"/>
              <a:t>且能发生银镜反应</a:t>
            </a:r>
            <a:r>
              <a:rPr lang="en-US" altLang="zh-CN" sz="2800" dirty="0"/>
              <a:t>,</a:t>
            </a:r>
            <a:r>
              <a:rPr lang="zh-CN" altLang="zh-CN" sz="2800" dirty="0"/>
              <a:t>分子中含有苯环、但不含</a:t>
            </a:r>
            <a:r>
              <a:rPr lang="en-US" altLang="zh-CN" sz="2800" dirty="0"/>
              <a:t>—CH</a:t>
            </a:r>
            <a:r>
              <a:rPr lang="en-US" altLang="zh-CN" sz="2800" baseline="-25000" dirty="0"/>
              <a:t>3</a:t>
            </a:r>
            <a:r>
              <a:rPr lang="zh-CN" altLang="zh-CN" sz="2800" dirty="0"/>
              <a:t>的化合物有多种</a:t>
            </a:r>
            <a:r>
              <a:rPr lang="en-US" altLang="zh-CN" sz="2800" dirty="0"/>
              <a:t>,</a:t>
            </a:r>
            <a:r>
              <a:rPr lang="zh-CN" altLang="zh-CN" sz="2800" dirty="0"/>
              <a:t>它们的结构简式是</a:t>
            </a:r>
          </a:p>
        </p:txBody>
      </p:sp>
      <p:pic>
        <p:nvPicPr>
          <p:cNvPr id="14" name="图片 13">
            <a:extLst>
              <a:ext uri="{FF2B5EF4-FFF2-40B4-BE49-F238E27FC236}">
                <a16:creationId xmlns="" xmlns:a16="http://schemas.microsoft.com/office/drawing/2014/main" id="{B97D437E-CCC5-4FEF-9E8A-9CD3C5626D87}"/>
              </a:ext>
            </a:extLst>
          </p:cNvPr>
          <p:cNvPicPr/>
          <p:nvPr/>
        </p:nvPicPr>
        <p:blipFill>
          <a:blip r:embed="rId2"/>
          <a:stretch>
            <a:fillRect/>
          </a:stretch>
        </p:blipFill>
        <p:spPr>
          <a:xfrm>
            <a:off x="2923222" y="2801333"/>
            <a:ext cx="2390372" cy="902272"/>
          </a:xfrm>
          <a:prstGeom prst="rect">
            <a:avLst/>
          </a:prstGeom>
        </p:spPr>
      </p:pic>
      <p:pic>
        <p:nvPicPr>
          <p:cNvPr id="15" name="图片 14">
            <a:extLst>
              <a:ext uri="{FF2B5EF4-FFF2-40B4-BE49-F238E27FC236}">
                <a16:creationId xmlns="" xmlns:a16="http://schemas.microsoft.com/office/drawing/2014/main" id="{FD69354E-2FDD-4835-AC57-F5B78AD6EC7E}"/>
              </a:ext>
            </a:extLst>
          </p:cNvPr>
          <p:cNvPicPr/>
          <p:nvPr/>
        </p:nvPicPr>
        <p:blipFill>
          <a:blip r:embed="rId3"/>
          <a:stretch>
            <a:fillRect/>
          </a:stretch>
        </p:blipFill>
        <p:spPr>
          <a:xfrm>
            <a:off x="234043" y="4927318"/>
            <a:ext cx="2928257" cy="560218"/>
          </a:xfrm>
          <a:prstGeom prst="rect">
            <a:avLst/>
          </a:prstGeom>
        </p:spPr>
      </p:pic>
      <p:pic>
        <p:nvPicPr>
          <p:cNvPr id="16" name="图片 15">
            <a:extLst>
              <a:ext uri="{FF2B5EF4-FFF2-40B4-BE49-F238E27FC236}">
                <a16:creationId xmlns="" xmlns:a16="http://schemas.microsoft.com/office/drawing/2014/main" id="{1F43A64E-E6D2-46C2-A6E2-C16EED54B77B}"/>
              </a:ext>
            </a:extLst>
          </p:cNvPr>
          <p:cNvPicPr/>
          <p:nvPr/>
        </p:nvPicPr>
        <p:blipFill>
          <a:blip r:embed="rId4"/>
          <a:stretch>
            <a:fillRect/>
          </a:stretch>
        </p:blipFill>
        <p:spPr>
          <a:xfrm>
            <a:off x="3446955" y="4605878"/>
            <a:ext cx="2401394" cy="1183321"/>
          </a:xfrm>
          <a:prstGeom prst="rect">
            <a:avLst/>
          </a:prstGeom>
        </p:spPr>
      </p:pic>
      <p:pic>
        <p:nvPicPr>
          <p:cNvPr id="17" name="图片 16">
            <a:extLst>
              <a:ext uri="{FF2B5EF4-FFF2-40B4-BE49-F238E27FC236}">
                <a16:creationId xmlns="" xmlns:a16="http://schemas.microsoft.com/office/drawing/2014/main" id="{4189C768-012E-4000-92BE-39F888198C61}"/>
              </a:ext>
            </a:extLst>
          </p:cNvPr>
          <p:cNvPicPr/>
          <p:nvPr/>
        </p:nvPicPr>
        <p:blipFill>
          <a:blip r:embed="rId5"/>
          <a:stretch>
            <a:fillRect/>
          </a:stretch>
        </p:blipFill>
        <p:spPr>
          <a:xfrm>
            <a:off x="6133004" y="4518533"/>
            <a:ext cx="1800543" cy="965620"/>
          </a:xfrm>
          <a:prstGeom prst="rect">
            <a:avLst/>
          </a:prstGeom>
        </p:spPr>
      </p:pic>
      <p:pic>
        <p:nvPicPr>
          <p:cNvPr id="18" name="图片 17">
            <a:extLst>
              <a:ext uri="{FF2B5EF4-FFF2-40B4-BE49-F238E27FC236}">
                <a16:creationId xmlns="" xmlns:a16="http://schemas.microsoft.com/office/drawing/2014/main" id="{FB5CCD3C-8E9A-456A-9287-200C59A6F935}"/>
              </a:ext>
            </a:extLst>
          </p:cNvPr>
          <p:cNvPicPr/>
          <p:nvPr/>
        </p:nvPicPr>
        <p:blipFill>
          <a:blip r:embed="rId6"/>
          <a:stretch>
            <a:fillRect/>
          </a:stretch>
        </p:blipFill>
        <p:spPr>
          <a:xfrm>
            <a:off x="8539162" y="4352934"/>
            <a:ext cx="1366838" cy="1436265"/>
          </a:xfrm>
          <a:prstGeom prst="rect">
            <a:avLst/>
          </a:prstGeom>
        </p:spPr>
      </p:pic>
      <p:sp>
        <p:nvSpPr>
          <p:cNvPr id="19" name="矩形 18">
            <a:extLst>
              <a:ext uri="{FF2B5EF4-FFF2-40B4-BE49-F238E27FC236}">
                <a16:creationId xmlns="" xmlns:a16="http://schemas.microsoft.com/office/drawing/2014/main" id="{4963D638-6169-4320-99ED-80C9EB997F37}"/>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4259440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CA74F08E-C753-4C88-9F97-B0CFE3EEE089}"/>
              </a:ext>
            </a:extLst>
          </p:cNvPr>
          <p:cNvSpPr/>
          <p:nvPr/>
        </p:nvSpPr>
        <p:spPr>
          <a:xfrm>
            <a:off x="391206" y="685007"/>
            <a:ext cx="11458774" cy="1384995"/>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pitchFamily="18" charset="0"/>
              </a:rPr>
              <a:t>还有</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 </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 </a:t>
            </a:r>
            <a:r>
              <a:rPr lang="zh-CN" altLang="zh-CN" sz="2800" u="sng" dirty="0">
                <a:solidFill>
                  <a:srgbClr val="000000"/>
                </a:solidFill>
                <a:uFill>
                  <a:solidFill>
                    <a:srgbClr val="000000"/>
                  </a:solidFill>
                </a:uFill>
                <a:cs typeface="Times New Roman" panose="02020603050405020304" pitchFamily="18" charset="0"/>
              </a:rPr>
              <a:t>　　　　</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根据本题要求</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必须写出全部同分异构体</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但不一定填满</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en-US" sz="2800" dirty="0"/>
          </a:p>
        </p:txBody>
      </p:sp>
      <p:sp>
        <p:nvSpPr>
          <p:cNvPr id="4" name="矩形 3">
            <a:extLst>
              <a:ext uri="{FF2B5EF4-FFF2-40B4-BE49-F238E27FC236}">
                <a16:creationId xmlns="" xmlns:a16="http://schemas.microsoft.com/office/drawing/2014/main" id="{6F3DE076-7102-4093-BB7A-9B1A389A6069}"/>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16391396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836239"/>
            <a:ext cx="11682186" cy="5909310"/>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t>
            </a:r>
            <a:r>
              <a:rPr lang="en-US" altLang="zh-CN" sz="2800" dirty="0"/>
              <a:t>1)C</a:t>
            </a:r>
            <a:r>
              <a:rPr lang="en-US" altLang="zh-CN" sz="2800" baseline="-25000" dirty="0"/>
              <a:t>7</a:t>
            </a:r>
            <a:r>
              <a:rPr lang="en-US" altLang="zh-CN" sz="2800" dirty="0"/>
              <a:t>H</a:t>
            </a:r>
            <a:r>
              <a:rPr lang="en-US" altLang="zh-CN" sz="2800" baseline="-25000" dirty="0"/>
              <a:t>6</a:t>
            </a:r>
            <a:r>
              <a:rPr lang="en-US" altLang="zh-CN" sz="2800" dirty="0"/>
              <a:t>O</a:t>
            </a:r>
            <a:r>
              <a:rPr lang="en-US" altLang="zh-CN" sz="2800" baseline="-25000" dirty="0"/>
              <a:t>2</a:t>
            </a:r>
            <a:r>
              <a:rPr lang="zh-CN" altLang="zh-CN" sz="2800" dirty="0"/>
              <a:t>的不饱和度为</a:t>
            </a:r>
            <a:r>
              <a:rPr lang="en-US" altLang="zh-CN" sz="2800" dirty="0"/>
              <a:t>5,</a:t>
            </a:r>
            <a:r>
              <a:rPr lang="zh-CN" altLang="zh-CN" sz="2800" dirty="0"/>
              <a:t>苯环的不饱和度为</a:t>
            </a:r>
            <a:r>
              <a:rPr lang="en-US" altLang="zh-CN" sz="2800" dirty="0"/>
              <a:t>4,</a:t>
            </a:r>
            <a:r>
              <a:rPr lang="zh-CN" altLang="zh-CN" sz="2800" dirty="0"/>
              <a:t>故其同分异构体中必含有</a:t>
            </a:r>
            <a:r>
              <a:rPr lang="en-US" altLang="zh-CN" sz="2800" dirty="0"/>
              <a:t>“   </a:t>
            </a:r>
            <a:r>
              <a:rPr lang="en-US" altLang="zh-CN" sz="2800" dirty="0" smtClean="0"/>
              <a:t>              ”,</a:t>
            </a:r>
            <a:r>
              <a:rPr lang="zh-CN" altLang="zh-CN" sz="2800" dirty="0"/>
              <a:t>如果</a:t>
            </a:r>
            <a:r>
              <a:rPr lang="en-US" altLang="zh-CN" sz="2800" dirty="0"/>
              <a:t>“              ”</a:t>
            </a:r>
            <a:r>
              <a:rPr lang="zh-CN" altLang="zh-CN" sz="2800" dirty="0"/>
              <a:t>是</a:t>
            </a:r>
            <a:r>
              <a:rPr lang="en-US" altLang="zh-CN" sz="2800" dirty="0"/>
              <a:t>—CHO,</a:t>
            </a:r>
            <a:r>
              <a:rPr lang="zh-CN" altLang="zh-CN" sz="2800" dirty="0"/>
              <a:t>则还含有</a:t>
            </a:r>
            <a:r>
              <a:rPr lang="en-US" altLang="zh-CN" sz="2800" dirty="0"/>
              <a:t>—OH,</a:t>
            </a:r>
            <a:r>
              <a:rPr lang="zh-CN" altLang="zh-CN" sz="2800" dirty="0"/>
              <a:t>二者在苯环</a:t>
            </a:r>
            <a:r>
              <a:rPr lang="zh-CN" altLang="zh-CN" sz="2800" dirty="0" smtClean="0"/>
              <a:t>上</a:t>
            </a:r>
            <a:endParaRPr lang="en-US" altLang="zh-CN" sz="2800" dirty="0" smtClean="0"/>
          </a:p>
          <a:p>
            <a:pPr>
              <a:lnSpc>
                <a:spcPct val="150000"/>
              </a:lnSpc>
            </a:pPr>
            <a:endParaRPr lang="en-US" altLang="zh-CN" sz="2800" dirty="0"/>
          </a:p>
          <a:p>
            <a:pPr>
              <a:lnSpc>
                <a:spcPct val="150000"/>
              </a:lnSpc>
            </a:pPr>
            <a:r>
              <a:rPr lang="zh-CN" altLang="zh-CN" sz="2800" dirty="0" smtClean="0"/>
              <a:t>的</a:t>
            </a:r>
            <a:r>
              <a:rPr lang="zh-CN" altLang="zh-CN" sz="2800" dirty="0"/>
              <a:t>位置</a:t>
            </a:r>
            <a:r>
              <a:rPr lang="zh-CN" altLang="zh-CN" sz="2800" dirty="0" smtClean="0"/>
              <a:t>可以</a:t>
            </a:r>
            <a:r>
              <a:rPr lang="zh-CN" altLang="zh-CN" sz="2800" dirty="0"/>
              <a:t>是邻、间、对位</a:t>
            </a:r>
            <a:r>
              <a:rPr lang="en-US" altLang="zh-CN" sz="2800" dirty="0"/>
              <a:t>;</a:t>
            </a:r>
            <a:r>
              <a:rPr lang="zh-CN" altLang="zh-CN" sz="2800" dirty="0"/>
              <a:t>如果</a:t>
            </a:r>
            <a:r>
              <a:rPr lang="en-US" altLang="zh-CN" sz="2800" dirty="0" smtClean="0"/>
              <a:t>“                 ”</a:t>
            </a:r>
            <a:r>
              <a:rPr lang="zh-CN" altLang="zh-CN" sz="2800" dirty="0" smtClean="0"/>
              <a:t>是</a:t>
            </a:r>
            <a:r>
              <a:rPr lang="en-US" altLang="zh-CN" sz="2800" dirty="0"/>
              <a:t>—COOH</a:t>
            </a:r>
            <a:r>
              <a:rPr lang="zh-CN" altLang="zh-CN" sz="2800" dirty="0"/>
              <a:t>或</a:t>
            </a:r>
            <a:r>
              <a:rPr lang="en-US" altLang="zh-CN" sz="2800" dirty="0"/>
              <a:t>HCOO—,</a:t>
            </a:r>
            <a:r>
              <a:rPr lang="zh-CN" altLang="zh-CN" sz="2800" dirty="0"/>
              <a:t>则各有一种结构。</a:t>
            </a:r>
            <a:endParaRPr lang="en-US" altLang="zh-CN" sz="2800" dirty="0"/>
          </a:p>
          <a:p>
            <a:pPr>
              <a:lnSpc>
                <a:spcPct val="150000"/>
              </a:lnSpc>
            </a:pPr>
            <a:r>
              <a:rPr lang="en-US" altLang="zh-CN" sz="2800" dirty="0"/>
              <a:t>(2)</a:t>
            </a:r>
            <a:r>
              <a:rPr lang="zh-CN" altLang="zh-CN" sz="2800" dirty="0"/>
              <a:t>如果醛基直接连在苯环上</a:t>
            </a:r>
            <a:r>
              <a:rPr lang="en-US" altLang="zh-CN" sz="2800" dirty="0"/>
              <a:t>,</a:t>
            </a:r>
            <a:r>
              <a:rPr lang="zh-CN" altLang="zh-CN" sz="2800" dirty="0"/>
              <a:t>则另一个取代基是</a:t>
            </a:r>
            <a:r>
              <a:rPr lang="en-US" altLang="zh-CN" sz="2800" dirty="0"/>
              <a:t>—CH</a:t>
            </a:r>
            <a:r>
              <a:rPr lang="en-US" altLang="zh-CN" sz="2800" baseline="-25000" dirty="0"/>
              <a:t>2</a:t>
            </a:r>
            <a:r>
              <a:rPr lang="en-US" altLang="zh-CN" sz="2800" dirty="0"/>
              <a:t>Cl,</a:t>
            </a:r>
            <a:r>
              <a:rPr lang="zh-CN" altLang="zh-CN" sz="2800" dirty="0"/>
              <a:t>位置可以是邻、间、对</a:t>
            </a:r>
            <a:r>
              <a:rPr lang="en-US" altLang="zh-CN" sz="2800" dirty="0"/>
              <a:t>;</a:t>
            </a:r>
            <a:r>
              <a:rPr lang="zh-CN" altLang="zh-CN" sz="2800" dirty="0"/>
              <a:t>如果氯原子直接和苯环相连</a:t>
            </a:r>
            <a:r>
              <a:rPr lang="en-US" altLang="zh-CN" sz="2800" dirty="0"/>
              <a:t>,</a:t>
            </a:r>
            <a:r>
              <a:rPr lang="zh-CN" altLang="zh-CN" sz="2800" dirty="0"/>
              <a:t>则另一个取代基是</a:t>
            </a:r>
            <a:r>
              <a:rPr lang="en-US" altLang="zh-CN" sz="2800" dirty="0"/>
              <a:t>—CH</a:t>
            </a:r>
            <a:r>
              <a:rPr lang="en-US" altLang="zh-CN" sz="2800" baseline="-25000" dirty="0"/>
              <a:t>2</a:t>
            </a:r>
            <a:r>
              <a:rPr lang="en-US" altLang="zh-CN" sz="2800" dirty="0"/>
              <a:t>CHO,</a:t>
            </a:r>
            <a:r>
              <a:rPr lang="zh-CN" altLang="zh-CN" sz="2800" dirty="0"/>
              <a:t>同样位置可以是邻、间、对</a:t>
            </a:r>
            <a:r>
              <a:rPr lang="en-US" altLang="zh-CN" sz="2800" dirty="0"/>
              <a:t>;</a:t>
            </a:r>
            <a:r>
              <a:rPr lang="zh-CN" altLang="zh-CN" sz="2800" dirty="0"/>
              <a:t>如果苯环上只有一个取代基</a:t>
            </a:r>
            <a:r>
              <a:rPr lang="en-US" altLang="zh-CN" sz="2800" dirty="0"/>
              <a:t>,</a:t>
            </a:r>
            <a:r>
              <a:rPr lang="zh-CN" altLang="zh-CN" sz="2800" dirty="0"/>
              <a:t>则一定是</a:t>
            </a:r>
            <a:r>
              <a:rPr lang="en-US" altLang="zh-CN" sz="2800" dirty="0"/>
              <a:t>—</a:t>
            </a:r>
            <a:r>
              <a:rPr lang="en-US" altLang="zh-CN" sz="2800" dirty="0" err="1"/>
              <a:t>CHClCHO</a:t>
            </a:r>
            <a:r>
              <a:rPr lang="en-US" altLang="zh-CN" sz="2800" dirty="0"/>
              <a:t>,</a:t>
            </a:r>
            <a:r>
              <a:rPr lang="zh-CN" altLang="zh-CN" sz="2800" dirty="0"/>
              <a:t>综上分析共有</a:t>
            </a:r>
            <a:r>
              <a:rPr lang="en-US" altLang="zh-CN" sz="2800" dirty="0"/>
              <a:t>7</a:t>
            </a:r>
            <a:r>
              <a:rPr lang="zh-CN" altLang="zh-CN" sz="2800" dirty="0"/>
              <a:t>种同分异构体。</a:t>
            </a:r>
            <a:r>
              <a:rPr lang="en-US" altLang="zh-CN" sz="2800" dirty="0"/>
              <a:t>      </a:t>
            </a:r>
          </a:p>
        </p:txBody>
      </p:sp>
      <p:sp>
        <p:nvSpPr>
          <p:cNvPr id="13" name="矩形 12">
            <a:extLst>
              <a:ext uri="{FF2B5EF4-FFF2-40B4-BE49-F238E27FC236}">
                <a16:creationId xmlns="" xmlns:a16="http://schemas.microsoft.com/office/drawing/2014/main" id="{9EAE933B-2164-402D-A487-D5AA96986A36}"/>
              </a:ext>
            </a:extLst>
          </p:cNvPr>
          <p:cNvSpPr/>
          <p:nvPr/>
        </p:nvSpPr>
        <p:spPr>
          <a:xfrm>
            <a:off x="234043" y="256492"/>
            <a:ext cx="11682186"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pic>
        <p:nvPicPr>
          <p:cNvPr id="15" name="图片 14">
            <a:extLst>
              <a:ext uri="{FF2B5EF4-FFF2-40B4-BE49-F238E27FC236}">
                <a16:creationId xmlns="" xmlns:a16="http://schemas.microsoft.com/office/drawing/2014/main" id="{28AD4A31-98E8-4E6E-A330-50D4193BA08B}"/>
              </a:ext>
            </a:extLst>
          </p:cNvPr>
          <p:cNvPicPr/>
          <p:nvPr/>
        </p:nvPicPr>
        <p:blipFill>
          <a:blip r:embed="rId2"/>
          <a:stretch>
            <a:fillRect/>
          </a:stretch>
        </p:blipFill>
        <p:spPr>
          <a:xfrm>
            <a:off x="1699444" y="1670327"/>
            <a:ext cx="1030923" cy="859360"/>
          </a:xfrm>
          <a:prstGeom prst="rect">
            <a:avLst/>
          </a:prstGeom>
        </p:spPr>
      </p:pic>
      <p:pic>
        <p:nvPicPr>
          <p:cNvPr id="17" name="图片 16">
            <a:extLst>
              <a:ext uri="{FF2B5EF4-FFF2-40B4-BE49-F238E27FC236}">
                <a16:creationId xmlns="" xmlns:a16="http://schemas.microsoft.com/office/drawing/2014/main" id="{FE5B89EA-9C54-4ADB-A5FD-BB30CBD54C5F}"/>
              </a:ext>
            </a:extLst>
          </p:cNvPr>
          <p:cNvPicPr/>
          <p:nvPr/>
        </p:nvPicPr>
        <p:blipFill>
          <a:blip r:embed="rId2"/>
          <a:stretch>
            <a:fillRect/>
          </a:stretch>
        </p:blipFill>
        <p:spPr>
          <a:xfrm>
            <a:off x="4267751" y="1654447"/>
            <a:ext cx="1049973" cy="875240"/>
          </a:xfrm>
          <a:prstGeom prst="rect">
            <a:avLst/>
          </a:prstGeom>
        </p:spPr>
      </p:pic>
      <p:pic>
        <p:nvPicPr>
          <p:cNvPr id="18" name="图片 17">
            <a:extLst>
              <a:ext uri="{FF2B5EF4-FFF2-40B4-BE49-F238E27FC236}">
                <a16:creationId xmlns="" xmlns:a16="http://schemas.microsoft.com/office/drawing/2014/main" id="{E6C93E63-420E-4AB4-A5C1-292C9EAF73D8}"/>
              </a:ext>
            </a:extLst>
          </p:cNvPr>
          <p:cNvPicPr/>
          <p:nvPr/>
        </p:nvPicPr>
        <p:blipFill>
          <a:blip r:embed="rId2"/>
          <a:stretch>
            <a:fillRect/>
          </a:stretch>
        </p:blipFill>
        <p:spPr>
          <a:xfrm>
            <a:off x="5676539" y="2641582"/>
            <a:ext cx="1203390" cy="1003126"/>
          </a:xfrm>
          <a:prstGeom prst="rect">
            <a:avLst/>
          </a:prstGeom>
        </p:spPr>
      </p:pic>
      <p:sp>
        <p:nvSpPr>
          <p:cNvPr id="16" name="矩形 15">
            <a:extLst>
              <a:ext uri="{FF2B5EF4-FFF2-40B4-BE49-F238E27FC236}">
                <a16:creationId xmlns="" xmlns:a16="http://schemas.microsoft.com/office/drawing/2014/main" id="{12007B34-89FC-45D8-8483-970ACF9F35DB}"/>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7243372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A1F3DE05-9D8F-4386-815C-CF88AEEA2BC4}"/>
              </a:ext>
            </a:extLst>
          </p:cNvPr>
          <p:cNvSpPr/>
          <p:nvPr/>
        </p:nvSpPr>
        <p:spPr>
          <a:xfrm>
            <a:off x="234044" y="312735"/>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9" name="矩形 18">
            <a:extLst>
              <a:ext uri="{FF2B5EF4-FFF2-40B4-BE49-F238E27FC236}">
                <a16:creationId xmlns="" xmlns:a16="http://schemas.microsoft.com/office/drawing/2014/main" id="{D1165368-AA8B-4385-A392-52582EC5D97D}"/>
              </a:ext>
            </a:extLst>
          </p:cNvPr>
          <p:cNvSpPr/>
          <p:nvPr/>
        </p:nvSpPr>
        <p:spPr>
          <a:xfrm>
            <a:off x="234044" y="1119311"/>
            <a:ext cx="11723912" cy="661207"/>
          </a:xfrm>
          <a:prstGeom prst="rect">
            <a:avLst/>
          </a:prstGeom>
        </p:spPr>
        <p:txBody>
          <a:bodyPr wrap="square">
            <a:spAutoFit/>
          </a:bodyPr>
          <a:lstStyle/>
          <a:p>
            <a:pPr>
              <a:lnSpc>
                <a:spcPct val="150000"/>
              </a:lnSpc>
              <a:spcAft>
                <a:spcPts val="0"/>
              </a:spcAft>
            </a:pPr>
            <a:r>
              <a:rPr lang="en-US" altLang="zh-CN" sz="2800" dirty="0"/>
              <a:t>(1)</a:t>
            </a:r>
            <a:endParaRPr lang="zh-CN" altLang="zh-CN" sz="2800" dirty="0"/>
          </a:p>
        </p:txBody>
      </p:sp>
      <p:pic>
        <p:nvPicPr>
          <p:cNvPr id="5128" name="图片 1910">
            <a:extLst>
              <a:ext uri="{FF2B5EF4-FFF2-40B4-BE49-F238E27FC236}">
                <a16:creationId xmlns="" xmlns:a16="http://schemas.microsoft.com/office/drawing/2014/main" id="{EDE5990C-04A8-4037-BCA4-9562BF2DD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77" y="1315050"/>
            <a:ext cx="2678974" cy="550817"/>
          </a:xfrm>
          <a:prstGeom prst="rect">
            <a:avLst/>
          </a:prstGeom>
          <a:noFill/>
          <a:extLst>
            <a:ext uri="{909E8E84-426E-40DD-AFC4-6F175D3DCCD1}">
              <a14:hiddenFill xmlns:a14="http://schemas.microsoft.com/office/drawing/2010/main">
                <a:solidFill>
                  <a:srgbClr val="FFFFFF"/>
                </a:solidFill>
              </a14:hiddenFill>
            </a:ext>
          </a:extLst>
        </p:spPr>
      </p:pic>
      <p:pic>
        <p:nvPicPr>
          <p:cNvPr id="5127" name="图片 1911">
            <a:extLst>
              <a:ext uri="{FF2B5EF4-FFF2-40B4-BE49-F238E27FC236}">
                <a16:creationId xmlns="" xmlns:a16="http://schemas.microsoft.com/office/drawing/2014/main" id="{0CD87A53-839C-404F-99B8-0CADFDD3D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594" y="800145"/>
            <a:ext cx="2128157" cy="11266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图片 1912">
            <a:extLst>
              <a:ext uri="{FF2B5EF4-FFF2-40B4-BE49-F238E27FC236}">
                <a16:creationId xmlns="" xmlns:a16="http://schemas.microsoft.com/office/drawing/2014/main" id="{75993443-9648-47D7-A2CE-3E14A3921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184" y="897038"/>
            <a:ext cx="1827711" cy="1126671"/>
          </a:xfrm>
          <a:prstGeom prst="rect">
            <a:avLst/>
          </a:prstGeom>
          <a:noFill/>
          <a:extLst>
            <a:ext uri="{909E8E84-426E-40DD-AFC4-6F175D3DCCD1}">
              <a14:hiddenFill xmlns:a14="http://schemas.microsoft.com/office/drawing/2010/main">
                <a:solidFill>
                  <a:srgbClr val="FFFFFF"/>
                </a:solidFill>
              </a14:hiddenFill>
            </a:ext>
          </a:extLst>
        </p:spPr>
      </p:pic>
      <p:pic>
        <p:nvPicPr>
          <p:cNvPr id="5125" name="图片 1913">
            <a:extLst>
              <a:ext uri="{FF2B5EF4-FFF2-40B4-BE49-F238E27FC236}">
                <a16:creationId xmlns="" xmlns:a16="http://schemas.microsoft.com/office/drawing/2014/main" id="{6F34D4EB-205E-4F81-963A-1E364C232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7583" y="1424963"/>
            <a:ext cx="2128157" cy="5508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1914">
            <a:extLst>
              <a:ext uri="{FF2B5EF4-FFF2-40B4-BE49-F238E27FC236}">
                <a16:creationId xmlns="" xmlns:a16="http://schemas.microsoft.com/office/drawing/2014/main" id="{6FAC84AC-ADCE-4406-80B3-8662216FC2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270" y="2618809"/>
            <a:ext cx="2153194" cy="550817"/>
          </a:xfrm>
          <a:prstGeom prst="rect">
            <a:avLst/>
          </a:prstGeom>
          <a:noFill/>
          <a:extLst>
            <a:ext uri="{909E8E84-426E-40DD-AFC4-6F175D3DCCD1}">
              <a14:hiddenFill xmlns:a14="http://schemas.microsoft.com/office/drawing/2010/main">
                <a:solidFill>
                  <a:srgbClr val="FFFFFF"/>
                </a:solidFill>
              </a14:hiddenFill>
            </a:ext>
          </a:extLst>
        </p:spPr>
      </p:pic>
      <p:pic>
        <p:nvPicPr>
          <p:cNvPr id="5123" name="图片 1915">
            <a:extLst>
              <a:ext uri="{FF2B5EF4-FFF2-40B4-BE49-F238E27FC236}">
                <a16:creationId xmlns="" xmlns:a16="http://schemas.microsoft.com/office/drawing/2014/main" id="{907ECD86-D4F1-4BF3-BD8D-D66CED004B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760" y="3911126"/>
            <a:ext cx="2453640" cy="1126671"/>
          </a:xfrm>
          <a:prstGeom prst="rect">
            <a:avLst/>
          </a:prstGeom>
          <a:noFill/>
          <a:extLst>
            <a:ext uri="{909E8E84-426E-40DD-AFC4-6F175D3DCCD1}">
              <a14:hiddenFill xmlns:a14="http://schemas.microsoft.com/office/drawing/2010/main">
                <a:solidFill>
                  <a:srgbClr val="FFFFFF"/>
                </a:solidFill>
              </a14:hiddenFill>
            </a:ext>
          </a:extLst>
        </p:spPr>
      </p:pic>
      <p:pic>
        <p:nvPicPr>
          <p:cNvPr id="5122" name="图片 1916">
            <a:extLst>
              <a:ext uri="{FF2B5EF4-FFF2-40B4-BE49-F238E27FC236}">
                <a16:creationId xmlns="" xmlns:a16="http://schemas.microsoft.com/office/drawing/2014/main" id="{662626F1-F0B0-4E09-BC39-E52956A6D1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3053" y="3939701"/>
            <a:ext cx="1902823" cy="1151709"/>
          </a:xfrm>
          <a:prstGeom prst="rect">
            <a:avLst/>
          </a:prstGeom>
          <a:noFill/>
          <a:extLst>
            <a:ext uri="{909E8E84-426E-40DD-AFC4-6F175D3DCCD1}">
              <a14:hiddenFill xmlns:a14="http://schemas.microsoft.com/office/drawing/2010/main">
                <a:solidFill>
                  <a:srgbClr val="FFFFFF"/>
                </a:solidFill>
              </a14:hiddenFill>
            </a:ext>
          </a:extLst>
        </p:spPr>
      </p:pic>
      <p:pic>
        <p:nvPicPr>
          <p:cNvPr id="5121" name="图片 1917">
            <a:extLst>
              <a:ext uri="{FF2B5EF4-FFF2-40B4-BE49-F238E27FC236}">
                <a16:creationId xmlns="" xmlns:a16="http://schemas.microsoft.com/office/drawing/2014/main" id="{6CE5D315-5E8A-481B-BEAD-C6F29ABF73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7995" y="4064887"/>
            <a:ext cx="2628900" cy="1026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 xmlns:a16="http://schemas.microsoft.com/office/drawing/2014/main" id="{C332CAA0-9E76-44C7-A042-E9033C04ABDC}"/>
              </a:ext>
            </a:extLst>
          </p:cNvPr>
          <p:cNvSpPr>
            <a:spLocks noChangeArrowheads="1"/>
          </p:cNvSpPr>
          <p:nvPr/>
        </p:nvSpPr>
        <p:spPr bwMode="auto">
          <a:xfrm>
            <a:off x="0" y="2266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14">
            <a:extLst>
              <a:ext uri="{FF2B5EF4-FFF2-40B4-BE49-F238E27FC236}">
                <a16:creationId xmlns="" xmlns:a16="http://schemas.microsoft.com/office/drawing/2014/main" id="{5DC96A0B-29D8-4AF5-94B4-C3BABA08C4DA}"/>
              </a:ext>
            </a:extLst>
          </p:cNvPr>
          <p:cNvSpPr>
            <a:spLocks noChangeArrowheads="1"/>
          </p:cNvSpPr>
          <p:nvPr/>
        </p:nvSpPr>
        <p:spPr bwMode="auto">
          <a:xfrm>
            <a:off x="290107" y="3613927"/>
            <a:ext cx="604653"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50000"/>
              </a:lnSpc>
              <a:spcBef>
                <a:spcPct val="0"/>
              </a:spcBef>
              <a:spcAft>
                <a:spcPct val="0"/>
              </a:spcAft>
              <a:buClrTx/>
              <a:buSzTx/>
              <a:buFontTx/>
              <a:buNone/>
              <a:tabLst/>
            </a:pPr>
            <a:r>
              <a:rPr lang="en-US" altLang="zh-CN" sz="2800" dirty="0"/>
              <a:t>(2)</a:t>
            </a:r>
          </a:p>
        </p:txBody>
      </p:sp>
      <p:sp>
        <p:nvSpPr>
          <p:cNvPr id="23" name="Rectangle 15">
            <a:extLst>
              <a:ext uri="{FF2B5EF4-FFF2-40B4-BE49-F238E27FC236}">
                <a16:creationId xmlns="" xmlns:a16="http://schemas.microsoft.com/office/drawing/2014/main" id="{06B84585-F7D0-4812-9301-D1C6D3087608}"/>
              </a:ext>
            </a:extLst>
          </p:cNvPr>
          <p:cNvSpPr>
            <a:spLocks noChangeArrowheads="1"/>
          </p:cNvSpPr>
          <p:nvPr/>
        </p:nvSpPr>
        <p:spPr bwMode="auto">
          <a:xfrm>
            <a:off x="0" y="4638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000000"/>
                </a:solidFill>
                <a:effectLst/>
                <a:latin typeface="NEU-BZ-S92"/>
                <a:ea typeface="方正书宋_GBK" panose="02000000000000000000"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4" name="Rectangle 16">
            <a:extLst>
              <a:ext uri="{FF2B5EF4-FFF2-40B4-BE49-F238E27FC236}">
                <a16:creationId xmlns="" xmlns:a16="http://schemas.microsoft.com/office/drawing/2014/main" id="{D01E1A13-6A19-4A78-89A3-3B18D5BDE131}"/>
              </a:ext>
            </a:extLst>
          </p:cNvPr>
          <p:cNvSpPr>
            <a:spLocks noChangeArrowheads="1"/>
          </p:cNvSpPr>
          <p:nvPr/>
        </p:nvSpPr>
        <p:spPr bwMode="auto">
          <a:xfrm>
            <a:off x="0" y="507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000000"/>
                </a:solidFill>
                <a:effectLst/>
                <a:latin typeface="NEU-BZ-S92"/>
                <a:ea typeface="方正书宋_GBK" panose="02000000000000000000"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5" name="Rectangle 17">
            <a:extLst>
              <a:ext uri="{FF2B5EF4-FFF2-40B4-BE49-F238E27FC236}">
                <a16:creationId xmlns="" xmlns:a16="http://schemas.microsoft.com/office/drawing/2014/main" id="{D6AF607C-BDF5-4240-BE75-0CABBF25CBB6}"/>
              </a:ext>
            </a:extLst>
          </p:cNvPr>
          <p:cNvSpPr>
            <a:spLocks noChangeArrowheads="1"/>
          </p:cNvSpPr>
          <p:nvPr/>
        </p:nvSpPr>
        <p:spPr bwMode="auto">
          <a:xfrm>
            <a:off x="0" y="546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 name="矩形 33">
            <a:extLst>
              <a:ext uri="{FF2B5EF4-FFF2-40B4-BE49-F238E27FC236}">
                <a16:creationId xmlns="" xmlns:a16="http://schemas.microsoft.com/office/drawing/2014/main" id="{7B29D778-E9A9-470D-8E3E-3BDFF189629B}"/>
              </a:ext>
            </a:extLst>
          </p:cNvPr>
          <p:cNvSpPr/>
          <p:nvPr/>
        </p:nvSpPr>
        <p:spPr>
          <a:xfrm>
            <a:off x="3836127" y="1294583"/>
            <a:ext cx="920933" cy="661207"/>
          </a:xfrm>
          <a:prstGeom prst="rect">
            <a:avLst/>
          </a:prstGeom>
        </p:spPr>
        <p:txBody>
          <a:bodyPr wrap="square">
            <a:spAutoFit/>
          </a:bodyPr>
          <a:lstStyle/>
          <a:p>
            <a:pPr>
              <a:lnSpc>
                <a:spcPct val="150000"/>
              </a:lnSpc>
              <a:spcAft>
                <a:spcPts val="0"/>
              </a:spcAft>
            </a:pPr>
            <a:r>
              <a:rPr lang="zh-CN" altLang="en-US" sz="2800" dirty="0"/>
              <a:t>、</a:t>
            </a:r>
            <a:endParaRPr lang="zh-CN" altLang="zh-CN" sz="2800" dirty="0"/>
          </a:p>
        </p:txBody>
      </p:sp>
      <p:sp>
        <p:nvSpPr>
          <p:cNvPr id="35" name="矩形 34">
            <a:extLst>
              <a:ext uri="{FF2B5EF4-FFF2-40B4-BE49-F238E27FC236}">
                <a16:creationId xmlns="" xmlns:a16="http://schemas.microsoft.com/office/drawing/2014/main" id="{B81ED61E-4F68-443C-B673-BDF47028AF43}"/>
              </a:ext>
            </a:extLst>
          </p:cNvPr>
          <p:cNvSpPr/>
          <p:nvPr/>
        </p:nvSpPr>
        <p:spPr>
          <a:xfrm>
            <a:off x="6424751" y="1294583"/>
            <a:ext cx="920933" cy="661207"/>
          </a:xfrm>
          <a:prstGeom prst="rect">
            <a:avLst/>
          </a:prstGeom>
        </p:spPr>
        <p:txBody>
          <a:bodyPr wrap="square">
            <a:spAutoFit/>
          </a:bodyPr>
          <a:lstStyle/>
          <a:p>
            <a:pPr>
              <a:lnSpc>
                <a:spcPct val="150000"/>
              </a:lnSpc>
              <a:spcAft>
                <a:spcPts val="0"/>
              </a:spcAft>
            </a:pPr>
            <a:r>
              <a:rPr lang="zh-CN" altLang="en-US" sz="2800" dirty="0"/>
              <a:t>、</a:t>
            </a:r>
            <a:endParaRPr lang="zh-CN" altLang="zh-CN" sz="2800" dirty="0"/>
          </a:p>
        </p:txBody>
      </p:sp>
      <p:sp>
        <p:nvSpPr>
          <p:cNvPr id="36" name="矩形 35">
            <a:extLst>
              <a:ext uri="{FF2B5EF4-FFF2-40B4-BE49-F238E27FC236}">
                <a16:creationId xmlns="" xmlns:a16="http://schemas.microsoft.com/office/drawing/2014/main" id="{D5D1F4C5-BD8A-445A-90BD-3861D4CED5BC}"/>
              </a:ext>
            </a:extLst>
          </p:cNvPr>
          <p:cNvSpPr/>
          <p:nvPr/>
        </p:nvSpPr>
        <p:spPr>
          <a:xfrm>
            <a:off x="9047116" y="1294583"/>
            <a:ext cx="920933" cy="661207"/>
          </a:xfrm>
          <a:prstGeom prst="rect">
            <a:avLst/>
          </a:prstGeom>
        </p:spPr>
        <p:txBody>
          <a:bodyPr wrap="square">
            <a:spAutoFit/>
          </a:bodyPr>
          <a:lstStyle/>
          <a:p>
            <a:pPr>
              <a:lnSpc>
                <a:spcPct val="150000"/>
              </a:lnSpc>
              <a:spcAft>
                <a:spcPts val="0"/>
              </a:spcAft>
            </a:pPr>
            <a:r>
              <a:rPr lang="zh-CN" altLang="en-US" sz="2800" dirty="0"/>
              <a:t>、</a:t>
            </a:r>
            <a:endParaRPr lang="zh-CN" altLang="zh-CN" sz="2800" dirty="0"/>
          </a:p>
        </p:txBody>
      </p:sp>
      <p:sp>
        <p:nvSpPr>
          <p:cNvPr id="37" name="矩形 36">
            <a:extLst>
              <a:ext uri="{FF2B5EF4-FFF2-40B4-BE49-F238E27FC236}">
                <a16:creationId xmlns="" xmlns:a16="http://schemas.microsoft.com/office/drawing/2014/main" id="{397E5AB7-D6DE-4CEF-8922-CA41B7E6B3EE}"/>
              </a:ext>
            </a:extLst>
          </p:cNvPr>
          <p:cNvSpPr/>
          <p:nvPr/>
        </p:nvSpPr>
        <p:spPr>
          <a:xfrm>
            <a:off x="11581852" y="1294583"/>
            <a:ext cx="920933" cy="661207"/>
          </a:xfrm>
          <a:prstGeom prst="rect">
            <a:avLst/>
          </a:prstGeom>
        </p:spPr>
        <p:txBody>
          <a:bodyPr wrap="square">
            <a:spAutoFit/>
          </a:bodyPr>
          <a:lstStyle/>
          <a:p>
            <a:pPr>
              <a:lnSpc>
                <a:spcPct val="150000"/>
              </a:lnSpc>
              <a:spcAft>
                <a:spcPts val="0"/>
              </a:spcAft>
            </a:pPr>
            <a:r>
              <a:rPr lang="zh-CN" altLang="en-US" sz="2800" dirty="0"/>
              <a:t>、</a:t>
            </a:r>
            <a:endParaRPr lang="zh-CN" altLang="zh-CN" sz="2800" dirty="0"/>
          </a:p>
        </p:txBody>
      </p:sp>
      <p:sp>
        <p:nvSpPr>
          <p:cNvPr id="38" name="矩形 37">
            <a:extLst>
              <a:ext uri="{FF2B5EF4-FFF2-40B4-BE49-F238E27FC236}">
                <a16:creationId xmlns="" xmlns:a16="http://schemas.microsoft.com/office/drawing/2014/main" id="{8E4C5B4C-C1B6-42FA-9EBA-B6CE2A93D7AB}"/>
              </a:ext>
            </a:extLst>
          </p:cNvPr>
          <p:cNvSpPr/>
          <p:nvPr/>
        </p:nvSpPr>
        <p:spPr>
          <a:xfrm>
            <a:off x="11581852" y="2357072"/>
            <a:ext cx="920933" cy="661207"/>
          </a:xfrm>
          <a:prstGeom prst="rect">
            <a:avLst/>
          </a:prstGeom>
        </p:spPr>
        <p:txBody>
          <a:bodyPr wrap="square">
            <a:spAutoFit/>
          </a:bodyPr>
          <a:lstStyle/>
          <a:p>
            <a:pPr>
              <a:lnSpc>
                <a:spcPct val="150000"/>
              </a:lnSpc>
              <a:spcAft>
                <a:spcPts val="0"/>
              </a:spcAft>
            </a:pPr>
            <a:r>
              <a:rPr lang="zh-CN" altLang="en-US" sz="2800" dirty="0"/>
              <a:t>、</a:t>
            </a:r>
            <a:endParaRPr lang="zh-CN" altLang="zh-CN" sz="2800" dirty="0"/>
          </a:p>
        </p:txBody>
      </p:sp>
      <p:sp>
        <p:nvSpPr>
          <p:cNvPr id="39" name="矩形 38">
            <a:extLst>
              <a:ext uri="{FF2B5EF4-FFF2-40B4-BE49-F238E27FC236}">
                <a16:creationId xmlns="" xmlns:a16="http://schemas.microsoft.com/office/drawing/2014/main" id="{950DC7BE-D5ED-4370-BBD3-2FDDFB166AED}"/>
              </a:ext>
            </a:extLst>
          </p:cNvPr>
          <p:cNvSpPr/>
          <p:nvPr/>
        </p:nvSpPr>
        <p:spPr>
          <a:xfrm>
            <a:off x="3538353" y="4035328"/>
            <a:ext cx="920933" cy="661207"/>
          </a:xfrm>
          <a:prstGeom prst="rect">
            <a:avLst/>
          </a:prstGeom>
        </p:spPr>
        <p:txBody>
          <a:bodyPr wrap="square">
            <a:spAutoFit/>
          </a:bodyPr>
          <a:lstStyle/>
          <a:p>
            <a:pPr>
              <a:lnSpc>
                <a:spcPct val="150000"/>
              </a:lnSpc>
              <a:spcAft>
                <a:spcPts val="0"/>
              </a:spcAft>
            </a:pPr>
            <a:r>
              <a:rPr lang="zh-CN" altLang="en-US" sz="2800" dirty="0"/>
              <a:t>、</a:t>
            </a:r>
            <a:endParaRPr lang="zh-CN" altLang="zh-CN" sz="2800" dirty="0"/>
          </a:p>
        </p:txBody>
      </p:sp>
      <p:sp>
        <p:nvSpPr>
          <p:cNvPr id="40" name="矩形 39">
            <a:extLst>
              <a:ext uri="{FF2B5EF4-FFF2-40B4-BE49-F238E27FC236}">
                <a16:creationId xmlns="" xmlns:a16="http://schemas.microsoft.com/office/drawing/2014/main" id="{460BFFF7-8275-4F06-82BF-82716A6BB5CE}"/>
              </a:ext>
            </a:extLst>
          </p:cNvPr>
          <p:cNvSpPr/>
          <p:nvPr/>
        </p:nvSpPr>
        <p:spPr>
          <a:xfrm>
            <a:off x="5855876" y="4035328"/>
            <a:ext cx="920933" cy="661207"/>
          </a:xfrm>
          <a:prstGeom prst="rect">
            <a:avLst/>
          </a:prstGeom>
        </p:spPr>
        <p:txBody>
          <a:bodyPr wrap="square">
            <a:spAutoFit/>
          </a:bodyPr>
          <a:lstStyle/>
          <a:p>
            <a:pPr>
              <a:lnSpc>
                <a:spcPct val="150000"/>
              </a:lnSpc>
              <a:spcAft>
                <a:spcPts val="0"/>
              </a:spcAft>
            </a:pPr>
            <a:r>
              <a:rPr lang="zh-CN" altLang="en-US" sz="2800" dirty="0"/>
              <a:t>、</a:t>
            </a:r>
            <a:endParaRPr lang="zh-CN" altLang="zh-CN" sz="2800" dirty="0"/>
          </a:p>
        </p:txBody>
      </p:sp>
      <p:sp>
        <p:nvSpPr>
          <p:cNvPr id="32" name="矩形 31">
            <a:extLst>
              <a:ext uri="{FF2B5EF4-FFF2-40B4-BE49-F238E27FC236}">
                <a16:creationId xmlns="" xmlns:a16="http://schemas.microsoft.com/office/drawing/2014/main" id="{5E6849A7-5104-4B6C-A087-C9F761FC2E18}"/>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34861799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61722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有机物分子式和结构式的确定</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7C7EBEFC-364B-4A42-8C75-CA22D447CA30}"/>
              </a:ext>
            </a:extLst>
          </p:cNvPr>
          <p:cNvSpPr/>
          <p:nvPr/>
        </p:nvSpPr>
        <p:spPr>
          <a:xfrm>
            <a:off x="234043" y="1302425"/>
            <a:ext cx="11723913" cy="662297"/>
          </a:xfrm>
          <a:prstGeom prst="rect">
            <a:avLst/>
          </a:prstGeom>
        </p:spPr>
        <p:txBody>
          <a:bodyPr wrap="square">
            <a:spAutoFit/>
          </a:bodyPr>
          <a:lstStyle/>
          <a:p>
            <a:pPr>
              <a:lnSpc>
                <a:spcPct val="150000"/>
              </a:lnSpc>
            </a:pPr>
            <a:r>
              <a:rPr lang="en-US" altLang="zh-CN" sz="2800" b="1" dirty="0"/>
              <a:t>1.</a:t>
            </a:r>
            <a:r>
              <a:rPr lang="zh-CN" altLang="zh-CN" sz="2800" b="1" dirty="0"/>
              <a:t>研究有机化合物的基本步骤</a:t>
            </a:r>
          </a:p>
        </p:txBody>
      </p:sp>
      <p:pic>
        <p:nvPicPr>
          <p:cNvPr id="10" name="YJJTRSB-1.jpg" descr="id:2147516424;FounderCES">
            <a:extLst>
              <a:ext uri="{FF2B5EF4-FFF2-40B4-BE49-F238E27FC236}">
                <a16:creationId xmlns="" xmlns:a16="http://schemas.microsoft.com/office/drawing/2014/main" id="{AA363CFC-D7CA-46F4-BEB8-D35ABB4DA94E}"/>
              </a:ext>
            </a:extLst>
          </p:cNvPr>
          <p:cNvPicPr/>
          <p:nvPr/>
        </p:nvPicPr>
        <p:blipFill>
          <a:blip r:embed="rId2"/>
          <a:stretch>
            <a:fillRect/>
          </a:stretch>
        </p:blipFill>
        <p:spPr>
          <a:xfrm>
            <a:off x="2401839" y="2153161"/>
            <a:ext cx="7388319" cy="1755109"/>
          </a:xfrm>
          <a:prstGeom prst="rect">
            <a:avLst/>
          </a:prstGeom>
        </p:spPr>
      </p:pic>
      <p:sp>
        <p:nvSpPr>
          <p:cNvPr id="2" name="矩形 1">
            <a:extLst>
              <a:ext uri="{FF2B5EF4-FFF2-40B4-BE49-F238E27FC236}">
                <a16:creationId xmlns="" xmlns:a16="http://schemas.microsoft.com/office/drawing/2014/main" id="{47C503E5-1089-45A0-AB96-0B0854334AFF}"/>
              </a:ext>
            </a:extLst>
          </p:cNvPr>
          <p:cNvSpPr/>
          <p:nvPr/>
        </p:nvSpPr>
        <p:spPr>
          <a:xfrm>
            <a:off x="234043" y="4238965"/>
            <a:ext cx="6096000" cy="1384995"/>
          </a:xfrm>
          <a:prstGeom prst="rect">
            <a:avLst/>
          </a:prstGeom>
        </p:spPr>
        <p:txBody>
          <a:bodyPr>
            <a:spAutoFit/>
          </a:bodyPr>
          <a:lstStyle/>
          <a:p>
            <a:pPr>
              <a:lnSpc>
                <a:spcPct val="150000"/>
              </a:lnSpc>
              <a:spcAft>
                <a:spcPts val="0"/>
              </a:spcAft>
            </a:pPr>
            <a:r>
              <a:rPr lang="en-US" altLang="zh-CN" sz="2800" b="1" dirty="0"/>
              <a:t>2.</a:t>
            </a:r>
            <a:r>
              <a:rPr lang="zh-CN" altLang="zh-CN" sz="2800" b="1" dirty="0"/>
              <a:t>有机物分子式的确定</a:t>
            </a:r>
          </a:p>
          <a:p>
            <a:pPr>
              <a:lnSpc>
                <a:spcPct val="150000"/>
              </a:lnSpc>
              <a:spcAft>
                <a:spcPts val="0"/>
              </a:spcAft>
            </a:pPr>
            <a:r>
              <a:rPr lang="en-US" altLang="zh-CN" sz="2800" dirty="0"/>
              <a:t>(1)</a:t>
            </a:r>
            <a:r>
              <a:rPr lang="zh-CN" altLang="zh-CN" sz="2800" dirty="0"/>
              <a:t>确定有机物分子式的常见流程</a:t>
            </a:r>
          </a:p>
        </p:txBody>
      </p:sp>
    </p:spTree>
    <p:extLst>
      <p:ext uri="{BB962C8B-B14F-4D97-AF65-F5344CB8AC3E}">
        <p14:creationId xmlns:p14="http://schemas.microsoft.com/office/powerpoint/2010/main" val="4098577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T26ZT-9.EPS" descr="id:2147516431;FounderCES">
            <a:extLst>
              <a:ext uri="{FF2B5EF4-FFF2-40B4-BE49-F238E27FC236}">
                <a16:creationId xmlns="" xmlns:a16="http://schemas.microsoft.com/office/drawing/2014/main" id="{AA45C1F0-AC52-46DD-9C41-4FE0759B5800}"/>
              </a:ext>
            </a:extLst>
          </p:cNvPr>
          <p:cNvPicPr/>
          <p:nvPr/>
        </p:nvPicPr>
        <p:blipFill>
          <a:blip r:embed="rId2"/>
          <a:stretch>
            <a:fillRect/>
          </a:stretch>
        </p:blipFill>
        <p:spPr>
          <a:xfrm>
            <a:off x="2244653" y="450532"/>
            <a:ext cx="7702693" cy="2978468"/>
          </a:xfrm>
          <a:prstGeom prst="rect">
            <a:avLst/>
          </a:prstGeom>
        </p:spPr>
      </p:pic>
      <p:sp>
        <p:nvSpPr>
          <p:cNvPr id="3" name="矩形 2">
            <a:extLst>
              <a:ext uri="{FF2B5EF4-FFF2-40B4-BE49-F238E27FC236}">
                <a16:creationId xmlns="" xmlns:a16="http://schemas.microsoft.com/office/drawing/2014/main" id="{C97963A2-E886-419E-9264-6CE776FF978C}"/>
              </a:ext>
            </a:extLst>
          </p:cNvPr>
          <p:cNvSpPr/>
          <p:nvPr/>
        </p:nvSpPr>
        <p:spPr>
          <a:xfrm>
            <a:off x="342900" y="3429000"/>
            <a:ext cx="11601450" cy="3323987"/>
          </a:xfrm>
          <a:prstGeom prst="rect">
            <a:avLst/>
          </a:prstGeom>
        </p:spPr>
        <p:txBody>
          <a:bodyPr wrap="square">
            <a:spAutoFit/>
          </a:bodyPr>
          <a:lstStyle/>
          <a:p>
            <a:pPr>
              <a:lnSpc>
                <a:spcPct val="150000"/>
              </a:lnSpc>
              <a:spcAft>
                <a:spcPts val="0"/>
              </a:spcAft>
            </a:pPr>
            <a:r>
              <a:rPr lang="en-US" altLang="zh-CN" sz="2800" dirty="0"/>
              <a:t>(2)</a:t>
            </a:r>
            <a:r>
              <a:rPr lang="zh-CN" altLang="zh-CN" sz="2800" dirty="0"/>
              <a:t>根据特殊条件确定有机物分子式</a:t>
            </a:r>
          </a:p>
          <a:p>
            <a:pPr>
              <a:lnSpc>
                <a:spcPct val="150000"/>
              </a:lnSpc>
              <a:spcAft>
                <a:spcPts val="0"/>
              </a:spcAft>
            </a:pPr>
            <a:r>
              <a:rPr lang="en-US" altLang="zh-CN" sz="2800" dirty="0"/>
              <a:t>①</a:t>
            </a:r>
            <a:r>
              <a:rPr lang="zh-CN" altLang="zh-CN" sz="2800" dirty="0"/>
              <a:t>含氢量最高的烃为甲烷</a:t>
            </a:r>
            <a:r>
              <a:rPr lang="en-US" altLang="zh-CN" sz="2800" dirty="0"/>
              <a:t>;</a:t>
            </a:r>
            <a:endParaRPr lang="zh-CN" altLang="zh-CN" sz="2800" dirty="0"/>
          </a:p>
          <a:p>
            <a:pPr>
              <a:lnSpc>
                <a:spcPct val="150000"/>
              </a:lnSpc>
              <a:spcAft>
                <a:spcPts val="0"/>
              </a:spcAft>
            </a:pPr>
            <a:r>
              <a:rPr lang="en-US" altLang="zh-CN" sz="2800" dirty="0"/>
              <a:t>②</a:t>
            </a:r>
            <a:r>
              <a:rPr lang="zh-CN" altLang="zh-CN" sz="2800" dirty="0"/>
              <a:t>通常情况下</a:t>
            </a:r>
            <a:r>
              <a:rPr lang="en-US" altLang="zh-CN" sz="2800" dirty="0"/>
              <a:t>,</a:t>
            </a:r>
            <a:r>
              <a:rPr lang="zh-CN" altLang="zh-CN" sz="2800" dirty="0"/>
              <a:t>烃的含氧衍生物呈气态的是甲醛</a:t>
            </a:r>
            <a:r>
              <a:rPr lang="en-US" altLang="zh-CN" sz="2800" dirty="0"/>
              <a:t>;</a:t>
            </a:r>
            <a:endParaRPr lang="zh-CN" altLang="zh-CN" sz="2800" dirty="0"/>
          </a:p>
          <a:p>
            <a:pPr>
              <a:lnSpc>
                <a:spcPct val="150000"/>
              </a:lnSpc>
              <a:spcAft>
                <a:spcPts val="0"/>
              </a:spcAft>
            </a:pPr>
            <a:r>
              <a:rPr lang="en-US" altLang="zh-CN" sz="2800" dirty="0"/>
              <a:t>③</a:t>
            </a:r>
            <a:r>
              <a:rPr lang="zh-CN" altLang="zh-CN" sz="2800" dirty="0"/>
              <a:t>对于烃类混合物</a:t>
            </a:r>
            <a:r>
              <a:rPr lang="en-US" altLang="zh-CN" sz="2800" dirty="0"/>
              <a:t>,</a:t>
            </a:r>
            <a:r>
              <a:rPr lang="zh-CN" altLang="zh-CN" sz="2800" dirty="0"/>
              <a:t>平均每个分子中所含碳原子数小于</a:t>
            </a:r>
            <a:r>
              <a:rPr lang="en-US" altLang="zh-CN" sz="2800" dirty="0"/>
              <a:t>2,</a:t>
            </a:r>
            <a:r>
              <a:rPr lang="zh-CN" altLang="zh-CN" sz="2800" dirty="0"/>
              <a:t>则该烃类混合物中一定含有甲烷</a:t>
            </a:r>
            <a:r>
              <a:rPr lang="en-US" altLang="zh-CN" sz="2800" dirty="0"/>
              <a:t>;</a:t>
            </a:r>
            <a:endParaRPr lang="zh-CN" altLang="zh-CN" sz="2800" dirty="0"/>
          </a:p>
        </p:txBody>
      </p:sp>
      <p:sp>
        <p:nvSpPr>
          <p:cNvPr id="4" name="矩形 3">
            <a:extLst>
              <a:ext uri="{FF2B5EF4-FFF2-40B4-BE49-F238E27FC236}">
                <a16:creationId xmlns="" xmlns:a16="http://schemas.microsoft.com/office/drawing/2014/main" id="{317C718F-525D-441C-BF1E-5A6D98055A4B}"/>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6975274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C97963A2-E886-419E-9264-6CE776FF978C}"/>
              </a:ext>
            </a:extLst>
          </p:cNvPr>
          <p:cNvSpPr/>
          <p:nvPr/>
        </p:nvSpPr>
        <p:spPr>
          <a:xfrm>
            <a:off x="342900" y="285750"/>
            <a:ext cx="11601450" cy="3323987"/>
          </a:xfrm>
          <a:prstGeom prst="rect">
            <a:avLst/>
          </a:prstGeom>
        </p:spPr>
        <p:txBody>
          <a:bodyPr wrap="square">
            <a:spAutoFit/>
          </a:bodyPr>
          <a:lstStyle/>
          <a:p>
            <a:pPr>
              <a:lnSpc>
                <a:spcPct val="150000"/>
              </a:lnSpc>
              <a:spcAft>
                <a:spcPts val="0"/>
              </a:spcAft>
            </a:pPr>
            <a:r>
              <a:rPr lang="en-US" altLang="zh-CN" sz="2800" dirty="0"/>
              <a:t>④</a:t>
            </a:r>
            <a:r>
              <a:rPr lang="zh-CN" altLang="zh-CN" sz="2800" dirty="0"/>
              <a:t>同温同压</a:t>
            </a:r>
            <a:r>
              <a:rPr lang="en-US" altLang="zh-CN" sz="2800" dirty="0"/>
              <a:t>(</a:t>
            </a:r>
            <a:r>
              <a:rPr lang="zh-CN" altLang="zh-CN" sz="2800" dirty="0"/>
              <a:t>温度高于</a:t>
            </a:r>
            <a:r>
              <a:rPr lang="en-US" altLang="zh-CN" sz="2800" dirty="0"/>
              <a:t>100 ℃),</a:t>
            </a:r>
            <a:r>
              <a:rPr lang="zh-CN" altLang="zh-CN" sz="2800" dirty="0"/>
              <a:t>烃燃烧前后气体体积不变</a:t>
            </a:r>
            <a:r>
              <a:rPr lang="en-US" altLang="zh-CN" sz="2800" dirty="0"/>
              <a:t>,</a:t>
            </a:r>
            <a:r>
              <a:rPr lang="zh-CN" altLang="zh-CN" sz="2800" dirty="0"/>
              <a:t>则烃分子中氢原子数为</a:t>
            </a:r>
            <a:r>
              <a:rPr lang="en-US" altLang="zh-CN" sz="2800" dirty="0"/>
              <a:t>4;</a:t>
            </a:r>
            <a:endParaRPr lang="zh-CN" altLang="zh-CN" sz="2800" dirty="0"/>
          </a:p>
          <a:p>
            <a:pPr>
              <a:lnSpc>
                <a:spcPct val="150000"/>
              </a:lnSpc>
              <a:spcAft>
                <a:spcPts val="0"/>
              </a:spcAft>
            </a:pPr>
            <a:r>
              <a:rPr lang="en-US" altLang="zh-CN" sz="2800" dirty="0"/>
              <a:t>⑤</a:t>
            </a:r>
            <a:r>
              <a:rPr lang="zh-CN" altLang="zh-CN" sz="2800" dirty="0"/>
              <a:t>通常情况下若为气态烃</a:t>
            </a:r>
            <a:r>
              <a:rPr lang="en-US" altLang="zh-CN" sz="2800" dirty="0"/>
              <a:t>,</a:t>
            </a:r>
            <a:r>
              <a:rPr lang="zh-CN" altLang="zh-CN" sz="2800" dirty="0"/>
              <a:t>则烃分子中碳原子数</a:t>
            </a:r>
            <a:r>
              <a:rPr lang="en-US" altLang="zh-CN" sz="2800" dirty="0"/>
              <a:t>≤4</a:t>
            </a:r>
            <a:r>
              <a:rPr lang="zh-CN" altLang="zh-CN" sz="2800" dirty="0"/>
              <a:t>。</a:t>
            </a:r>
          </a:p>
          <a:p>
            <a:pPr>
              <a:lnSpc>
                <a:spcPct val="150000"/>
              </a:lnSpc>
              <a:spcAft>
                <a:spcPts val="0"/>
              </a:spcAft>
            </a:pPr>
            <a:r>
              <a:rPr lang="en-US" altLang="zh-CN" sz="2800" dirty="0"/>
              <a:t>(3)</a:t>
            </a:r>
            <a:r>
              <a:rPr lang="zh-CN" altLang="zh-CN" sz="2800" dirty="0"/>
              <a:t>有机物分子式的确定方法</a:t>
            </a:r>
          </a:p>
          <a:p>
            <a:pPr>
              <a:lnSpc>
                <a:spcPct val="150000"/>
              </a:lnSpc>
              <a:spcAft>
                <a:spcPts val="0"/>
              </a:spcAft>
            </a:pPr>
            <a:r>
              <a:rPr lang="en-US" altLang="zh-CN" sz="2800" dirty="0"/>
              <a:t>①</a:t>
            </a:r>
            <a:r>
              <a:rPr lang="zh-CN" altLang="zh-CN" sz="2800" dirty="0"/>
              <a:t>元素分析法</a:t>
            </a:r>
          </a:p>
        </p:txBody>
      </p:sp>
      <p:sp>
        <p:nvSpPr>
          <p:cNvPr id="4" name="矩形 3">
            <a:extLst>
              <a:ext uri="{FF2B5EF4-FFF2-40B4-BE49-F238E27FC236}">
                <a16:creationId xmlns="" xmlns:a16="http://schemas.microsoft.com/office/drawing/2014/main" id="{5C122260-4B92-4255-AC76-9192D8835EF7}"/>
              </a:ext>
            </a:extLst>
          </p:cNvPr>
          <p:cNvSpPr/>
          <p:nvPr/>
        </p:nvSpPr>
        <p:spPr>
          <a:xfrm>
            <a:off x="8945880" y="0"/>
            <a:ext cx="22670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专题二十六 有机化学基础</a:t>
            </a:r>
          </a:p>
        </p:txBody>
      </p:sp>
    </p:spTree>
    <p:extLst>
      <p:ext uri="{BB962C8B-B14F-4D97-AF65-F5344CB8AC3E}">
        <p14:creationId xmlns:p14="http://schemas.microsoft.com/office/powerpoint/2010/main" val="22061293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bdabcaa41a374d7aa3a2e6471dfa8d523641e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3198</TotalTime>
  <Words>11014</Words>
  <Application>Microsoft Office PowerPoint</Application>
  <PresentationFormat>宽屏</PresentationFormat>
  <Paragraphs>1700</Paragraphs>
  <Slides>184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184</vt:i4>
      </vt:variant>
    </vt:vector>
  </HeadingPairs>
  <TitlesOfParts>
    <vt:vector size="193" baseType="lpstr">
      <vt:lpstr>NEU-BZ-S92</vt:lpstr>
      <vt:lpstr>方正楷体_GBK</vt:lpstr>
      <vt:lpstr>方正书宋_GBK</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595</cp:revision>
  <dcterms:created xsi:type="dcterms:W3CDTF">2018-02-01T09:53:21Z</dcterms:created>
  <dcterms:modified xsi:type="dcterms:W3CDTF">2018-03-22T03:46:19Z</dcterms:modified>
</cp:coreProperties>
</file>