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71" r:id="rId3"/>
    <p:sldId id="513" r:id="rId4"/>
    <p:sldId id="514" r:id="rId5"/>
    <p:sldId id="261" r:id="rId6"/>
    <p:sldId id="277" r:id="rId7"/>
    <p:sldId id="278" r:id="rId8"/>
    <p:sldId id="279" r:id="rId9"/>
    <p:sldId id="515" r:id="rId10"/>
    <p:sldId id="273" r:id="rId11"/>
    <p:sldId id="263" r:id="rId12"/>
    <p:sldId id="406" r:id="rId13"/>
    <p:sldId id="407" r:id="rId14"/>
    <p:sldId id="408" r:id="rId15"/>
    <p:sldId id="416" r:id="rId16"/>
    <p:sldId id="417" r:id="rId17"/>
    <p:sldId id="418" r:id="rId18"/>
    <p:sldId id="419" r:id="rId19"/>
    <p:sldId id="420" r:id="rId20"/>
    <p:sldId id="434" r:id="rId21"/>
    <p:sldId id="421" r:id="rId22"/>
    <p:sldId id="435" r:id="rId23"/>
    <p:sldId id="436" r:id="rId24"/>
    <p:sldId id="437" r:id="rId25"/>
    <p:sldId id="438" r:id="rId26"/>
    <p:sldId id="439" r:id="rId27"/>
    <p:sldId id="440" r:id="rId28"/>
    <p:sldId id="441" r:id="rId29"/>
    <p:sldId id="274" r:id="rId30"/>
    <p:sldId id="326" r:id="rId31"/>
    <p:sldId id="465" r:id="rId32"/>
    <p:sldId id="466" r:id="rId33"/>
    <p:sldId id="467" r:id="rId34"/>
    <p:sldId id="468" r:id="rId35"/>
    <p:sldId id="282" r:id="rId36"/>
    <p:sldId id="469" r:id="rId37"/>
    <p:sldId id="336" r:id="rId38"/>
    <p:sldId id="470" r:id="rId39"/>
    <p:sldId id="471" r:id="rId40"/>
    <p:sldId id="472" r:id="rId41"/>
    <p:sldId id="473" r:id="rId42"/>
    <p:sldId id="474" r:id="rId43"/>
    <p:sldId id="475" r:id="rId44"/>
    <p:sldId id="477" r:id="rId45"/>
    <p:sldId id="478" r:id="rId46"/>
    <p:sldId id="479" r:id="rId47"/>
    <p:sldId id="480" r:id="rId48"/>
    <p:sldId id="481" r:id="rId49"/>
    <p:sldId id="482" r:id="rId50"/>
    <p:sldId id="483" r:id="rId51"/>
    <p:sldId id="484" r:id="rId52"/>
    <p:sldId id="485" r:id="rId53"/>
    <p:sldId id="486" r:id="rId54"/>
    <p:sldId id="487" r:id="rId55"/>
    <p:sldId id="488" r:id="rId56"/>
    <p:sldId id="489" r:id="rId57"/>
    <p:sldId id="490" r:id="rId58"/>
    <p:sldId id="491" r:id="rId59"/>
    <p:sldId id="492" r:id="rId60"/>
    <p:sldId id="493" r:id="rId61"/>
    <p:sldId id="494" r:id="rId62"/>
    <p:sldId id="495" r:id="rId63"/>
    <p:sldId id="496" r:id="rId64"/>
    <p:sldId id="500" r:id="rId65"/>
    <p:sldId id="501" r:id="rId66"/>
    <p:sldId id="502" r:id="rId67"/>
    <p:sldId id="503" r:id="rId68"/>
    <p:sldId id="504" r:id="rId69"/>
    <p:sldId id="505" r:id="rId70"/>
    <p:sldId id="506" r:id="rId71"/>
    <p:sldId id="507" r:id="rId72"/>
    <p:sldId id="508" r:id="rId73"/>
    <p:sldId id="275" r:id="rId74"/>
    <p:sldId id="283" r:id="rId75"/>
    <p:sldId id="391" r:id="rId76"/>
    <p:sldId id="509" r:id="rId77"/>
    <p:sldId id="510" r:id="rId78"/>
    <p:sldId id="511" r:id="rId79"/>
    <p:sldId id="266" r:id="rId80"/>
  </p:sldIdLst>
  <p:sldSz cx="12192000" cy="6858000"/>
  <p:notesSz cx="6858000" cy="9144000"/>
  <p:custDataLst>
    <p:tags r:id="rId8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章节标题" id="{F5EEC428-8706-4C59-AEE4-161BB92701F7}">
          <p14:sldIdLst>
            <p14:sldId id="267"/>
            <p14:sldId id="271"/>
          </p14:sldIdLst>
        </p14:section>
        <p14:section name="目录" id="{62B0F58D-E21A-4849-85F8-F0658C934CDC}">
          <p14:sldIdLst>
            <p14:sldId id="513"/>
            <p14:sldId id="514"/>
          </p14:sldIdLst>
        </p14:section>
        <p14:section name="考情精解读" id="{E5B6AE4C-B16F-4E49-ACF6-1636DDCCFF7B}">
          <p14:sldIdLst>
            <p14:sldId id="261"/>
            <p14:sldId id="277"/>
            <p14:sldId id="278"/>
            <p14:sldId id="279"/>
            <p14:sldId id="515"/>
          </p14:sldIdLst>
        </p14:section>
        <p14:section name="A.知识全通关" id="{0696FE38-A922-4D75-AA25-7EF156A1C92B}">
          <p14:sldIdLst>
            <p14:sldId id="273"/>
            <p14:sldId id="263"/>
            <p14:sldId id="406"/>
            <p14:sldId id="407"/>
            <p14:sldId id="408"/>
            <p14:sldId id="416"/>
            <p14:sldId id="417"/>
            <p14:sldId id="418"/>
            <p14:sldId id="419"/>
            <p14:sldId id="420"/>
            <p14:sldId id="434"/>
            <p14:sldId id="421"/>
            <p14:sldId id="435"/>
            <p14:sldId id="436"/>
            <p14:sldId id="437"/>
            <p14:sldId id="438"/>
            <p14:sldId id="439"/>
            <p14:sldId id="440"/>
            <p14:sldId id="441"/>
          </p14:sldIdLst>
        </p14:section>
        <p14:section name="B.素养大提升" id="{EAE3448C-E808-4F1F-840E-365612D64D3F}">
          <p14:sldIdLst>
            <p14:sldId id="274"/>
            <p14:sldId id="326"/>
            <p14:sldId id="465"/>
            <p14:sldId id="466"/>
            <p14:sldId id="467"/>
            <p14:sldId id="468"/>
            <p14:sldId id="282"/>
            <p14:sldId id="469"/>
            <p14:sldId id="336"/>
            <p14:sldId id="470"/>
            <p14:sldId id="471"/>
            <p14:sldId id="472"/>
            <p14:sldId id="473"/>
            <p14:sldId id="474"/>
            <p14:sldId id="475"/>
            <p14:sldId id="477"/>
            <p14:sldId id="478"/>
            <p14:sldId id="479"/>
            <p14:sldId id="480"/>
            <p14:sldId id="481"/>
            <p14:sldId id="482"/>
            <p14:sldId id="483"/>
            <p14:sldId id="484"/>
            <p14:sldId id="485"/>
            <p14:sldId id="486"/>
            <p14:sldId id="487"/>
            <p14:sldId id="488"/>
            <p14:sldId id="489"/>
            <p14:sldId id="490"/>
            <p14:sldId id="491"/>
            <p14:sldId id="492"/>
            <p14:sldId id="493"/>
            <p14:sldId id="494"/>
            <p14:sldId id="495"/>
            <p14:sldId id="496"/>
            <p14:sldId id="500"/>
            <p14:sldId id="501"/>
            <p14:sldId id="502"/>
            <p14:sldId id="503"/>
            <p14:sldId id="504"/>
            <p14:sldId id="505"/>
            <p14:sldId id="506"/>
            <p14:sldId id="507"/>
            <p14:sldId id="508"/>
          </p14:sldIdLst>
        </p14:section>
        <p14:section name="C.考向全扫描" id="{C8D129F6-420B-47E8-9577-A84C8752F9E5}">
          <p14:sldIdLst>
            <p14:sldId id="275"/>
            <p14:sldId id="283"/>
            <p14:sldId id="391"/>
            <p14:sldId id="509"/>
            <p14:sldId id="510"/>
            <p14:sldId id="511"/>
          </p14:sldIdLst>
        </p14:section>
        <p14:section name="尾片" id="{185A69EE-4998-4242-976C-7169DE9C7BAE}">
          <p14:sldIdLst>
            <p14:sldId id="266"/>
          </p14:sldIdLst>
        </p14:section>
      </p14:sectionLst>
    </p:ex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25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08" autoAdjust="0"/>
    <p:restoredTop sz="94660"/>
  </p:normalViewPr>
  <p:slideViewPr>
    <p:cSldViewPr snapToGrid="0" showGuides="1">
      <p:cViewPr varScale="1">
        <p:scale>
          <a:sx n="83" d="100"/>
          <a:sy n="83" d="100"/>
        </p:scale>
        <p:origin x="66" y="204"/>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738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rgbClr val="DA251C"/>
        </a:solidFill>
        <a:effectLst/>
      </p:bgPr>
    </p:bg>
    <p:spTree>
      <p:nvGrpSpPr>
        <p:cNvPr id="1" name=""/>
        <p:cNvGrpSpPr/>
        <p:nvPr/>
      </p:nvGrpSpPr>
      <p:grpSpPr>
        <a:xfrm>
          <a:off x="0" y="0"/>
          <a:ext cx="0" cy="0"/>
          <a:chOff x="0" y="0"/>
          <a:chExt cx="0" cy="0"/>
        </a:xfrm>
      </p:grpSpPr>
      <p:grpSp>
        <p:nvGrpSpPr>
          <p:cNvPr id="3" name="组合 2"/>
          <p:cNvGrpSpPr/>
          <p:nvPr userDrawn="1"/>
        </p:nvGrpSpPr>
        <p:grpSpPr>
          <a:xfrm>
            <a:off x="5312723" y="0"/>
            <a:ext cx="1566554" cy="3412757"/>
            <a:chOff x="5320236" y="0"/>
            <a:chExt cx="1566554" cy="3412757"/>
          </a:xfrm>
        </p:grpSpPr>
        <p:sp>
          <p:nvSpPr>
            <p:cNvPr id="4" name="任意多边形 3"/>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任意多边形 4"/>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6" name="文本框 5"/>
          <p:cNvSpPr txBox="1"/>
          <p:nvPr userDrawn="1"/>
        </p:nvSpPr>
        <p:spPr>
          <a:xfrm>
            <a:off x="3822855" y="6019800"/>
            <a:ext cx="4538422" cy="461665"/>
          </a:xfrm>
          <a:prstGeom prst="rect">
            <a:avLst/>
          </a:prstGeom>
          <a:noFill/>
        </p:spPr>
        <p:txBody>
          <a:bodyPr wrap="none" rtlCol="0">
            <a:spAutoFit/>
          </a:bodyPr>
          <a:lstStyle/>
          <a:p>
            <a:r>
              <a:rPr lang="en-US" altLang="zh-CN" sz="2400" dirty="0">
                <a:solidFill>
                  <a:schemeClr val="bg1"/>
                </a:solidFill>
                <a:latin typeface="+mn-ea"/>
              </a:rPr>
              <a:t>2019</a:t>
            </a:r>
            <a:r>
              <a:rPr lang="zh-CN" altLang="en-US" sz="2400" dirty="0">
                <a:solidFill>
                  <a:schemeClr val="bg1"/>
                </a:solidFill>
                <a:latin typeface="+mn-ea"/>
              </a:rPr>
              <a:t>版</a:t>
            </a:r>
            <a:r>
              <a:rPr lang="en-US" altLang="zh-CN" sz="2400" dirty="0">
                <a:solidFill>
                  <a:schemeClr val="bg1"/>
                </a:solidFill>
                <a:latin typeface="+mn-ea"/>
              </a:rPr>
              <a:t>《</a:t>
            </a:r>
            <a:r>
              <a:rPr lang="zh-CN" altLang="en-US" sz="2400" dirty="0">
                <a:solidFill>
                  <a:schemeClr val="bg1"/>
                </a:solidFill>
                <a:latin typeface="+mn-ea"/>
              </a:rPr>
              <a:t>高考帮</a:t>
            </a:r>
            <a:r>
              <a:rPr lang="en-US" altLang="zh-CN" sz="2400" dirty="0">
                <a:solidFill>
                  <a:schemeClr val="bg1"/>
                </a:solidFill>
                <a:latin typeface="+mn-ea"/>
              </a:rPr>
              <a:t>》</a:t>
            </a:r>
            <a:r>
              <a:rPr lang="zh-CN" altLang="en-US" sz="2400" dirty="0">
                <a:solidFill>
                  <a:schemeClr val="bg1"/>
                </a:solidFill>
                <a:latin typeface="+mn-ea"/>
              </a:rPr>
              <a:t>配套</a:t>
            </a:r>
            <a:r>
              <a:rPr lang="en-US" altLang="zh-CN" sz="2400" dirty="0">
                <a:solidFill>
                  <a:schemeClr val="bg1"/>
                </a:solidFill>
                <a:latin typeface="+mn-ea"/>
              </a:rPr>
              <a:t>PPT</a:t>
            </a:r>
            <a:r>
              <a:rPr lang="zh-CN" altLang="en-US" sz="2400" dirty="0">
                <a:solidFill>
                  <a:schemeClr val="bg1"/>
                </a:solidFill>
                <a:latin typeface="+mn-ea"/>
              </a:rPr>
              <a:t>课件</a:t>
            </a:r>
          </a:p>
        </p:txBody>
      </p:sp>
      <p:grpSp>
        <p:nvGrpSpPr>
          <p:cNvPr id="7" name="组合 6"/>
          <p:cNvGrpSpPr/>
          <p:nvPr userDrawn="1"/>
        </p:nvGrpSpPr>
        <p:grpSpPr>
          <a:xfrm>
            <a:off x="3931714" y="4631739"/>
            <a:ext cx="4297888" cy="1311862"/>
            <a:chOff x="2452571" y="1771159"/>
            <a:chExt cx="7813430" cy="2384926"/>
          </a:xfrm>
          <a:solidFill>
            <a:schemeClr val="bg1"/>
          </a:solidFill>
        </p:grpSpPr>
        <p:sp>
          <p:nvSpPr>
            <p:cNvPr id="8" name="任意多边形 7"/>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任意多边形 8"/>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629389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651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8" name="矩形 7"/>
          <p:cNvSpPr/>
          <p:nvPr userDrawn="1"/>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9" name="组合 8"/>
          <p:cNvGrpSpPr/>
          <p:nvPr userDrawn="1"/>
        </p:nvGrpSpPr>
        <p:grpSpPr>
          <a:xfrm>
            <a:off x="11409225" y="1524"/>
            <a:ext cx="85864" cy="187056"/>
            <a:chOff x="5320236" y="0"/>
            <a:chExt cx="1566554" cy="3412757"/>
          </a:xfrm>
        </p:grpSpPr>
        <p:sp>
          <p:nvSpPr>
            <p:cNvPr id="10" name="任意多边形 9"/>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2" name="组合 11"/>
          <p:cNvGrpSpPr/>
          <p:nvPr userDrawn="1"/>
        </p:nvGrpSpPr>
        <p:grpSpPr>
          <a:xfrm>
            <a:off x="11578590" y="60500"/>
            <a:ext cx="379366" cy="115796"/>
            <a:chOff x="2452571" y="1771159"/>
            <a:chExt cx="7813430" cy="2384926"/>
          </a:xfrm>
          <a:solidFill>
            <a:schemeClr val="bg1"/>
          </a:solidFill>
        </p:grpSpPr>
        <p:sp>
          <p:nvSpPr>
            <p:cNvPr id="13" name="任意多边形 12"/>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任意多边形 13"/>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6140098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0133183"/>
      </p:ext>
    </p:extLst>
  </p:cSld>
  <p:clrMap bg1="lt1" tx1="dk1" bg2="lt2" tx2="dk2" accent1="accent1" accent2="accent2" accent3="accent3" accent4="accent4" accent5="accent5" accent6="accent6" hlink="hlink" folHlink="folHlink"/>
  <p:sldLayoutIdLst>
    <p:sldLayoutId id="2147483655" r:id="rId1"/>
    <p:sldLayoutId id="2147483657" r:id="rId2"/>
    <p:sldLayoutId id="2147483658" r:id="rId3"/>
    <p:sldLayoutId id="214748365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7.pn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25.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5.png"/><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28.jpeg"/></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8.png"/><Relationship Id="rId1" Type="http://schemas.openxmlformats.org/officeDocument/2006/relationships/slideLayout" Target="../slideLayouts/slideLayout4.xml"/><Relationship Id="rId5" Type="http://schemas.openxmlformats.org/officeDocument/2006/relationships/image" Target="../media/image30.jpeg"/><Relationship Id="rId4" Type="http://schemas.openxmlformats.org/officeDocument/2006/relationships/image" Target="../media/image29.jpeg"/></Relationships>
</file>

<file path=ppt/slides/_rels/slide5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80.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60.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hyperlink" Target="http://www.wln100.com/" TargetMode="External"/><Relationship Id="rId2" Type="http://schemas.openxmlformats.org/officeDocument/2006/relationships/image" Target="../media/image36.png"/><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hyperlink" Target="http://g.tesoon.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A251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007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A</a:t>
            </a:r>
            <a:r>
              <a:rPr lang="zh-CN" altLang="en-US" sz="2800" b="1" dirty="0">
                <a:solidFill>
                  <a:schemeClr val="bg1"/>
                </a:solidFill>
                <a:latin typeface="微软雅黑" panose="020B0503020204020204" pitchFamily="34" charset="-122"/>
                <a:ea typeface="微软雅黑" panose="020B0503020204020204" pitchFamily="34" charset="-122"/>
              </a:rPr>
              <a:t>考点帮</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知识全通关</a:t>
            </a:r>
          </a:p>
        </p:txBody>
      </p:sp>
      <p:sp>
        <p:nvSpPr>
          <p:cNvPr id="3" name="矩形 2">
            <a:hlinkClick r:id="rId2" action="ppaction://hlinksldjump"/>
          </p:cNvPr>
          <p:cNvSpPr/>
          <p:nvPr/>
        </p:nvSpPr>
        <p:spPr>
          <a:xfrm>
            <a:off x="4659086" y="1273628"/>
            <a:ext cx="6487885"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　钠的性质、制备、保存及用途</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　氧化钠与过氧化钠</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　碳酸钠与碳酸氢钠</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4</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　碱金属的性质　焰色反应</a:t>
            </a:r>
          </a:p>
        </p:txBody>
      </p:sp>
    </p:spTree>
    <p:extLst>
      <p:ext uri="{BB962C8B-B14F-4D97-AF65-F5344CB8AC3E}">
        <p14:creationId xmlns:p14="http://schemas.microsoft.com/office/powerpoint/2010/main" val="2843409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817123" y="-2"/>
            <a:ext cx="6220376"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考点</a:t>
            </a:r>
            <a:r>
              <a:rPr lang="en-US" altLang="zh-CN" sz="2800" dirty="0">
                <a:solidFill>
                  <a:srgbClr val="DA251C"/>
                </a:solidFill>
              </a:rPr>
              <a:t>1</a:t>
            </a:r>
            <a:r>
              <a:rPr lang="zh-CN" altLang="en-US" sz="2800" dirty="0">
                <a:solidFill>
                  <a:srgbClr val="DA251C"/>
                </a:solidFill>
              </a:rPr>
              <a:t>　钠的性质、制备、保存及用途</a:t>
            </a:r>
            <a:endParaRPr lang="en-US" altLang="zh-CN" sz="2800" dirty="0">
              <a:solidFill>
                <a:srgbClr val="DA251C"/>
              </a:solidFill>
            </a:endParaRPr>
          </a:p>
        </p:txBody>
      </p:sp>
      <p:graphicFrame>
        <p:nvGraphicFramePr>
          <p:cNvPr id="3" name="表格 2"/>
          <p:cNvGraphicFramePr>
            <a:graphicFrameLocks noGrp="1"/>
          </p:cNvGraphicFramePr>
          <p:nvPr>
            <p:extLst>
              <p:ext uri="{D42A27DB-BD31-4B8C-83A1-F6EECF244321}">
                <p14:modId xmlns:p14="http://schemas.microsoft.com/office/powerpoint/2010/main" val="1694767836"/>
              </p:ext>
            </p:extLst>
          </p:nvPr>
        </p:nvGraphicFramePr>
        <p:xfrm>
          <a:off x="379380" y="1046583"/>
          <a:ext cx="11459182" cy="5303520"/>
        </p:xfrm>
        <a:graphic>
          <a:graphicData uri="http://schemas.openxmlformats.org/drawingml/2006/table">
            <a:tbl>
              <a:tblPr firstRow="1" bandRow="1">
                <a:tableStyleId>{5C22544A-7EE6-4342-B048-85BDC9FD1C3A}</a:tableStyleId>
              </a:tblPr>
              <a:tblGrid>
                <a:gridCol w="953309">
                  <a:extLst>
                    <a:ext uri="{9D8B030D-6E8A-4147-A177-3AD203B41FA5}">
                      <a16:colId xmlns:a16="http://schemas.microsoft.com/office/drawing/2014/main" xmlns="" val="2220233318"/>
                    </a:ext>
                  </a:extLst>
                </a:gridCol>
                <a:gridCol w="10505873">
                  <a:extLst>
                    <a:ext uri="{9D8B030D-6E8A-4147-A177-3AD203B41FA5}">
                      <a16:colId xmlns:a16="http://schemas.microsoft.com/office/drawing/2014/main" xmlns="" val="2154092462"/>
                    </a:ext>
                  </a:extLst>
                </a:gridCol>
              </a:tblGrid>
              <a:tr h="776952">
                <a:tc>
                  <a:txBody>
                    <a:bodyPr/>
                    <a:lstStyle/>
                    <a:p>
                      <a:pPr algn="ctr">
                        <a:lnSpc>
                          <a:spcPct val="120000"/>
                        </a:lnSpc>
                        <a:spcAft>
                          <a:spcPts val="0"/>
                        </a:spcAft>
                      </a:pPr>
                      <a:r>
                        <a:rPr lang="zh-CN" sz="2800" b="0" dirty="0">
                          <a:solidFill>
                            <a:schemeClr val="tx1"/>
                          </a:solidFill>
                          <a:effectLst/>
                          <a:latin typeface="NEU-BZ-S92" panose="02020503000000020003" pitchFamily="18" charset="-122"/>
                          <a:ea typeface="方正黑体_GBK" panose="03000509000000000000" pitchFamily="65" charset="-122"/>
                          <a:cs typeface="Times New Roman" panose="02020603050405020304" pitchFamily="18" charset="0"/>
                        </a:rPr>
                        <a:t>物理</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p>
                      <a:pPr algn="ctr">
                        <a:lnSpc>
                          <a:spcPct val="120000"/>
                        </a:lnSpc>
                        <a:spcAft>
                          <a:spcPts val="0"/>
                        </a:spcAft>
                      </a:pPr>
                      <a:r>
                        <a:rPr lang="zh-CN" sz="2800" b="0" dirty="0">
                          <a:solidFill>
                            <a:schemeClr val="tx1"/>
                          </a:solidFill>
                          <a:effectLst/>
                          <a:latin typeface="NEU-BZ-S92" panose="02020503000000020003" pitchFamily="18" charset="-122"/>
                          <a:ea typeface="方正黑体_GBK" panose="03000509000000000000" pitchFamily="65" charset="-122"/>
                          <a:cs typeface="Times New Roman" panose="02020603050405020304" pitchFamily="18" charset="0"/>
                        </a:rPr>
                        <a:t>性质</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pPr>
                      <a:r>
                        <a:rPr lang="en-US" altLang="zh-CN" sz="2800" b="0" kern="1200" dirty="0">
                          <a:solidFill>
                            <a:schemeClr val="tx1"/>
                          </a:solidFill>
                          <a:effectLst/>
                          <a:latin typeface="+mn-lt"/>
                          <a:ea typeface="+mn-ea"/>
                          <a:cs typeface="+mn-cs"/>
                        </a:rPr>
                        <a:t>(1)</a:t>
                      </a:r>
                      <a:r>
                        <a:rPr lang="zh-CN" altLang="zh-CN" sz="2800" b="0" kern="1200" dirty="0">
                          <a:solidFill>
                            <a:schemeClr val="tx1"/>
                          </a:solidFill>
                          <a:effectLst/>
                          <a:latin typeface="+mn-lt"/>
                          <a:ea typeface="+mn-ea"/>
                          <a:cs typeface="+mn-cs"/>
                        </a:rPr>
                        <a:t>软</a:t>
                      </a:r>
                      <a:r>
                        <a:rPr lang="en-US" altLang="zh-CN" sz="2800" b="0" kern="1200" dirty="0">
                          <a:solidFill>
                            <a:schemeClr val="tx1"/>
                          </a:solidFill>
                          <a:effectLst/>
                          <a:latin typeface="+mn-lt"/>
                          <a:ea typeface="+mn-ea"/>
                          <a:cs typeface="+mn-cs"/>
                        </a:rPr>
                        <a:t>——</a:t>
                      </a:r>
                      <a:r>
                        <a:rPr lang="zh-CN" altLang="zh-CN" sz="2800" b="0" kern="1200" dirty="0">
                          <a:solidFill>
                            <a:schemeClr val="tx1"/>
                          </a:solidFill>
                          <a:effectLst/>
                          <a:latin typeface="+mn-lt"/>
                          <a:ea typeface="+mn-ea"/>
                          <a:cs typeface="+mn-cs"/>
                        </a:rPr>
                        <a:t>质软</a:t>
                      </a:r>
                      <a:r>
                        <a:rPr lang="en-US" altLang="zh-CN" sz="2800" b="0" kern="1200" dirty="0">
                          <a:solidFill>
                            <a:schemeClr val="tx1"/>
                          </a:solidFill>
                          <a:effectLst/>
                          <a:latin typeface="+mn-lt"/>
                          <a:ea typeface="+mn-ea"/>
                          <a:cs typeface="+mn-cs"/>
                        </a:rPr>
                        <a:t>,</a:t>
                      </a:r>
                      <a:r>
                        <a:rPr lang="zh-CN" altLang="zh-CN" sz="2800" b="0" kern="1200" dirty="0">
                          <a:solidFill>
                            <a:schemeClr val="tx1"/>
                          </a:solidFill>
                          <a:effectLst/>
                          <a:latin typeface="+mn-lt"/>
                          <a:ea typeface="+mn-ea"/>
                          <a:cs typeface="+mn-cs"/>
                        </a:rPr>
                        <a:t>硬度小</a:t>
                      </a:r>
                      <a:r>
                        <a:rPr lang="en-US" altLang="zh-CN" sz="2800" b="0" kern="1200" dirty="0">
                          <a:solidFill>
                            <a:schemeClr val="tx1"/>
                          </a:solidFill>
                          <a:effectLst/>
                          <a:latin typeface="+mn-lt"/>
                          <a:ea typeface="+mn-ea"/>
                          <a:cs typeface="+mn-cs"/>
                        </a:rPr>
                        <a:t>;(2)</a:t>
                      </a:r>
                      <a:r>
                        <a:rPr lang="zh-CN" altLang="zh-CN" sz="2800" b="0" kern="1200" dirty="0">
                          <a:solidFill>
                            <a:schemeClr val="tx1"/>
                          </a:solidFill>
                          <a:effectLst/>
                          <a:latin typeface="+mn-lt"/>
                          <a:ea typeface="+mn-ea"/>
                          <a:cs typeface="+mn-cs"/>
                        </a:rPr>
                        <a:t>亮</a:t>
                      </a:r>
                      <a:r>
                        <a:rPr lang="en-US" altLang="zh-CN" sz="2800" b="0" kern="1200" dirty="0">
                          <a:solidFill>
                            <a:schemeClr val="tx1"/>
                          </a:solidFill>
                          <a:effectLst/>
                          <a:latin typeface="+mn-lt"/>
                          <a:ea typeface="+mn-ea"/>
                          <a:cs typeface="+mn-cs"/>
                        </a:rPr>
                        <a:t>——</a:t>
                      </a:r>
                      <a:r>
                        <a:rPr lang="zh-CN" altLang="zh-CN" sz="2800" b="0" kern="1200" dirty="0">
                          <a:solidFill>
                            <a:schemeClr val="tx1"/>
                          </a:solidFill>
                          <a:effectLst/>
                          <a:latin typeface="+mn-lt"/>
                          <a:ea typeface="+mn-ea"/>
                          <a:cs typeface="+mn-cs"/>
                        </a:rPr>
                        <a:t>银白色</a:t>
                      </a:r>
                      <a:r>
                        <a:rPr lang="en-US" altLang="zh-CN" sz="2800" b="0" kern="1200" dirty="0">
                          <a:solidFill>
                            <a:schemeClr val="tx1"/>
                          </a:solidFill>
                          <a:effectLst/>
                          <a:latin typeface="+mn-lt"/>
                          <a:ea typeface="+mn-ea"/>
                          <a:cs typeface="+mn-cs"/>
                        </a:rPr>
                        <a:t>,</a:t>
                      </a:r>
                      <a:r>
                        <a:rPr lang="zh-CN" altLang="zh-CN" sz="2800" b="0" kern="1200" dirty="0">
                          <a:solidFill>
                            <a:schemeClr val="tx1"/>
                          </a:solidFill>
                          <a:effectLst/>
                          <a:latin typeface="+mn-lt"/>
                          <a:ea typeface="+mn-ea"/>
                          <a:cs typeface="+mn-cs"/>
                        </a:rPr>
                        <a:t>有金属光泽</a:t>
                      </a:r>
                      <a:r>
                        <a:rPr lang="en-US" altLang="zh-CN" sz="2800" b="0" kern="1200" dirty="0">
                          <a:solidFill>
                            <a:schemeClr val="tx1"/>
                          </a:solidFill>
                          <a:effectLst/>
                          <a:latin typeface="+mn-lt"/>
                          <a:ea typeface="+mn-ea"/>
                          <a:cs typeface="+mn-cs"/>
                        </a:rPr>
                        <a:t>;(3)</a:t>
                      </a:r>
                      <a:r>
                        <a:rPr lang="zh-CN" altLang="zh-CN" sz="2800" b="0" kern="1200" dirty="0">
                          <a:solidFill>
                            <a:schemeClr val="tx1"/>
                          </a:solidFill>
                          <a:effectLst/>
                          <a:latin typeface="+mn-lt"/>
                          <a:ea typeface="+mn-ea"/>
                          <a:cs typeface="+mn-cs"/>
                        </a:rPr>
                        <a:t>轻</a:t>
                      </a:r>
                      <a:r>
                        <a:rPr lang="en-US" altLang="zh-CN" sz="2800" b="0" kern="1200" dirty="0">
                          <a:solidFill>
                            <a:schemeClr val="tx1"/>
                          </a:solidFill>
                          <a:effectLst/>
                          <a:latin typeface="+mn-lt"/>
                          <a:ea typeface="+mn-ea"/>
                          <a:cs typeface="+mn-cs"/>
                        </a:rPr>
                        <a:t>——</a:t>
                      </a:r>
                      <a:r>
                        <a:rPr lang="zh-CN" altLang="zh-CN" sz="2800" b="0" kern="1200" dirty="0">
                          <a:solidFill>
                            <a:schemeClr val="tx1"/>
                          </a:solidFill>
                          <a:effectLst/>
                          <a:latin typeface="+mn-lt"/>
                          <a:ea typeface="+mn-ea"/>
                          <a:cs typeface="+mn-cs"/>
                        </a:rPr>
                        <a:t>密度比水小</a:t>
                      </a:r>
                      <a:r>
                        <a:rPr lang="en-US" altLang="zh-CN" sz="2800" b="0" kern="1200" dirty="0">
                          <a:solidFill>
                            <a:schemeClr val="tx1"/>
                          </a:solidFill>
                          <a:effectLst/>
                          <a:latin typeface="+mn-lt"/>
                          <a:ea typeface="+mn-ea"/>
                          <a:cs typeface="+mn-cs"/>
                        </a:rPr>
                        <a:t>,</a:t>
                      </a:r>
                      <a:r>
                        <a:rPr lang="zh-CN" altLang="zh-CN" sz="2800" b="0" kern="1200" dirty="0">
                          <a:solidFill>
                            <a:schemeClr val="tx1"/>
                          </a:solidFill>
                          <a:effectLst/>
                          <a:latin typeface="+mn-lt"/>
                          <a:ea typeface="+mn-ea"/>
                          <a:cs typeface="+mn-cs"/>
                        </a:rPr>
                        <a:t>比煤油大</a:t>
                      </a:r>
                      <a:r>
                        <a:rPr lang="en-US" altLang="zh-CN" sz="2800" b="0" kern="1200" dirty="0">
                          <a:solidFill>
                            <a:schemeClr val="tx1"/>
                          </a:solidFill>
                          <a:effectLst/>
                          <a:latin typeface="+mn-lt"/>
                          <a:ea typeface="+mn-ea"/>
                          <a:cs typeface="+mn-cs"/>
                        </a:rPr>
                        <a:t>;(4)</a:t>
                      </a:r>
                      <a:r>
                        <a:rPr lang="zh-CN" altLang="zh-CN" sz="2800" b="0" kern="1200" dirty="0">
                          <a:solidFill>
                            <a:schemeClr val="tx1"/>
                          </a:solidFill>
                          <a:effectLst/>
                          <a:latin typeface="+mn-lt"/>
                          <a:ea typeface="+mn-ea"/>
                          <a:cs typeface="+mn-cs"/>
                        </a:rPr>
                        <a:t>低</a:t>
                      </a:r>
                      <a:r>
                        <a:rPr lang="en-US" altLang="zh-CN" sz="2800" b="0" kern="1200" dirty="0">
                          <a:solidFill>
                            <a:schemeClr val="tx1"/>
                          </a:solidFill>
                          <a:effectLst/>
                          <a:latin typeface="+mn-lt"/>
                          <a:ea typeface="+mn-ea"/>
                          <a:cs typeface="+mn-cs"/>
                        </a:rPr>
                        <a:t>——</a:t>
                      </a:r>
                      <a:r>
                        <a:rPr lang="zh-CN" altLang="zh-CN" sz="2800" b="0" kern="1200" dirty="0">
                          <a:solidFill>
                            <a:schemeClr val="tx1"/>
                          </a:solidFill>
                          <a:effectLst/>
                          <a:latin typeface="+mn-lt"/>
                          <a:ea typeface="+mn-ea"/>
                          <a:cs typeface="+mn-cs"/>
                        </a:rPr>
                        <a:t>熔点低</a:t>
                      </a:r>
                      <a:r>
                        <a:rPr lang="en-US" altLang="zh-CN" sz="2800" b="0" kern="1200" dirty="0">
                          <a:solidFill>
                            <a:schemeClr val="tx1"/>
                          </a:solidFill>
                          <a:effectLst/>
                          <a:latin typeface="+mn-lt"/>
                          <a:ea typeface="+mn-ea"/>
                          <a:cs typeface="+mn-cs"/>
                        </a:rPr>
                        <a:t>;(5)</a:t>
                      </a:r>
                      <a:r>
                        <a:rPr lang="zh-CN" altLang="zh-CN" sz="2800" b="0" kern="1200" dirty="0">
                          <a:solidFill>
                            <a:schemeClr val="tx1"/>
                          </a:solidFill>
                          <a:effectLst/>
                          <a:latin typeface="+mn-lt"/>
                          <a:ea typeface="+mn-ea"/>
                          <a:cs typeface="+mn-cs"/>
                        </a:rPr>
                        <a:t>导</a:t>
                      </a:r>
                      <a:r>
                        <a:rPr lang="en-US" altLang="zh-CN" sz="2800" b="0" kern="1200" dirty="0">
                          <a:solidFill>
                            <a:schemeClr val="tx1"/>
                          </a:solidFill>
                          <a:effectLst/>
                          <a:latin typeface="+mn-lt"/>
                          <a:ea typeface="+mn-ea"/>
                          <a:cs typeface="+mn-cs"/>
                        </a:rPr>
                        <a:t>——</a:t>
                      </a:r>
                      <a:r>
                        <a:rPr lang="zh-CN" altLang="zh-CN" sz="2800" b="0" kern="1200" dirty="0">
                          <a:solidFill>
                            <a:schemeClr val="tx1"/>
                          </a:solidFill>
                          <a:effectLst/>
                          <a:latin typeface="+mn-lt"/>
                          <a:ea typeface="+mn-ea"/>
                          <a:cs typeface="+mn-cs"/>
                        </a:rPr>
                        <a:t>可导电、导热</a:t>
                      </a:r>
                      <a:endParaRPr lang="zh-CN" altLang="en-US" sz="2800" b="0"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78542749"/>
                  </a:ext>
                </a:extLst>
              </a:tr>
              <a:tr h="3233121">
                <a:tc>
                  <a:txBody>
                    <a:bodyPr/>
                    <a:lstStyle/>
                    <a:p>
                      <a:pPr algn="ctr">
                        <a:lnSpc>
                          <a:spcPct val="120000"/>
                        </a:lnSpc>
                        <a:spcAft>
                          <a:spcPts val="0"/>
                        </a:spcAft>
                      </a:pPr>
                      <a:r>
                        <a:rPr lang="zh-CN" sz="2800" b="0">
                          <a:solidFill>
                            <a:schemeClr val="tx1"/>
                          </a:solidFill>
                          <a:effectLst/>
                          <a:latin typeface="NEU-BZ-S92" panose="02020503000000020003" pitchFamily="18" charset="-122"/>
                          <a:ea typeface="方正黑体_GBK" panose="03000509000000000000" pitchFamily="65" charset="-122"/>
                          <a:cs typeface="Times New Roman" panose="02020603050405020304" pitchFamily="18" charset="0"/>
                        </a:rPr>
                        <a:t>化学</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p>
                      <a:pPr algn="ctr">
                        <a:lnSpc>
                          <a:spcPct val="120000"/>
                        </a:lnSpc>
                        <a:spcAft>
                          <a:spcPts val="0"/>
                        </a:spcAft>
                      </a:pPr>
                      <a:r>
                        <a:rPr lang="zh-CN" sz="2800" b="0">
                          <a:solidFill>
                            <a:schemeClr val="tx1"/>
                          </a:solidFill>
                          <a:effectLst/>
                          <a:latin typeface="NEU-BZ-S92" panose="02020503000000020003" pitchFamily="18" charset="-122"/>
                          <a:ea typeface="方正黑体_GBK" panose="03000509000000000000" pitchFamily="65" charset="-122"/>
                          <a:cs typeface="Times New Roman" panose="02020603050405020304" pitchFamily="18" charset="0"/>
                        </a:rPr>
                        <a:t>性质</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pPr>
                      <a:r>
                        <a:rPr lang="en-US" altLang="zh-CN" sz="2800" b="0" kern="1200" dirty="0">
                          <a:solidFill>
                            <a:schemeClr val="dk1"/>
                          </a:solidFill>
                          <a:effectLst/>
                          <a:latin typeface="+mn-lt"/>
                          <a:ea typeface="+mn-ea"/>
                          <a:cs typeface="+mn-cs"/>
                        </a:rPr>
                        <a:t>(1)</a:t>
                      </a:r>
                      <a:r>
                        <a:rPr lang="zh-CN" altLang="zh-CN" sz="2800" b="0" kern="1200" dirty="0">
                          <a:solidFill>
                            <a:schemeClr val="dk1"/>
                          </a:solidFill>
                          <a:effectLst/>
                          <a:latin typeface="+mn-lt"/>
                          <a:ea typeface="+mn-ea"/>
                          <a:cs typeface="+mn-cs"/>
                        </a:rPr>
                        <a:t>与非金属单质反应</a:t>
                      </a:r>
                      <a:r>
                        <a:rPr lang="en-US" altLang="zh-CN" sz="2800" b="0" kern="1200" dirty="0">
                          <a:solidFill>
                            <a:schemeClr val="dk1"/>
                          </a:solidFill>
                          <a:effectLst/>
                          <a:latin typeface="+mn-lt"/>
                          <a:ea typeface="+mn-ea"/>
                          <a:cs typeface="+mn-cs"/>
                        </a:rPr>
                        <a:t>:</a:t>
                      </a:r>
                      <a:endParaRPr lang="zh-CN" altLang="zh-CN" sz="2800" b="0" kern="1200" dirty="0">
                        <a:solidFill>
                          <a:schemeClr val="dk1"/>
                        </a:solidFill>
                        <a:effectLst/>
                        <a:latin typeface="+mn-lt"/>
                        <a:ea typeface="+mn-ea"/>
                        <a:cs typeface="+mn-cs"/>
                      </a:endParaRPr>
                    </a:p>
                    <a:p>
                      <a:pPr>
                        <a:lnSpc>
                          <a:spcPct val="120000"/>
                        </a:lnSpc>
                      </a:pPr>
                      <a:r>
                        <a:rPr lang="zh-CN" altLang="zh-CN" sz="2800" b="0" kern="1200" dirty="0">
                          <a:solidFill>
                            <a:schemeClr val="dk1"/>
                          </a:solidFill>
                          <a:effectLst/>
                          <a:latin typeface="+mn-lt"/>
                          <a:ea typeface="+mn-ea"/>
                          <a:cs typeface="+mn-cs"/>
                        </a:rPr>
                        <a:t>能与</a:t>
                      </a:r>
                      <a:r>
                        <a:rPr lang="en-US" altLang="zh-CN" sz="2800" b="0" kern="1200" dirty="0">
                          <a:solidFill>
                            <a:schemeClr val="dk1"/>
                          </a:solidFill>
                          <a:effectLst/>
                          <a:latin typeface="+mn-lt"/>
                          <a:ea typeface="+mn-ea"/>
                          <a:cs typeface="+mn-cs"/>
                        </a:rPr>
                        <a:t>O</a:t>
                      </a:r>
                      <a:r>
                        <a:rPr lang="en-US" altLang="zh-CN" sz="2800" b="0" kern="1200" baseline="-25000" dirty="0">
                          <a:solidFill>
                            <a:schemeClr val="dk1"/>
                          </a:solidFill>
                          <a:effectLst/>
                          <a:latin typeface="+mn-lt"/>
                          <a:ea typeface="+mn-ea"/>
                          <a:cs typeface="+mn-cs"/>
                        </a:rPr>
                        <a:t>2</a:t>
                      </a:r>
                      <a:r>
                        <a:rPr lang="zh-CN" altLang="zh-CN" sz="2800" b="0" kern="1200" dirty="0">
                          <a:solidFill>
                            <a:schemeClr val="dk1"/>
                          </a:solidFill>
                          <a:effectLst/>
                          <a:latin typeface="+mn-lt"/>
                          <a:ea typeface="+mn-ea"/>
                          <a:cs typeface="+mn-cs"/>
                        </a:rPr>
                        <a:t>、</a:t>
                      </a:r>
                      <a:r>
                        <a:rPr lang="en-US" altLang="zh-CN" sz="2800" b="0" kern="1200" dirty="0">
                          <a:solidFill>
                            <a:schemeClr val="dk1"/>
                          </a:solidFill>
                          <a:effectLst/>
                          <a:latin typeface="+mn-lt"/>
                          <a:ea typeface="+mn-ea"/>
                          <a:cs typeface="+mn-cs"/>
                        </a:rPr>
                        <a:t>H</a:t>
                      </a:r>
                      <a:r>
                        <a:rPr lang="en-US" altLang="zh-CN" sz="2800" b="0" kern="1200" baseline="-25000" dirty="0">
                          <a:solidFill>
                            <a:schemeClr val="dk1"/>
                          </a:solidFill>
                          <a:effectLst/>
                          <a:latin typeface="+mn-lt"/>
                          <a:ea typeface="+mn-ea"/>
                          <a:cs typeface="+mn-cs"/>
                        </a:rPr>
                        <a:t>2</a:t>
                      </a:r>
                      <a:r>
                        <a:rPr lang="zh-CN" altLang="zh-CN" sz="2800" b="0" kern="1200" dirty="0">
                          <a:solidFill>
                            <a:schemeClr val="dk1"/>
                          </a:solidFill>
                          <a:effectLst/>
                          <a:latin typeface="+mn-lt"/>
                          <a:ea typeface="+mn-ea"/>
                          <a:cs typeface="+mn-cs"/>
                        </a:rPr>
                        <a:t>、</a:t>
                      </a:r>
                      <a:r>
                        <a:rPr lang="en-US" altLang="zh-CN" sz="2800" b="0" kern="1200" dirty="0">
                          <a:solidFill>
                            <a:schemeClr val="dk1"/>
                          </a:solidFill>
                          <a:effectLst/>
                          <a:latin typeface="+mn-lt"/>
                          <a:ea typeface="+mn-ea"/>
                          <a:cs typeface="+mn-cs"/>
                        </a:rPr>
                        <a:t>Cl</a:t>
                      </a:r>
                      <a:r>
                        <a:rPr lang="en-US" altLang="zh-CN" sz="2800" b="0" kern="1200" baseline="-25000" dirty="0">
                          <a:solidFill>
                            <a:schemeClr val="dk1"/>
                          </a:solidFill>
                          <a:effectLst/>
                          <a:latin typeface="+mn-lt"/>
                          <a:ea typeface="+mn-ea"/>
                          <a:cs typeface="+mn-cs"/>
                        </a:rPr>
                        <a:t>2</a:t>
                      </a:r>
                      <a:r>
                        <a:rPr lang="zh-CN" altLang="zh-CN" sz="2800" b="0" kern="1200" dirty="0">
                          <a:solidFill>
                            <a:schemeClr val="dk1"/>
                          </a:solidFill>
                          <a:effectLst/>
                          <a:latin typeface="+mn-lt"/>
                          <a:ea typeface="+mn-ea"/>
                          <a:cs typeface="+mn-cs"/>
                        </a:rPr>
                        <a:t>、</a:t>
                      </a:r>
                      <a:r>
                        <a:rPr lang="en-US" altLang="zh-CN" sz="2800" b="0" kern="1200" dirty="0">
                          <a:solidFill>
                            <a:schemeClr val="dk1"/>
                          </a:solidFill>
                          <a:effectLst/>
                          <a:latin typeface="+mn-lt"/>
                          <a:ea typeface="+mn-ea"/>
                          <a:cs typeface="+mn-cs"/>
                        </a:rPr>
                        <a:t>S</a:t>
                      </a:r>
                      <a:r>
                        <a:rPr lang="zh-CN" altLang="zh-CN" sz="2800" b="0" kern="1200" dirty="0">
                          <a:solidFill>
                            <a:schemeClr val="dk1"/>
                          </a:solidFill>
                          <a:effectLst/>
                          <a:latin typeface="+mn-lt"/>
                          <a:ea typeface="+mn-ea"/>
                          <a:cs typeface="+mn-cs"/>
                        </a:rPr>
                        <a:t>等非金属单质反应</a:t>
                      </a:r>
                      <a:r>
                        <a:rPr lang="en-US" altLang="zh-CN" sz="2800" b="0" kern="1200" dirty="0">
                          <a:solidFill>
                            <a:schemeClr val="dk1"/>
                          </a:solidFill>
                          <a:effectLst/>
                          <a:latin typeface="+mn-lt"/>
                          <a:ea typeface="+mn-ea"/>
                          <a:cs typeface="+mn-cs"/>
                        </a:rPr>
                        <a:t>,</a:t>
                      </a:r>
                      <a:r>
                        <a:rPr lang="zh-CN" altLang="zh-CN" sz="2800" b="0" kern="1200" dirty="0">
                          <a:solidFill>
                            <a:schemeClr val="dk1"/>
                          </a:solidFill>
                          <a:effectLst/>
                          <a:latin typeface="+mn-lt"/>
                          <a:ea typeface="+mn-ea"/>
                          <a:cs typeface="+mn-cs"/>
                        </a:rPr>
                        <a:t>与</a:t>
                      </a:r>
                      <a:r>
                        <a:rPr lang="en-US" altLang="zh-CN" sz="2800" b="0" kern="1200" dirty="0">
                          <a:solidFill>
                            <a:schemeClr val="dk1"/>
                          </a:solidFill>
                          <a:effectLst/>
                          <a:latin typeface="+mn-lt"/>
                          <a:ea typeface="+mn-ea"/>
                          <a:cs typeface="+mn-cs"/>
                        </a:rPr>
                        <a:t>O</a:t>
                      </a:r>
                      <a:r>
                        <a:rPr lang="en-US" altLang="zh-CN" sz="2800" b="0" kern="1200" baseline="-25000" dirty="0">
                          <a:solidFill>
                            <a:schemeClr val="dk1"/>
                          </a:solidFill>
                          <a:effectLst/>
                          <a:latin typeface="+mn-lt"/>
                          <a:ea typeface="+mn-ea"/>
                          <a:cs typeface="+mn-cs"/>
                        </a:rPr>
                        <a:t>2</a:t>
                      </a:r>
                      <a:r>
                        <a:rPr lang="zh-CN" altLang="zh-CN" sz="2800" b="0" kern="1200" dirty="0">
                          <a:solidFill>
                            <a:schemeClr val="dk1"/>
                          </a:solidFill>
                          <a:effectLst/>
                          <a:latin typeface="+mn-lt"/>
                          <a:ea typeface="+mn-ea"/>
                          <a:cs typeface="+mn-cs"/>
                        </a:rPr>
                        <a:t>反应时</a:t>
                      </a:r>
                      <a:r>
                        <a:rPr lang="en-US" altLang="zh-CN" sz="2800" b="0" kern="1200" dirty="0">
                          <a:solidFill>
                            <a:schemeClr val="dk1"/>
                          </a:solidFill>
                          <a:effectLst/>
                          <a:latin typeface="+mn-lt"/>
                          <a:ea typeface="+mn-ea"/>
                          <a:cs typeface="+mn-cs"/>
                        </a:rPr>
                        <a:t>,</a:t>
                      </a:r>
                      <a:r>
                        <a:rPr lang="zh-CN" altLang="zh-CN" sz="2800" b="0" kern="1200" dirty="0">
                          <a:solidFill>
                            <a:schemeClr val="dk1"/>
                          </a:solidFill>
                          <a:effectLst/>
                          <a:latin typeface="+mn-lt"/>
                          <a:ea typeface="+mn-ea"/>
                          <a:cs typeface="+mn-cs"/>
                        </a:rPr>
                        <a:t>产物种类与反应条件有关。</a:t>
                      </a:r>
                    </a:p>
                    <a:p>
                      <a:pPr>
                        <a:lnSpc>
                          <a:spcPct val="120000"/>
                        </a:lnSpc>
                      </a:pPr>
                      <a:r>
                        <a:rPr lang="zh-CN" altLang="zh-CN" sz="2800" b="0" kern="1200" dirty="0">
                          <a:solidFill>
                            <a:schemeClr val="dk1"/>
                          </a:solidFill>
                          <a:effectLst/>
                          <a:latin typeface="+mn-lt"/>
                          <a:ea typeface="+mn-ea"/>
                          <a:cs typeface="+mn-cs"/>
                        </a:rPr>
                        <a:t>常温</a:t>
                      </a:r>
                      <a:r>
                        <a:rPr lang="en-US" altLang="zh-CN" sz="2800" b="0" kern="1200" dirty="0">
                          <a:solidFill>
                            <a:schemeClr val="dk1"/>
                          </a:solidFill>
                          <a:effectLst/>
                          <a:latin typeface="+mn-lt"/>
                          <a:ea typeface="+mn-ea"/>
                          <a:cs typeface="+mn-cs"/>
                        </a:rPr>
                        <a:t>:4Na+O</a:t>
                      </a:r>
                      <a:r>
                        <a:rPr lang="en-US" altLang="zh-CN" sz="2800" b="0" kern="1200" baseline="-25000" dirty="0">
                          <a:solidFill>
                            <a:schemeClr val="dk1"/>
                          </a:solidFill>
                          <a:effectLst/>
                          <a:latin typeface="+mn-lt"/>
                          <a:ea typeface="+mn-ea"/>
                          <a:cs typeface="+mn-cs"/>
                        </a:rPr>
                        <a:t>2</a:t>
                      </a:r>
                      <a:r>
                        <a:rPr lang="en-US" altLang="zh-CN" sz="2800" b="0" kern="1200" dirty="0">
                          <a:solidFill>
                            <a:schemeClr val="dk1"/>
                          </a:solidFill>
                          <a:effectLst/>
                          <a:latin typeface="+mn-lt"/>
                          <a:ea typeface="+mn-ea"/>
                          <a:cs typeface="+mn-cs"/>
                        </a:rPr>
                        <a:t>         2Na</a:t>
                      </a:r>
                      <a:r>
                        <a:rPr lang="en-US" altLang="zh-CN" sz="2800" b="0" kern="1200" baseline="-25000" dirty="0">
                          <a:solidFill>
                            <a:schemeClr val="dk1"/>
                          </a:solidFill>
                          <a:effectLst/>
                          <a:latin typeface="+mn-lt"/>
                          <a:ea typeface="+mn-ea"/>
                          <a:cs typeface="+mn-cs"/>
                        </a:rPr>
                        <a:t>2</a:t>
                      </a:r>
                      <a:r>
                        <a:rPr lang="en-US" altLang="zh-CN" sz="2800" b="0" kern="1200" dirty="0">
                          <a:solidFill>
                            <a:schemeClr val="dk1"/>
                          </a:solidFill>
                          <a:effectLst/>
                          <a:latin typeface="+mn-lt"/>
                          <a:ea typeface="+mn-ea"/>
                          <a:cs typeface="+mn-cs"/>
                        </a:rPr>
                        <a:t>O(</a:t>
                      </a:r>
                      <a:r>
                        <a:rPr lang="zh-CN" altLang="zh-CN" sz="2800" b="0" kern="1200" dirty="0">
                          <a:solidFill>
                            <a:schemeClr val="dk1"/>
                          </a:solidFill>
                          <a:effectLst/>
                          <a:latin typeface="+mn-lt"/>
                          <a:ea typeface="+mn-ea"/>
                          <a:cs typeface="+mn-cs"/>
                        </a:rPr>
                        <a:t>白色</a:t>
                      </a:r>
                      <a:r>
                        <a:rPr lang="en-US" altLang="zh-CN" sz="2800" b="0" kern="1200" dirty="0">
                          <a:solidFill>
                            <a:schemeClr val="dk1"/>
                          </a:solidFill>
                          <a:effectLst/>
                          <a:latin typeface="+mn-lt"/>
                          <a:ea typeface="+mn-ea"/>
                          <a:cs typeface="+mn-cs"/>
                        </a:rPr>
                        <a:t>)</a:t>
                      </a:r>
                    </a:p>
                    <a:p>
                      <a:pPr>
                        <a:lnSpc>
                          <a:spcPct val="120000"/>
                        </a:lnSpc>
                      </a:pPr>
                      <a:r>
                        <a:rPr lang="zh-CN" altLang="zh-CN" sz="2800" b="0" kern="1200" dirty="0">
                          <a:solidFill>
                            <a:schemeClr val="dk1"/>
                          </a:solidFill>
                          <a:effectLst/>
                          <a:latin typeface="+mn-lt"/>
                          <a:ea typeface="+mn-ea"/>
                          <a:cs typeface="+mn-cs"/>
                        </a:rPr>
                        <a:t>加热或点燃</a:t>
                      </a:r>
                      <a:r>
                        <a:rPr lang="en-US" altLang="zh-CN" sz="2800" b="0" kern="1200" dirty="0">
                          <a:solidFill>
                            <a:schemeClr val="dk1"/>
                          </a:solidFill>
                          <a:effectLst/>
                          <a:latin typeface="+mn-lt"/>
                          <a:ea typeface="+mn-ea"/>
                          <a:cs typeface="+mn-cs"/>
                        </a:rPr>
                        <a:t>:2Na+O</a:t>
                      </a:r>
                      <a:r>
                        <a:rPr lang="en-US" altLang="zh-CN" sz="2800" b="0" kern="1200" baseline="-25000" dirty="0">
                          <a:solidFill>
                            <a:schemeClr val="dk1"/>
                          </a:solidFill>
                          <a:effectLst/>
                          <a:latin typeface="+mn-lt"/>
                          <a:ea typeface="+mn-ea"/>
                          <a:cs typeface="+mn-cs"/>
                        </a:rPr>
                        <a:t>2</a:t>
                      </a:r>
                      <a:r>
                        <a:rPr lang="en-US" altLang="zh-CN" sz="2800" b="0" kern="1200" dirty="0">
                          <a:solidFill>
                            <a:schemeClr val="dk1"/>
                          </a:solidFill>
                          <a:effectLst/>
                          <a:latin typeface="+mn-lt"/>
                          <a:ea typeface="+mn-ea"/>
                          <a:cs typeface="+mn-cs"/>
                        </a:rPr>
                        <a:t>              Na</a:t>
                      </a:r>
                      <a:r>
                        <a:rPr lang="en-US" altLang="zh-CN" sz="2800" b="0" kern="1200" baseline="-25000" dirty="0">
                          <a:solidFill>
                            <a:schemeClr val="dk1"/>
                          </a:solidFill>
                          <a:effectLst/>
                          <a:latin typeface="+mn-lt"/>
                          <a:ea typeface="+mn-ea"/>
                          <a:cs typeface="+mn-cs"/>
                        </a:rPr>
                        <a:t>2</a:t>
                      </a:r>
                      <a:r>
                        <a:rPr lang="en-US" altLang="zh-CN" sz="2800" b="0" kern="1200" dirty="0">
                          <a:solidFill>
                            <a:schemeClr val="dk1"/>
                          </a:solidFill>
                          <a:effectLst/>
                          <a:latin typeface="+mn-lt"/>
                          <a:ea typeface="+mn-ea"/>
                          <a:cs typeface="+mn-cs"/>
                        </a:rPr>
                        <a:t>O</a:t>
                      </a:r>
                      <a:r>
                        <a:rPr lang="en-US" altLang="zh-CN" sz="2800" b="0" kern="1200" baseline="-25000" dirty="0">
                          <a:solidFill>
                            <a:schemeClr val="dk1"/>
                          </a:solidFill>
                          <a:effectLst/>
                          <a:latin typeface="+mn-lt"/>
                          <a:ea typeface="+mn-ea"/>
                          <a:cs typeface="+mn-cs"/>
                        </a:rPr>
                        <a:t>2</a:t>
                      </a:r>
                      <a:r>
                        <a:rPr lang="en-US" altLang="zh-CN" sz="2800" b="0" kern="1200" dirty="0">
                          <a:solidFill>
                            <a:schemeClr val="dk1"/>
                          </a:solidFill>
                          <a:effectLst/>
                          <a:latin typeface="+mn-lt"/>
                          <a:ea typeface="+mn-ea"/>
                          <a:cs typeface="+mn-cs"/>
                        </a:rPr>
                        <a:t>(</a:t>
                      </a:r>
                      <a:r>
                        <a:rPr lang="zh-CN" altLang="zh-CN" sz="2800" b="0" kern="1200" dirty="0">
                          <a:solidFill>
                            <a:schemeClr val="dk1"/>
                          </a:solidFill>
                          <a:effectLst/>
                          <a:latin typeface="+mn-lt"/>
                          <a:ea typeface="+mn-ea"/>
                          <a:cs typeface="+mn-cs"/>
                        </a:rPr>
                        <a:t>淡黄色</a:t>
                      </a:r>
                      <a:r>
                        <a:rPr lang="en-US" altLang="zh-CN" sz="2800" b="0" kern="1200" dirty="0">
                          <a:solidFill>
                            <a:schemeClr val="dk1"/>
                          </a:solidFill>
                          <a:effectLst/>
                          <a:latin typeface="+mn-lt"/>
                          <a:ea typeface="+mn-ea"/>
                          <a:cs typeface="+mn-cs"/>
                        </a:rPr>
                        <a:t>)</a:t>
                      </a:r>
                      <a:endParaRPr lang="zh-CN" altLang="zh-CN" sz="2800" b="0" kern="1200" dirty="0">
                        <a:solidFill>
                          <a:schemeClr val="dk1"/>
                        </a:solidFill>
                        <a:effectLst/>
                        <a:latin typeface="+mn-lt"/>
                        <a:ea typeface="+mn-ea"/>
                        <a:cs typeface="+mn-cs"/>
                      </a:endParaRPr>
                    </a:p>
                    <a:p>
                      <a:pPr>
                        <a:lnSpc>
                          <a:spcPct val="120000"/>
                        </a:lnSpc>
                      </a:pPr>
                      <a:r>
                        <a:rPr lang="en-US" altLang="zh-CN" sz="2800" b="0" kern="1200" dirty="0">
                          <a:solidFill>
                            <a:schemeClr val="dk1"/>
                          </a:solidFill>
                          <a:effectLst/>
                          <a:latin typeface="+mn-lt"/>
                          <a:ea typeface="+mn-ea"/>
                          <a:cs typeface="+mn-cs"/>
                        </a:rPr>
                        <a:t>(2)</a:t>
                      </a:r>
                      <a:r>
                        <a:rPr lang="zh-CN" altLang="zh-CN" sz="2800" b="0" kern="1200" dirty="0">
                          <a:solidFill>
                            <a:schemeClr val="dk1"/>
                          </a:solidFill>
                          <a:effectLst/>
                          <a:latin typeface="+mn-lt"/>
                          <a:ea typeface="+mn-ea"/>
                          <a:cs typeface="+mn-cs"/>
                        </a:rPr>
                        <a:t>与水反应</a:t>
                      </a:r>
                      <a:r>
                        <a:rPr lang="en-US" altLang="zh-CN" sz="2800" b="0" kern="1200" dirty="0">
                          <a:solidFill>
                            <a:schemeClr val="dk1"/>
                          </a:solidFill>
                          <a:effectLst/>
                          <a:latin typeface="+mn-lt"/>
                          <a:ea typeface="+mn-ea"/>
                          <a:cs typeface="+mn-cs"/>
                        </a:rPr>
                        <a:t>:2Na+2H</a:t>
                      </a:r>
                      <a:r>
                        <a:rPr lang="en-US" altLang="zh-CN" sz="2800" b="0" kern="1200" baseline="-25000" dirty="0">
                          <a:solidFill>
                            <a:schemeClr val="dk1"/>
                          </a:solidFill>
                          <a:effectLst/>
                          <a:latin typeface="+mn-lt"/>
                          <a:ea typeface="+mn-ea"/>
                          <a:cs typeface="+mn-cs"/>
                        </a:rPr>
                        <a:t>2</a:t>
                      </a:r>
                      <a:r>
                        <a:rPr lang="en-US" altLang="zh-CN" sz="2800" b="0" kern="1200" dirty="0">
                          <a:solidFill>
                            <a:schemeClr val="dk1"/>
                          </a:solidFill>
                          <a:effectLst/>
                          <a:latin typeface="+mn-lt"/>
                          <a:ea typeface="+mn-ea"/>
                          <a:cs typeface="+mn-cs"/>
                        </a:rPr>
                        <a:t>O       2NaOH+H</a:t>
                      </a:r>
                      <a:r>
                        <a:rPr lang="en-US" altLang="zh-CN" sz="2800" b="0" kern="1200" baseline="-25000" dirty="0">
                          <a:solidFill>
                            <a:schemeClr val="dk1"/>
                          </a:solidFill>
                          <a:effectLst/>
                          <a:latin typeface="+mn-lt"/>
                          <a:ea typeface="+mn-ea"/>
                          <a:cs typeface="+mn-cs"/>
                        </a:rPr>
                        <a:t>2</a:t>
                      </a:r>
                      <a:r>
                        <a:rPr lang="en-US" altLang="zh-CN" sz="2800" b="0" kern="1200" dirty="0">
                          <a:solidFill>
                            <a:schemeClr val="dk1"/>
                          </a:solidFill>
                          <a:effectLst/>
                          <a:latin typeface="+mn-lt"/>
                          <a:ea typeface="+mn-ea"/>
                          <a:cs typeface="+mn-cs"/>
                        </a:rPr>
                        <a:t>↑</a:t>
                      </a:r>
                      <a:endParaRPr lang="zh-CN" altLang="zh-CN" sz="2800" b="0" kern="1200" dirty="0">
                        <a:solidFill>
                          <a:schemeClr val="dk1"/>
                        </a:solidFill>
                        <a:effectLst/>
                        <a:latin typeface="+mn-lt"/>
                        <a:ea typeface="+mn-ea"/>
                        <a:cs typeface="+mn-cs"/>
                      </a:endParaRPr>
                    </a:p>
                    <a:p>
                      <a:pPr>
                        <a:lnSpc>
                          <a:spcPct val="120000"/>
                        </a:lnSpc>
                      </a:pPr>
                      <a:r>
                        <a:rPr lang="en-US" altLang="zh-CN" sz="2800" b="0" kern="1200" dirty="0">
                          <a:solidFill>
                            <a:schemeClr val="dk1"/>
                          </a:solidFill>
                          <a:effectLst/>
                          <a:latin typeface="+mn-lt"/>
                          <a:ea typeface="+mn-ea"/>
                          <a:cs typeface="+mn-cs"/>
                        </a:rPr>
                        <a:t>(3)</a:t>
                      </a:r>
                      <a:r>
                        <a:rPr lang="zh-CN" altLang="zh-CN" sz="2800" b="0" kern="1200" dirty="0">
                          <a:solidFill>
                            <a:schemeClr val="dk1"/>
                          </a:solidFill>
                          <a:effectLst/>
                          <a:latin typeface="+mn-lt"/>
                          <a:ea typeface="+mn-ea"/>
                          <a:cs typeface="+mn-cs"/>
                        </a:rPr>
                        <a:t>与非氧化性酸反应</a:t>
                      </a:r>
                      <a:r>
                        <a:rPr lang="en-US" altLang="zh-CN" sz="2800" b="0" kern="1200" dirty="0">
                          <a:solidFill>
                            <a:schemeClr val="dk1"/>
                          </a:solidFill>
                          <a:effectLst/>
                          <a:latin typeface="+mn-lt"/>
                          <a:ea typeface="+mn-ea"/>
                          <a:cs typeface="+mn-cs"/>
                        </a:rPr>
                        <a:t>:2Na+2H</a:t>
                      </a:r>
                      <a:r>
                        <a:rPr lang="en-US" altLang="zh-CN" sz="2800" b="0" kern="1200" baseline="30000" dirty="0">
                          <a:solidFill>
                            <a:schemeClr val="dk1"/>
                          </a:solidFill>
                          <a:effectLst/>
                          <a:latin typeface="+mn-lt"/>
                          <a:ea typeface="+mn-ea"/>
                          <a:cs typeface="+mn-cs"/>
                        </a:rPr>
                        <a:t>+</a:t>
                      </a:r>
                      <a:r>
                        <a:rPr lang="en-US" altLang="zh-CN" sz="2800" b="0" kern="1200" dirty="0">
                          <a:solidFill>
                            <a:schemeClr val="dk1"/>
                          </a:solidFill>
                          <a:effectLst/>
                          <a:latin typeface="+mn-lt"/>
                          <a:ea typeface="+mn-ea"/>
                          <a:cs typeface="+mn-cs"/>
                        </a:rPr>
                        <a:t>         2Na</a:t>
                      </a:r>
                      <a:r>
                        <a:rPr lang="en-US" altLang="zh-CN" sz="2800" b="0" kern="1200" baseline="30000" dirty="0">
                          <a:solidFill>
                            <a:schemeClr val="dk1"/>
                          </a:solidFill>
                          <a:effectLst/>
                          <a:latin typeface="+mn-lt"/>
                          <a:ea typeface="+mn-ea"/>
                          <a:cs typeface="+mn-cs"/>
                        </a:rPr>
                        <a:t>+</a:t>
                      </a:r>
                      <a:r>
                        <a:rPr lang="en-US" altLang="zh-CN" sz="2800" b="0" kern="1200" dirty="0">
                          <a:solidFill>
                            <a:schemeClr val="dk1"/>
                          </a:solidFill>
                          <a:effectLst/>
                          <a:latin typeface="+mn-lt"/>
                          <a:ea typeface="+mn-ea"/>
                          <a:cs typeface="+mn-cs"/>
                        </a:rPr>
                        <a:t>+H</a:t>
                      </a:r>
                      <a:r>
                        <a:rPr lang="en-US" altLang="zh-CN" sz="2800" b="0" kern="1200" baseline="-25000" dirty="0">
                          <a:solidFill>
                            <a:schemeClr val="dk1"/>
                          </a:solidFill>
                          <a:effectLst/>
                          <a:latin typeface="+mn-lt"/>
                          <a:ea typeface="+mn-ea"/>
                          <a:cs typeface="+mn-cs"/>
                        </a:rPr>
                        <a:t>2</a:t>
                      </a:r>
                      <a:r>
                        <a:rPr lang="en-US" altLang="zh-CN" sz="2800" b="0" kern="1200" dirty="0">
                          <a:solidFill>
                            <a:schemeClr val="dk1"/>
                          </a:solidFill>
                          <a:effectLst/>
                          <a:latin typeface="+mn-lt"/>
                          <a:ea typeface="+mn-ea"/>
                          <a:cs typeface="+mn-cs"/>
                        </a:rPr>
                        <a:t>↑</a:t>
                      </a:r>
                      <a:endParaRPr lang="zh-CN" altLang="zh-CN" sz="2800" b="0" kern="1200" dirty="0">
                        <a:solidFill>
                          <a:schemeClr val="dk1"/>
                        </a:solidFill>
                        <a:effectLst/>
                        <a:latin typeface="+mn-lt"/>
                        <a:ea typeface="+mn-ea"/>
                        <a:cs typeface="+mn-cs"/>
                      </a:endParaRPr>
                    </a:p>
                    <a:p>
                      <a:pPr>
                        <a:lnSpc>
                          <a:spcPct val="120000"/>
                        </a:lnSpc>
                      </a:pPr>
                      <a:r>
                        <a:rPr lang="en-US" altLang="zh-CN" sz="2800" b="0" kern="1200" dirty="0">
                          <a:solidFill>
                            <a:schemeClr val="dk1"/>
                          </a:solidFill>
                          <a:effectLst/>
                          <a:latin typeface="+mn-lt"/>
                          <a:ea typeface="+mn-ea"/>
                          <a:cs typeface="+mn-cs"/>
                        </a:rPr>
                        <a:t>(4)</a:t>
                      </a:r>
                      <a:r>
                        <a:rPr lang="zh-CN" altLang="zh-CN" sz="2800" b="0" kern="1200" dirty="0">
                          <a:solidFill>
                            <a:schemeClr val="dk1"/>
                          </a:solidFill>
                          <a:effectLst/>
                          <a:latin typeface="+mn-lt"/>
                          <a:ea typeface="+mn-ea"/>
                          <a:cs typeface="+mn-cs"/>
                        </a:rPr>
                        <a:t>与盐溶液反应</a:t>
                      </a:r>
                      <a:r>
                        <a:rPr lang="en-US" altLang="zh-CN" sz="2800" b="0" kern="1200" dirty="0">
                          <a:solidFill>
                            <a:schemeClr val="dk1"/>
                          </a:solidFill>
                          <a:effectLst/>
                          <a:latin typeface="+mn-lt"/>
                          <a:ea typeface="+mn-ea"/>
                          <a:cs typeface="+mn-cs"/>
                        </a:rPr>
                        <a:t>,</a:t>
                      </a:r>
                      <a:r>
                        <a:rPr lang="zh-CN" altLang="zh-CN" sz="2800" b="0" kern="1200" dirty="0">
                          <a:solidFill>
                            <a:schemeClr val="dk1"/>
                          </a:solidFill>
                          <a:effectLst/>
                          <a:latin typeface="+mn-lt"/>
                          <a:ea typeface="+mn-ea"/>
                          <a:cs typeface="+mn-cs"/>
                        </a:rPr>
                        <a:t>如</a:t>
                      </a:r>
                      <a:r>
                        <a:rPr lang="en-US" altLang="zh-CN" sz="2800" b="0" kern="1200" dirty="0">
                          <a:solidFill>
                            <a:schemeClr val="dk1"/>
                          </a:solidFill>
                          <a:effectLst/>
                          <a:latin typeface="+mn-lt"/>
                          <a:ea typeface="+mn-ea"/>
                          <a:cs typeface="+mn-cs"/>
                        </a:rPr>
                        <a:t>:CuSO</a:t>
                      </a:r>
                      <a:r>
                        <a:rPr lang="en-US" altLang="zh-CN" sz="2800" b="0" kern="1200" baseline="-25000" dirty="0">
                          <a:solidFill>
                            <a:schemeClr val="dk1"/>
                          </a:solidFill>
                          <a:effectLst/>
                          <a:latin typeface="+mn-lt"/>
                          <a:ea typeface="+mn-ea"/>
                          <a:cs typeface="+mn-cs"/>
                        </a:rPr>
                        <a:t>4</a:t>
                      </a:r>
                      <a:r>
                        <a:rPr lang="en-US" altLang="zh-CN" sz="2800" b="0" kern="1200" dirty="0">
                          <a:solidFill>
                            <a:schemeClr val="dk1"/>
                          </a:solidFill>
                          <a:effectLst/>
                          <a:latin typeface="+mn-lt"/>
                          <a:ea typeface="+mn-ea"/>
                          <a:cs typeface="+mn-cs"/>
                        </a:rPr>
                        <a:t>+2Na+2H</a:t>
                      </a:r>
                      <a:r>
                        <a:rPr lang="en-US" altLang="zh-CN" sz="2800" b="0" kern="1200" baseline="-25000" dirty="0">
                          <a:solidFill>
                            <a:schemeClr val="dk1"/>
                          </a:solidFill>
                          <a:effectLst/>
                          <a:latin typeface="+mn-lt"/>
                          <a:ea typeface="+mn-ea"/>
                          <a:cs typeface="+mn-cs"/>
                        </a:rPr>
                        <a:t>2</a:t>
                      </a:r>
                      <a:r>
                        <a:rPr lang="en-US" altLang="zh-CN" sz="2800" b="0" kern="1200" dirty="0">
                          <a:solidFill>
                            <a:schemeClr val="dk1"/>
                          </a:solidFill>
                          <a:effectLst/>
                          <a:latin typeface="+mn-lt"/>
                          <a:ea typeface="+mn-ea"/>
                          <a:cs typeface="+mn-cs"/>
                        </a:rPr>
                        <a:t>O        H</a:t>
                      </a:r>
                      <a:r>
                        <a:rPr lang="en-US" altLang="zh-CN" sz="2800" b="0" kern="1200" baseline="-25000" dirty="0">
                          <a:solidFill>
                            <a:schemeClr val="dk1"/>
                          </a:solidFill>
                          <a:effectLst/>
                          <a:latin typeface="+mn-lt"/>
                          <a:ea typeface="+mn-ea"/>
                          <a:cs typeface="+mn-cs"/>
                        </a:rPr>
                        <a:t>2</a:t>
                      </a:r>
                      <a:r>
                        <a:rPr lang="en-US" altLang="zh-CN" sz="2800" b="0" kern="1200" dirty="0">
                          <a:solidFill>
                            <a:schemeClr val="dk1"/>
                          </a:solidFill>
                          <a:effectLst/>
                          <a:latin typeface="+mn-lt"/>
                          <a:ea typeface="+mn-ea"/>
                          <a:cs typeface="+mn-cs"/>
                        </a:rPr>
                        <a:t>↑+Na</a:t>
                      </a:r>
                      <a:r>
                        <a:rPr lang="en-US" altLang="zh-CN" sz="2800" b="0" kern="1200" baseline="-25000" dirty="0">
                          <a:solidFill>
                            <a:schemeClr val="dk1"/>
                          </a:solidFill>
                          <a:effectLst/>
                          <a:latin typeface="+mn-lt"/>
                          <a:ea typeface="+mn-ea"/>
                          <a:cs typeface="+mn-cs"/>
                        </a:rPr>
                        <a:t>2</a:t>
                      </a:r>
                      <a:r>
                        <a:rPr lang="en-US" altLang="zh-CN" sz="2800" b="0" kern="1200" dirty="0">
                          <a:solidFill>
                            <a:schemeClr val="dk1"/>
                          </a:solidFill>
                          <a:effectLst/>
                          <a:latin typeface="+mn-lt"/>
                          <a:ea typeface="+mn-ea"/>
                          <a:cs typeface="+mn-cs"/>
                        </a:rPr>
                        <a:t>SO</a:t>
                      </a:r>
                      <a:r>
                        <a:rPr lang="en-US" altLang="zh-CN" sz="2800" b="0" kern="1200" baseline="-25000" dirty="0">
                          <a:solidFill>
                            <a:schemeClr val="dk1"/>
                          </a:solidFill>
                          <a:effectLst/>
                          <a:latin typeface="+mn-lt"/>
                          <a:ea typeface="+mn-ea"/>
                          <a:cs typeface="+mn-cs"/>
                        </a:rPr>
                        <a:t>4</a:t>
                      </a:r>
                      <a:r>
                        <a:rPr lang="en-US" altLang="zh-CN" sz="2800" b="0" kern="1200" dirty="0">
                          <a:solidFill>
                            <a:schemeClr val="dk1"/>
                          </a:solidFill>
                          <a:effectLst/>
                          <a:latin typeface="+mn-lt"/>
                          <a:ea typeface="+mn-ea"/>
                          <a:cs typeface="+mn-cs"/>
                        </a:rPr>
                        <a:t>+Cu(OH)</a:t>
                      </a:r>
                      <a:r>
                        <a:rPr lang="en-US" altLang="zh-CN" sz="2800" b="0" kern="1200" baseline="-25000" dirty="0">
                          <a:solidFill>
                            <a:schemeClr val="dk1"/>
                          </a:solidFill>
                          <a:effectLst/>
                          <a:latin typeface="+mn-lt"/>
                          <a:ea typeface="+mn-ea"/>
                          <a:cs typeface="+mn-cs"/>
                        </a:rPr>
                        <a:t>2</a:t>
                      </a:r>
                      <a:r>
                        <a:rPr lang="en-US" altLang="zh-CN" sz="2800" b="0" kern="1200" dirty="0">
                          <a:solidFill>
                            <a:schemeClr val="dk1"/>
                          </a:solidFill>
                          <a:effectLst/>
                          <a:latin typeface="+mn-lt"/>
                          <a:ea typeface="+mn-ea"/>
                          <a:cs typeface="+mn-cs"/>
                        </a:rPr>
                        <a:t>↓</a:t>
                      </a:r>
                      <a:endParaRPr lang="zh-CN" altLang="zh-CN" sz="2800" b="0" kern="1200" dirty="0">
                        <a:solidFill>
                          <a:schemeClr val="dk1"/>
                        </a:solidFill>
                        <a:effectLst/>
                        <a:latin typeface="+mn-lt"/>
                        <a:ea typeface="+mn-ea"/>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35914660"/>
                  </a:ext>
                </a:extLst>
              </a:tr>
            </a:tbl>
          </a:graphicData>
        </a:graphic>
      </p:graphicFrame>
      <p:pic>
        <p:nvPicPr>
          <p:cNvPr id="9" name="图片 8"/>
          <p:cNvPicPr/>
          <p:nvPr/>
        </p:nvPicPr>
        <p:blipFill>
          <a:blip r:embed="rId2"/>
          <a:stretch>
            <a:fillRect/>
          </a:stretch>
        </p:blipFill>
        <p:spPr>
          <a:xfrm>
            <a:off x="3531871" y="3819156"/>
            <a:ext cx="569996" cy="328634"/>
          </a:xfrm>
          <a:prstGeom prst="rect">
            <a:avLst/>
          </a:prstGeom>
        </p:spPr>
      </p:pic>
      <p:pic>
        <p:nvPicPr>
          <p:cNvPr id="10" name="图片 9"/>
          <p:cNvPicPr/>
          <p:nvPr/>
        </p:nvPicPr>
        <p:blipFill>
          <a:blip r:embed="rId3"/>
          <a:stretch>
            <a:fillRect/>
          </a:stretch>
        </p:blipFill>
        <p:spPr>
          <a:xfrm>
            <a:off x="4549139" y="4293393"/>
            <a:ext cx="1032156" cy="332106"/>
          </a:xfrm>
          <a:prstGeom prst="rect">
            <a:avLst/>
          </a:prstGeom>
        </p:spPr>
      </p:pic>
      <p:pic>
        <p:nvPicPr>
          <p:cNvPr id="11" name="图片 10"/>
          <p:cNvPicPr/>
          <p:nvPr/>
        </p:nvPicPr>
        <p:blipFill>
          <a:blip r:embed="rId2"/>
          <a:stretch>
            <a:fillRect/>
          </a:stretch>
        </p:blipFill>
        <p:spPr>
          <a:xfrm>
            <a:off x="4996059" y="4832980"/>
            <a:ext cx="569996" cy="328634"/>
          </a:xfrm>
          <a:prstGeom prst="rect">
            <a:avLst/>
          </a:prstGeom>
        </p:spPr>
      </p:pic>
      <p:pic>
        <p:nvPicPr>
          <p:cNvPr id="13" name="图片 12"/>
          <p:cNvPicPr/>
          <p:nvPr/>
        </p:nvPicPr>
        <p:blipFill>
          <a:blip r:embed="rId2"/>
          <a:stretch>
            <a:fillRect/>
          </a:stretch>
        </p:blipFill>
        <p:spPr>
          <a:xfrm>
            <a:off x="6268599" y="5335900"/>
            <a:ext cx="569996" cy="328634"/>
          </a:xfrm>
          <a:prstGeom prst="rect">
            <a:avLst/>
          </a:prstGeom>
        </p:spPr>
      </p:pic>
      <p:pic>
        <p:nvPicPr>
          <p:cNvPr id="14" name="图片 13"/>
          <p:cNvPicPr/>
          <p:nvPr/>
        </p:nvPicPr>
        <p:blipFill>
          <a:blip r:embed="rId2"/>
          <a:stretch>
            <a:fillRect/>
          </a:stretch>
        </p:blipFill>
        <p:spPr>
          <a:xfrm>
            <a:off x="7381119" y="5854060"/>
            <a:ext cx="569996" cy="328634"/>
          </a:xfrm>
          <a:prstGeom prst="rect">
            <a:avLst/>
          </a:prstGeom>
        </p:spPr>
      </p:pic>
    </p:spTree>
    <p:extLst>
      <p:ext uri="{BB962C8B-B14F-4D97-AF65-F5344CB8AC3E}">
        <p14:creationId xmlns:p14="http://schemas.microsoft.com/office/powerpoint/2010/main" val="636683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3262274371"/>
              </p:ext>
            </p:extLst>
          </p:nvPr>
        </p:nvGraphicFramePr>
        <p:xfrm>
          <a:off x="379380" y="1001764"/>
          <a:ext cx="11459182" cy="5468483"/>
        </p:xfrm>
        <a:graphic>
          <a:graphicData uri="http://schemas.openxmlformats.org/drawingml/2006/table">
            <a:tbl>
              <a:tblPr firstRow="1" bandRow="1">
                <a:tableStyleId>{5C22544A-7EE6-4342-B048-85BDC9FD1C3A}</a:tableStyleId>
              </a:tblPr>
              <a:tblGrid>
                <a:gridCol w="953309">
                  <a:extLst>
                    <a:ext uri="{9D8B030D-6E8A-4147-A177-3AD203B41FA5}">
                      <a16:colId xmlns:a16="http://schemas.microsoft.com/office/drawing/2014/main" xmlns="" val="2220233318"/>
                    </a:ext>
                  </a:extLst>
                </a:gridCol>
                <a:gridCol w="10505873">
                  <a:extLst>
                    <a:ext uri="{9D8B030D-6E8A-4147-A177-3AD203B41FA5}">
                      <a16:colId xmlns:a16="http://schemas.microsoft.com/office/drawing/2014/main" xmlns="" val="2154092462"/>
                    </a:ext>
                  </a:extLst>
                </a:gridCol>
              </a:tblGrid>
              <a:tr h="738021">
                <a:tc>
                  <a:txBody>
                    <a:bodyPr/>
                    <a:lstStyle/>
                    <a:p>
                      <a:pPr algn="ctr">
                        <a:lnSpc>
                          <a:spcPct val="130000"/>
                        </a:lnSpc>
                        <a:spcAft>
                          <a:spcPts val="0"/>
                        </a:spcAft>
                      </a:pPr>
                      <a:r>
                        <a:rPr lang="zh-CN" sz="2800" b="0" dirty="0">
                          <a:solidFill>
                            <a:schemeClr val="tx1"/>
                          </a:solidFill>
                          <a:effectLst/>
                          <a:latin typeface="NEU-BZ-S92" panose="02020503000000020003" pitchFamily="18" charset="-122"/>
                          <a:ea typeface="方正黑体_GBK" panose="03000509000000000000" pitchFamily="65" charset="-122"/>
                          <a:cs typeface="Times New Roman" panose="02020603050405020304" pitchFamily="18" charset="0"/>
                        </a:rPr>
                        <a:t>制备</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30000"/>
                        </a:lnSpc>
                      </a:pPr>
                      <a:r>
                        <a:rPr lang="en-US" altLang="zh-CN" sz="2800" b="0" kern="1200" dirty="0">
                          <a:solidFill>
                            <a:schemeClr val="dk1"/>
                          </a:solidFill>
                          <a:effectLst/>
                          <a:latin typeface="+mn-lt"/>
                          <a:ea typeface="+mn-ea"/>
                          <a:cs typeface="+mn-cs"/>
                        </a:rPr>
                        <a:t>2NaCl(</a:t>
                      </a:r>
                      <a:r>
                        <a:rPr lang="zh-CN" altLang="zh-CN" sz="2800" b="0" kern="1200" dirty="0">
                          <a:solidFill>
                            <a:schemeClr val="dk1"/>
                          </a:solidFill>
                          <a:effectLst/>
                          <a:latin typeface="+mn-lt"/>
                          <a:ea typeface="+mn-ea"/>
                          <a:cs typeface="+mn-cs"/>
                        </a:rPr>
                        <a:t>熔融</a:t>
                      </a:r>
                      <a:r>
                        <a:rPr lang="en-US" altLang="zh-CN" sz="2800" b="0" kern="1200" dirty="0">
                          <a:solidFill>
                            <a:schemeClr val="dk1"/>
                          </a:solidFill>
                          <a:effectLst/>
                          <a:latin typeface="+mn-lt"/>
                          <a:ea typeface="+mn-ea"/>
                          <a:cs typeface="+mn-cs"/>
                        </a:rPr>
                        <a:t>) </a:t>
                      </a:r>
                      <a:r>
                        <a:rPr lang="en-US" altLang="zh-CN" sz="2800" b="0" kern="1200" baseline="0" dirty="0">
                          <a:solidFill>
                            <a:schemeClr val="dk1"/>
                          </a:solidFill>
                          <a:effectLst/>
                          <a:latin typeface="+mn-lt"/>
                          <a:ea typeface="+mn-ea"/>
                          <a:cs typeface="+mn-cs"/>
                        </a:rPr>
                        <a:t>         </a:t>
                      </a:r>
                      <a:r>
                        <a:rPr lang="en-US" altLang="zh-CN" sz="2800" b="0" kern="1200" dirty="0">
                          <a:solidFill>
                            <a:schemeClr val="dk1"/>
                          </a:solidFill>
                          <a:effectLst/>
                          <a:latin typeface="+mn-lt"/>
                          <a:ea typeface="+mn-ea"/>
                          <a:cs typeface="+mn-cs"/>
                        </a:rPr>
                        <a:t>2Na+Cl</a:t>
                      </a:r>
                      <a:r>
                        <a:rPr lang="en-US" altLang="zh-CN" sz="2800" b="0" kern="1200" baseline="-25000" dirty="0">
                          <a:solidFill>
                            <a:schemeClr val="dk1"/>
                          </a:solidFill>
                          <a:effectLst/>
                          <a:latin typeface="+mn-lt"/>
                          <a:ea typeface="+mn-ea"/>
                          <a:cs typeface="+mn-cs"/>
                        </a:rPr>
                        <a:t>2</a:t>
                      </a:r>
                      <a:r>
                        <a:rPr lang="en-US" altLang="zh-CN" sz="2800" b="0" kern="1200" dirty="0">
                          <a:solidFill>
                            <a:schemeClr val="dk1"/>
                          </a:solidFill>
                          <a:effectLst/>
                          <a:latin typeface="+mn-lt"/>
                          <a:ea typeface="+mn-ea"/>
                          <a:cs typeface="+mn-cs"/>
                        </a:rPr>
                        <a:t>↑(</a:t>
                      </a:r>
                      <a:r>
                        <a:rPr lang="zh-CN" altLang="zh-CN" sz="2800" b="0" kern="1200" dirty="0">
                          <a:solidFill>
                            <a:schemeClr val="dk1"/>
                          </a:solidFill>
                          <a:effectLst/>
                          <a:latin typeface="+mn-lt"/>
                          <a:ea typeface="+mn-ea"/>
                          <a:cs typeface="+mn-cs"/>
                        </a:rPr>
                        <a:t>工业制法</a:t>
                      </a:r>
                      <a:r>
                        <a:rPr lang="en-US" altLang="zh-CN" sz="2800" b="0" kern="1200" dirty="0">
                          <a:solidFill>
                            <a:schemeClr val="dk1"/>
                          </a:solidFill>
                          <a:effectLst/>
                          <a:latin typeface="+mn-lt"/>
                          <a:ea typeface="+mn-ea"/>
                          <a:cs typeface="+mn-cs"/>
                        </a:rPr>
                        <a:t>)</a:t>
                      </a:r>
                      <a:endParaRPr lang="zh-CN" altLang="en-US" sz="2800" b="0"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05100625"/>
                  </a:ext>
                </a:extLst>
              </a:tr>
              <a:tr h="738021">
                <a:tc>
                  <a:txBody>
                    <a:bodyPr/>
                    <a:lstStyle/>
                    <a:p>
                      <a:pPr algn="ctr">
                        <a:lnSpc>
                          <a:spcPct val="130000"/>
                        </a:lnSpc>
                        <a:spcAft>
                          <a:spcPts val="0"/>
                        </a:spcAft>
                      </a:pPr>
                      <a:r>
                        <a:rPr lang="zh-CN" sz="2800" b="0">
                          <a:solidFill>
                            <a:schemeClr val="tx1"/>
                          </a:solidFill>
                          <a:effectLst/>
                          <a:latin typeface="NEU-BZ-S92" panose="02020503000000020003" pitchFamily="18" charset="-122"/>
                          <a:ea typeface="方正黑体_GBK" panose="03000509000000000000" pitchFamily="65" charset="-122"/>
                          <a:cs typeface="Times New Roman" panose="02020603050405020304" pitchFamily="18" charset="0"/>
                        </a:rPr>
                        <a:t>保存</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30000"/>
                        </a:lnSpc>
                      </a:pPr>
                      <a:r>
                        <a:rPr lang="zh-CN" altLang="zh-CN" sz="2800" b="0" kern="1200" dirty="0">
                          <a:solidFill>
                            <a:schemeClr val="dk1"/>
                          </a:solidFill>
                          <a:effectLst/>
                          <a:latin typeface="+mn-lt"/>
                          <a:ea typeface="+mn-ea"/>
                          <a:cs typeface="+mn-cs"/>
                        </a:rPr>
                        <a:t>保存在煤油或石蜡油中</a:t>
                      </a:r>
                      <a:endParaRPr lang="zh-CN" altLang="en-US" sz="2800" b="0"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49353446"/>
                  </a:ext>
                </a:extLst>
              </a:tr>
              <a:tr h="3992441">
                <a:tc>
                  <a:txBody>
                    <a:bodyPr/>
                    <a:lstStyle/>
                    <a:p>
                      <a:pPr algn="ctr">
                        <a:lnSpc>
                          <a:spcPct val="130000"/>
                        </a:lnSpc>
                        <a:spcAft>
                          <a:spcPts val="0"/>
                        </a:spcAft>
                      </a:pPr>
                      <a:r>
                        <a:rPr lang="zh-CN" sz="2800" b="0" dirty="0">
                          <a:solidFill>
                            <a:schemeClr val="tx1"/>
                          </a:solidFill>
                          <a:effectLst/>
                          <a:latin typeface="NEU-BZ-S92" panose="02020503000000020003" pitchFamily="18" charset="-122"/>
                          <a:ea typeface="方正黑体_GBK" panose="03000509000000000000" pitchFamily="65" charset="-122"/>
                          <a:cs typeface="Times New Roman" panose="02020603050405020304" pitchFamily="18" charset="0"/>
                        </a:rPr>
                        <a:t>用途</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30000"/>
                        </a:lnSpc>
                        <a:spcAft>
                          <a:spcPts val="0"/>
                        </a:spcAft>
                      </a:pPr>
                      <a:r>
                        <a:rPr lang="en-US" sz="2800" b="0" kern="1200" dirty="0">
                          <a:solidFill>
                            <a:srgbClr val="000000"/>
                          </a:solidFill>
                          <a:effectLst/>
                          <a:latin typeface="+mj-lt"/>
                          <a:ea typeface="NEU-BZ-S92" panose="02020503000000020003" pitchFamily="18" charset="-122"/>
                          <a:cs typeface="Times New Roman" panose="02020603050405020304" pitchFamily="18" charset="0"/>
                        </a:rPr>
                        <a:t>(</a:t>
                      </a:r>
                      <a:r>
                        <a:rPr lang="en-US" sz="2800" b="0" kern="1200" dirty="0">
                          <a:solidFill>
                            <a:schemeClr val="dk1"/>
                          </a:solidFill>
                          <a:effectLst/>
                          <a:latin typeface="+mn-lt"/>
                          <a:ea typeface="+mn-ea"/>
                          <a:cs typeface="+mn-cs"/>
                        </a:rPr>
                        <a:t>1)K-Na</a:t>
                      </a:r>
                      <a:r>
                        <a:rPr lang="zh-CN" sz="2800" b="0" kern="1200" dirty="0">
                          <a:solidFill>
                            <a:schemeClr val="dk1"/>
                          </a:solidFill>
                          <a:effectLst/>
                          <a:latin typeface="+mn-lt"/>
                          <a:ea typeface="+mn-ea"/>
                          <a:cs typeface="+mn-cs"/>
                        </a:rPr>
                        <a:t>合金用于原子反应堆</a:t>
                      </a:r>
                      <a:r>
                        <a:rPr lang="en-US" sz="2800" b="0" kern="1200" dirty="0">
                          <a:solidFill>
                            <a:schemeClr val="dk1"/>
                          </a:solidFill>
                          <a:effectLst/>
                          <a:latin typeface="+mn-lt"/>
                          <a:ea typeface="+mn-ea"/>
                          <a:cs typeface="+mn-cs"/>
                        </a:rPr>
                        <a:t>,</a:t>
                      </a:r>
                      <a:r>
                        <a:rPr lang="zh-CN" sz="2800" b="0" kern="1200" dirty="0">
                          <a:solidFill>
                            <a:schemeClr val="dk1"/>
                          </a:solidFill>
                          <a:effectLst/>
                          <a:latin typeface="+mn-lt"/>
                          <a:ea typeface="+mn-ea"/>
                          <a:cs typeface="+mn-cs"/>
                        </a:rPr>
                        <a:t>作导热剂。解释</a:t>
                      </a:r>
                      <a:r>
                        <a:rPr lang="en-US" sz="2800" b="0" kern="1200" dirty="0">
                          <a:solidFill>
                            <a:schemeClr val="dk1"/>
                          </a:solidFill>
                          <a:effectLst/>
                          <a:latin typeface="+mn-lt"/>
                          <a:ea typeface="+mn-ea"/>
                          <a:cs typeface="+mn-cs"/>
                        </a:rPr>
                        <a:t>:K-Na</a:t>
                      </a:r>
                      <a:r>
                        <a:rPr lang="zh-CN" sz="2800" b="0" kern="1200" dirty="0">
                          <a:solidFill>
                            <a:schemeClr val="dk1"/>
                          </a:solidFill>
                          <a:effectLst/>
                          <a:latin typeface="+mn-lt"/>
                          <a:ea typeface="+mn-ea"/>
                          <a:cs typeface="+mn-cs"/>
                        </a:rPr>
                        <a:t>合金有良好的导热性</a:t>
                      </a:r>
                    </a:p>
                    <a:p>
                      <a:pPr marL="0" algn="l" defTabSz="914400" rtl="0" eaLnBrk="1" latinLnBrk="0" hangingPunct="1">
                        <a:lnSpc>
                          <a:spcPct val="130000"/>
                        </a:lnSpc>
                        <a:spcAft>
                          <a:spcPts val="0"/>
                        </a:spcAft>
                      </a:pPr>
                      <a:r>
                        <a:rPr lang="en-US" sz="2800" b="0" kern="1200" dirty="0">
                          <a:solidFill>
                            <a:schemeClr val="dk1"/>
                          </a:solidFill>
                          <a:effectLst/>
                          <a:latin typeface="+mn-lt"/>
                          <a:ea typeface="+mn-ea"/>
                          <a:cs typeface="+mn-cs"/>
                        </a:rPr>
                        <a:t>(2)</a:t>
                      </a:r>
                      <a:r>
                        <a:rPr lang="zh-CN" sz="2800" b="0" kern="1200" dirty="0">
                          <a:solidFill>
                            <a:schemeClr val="dk1"/>
                          </a:solidFill>
                          <a:effectLst/>
                          <a:latin typeface="+mn-lt"/>
                          <a:ea typeface="+mn-ea"/>
                          <a:cs typeface="+mn-cs"/>
                        </a:rPr>
                        <a:t>制备</a:t>
                      </a:r>
                      <a:r>
                        <a:rPr lang="en-US" sz="2800" b="0" kern="1200" dirty="0">
                          <a:solidFill>
                            <a:schemeClr val="dk1"/>
                          </a:solidFill>
                          <a:effectLst/>
                          <a:latin typeface="+mn-lt"/>
                          <a:ea typeface="+mn-ea"/>
                          <a:cs typeface="+mn-cs"/>
                        </a:rPr>
                        <a:t>Na</a:t>
                      </a:r>
                      <a:r>
                        <a:rPr lang="en-US" sz="2800" b="0" kern="1200" baseline="-25000" dirty="0">
                          <a:solidFill>
                            <a:schemeClr val="dk1"/>
                          </a:solidFill>
                          <a:effectLst/>
                          <a:latin typeface="+mn-lt"/>
                          <a:ea typeface="+mn-ea"/>
                          <a:cs typeface="+mn-cs"/>
                        </a:rPr>
                        <a:t>2</a:t>
                      </a:r>
                      <a:r>
                        <a:rPr lang="en-US" sz="2800" b="0" kern="1200" dirty="0">
                          <a:solidFill>
                            <a:schemeClr val="dk1"/>
                          </a:solidFill>
                          <a:effectLst/>
                          <a:latin typeface="+mn-lt"/>
                          <a:ea typeface="+mn-ea"/>
                          <a:cs typeface="+mn-cs"/>
                        </a:rPr>
                        <a:t>O</a:t>
                      </a:r>
                      <a:r>
                        <a:rPr lang="en-US" sz="2800" b="0" kern="1200" baseline="-25000" dirty="0">
                          <a:solidFill>
                            <a:schemeClr val="dk1"/>
                          </a:solidFill>
                          <a:effectLst/>
                          <a:latin typeface="+mn-lt"/>
                          <a:ea typeface="+mn-ea"/>
                          <a:cs typeface="+mn-cs"/>
                        </a:rPr>
                        <a:t>2</a:t>
                      </a:r>
                      <a:r>
                        <a:rPr lang="zh-CN" sz="2800" b="0" kern="1200" dirty="0">
                          <a:solidFill>
                            <a:schemeClr val="dk1"/>
                          </a:solidFill>
                          <a:effectLst/>
                          <a:latin typeface="+mn-lt"/>
                          <a:ea typeface="+mn-ea"/>
                          <a:cs typeface="+mn-cs"/>
                        </a:rPr>
                        <a:t>。解释</a:t>
                      </a:r>
                      <a:r>
                        <a:rPr lang="en-US" sz="2800" b="0" kern="1200" dirty="0">
                          <a:solidFill>
                            <a:schemeClr val="dk1"/>
                          </a:solidFill>
                          <a:effectLst/>
                          <a:latin typeface="+mn-lt"/>
                          <a:ea typeface="+mn-ea"/>
                          <a:cs typeface="+mn-cs"/>
                        </a:rPr>
                        <a:t>:Na</a:t>
                      </a:r>
                      <a:r>
                        <a:rPr lang="zh-CN" sz="2800" b="0" kern="1200" dirty="0">
                          <a:solidFill>
                            <a:schemeClr val="dk1"/>
                          </a:solidFill>
                          <a:effectLst/>
                          <a:latin typeface="+mn-lt"/>
                          <a:ea typeface="+mn-ea"/>
                          <a:cs typeface="+mn-cs"/>
                        </a:rPr>
                        <a:t>在氧气中燃烧</a:t>
                      </a:r>
                    </a:p>
                    <a:p>
                      <a:pPr marL="0" algn="l" defTabSz="914400" rtl="0" eaLnBrk="1" latinLnBrk="0" hangingPunct="1">
                        <a:lnSpc>
                          <a:spcPct val="130000"/>
                        </a:lnSpc>
                        <a:spcAft>
                          <a:spcPts val="0"/>
                        </a:spcAft>
                      </a:pPr>
                      <a:r>
                        <a:rPr lang="en-US" sz="2800" b="0" kern="1200" dirty="0">
                          <a:solidFill>
                            <a:schemeClr val="dk1"/>
                          </a:solidFill>
                          <a:effectLst/>
                          <a:latin typeface="+mn-lt"/>
                          <a:ea typeface="+mn-ea"/>
                          <a:cs typeface="+mn-cs"/>
                        </a:rPr>
                        <a:t>(3)</a:t>
                      </a:r>
                      <a:r>
                        <a:rPr lang="zh-CN" sz="2800" b="0" kern="1200" dirty="0">
                          <a:solidFill>
                            <a:schemeClr val="dk1"/>
                          </a:solidFill>
                          <a:effectLst/>
                          <a:latin typeface="+mn-lt"/>
                          <a:ea typeface="+mn-ea"/>
                          <a:cs typeface="+mn-cs"/>
                        </a:rPr>
                        <a:t>冶炼稀有金属。如</a:t>
                      </a:r>
                      <a:r>
                        <a:rPr lang="en-US" sz="2800" b="0" kern="1200" dirty="0">
                          <a:solidFill>
                            <a:schemeClr val="dk1"/>
                          </a:solidFill>
                          <a:effectLst/>
                          <a:latin typeface="+mn-lt"/>
                          <a:ea typeface="+mn-ea"/>
                          <a:cs typeface="+mn-cs"/>
                        </a:rPr>
                        <a:t>4Na+TiCl</a:t>
                      </a:r>
                      <a:r>
                        <a:rPr lang="en-US" sz="2800" b="0" kern="1200" baseline="-25000" dirty="0">
                          <a:solidFill>
                            <a:schemeClr val="dk1"/>
                          </a:solidFill>
                          <a:effectLst/>
                          <a:latin typeface="+mn-lt"/>
                          <a:ea typeface="+mn-ea"/>
                          <a:cs typeface="+mn-cs"/>
                        </a:rPr>
                        <a:t>4</a:t>
                      </a:r>
                      <a:r>
                        <a:rPr lang="en-US" sz="2800" b="0" kern="1200" dirty="0">
                          <a:solidFill>
                            <a:schemeClr val="dk1"/>
                          </a:solidFill>
                          <a:effectLst/>
                          <a:latin typeface="+mn-lt"/>
                          <a:ea typeface="+mn-ea"/>
                          <a:cs typeface="+mn-cs"/>
                        </a:rPr>
                        <a:t>            4NaCl+Ti</a:t>
                      </a:r>
                      <a:r>
                        <a:rPr lang="zh-CN" sz="2800" b="0" kern="1200" dirty="0">
                          <a:solidFill>
                            <a:schemeClr val="dk1"/>
                          </a:solidFill>
                          <a:effectLst/>
                          <a:latin typeface="+mn-lt"/>
                          <a:ea typeface="+mn-ea"/>
                          <a:cs typeface="+mn-cs"/>
                        </a:rPr>
                        <a:t>。解释</a:t>
                      </a:r>
                      <a:r>
                        <a:rPr lang="en-US" sz="2800" b="0" kern="1200" dirty="0">
                          <a:solidFill>
                            <a:schemeClr val="dk1"/>
                          </a:solidFill>
                          <a:effectLst/>
                          <a:latin typeface="+mn-lt"/>
                          <a:ea typeface="+mn-ea"/>
                          <a:cs typeface="+mn-cs"/>
                        </a:rPr>
                        <a:t>:Na</a:t>
                      </a:r>
                      <a:r>
                        <a:rPr lang="zh-CN" sz="2800" b="0" kern="1200" dirty="0">
                          <a:solidFill>
                            <a:schemeClr val="dk1"/>
                          </a:solidFill>
                          <a:effectLst/>
                          <a:latin typeface="+mn-lt"/>
                          <a:ea typeface="+mn-ea"/>
                          <a:cs typeface="+mn-cs"/>
                        </a:rPr>
                        <a:t>的还原性强</a:t>
                      </a:r>
                      <a:r>
                        <a:rPr lang="en-US" sz="2800" b="0" kern="1200" dirty="0">
                          <a:solidFill>
                            <a:schemeClr val="dk1"/>
                          </a:solidFill>
                          <a:effectLst/>
                          <a:latin typeface="+mn-lt"/>
                          <a:ea typeface="+mn-ea"/>
                          <a:cs typeface="+mn-cs"/>
                        </a:rPr>
                        <a:t>[Na</a:t>
                      </a:r>
                      <a:r>
                        <a:rPr lang="zh-CN" sz="2800" b="0" kern="1200" dirty="0">
                          <a:solidFill>
                            <a:schemeClr val="dk1"/>
                          </a:solidFill>
                          <a:effectLst/>
                          <a:latin typeface="+mn-lt"/>
                          <a:ea typeface="+mn-ea"/>
                          <a:cs typeface="+mn-cs"/>
                        </a:rPr>
                        <a:t>置换</a:t>
                      </a:r>
                      <a:r>
                        <a:rPr lang="en-US" sz="2800" b="0" kern="1200" dirty="0">
                          <a:solidFill>
                            <a:schemeClr val="dk1"/>
                          </a:solidFill>
                          <a:effectLst/>
                          <a:latin typeface="+mn-lt"/>
                          <a:ea typeface="+mn-ea"/>
                          <a:cs typeface="+mn-cs"/>
                        </a:rPr>
                        <a:t>K</a:t>
                      </a:r>
                      <a:r>
                        <a:rPr lang="zh-CN" sz="2800" b="0" kern="1200" dirty="0">
                          <a:solidFill>
                            <a:schemeClr val="dk1"/>
                          </a:solidFill>
                          <a:effectLst/>
                          <a:latin typeface="+mn-lt"/>
                          <a:ea typeface="+mn-ea"/>
                          <a:cs typeface="+mn-cs"/>
                        </a:rPr>
                        <a:t>除外</a:t>
                      </a:r>
                      <a:r>
                        <a:rPr lang="en-US" sz="2800" b="0" kern="1200" dirty="0">
                          <a:solidFill>
                            <a:schemeClr val="dk1"/>
                          </a:solidFill>
                          <a:effectLst/>
                          <a:latin typeface="+mn-lt"/>
                          <a:ea typeface="+mn-ea"/>
                          <a:cs typeface="+mn-cs"/>
                        </a:rPr>
                        <a:t>,</a:t>
                      </a:r>
                      <a:r>
                        <a:rPr lang="en-US" sz="2800" b="0" kern="1200" dirty="0" err="1">
                          <a:solidFill>
                            <a:schemeClr val="dk1"/>
                          </a:solidFill>
                          <a:effectLst/>
                          <a:latin typeface="+mn-lt"/>
                          <a:ea typeface="+mn-ea"/>
                          <a:cs typeface="+mn-cs"/>
                        </a:rPr>
                        <a:t>Na+KCl</a:t>
                      </a:r>
                      <a:r>
                        <a:rPr lang="en-US" sz="2800" b="0" kern="1200" dirty="0">
                          <a:solidFill>
                            <a:schemeClr val="dk1"/>
                          </a:solidFill>
                          <a:effectLst/>
                          <a:latin typeface="+mn-lt"/>
                          <a:ea typeface="+mn-ea"/>
                          <a:cs typeface="+mn-cs"/>
                        </a:rPr>
                        <a:t>          </a:t>
                      </a:r>
                      <a:r>
                        <a:rPr lang="en-US" sz="2800" b="0" kern="1200" dirty="0" err="1">
                          <a:solidFill>
                            <a:schemeClr val="dk1"/>
                          </a:solidFill>
                          <a:effectLst/>
                          <a:latin typeface="+mn-lt"/>
                          <a:ea typeface="+mn-ea"/>
                          <a:cs typeface="+mn-cs"/>
                        </a:rPr>
                        <a:t>NaCl+K</a:t>
                      </a:r>
                      <a:r>
                        <a:rPr lang="en-US" sz="2800" b="0" kern="1200" dirty="0">
                          <a:solidFill>
                            <a:schemeClr val="dk1"/>
                          </a:solidFill>
                          <a:effectLst/>
                          <a:latin typeface="+mn-lt"/>
                          <a:ea typeface="+mn-ea"/>
                          <a:cs typeface="+mn-cs"/>
                        </a:rPr>
                        <a:t>↑(</a:t>
                      </a:r>
                      <a:r>
                        <a:rPr lang="zh-CN" sz="2800" b="0" kern="1200" dirty="0">
                          <a:solidFill>
                            <a:schemeClr val="dk1"/>
                          </a:solidFill>
                          <a:effectLst/>
                          <a:latin typeface="+mn-lt"/>
                          <a:ea typeface="+mn-ea"/>
                          <a:cs typeface="+mn-cs"/>
                        </a:rPr>
                        <a:t>制取金属钾</a:t>
                      </a:r>
                      <a:r>
                        <a:rPr lang="en-US" sz="2800" b="0" kern="1200" dirty="0">
                          <a:solidFill>
                            <a:schemeClr val="dk1"/>
                          </a:solidFill>
                          <a:effectLst/>
                          <a:latin typeface="+mn-lt"/>
                          <a:ea typeface="+mn-ea"/>
                          <a:cs typeface="+mn-cs"/>
                        </a:rPr>
                        <a:t>,</a:t>
                      </a:r>
                      <a:r>
                        <a:rPr lang="zh-CN" sz="2800" b="0" kern="1200" dirty="0">
                          <a:solidFill>
                            <a:schemeClr val="dk1"/>
                          </a:solidFill>
                          <a:effectLst/>
                          <a:latin typeface="+mn-lt"/>
                          <a:ea typeface="+mn-ea"/>
                          <a:cs typeface="+mn-cs"/>
                        </a:rPr>
                        <a:t>因为钾的沸点比钠的低</a:t>
                      </a:r>
                      <a:r>
                        <a:rPr lang="en-US" sz="2800" b="0" kern="1200" dirty="0">
                          <a:solidFill>
                            <a:schemeClr val="dk1"/>
                          </a:solidFill>
                          <a:effectLst/>
                          <a:latin typeface="+mn-lt"/>
                          <a:ea typeface="+mn-ea"/>
                          <a:cs typeface="+mn-cs"/>
                        </a:rPr>
                        <a:t>,</a:t>
                      </a:r>
                      <a:r>
                        <a:rPr lang="zh-CN" sz="2800" b="0" kern="1200" dirty="0">
                          <a:solidFill>
                            <a:schemeClr val="dk1"/>
                          </a:solidFill>
                          <a:effectLst/>
                          <a:latin typeface="+mn-lt"/>
                          <a:ea typeface="+mn-ea"/>
                          <a:cs typeface="+mn-cs"/>
                        </a:rPr>
                        <a:t>高温使钾成为钾蒸气而逸出</a:t>
                      </a:r>
                      <a:r>
                        <a:rPr lang="en-US" sz="2800" b="0" kern="1200" dirty="0">
                          <a:solidFill>
                            <a:schemeClr val="dk1"/>
                          </a:solidFill>
                          <a:effectLst/>
                          <a:latin typeface="+mn-lt"/>
                          <a:ea typeface="+mn-ea"/>
                          <a:cs typeface="+mn-cs"/>
                        </a:rPr>
                        <a:t>,</a:t>
                      </a:r>
                      <a:r>
                        <a:rPr lang="zh-CN" sz="2800" b="0" kern="1200" dirty="0">
                          <a:solidFill>
                            <a:schemeClr val="dk1"/>
                          </a:solidFill>
                          <a:effectLst/>
                          <a:latin typeface="+mn-lt"/>
                          <a:ea typeface="+mn-ea"/>
                          <a:cs typeface="+mn-cs"/>
                        </a:rPr>
                        <a:t>并不能说明</a:t>
                      </a:r>
                      <a:r>
                        <a:rPr lang="en-US" sz="2800" b="0" kern="1200" dirty="0">
                          <a:solidFill>
                            <a:schemeClr val="dk1"/>
                          </a:solidFill>
                          <a:effectLst/>
                          <a:latin typeface="+mn-lt"/>
                          <a:ea typeface="+mn-ea"/>
                          <a:cs typeface="+mn-cs"/>
                        </a:rPr>
                        <a:t>Na</a:t>
                      </a:r>
                      <a:r>
                        <a:rPr lang="zh-CN" sz="2800" b="0" kern="1200" dirty="0">
                          <a:solidFill>
                            <a:schemeClr val="dk1"/>
                          </a:solidFill>
                          <a:effectLst/>
                          <a:latin typeface="+mn-lt"/>
                          <a:ea typeface="+mn-ea"/>
                          <a:cs typeface="+mn-cs"/>
                        </a:rPr>
                        <a:t>的还原性比</a:t>
                      </a:r>
                      <a:r>
                        <a:rPr lang="en-US" sz="2800" b="0" kern="1200" dirty="0">
                          <a:solidFill>
                            <a:schemeClr val="dk1"/>
                          </a:solidFill>
                          <a:effectLst/>
                          <a:latin typeface="+mn-lt"/>
                          <a:ea typeface="+mn-ea"/>
                          <a:cs typeface="+mn-cs"/>
                        </a:rPr>
                        <a:t>K</a:t>
                      </a:r>
                      <a:r>
                        <a:rPr lang="zh-CN" sz="2800" b="0" kern="1200" dirty="0">
                          <a:solidFill>
                            <a:schemeClr val="dk1"/>
                          </a:solidFill>
                          <a:effectLst/>
                          <a:latin typeface="+mn-lt"/>
                          <a:ea typeface="+mn-ea"/>
                          <a:cs typeface="+mn-cs"/>
                        </a:rPr>
                        <a:t>的强</a:t>
                      </a:r>
                      <a:r>
                        <a:rPr lang="en-US" sz="2800" b="0" kern="1200" dirty="0">
                          <a:solidFill>
                            <a:schemeClr val="dk1"/>
                          </a:solidFill>
                          <a:effectLst/>
                          <a:latin typeface="+mn-lt"/>
                          <a:ea typeface="+mn-ea"/>
                          <a:cs typeface="+mn-cs"/>
                        </a:rPr>
                        <a:t>)]</a:t>
                      </a:r>
                      <a:endParaRPr lang="zh-CN" sz="2800" b="0" kern="1200" dirty="0">
                        <a:solidFill>
                          <a:schemeClr val="dk1"/>
                        </a:solidFill>
                        <a:effectLst/>
                        <a:latin typeface="+mn-lt"/>
                        <a:ea typeface="+mn-ea"/>
                        <a:cs typeface="+mn-cs"/>
                      </a:endParaRP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284196258"/>
                  </a:ext>
                </a:extLst>
              </a:tr>
            </a:tbl>
          </a:graphicData>
        </a:graphic>
      </p:graphicFrame>
      <p:pic>
        <p:nvPicPr>
          <p:cNvPr id="9" name="图片 8"/>
          <p:cNvPicPr/>
          <p:nvPr/>
        </p:nvPicPr>
        <p:blipFill>
          <a:blip r:embed="rId2"/>
          <a:stretch>
            <a:fillRect/>
          </a:stretch>
        </p:blipFill>
        <p:spPr>
          <a:xfrm>
            <a:off x="3429000" y="1020229"/>
            <a:ext cx="640422" cy="579926"/>
          </a:xfrm>
          <a:prstGeom prst="rect">
            <a:avLst/>
          </a:prstGeom>
        </p:spPr>
      </p:pic>
      <p:pic>
        <p:nvPicPr>
          <p:cNvPr id="10" name="图片 9"/>
          <p:cNvPicPr/>
          <p:nvPr/>
        </p:nvPicPr>
        <p:blipFill>
          <a:blip r:embed="rId3"/>
          <a:stretch>
            <a:fillRect/>
          </a:stretch>
        </p:blipFill>
        <p:spPr>
          <a:xfrm>
            <a:off x="6252747" y="4320878"/>
            <a:ext cx="982106" cy="319702"/>
          </a:xfrm>
          <a:prstGeom prst="rect">
            <a:avLst/>
          </a:prstGeom>
        </p:spPr>
      </p:pic>
      <p:pic>
        <p:nvPicPr>
          <p:cNvPr id="11" name="图片 10"/>
          <p:cNvPicPr/>
          <p:nvPr/>
        </p:nvPicPr>
        <p:blipFill>
          <a:blip r:embed="rId4"/>
          <a:stretch>
            <a:fillRect/>
          </a:stretch>
        </p:blipFill>
        <p:spPr>
          <a:xfrm>
            <a:off x="5391467" y="4759959"/>
            <a:ext cx="618808" cy="530509"/>
          </a:xfrm>
          <a:prstGeom prst="rect">
            <a:avLst/>
          </a:prstGeom>
        </p:spPr>
      </p:pic>
      <p:sp>
        <p:nvSpPr>
          <p:cNvPr id="12" name="矩形 11"/>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13" name="组合 12"/>
          <p:cNvGrpSpPr/>
          <p:nvPr/>
        </p:nvGrpSpPr>
        <p:grpSpPr>
          <a:xfrm>
            <a:off x="11409225" y="1524"/>
            <a:ext cx="85864" cy="187056"/>
            <a:chOff x="5320236" y="0"/>
            <a:chExt cx="1566554" cy="3412757"/>
          </a:xfrm>
        </p:grpSpPr>
        <p:sp>
          <p:nvSpPr>
            <p:cNvPr id="14" name="任意多边形 13"/>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任意多边形 14"/>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6" name="组合 15"/>
          <p:cNvGrpSpPr/>
          <p:nvPr/>
        </p:nvGrpSpPr>
        <p:grpSpPr>
          <a:xfrm>
            <a:off x="11578590" y="60500"/>
            <a:ext cx="379366" cy="115796"/>
            <a:chOff x="2452571" y="1771159"/>
            <a:chExt cx="7813430" cy="2384926"/>
          </a:xfrm>
          <a:solidFill>
            <a:schemeClr val="bg1"/>
          </a:solidFill>
        </p:grpSpPr>
        <p:sp>
          <p:nvSpPr>
            <p:cNvPr id="17" name="任意多边形 16"/>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8" name="任意多边形 17"/>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矩形 19"/>
          <p:cNvSpPr/>
          <p:nvPr/>
        </p:nvSpPr>
        <p:spPr>
          <a:xfrm>
            <a:off x="9098281" y="0"/>
            <a:ext cx="21146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专题五：钠及其化合物</a:t>
            </a:r>
          </a:p>
        </p:txBody>
      </p:sp>
      <p:sp>
        <p:nvSpPr>
          <p:cNvPr id="2" name="文本框 1"/>
          <p:cNvSpPr txBox="1"/>
          <p:nvPr/>
        </p:nvSpPr>
        <p:spPr>
          <a:xfrm>
            <a:off x="10844577" y="540099"/>
            <a:ext cx="1005403" cy="461665"/>
          </a:xfrm>
          <a:prstGeom prst="rect">
            <a:avLst/>
          </a:prstGeom>
          <a:noFill/>
        </p:spPr>
        <p:txBody>
          <a:bodyPr wrap="none" rtlCol="0">
            <a:spAutoFit/>
          </a:bodyPr>
          <a:lstStyle/>
          <a:p>
            <a:r>
              <a:rPr lang="en-US" altLang="zh-CN" sz="2400" dirty="0"/>
              <a:t>[</a:t>
            </a:r>
            <a:r>
              <a:rPr lang="zh-CN" altLang="en-US" sz="2400" dirty="0"/>
              <a:t>续表</a:t>
            </a:r>
            <a:r>
              <a:rPr lang="en-US" altLang="zh-CN" sz="2400" dirty="0"/>
              <a:t>]</a:t>
            </a:r>
            <a:endParaRPr lang="zh-CN" altLang="en-US" sz="2400" dirty="0"/>
          </a:p>
        </p:txBody>
      </p:sp>
    </p:spTree>
    <p:extLst>
      <p:ext uri="{BB962C8B-B14F-4D97-AF65-F5344CB8AC3E}">
        <p14:creationId xmlns:p14="http://schemas.microsoft.com/office/powerpoint/2010/main" val="1834361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872B53E2-71A0-4FB1-866D-58DABB71B352}"/>
              </a:ext>
            </a:extLst>
          </p:cNvPr>
          <p:cNvSpPr/>
          <p:nvPr/>
        </p:nvSpPr>
        <p:spPr>
          <a:xfrm>
            <a:off x="234043" y="986503"/>
            <a:ext cx="11723913" cy="1384995"/>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mn-ea"/>
                <a:cs typeface="Times New Roman" panose="02020603050405020304" pitchFamily="18" charset="0"/>
              </a:rPr>
              <a:t>拓展</a:t>
            </a:r>
            <a:r>
              <a:rPr lang="zh-CN" altLang="en-US" sz="2800" b="1" dirty="0" smtClean="0">
                <a:solidFill>
                  <a:srgbClr val="DA251C"/>
                </a:solidFill>
                <a:latin typeface="+mn-ea"/>
                <a:cs typeface="Times New Roman" panose="02020603050405020304" pitchFamily="18" charset="0"/>
              </a:rPr>
              <a:t>延伸 </a:t>
            </a:r>
            <a:endParaRPr lang="en-US" altLang="zh-CN" sz="2800" b="1" dirty="0">
              <a:solidFill>
                <a:srgbClr val="DA251C"/>
              </a:solidFill>
              <a:latin typeface="+mn-ea"/>
              <a:cs typeface="Times New Roman" panose="02020603050405020304" pitchFamily="18" charset="0"/>
            </a:endParaRPr>
          </a:p>
          <a:p>
            <a:pPr algn="ctr">
              <a:lnSpc>
                <a:spcPct val="150000"/>
              </a:lnSpc>
              <a:spcAft>
                <a:spcPts val="0"/>
              </a:spcAft>
            </a:pPr>
            <a:r>
              <a:rPr lang="zh-CN" altLang="en-US" sz="2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钠与水</a:t>
            </a:r>
            <a:r>
              <a:rPr lang="en-US" altLang="zh-CN" sz="2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滴有酚酞</a:t>
            </a:r>
            <a:r>
              <a:rPr lang="en-US" altLang="zh-CN" sz="2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反应的现象分析　　　</a:t>
            </a:r>
            <a:endParaRPr lang="zh-CN" altLang="zh-CN" sz="1400" b="1" dirty="0">
              <a:solidFill>
                <a:srgbClr val="000000"/>
              </a:solidFill>
              <a:latin typeface="Times New Roman" panose="02020603050405020304" pitchFamily="18" charset="0"/>
              <a:ea typeface="方正书宋_GBK" panose="03000509000000000000" charset="-122"/>
              <a:cs typeface="Times New Roman" panose="02020603050405020304" pitchFamily="18" charset="0"/>
            </a:endParaRPr>
          </a:p>
        </p:txBody>
      </p:sp>
      <p:pic>
        <p:nvPicPr>
          <p:cNvPr id="13" name="17ngkbhx-12ygy8.jpg" descr="id:2147518089;FounderCES"/>
          <p:cNvPicPr/>
          <p:nvPr/>
        </p:nvPicPr>
        <p:blipFill>
          <a:blip r:embed="rId2"/>
          <a:stretch>
            <a:fillRect/>
          </a:stretch>
        </p:blipFill>
        <p:spPr>
          <a:xfrm>
            <a:off x="3426643" y="2712720"/>
            <a:ext cx="5338714" cy="2631440"/>
          </a:xfrm>
          <a:prstGeom prst="rect">
            <a:avLst/>
          </a:prstGeom>
        </p:spPr>
      </p:pic>
      <p:sp>
        <p:nvSpPr>
          <p:cNvPr id="9" name="矩形 8"/>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10" name="组合 9"/>
          <p:cNvGrpSpPr/>
          <p:nvPr/>
        </p:nvGrpSpPr>
        <p:grpSpPr>
          <a:xfrm>
            <a:off x="11409225" y="1524"/>
            <a:ext cx="85864" cy="187056"/>
            <a:chOff x="5320236" y="0"/>
            <a:chExt cx="1566554" cy="3412757"/>
          </a:xfrm>
        </p:grpSpPr>
        <p:sp>
          <p:nvSpPr>
            <p:cNvPr id="11" name="任意多边形 10"/>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任意多边形 13"/>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5" name="组合 14"/>
          <p:cNvGrpSpPr/>
          <p:nvPr/>
        </p:nvGrpSpPr>
        <p:grpSpPr>
          <a:xfrm>
            <a:off x="11578590" y="60500"/>
            <a:ext cx="379366" cy="115796"/>
            <a:chOff x="2452571" y="1771159"/>
            <a:chExt cx="7813430" cy="2384926"/>
          </a:xfrm>
          <a:solidFill>
            <a:schemeClr val="bg1"/>
          </a:solidFill>
        </p:grpSpPr>
        <p:sp>
          <p:nvSpPr>
            <p:cNvPr id="16" name="任意多边形 15"/>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7" name="任意多边形 16"/>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矩形 18"/>
          <p:cNvSpPr/>
          <p:nvPr/>
        </p:nvSpPr>
        <p:spPr>
          <a:xfrm>
            <a:off x="9098281" y="0"/>
            <a:ext cx="21146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专题五：钠及其化合物</a:t>
            </a:r>
          </a:p>
        </p:txBody>
      </p:sp>
    </p:spTree>
    <p:extLst>
      <p:ext uri="{BB962C8B-B14F-4D97-AF65-F5344CB8AC3E}">
        <p14:creationId xmlns:p14="http://schemas.microsoft.com/office/powerpoint/2010/main" val="2269609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872B53E2-71A0-4FB1-866D-58DABB71B352}"/>
              </a:ext>
            </a:extLst>
          </p:cNvPr>
          <p:cNvSpPr/>
          <p:nvPr/>
        </p:nvSpPr>
        <p:spPr>
          <a:xfrm>
            <a:off x="355599" y="986503"/>
            <a:ext cx="11480802" cy="4616648"/>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mn-ea"/>
                <a:cs typeface="Times New Roman" panose="02020603050405020304" pitchFamily="18" charset="0"/>
              </a:rPr>
              <a:t>特别</a:t>
            </a:r>
            <a:r>
              <a:rPr lang="zh-CN" altLang="en-US" sz="2800" b="1" dirty="0" smtClean="0">
                <a:solidFill>
                  <a:srgbClr val="DA251C"/>
                </a:solidFill>
                <a:latin typeface="+mn-ea"/>
                <a:cs typeface="Times New Roman" panose="02020603050405020304" pitchFamily="18" charset="0"/>
              </a:rPr>
              <a:t>提醒 </a:t>
            </a:r>
            <a:endParaRPr lang="en-US" altLang="zh-CN" sz="2800" b="1" dirty="0">
              <a:solidFill>
                <a:srgbClr val="DA251C"/>
              </a:solidFill>
              <a:latin typeface="+mn-ea"/>
              <a:cs typeface="Times New Roman" panose="02020603050405020304" pitchFamily="18" charset="0"/>
            </a:endParaRPr>
          </a:p>
          <a:p>
            <a:pPr>
              <a:lnSpc>
                <a:spcPct val="150000"/>
              </a:lnSpc>
              <a:spcAft>
                <a:spcPts val="0"/>
              </a:spcAft>
            </a:pP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钠与水、酸、盐溶液反应的共同现象</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浮、熔、游、响。</a:t>
            </a:r>
          </a:p>
          <a:p>
            <a:pPr>
              <a:lnSpc>
                <a:spcPct val="150000"/>
              </a:lnSpc>
              <a:spcAft>
                <a:spcPts val="0"/>
              </a:spcAft>
            </a:pP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钠与水、酸、盐溶液反应的本质与顺序</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本质上均是与</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28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的反应</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反应顺序是“有酸酸在前、无酸水为先”。</a:t>
            </a:r>
          </a:p>
          <a:p>
            <a:pPr>
              <a:lnSpc>
                <a:spcPct val="150000"/>
              </a:lnSpc>
              <a:spcAft>
                <a:spcPts val="0"/>
              </a:spcAft>
            </a:pP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钠、钾、镁等活泼金属着火后</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不能用水或泡沫灭火器灭火</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应用干沙土扑盖。</a:t>
            </a:r>
          </a:p>
          <a:p>
            <a:pPr>
              <a:lnSpc>
                <a:spcPct val="150000"/>
              </a:lnSpc>
              <a:spcAft>
                <a:spcPts val="0"/>
              </a:spcAft>
            </a:pPr>
            <a:r>
              <a:rPr lang="zh-CN" altLang="en-US"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dirty="0">
              <a:solidFill>
                <a:srgbClr val="000000"/>
              </a:solidFill>
              <a:latin typeface="Times New Roman" panose="02020603050405020304" pitchFamily="18" charset="0"/>
              <a:ea typeface="方正书宋_GBK" panose="03000509000000000000" charset="-122"/>
              <a:cs typeface="Times New Roman" panose="02020603050405020304" pitchFamily="18" charset="0"/>
            </a:endParaRPr>
          </a:p>
        </p:txBody>
      </p:sp>
      <p:sp>
        <p:nvSpPr>
          <p:cNvPr id="9" name="矩形 8"/>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10" name="组合 9"/>
          <p:cNvGrpSpPr/>
          <p:nvPr/>
        </p:nvGrpSpPr>
        <p:grpSpPr>
          <a:xfrm>
            <a:off x="11409225" y="1524"/>
            <a:ext cx="85864" cy="187056"/>
            <a:chOff x="5320236" y="0"/>
            <a:chExt cx="1566554" cy="3412757"/>
          </a:xfrm>
        </p:grpSpPr>
        <p:sp>
          <p:nvSpPr>
            <p:cNvPr id="11" name="任意多边形 10"/>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3" name="任意多边形 12"/>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4" name="组合 13"/>
          <p:cNvGrpSpPr/>
          <p:nvPr/>
        </p:nvGrpSpPr>
        <p:grpSpPr>
          <a:xfrm>
            <a:off x="11578590" y="60500"/>
            <a:ext cx="379366" cy="115796"/>
            <a:chOff x="2452571" y="1771159"/>
            <a:chExt cx="7813430" cy="2384926"/>
          </a:xfrm>
          <a:solidFill>
            <a:schemeClr val="bg1"/>
          </a:solidFill>
        </p:grpSpPr>
        <p:sp>
          <p:nvSpPr>
            <p:cNvPr id="15" name="任意多边形 14"/>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6" name="任意多边形 15"/>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9098281" y="0"/>
            <a:ext cx="21146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专题五：钠及其化合物</a:t>
            </a:r>
          </a:p>
        </p:txBody>
      </p:sp>
    </p:spTree>
    <p:extLst>
      <p:ext uri="{BB962C8B-B14F-4D97-AF65-F5344CB8AC3E}">
        <p14:creationId xmlns:p14="http://schemas.microsoft.com/office/powerpoint/2010/main" val="2268895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817123" y="-2"/>
            <a:ext cx="5752119"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考点</a:t>
            </a:r>
            <a:r>
              <a:rPr lang="en-US" altLang="zh-CN" sz="2800" dirty="0">
                <a:solidFill>
                  <a:srgbClr val="DA251C"/>
                </a:solidFill>
              </a:rPr>
              <a:t>2</a:t>
            </a:r>
            <a:r>
              <a:rPr lang="zh-CN" altLang="en-US" sz="2800" dirty="0">
                <a:solidFill>
                  <a:srgbClr val="DA251C"/>
                </a:solidFill>
              </a:rPr>
              <a:t>　氧化钠与过氧化</a:t>
            </a:r>
            <a:r>
              <a:rPr lang="zh-CN" altLang="en-US" sz="2800" dirty="0" smtClean="0">
                <a:solidFill>
                  <a:srgbClr val="DA251C"/>
                </a:solidFill>
              </a:rPr>
              <a:t>钠（重点）</a:t>
            </a:r>
            <a:endParaRPr lang="en-US" altLang="zh-CN" sz="2800" dirty="0">
              <a:solidFill>
                <a:srgbClr val="DA251C"/>
              </a:solidFill>
            </a:endParaRPr>
          </a:p>
        </p:txBody>
      </p:sp>
      <mc:AlternateContent xmlns:mc="http://schemas.openxmlformats.org/markup-compatibility/2006" xmlns:a14="http://schemas.microsoft.com/office/drawing/2010/main">
        <mc:Choice Requires="a14">
          <p:graphicFrame>
            <p:nvGraphicFramePr>
              <p:cNvPr id="3" name="表格 2"/>
              <p:cNvGraphicFramePr>
                <a:graphicFrameLocks noGrp="1"/>
              </p:cNvGraphicFramePr>
              <p:nvPr>
                <p:extLst>
                  <p:ext uri="{D42A27DB-BD31-4B8C-83A1-F6EECF244321}">
                    <p14:modId xmlns:p14="http://schemas.microsoft.com/office/powerpoint/2010/main" val="3144917907"/>
                  </p:ext>
                </p:extLst>
              </p:nvPr>
            </p:nvGraphicFramePr>
            <p:xfrm>
              <a:off x="379380" y="1001764"/>
              <a:ext cx="11459183" cy="5087407"/>
            </p:xfrm>
            <a:graphic>
              <a:graphicData uri="http://schemas.openxmlformats.org/drawingml/2006/table">
                <a:tbl>
                  <a:tblPr firstRow="1" bandRow="1">
                    <a:tableStyleId>{5C22544A-7EE6-4342-B048-85BDC9FD1C3A}</a:tableStyleId>
                  </a:tblPr>
                  <a:tblGrid>
                    <a:gridCol w="1566152">
                      <a:extLst>
                        <a:ext uri="{9D8B030D-6E8A-4147-A177-3AD203B41FA5}">
                          <a16:colId xmlns:a16="http://schemas.microsoft.com/office/drawing/2014/main" xmlns="" val="2220233318"/>
                        </a:ext>
                      </a:extLst>
                    </a:gridCol>
                    <a:gridCol w="5543288">
                      <a:extLst>
                        <a:ext uri="{9D8B030D-6E8A-4147-A177-3AD203B41FA5}">
                          <a16:colId xmlns:a16="http://schemas.microsoft.com/office/drawing/2014/main" xmlns="" val="2009351098"/>
                        </a:ext>
                      </a:extLst>
                    </a:gridCol>
                    <a:gridCol w="4349743">
                      <a:extLst>
                        <a:ext uri="{9D8B030D-6E8A-4147-A177-3AD203B41FA5}">
                          <a16:colId xmlns:a16="http://schemas.microsoft.com/office/drawing/2014/main" xmlns="" val="2154092462"/>
                        </a:ext>
                      </a:extLst>
                    </a:gridCol>
                  </a:tblGrid>
                  <a:tr h="502508">
                    <a:tc>
                      <a:txBody>
                        <a:bodyPr/>
                        <a:lstStyle/>
                        <a:p>
                          <a:pPr algn="ctr">
                            <a:lnSpc>
                              <a:spcPct val="120000"/>
                            </a:lnSpc>
                            <a:spcAft>
                              <a:spcPts val="0"/>
                            </a:spcAft>
                          </a:pPr>
                          <a:r>
                            <a:rPr lang="zh-CN" sz="2800" dirty="0">
                              <a:solidFill>
                                <a:srgbClr val="000000"/>
                              </a:solidFill>
                              <a:effectLst/>
                              <a:latin typeface="+mj-ea"/>
                              <a:ea typeface="+mj-ea"/>
                              <a:cs typeface="Times New Roman" panose="02020603050405020304" pitchFamily="18" charset="0"/>
                            </a:rPr>
                            <a:t>名称</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Aft>
                              <a:spcPts val="0"/>
                            </a:spcAft>
                          </a:pPr>
                          <a:r>
                            <a:rPr lang="zh-CN" sz="2800" dirty="0">
                              <a:solidFill>
                                <a:srgbClr val="000000"/>
                              </a:solidFill>
                              <a:effectLst/>
                              <a:latin typeface="+mj-lt"/>
                              <a:ea typeface="+mj-ea"/>
                              <a:cs typeface="Times New Roman" panose="02020603050405020304" pitchFamily="18" charset="0"/>
                            </a:rPr>
                            <a:t>氧化钠</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Aft>
                              <a:spcPts val="0"/>
                            </a:spcAft>
                          </a:pPr>
                          <a:r>
                            <a:rPr lang="zh-CN" sz="2800">
                              <a:solidFill>
                                <a:srgbClr val="000000"/>
                              </a:solidFill>
                              <a:effectLst/>
                              <a:latin typeface="+mj-lt"/>
                              <a:ea typeface="+mj-ea"/>
                              <a:cs typeface="Times New Roman" panose="02020603050405020304" pitchFamily="18" charset="0"/>
                            </a:rPr>
                            <a:t>过氧化钠</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05100625"/>
                      </a:ext>
                    </a:extLst>
                  </a:tr>
                  <a:tr h="502508">
                    <a:tc>
                      <a:txBody>
                        <a:bodyPr/>
                        <a:lstStyle/>
                        <a:p>
                          <a:pPr algn="ctr">
                            <a:lnSpc>
                              <a:spcPct val="120000"/>
                            </a:lnSpc>
                            <a:spcAft>
                              <a:spcPts val="0"/>
                            </a:spcAft>
                          </a:pPr>
                          <a:r>
                            <a:rPr lang="zh-CN" sz="2800" dirty="0">
                              <a:solidFill>
                                <a:srgbClr val="000000"/>
                              </a:solidFill>
                              <a:effectLst/>
                              <a:latin typeface="+mj-ea"/>
                              <a:ea typeface="+mj-ea"/>
                              <a:cs typeface="Times New Roman" panose="02020603050405020304" pitchFamily="18" charset="0"/>
                            </a:rPr>
                            <a:t>色、态</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Aft>
                              <a:spcPts val="0"/>
                            </a:spcAft>
                          </a:pPr>
                          <a:r>
                            <a:rPr lang="zh-CN" sz="2800" dirty="0">
                              <a:solidFill>
                                <a:srgbClr val="000000"/>
                              </a:solidFill>
                              <a:effectLst/>
                              <a:latin typeface="+mj-lt"/>
                              <a:ea typeface="+mj-ea"/>
                              <a:cs typeface="Times New Roman" panose="02020603050405020304" pitchFamily="18" charset="0"/>
                            </a:rPr>
                            <a:t>白色固体</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Aft>
                              <a:spcPts val="0"/>
                            </a:spcAft>
                          </a:pPr>
                          <a:r>
                            <a:rPr lang="zh-CN" sz="2800" dirty="0">
                              <a:solidFill>
                                <a:srgbClr val="000000"/>
                              </a:solidFill>
                              <a:effectLst/>
                              <a:latin typeface="+mj-lt"/>
                              <a:ea typeface="+mj-ea"/>
                              <a:cs typeface="Times New Roman" panose="02020603050405020304" pitchFamily="18" charset="0"/>
                            </a:rPr>
                            <a:t>淡黄色固体</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49353446"/>
                      </a:ext>
                    </a:extLst>
                  </a:tr>
                  <a:tr h="770936">
                    <a:tc>
                      <a:txBody>
                        <a:bodyPr/>
                        <a:lstStyle/>
                        <a:p>
                          <a:pPr algn="ctr">
                            <a:lnSpc>
                              <a:spcPct val="120000"/>
                            </a:lnSpc>
                            <a:spcAft>
                              <a:spcPts val="0"/>
                            </a:spcAft>
                          </a:pPr>
                          <a:r>
                            <a:rPr lang="zh-CN" sz="2800" dirty="0">
                              <a:solidFill>
                                <a:srgbClr val="000000"/>
                              </a:solidFill>
                              <a:effectLst/>
                              <a:latin typeface="+mj-ea"/>
                              <a:ea typeface="+mj-ea"/>
                              <a:cs typeface="Times New Roman" panose="02020603050405020304" pitchFamily="18" charset="0"/>
                            </a:rPr>
                            <a:t>热稳定性</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Aft>
                              <a:spcPts val="0"/>
                            </a:spcAft>
                          </a:pPr>
                          <a:r>
                            <a:rPr lang="zh-CN" sz="2800" dirty="0">
                              <a:solidFill>
                                <a:srgbClr val="000000"/>
                              </a:solidFill>
                              <a:effectLst/>
                              <a:latin typeface="+mj-lt"/>
                              <a:ea typeface="+mj-ea"/>
                              <a:cs typeface="Times New Roman" panose="02020603050405020304" pitchFamily="18" charset="0"/>
                            </a:rPr>
                            <a:t>不稳定</a:t>
                          </a:r>
                          <a:r>
                            <a:rPr lang="en-US" sz="2800" dirty="0">
                              <a:solidFill>
                                <a:srgbClr val="000000"/>
                              </a:solidFill>
                              <a:effectLst/>
                              <a:latin typeface="+mj-lt"/>
                              <a:ea typeface="+mj-ea"/>
                              <a:cs typeface="Times New Roman" panose="02020603050405020304" pitchFamily="18" charset="0"/>
                            </a:rPr>
                            <a:t>,</a:t>
                          </a:r>
                          <a:r>
                            <a:rPr lang="zh-CN" sz="2800" dirty="0">
                              <a:solidFill>
                                <a:srgbClr val="000000"/>
                              </a:solidFill>
                              <a:effectLst/>
                              <a:latin typeface="+mj-lt"/>
                              <a:ea typeface="+mj-ea"/>
                              <a:cs typeface="Times New Roman" panose="02020603050405020304" pitchFamily="18" charset="0"/>
                            </a:rPr>
                            <a:t>加热时转变为</a:t>
                          </a:r>
                          <a:r>
                            <a:rPr lang="en-US" sz="2800" dirty="0">
                              <a:solidFill>
                                <a:srgbClr val="000000"/>
                              </a:solidFill>
                              <a:effectLst/>
                              <a:latin typeface="+mj-lt"/>
                              <a:ea typeface="+mj-ea"/>
                              <a:cs typeface="Times New Roman" panose="02020603050405020304" pitchFamily="18" charset="0"/>
                            </a:rPr>
                            <a:t>Na</a:t>
                          </a:r>
                          <a:r>
                            <a:rPr lang="en-US" sz="2800" baseline="-25000" dirty="0">
                              <a:solidFill>
                                <a:srgbClr val="000000"/>
                              </a:solidFill>
                              <a:effectLst/>
                              <a:latin typeface="+mj-lt"/>
                              <a:ea typeface="+mj-ea"/>
                              <a:cs typeface="Times New Roman" panose="02020603050405020304" pitchFamily="18" charset="0"/>
                            </a:rPr>
                            <a:t>2</a:t>
                          </a:r>
                          <a:r>
                            <a:rPr lang="en-US" sz="2800" dirty="0">
                              <a:solidFill>
                                <a:srgbClr val="000000"/>
                              </a:solidFill>
                              <a:effectLst/>
                              <a:latin typeface="+mj-lt"/>
                              <a:ea typeface="+mj-ea"/>
                              <a:cs typeface="Times New Roman" panose="02020603050405020304" pitchFamily="18" charset="0"/>
                            </a:rPr>
                            <a:t>O</a:t>
                          </a:r>
                          <a:r>
                            <a:rPr lang="en-US" sz="2800" baseline="-25000" dirty="0">
                              <a:solidFill>
                                <a:srgbClr val="000000"/>
                              </a:solidFill>
                              <a:effectLst/>
                              <a:latin typeface="+mj-lt"/>
                              <a:ea typeface="+mj-ea"/>
                              <a:cs typeface="Times New Roman" panose="02020603050405020304" pitchFamily="18" charset="0"/>
                            </a:rPr>
                            <a:t>2</a:t>
                          </a:r>
                          <a:endParaRPr lang="zh-CN" sz="2800" dirty="0">
                            <a:solidFill>
                              <a:srgbClr val="000000"/>
                            </a:solidFill>
                            <a:effectLst/>
                            <a:latin typeface="+mj-lt"/>
                            <a:ea typeface="+mj-ea"/>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Aft>
                              <a:spcPts val="0"/>
                            </a:spcAft>
                          </a:pPr>
                          <a:r>
                            <a:rPr lang="zh-CN" sz="2800" dirty="0">
                              <a:solidFill>
                                <a:srgbClr val="000000"/>
                              </a:solidFill>
                              <a:effectLst/>
                              <a:latin typeface="+mj-lt"/>
                              <a:ea typeface="+mj-ea"/>
                              <a:cs typeface="Times New Roman" panose="02020603050405020304" pitchFamily="18" charset="0"/>
                            </a:rPr>
                            <a:t>较稳定</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284196258"/>
                      </a:ext>
                    </a:extLst>
                  </a:tr>
                  <a:tr h="814116">
                    <a:tc>
                      <a:txBody>
                        <a:bodyPr/>
                        <a:lstStyle/>
                        <a:p>
                          <a:pPr algn="ctr">
                            <a:lnSpc>
                              <a:spcPct val="120000"/>
                            </a:lnSpc>
                            <a:spcAft>
                              <a:spcPts val="0"/>
                            </a:spcAft>
                          </a:pPr>
                          <a:r>
                            <a:rPr lang="zh-CN" sz="2800" dirty="0">
                              <a:solidFill>
                                <a:srgbClr val="000000"/>
                              </a:solidFill>
                              <a:effectLst/>
                              <a:latin typeface="+mj-ea"/>
                              <a:ea typeface="+mj-ea"/>
                              <a:cs typeface="Times New Roman" panose="02020603050405020304" pitchFamily="18" charset="0"/>
                            </a:rPr>
                            <a:t>化合价</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Aft>
                              <a:spcPts val="0"/>
                            </a:spcAft>
                          </a:pPr>
                          <a14:m>
                            <m:oMathPara xmlns:m="http://schemas.openxmlformats.org/officeDocument/2006/math">
                              <m:oMathParaPr>
                                <m:jc m:val="centerGroup"/>
                              </m:oMathParaPr>
                              <m:oMath xmlns:m="http://schemas.openxmlformats.org/officeDocument/2006/math">
                                <m:sSub>
                                  <m:sSubPr>
                                    <m:ctrlPr>
                                      <a:rPr lang="zh-CN" altLang="zh-CN" sz="2800" i="1" kern="1200" smtClean="0">
                                        <a:solidFill>
                                          <a:schemeClr val="dk1"/>
                                        </a:solidFill>
                                        <a:effectLst/>
                                        <a:latin typeface="Cambria Math" panose="02040503050406030204" pitchFamily="18" charset="0"/>
                                        <a:ea typeface="+mj-ea"/>
                                        <a:cs typeface="+mn-cs"/>
                                      </a:rPr>
                                    </m:ctrlPr>
                                  </m:sSubPr>
                                  <m:e>
                                    <m:limUpp>
                                      <m:limUppPr>
                                        <m:ctrlPr>
                                          <a:rPr lang="zh-CN" altLang="zh-CN" sz="2800" i="1" kern="1200">
                                            <a:solidFill>
                                              <a:schemeClr val="dk1"/>
                                            </a:solidFill>
                                            <a:effectLst/>
                                            <a:latin typeface="Cambria Math" panose="02040503050406030204" pitchFamily="18" charset="0"/>
                                            <a:ea typeface="+mj-ea"/>
                                            <a:cs typeface="+mn-cs"/>
                                          </a:rPr>
                                        </m:ctrlPr>
                                      </m:limUppPr>
                                      <m:e>
                                        <m:r>
                                          <m:rPr>
                                            <m:sty m:val="p"/>
                                          </m:rPr>
                                          <a:rPr lang="en-US" altLang="zh-CN" sz="2800" kern="1200">
                                            <a:solidFill>
                                              <a:schemeClr val="dk1"/>
                                            </a:solidFill>
                                            <a:effectLst/>
                                            <a:latin typeface="Cambria Math" panose="02040503050406030204" pitchFamily="18" charset="0"/>
                                            <a:ea typeface="+mj-ea"/>
                                            <a:cs typeface="+mn-cs"/>
                                          </a:rPr>
                                          <m:t>Na</m:t>
                                        </m:r>
                                      </m:e>
                                      <m:lim>
                                        <m:r>
                                          <a:rPr lang="en-US" altLang="zh-CN" sz="2800" kern="1200">
                                            <a:solidFill>
                                              <a:schemeClr val="dk1"/>
                                            </a:solidFill>
                                            <a:effectLst/>
                                            <a:latin typeface="Cambria Math" panose="02040503050406030204" pitchFamily="18" charset="0"/>
                                            <a:ea typeface="+mj-ea"/>
                                            <a:cs typeface="+mn-cs"/>
                                          </a:rPr>
                                          <m:t>+1</m:t>
                                        </m:r>
                                      </m:lim>
                                    </m:limUpp>
                                  </m:e>
                                  <m:sub>
                                    <m:r>
                                      <a:rPr lang="en-US" altLang="zh-CN" sz="2800" kern="1200">
                                        <a:solidFill>
                                          <a:schemeClr val="dk1"/>
                                        </a:solidFill>
                                        <a:effectLst/>
                                        <a:latin typeface="Cambria Math" panose="02040503050406030204" pitchFamily="18" charset="0"/>
                                        <a:ea typeface="+mj-ea"/>
                                        <a:cs typeface="+mn-cs"/>
                                      </a:rPr>
                                      <m:t>2</m:t>
                                    </m:r>
                                  </m:sub>
                                </m:sSub>
                                <m:limUpp>
                                  <m:limUppPr>
                                    <m:ctrlPr>
                                      <a:rPr lang="zh-CN" altLang="zh-CN" sz="2800" i="1" kern="1200">
                                        <a:solidFill>
                                          <a:schemeClr val="dk1"/>
                                        </a:solidFill>
                                        <a:effectLst/>
                                        <a:latin typeface="Cambria Math" panose="02040503050406030204" pitchFamily="18" charset="0"/>
                                        <a:ea typeface="+mj-ea"/>
                                        <a:cs typeface="+mn-cs"/>
                                      </a:rPr>
                                    </m:ctrlPr>
                                  </m:limUppPr>
                                  <m:e>
                                    <m:r>
                                      <m:rPr>
                                        <m:sty m:val="p"/>
                                      </m:rPr>
                                      <a:rPr lang="en-US" altLang="zh-CN" sz="2800" kern="1200">
                                        <a:solidFill>
                                          <a:schemeClr val="dk1"/>
                                        </a:solidFill>
                                        <a:effectLst/>
                                        <a:latin typeface="Cambria Math" panose="02040503050406030204" pitchFamily="18" charset="0"/>
                                        <a:ea typeface="+mj-ea"/>
                                        <a:cs typeface="+mn-cs"/>
                                      </a:rPr>
                                      <m:t>O</m:t>
                                    </m:r>
                                  </m:e>
                                  <m:lim>
                                    <m:r>
                                      <m:rPr>
                                        <m:nor/>
                                      </m:rPr>
                                      <a:rPr lang="en-US" altLang="zh-CN" sz="2800" i="1" kern="1200">
                                        <a:solidFill>
                                          <a:schemeClr val="dk1"/>
                                        </a:solidFill>
                                        <a:effectLst/>
                                        <a:latin typeface="+mj-lt"/>
                                        <a:ea typeface="+mj-ea"/>
                                        <a:cs typeface="+mn-cs"/>
                                      </a:rPr>
                                      <m:t>−</m:t>
                                    </m:r>
                                    <m:r>
                                      <a:rPr lang="en-US" altLang="zh-CN" sz="2800" kern="1200">
                                        <a:solidFill>
                                          <a:schemeClr val="dk1"/>
                                        </a:solidFill>
                                        <a:effectLst/>
                                        <a:latin typeface="Cambria Math" panose="02040503050406030204" pitchFamily="18" charset="0"/>
                                        <a:ea typeface="+mj-ea"/>
                                        <a:cs typeface="+mn-cs"/>
                                      </a:rPr>
                                      <m:t>2</m:t>
                                    </m:r>
                                  </m:lim>
                                </m:limUpp>
                              </m:oMath>
                            </m:oMathPara>
                          </a14:m>
                          <a:endParaRPr lang="zh-CN" sz="2800" dirty="0">
                            <a:solidFill>
                              <a:srgbClr val="000000"/>
                            </a:solidFill>
                            <a:effectLst/>
                            <a:latin typeface="+mj-lt"/>
                            <a:ea typeface="+mj-ea"/>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120000"/>
                            </a:lnSpc>
                            <a:spcAft>
                              <a:spcPts val="0"/>
                            </a:spcAft>
                          </a:pPr>
                          <a14:m>
                            <m:oMath xmlns:m="http://schemas.openxmlformats.org/officeDocument/2006/math">
                              <m:sSub>
                                <m:sSubPr>
                                  <m:ctrlPr>
                                    <a:rPr lang="zh-CN" altLang="zh-CN" sz="2800" i="1" kern="1200" smtClean="0">
                                      <a:solidFill>
                                        <a:schemeClr val="dk1"/>
                                      </a:solidFill>
                                      <a:effectLst/>
                                      <a:latin typeface="Cambria Math" panose="02040503050406030204" pitchFamily="18" charset="0"/>
                                      <a:ea typeface="+mj-ea"/>
                                      <a:cs typeface="+mn-cs"/>
                                    </a:rPr>
                                  </m:ctrlPr>
                                </m:sSubPr>
                                <m:e>
                                  <m:limUpp>
                                    <m:limUppPr>
                                      <m:ctrlPr>
                                        <a:rPr lang="zh-CN" altLang="zh-CN" sz="2800" i="1" kern="1200">
                                          <a:solidFill>
                                            <a:schemeClr val="dk1"/>
                                          </a:solidFill>
                                          <a:effectLst/>
                                          <a:latin typeface="Cambria Math" panose="02040503050406030204" pitchFamily="18" charset="0"/>
                                          <a:ea typeface="+mj-ea"/>
                                          <a:cs typeface="+mn-cs"/>
                                        </a:rPr>
                                      </m:ctrlPr>
                                    </m:limUppPr>
                                    <m:e>
                                      <m:r>
                                        <m:rPr>
                                          <m:sty m:val="p"/>
                                        </m:rPr>
                                        <a:rPr lang="en-US" altLang="zh-CN" sz="2800" kern="1200">
                                          <a:solidFill>
                                            <a:schemeClr val="dk1"/>
                                          </a:solidFill>
                                          <a:effectLst/>
                                          <a:latin typeface="Cambria Math" panose="02040503050406030204" pitchFamily="18" charset="0"/>
                                          <a:ea typeface="+mj-ea"/>
                                          <a:cs typeface="+mn-cs"/>
                                        </a:rPr>
                                        <m:t>Na</m:t>
                                      </m:r>
                                    </m:e>
                                    <m:lim>
                                      <m:r>
                                        <a:rPr lang="en-US" altLang="zh-CN" sz="2800" kern="1200">
                                          <a:solidFill>
                                            <a:schemeClr val="dk1"/>
                                          </a:solidFill>
                                          <a:effectLst/>
                                          <a:latin typeface="Cambria Math" panose="02040503050406030204" pitchFamily="18" charset="0"/>
                                          <a:ea typeface="+mj-ea"/>
                                          <a:cs typeface="+mn-cs"/>
                                        </a:rPr>
                                        <m:t>+1</m:t>
                                      </m:r>
                                    </m:lim>
                                  </m:limUpp>
                                </m:e>
                                <m:sub>
                                  <m:r>
                                    <a:rPr lang="en-US" altLang="zh-CN" sz="2800" kern="1200">
                                      <a:solidFill>
                                        <a:schemeClr val="dk1"/>
                                      </a:solidFill>
                                      <a:effectLst/>
                                      <a:latin typeface="Cambria Math" panose="02040503050406030204" pitchFamily="18" charset="0"/>
                                      <a:ea typeface="+mj-ea"/>
                                      <a:cs typeface="+mn-cs"/>
                                    </a:rPr>
                                    <m:t>2</m:t>
                                  </m:r>
                                </m:sub>
                              </m:sSub>
                              <m:limUpp>
                                <m:limUppPr>
                                  <m:ctrlPr>
                                    <a:rPr lang="zh-CN" altLang="zh-CN" sz="2800" i="1" kern="1200">
                                      <a:solidFill>
                                        <a:schemeClr val="dk1"/>
                                      </a:solidFill>
                                      <a:effectLst/>
                                      <a:latin typeface="Cambria Math" panose="02040503050406030204" pitchFamily="18" charset="0"/>
                                      <a:ea typeface="+mj-ea"/>
                                      <a:cs typeface="+mn-cs"/>
                                    </a:rPr>
                                  </m:ctrlPr>
                                </m:limUppPr>
                                <m:e>
                                  <m:r>
                                    <m:rPr>
                                      <m:sty m:val="p"/>
                                    </m:rPr>
                                    <a:rPr lang="en-US" altLang="zh-CN" sz="2800" kern="1200">
                                      <a:solidFill>
                                        <a:schemeClr val="dk1"/>
                                      </a:solidFill>
                                      <a:effectLst/>
                                      <a:latin typeface="Cambria Math" panose="02040503050406030204" pitchFamily="18" charset="0"/>
                                      <a:ea typeface="+mj-ea"/>
                                      <a:cs typeface="+mn-cs"/>
                                    </a:rPr>
                                    <m:t>O</m:t>
                                  </m:r>
                                </m:e>
                                <m:lim>
                                  <m:r>
                                    <m:rPr>
                                      <m:nor/>
                                    </m:rPr>
                                    <a:rPr lang="en-US" altLang="zh-CN" sz="2800" i="1" kern="1200">
                                      <a:solidFill>
                                        <a:schemeClr val="dk1"/>
                                      </a:solidFill>
                                      <a:effectLst/>
                                      <a:latin typeface="+mj-lt"/>
                                      <a:ea typeface="+mj-ea"/>
                                      <a:cs typeface="+mn-cs"/>
                                    </a:rPr>
                                    <m:t>−</m:t>
                                  </m:r>
                                  <m:r>
                                    <a:rPr lang="en-US" altLang="zh-CN" sz="2800" kern="1200">
                                      <a:solidFill>
                                        <a:schemeClr val="dk1"/>
                                      </a:solidFill>
                                      <a:effectLst/>
                                      <a:latin typeface="Cambria Math" panose="02040503050406030204" pitchFamily="18" charset="0"/>
                                      <a:ea typeface="+mj-ea"/>
                                      <a:cs typeface="+mn-cs"/>
                                    </a:rPr>
                                    <m:t>1</m:t>
                                  </m:r>
                                </m:lim>
                              </m:limUpp>
                            </m:oMath>
                          </a14:m>
                          <a:r>
                            <a:rPr lang="en-US" altLang="zh-CN" sz="2800" kern="1200" baseline="-25000" dirty="0">
                              <a:solidFill>
                                <a:schemeClr val="dk1"/>
                              </a:solidFill>
                              <a:effectLst/>
                              <a:latin typeface="+mj-lt"/>
                              <a:ea typeface="+mj-ea"/>
                              <a:cs typeface="+mn-cs"/>
                            </a:rPr>
                            <a:t>2</a:t>
                          </a:r>
                          <a:endParaRPr lang="zh-CN" sz="2800" b="0" kern="1200" dirty="0">
                            <a:solidFill>
                              <a:schemeClr val="dk1"/>
                            </a:solidFill>
                            <a:effectLst/>
                            <a:latin typeface="+mj-lt"/>
                            <a:ea typeface="+mj-ea"/>
                            <a:cs typeface="+mn-cs"/>
                          </a:endParaRP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889278622"/>
                      </a:ext>
                    </a:extLst>
                  </a:tr>
                  <a:tr h="1575333">
                    <a:tc>
                      <a:txBody>
                        <a:bodyPr/>
                        <a:lstStyle/>
                        <a:p>
                          <a:pPr algn="ctr">
                            <a:lnSpc>
                              <a:spcPct val="120000"/>
                            </a:lnSpc>
                            <a:spcAft>
                              <a:spcPts val="0"/>
                            </a:spcAft>
                          </a:pPr>
                          <a:r>
                            <a:rPr lang="zh-CN" sz="2800" dirty="0">
                              <a:solidFill>
                                <a:srgbClr val="000000"/>
                              </a:solidFill>
                              <a:effectLst/>
                              <a:latin typeface="+mj-ea"/>
                              <a:ea typeface="+mj-ea"/>
                              <a:cs typeface="Times New Roman" panose="02020603050405020304" pitchFamily="18" charset="0"/>
                            </a:rPr>
                            <a:t>组成结构</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Aft>
                              <a:spcPts val="0"/>
                            </a:spcAft>
                          </a:pPr>
                          <a:r>
                            <a:rPr lang="zh-CN" sz="2800" dirty="0">
                              <a:solidFill>
                                <a:srgbClr val="000000"/>
                              </a:solidFill>
                              <a:effectLst/>
                              <a:latin typeface="+mj-lt"/>
                              <a:ea typeface="+mj-ea"/>
                              <a:cs typeface="Times New Roman" panose="02020603050405020304" pitchFamily="18" charset="0"/>
                            </a:rPr>
                            <a:t>由</a:t>
                          </a:r>
                          <a:r>
                            <a:rPr lang="en-US" sz="2800" dirty="0">
                              <a:solidFill>
                                <a:srgbClr val="000000"/>
                              </a:solidFill>
                              <a:effectLst/>
                              <a:latin typeface="+mj-lt"/>
                              <a:ea typeface="+mj-ea"/>
                              <a:cs typeface="Times New Roman" panose="02020603050405020304" pitchFamily="18" charset="0"/>
                            </a:rPr>
                            <a:t>Na</a:t>
                          </a:r>
                          <a:r>
                            <a:rPr lang="en-US" sz="2800" baseline="30000" dirty="0">
                              <a:solidFill>
                                <a:srgbClr val="000000"/>
                              </a:solidFill>
                              <a:effectLst/>
                              <a:latin typeface="+mj-lt"/>
                              <a:ea typeface="+mj-ea"/>
                              <a:cs typeface="Times New Roman" panose="02020603050405020304" pitchFamily="18" charset="0"/>
                            </a:rPr>
                            <a:t>+</a:t>
                          </a:r>
                          <a:r>
                            <a:rPr lang="zh-CN" sz="2800" dirty="0">
                              <a:solidFill>
                                <a:srgbClr val="000000"/>
                              </a:solidFill>
                              <a:effectLst/>
                              <a:latin typeface="+mj-lt"/>
                              <a:ea typeface="+mj-ea"/>
                              <a:cs typeface="Times New Roman" panose="02020603050405020304" pitchFamily="18" charset="0"/>
                            </a:rPr>
                            <a:t>与</a:t>
                          </a:r>
                          <a:r>
                            <a:rPr lang="en-US" sz="2800" dirty="0">
                              <a:solidFill>
                                <a:srgbClr val="000000"/>
                              </a:solidFill>
                              <a:effectLst/>
                              <a:latin typeface="+mj-lt"/>
                              <a:ea typeface="+mj-ea"/>
                              <a:cs typeface="Times New Roman" panose="02020603050405020304" pitchFamily="18" charset="0"/>
                            </a:rPr>
                            <a:t>O</a:t>
                          </a:r>
                          <a:r>
                            <a:rPr lang="en-US" sz="2800" baseline="30000" dirty="0">
                              <a:solidFill>
                                <a:srgbClr val="000000"/>
                              </a:solidFill>
                              <a:effectLst/>
                              <a:latin typeface="+mj-lt"/>
                              <a:ea typeface="+mj-ea"/>
                              <a:cs typeface="Times New Roman" panose="02020603050405020304" pitchFamily="18" charset="0"/>
                            </a:rPr>
                            <a:t>2-</a:t>
                          </a:r>
                          <a:r>
                            <a:rPr lang="zh-CN" sz="2800" dirty="0">
                              <a:solidFill>
                                <a:srgbClr val="000000"/>
                              </a:solidFill>
                              <a:effectLst/>
                              <a:latin typeface="+mj-lt"/>
                              <a:ea typeface="+mj-ea"/>
                              <a:cs typeface="Times New Roman" panose="02020603050405020304" pitchFamily="18" charset="0"/>
                            </a:rPr>
                            <a:t>构成</a:t>
                          </a:r>
                          <a:r>
                            <a:rPr lang="en-US" sz="2800" dirty="0">
                              <a:solidFill>
                                <a:srgbClr val="000000"/>
                              </a:solidFill>
                              <a:effectLst/>
                              <a:latin typeface="+mj-lt"/>
                              <a:ea typeface="+mj-ea"/>
                              <a:cs typeface="Times New Roman" panose="02020603050405020304" pitchFamily="18" charset="0"/>
                            </a:rPr>
                            <a:t>,</a:t>
                          </a:r>
                          <a14:m>
                            <m:oMath xmlns:m="http://schemas.openxmlformats.org/officeDocument/2006/math">
                              <m:f>
                                <m:fPr>
                                  <m:ctrlPr>
                                    <a:rPr lang="zh-CN" sz="2800" i="1">
                                      <a:solidFill>
                                        <a:srgbClr val="000000"/>
                                      </a:solidFill>
                                      <a:effectLst/>
                                      <a:latin typeface="Cambria Math" panose="02040503050406030204" pitchFamily="18" charset="0"/>
                                      <a:ea typeface="+mj-ea"/>
                                      <a:cs typeface="Times New Roman" panose="02020603050405020304" pitchFamily="18" charset="0"/>
                                    </a:rPr>
                                  </m:ctrlPr>
                                </m:fPr>
                                <m:num>
                                  <m:r>
                                    <a:rPr lang="en-US" sz="2800" i="1">
                                      <a:solidFill>
                                        <a:srgbClr val="000000"/>
                                      </a:solidFill>
                                      <a:effectLst/>
                                      <a:latin typeface="Cambria Math" panose="02040503050406030204" pitchFamily="18" charset="0"/>
                                      <a:ea typeface="+mj-ea"/>
                                      <a:cs typeface="Times New Roman" panose="02020603050405020304" pitchFamily="18" charset="0"/>
                                    </a:rPr>
                                    <m:t>𝑛</m:t>
                                  </m:r>
                                  <m:r>
                                    <m:rPr>
                                      <m:nor/>
                                    </m:rPr>
                                    <a:rPr lang="en-US" sz="2800">
                                      <a:solidFill>
                                        <a:srgbClr val="000000"/>
                                      </a:solidFill>
                                      <a:effectLst/>
                                      <a:latin typeface="+mj-lt"/>
                                      <a:ea typeface="+mj-ea"/>
                                      <a:cs typeface="Times New Roman" panose="02020603050405020304" pitchFamily="18" charset="0"/>
                                    </a:rPr>
                                    <m:t>(</m:t>
                                  </m:r>
                                  <m:r>
                                    <m:rPr>
                                      <m:sty m:val="p"/>
                                    </m:rPr>
                                    <a:rPr lang="en-US" sz="2800">
                                      <a:solidFill>
                                        <a:srgbClr val="000000"/>
                                      </a:solidFill>
                                      <a:effectLst/>
                                      <a:latin typeface="Cambria Math" panose="02040503050406030204" pitchFamily="18" charset="0"/>
                                      <a:ea typeface="+mj-ea"/>
                                      <a:cs typeface="Times New Roman" panose="02020603050405020304" pitchFamily="18" charset="0"/>
                                    </a:rPr>
                                    <m:t>N</m:t>
                                  </m:r>
                                  <m:sSup>
                                    <m:sSupPr>
                                      <m:ctrlPr>
                                        <a:rPr lang="zh-CN" sz="2800" i="1">
                                          <a:solidFill>
                                            <a:srgbClr val="000000"/>
                                          </a:solidFill>
                                          <a:effectLst/>
                                          <a:latin typeface="Cambria Math" panose="02040503050406030204" pitchFamily="18" charset="0"/>
                                          <a:ea typeface="+mj-ea"/>
                                          <a:cs typeface="Times New Roman" panose="02020603050405020304" pitchFamily="18" charset="0"/>
                                        </a:rPr>
                                      </m:ctrlPr>
                                    </m:sSupPr>
                                    <m:e>
                                      <m:r>
                                        <m:rPr>
                                          <m:sty m:val="p"/>
                                        </m:rPr>
                                        <a:rPr lang="en-US" sz="2800">
                                          <a:solidFill>
                                            <a:srgbClr val="000000"/>
                                          </a:solidFill>
                                          <a:effectLst/>
                                          <a:latin typeface="Cambria Math" panose="02040503050406030204" pitchFamily="18" charset="0"/>
                                          <a:ea typeface="+mj-ea"/>
                                          <a:cs typeface="Times New Roman" panose="02020603050405020304" pitchFamily="18" charset="0"/>
                                        </a:rPr>
                                        <m:t>a</m:t>
                                      </m:r>
                                    </m:e>
                                    <m:sup>
                                      <m:r>
                                        <a:rPr lang="en-US" sz="2800">
                                          <a:solidFill>
                                            <a:srgbClr val="000000"/>
                                          </a:solidFill>
                                          <a:effectLst/>
                                          <a:latin typeface="Cambria Math" panose="02040503050406030204" pitchFamily="18" charset="0"/>
                                          <a:ea typeface="+mj-ea"/>
                                          <a:cs typeface="Times New Roman" panose="02020603050405020304" pitchFamily="18" charset="0"/>
                                        </a:rPr>
                                        <m:t>+</m:t>
                                      </m:r>
                                    </m:sup>
                                  </m:sSup>
                                  <m:r>
                                    <m:rPr>
                                      <m:nor/>
                                    </m:rPr>
                                    <a:rPr lang="en-US" sz="2800">
                                      <a:solidFill>
                                        <a:srgbClr val="000000"/>
                                      </a:solidFill>
                                      <a:effectLst/>
                                      <a:latin typeface="+mj-lt"/>
                                      <a:ea typeface="+mj-ea"/>
                                      <a:cs typeface="Times New Roman" panose="02020603050405020304" pitchFamily="18" charset="0"/>
                                    </a:rPr>
                                    <m:t>)</m:t>
                                  </m:r>
                                </m:num>
                                <m:den>
                                  <m:r>
                                    <a:rPr lang="en-US" sz="2800" i="1">
                                      <a:solidFill>
                                        <a:srgbClr val="000000"/>
                                      </a:solidFill>
                                      <a:effectLst/>
                                      <a:latin typeface="Cambria Math" panose="02040503050406030204" pitchFamily="18" charset="0"/>
                                      <a:ea typeface="+mj-ea"/>
                                      <a:cs typeface="Times New Roman" panose="02020603050405020304" pitchFamily="18" charset="0"/>
                                    </a:rPr>
                                    <m:t>𝑛</m:t>
                                  </m:r>
                                  <m:r>
                                    <m:rPr>
                                      <m:nor/>
                                    </m:rPr>
                                    <a:rPr lang="en-US" sz="2800">
                                      <a:solidFill>
                                        <a:srgbClr val="000000"/>
                                      </a:solidFill>
                                      <a:effectLst/>
                                      <a:latin typeface="+mj-lt"/>
                                      <a:ea typeface="+mj-ea"/>
                                      <a:cs typeface="Times New Roman" panose="02020603050405020304" pitchFamily="18" charset="0"/>
                                    </a:rPr>
                                    <m:t>(</m:t>
                                  </m:r>
                                  <m:sSup>
                                    <m:sSupPr>
                                      <m:ctrlPr>
                                        <a:rPr lang="zh-CN" sz="2800" i="1">
                                          <a:solidFill>
                                            <a:srgbClr val="000000"/>
                                          </a:solidFill>
                                          <a:effectLst/>
                                          <a:latin typeface="Cambria Math" panose="02040503050406030204" pitchFamily="18" charset="0"/>
                                          <a:ea typeface="+mj-ea"/>
                                          <a:cs typeface="Times New Roman" panose="02020603050405020304" pitchFamily="18" charset="0"/>
                                        </a:rPr>
                                      </m:ctrlPr>
                                    </m:sSupPr>
                                    <m:e>
                                      <m:r>
                                        <m:rPr>
                                          <m:sty m:val="p"/>
                                        </m:rPr>
                                        <a:rPr lang="en-US" sz="2800">
                                          <a:solidFill>
                                            <a:srgbClr val="000000"/>
                                          </a:solidFill>
                                          <a:effectLst/>
                                          <a:latin typeface="Cambria Math" panose="02040503050406030204" pitchFamily="18" charset="0"/>
                                          <a:ea typeface="+mj-ea"/>
                                          <a:cs typeface="Times New Roman" panose="02020603050405020304" pitchFamily="18" charset="0"/>
                                        </a:rPr>
                                        <m:t>O</m:t>
                                      </m:r>
                                    </m:e>
                                    <m:sup>
                                      <m:r>
                                        <a:rPr lang="en-US" sz="2800">
                                          <a:solidFill>
                                            <a:srgbClr val="000000"/>
                                          </a:solidFill>
                                          <a:effectLst/>
                                          <a:latin typeface="Cambria Math" panose="02040503050406030204" pitchFamily="18" charset="0"/>
                                          <a:ea typeface="+mj-ea"/>
                                          <a:cs typeface="Times New Roman" panose="02020603050405020304" pitchFamily="18" charset="0"/>
                                        </a:rPr>
                                        <m:t>2</m:t>
                                      </m:r>
                                      <m:r>
                                        <m:rPr>
                                          <m:nor/>
                                        </m:rPr>
                                        <a:rPr lang="en-US" sz="2800" i="1">
                                          <a:solidFill>
                                            <a:srgbClr val="000000"/>
                                          </a:solidFill>
                                          <a:effectLst/>
                                          <a:latin typeface="+mj-lt"/>
                                          <a:ea typeface="+mj-ea"/>
                                          <a:cs typeface="Times New Roman" panose="02020603050405020304" pitchFamily="18" charset="0"/>
                                        </a:rPr>
                                        <m:t>−</m:t>
                                      </m:r>
                                    </m:sup>
                                  </m:sSup>
                                  <m:r>
                                    <m:rPr>
                                      <m:nor/>
                                    </m:rPr>
                                    <a:rPr lang="en-US" sz="2800">
                                      <a:solidFill>
                                        <a:srgbClr val="000000"/>
                                      </a:solidFill>
                                      <a:effectLst/>
                                      <a:latin typeface="+mj-lt"/>
                                      <a:ea typeface="+mj-ea"/>
                                      <a:cs typeface="Times New Roman" panose="02020603050405020304" pitchFamily="18" charset="0"/>
                                    </a:rPr>
                                    <m:t>)</m:t>
                                  </m:r>
                                </m:den>
                              </m:f>
                            </m:oMath>
                          </a14:m>
                          <a:r>
                            <a:rPr lang="en-US" sz="2800" dirty="0">
                              <a:solidFill>
                                <a:srgbClr val="000000"/>
                              </a:solidFill>
                              <a:effectLst/>
                              <a:latin typeface="+mj-lt"/>
                              <a:ea typeface="+mj-ea"/>
                              <a:cs typeface="Times New Roman" panose="02020603050405020304" pitchFamily="18" charset="0"/>
                            </a:rPr>
                            <a:t>=</a:t>
                          </a:r>
                          <a14:m>
                            <m:oMath xmlns:m="http://schemas.openxmlformats.org/officeDocument/2006/math">
                              <m:f>
                                <m:fPr>
                                  <m:ctrlPr>
                                    <a:rPr lang="zh-CN" sz="2800" i="1">
                                      <a:solidFill>
                                        <a:srgbClr val="000000"/>
                                      </a:solidFill>
                                      <a:effectLst/>
                                      <a:latin typeface="Cambria Math" panose="02040503050406030204" pitchFamily="18" charset="0"/>
                                      <a:ea typeface="+mj-ea"/>
                                      <a:cs typeface="Times New Roman" panose="02020603050405020304" pitchFamily="18" charset="0"/>
                                    </a:rPr>
                                  </m:ctrlPr>
                                </m:fPr>
                                <m:num>
                                  <m:r>
                                    <a:rPr lang="en-US" sz="2800">
                                      <a:solidFill>
                                        <a:srgbClr val="000000"/>
                                      </a:solidFill>
                                      <a:effectLst/>
                                      <a:latin typeface="Cambria Math" panose="02040503050406030204" pitchFamily="18" charset="0"/>
                                      <a:ea typeface="+mj-ea"/>
                                      <a:cs typeface="Times New Roman" panose="02020603050405020304" pitchFamily="18" charset="0"/>
                                    </a:rPr>
                                    <m:t>2</m:t>
                                  </m:r>
                                </m:num>
                                <m:den>
                                  <m:r>
                                    <a:rPr lang="en-US" sz="2800">
                                      <a:solidFill>
                                        <a:srgbClr val="000000"/>
                                      </a:solidFill>
                                      <a:effectLst/>
                                      <a:latin typeface="Cambria Math" panose="02040503050406030204" pitchFamily="18" charset="0"/>
                                      <a:ea typeface="+mj-ea"/>
                                      <a:cs typeface="Times New Roman" panose="02020603050405020304" pitchFamily="18" charset="0"/>
                                    </a:rPr>
                                    <m:t>1</m:t>
                                  </m:r>
                                </m:den>
                              </m:f>
                            </m:oMath>
                          </a14:m>
                          <a:endParaRPr lang="zh-CN" sz="2800" dirty="0">
                            <a:solidFill>
                              <a:srgbClr val="000000"/>
                            </a:solidFill>
                            <a:effectLst/>
                            <a:latin typeface="+mj-lt"/>
                            <a:ea typeface="+mj-ea"/>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Aft>
                              <a:spcPts val="0"/>
                            </a:spcAft>
                          </a:pPr>
                          <a:r>
                            <a:rPr lang="zh-CN" sz="2800" dirty="0">
                              <a:solidFill>
                                <a:srgbClr val="000000"/>
                              </a:solidFill>
                              <a:effectLst/>
                              <a:latin typeface="+mj-lt"/>
                              <a:ea typeface="+mj-ea"/>
                              <a:cs typeface="Times New Roman" panose="02020603050405020304" pitchFamily="18" charset="0"/>
                            </a:rPr>
                            <a:t>由</a:t>
                          </a:r>
                          <a:r>
                            <a:rPr lang="en-US" sz="2800" dirty="0">
                              <a:solidFill>
                                <a:srgbClr val="000000"/>
                              </a:solidFill>
                              <a:effectLst/>
                              <a:latin typeface="+mj-lt"/>
                              <a:ea typeface="+mj-ea"/>
                              <a:cs typeface="Times New Roman" panose="02020603050405020304" pitchFamily="18" charset="0"/>
                            </a:rPr>
                            <a:t>Na</a:t>
                          </a:r>
                          <a:r>
                            <a:rPr lang="en-US" sz="2800" baseline="30000" dirty="0">
                              <a:solidFill>
                                <a:srgbClr val="000000"/>
                              </a:solidFill>
                              <a:effectLst/>
                              <a:latin typeface="+mj-lt"/>
                              <a:ea typeface="+mj-ea"/>
                              <a:cs typeface="Times New Roman" panose="02020603050405020304" pitchFamily="18" charset="0"/>
                            </a:rPr>
                            <a:t>+</a:t>
                          </a:r>
                          <a:r>
                            <a:rPr lang="zh-CN" sz="2800" dirty="0">
                              <a:solidFill>
                                <a:srgbClr val="000000"/>
                              </a:solidFill>
                              <a:effectLst/>
                              <a:latin typeface="+mj-lt"/>
                              <a:ea typeface="+mj-ea"/>
                              <a:cs typeface="Times New Roman" panose="02020603050405020304" pitchFamily="18" charset="0"/>
                            </a:rPr>
                            <a:t>与</a:t>
                          </a:r>
                          <a14:m>
                            <m:oMath xmlns:m="http://schemas.openxmlformats.org/officeDocument/2006/math">
                              <m:sSubSup>
                                <m:sSubSupPr>
                                  <m:ctrlPr>
                                    <a:rPr lang="zh-CN" sz="2800" i="1">
                                      <a:solidFill>
                                        <a:srgbClr val="000000"/>
                                      </a:solidFill>
                                      <a:effectLst/>
                                      <a:latin typeface="Cambria Math" panose="02040503050406030204" pitchFamily="18" charset="0"/>
                                      <a:ea typeface="+mj-ea"/>
                                      <a:cs typeface="Times New Roman" panose="02020603050405020304" pitchFamily="18" charset="0"/>
                                    </a:rPr>
                                  </m:ctrlPr>
                                </m:sSubSupPr>
                                <m:e>
                                  <m:r>
                                    <m:rPr>
                                      <m:sty m:val="p"/>
                                    </m:rPr>
                                    <a:rPr lang="en-US" sz="2800">
                                      <a:solidFill>
                                        <a:srgbClr val="000000"/>
                                      </a:solidFill>
                                      <a:effectLst/>
                                      <a:latin typeface="Cambria Math" panose="02040503050406030204" pitchFamily="18" charset="0"/>
                                      <a:ea typeface="+mj-ea"/>
                                      <a:cs typeface="Times New Roman" panose="02020603050405020304" pitchFamily="18" charset="0"/>
                                    </a:rPr>
                                    <m:t>O</m:t>
                                  </m:r>
                                </m:e>
                                <m:sub>
                                  <m:r>
                                    <a:rPr lang="en-US" sz="2800">
                                      <a:solidFill>
                                        <a:srgbClr val="000000"/>
                                      </a:solidFill>
                                      <a:effectLst/>
                                      <a:latin typeface="Cambria Math" panose="02040503050406030204" pitchFamily="18" charset="0"/>
                                      <a:ea typeface="+mj-ea"/>
                                      <a:cs typeface="Times New Roman" panose="02020603050405020304" pitchFamily="18" charset="0"/>
                                    </a:rPr>
                                    <m:t>2</m:t>
                                  </m:r>
                                </m:sub>
                                <m:sup>
                                  <m:r>
                                    <a:rPr lang="en-US" sz="2800">
                                      <a:solidFill>
                                        <a:srgbClr val="000000"/>
                                      </a:solidFill>
                                      <a:effectLst/>
                                      <a:latin typeface="Cambria Math" panose="02040503050406030204" pitchFamily="18" charset="0"/>
                                      <a:ea typeface="+mj-ea"/>
                                      <a:cs typeface="Times New Roman" panose="02020603050405020304" pitchFamily="18" charset="0"/>
                                    </a:rPr>
                                    <m:t>2</m:t>
                                  </m:r>
                                  <m:r>
                                    <m:rPr>
                                      <m:nor/>
                                    </m:rPr>
                                    <a:rPr lang="en-US" sz="2800" i="1">
                                      <a:solidFill>
                                        <a:srgbClr val="000000"/>
                                      </a:solidFill>
                                      <a:effectLst/>
                                      <a:latin typeface="+mj-lt"/>
                                      <a:ea typeface="+mj-ea"/>
                                      <a:cs typeface="Times New Roman" panose="02020603050405020304" pitchFamily="18" charset="0"/>
                                    </a:rPr>
                                    <m:t>−</m:t>
                                  </m:r>
                                </m:sup>
                              </m:sSubSup>
                            </m:oMath>
                          </a14:m>
                          <a:r>
                            <a:rPr lang="zh-CN" sz="2800" dirty="0">
                              <a:solidFill>
                                <a:srgbClr val="000000"/>
                              </a:solidFill>
                              <a:effectLst/>
                              <a:latin typeface="+mj-lt"/>
                              <a:ea typeface="+mj-ea"/>
                              <a:cs typeface="Times New Roman" panose="02020603050405020304" pitchFamily="18" charset="0"/>
                            </a:rPr>
                            <a:t>构成</a:t>
                          </a:r>
                          <a:r>
                            <a:rPr lang="en-US" sz="2800" dirty="0">
                              <a:solidFill>
                                <a:srgbClr val="000000"/>
                              </a:solidFill>
                              <a:effectLst/>
                              <a:latin typeface="+mj-lt"/>
                              <a:ea typeface="+mj-ea"/>
                              <a:cs typeface="Times New Roman" panose="02020603050405020304" pitchFamily="18" charset="0"/>
                            </a:rPr>
                            <a:t>, </a:t>
                          </a:r>
                          <a14:m>
                            <m:oMath xmlns:m="http://schemas.openxmlformats.org/officeDocument/2006/math">
                              <m:f>
                                <m:fPr>
                                  <m:ctrlPr>
                                    <a:rPr lang="zh-CN" sz="2800" i="1">
                                      <a:solidFill>
                                        <a:srgbClr val="000000"/>
                                      </a:solidFill>
                                      <a:effectLst/>
                                      <a:latin typeface="Cambria Math" panose="02040503050406030204" pitchFamily="18" charset="0"/>
                                      <a:ea typeface="+mj-ea"/>
                                      <a:cs typeface="Times New Roman" panose="02020603050405020304" pitchFamily="18" charset="0"/>
                                    </a:rPr>
                                  </m:ctrlPr>
                                </m:fPr>
                                <m:num>
                                  <m:r>
                                    <a:rPr lang="en-US" sz="2800" i="1">
                                      <a:solidFill>
                                        <a:srgbClr val="000000"/>
                                      </a:solidFill>
                                      <a:effectLst/>
                                      <a:latin typeface="Cambria Math" panose="02040503050406030204" pitchFamily="18" charset="0"/>
                                      <a:ea typeface="+mj-ea"/>
                                      <a:cs typeface="Times New Roman" panose="02020603050405020304" pitchFamily="18" charset="0"/>
                                    </a:rPr>
                                    <m:t>𝑛</m:t>
                                  </m:r>
                                  <m:r>
                                    <m:rPr>
                                      <m:nor/>
                                    </m:rPr>
                                    <a:rPr lang="en-US" sz="2800">
                                      <a:solidFill>
                                        <a:srgbClr val="000000"/>
                                      </a:solidFill>
                                      <a:effectLst/>
                                      <a:latin typeface="+mj-lt"/>
                                      <a:ea typeface="+mj-ea"/>
                                      <a:cs typeface="Times New Roman" panose="02020603050405020304" pitchFamily="18" charset="0"/>
                                    </a:rPr>
                                    <m:t>(</m:t>
                                  </m:r>
                                  <m:r>
                                    <m:rPr>
                                      <m:sty m:val="p"/>
                                    </m:rPr>
                                    <a:rPr lang="en-US" sz="2800">
                                      <a:solidFill>
                                        <a:srgbClr val="000000"/>
                                      </a:solidFill>
                                      <a:effectLst/>
                                      <a:latin typeface="Cambria Math" panose="02040503050406030204" pitchFamily="18" charset="0"/>
                                      <a:ea typeface="+mj-ea"/>
                                      <a:cs typeface="Times New Roman" panose="02020603050405020304" pitchFamily="18" charset="0"/>
                                    </a:rPr>
                                    <m:t>N</m:t>
                                  </m:r>
                                  <m:sSup>
                                    <m:sSupPr>
                                      <m:ctrlPr>
                                        <a:rPr lang="zh-CN" sz="2800" i="1">
                                          <a:solidFill>
                                            <a:srgbClr val="000000"/>
                                          </a:solidFill>
                                          <a:effectLst/>
                                          <a:latin typeface="Cambria Math" panose="02040503050406030204" pitchFamily="18" charset="0"/>
                                          <a:ea typeface="+mj-ea"/>
                                          <a:cs typeface="Times New Roman" panose="02020603050405020304" pitchFamily="18" charset="0"/>
                                        </a:rPr>
                                      </m:ctrlPr>
                                    </m:sSupPr>
                                    <m:e>
                                      <m:r>
                                        <m:rPr>
                                          <m:sty m:val="p"/>
                                        </m:rPr>
                                        <a:rPr lang="en-US" sz="2800">
                                          <a:solidFill>
                                            <a:srgbClr val="000000"/>
                                          </a:solidFill>
                                          <a:effectLst/>
                                          <a:latin typeface="Cambria Math" panose="02040503050406030204" pitchFamily="18" charset="0"/>
                                          <a:ea typeface="+mj-ea"/>
                                          <a:cs typeface="Times New Roman" panose="02020603050405020304" pitchFamily="18" charset="0"/>
                                        </a:rPr>
                                        <m:t>a</m:t>
                                      </m:r>
                                    </m:e>
                                    <m:sup>
                                      <m:r>
                                        <a:rPr lang="en-US" sz="2800">
                                          <a:solidFill>
                                            <a:srgbClr val="000000"/>
                                          </a:solidFill>
                                          <a:effectLst/>
                                          <a:latin typeface="Cambria Math" panose="02040503050406030204" pitchFamily="18" charset="0"/>
                                          <a:ea typeface="+mj-ea"/>
                                          <a:cs typeface="Times New Roman" panose="02020603050405020304" pitchFamily="18" charset="0"/>
                                        </a:rPr>
                                        <m:t>+</m:t>
                                      </m:r>
                                    </m:sup>
                                  </m:sSup>
                                  <m:r>
                                    <m:rPr>
                                      <m:nor/>
                                    </m:rPr>
                                    <a:rPr lang="en-US" sz="2800">
                                      <a:solidFill>
                                        <a:srgbClr val="000000"/>
                                      </a:solidFill>
                                      <a:effectLst/>
                                      <a:latin typeface="+mj-lt"/>
                                      <a:ea typeface="+mj-ea"/>
                                      <a:cs typeface="Times New Roman" panose="02020603050405020304" pitchFamily="18" charset="0"/>
                                    </a:rPr>
                                    <m:t>)</m:t>
                                  </m:r>
                                </m:num>
                                <m:den>
                                  <m:r>
                                    <a:rPr lang="en-US" sz="2800" i="1">
                                      <a:solidFill>
                                        <a:srgbClr val="000000"/>
                                      </a:solidFill>
                                      <a:effectLst/>
                                      <a:latin typeface="Cambria Math" panose="02040503050406030204" pitchFamily="18" charset="0"/>
                                      <a:ea typeface="+mj-ea"/>
                                      <a:cs typeface="Times New Roman" panose="02020603050405020304" pitchFamily="18" charset="0"/>
                                    </a:rPr>
                                    <m:t>𝑛</m:t>
                                  </m:r>
                                  <m:r>
                                    <m:rPr>
                                      <m:nor/>
                                    </m:rPr>
                                    <a:rPr lang="en-US" sz="2800">
                                      <a:solidFill>
                                        <a:srgbClr val="000000"/>
                                      </a:solidFill>
                                      <a:effectLst/>
                                      <a:latin typeface="+mj-lt"/>
                                      <a:ea typeface="+mj-ea"/>
                                      <a:cs typeface="Times New Roman" panose="02020603050405020304" pitchFamily="18" charset="0"/>
                                    </a:rPr>
                                    <m:t>(</m:t>
                                  </m:r>
                                  <m:sSubSup>
                                    <m:sSubSupPr>
                                      <m:ctrlPr>
                                        <a:rPr lang="zh-CN" sz="2800" i="1">
                                          <a:solidFill>
                                            <a:srgbClr val="000000"/>
                                          </a:solidFill>
                                          <a:effectLst/>
                                          <a:latin typeface="Cambria Math" panose="02040503050406030204" pitchFamily="18" charset="0"/>
                                          <a:ea typeface="+mj-ea"/>
                                          <a:cs typeface="Times New Roman" panose="02020603050405020304" pitchFamily="18" charset="0"/>
                                        </a:rPr>
                                      </m:ctrlPr>
                                    </m:sSubSupPr>
                                    <m:e>
                                      <m:r>
                                        <m:rPr>
                                          <m:sty m:val="p"/>
                                        </m:rPr>
                                        <a:rPr lang="en-US" sz="2800">
                                          <a:solidFill>
                                            <a:srgbClr val="000000"/>
                                          </a:solidFill>
                                          <a:effectLst/>
                                          <a:latin typeface="Cambria Math" panose="02040503050406030204" pitchFamily="18" charset="0"/>
                                          <a:ea typeface="+mj-ea"/>
                                          <a:cs typeface="Times New Roman" panose="02020603050405020304" pitchFamily="18" charset="0"/>
                                        </a:rPr>
                                        <m:t>O</m:t>
                                      </m:r>
                                    </m:e>
                                    <m:sub>
                                      <m:r>
                                        <a:rPr lang="en-US" sz="2800">
                                          <a:solidFill>
                                            <a:srgbClr val="000000"/>
                                          </a:solidFill>
                                          <a:effectLst/>
                                          <a:latin typeface="Cambria Math" panose="02040503050406030204" pitchFamily="18" charset="0"/>
                                          <a:ea typeface="+mj-ea"/>
                                          <a:cs typeface="Times New Roman" panose="02020603050405020304" pitchFamily="18" charset="0"/>
                                        </a:rPr>
                                        <m:t>2</m:t>
                                      </m:r>
                                    </m:sub>
                                    <m:sup>
                                      <m:r>
                                        <a:rPr lang="en-US" sz="2800">
                                          <a:solidFill>
                                            <a:srgbClr val="000000"/>
                                          </a:solidFill>
                                          <a:effectLst/>
                                          <a:latin typeface="Cambria Math" panose="02040503050406030204" pitchFamily="18" charset="0"/>
                                          <a:ea typeface="+mj-ea"/>
                                          <a:cs typeface="Times New Roman" panose="02020603050405020304" pitchFamily="18" charset="0"/>
                                        </a:rPr>
                                        <m:t>2</m:t>
                                      </m:r>
                                      <m:r>
                                        <m:rPr>
                                          <m:nor/>
                                        </m:rPr>
                                        <a:rPr lang="en-US" sz="2800" i="1">
                                          <a:solidFill>
                                            <a:srgbClr val="000000"/>
                                          </a:solidFill>
                                          <a:effectLst/>
                                          <a:latin typeface="+mj-lt"/>
                                          <a:ea typeface="+mj-ea"/>
                                          <a:cs typeface="Times New Roman" panose="02020603050405020304" pitchFamily="18" charset="0"/>
                                        </a:rPr>
                                        <m:t>−</m:t>
                                      </m:r>
                                    </m:sup>
                                  </m:sSubSup>
                                  <m:r>
                                    <m:rPr>
                                      <m:nor/>
                                    </m:rPr>
                                    <a:rPr lang="en-US" sz="2800">
                                      <a:solidFill>
                                        <a:srgbClr val="000000"/>
                                      </a:solidFill>
                                      <a:effectLst/>
                                      <a:latin typeface="+mj-lt"/>
                                      <a:ea typeface="+mj-ea"/>
                                      <a:cs typeface="Times New Roman" panose="02020603050405020304" pitchFamily="18" charset="0"/>
                                    </a:rPr>
                                    <m:t>)</m:t>
                                  </m:r>
                                </m:den>
                              </m:f>
                            </m:oMath>
                          </a14:m>
                          <a:r>
                            <a:rPr lang="en-US" sz="2800" dirty="0">
                              <a:solidFill>
                                <a:srgbClr val="000000"/>
                              </a:solidFill>
                              <a:effectLst/>
                              <a:latin typeface="+mj-lt"/>
                              <a:ea typeface="+mj-ea"/>
                              <a:cs typeface="Times New Roman" panose="02020603050405020304" pitchFamily="18" charset="0"/>
                            </a:rPr>
                            <a:t>=</a:t>
                          </a:r>
                          <a14:m>
                            <m:oMath xmlns:m="http://schemas.openxmlformats.org/officeDocument/2006/math">
                              <m:f>
                                <m:fPr>
                                  <m:ctrlPr>
                                    <a:rPr lang="zh-CN" sz="2800" i="1">
                                      <a:solidFill>
                                        <a:srgbClr val="000000"/>
                                      </a:solidFill>
                                      <a:effectLst/>
                                      <a:latin typeface="Cambria Math" panose="02040503050406030204" pitchFamily="18" charset="0"/>
                                      <a:ea typeface="+mj-ea"/>
                                      <a:cs typeface="Times New Roman" panose="02020603050405020304" pitchFamily="18" charset="0"/>
                                    </a:rPr>
                                  </m:ctrlPr>
                                </m:fPr>
                                <m:num>
                                  <m:r>
                                    <a:rPr lang="en-US" sz="2800">
                                      <a:solidFill>
                                        <a:srgbClr val="000000"/>
                                      </a:solidFill>
                                      <a:effectLst/>
                                      <a:latin typeface="Cambria Math" panose="02040503050406030204" pitchFamily="18" charset="0"/>
                                      <a:ea typeface="+mj-ea"/>
                                      <a:cs typeface="Times New Roman" panose="02020603050405020304" pitchFamily="18" charset="0"/>
                                    </a:rPr>
                                    <m:t>2</m:t>
                                  </m:r>
                                </m:num>
                                <m:den>
                                  <m:r>
                                    <a:rPr lang="en-US" sz="2800">
                                      <a:solidFill>
                                        <a:srgbClr val="000000"/>
                                      </a:solidFill>
                                      <a:effectLst/>
                                      <a:latin typeface="Cambria Math" panose="02040503050406030204" pitchFamily="18" charset="0"/>
                                      <a:ea typeface="+mj-ea"/>
                                      <a:cs typeface="Times New Roman" panose="02020603050405020304" pitchFamily="18" charset="0"/>
                                    </a:rPr>
                                    <m:t>1</m:t>
                                  </m:r>
                                </m:den>
                              </m:f>
                            </m:oMath>
                          </a14:m>
                          <a:endParaRPr lang="zh-CN" sz="2800" dirty="0">
                            <a:solidFill>
                              <a:srgbClr val="000000"/>
                            </a:solidFill>
                            <a:effectLst/>
                            <a:latin typeface="+mj-lt"/>
                            <a:ea typeface="+mj-ea"/>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573617587"/>
                      </a:ext>
                    </a:extLst>
                  </a:tr>
                  <a:tr h="902894">
                    <a:tc>
                      <a:txBody>
                        <a:bodyPr/>
                        <a:lstStyle/>
                        <a:p>
                          <a:pPr algn="ctr">
                            <a:lnSpc>
                              <a:spcPct val="120000"/>
                            </a:lnSpc>
                            <a:spcAft>
                              <a:spcPts val="0"/>
                            </a:spcAft>
                          </a:pPr>
                          <a:r>
                            <a:rPr lang="zh-CN" sz="2800" dirty="0">
                              <a:solidFill>
                                <a:srgbClr val="000000"/>
                              </a:solidFill>
                              <a:effectLst/>
                              <a:latin typeface="+mj-ea"/>
                              <a:ea typeface="+mj-ea"/>
                              <a:cs typeface="Times New Roman" panose="02020603050405020304" pitchFamily="18" charset="0"/>
                            </a:rPr>
                            <a:t>电子式</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Aft>
                              <a:spcPts val="0"/>
                            </a:spcAft>
                          </a:pPr>
                          <a:r>
                            <a:rPr lang="en-US" sz="2800" dirty="0">
                              <a:solidFill>
                                <a:srgbClr val="000000"/>
                              </a:solidFill>
                              <a:effectLst/>
                              <a:latin typeface="+mj-lt"/>
                              <a:ea typeface="NEU-BZ-S92" panose="02020503000000020003" pitchFamily="18" charset="-122"/>
                              <a:cs typeface="Times New Roman" panose="02020603050405020304" pitchFamily="18" charset="0"/>
                            </a:rPr>
                            <a:t>Na</a:t>
                          </a:r>
                          <a:r>
                            <a:rPr lang="en-US" sz="2800" baseline="30000" dirty="0">
                              <a:solidFill>
                                <a:srgbClr val="000000"/>
                              </a:solidFill>
                              <a:effectLst/>
                              <a:latin typeface="+mj-lt"/>
                              <a:ea typeface="NEU-BZ-S92" panose="02020503000000020003" pitchFamily="18" charset="-122"/>
                              <a:cs typeface="Times New Roman" panose="02020603050405020304" pitchFamily="18" charset="0"/>
                            </a:rPr>
                            <a:t>+</a:t>
                          </a:r>
                          <a:r>
                            <a:rPr lang="en-US" sz="2800" dirty="0">
                              <a:solidFill>
                                <a:srgbClr val="000000"/>
                              </a:solidFill>
                              <a:effectLst/>
                              <a:latin typeface="+mj-lt"/>
                              <a:ea typeface="NEU-BZ-S92" panose="02020503000000020003" pitchFamily="18" charset="-122"/>
                              <a:cs typeface="Times New Roman" panose="02020603050405020304" pitchFamily="18" charset="0"/>
                            </a:rPr>
                            <a:t>[∶</a:t>
                          </a:r>
                          <a14:m>
                            <m:oMath xmlns:m="http://schemas.openxmlformats.org/officeDocument/2006/math">
                              <m:limUpp>
                                <m:limUppPr>
                                  <m:ctrlPr>
                                    <a:rPr 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limUppPr>
                                <m:e>
                                  <m:limLow>
                                    <m:limLowPr>
                                      <m:ctrlPr>
                                        <a:rPr 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limLowPr>
                                    <m:e>
                                      <m:r>
                                        <m:rPr>
                                          <m:sty m:val="p"/>
                                        </m:rPr>
                                        <a:rPr lang="en-US" sz="2800">
                                          <a:solidFill>
                                            <a:srgbClr val="000000"/>
                                          </a:solidFill>
                                          <a:effectLst/>
                                          <a:latin typeface="Cambria Math" panose="02040503050406030204" pitchFamily="18" charset="0"/>
                                          <a:ea typeface="NEU-BZ-S92" panose="02020503000000020003" pitchFamily="18" charset="-122"/>
                                          <a:cs typeface="Times New Roman" panose="02020603050405020304" pitchFamily="18" charset="0"/>
                                        </a:rPr>
                                        <m:t>O</m:t>
                                      </m:r>
                                    </m:e>
                                    <m:lim>
                                      <m:r>
                                        <m:rPr>
                                          <m:nor/>
                                        </m:rPr>
                                        <a:rPr lang="en-US" sz="2800">
                                          <a:solidFill>
                                            <a:srgbClr val="000000"/>
                                          </a:solidFill>
                                          <a:effectLst/>
                                          <a:latin typeface="+mj-lt"/>
                                          <a:ea typeface="方正书宋_GBK" panose="03000509000000000000" pitchFamily="65" charset="-122"/>
                                          <a:cs typeface="Times New Roman" panose="02020603050405020304" pitchFamily="18" charset="0"/>
                                        </a:rPr>
                                        <m:t>··</m:t>
                                      </m:r>
                                    </m:lim>
                                  </m:limLow>
                                </m:e>
                                <m:lim>
                                  <m:r>
                                    <m:rPr>
                                      <m:nor/>
                                    </m:rPr>
                                    <a:rPr lang="en-US" sz="2800">
                                      <a:solidFill>
                                        <a:srgbClr val="000000"/>
                                      </a:solidFill>
                                      <a:effectLst/>
                                      <a:latin typeface="+mj-lt"/>
                                      <a:ea typeface="方正书宋_GBK" panose="03000509000000000000" pitchFamily="65" charset="-122"/>
                                      <a:cs typeface="Times New Roman" panose="02020603050405020304" pitchFamily="18" charset="0"/>
                                    </a:rPr>
                                    <m:t>··</m:t>
                                  </m:r>
                                </m:lim>
                              </m:limUpp>
                            </m:oMath>
                          </a14:m>
                          <a:r>
                            <a:rPr lang="en-US" sz="2800" dirty="0">
                              <a:solidFill>
                                <a:srgbClr val="000000"/>
                              </a:solidFill>
                              <a:effectLst/>
                              <a:latin typeface="+mj-lt"/>
                              <a:ea typeface="NEU-BZ-S92" panose="02020503000000020003" pitchFamily="18" charset="-122"/>
                              <a:cs typeface="Times New Roman" panose="02020603050405020304" pitchFamily="18" charset="0"/>
                            </a:rPr>
                            <a:t>∶]</a:t>
                          </a:r>
                          <a:r>
                            <a:rPr lang="en-US" sz="2800" baseline="30000" dirty="0">
                              <a:solidFill>
                                <a:srgbClr val="000000"/>
                              </a:solidFill>
                              <a:effectLst/>
                              <a:latin typeface="+mj-lt"/>
                              <a:ea typeface="NEU-BZ-S92" panose="02020503000000020003" pitchFamily="18" charset="-122"/>
                              <a:cs typeface="Times New Roman" panose="02020603050405020304" pitchFamily="18" charset="0"/>
                            </a:rPr>
                            <a:t>2-</a:t>
                          </a:r>
                          <a:r>
                            <a:rPr lang="en-US" sz="2800" dirty="0">
                              <a:solidFill>
                                <a:srgbClr val="000000"/>
                              </a:solidFill>
                              <a:effectLst/>
                              <a:latin typeface="+mj-lt"/>
                              <a:ea typeface="NEU-BZ-S92" panose="02020503000000020003" pitchFamily="18" charset="-122"/>
                              <a:cs typeface="Times New Roman" panose="02020603050405020304" pitchFamily="18" charset="0"/>
                            </a:rPr>
                            <a:t>Na</a:t>
                          </a:r>
                          <a:r>
                            <a:rPr lang="en-US" sz="2800" baseline="30000" dirty="0">
                              <a:solidFill>
                                <a:srgbClr val="000000"/>
                              </a:solidFill>
                              <a:effectLst/>
                              <a:latin typeface="+mj-lt"/>
                              <a:ea typeface="NEU-BZ-S92" panose="02020503000000020003" pitchFamily="18" charset="-122"/>
                              <a:cs typeface="Times New Roman" panose="02020603050405020304" pitchFamily="18" charset="0"/>
                            </a:rPr>
                            <a:t>+</a:t>
                          </a:r>
                          <a:endParaRPr lang="zh-CN" sz="2800" dirty="0">
                            <a:solidFill>
                              <a:srgbClr val="000000"/>
                            </a:solidFill>
                            <a:effectLst/>
                            <a:latin typeface="+mj-lt"/>
                            <a:ea typeface="NEU-BZ-S92" panose="02020503000000020003" pitchFamily="18" charset="-122"/>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Aft>
                              <a:spcPts val="0"/>
                            </a:spcAft>
                          </a:pPr>
                          <a:r>
                            <a:rPr lang="en-US" sz="2800" dirty="0">
                              <a:solidFill>
                                <a:srgbClr val="000000"/>
                              </a:solidFill>
                              <a:effectLst/>
                              <a:latin typeface="+mj-lt"/>
                              <a:ea typeface="NEU-BZ-S92" panose="02020503000000020003" pitchFamily="18" charset="-122"/>
                              <a:cs typeface="Times New Roman" panose="02020603050405020304" pitchFamily="18" charset="0"/>
                            </a:rPr>
                            <a:t>Na</a:t>
                          </a:r>
                          <a:r>
                            <a:rPr lang="en-US" sz="2800" baseline="30000" dirty="0">
                              <a:solidFill>
                                <a:srgbClr val="000000"/>
                              </a:solidFill>
                              <a:effectLst/>
                              <a:latin typeface="+mj-lt"/>
                              <a:ea typeface="NEU-BZ-S92" panose="02020503000000020003" pitchFamily="18" charset="-122"/>
                              <a:cs typeface="Times New Roman" panose="02020603050405020304" pitchFamily="18" charset="0"/>
                            </a:rPr>
                            <a:t>+</a:t>
                          </a:r>
                          <a:r>
                            <a:rPr lang="en-US" sz="2800" dirty="0">
                              <a:solidFill>
                                <a:srgbClr val="000000"/>
                              </a:solidFill>
                              <a:effectLst/>
                              <a:latin typeface="+mj-lt"/>
                              <a:ea typeface="NEU-BZ-S92" panose="02020503000000020003" pitchFamily="18" charset="-122"/>
                              <a:cs typeface="Times New Roman" panose="02020603050405020304" pitchFamily="18" charset="0"/>
                            </a:rPr>
                            <a:t>[∶</a:t>
                          </a:r>
                          <a14:m>
                            <m:oMath xmlns:m="http://schemas.openxmlformats.org/officeDocument/2006/math">
                              <m:limUpp>
                                <m:limUppPr>
                                  <m:ctrlPr>
                                    <a:rPr 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limUppPr>
                                <m:e>
                                  <m:limLow>
                                    <m:limLowPr>
                                      <m:ctrlPr>
                                        <a:rPr 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limLowPr>
                                    <m:e>
                                      <m:r>
                                        <m:rPr>
                                          <m:sty m:val="p"/>
                                        </m:rPr>
                                        <a:rPr lang="en-US" sz="2800">
                                          <a:solidFill>
                                            <a:srgbClr val="000000"/>
                                          </a:solidFill>
                                          <a:effectLst/>
                                          <a:latin typeface="Cambria Math" panose="02040503050406030204" pitchFamily="18" charset="0"/>
                                          <a:ea typeface="NEU-BZ-S92" panose="02020503000000020003" pitchFamily="18" charset="-122"/>
                                          <a:cs typeface="Times New Roman" panose="02020603050405020304" pitchFamily="18" charset="0"/>
                                        </a:rPr>
                                        <m:t>O</m:t>
                                      </m:r>
                                    </m:e>
                                    <m:lim>
                                      <m:r>
                                        <m:rPr>
                                          <m:nor/>
                                        </m:rPr>
                                        <a:rPr lang="en-US" sz="2800">
                                          <a:solidFill>
                                            <a:srgbClr val="000000"/>
                                          </a:solidFill>
                                          <a:effectLst/>
                                          <a:latin typeface="+mj-lt"/>
                                          <a:ea typeface="方正书宋_GBK" panose="03000509000000000000" pitchFamily="65" charset="-122"/>
                                          <a:cs typeface="Times New Roman" panose="02020603050405020304" pitchFamily="18" charset="0"/>
                                        </a:rPr>
                                        <m:t>··</m:t>
                                      </m:r>
                                    </m:lim>
                                  </m:limLow>
                                </m:e>
                                <m:lim>
                                  <m:r>
                                    <m:rPr>
                                      <m:nor/>
                                    </m:rPr>
                                    <a:rPr lang="en-US" sz="2800">
                                      <a:solidFill>
                                        <a:srgbClr val="000000"/>
                                      </a:solidFill>
                                      <a:effectLst/>
                                      <a:latin typeface="+mj-lt"/>
                                      <a:ea typeface="方正书宋_GBK" panose="03000509000000000000" pitchFamily="65" charset="-122"/>
                                      <a:cs typeface="Times New Roman" panose="02020603050405020304" pitchFamily="18" charset="0"/>
                                    </a:rPr>
                                    <m:t>··</m:t>
                                  </m:r>
                                </m:lim>
                              </m:limUpp>
                            </m:oMath>
                          </a14:m>
                          <a:r>
                            <a:rPr lang="en-US" sz="2800" dirty="0">
                              <a:solidFill>
                                <a:srgbClr val="000000"/>
                              </a:solidFill>
                              <a:effectLst/>
                              <a:latin typeface="+mj-lt"/>
                              <a:ea typeface="NEU-BZ-S92" panose="02020503000000020003" pitchFamily="18" charset="-122"/>
                              <a:cs typeface="Times New Roman" panose="02020603050405020304" pitchFamily="18" charset="0"/>
                            </a:rPr>
                            <a:t>∶</a:t>
                          </a:r>
                          <a14:m>
                            <m:oMath xmlns:m="http://schemas.openxmlformats.org/officeDocument/2006/math">
                              <m:limUpp>
                                <m:limUppPr>
                                  <m:ctrlPr>
                                    <a:rPr 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limUppPr>
                                <m:e>
                                  <m:limLow>
                                    <m:limLowPr>
                                      <m:ctrlPr>
                                        <a:rPr lang="zh-CN" sz="2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limLowPr>
                                    <m:e>
                                      <m:r>
                                        <m:rPr>
                                          <m:sty m:val="p"/>
                                        </m:rPr>
                                        <a:rPr lang="en-US" sz="2800">
                                          <a:solidFill>
                                            <a:srgbClr val="000000"/>
                                          </a:solidFill>
                                          <a:effectLst/>
                                          <a:latin typeface="Cambria Math" panose="02040503050406030204" pitchFamily="18" charset="0"/>
                                          <a:ea typeface="NEU-BZ-S92" panose="02020503000000020003" pitchFamily="18" charset="-122"/>
                                          <a:cs typeface="Times New Roman" panose="02020603050405020304" pitchFamily="18" charset="0"/>
                                        </a:rPr>
                                        <m:t>O</m:t>
                                      </m:r>
                                    </m:e>
                                    <m:lim>
                                      <m:r>
                                        <m:rPr>
                                          <m:nor/>
                                        </m:rPr>
                                        <a:rPr lang="en-US" sz="2800">
                                          <a:solidFill>
                                            <a:srgbClr val="000000"/>
                                          </a:solidFill>
                                          <a:effectLst/>
                                          <a:latin typeface="+mj-lt"/>
                                          <a:ea typeface="方正书宋_GBK" panose="03000509000000000000" pitchFamily="65" charset="-122"/>
                                          <a:cs typeface="Times New Roman" panose="02020603050405020304" pitchFamily="18" charset="0"/>
                                        </a:rPr>
                                        <m:t>··</m:t>
                                      </m:r>
                                    </m:lim>
                                  </m:limLow>
                                </m:e>
                                <m:lim>
                                  <m:r>
                                    <m:rPr>
                                      <m:nor/>
                                    </m:rPr>
                                    <a:rPr lang="en-US" sz="2800">
                                      <a:solidFill>
                                        <a:srgbClr val="000000"/>
                                      </a:solidFill>
                                      <a:effectLst/>
                                      <a:latin typeface="+mj-lt"/>
                                      <a:ea typeface="方正书宋_GBK" panose="03000509000000000000" pitchFamily="65" charset="-122"/>
                                      <a:cs typeface="Times New Roman" panose="02020603050405020304" pitchFamily="18" charset="0"/>
                                    </a:rPr>
                                    <m:t>··</m:t>
                                  </m:r>
                                </m:lim>
                              </m:limUpp>
                            </m:oMath>
                          </a14:m>
                          <a:r>
                            <a:rPr lang="en-US" sz="2800" dirty="0">
                              <a:solidFill>
                                <a:srgbClr val="000000"/>
                              </a:solidFill>
                              <a:effectLst/>
                              <a:latin typeface="+mj-lt"/>
                              <a:ea typeface="NEU-BZ-S92" panose="02020503000000020003" pitchFamily="18" charset="-122"/>
                              <a:cs typeface="Times New Roman" panose="02020603050405020304" pitchFamily="18" charset="0"/>
                            </a:rPr>
                            <a:t>∶]</a:t>
                          </a:r>
                          <a:r>
                            <a:rPr lang="en-US" sz="2800" baseline="30000" dirty="0">
                              <a:solidFill>
                                <a:srgbClr val="000000"/>
                              </a:solidFill>
                              <a:effectLst/>
                              <a:latin typeface="+mj-lt"/>
                              <a:ea typeface="NEU-BZ-S92" panose="02020503000000020003" pitchFamily="18" charset="-122"/>
                              <a:cs typeface="Times New Roman" panose="02020603050405020304" pitchFamily="18" charset="0"/>
                            </a:rPr>
                            <a:t>2-</a:t>
                          </a:r>
                          <a:r>
                            <a:rPr lang="en-US" sz="2800" dirty="0">
                              <a:solidFill>
                                <a:srgbClr val="000000"/>
                              </a:solidFill>
                              <a:effectLst/>
                              <a:latin typeface="+mj-lt"/>
                              <a:ea typeface="NEU-BZ-S92" panose="02020503000000020003" pitchFamily="18" charset="-122"/>
                              <a:cs typeface="Times New Roman" panose="02020603050405020304" pitchFamily="18" charset="0"/>
                            </a:rPr>
                            <a:t>Na</a:t>
                          </a:r>
                          <a:r>
                            <a:rPr lang="en-US" sz="2800" baseline="30000" dirty="0">
                              <a:solidFill>
                                <a:srgbClr val="000000"/>
                              </a:solidFill>
                              <a:effectLst/>
                              <a:latin typeface="+mj-lt"/>
                              <a:ea typeface="NEU-BZ-S92" panose="02020503000000020003" pitchFamily="18" charset="-122"/>
                              <a:cs typeface="Times New Roman" panose="02020603050405020304" pitchFamily="18" charset="0"/>
                            </a:rPr>
                            <a:t>+</a:t>
                          </a:r>
                          <a:endParaRPr lang="zh-CN" sz="2800" dirty="0">
                            <a:solidFill>
                              <a:srgbClr val="000000"/>
                            </a:solidFill>
                            <a:effectLst/>
                            <a:latin typeface="+mj-lt"/>
                            <a:ea typeface="NEU-BZ-S92" panose="02020503000000020003" pitchFamily="18" charset="-122"/>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7371112"/>
                      </a:ext>
                    </a:extLst>
                  </a:tr>
                </a:tbl>
              </a:graphicData>
            </a:graphic>
          </p:graphicFrame>
        </mc:Choice>
        <mc:Fallback xmlns="">
          <p:graphicFrame>
            <p:nvGraphicFramePr>
              <p:cNvPr id="3" name="表格 2"/>
              <p:cNvGraphicFramePr>
                <a:graphicFrameLocks noGrp="1"/>
              </p:cNvGraphicFramePr>
              <p:nvPr>
                <p:extLst>
                  <p:ext uri="{D42A27DB-BD31-4B8C-83A1-F6EECF244321}">
                    <p14:modId xmlns:p14="http://schemas.microsoft.com/office/powerpoint/2010/main" val="3144917907"/>
                  </p:ext>
                </p:extLst>
              </p:nvPr>
            </p:nvGraphicFramePr>
            <p:xfrm>
              <a:off x="379380" y="1001764"/>
              <a:ext cx="11459183" cy="5087407"/>
            </p:xfrm>
            <a:graphic>
              <a:graphicData uri="http://schemas.openxmlformats.org/drawingml/2006/table">
                <a:tbl>
                  <a:tblPr firstRow="1" bandRow="1">
                    <a:tableStyleId>{5C22544A-7EE6-4342-B048-85BDC9FD1C3A}</a:tableStyleId>
                  </a:tblPr>
                  <a:tblGrid>
                    <a:gridCol w="1566152">
                      <a:extLst>
                        <a:ext uri="{9D8B030D-6E8A-4147-A177-3AD203B41FA5}">
                          <a16:colId xmlns:a16="http://schemas.microsoft.com/office/drawing/2014/main" val="2220233318"/>
                        </a:ext>
                      </a:extLst>
                    </a:gridCol>
                    <a:gridCol w="5543288">
                      <a:extLst>
                        <a:ext uri="{9D8B030D-6E8A-4147-A177-3AD203B41FA5}">
                          <a16:colId xmlns:a16="http://schemas.microsoft.com/office/drawing/2014/main" val="2009351098"/>
                        </a:ext>
                      </a:extLst>
                    </a:gridCol>
                    <a:gridCol w="4349743">
                      <a:extLst>
                        <a:ext uri="{9D8B030D-6E8A-4147-A177-3AD203B41FA5}">
                          <a16:colId xmlns:a16="http://schemas.microsoft.com/office/drawing/2014/main" val="2154092462"/>
                        </a:ext>
                      </a:extLst>
                    </a:gridCol>
                  </a:tblGrid>
                  <a:tr h="512064">
                    <a:tc>
                      <a:txBody>
                        <a:bodyPr/>
                        <a:lstStyle/>
                        <a:p>
                          <a:pPr algn="ctr">
                            <a:lnSpc>
                              <a:spcPct val="120000"/>
                            </a:lnSpc>
                            <a:spcAft>
                              <a:spcPts val="0"/>
                            </a:spcAft>
                          </a:pPr>
                          <a:r>
                            <a:rPr lang="zh-CN" sz="2800" dirty="0">
                              <a:solidFill>
                                <a:srgbClr val="000000"/>
                              </a:solidFill>
                              <a:effectLst/>
                              <a:latin typeface="+mj-ea"/>
                              <a:ea typeface="+mj-ea"/>
                              <a:cs typeface="Times New Roman" panose="02020603050405020304" pitchFamily="18" charset="0"/>
                            </a:rPr>
                            <a:t>名称</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Aft>
                              <a:spcPts val="0"/>
                            </a:spcAft>
                          </a:pPr>
                          <a:r>
                            <a:rPr lang="zh-CN" sz="2800" dirty="0">
                              <a:solidFill>
                                <a:srgbClr val="000000"/>
                              </a:solidFill>
                              <a:effectLst/>
                              <a:latin typeface="+mj-lt"/>
                              <a:ea typeface="+mj-ea"/>
                              <a:cs typeface="Times New Roman" panose="02020603050405020304" pitchFamily="18" charset="0"/>
                            </a:rPr>
                            <a:t>氧化钠</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Aft>
                              <a:spcPts val="0"/>
                            </a:spcAft>
                          </a:pPr>
                          <a:r>
                            <a:rPr lang="zh-CN" sz="2800">
                              <a:solidFill>
                                <a:srgbClr val="000000"/>
                              </a:solidFill>
                              <a:effectLst/>
                              <a:latin typeface="+mj-lt"/>
                              <a:ea typeface="+mj-ea"/>
                              <a:cs typeface="Times New Roman" panose="02020603050405020304" pitchFamily="18" charset="0"/>
                            </a:rPr>
                            <a:t>过氧化钠</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5100625"/>
                      </a:ext>
                    </a:extLst>
                  </a:tr>
                  <a:tr h="512064">
                    <a:tc>
                      <a:txBody>
                        <a:bodyPr/>
                        <a:lstStyle/>
                        <a:p>
                          <a:pPr algn="ctr">
                            <a:lnSpc>
                              <a:spcPct val="120000"/>
                            </a:lnSpc>
                            <a:spcAft>
                              <a:spcPts val="0"/>
                            </a:spcAft>
                          </a:pPr>
                          <a:r>
                            <a:rPr lang="zh-CN" sz="2800" dirty="0">
                              <a:solidFill>
                                <a:srgbClr val="000000"/>
                              </a:solidFill>
                              <a:effectLst/>
                              <a:latin typeface="+mj-ea"/>
                              <a:ea typeface="+mj-ea"/>
                              <a:cs typeface="Times New Roman" panose="02020603050405020304" pitchFamily="18" charset="0"/>
                            </a:rPr>
                            <a:t>色、态</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Aft>
                              <a:spcPts val="0"/>
                            </a:spcAft>
                          </a:pPr>
                          <a:r>
                            <a:rPr lang="zh-CN" sz="2800" dirty="0">
                              <a:solidFill>
                                <a:srgbClr val="000000"/>
                              </a:solidFill>
                              <a:effectLst/>
                              <a:latin typeface="+mj-lt"/>
                              <a:ea typeface="+mj-ea"/>
                              <a:cs typeface="Times New Roman" panose="02020603050405020304" pitchFamily="18" charset="0"/>
                            </a:rPr>
                            <a:t>白色固体</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Aft>
                              <a:spcPts val="0"/>
                            </a:spcAft>
                          </a:pPr>
                          <a:r>
                            <a:rPr lang="zh-CN" sz="2800" dirty="0">
                              <a:solidFill>
                                <a:srgbClr val="000000"/>
                              </a:solidFill>
                              <a:effectLst/>
                              <a:latin typeface="+mj-lt"/>
                              <a:ea typeface="+mj-ea"/>
                              <a:cs typeface="Times New Roman" panose="02020603050405020304" pitchFamily="18" charset="0"/>
                            </a:rPr>
                            <a:t>淡黄色固体</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353446"/>
                      </a:ext>
                    </a:extLst>
                  </a:tr>
                  <a:tr h="770936">
                    <a:tc>
                      <a:txBody>
                        <a:bodyPr/>
                        <a:lstStyle/>
                        <a:p>
                          <a:pPr algn="ctr">
                            <a:lnSpc>
                              <a:spcPct val="120000"/>
                            </a:lnSpc>
                            <a:spcAft>
                              <a:spcPts val="0"/>
                            </a:spcAft>
                          </a:pPr>
                          <a:r>
                            <a:rPr lang="zh-CN" sz="2800" dirty="0">
                              <a:solidFill>
                                <a:srgbClr val="000000"/>
                              </a:solidFill>
                              <a:effectLst/>
                              <a:latin typeface="+mj-ea"/>
                              <a:ea typeface="+mj-ea"/>
                              <a:cs typeface="Times New Roman" panose="02020603050405020304" pitchFamily="18" charset="0"/>
                            </a:rPr>
                            <a:t>热稳定性</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Aft>
                              <a:spcPts val="0"/>
                            </a:spcAft>
                          </a:pPr>
                          <a:r>
                            <a:rPr lang="zh-CN" sz="2800" dirty="0">
                              <a:solidFill>
                                <a:srgbClr val="000000"/>
                              </a:solidFill>
                              <a:effectLst/>
                              <a:latin typeface="+mj-lt"/>
                              <a:ea typeface="+mj-ea"/>
                              <a:cs typeface="Times New Roman" panose="02020603050405020304" pitchFamily="18" charset="0"/>
                            </a:rPr>
                            <a:t>不稳定</a:t>
                          </a:r>
                          <a:r>
                            <a:rPr lang="en-US" sz="2800" dirty="0">
                              <a:solidFill>
                                <a:srgbClr val="000000"/>
                              </a:solidFill>
                              <a:effectLst/>
                              <a:latin typeface="+mj-lt"/>
                              <a:ea typeface="+mj-ea"/>
                              <a:cs typeface="Times New Roman" panose="02020603050405020304" pitchFamily="18" charset="0"/>
                            </a:rPr>
                            <a:t>,</a:t>
                          </a:r>
                          <a:r>
                            <a:rPr lang="zh-CN" sz="2800" dirty="0">
                              <a:solidFill>
                                <a:srgbClr val="000000"/>
                              </a:solidFill>
                              <a:effectLst/>
                              <a:latin typeface="+mj-lt"/>
                              <a:ea typeface="+mj-ea"/>
                              <a:cs typeface="Times New Roman" panose="02020603050405020304" pitchFamily="18" charset="0"/>
                            </a:rPr>
                            <a:t>加热时转变为</a:t>
                          </a:r>
                          <a:r>
                            <a:rPr lang="en-US" sz="2800" dirty="0">
                              <a:solidFill>
                                <a:srgbClr val="000000"/>
                              </a:solidFill>
                              <a:effectLst/>
                              <a:latin typeface="+mj-lt"/>
                              <a:ea typeface="+mj-ea"/>
                              <a:cs typeface="Times New Roman" panose="02020603050405020304" pitchFamily="18" charset="0"/>
                            </a:rPr>
                            <a:t>Na</a:t>
                          </a:r>
                          <a:r>
                            <a:rPr lang="en-US" sz="2800" baseline="-25000" dirty="0">
                              <a:solidFill>
                                <a:srgbClr val="000000"/>
                              </a:solidFill>
                              <a:effectLst/>
                              <a:latin typeface="+mj-lt"/>
                              <a:ea typeface="+mj-ea"/>
                              <a:cs typeface="Times New Roman" panose="02020603050405020304" pitchFamily="18" charset="0"/>
                            </a:rPr>
                            <a:t>2</a:t>
                          </a:r>
                          <a:r>
                            <a:rPr lang="en-US" sz="2800" dirty="0">
                              <a:solidFill>
                                <a:srgbClr val="000000"/>
                              </a:solidFill>
                              <a:effectLst/>
                              <a:latin typeface="+mj-lt"/>
                              <a:ea typeface="+mj-ea"/>
                              <a:cs typeface="Times New Roman" panose="02020603050405020304" pitchFamily="18" charset="0"/>
                            </a:rPr>
                            <a:t>O</a:t>
                          </a:r>
                          <a:r>
                            <a:rPr lang="en-US" sz="2800" baseline="-25000" dirty="0">
                              <a:solidFill>
                                <a:srgbClr val="000000"/>
                              </a:solidFill>
                              <a:effectLst/>
                              <a:latin typeface="+mj-lt"/>
                              <a:ea typeface="+mj-ea"/>
                              <a:cs typeface="Times New Roman" panose="02020603050405020304" pitchFamily="18" charset="0"/>
                            </a:rPr>
                            <a:t>2</a:t>
                          </a:r>
                          <a:endParaRPr lang="zh-CN" sz="2800" dirty="0">
                            <a:solidFill>
                              <a:srgbClr val="000000"/>
                            </a:solidFill>
                            <a:effectLst/>
                            <a:latin typeface="+mj-lt"/>
                            <a:ea typeface="+mj-ea"/>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Aft>
                              <a:spcPts val="0"/>
                            </a:spcAft>
                          </a:pPr>
                          <a:r>
                            <a:rPr lang="zh-CN" sz="2800" dirty="0">
                              <a:solidFill>
                                <a:srgbClr val="000000"/>
                              </a:solidFill>
                              <a:effectLst/>
                              <a:latin typeface="+mj-lt"/>
                              <a:ea typeface="+mj-ea"/>
                              <a:cs typeface="Times New Roman" panose="02020603050405020304" pitchFamily="18" charset="0"/>
                            </a:rPr>
                            <a:t>较稳定</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4196258"/>
                      </a:ext>
                    </a:extLst>
                  </a:tr>
                  <a:tr h="814116">
                    <a:tc>
                      <a:txBody>
                        <a:bodyPr/>
                        <a:lstStyle/>
                        <a:p>
                          <a:pPr algn="ctr">
                            <a:lnSpc>
                              <a:spcPct val="120000"/>
                            </a:lnSpc>
                            <a:spcAft>
                              <a:spcPts val="0"/>
                            </a:spcAft>
                          </a:pPr>
                          <a:r>
                            <a:rPr lang="zh-CN" sz="2800" dirty="0">
                              <a:solidFill>
                                <a:srgbClr val="000000"/>
                              </a:solidFill>
                              <a:effectLst/>
                              <a:latin typeface="+mj-ea"/>
                              <a:ea typeface="+mj-ea"/>
                              <a:cs typeface="Times New Roman" panose="02020603050405020304" pitchFamily="18" charset="0"/>
                            </a:rPr>
                            <a:t>化合价</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blipFill>
                          <a:blip r:embed="rId2"/>
                          <a:stretch>
                            <a:fillRect l="-28352" t="-230075" r="-78681" b="-310526"/>
                          </a:stretch>
                        </a:blipFill>
                      </a:tcPr>
                    </a:tc>
                    <a:tc>
                      <a:txBody>
                        <a:bodyPr/>
                        <a:lstStyle/>
                        <a:p>
                          <a:endParaRPr lang="zh-CN"/>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blipFill>
                          <a:blip r:embed="rId2"/>
                          <a:stretch>
                            <a:fillRect l="-163585" t="-230075" r="-280" b="-310526"/>
                          </a:stretch>
                        </a:blipFill>
                      </a:tcPr>
                    </a:tc>
                    <a:extLst>
                      <a:ext uri="{0D108BD9-81ED-4DB2-BD59-A6C34878D82A}">
                        <a16:rowId xmlns:a16="http://schemas.microsoft.com/office/drawing/2014/main" val="1889278622"/>
                      </a:ext>
                    </a:extLst>
                  </a:tr>
                  <a:tr h="1575333">
                    <a:tc>
                      <a:txBody>
                        <a:bodyPr/>
                        <a:lstStyle/>
                        <a:p>
                          <a:pPr algn="ctr">
                            <a:lnSpc>
                              <a:spcPct val="120000"/>
                            </a:lnSpc>
                            <a:spcAft>
                              <a:spcPts val="0"/>
                            </a:spcAft>
                          </a:pPr>
                          <a:r>
                            <a:rPr lang="zh-CN" sz="2800" dirty="0">
                              <a:solidFill>
                                <a:srgbClr val="000000"/>
                              </a:solidFill>
                              <a:effectLst/>
                              <a:latin typeface="+mj-ea"/>
                              <a:ea typeface="+mj-ea"/>
                              <a:cs typeface="Times New Roman" panose="02020603050405020304" pitchFamily="18" charset="0"/>
                            </a:rPr>
                            <a:t>组成结构</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blipFill>
                          <a:blip r:embed="rId2"/>
                          <a:stretch>
                            <a:fillRect l="-28352" t="-169498" r="-78681" b="-59459"/>
                          </a:stretch>
                        </a:blipFill>
                      </a:tcPr>
                    </a:tc>
                    <a:tc>
                      <a:txBody>
                        <a:bodyPr/>
                        <a:lstStyle/>
                        <a:p>
                          <a:endParaRPr lang="zh-CN"/>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blipFill>
                          <a:blip r:embed="rId2"/>
                          <a:stretch>
                            <a:fillRect l="-163585" t="-169498" r="-280" b="-59459"/>
                          </a:stretch>
                        </a:blipFill>
                      </a:tcPr>
                    </a:tc>
                    <a:extLst>
                      <a:ext uri="{0D108BD9-81ED-4DB2-BD59-A6C34878D82A}">
                        <a16:rowId xmlns:a16="http://schemas.microsoft.com/office/drawing/2014/main" val="3573617587"/>
                      </a:ext>
                    </a:extLst>
                  </a:tr>
                  <a:tr h="902894">
                    <a:tc>
                      <a:txBody>
                        <a:bodyPr/>
                        <a:lstStyle/>
                        <a:p>
                          <a:pPr algn="ctr">
                            <a:lnSpc>
                              <a:spcPct val="120000"/>
                            </a:lnSpc>
                            <a:spcAft>
                              <a:spcPts val="0"/>
                            </a:spcAft>
                          </a:pPr>
                          <a:r>
                            <a:rPr lang="zh-CN" sz="2800" dirty="0">
                              <a:solidFill>
                                <a:srgbClr val="000000"/>
                              </a:solidFill>
                              <a:effectLst/>
                              <a:latin typeface="+mj-ea"/>
                              <a:ea typeface="+mj-ea"/>
                              <a:cs typeface="Times New Roman" panose="02020603050405020304" pitchFamily="18" charset="0"/>
                            </a:rPr>
                            <a:t>电子式</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blipFill>
                          <a:blip r:embed="rId2"/>
                          <a:stretch>
                            <a:fillRect l="-28352" t="-471622" r="-78681" b="-4054"/>
                          </a:stretch>
                        </a:blipFill>
                      </a:tcPr>
                    </a:tc>
                    <a:tc>
                      <a:txBody>
                        <a:bodyPr/>
                        <a:lstStyle/>
                        <a:p>
                          <a:endParaRPr lang="zh-CN"/>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blipFill>
                          <a:blip r:embed="rId2"/>
                          <a:stretch>
                            <a:fillRect l="-163585" t="-471622" r="-280" b="-4054"/>
                          </a:stretch>
                        </a:blipFill>
                      </a:tcPr>
                    </a:tc>
                    <a:extLst>
                      <a:ext uri="{0D108BD9-81ED-4DB2-BD59-A6C34878D82A}">
                        <a16:rowId xmlns:a16="http://schemas.microsoft.com/office/drawing/2014/main" val="297371112"/>
                      </a:ext>
                    </a:extLst>
                  </a:tr>
                </a:tbl>
              </a:graphicData>
            </a:graphic>
          </p:graphicFrame>
        </mc:Fallback>
      </mc:AlternateContent>
    </p:spTree>
    <p:extLst>
      <p:ext uri="{BB962C8B-B14F-4D97-AF65-F5344CB8AC3E}">
        <p14:creationId xmlns:p14="http://schemas.microsoft.com/office/powerpoint/2010/main" val="3698585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3930373022"/>
              </p:ext>
            </p:extLst>
          </p:nvPr>
        </p:nvGraphicFramePr>
        <p:xfrm>
          <a:off x="379380" y="1332505"/>
          <a:ext cx="11459183" cy="5137744"/>
        </p:xfrm>
        <a:graphic>
          <a:graphicData uri="http://schemas.openxmlformats.org/drawingml/2006/table">
            <a:tbl>
              <a:tblPr firstRow="1" bandRow="1">
                <a:tableStyleId>{5C22544A-7EE6-4342-B048-85BDC9FD1C3A}</a:tableStyleId>
              </a:tblPr>
              <a:tblGrid>
                <a:gridCol w="1566152">
                  <a:extLst>
                    <a:ext uri="{9D8B030D-6E8A-4147-A177-3AD203B41FA5}">
                      <a16:colId xmlns:a16="http://schemas.microsoft.com/office/drawing/2014/main" xmlns="" val="2220233318"/>
                    </a:ext>
                  </a:extLst>
                </a:gridCol>
                <a:gridCol w="4640463">
                  <a:extLst>
                    <a:ext uri="{9D8B030D-6E8A-4147-A177-3AD203B41FA5}">
                      <a16:colId xmlns:a16="http://schemas.microsoft.com/office/drawing/2014/main" xmlns="" val="2009351098"/>
                    </a:ext>
                  </a:extLst>
                </a:gridCol>
                <a:gridCol w="5252568">
                  <a:extLst>
                    <a:ext uri="{9D8B030D-6E8A-4147-A177-3AD203B41FA5}">
                      <a16:colId xmlns:a16="http://schemas.microsoft.com/office/drawing/2014/main" xmlns="" val="2154092462"/>
                    </a:ext>
                  </a:extLst>
                </a:gridCol>
              </a:tblGrid>
              <a:tr h="581207">
                <a:tc>
                  <a:txBody>
                    <a:bodyPr/>
                    <a:lstStyle/>
                    <a:p>
                      <a:pPr algn="ctr">
                        <a:lnSpc>
                          <a:spcPct val="130000"/>
                        </a:lnSpc>
                        <a:spcAft>
                          <a:spcPts val="0"/>
                        </a:spcAft>
                      </a:pPr>
                      <a:r>
                        <a:rPr lang="zh-CN" sz="2800" dirty="0">
                          <a:solidFill>
                            <a:srgbClr val="000000"/>
                          </a:solidFill>
                          <a:effectLst/>
                          <a:latin typeface="+mj-ea"/>
                          <a:ea typeface="+mj-ea"/>
                          <a:cs typeface="Times New Roman" panose="02020603050405020304" pitchFamily="18" charset="0"/>
                        </a:rPr>
                        <a:t>名称</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30000"/>
                        </a:lnSpc>
                        <a:spcAft>
                          <a:spcPts val="0"/>
                        </a:spcAft>
                      </a:pPr>
                      <a:r>
                        <a:rPr lang="zh-CN" sz="2800" dirty="0">
                          <a:solidFill>
                            <a:srgbClr val="000000"/>
                          </a:solidFill>
                          <a:effectLst/>
                          <a:latin typeface="+mj-lt"/>
                          <a:ea typeface="+mj-ea"/>
                          <a:cs typeface="Times New Roman" panose="02020603050405020304" pitchFamily="18" charset="0"/>
                        </a:rPr>
                        <a:t>氧化钠</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30000"/>
                        </a:lnSpc>
                        <a:spcAft>
                          <a:spcPts val="0"/>
                        </a:spcAft>
                      </a:pPr>
                      <a:r>
                        <a:rPr lang="zh-CN" sz="2800" dirty="0">
                          <a:solidFill>
                            <a:srgbClr val="000000"/>
                          </a:solidFill>
                          <a:effectLst/>
                          <a:latin typeface="+mj-lt"/>
                          <a:ea typeface="+mj-ea"/>
                          <a:cs typeface="Times New Roman" panose="02020603050405020304" pitchFamily="18" charset="0"/>
                        </a:rPr>
                        <a:t>过氧化钠</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05100625"/>
                  </a:ext>
                </a:extLst>
              </a:tr>
              <a:tr h="581207">
                <a:tc>
                  <a:txBody>
                    <a:bodyPr/>
                    <a:lstStyle/>
                    <a:p>
                      <a:pPr algn="ctr">
                        <a:lnSpc>
                          <a:spcPct val="130000"/>
                        </a:lnSpc>
                        <a:spcAft>
                          <a:spcPts val="0"/>
                        </a:spcAft>
                      </a:pPr>
                      <a:r>
                        <a:rPr lang="zh-CN" sz="2800">
                          <a:solidFill>
                            <a:srgbClr val="000000"/>
                          </a:solidFill>
                          <a:effectLst/>
                          <a:latin typeface="NEU-BZ-S92" panose="02020503000000020003" pitchFamily="18" charset="-122"/>
                          <a:ea typeface="方正黑体_GBK" panose="03000509000000000000" pitchFamily="65" charset="-122"/>
                          <a:cs typeface="Times New Roman" panose="02020603050405020304" pitchFamily="18" charset="0"/>
                        </a:rPr>
                        <a:t>化学键</a:t>
                      </a:r>
                      <a:endParaRPr lang="zh-CN" sz="2800">
                        <a:solidFill>
                          <a:srgbClr val="000000"/>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30000"/>
                        </a:lnSpc>
                        <a:spcAft>
                          <a:spcPts val="0"/>
                        </a:spcAft>
                      </a:pPr>
                      <a:r>
                        <a:rPr lang="zh-CN" sz="2800" dirty="0">
                          <a:solidFill>
                            <a:srgbClr val="000000"/>
                          </a:solidFill>
                          <a:effectLst/>
                          <a:latin typeface="+mj-ea"/>
                          <a:ea typeface="+mj-ea"/>
                          <a:cs typeface="Times New Roman" panose="02020603050405020304" pitchFamily="18" charset="0"/>
                        </a:rPr>
                        <a:t>离子键</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30000"/>
                        </a:lnSpc>
                        <a:spcAft>
                          <a:spcPts val="0"/>
                        </a:spcAft>
                      </a:pPr>
                      <a:r>
                        <a:rPr lang="zh-CN" sz="2800" dirty="0">
                          <a:solidFill>
                            <a:srgbClr val="000000"/>
                          </a:solidFill>
                          <a:effectLst/>
                          <a:latin typeface="+mj-ea"/>
                          <a:ea typeface="+mj-ea"/>
                          <a:cs typeface="Times New Roman" panose="02020603050405020304" pitchFamily="18" charset="0"/>
                        </a:rPr>
                        <a:t>离子键和共价键</a:t>
                      </a:r>
                      <a:r>
                        <a:rPr lang="en-US" sz="2800" dirty="0">
                          <a:solidFill>
                            <a:srgbClr val="000000"/>
                          </a:solidFill>
                          <a:effectLst/>
                          <a:latin typeface="+mj-ea"/>
                          <a:ea typeface="+mj-ea"/>
                          <a:cs typeface="Times New Roman" panose="02020603050405020304" pitchFamily="18" charset="0"/>
                        </a:rPr>
                        <a:t>(</a:t>
                      </a:r>
                      <a:r>
                        <a:rPr lang="zh-CN" sz="2800" dirty="0">
                          <a:solidFill>
                            <a:srgbClr val="000000"/>
                          </a:solidFill>
                          <a:effectLst/>
                          <a:latin typeface="+mj-ea"/>
                          <a:ea typeface="+mj-ea"/>
                          <a:cs typeface="Times New Roman" panose="02020603050405020304" pitchFamily="18" charset="0"/>
                        </a:rPr>
                        <a:t>非极性共价键</a:t>
                      </a:r>
                      <a:r>
                        <a:rPr lang="en-US" sz="2800" dirty="0">
                          <a:solidFill>
                            <a:srgbClr val="000000"/>
                          </a:solidFill>
                          <a:effectLst/>
                          <a:latin typeface="+mj-ea"/>
                          <a:ea typeface="+mj-ea"/>
                          <a:cs typeface="Times New Roman" panose="02020603050405020304" pitchFamily="18" charset="0"/>
                        </a:rPr>
                        <a:t>)</a:t>
                      </a:r>
                      <a:endParaRPr lang="zh-CN" sz="2800" dirty="0">
                        <a:solidFill>
                          <a:srgbClr val="000000"/>
                        </a:solidFill>
                        <a:effectLst/>
                        <a:latin typeface="+mj-ea"/>
                        <a:ea typeface="+mj-ea"/>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49353446"/>
                  </a:ext>
                </a:extLst>
              </a:tr>
              <a:tr h="1162413">
                <a:tc>
                  <a:txBody>
                    <a:bodyPr/>
                    <a:lstStyle/>
                    <a:p>
                      <a:pPr algn="ctr">
                        <a:lnSpc>
                          <a:spcPct val="130000"/>
                        </a:lnSpc>
                        <a:spcAft>
                          <a:spcPts val="0"/>
                        </a:spcAft>
                      </a:pPr>
                      <a:r>
                        <a:rPr lang="zh-CN" sz="2800">
                          <a:solidFill>
                            <a:srgbClr val="000000"/>
                          </a:solidFill>
                          <a:effectLst/>
                          <a:latin typeface="NEU-BZ-S92" panose="02020503000000020003" pitchFamily="18" charset="-122"/>
                          <a:ea typeface="方正黑体_GBK" panose="03000509000000000000" pitchFamily="65" charset="-122"/>
                          <a:cs typeface="Times New Roman" panose="02020603050405020304" pitchFamily="18" charset="0"/>
                        </a:rPr>
                        <a:t>与水反应</a:t>
                      </a:r>
                      <a:endParaRPr lang="zh-CN" sz="2800">
                        <a:solidFill>
                          <a:srgbClr val="000000"/>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30000"/>
                        </a:lnSpc>
                        <a:spcAft>
                          <a:spcPts val="0"/>
                        </a:spcAft>
                      </a:pPr>
                      <a:r>
                        <a:rPr lang="en-US" altLang="zh-CN" sz="2800" kern="1200" dirty="0">
                          <a:solidFill>
                            <a:schemeClr val="dk1"/>
                          </a:solidFill>
                          <a:effectLst/>
                          <a:latin typeface="+mn-lt"/>
                          <a:ea typeface="+mn-ea"/>
                          <a:cs typeface="+mn-cs"/>
                        </a:rPr>
                        <a:t>Na</a:t>
                      </a:r>
                      <a:r>
                        <a:rPr lang="en-US" altLang="zh-CN" sz="2800" kern="1200" baseline="-25000" dirty="0">
                          <a:solidFill>
                            <a:schemeClr val="dk1"/>
                          </a:solidFill>
                          <a:effectLst/>
                          <a:latin typeface="+mn-lt"/>
                          <a:ea typeface="+mn-ea"/>
                          <a:cs typeface="+mn-cs"/>
                        </a:rPr>
                        <a:t>2</a:t>
                      </a:r>
                      <a:r>
                        <a:rPr lang="en-US" altLang="zh-CN" sz="2800" kern="1200" dirty="0">
                          <a:solidFill>
                            <a:schemeClr val="dk1"/>
                          </a:solidFill>
                          <a:effectLst/>
                          <a:latin typeface="+mn-lt"/>
                          <a:ea typeface="+mn-ea"/>
                          <a:cs typeface="+mn-cs"/>
                        </a:rPr>
                        <a:t>O+H</a:t>
                      </a:r>
                      <a:r>
                        <a:rPr lang="en-US" altLang="zh-CN" sz="2800" kern="1200" baseline="-25000" dirty="0">
                          <a:solidFill>
                            <a:schemeClr val="dk1"/>
                          </a:solidFill>
                          <a:effectLst/>
                          <a:latin typeface="+mn-lt"/>
                          <a:ea typeface="+mn-ea"/>
                          <a:cs typeface="+mn-cs"/>
                        </a:rPr>
                        <a:t>2</a:t>
                      </a:r>
                      <a:r>
                        <a:rPr lang="en-US" altLang="zh-CN" sz="2800" kern="1200" dirty="0">
                          <a:solidFill>
                            <a:schemeClr val="dk1"/>
                          </a:solidFill>
                          <a:effectLst/>
                          <a:latin typeface="+mn-lt"/>
                          <a:ea typeface="+mn-ea"/>
                          <a:cs typeface="+mn-cs"/>
                        </a:rPr>
                        <a:t>O        2NaOH</a:t>
                      </a:r>
                      <a:endParaRPr lang="zh-CN" sz="2800" dirty="0">
                        <a:solidFill>
                          <a:srgbClr val="000000"/>
                        </a:solidFill>
                        <a:effectLst/>
                        <a:latin typeface="+mj-lt"/>
                        <a:ea typeface="+mj-ea"/>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30000"/>
                        </a:lnSpc>
                      </a:pPr>
                      <a:r>
                        <a:rPr lang="en-US" altLang="zh-CN" sz="2800" kern="1200" dirty="0">
                          <a:solidFill>
                            <a:schemeClr val="dk1"/>
                          </a:solidFill>
                          <a:effectLst/>
                          <a:latin typeface="+mn-lt"/>
                          <a:ea typeface="+mn-ea"/>
                          <a:cs typeface="+mn-cs"/>
                        </a:rPr>
                        <a:t>2Na</a:t>
                      </a:r>
                      <a:r>
                        <a:rPr lang="en-US" altLang="zh-CN" sz="2800" kern="1200" baseline="-25000" dirty="0">
                          <a:solidFill>
                            <a:schemeClr val="dk1"/>
                          </a:solidFill>
                          <a:effectLst/>
                          <a:latin typeface="+mn-lt"/>
                          <a:ea typeface="+mn-ea"/>
                          <a:cs typeface="+mn-cs"/>
                        </a:rPr>
                        <a:t>2</a:t>
                      </a:r>
                      <a:r>
                        <a:rPr lang="en-US" altLang="zh-CN" sz="2800" kern="1200" dirty="0">
                          <a:solidFill>
                            <a:schemeClr val="dk1"/>
                          </a:solidFill>
                          <a:effectLst/>
                          <a:latin typeface="+mn-lt"/>
                          <a:ea typeface="+mn-ea"/>
                          <a:cs typeface="+mn-cs"/>
                        </a:rPr>
                        <a:t>O</a:t>
                      </a:r>
                      <a:r>
                        <a:rPr lang="en-US" altLang="zh-CN" sz="2800" kern="1200" baseline="-25000" dirty="0">
                          <a:solidFill>
                            <a:schemeClr val="dk1"/>
                          </a:solidFill>
                          <a:effectLst/>
                          <a:latin typeface="+mn-lt"/>
                          <a:ea typeface="+mn-ea"/>
                          <a:cs typeface="+mn-cs"/>
                        </a:rPr>
                        <a:t>2</a:t>
                      </a:r>
                      <a:r>
                        <a:rPr lang="en-US" altLang="zh-CN" sz="2800" kern="1200" dirty="0">
                          <a:solidFill>
                            <a:schemeClr val="dk1"/>
                          </a:solidFill>
                          <a:effectLst/>
                          <a:latin typeface="+mn-lt"/>
                          <a:ea typeface="+mn-ea"/>
                          <a:cs typeface="+mn-cs"/>
                        </a:rPr>
                        <a:t>+2H</a:t>
                      </a:r>
                      <a:r>
                        <a:rPr lang="en-US" altLang="zh-CN" sz="2800" kern="1200" baseline="-25000" dirty="0">
                          <a:solidFill>
                            <a:schemeClr val="dk1"/>
                          </a:solidFill>
                          <a:effectLst/>
                          <a:latin typeface="+mn-lt"/>
                          <a:ea typeface="+mn-ea"/>
                          <a:cs typeface="+mn-cs"/>
                        </a:rPr>
                        <a:t>2</a:t>
                      </a:r>
                      <a:r>
                        <a:rPr lang="en-US" altLang="zh-CN" sz="2800" kern="1200" dirty="0">
                          <a:solidFill>
                            <a:schemeClr val="dk1"/>
                          </a:solidFill>
                          <a:effectLst/>
                          <a:latin typeface="+mn-lt"/>
                          <a:ea typeface="+mn-ea"/>
                          <a:cs typeface="+mn-cs"/>
                        </a:rPr>
                        <a:t>O       4NaOH+O</a:t>
                      </a:r>
                      <a:r>
                        <a:rPr lang="en-US" altLang="zh-CN" sz="2800" kern="1200" baseline="-25000" dirty="0">
                          <a:solidFill>
                            <a:schemeClr val="dk1"/>
                          </a:solidFill>
                          <a:effectLst/>
                          <a:latin typeface="+mn-lt"/>
                          <a:ea typeface="+mn-ea"/>
                          <a:cs typeface="+mn-cs"/>
                        </a:rPr>
                        <a:t>2</a:t>
                      </a:r>
                      <a:r>
                        <a:rPr lang="en-US" altLang="zh-CN" sz="2800" kern="1200" dirty="0">
                          <a:solidFill>
                            <a:schemeClr val="dk1"/>
                          </a:solidFill>
                          <a:effectLst/>
                          <a:latin typeface="+mn-lt"/>
                          <a:ea typeface="+mn-ea"/>
                          <a:cs typeface="+mn-cs"/>
                        </a:rPr>
                        <a:t>↑</a:t>
                      </a:r>
                      <a:endParaRPr lang="zh-CN" altLang="zh-CN" sz="2800" kern="1200" dirty="0">
                        <a:solidFill>
                          <a:schemeClr val="dk1"/>
                        </a:solidFill>
                        <a:effectLst/>
                        <a:latin typeface="+mn-lt"/>
                        <a:ea typeface="+mn-ea"/>
                        <a:cs typeface="+mn-cs"/>
                      </a:endParaRPr>
                    </a:p>
                    <a:p>
                      <a:pPr algn="ctr">
                        <a:lnSpc>
                          <a:spcPct val="130000"/>
                        </a:lnSpc>
                      </a:pPr>
                      <a:r>
                        <a:rPr lang="en-US" altLang="zh-CN" sz="2800" kern="1200" dirty="0">
                          <a:solidFill>
                            <a:schemeClr val="dk1"/>
                          </a:solidFill>
                          <a:effectLst/>
                          <a:latin typeface="+mn-lt"/>
                          <a:ea typeface="+mn-ea"/>
                          <a:cs typeface="+mn-cs"/>
                        </a:rPr>
                        <a:t>Na</a:t>
                      </a:r>
                      <a:r>
                        <a:rPr lang="en-US" altLang="zh-CN" sz="2800" kern="1200" baseline="-25000" dirty="0">
                          <a:solidFill>
                            <a:schemeClr val="dk1"/>
                          </a:solidFill>
                          <a:effectLst/>
                          <a:latin typeface="+mn-lt"/>
                          <a:ea typeface="+mn-ea"/>
                          <a:cs typeface="+mn-cs"/>
                        </a:rPr>
                        <a:t>2</a:t>
                      </a:r>
                      <a:r>
                        <a:rPr lang="en-US" altLang="zh-CN" sz="2800" kern="1200" dirty="0">
                          <a:solidFill>
                            <a:schemeClr val="dk1"/>
                          </a:solidFill>
                          <a:effectLst/>
                          <a:latin typeface="+mn-lt"/>
                          <a:ea typeface="+mn-ea"/>
                          <a:cs typeface="+mn-cs"/>
                        </a:rPr>
                        <a:t>O</a:t>
                      </a:r>
                      <a:r>
                        <a:rPr lang="en-US" altLang="zh-CN" sz="2800" kern="1200" baseline="-25000" dirty="0">
                          <a:solidFill>
                            <a:schemeClr val="dk1"/>
                          </a:solidFill>
                          <a:effectLst/>
                          <a:latin typeface="+mn-lt"/>
                          <a:ea typeface="+mn-ea"/>
                          <a:cs typeface="+mn-cs"/>
                        </a:rPr>
                        <a:t>2</a:t>
                      </a:r>
                      <a:r>
                        <a:rPr lang="zh-CN" altLang="zh-CN" sz="2800" kern="1200" dirty="0">
                          <a:solidFill>
                            <a:schemeClr val="dk1"/>
                          </a:solidFill>
                          <a:effectLst/>
                          <a:latin typeface="+mn-lt"/>
                          <a:ea typeface="+mn-ea"/>
                          <a:cs typeface="+mn-cs"/>
                        </a:rPr>
                        <a:t>既作氧化剂</a:t>
                      </a:r>
                      <a:r>
                        <a:rPr lang="en-US" altLang="zh-CN" sz="2800" kern="1200" dirty="0">
                          <a:solidFill>
                            <a:schemeClr val="dk1"/>
                          </a:solidFill>
                          <a:effectLst/>
                          <a:latin typeface="+mn-lt"/>
                          <a:ea typeface="+mn-ea"/>
                          <a:cs typeface="+mn-cs"/>
                        </a:rPr>
                        <a:t>,</a:t>
                      </a:r>
                      <a:r>
                        <a:rPr lang="zh-CN" altLang="zh-CN" sz="2800" kern="1200" dirty="0">
                          <a:solidFill>
                            <a:schemeClr val="dk1"/>
                          </a:solidFill>
                          <a:effectLst/>
                          <a:latin typeface="+mn-lt"/>
                          <a:ea typeface="+mn-ea"/>
                          <a:cs typeface="+mn-cs"/>
                        </a:rPr>
                        <a:t>又作还原剂</a:t>
                      </a:r>
                      <a:endParaRPr lang="zh-CN" sz="2800" dirty="0">
                        <a:solidFill>
                          <a:srgbClr val="000000"/>
                        </a:solidFill>
                        <a:effectLst/>
                        <a:latin typeface="+mj-lt"/>
                        <a:ea typeface="+mj-ea"/>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284196258"/>
                  </a:ext>
                </a:extLst>
              </a:tr>
              <a:tr h="1162413">
                <a:tc>
                  <a:txBody>
                    <a:bodyPr/>
                    <a:lstStyle/>
                    <a:p>
                      <a:pPr algn="ctr">
                        <a:lnSpc>
                          <a:spcPct val="130000"/>
                        </a:lnSpc>
                        <a:spcAft>
                          <a:spcPts val="0"/>
                        </a:spcAft>
                      </a:pPr>
                      <a:r>
                        <a:rPr lang="zh-CN" sz="2800">
                          <a:solidFill>
                            <a:srgbClr val="000000"/>
                          </a:solidFill>
                          <a:effectLst/>
                          <a:latin typeface="NEU-BZ-S92" panose="02020503000000020003" pitchFamily="18" charset="-122"/>
                          <a:ea typeface="方正黑体_GBK" panose="03000509000000000000" pitchFamily="65" charset="-122"/>
                          <a:cs typeface="Times New Roman" panose="02020603050405020304" pitchFamily="18" charset="0"/>
                        </a:rPr>
                        <a:t>与二氧化</a:t>
                      </a:r>
                      <a:endParaRPr lang="zh-CN" sz="2800">
                        <a:solidFill>
                          <a:srgbClr val="000000"/>
                        </a:solidFill>
                        <a:effectLst/>
                        <a:latin typeface="NEU-BZ-S92" panose="02020503000000020003" pitchFamily="18" charset="-122"/>
                        <a:ea typeface="NEU-BZ-S92" panose="02020503000000020003" pitchFamily="18" charset="-122"/>
                        <a:cs typeface="Times New Roman" panose="02020603050405020304" pitchFamily="18" charset="0"/>
                      </a:endParaRPr>
                    </a:p>
                    <a:p>
                      <a:pPr algn="ctr">
                        <a:lnSpc>
                          <a:spcPct val="130000"/>
                        </a:lnSpc>
                        <a:spcAft>
                          <a:spcPts val="0"/>
                        </a:spcAft>
                      </a:pPr>
                      <a:r>
                        <a:rPr lang="zh-CN" sz="2800">
                          <a:solidFill>
                            <a:srgbClr val="000000"/>
                          </a:solidFill>
                          <a:effectLst/>
                          <a:latin typeface="NEU-BZ-S92" panose="02020503000000020003" pitchFamily="18" charset="-122"/>
                          <a:ea typeface="方正黑体_GBK" panose="03000509000000000000" pitchFamily="65" charset="-122"/>
                          <a:cs typeface="Times New Roman" panose="02020603050405020304" pitchFamily="18" charset="0"/>
                        </a:rPr>
                        <a:t>碳反应</a:t>
                      </a:r>
                      <a:endParaRPr lang="zh-CN" sz="2800">
                        <a:solidFill>
                          <a:srgbClr val="000000"/>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30000"/>
                        </a:lnSpc>
                        <a:spcAft>
                          <a:spcPts val="0"/>
                        </a:spcAft>
                      </a:pPr>
                      <a:r>
                        <a:rPr lang="en-US" altLang="zh-CN" sz="2800" kern="1200" dirty="0">
                          <a:solidFill>
                            <a:schemeClr val="dk1"/>
                          </a:solidFill>
                          <a:effectLst/>
                          <a:latin typeface="+mn-lt"/>
                          <a:ea typeface="+mn-ea"/>
                          <a:cs typeface="+mn-cs"/>
                        </a:rPr>
                        <a:t>Na</a:t>
                      </a:r>
                      <a:r>
                        <a:rPr lang="en-US" altLang="zh-CN" sz="2800" kern="1200" baseline="-25000" dirty="0">
                          <a:solidFill>
                            <a:schemeClr val="dk1"/>
                          </a:solidFill>
                          <a:effectLst/>
                          <a:latin typeface="+mn-lt"/>
                          <a:ea typeface="+mn-ea"/>
                          <a:cs typeface="+mn-cs"/>
                        </a:rPr>
                        <a:t>2</a:t>
                      </a:r>
                      <a:r>
                        <a:rPr lang="en-US" altLang="zh-CN" sz="2800" kern="1200" dirty="0">
                          <a:solidFill>
                            <a:schemeClr val="dk1"/>
                          </a:solidFill>
                          <a:effectLst/>
                          <a:latin typeface="+mn-lt"/>
                          <a:ea typeface="+mn-ea"/>
                          <a:cs typeface="+mn-cs"/>
                        </a:rPr>
                        <a:t>O+CO</a:t>
                      </a:r>
                      <a:r>
                        <a:rPr lang="en-US" altLang="zh-CN" sz="2800" kern="1200" baseline="-25000" dirty="0">
                          <a:solidFill>
                            <a:schemeClr val="dk1"/>
                          </a:solidFill>
                          <a:effectLst/>
                          <a:latin typeface="+mn-lt"/>
                          <a:ea typeface="+mn-ea"/>
                          <a:cs typeface="+mn-cs"/>
                        </a:rPr>
                        <a:t>2</a:t>
                      </a:r>
                      <a:r>
                        <a:rPr lang="en-US" altLang="zh-CN" sz="2800" kern="1200" baseline="0" dirty="0">
                          <a:solidFill>
                            <a:schemeClr val="dk1"/>
                          </a:solidFill>
                          <a:effectLst/>
                          <a:latin typeface="+mn-lt"/>
                          <a:ea typeface="+mn-ea"/>
                          <a:cs typeface="+mn-cs"/>
                        </a:rPr>
                        <a:t>         </a:t>
                      </a:r>
                      <a:r>
                        <a:rPr lang="en-US" altLang="zh-CN" sz="2800" kern="1200" dirty="0">
                          <a:solidFill>
                            <a:schemeClr val="dk1"/>
                          </a:solidFill>
                          <a:effectLst/>
                          <a:latin typeface="+mn-lt"/>
                          <a:ea typeface="+mn-ea"/>
                          <a:cs typeface="+mn-cs"/>
                        </a:rPr>
                        <a:t>Na</a:t>
                      </a:r>
                      <a:r>
                        <a:rPr lang="en-US" altLang="zh-CN" sz="2800" kern="1200" baseline="-25000" dirty="0">
                          <a:solidFill>
                            <a:schemeClr val="dk1"/>
                          </a:solidFill>
                          <a:effectLst/>
                          <a:latin typeface="+mn-lt"/>
                          <a:ea typeface="+mn-ea"/>
                          <a:cs typeface="+mn-cs"/>
                        </a:rPr>
                        <a:t>2</a:t>
                      </a:r>
                      <a:r>
                        <a:rPr lang="en-US" altLang="zh-CN" sz="2800" kern="1200" dirty="0">
                          <a:solidFill>
                            <a:schemeClr val="dk1"/>
                          </a:solidFill>
                          <a:effectLst/>
                          <a:latin typeface="+mn-lt"/>
                          <a:ea typeface="+mn-ea"/>
                          <a:cs typeface="+mn-cs"/>
                        </a:rPr>
                        <a:t>CO</a:t>
                      </a:r>
                      <a:r>
                        <a:rPr lang="en-US" altLang="zh-CN" sz="2800" kern="1200" baseline="-25000" dirty="0">
                          <a:solidFill>
                            <a:schemeClr val="dk1"/>
                          </a:solidFill>
                          <a:effectLst/>
                          <a:latin typeface="+mn-lt"/>
                          <a:ea typeface="+mn-ea"/>
                          <a:cs typeface="+mn-cs"/>
                        </a:rPr>
                        <a:t>3</a:t>
                      </a:r>
                      <a:endParaRPr lang="zh-CN" sz="2800" dirty="0">
                        <a:solidFill>
                          <a:srgbClr val="000000"/>
                        </a:solidFill>
                        <a:effectLst/>
                        <a:latin typeface="+mj-lt"/>
                        <a:ea typeface="+mj-ea"/>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30000"/>
                        </a:lnSpc>
                      </a:pPr>
                      <a:r>
                        <a:rPr lang="en-US" altLang="zh-CN" sz="2800" kern="1200" dirty="0">
                          <a:solidFill>
                            <a:schemeClr val="dk1"/>
                          </a:solidFill>
                          <a:effectLst/>
                          <a:latin typeface="+mn-lt"/>
                          <a:ea typeface="+mn-ea"/>
                          <a:cs typeface="+mn-cs"/>
                        </a:rPr>
                        <a:t>2Na</a:t>
                      </a:r>
                      <a:r>
                        <a:rPr lang="en-US" altLang="zh-CN" sz="2800" kern="1200" baseline="-25000" dirty="0">
                          <a:solidFill>
                            <a:schemeClr val="dk1"/>
                          </a:solidFill>
                          <a:effectLst/>
                          <a:latin typeface="+mn-lt"/>
                          <a:ea typeface="+mn-ea"/>
                          <a:cs typeface="+mn-cs"/>
                        </a:rPr>
                        <a:t>2</a:t>
                      </a:r>
                      <a:r>
                        <a:rPr lang="en-US" altLang="zh-CN" sz="2800" kern="1200" dirty="0">
                          <a:solidFill>
                            <a:schemeClr val="dk1"/>
                          </a:solidFill>
                          <a:effectLst/>
                          <a:latin typeface="+mn-lt"/>
                          <a:ea typeface="+mn-ea"/>
                          <a:cs typeface="+mn-cs"/>
                        </a:rPr>
                        <a:t>O</a:t>
                      </a:r>
                      <a:r>
                        <a:rPr lang="en-US" altLang="zh-CN" sz="2800" kern="1200" baseline="-25000" dirty="0">
                          <a:solidFill>
                            <a:schemeClr val="dk1"/>
                          </a:solidFill>
                          <a:effectLst/>
                          <a:latin typeface="+mn-lt"/>
                          <a:ea typeface="+mn-ea"/>
                          <a:cs typeface="+mn-cs"/>
                        </a:rPr>
                        <a:t>2</a:t>
                      </a:r>
                      <a:r>
                        <a:rPr lang="en-US" altLang="zh-CN" sz="2800" kern="1200" dirty="0">
                          <a:solidFill>
                            <a:schemeClr val="dk1"/>
                          </a:solidFill>
                          <a:effectLst/>
                          <a:latin typeface="+mn-lt"/>
                          <a:ea typeface="+mn-ea"/>
                          <a:cs typeface="+mn-cs"/>
                        </a:rPr>
                        <a:t>+2CO</a:t>
                      </a:r>
                      <a:r>
                        <a:rPr lang="en-US" altLang="zh-CN" sz="2800" kern="1200" baseline="-25000" dirty="0">
                          <a:solidFill>
                            <a:schemeClr val="dk1"/>
                          </a:solidFill>
                          <a:effectLst/>
                          <a:latin typeface="+mn-lt"/>
                          <a:ea typeface="+mn-ea"/>
                          <a:cs typeface="+mn-cs"/>
                        </a:rPr>
                        <a:t>2</a:t>
                      </a:r>
                      <a:r>
                        <a:rPr lang="en-US" altLang="zh-CN" sz="2800" kern="1200" baseline="0" dirty="0">
                          <a:solidFill>
                            <a:schemeClr val="dk1"/>
                          </a:solidFill>
                          <a:effectLst/>
                          <a:latin typeface="+mn-lt"/>
                          <a:ea typeface="+mn-ea"/>
                          <a:cs typeface="+mn-cs"/>
                        </a:rPr>
                        <a:t>        </a:t>
                      </a:r>
                      <a:r>
                        <a:rPr lang="en-US" altLang="zh-CN" sz="2800" kern="1200" dirty="0">
                          <a:solidFill>
                            <a:schemeClr val="dk1"/>
                          </a:solidFill>
                          <a:effectLst/>
                          <a:latin typeface="+mn-lt"/>
                          <a:ea typeface="+mn-ea"/>
                          <a:cs typeface="+mn-cs"/>
                        </a:rPr>
                        <a:t>2Na</a:t>
                      </a:r>
                      <a:r>
                        <a:rPr lang="en-US" altLang="zh-CN" sz="2800" kern="1200" baseline="-25000" dirty="0">
                          <a:solidFill>
                            <a:schemeClr val="dk1"/>
                          </a:solidFill>
                          <a:effectLst/>
                          <a:latin typeface="+mn-lt"/>
                          <a:ea typeface="+mn-ea"/>
                          <a:cs typeface="+mn-cs"/>
                        </a:rPr>
                        <a:t>2</a:t>
                      </a:r>
                      <a:r>
                        <a:rPr lang="en-US" altLang="zh-CN" sz="2800" kern="1200" dirty="0">
                          <a:solidFill>
                            <a:schemeClr val="dk1"/>
                          </a:solidFill>
                          <a:effectLst/>
                          <a:latin typeface="+mn-lt"/>
                          <a:ea typeface="+mn-ea"/>
                          <a:cs typeface="+mn-cs"/>
                        </a:rPr>
                        <a:t>CO</a:t>
                      </a:r>
                      <a:r>
                        <a:rPr lang="en-US" altLang="zh-CN" sz="2800" kern="1200" baseline="-25000" dirty="0">
                          <a:solidFill>
                            <a:schemeClr val="dk1"/>
                          </a:solidFill>
                          <a:effectLst/>
                          <a:latin typeface="+mn-lt"/>
                          <a:ea typeface="+mn-ea"/>
                          <a:cs typeface="+mn-cs"/>
                        </a:rPr>
                        <a:t>3</a:t>
                      </a:r>
                      <a:r>
                        <a:rPr lang="en-US" altLang="zh-CN" sz="2800" kern="1200" dirty="0">
                          <a:solidFill>
                            <a:schemeClr val="dk1"/>
                          </a:solidFill>
                          <a:effectLst/>
                          <a:latin typeface="+mn-lt"/>
                          <a:ea typeface="+mn-ea"/>
                          <a:cs typeface="+mn-cs"/>
                        </a:rPr>
                        <a:t>+O</a:t>
                      </a:r>
                      <a:r>
                        <a:rPr lang="en-US" altLang="zh-CN" sz="2800" kern="1200" baseline="-25000" dirty="0">
                          <a:solidFill>
                            <a:schemeClr val="dk1"/>
                          </a:solidFill>
                          <a:effectLst/>
                          <a:latin typeface="+mn-lt"/>
                          <a:ea typeface="+mn-ea"/>
                          <a:cs typeface="+mn-cs"/>
                        </a:rPr>
                        <a:t>2</a:t>
                      </a:r>
                      <a:endParaRPr lang="zh-CN" altLang="zh-CN" sz="2800" kern="1200" dirty="0">
                        <a:solidFill>
                          <a:schemeClr val="dk1"/>
                        </a:solidFill>
                        <a:effectLst/>
                        <a:latin typeface="+mn-lt"/>
                        <a:ea typeface="+mn-ea"/>
                        <a:cs typeface="+mn-cs"/>
                      </a:endParaRPr>
                    </a:p>
                    <a:p>
                      <a:pPr algn="ctr">
                        <a:lnSpc>
                          <a:spcPct val="130000"/>
                        </a:lnSpc>
                      </a:pPr>
                      <a:r>
                        <a:rPr lang="en-US" altLang="zh-CN" sz="2800" kern="1200" dirty="0">
                          <a:solidFill>
                            <a:schemeClr val="dk1"/>
                          </a:solidFill>
                          <a:effectLst/>
                          <a:latin typeface="+mn-lt"/>
                          <a:ea typeface="+mn-ea"/>
                          <a:cs typeface="+mn-cs"/>
                        </a:rPr>
                        <a:t>Na</a:t>
                      </a:r>
                      <a:r>
                        <a:rPr lang="en-US" altLang="zh-CN" sz="2800" kern="1200" baseline="-25000" dirty="0">
                          <a:solidFill>
                            <a:schemeClr val="dk1"/>
                          </a:solidFill>
                          <a:effectLst/>
                          <a:latin typeface="+mn-lt"/>
                          <a:ea typeface="+mn-ea"/>
                          <a:cs typeface="+mn-cs"/>
                        </a:rPr>
                        <a:t>2</a:t>
                      </a:r>
                      <a:r>
                        <a:rPr lang="en-US" altLang="zh-CN" sz="2800" kern="1200" dirty="0">
                          <a:solidFill>
                            <a:schemeClr val="dk1"/>
                          </a:solidFill>
                          <a:effectLst/>
                          <a:latin typeface="+mn-lt"/>
                          <a:ea typeface="+mn-ea"/>
                          <a:cs typeface="+mn-cs"/>
                        </a:rPr>
                        <a:t>O</a:t>
                      </a:r>
                      <a:r>
                        <a:rPr lang="en-US" altLang="zh-CN" sz="2800" kern="1200" baseline="-25000" dirty="0">
                          <a:solidFill>
                            <a:schemeClr val="dk1"/>
                          </a:solidFill>
                          <a:effectLst/>
                          <a:latin typeface="+mn-lt"/>
                          <a:ea typeface="+mn-ea"/>
                          <a:cs typeface="+mn-cs"/>
                        </a:rPr>
                        <a:t>2</a:t>
                      </a:r>
                      <a:r>
                        <a:rPr lang="zh-CN" altLang="zh-CN" sz="2800" kern="1200" dirty="0">
                          <a:solidFill>
                            <a:schemeClr val="dk1"/>
                          </a:solidFill>
                          <a:effectLst/>
                          <a:latin typeface="+mn-lt"/>
                          <a:ea typeface="+mn-ea"/>
                          <a:cs typeface="+mn-cs"/>
                        </a:rPr>
                        <a:t>既作氧化剂</a:t>
                      </a:r>
                      <a:r>
                        <a:rPr lang="en-US" altLang="zh-CN" sz="2800" kern="1200" dirty="0">
                          <a:solidFill>
                            <a:schemeClr val="dk1"/>
                          </a:solidFill>
                          <a:effectLst/>
                          <a:latin typeface="+mn-lt"/>
                          <a:ea typeface="+mn-ea"/>
                          <a:cs typeface="+mn-cs"/>
                        </a:rPr>
                        <a:t>,</a:t>
                      </a:r>
                      <a:r>
                        <a:rPr lang="zh-CN" altLang="zh-CN" sz="2800" kern="1200" dirty="0">
                          <a:solidFill>
                            <a:schemeClr val="dk1"/>
                          </a:solidFill>
                          <a:effectLst/>
                          <a:latin typeface="+mn-lt"/>
                          <a:ea typeface="+mn-ea"/>
                          <a:cs typeface="+mn-cs"/>
                        </a:rPr>
                        <a:t>又作还原剂</a:t>
                      </a:r>
                      <a:endParaRPr lang="zh-CN" sz="2800" b="0" kern="1200" dirty="0">
                        <a:solidFill>
                          <a:schemeClr val="dk1"/>
                        </a:solidFill>
                        <a:effectLst/>
                        <a:latin typeface="+mj-lt"/>
                        <a:ea typeface="+mj-ea"/>
                        <a:cs typeface="+mn-cs"/>
                      </a:endParaRP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889278622"/>
                  </a:ext>
                </a:extLst>
              </a:tr>
              <a:tr h="1650504">
                <a:tc>
                  <a:txBody>
                    <a:bodyPr/>
                    <a:lstStyle/>
                    <a:p>
                      <a:pPr algn="ctr">
                        <a:lnSpc>
                          <a:spcPct val="130000"/>
                        </a:lnSpc>
                        <a:spcAft>
                          <a:spcPts val="0"/>
                        </a:spcAft>
                      </a:pPr>
                      <a:r>
                        <a:rPr lang="zh-CN" sz="2800">
                          <a:solidFill>
                            <a:srgbClr val="000000"/>
                          </a:solidFill>
                          <a:effectLst/>
                          <a:latin typeface="NEU-BZ-S92" panose="02020503000000020003" pitchFamily="18" charset="-122"/>
                          <a:ea typeface="方正黑体_GBK" panose="03000509000000000000" pitchFamily="65" charset="-122"/>
                          <a:cs typeface="Times New Roman" panose="02020603050405020304" pitchFamily="18" charset="0"/>
                        </a:rPr>
                        <a:t>与盐酸</a:t>
                      </a:r>
                      <a:endParaRPr lang="zh-CN" sz="2800">
                        <a:solidFill>
                          <a:srgbClr val="000000"/>
                        </a:solidFill>
                        <a:effectLst/>
                        <a:latin typeface="NEU-BZ-S92" panose="02020503000000020003" pitchFamily="18" charset="-122"/>
                        <a:ea typeface="NEU-BZ-S92" panose="02020503000000020003" pitchFamily="18" charset="-122"/>
                        <a:cs typeface="Times New Roman" panose="02020603050405020304" pitchFamily="18" charset="0"/>
                      </a:endParaRPr>
                    </a:p>
                    <a:p>
                      <a:pPr algn="ctr">
                        <a:lnSpc>
                          <a:spcPct val="130000"/>
                        </a:lnSpc>
                        <a:spcAft>
                          <a:spcPts val="0"/>
                        </a:spcAft>
                      </a:pPr>
                      <a:r>
                        <a:rPr lang="zh-CN" sz="2800">
                          <a:solidFill>
                            <a:srgbClr val="000000"/>
                          </a:solidFill>
                          <a:effectLst/>
                          <a:latin typeface="NEU-BZ-S92" panose="02020503000000020003" pitchFamily="18" charset="-122"/>
                          <a:ea typeface="方正黑体_GBK" panose="03000509000000000000" pitchFamily="65" charset="-122"/>
                          <a:cs typeface="Times New Roman" panose="02020603050405020304" pitchFamily="18" charset="0"/>
                        </a:rPr>
                        <a:t>反应</a:t>
                      </a:r>
                      <a:endParaRPr lang="zh-CN" sz="2800">
                        <a:solidFill>
                          <a:srgbClr val="000000"/>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30000"/>
                        </a:lnSpc>
                        <a:spcAft>
                          <a:spcPts val="0"/>
                        </a:spcAft>
                      </a:pPr>
                      <a:r>
                        <a:rPr lang="en-US" altLang="zh-CN" sz="2800" kern="1200" dirty="0">
                          <a:solidFill>
                            <a:schemeClr val="dk1"/>
                          </a:solidFill>
                          <a:effectLst/>
                          <a:latin typeface="+mn-lt"/>
                          <a:ea typeface="+mn-ea"/>
                          <a:cs typeface="+mn-cs"/>
                        </a:rPr>
                        <a:t>Na</a:t>
                      </a:r>
                      <a:r>
                        <a:rPr lang="en-US" altLang="zh-CN" sz="2800" kern="1200" baseline="-25000" dirty="0">
                          <a:solidFill>
                            <a:schemeClr val="dk1"/>
                          </a:solidFill>
                          <a:effectLst/>
                          <a:latin typeface="+mn-lt"/>
                          <a:ea typeface="+mn-ea"/>
                          <a:cs typeface="+mn-cs"/>
                        </a:rPr>
                        <a:t>2</a:t>
                      </a:r>
                      <a:r>
                        <a:rPr lang="en-US" altLang="zh-CN" sz="2800" kern="1200" dirty="0">
                          <a:solidFill>
                            <a:schemeClr val="dk1"/>
                          </a:solidFill>
                          <a:effectLst/>
                          <a:latin typeface="+mn-lt"/>
                          <a:ea typeface="+mn-ea"/>
                          <a:cs typeface="+mn-cs"/>
                        </a:rPr>
                        <a:t>O+2HCl         2NaCl+H</a:t>
                      </a:r>
                      <a:r>
                        <a:rPr lang="en-US" altLang="zh-CN" sz="2800" kern="1200" baseline="-25000" dirty="0">
                          <a:solidFill>
                            <a:schemeClr val="dk1"/>
                          </a:solidFill>
                          <a:effectLst/>
                          <a:latin typeface="+mn-lt"/>
                          <a:ea typeface="+mn-ea"/>
                          <a:cs typeface="+mn-cs"/>
                        </a:rPr>
                        <a:t>2</a:t>
                      </a:r>
                      <a:r>
                        <a:rPr lang="en-US" altLang="zh-CN" sz="2800" kern="1200" dirty="0">
                          <a:solidFill>
                            <a:schemeClr val="dk1"/>
                          </a:solidFill>
                          <a:effectLst/>
                          <a:latin typeface="+mn-lt"/>
                          <a:ea typeface="+mn-ea"/>
                          <a:cs typeface="+mn-cs"/>
                        </a:rPr>
                        <a:t>O</a:t>
                      </a:r>
                      <a:endParaRPr lang="zh-CN" sz="2800" dirty="0">
                        <a:solidFill>
                          <a:srgbClr val="000000"/>
                        </a:solidFill>
                        <a:effectLst/>
                        <a:latin typeface="+mj-lt"/>
                        <a:ea typeface="+mj-ea"/>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30000"/>
                        </a:lnSpc>
                      </a:pPr>
                      <a:r>
                        <a:rPr lang="en-US" altLang="zh-CN" sz="2800" kern="1200" dirty="0">
                          <a:solidFill>
                            <a:schemeClr val="dk1"/>
                          </a:solidFill>
                          <a:effectLst/>
                          <a:latin typeface="+mn-lt"/>
                          <a:ea typeface="+mn-ea"/>
                          <a:cs typeface="+mn-cs"/>
                        </a:rPr>
                        <a:t>2Na</a:t>
                      </a:r>
                      <a:r>
                        <a:rPr lang="en-US" altLang="zh-CN" sz="2800" kern="1200" baseline="-25000" dirty="0">
                          <a:solidFill>
                            <a:schemeClr val="dk1"/>
                          </a:solidFill>
                          <a:effectLst/>
                          <a:latin typeface="+mn-lt"/>
                          <a:ea typeface="+mn-ea"/>
                          <a:cs typeface="+mn-cs"/>
                        </a:rPr>
                        <a:t>2</a:t>
                      </a:r>
                      <a:r>
                        <a:rPr lang="en-US" altLang="zh-CN" sz="2800" kern="1200" dirty="0">
                          <a:solidFill>
                            <a:schemeClr val="dk1"/>
                          </a:solidFill>
                          <a:effectLst/>
                          <a:latin typeface="+mn-lt"/>
                          <a:ea typeface="+mn-ea"/>
                          <a:cs typeface="+mn-cs"/>
                        </a:rPr>
                        <a:t>O</a:t>
                      </a:r>
                      <a:r>
                        <a:rPr lang="en-US" altLang="zh-CN" sz="2800" kern="1200" baseline="-25000" dirty="0">
                          <a:solidFill>
                            <a:schemeClr val="dk1"/>
                          </a:solidFill>
                          <a:effectLst/>
                          <a:latin typeface="+mn-lt"/>
                          <a:ea typeface="+mn-ea"/>
                          <a:cs typeface="+mn-cs"/>
                        </a:rPr>
                        <a:t>2</a:t>
                      </a:r>
                      <a:r>
                        <a:rPr lang="en-US" altLang="zh-CN" sz="2800" kern="1200" dirty="0">
                          <a:solidFill>
                            <a:schemeClr val="dk1"/>
                          </a:solidFill>
                          <a:effectLst/>
                          <a:latin typeface="+mn-lt"/>
                          <a:ea typeface="+mn-ea"/>
                          <a:cs typeface="+mn-cs"/>
                        </a:rPr>
                        <a:t>+4HCl         4NaCl+</a:t>
                      </a:r>
                      <a:endParaRPr lang="zh-CN" altLang="zh-CN" sz="2800" kern="1200" dirty="0">
                        <a:solidFill>
                          <a:schemeClr val="dk1"/>
                        </a:solidFill>
                        <a:effectLst/>
                        <a:latin typeface="+mn-lt"/>
                        <a:ea typeface="+mn-ea"/>
                        <a:cs typeface="+mn-cs"/>
                      </a:endParaRPr>
                    </a:p>
                    <a:p>
                      <a:pPr algn="ctr">
                        <a:lnSpc>
                          <a:spcPct val="130000"/>
                        </a:lnSpc>
                      </a:pPr>
                      <a:r>
                        <a:rPr lang="en-US" altLang="zh-CN" sz="2800" kern="1200" dirty="0">
                          <a:solidFill>
                            <a:schemeClr val="dk1"/>
                          </a:solidFill>
                          <a:effectLst/>
                          <a:latin typeface="+mn-lt"/>
                          <a:ea typeface="+mn-ea"/>
                          <a:cs typeface="+mn-cs"/>
                        </a:rPr>
                        <a:t>2H</a:t>
                      </a:r>
                      <a:r>
                        <a:rPr lang="en-US" altLang="zh-CN" sz="2800" kern="1200" baseline="-25000" dirty="0">
                          <a:solidFill>
                            <a:schemeClr val="dk1"/>
                          </a:solidFill>
                          <a:effectLst/>
                          <a:latin typeface="+mn-lt"/>
                          <a:ea typeface="+mn-ea"/>
                          <a:cs typeface="+mn-cs"/>
                        </a:rPr>
                        <a:t>2</a:t>
                      </a:r>
                      <a:r>
                        <a:rPr lang="en-US" altLang="zh-CN" sz="2800" kern="1200" dirty="0">
                          <a:solidFill>
                            <a:schemeClr val="dk1"/>
                          </a:solidFill>
                          <a:effectLst/>
                          <a:latin typeface="+mn-lt"/>
                          <a:ea typeface="+mn-ea"/>
                          <a:cs typeface="+mn-cs"/>
                        </a:rPr>
                        <a:t>O+O</a:t>
                      </a:r>
                      <a:r>
                        <a:rPr lang="en-US" altLang="zh-CN" sz="2800" kern="1200" baseline="-25000" dirty="0">
                          <a:solidFill>
                            <a:schemeClr val="dk1"/>
                          </a:solidFill>
                          <a:effectLst/>
                          <a:latin typeface="+mn-lt"/>
                          <a:ea typeface="+mn-ea"/>
                          <a:cs typeface="+mn-cs"/>
                        </a:rPr>
                        <a:t>2</a:t>
                      </a:r>
                      <a:r>
                        <a:rPr lang="en-US" altLang="zh-CN" sz="2800" kern="1200" dirty="0">
                          <a:solidFill>
                            <a:schemeClr val="dk1"/>
                          </a:solidFill>
                          <a:effectLst/>
                          <a:latin typeface="+mn-lt"/>
                          <a:ea typeface="+mn-ea"/>
                          <a:cs typeface="+mn-cs"/>
                        </a:rPr>
                        <a:t>↑</a:t>
                      </a:r>
                      <a:endParaRPr lang="zh-CN" sz="2800" dirty="0">
                        <a:solidFill>
                          <a:srgbClr val="000000"/>
                        </a:solidFill>
                        <a:effectLst/>
                        <a:latin typeface="+mj-lt"/>
                        <a:ea typeface="+mj-ea"/>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573617587"/>
                  </a:ext>
                </a:extLst>
              </a:tr>
            </a:tbl>
          </a:graphicData>
        </a:graphic>
      </p:graphicFrame>
      <p:sp>
        <p:nvSpPr>
          <p:cNvPr id="2" name="文本框 1"/>
          <p:cNvSpPr txBox="1"/>
          <p:nvPr/>
        </p:nvSpPr>
        <p:spPr>
          <a:xfrm>
            <a:off x="10933889" y="846258"/>
            <a:ext cx="1005403" cy="461665"/>
          </a:xfrm>
          <a:prstGeom prst="rect">
            <a:avLst/>
          </a:prstGeom>
          <a:noFill/>
        </p:spPr>
        <p:txBody>
          <a:bodyPr wrap="none" rtlCol="0">
            <a:spAutoFit/>
          </a:bodyPr>
          <a:lstStyle/>
          <a:p>
            <a:r>
              <a:rPr lang="en-US" altLang="zh-CN" sz="2400" dirty="0"/>
              <a:t>[</a:t>
            </a:r>
            <a:r>
              <a:rPr lang="zh-CN" altLang="en-US" sz="2400" dirty="0"/>
              <a:t>续表</a:t>
            </a:r>
            <a:r>
              <a:rPr lang="en-US" altLang="zh-CN" sz="2400" dirty="0"/>
              <a:t>]</a:t>
            </a:r>
            <a:endParaRPr lang="zh-CN" altLang="en-US" sz="2400" dirty="0"/>
          </a:p>
        </p:txBody>
      </p:sp>
      <p:pic>
        <p:nvPicPr>
          <p:cNvPr id="9" name="图片 8"/>
          <p:cNvPicPr/>
          <p:nvPr/>
        </p:nvPicPr>
        <p:blipFill>
          <a:blip r:embed="rId2"/>
          <a:stretch>
            <a:fillRect/>
          </a:stretch>
        </p:blipFill>
        <p:spPr>
          <a:xfrm>
            <a:off x="4256087" y="2989262"/>
            <a:ext cx="496253" cy="286113"/>
          </a:xfrm>
          <a:prstGeom prst="rect">
            <a:avLst/>
          </a:prstGeom>
        </p:spPr>
      </p:pic>
      <p:pic>
        <p:nvPicPr>
          <p:cNvPr id="10" name="图片 9"/>
          <p:cNvPicPr/>
          <p:nvPr/>
        </p:nvPicPr>
        <p:blipFill>
          <a:blip r:embed="rId2"/>
          <a:stretch>
            <a:fillRect/>
          </a:stretch>
        </p:blipFill>
        <p:spPr>
          <a:xfrm>
            <a:off x="4256085" y="4165789"/>
            <a:ext cx="496253" cy="286113"/>
          </a:xfrm>
          <a:prstGeom prst="rect">
            <a:avLst/>
          </a:prstGeom>
        </p:spPr>
      </p:pic>
      <p:pic>
        <p:nvPicPr>
          <p:cNvPr id="11" name="图片 10"/>
          <p:cNvPicPr/>
          <p:nvPr/>
        </p:nvPicPr>
        <p:blipFill>
          <a:blip r:embed="rId2"/>
          <a:stretch>
            <a:fillRect/>
          </a:stretch>
        </p:blipFill>
        <p:spPr>
          <a:xfrm>
            <a:off x="4007960" y="5546733"/>
            <a:ext cx="496253" cy="286113"/>
          </a:xfrm>
          <a:prstGeom prst="rect">
            <a:avLst/>
          </a:prstGeom>
        </p:spPr>
      </p:pic>
      <p:pic>
        <p:nvPicPr>
          <p:cNvPr id="12" name="图片 11"/>
          <p:cNvPicPr/>
          <p:nvPr/>
        </p:nvPicPr>
        <p:blipFill>
          <a:blip r:embed="rId2"/>
          <a:stretch>
            <a:fillRect/>
          </a:stretch>
        </p:blipFill>
        <p:spPr>
          <a:xfrm>
            <a:off x="9067549" y="2703149"/>
            <a:ext cx="496253" cy="286113"/>
          </a:xfrm>
          <a:prstGeom prst="rect">
            <a:avLst/>
          </a:prstGeom>
        </p:spPr>
      </p:pic>
      <p:pic>
        <p:nvPicPr>
          <p:cNvPr id="13" name="图片 12"/>
          <p:cNvPicPr/>
          <p:nvPr/>
        </p:nvPicPr>
        <p:blipFill>
          <a:blip r:embed="rId2"/>
          <a:stretch>
            <a:fillRect/>
          </a:stretch>
        </p:blipFill>
        <p:spPr>
          <a:xfrm>
            <a:off x="9067549" y="3879677"/>
            <a:ext cx="496253" cy="286113"/>
          </a:xfrm>
          <a:prstGeom prst="rect">
            <a:avLst/>
          </a:prstGeom>
        </p:spPr>
      </p:pic>
      <p:pic>
        <p:nvPicPr>
          <p:cNvPr id="14" name="图片 13"/>
          <p:cNvPicPr/>
          <p:nvPr/>
        </p:nvPicPr>
        <p:blipFill>
          <a:blip r:embed="rId2"/>
          <a:stretch>
            <a:fillRect/>
          </a:stretch>
        </p:blipFill>
        <p:spPr>
          <a:xfrm>
            <a:off x="9440929" y="5281415"/>
            <a:ext cx="496253" cy="286113"/>
          </a:xfrm>
          <a:prstGeom prst="rect">
            <a:avLst/>
          </a:prstGeom>
        </p:spPr>
      </p:pic>
      <p:sp>
        <p:nvSpPr>
          <p:cNvPr id="15" name="矩形 14"/>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16" name="组合 15"/>
          <p:cNvGrpSpPr/>
          <p:nvPr/>
        </p:nvGrpSpPr>
        <p:grpSpPr>
          <a:xfrm>
            <a:off x="11409225" y="1524"/>
            <a:ext cx="85864" cy="187056"/>
            <a:chOff x="5320236" y="0"/>
            <a:chExt cx="1566554" cy="3412757"/>
          </a:xfrm>
        </p:grpSpPr>
        <p:sp>
          <p:nvSpPr>
            <p:cNvPr id="17" name="任意多边形 1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8" name="任意多边形 1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9" name="组合 18"/>
          <p:cNvGrpSpPr/>
          <p:nvPr/>
        </p:nvGrpSpPr>
        <p:grpSpPr>
          <a:xfrm>
            <a:off x="11578590" y="60500"/>
            <a:ext cx="379366" cy="115796"/>
            <a:chOff x="2452571" y="1771159"/>
            <a:chExt cx="7813430" cy="2384926"/>
          </a:xfrm>
          <a:solidFill>
            <a:schemeClr val="bg1"/>
          </a:solidFill>
        </p:grpSpPr>
        <p:sp>
          <p:nvSpPr>
            <p:cNvPr id="20" name="任意多边形 1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1" name="任意多边形 2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矩形 22"/>
          <p:cNvSpPr/>
          <p:nvPr/>
        </p:nvSpPr>
        <p:spPr>
          <a:xfrm>
            <a:off x="9098281" y="0"/>
            <a:ext cx="21146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专题五：钠及其化合物</a:t>
            </a:r>
          </a:p>
        </p:txBody>
      </p:sp>
    </p:spTree>
    <p:extLst>
      <p:ext uri="{BB962C8B-B14F-4D97-AF65-F5344CB8AC3E}">
        <p14:creationId xmlns:p14="http://schemas.microsoft.com/office/powerpoint/2010/main" val="2882749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3457294474"/>
              </p:ext>
            </p:extLst>
          </p:nvPr>
        </p:nvGraphicFramePr>
        <p:xfrm>
          <a:off x="379380" y="1332505"/>
          <a:ext cx="11459183" cy="4245066"/>
        </p:xfrm>
        <a:graphic>
          <a:graphicData uri="http://schemas.openxmlformats.org/drawingml/2006/table">
            <a:tbl>
              <a:tblPr firstRow="1" bandRow="1">
                <a:tableStyleId>{5C22544A-7EE6-4342-B048-85BDC9FD1C3A}</a:tableStyleId>
              </a:tblPr>
              <a:tblGrid>
                <a:gridCol w="1566152">
                  <a:extLst>
                    <a:ext uri="{9D8B030D-6E8A-4147-A177-3AD203B41FA5}">
                      <a16:colId xmlns:a16="http://schemas.microsoft.com/office/drawing/2014/main" xmlns="" val="2220233318"/>
                    </a:ext>
                  </a:extLst>
                </a:gridCol>
                <a:gridCol w="4640463">
                  <a:extLst>
                    <a:ext uri="{9D8B030D-6E8A-4147-A177-3AD203B41FA5}">
                      <a16:colId xmlns:a16="http://schemas.microsoft.com/office/drawing/2014/main" xmlns="" val="2009351098"/>
                    </a:ext>
                  </a:extLst>
                </a:gridCol>
                <a:gridCol w="5252568">
                  <a:extLst>
                    <a:ext uri="{9D8B030D-6E8A-4147-A177-3AD203B41FA5}">
                      <a16:colId xmlns:a16="http://schemas.microsoft.com/office/drawing/2014/main" xmlns="" val="2154092462"/>
                    </a:ext>
                  </a:extLst>
                </a:gridCol>
              </a:tblGrid>
              <a:tr h="581207">
                <a:tc>
                  <a:txBody>
                    <a:bodyPr/>
                    <a:lstStyle/>
                    <a:p>
                      <a:pPr algn="ctr">
                        <a:lnSpc>
                          <a:spcPct val="150000"/>
                        </a:lnSpc>
                        <a:spcAft>
                          <a:spcPts val="0"/>
                        </a:spcAft>
                      </a:pPr>
                      <a:r>
                        <a:rPr lang="zh-CN" sz="2800" dirty="0">
                          <a:solidFill>
                            <a:srgbClr val="000000"/>
                          </a:solidFill>
                          <a:effectLst/>
                          <a:latin typeface="+mj-ea"/>
                          <a:ea typeface="+mj-ea"/>
                          <a:cs typeface="Times New Roman" panose="02020603050405020304" pitchFamily="18" charset="0"/>
                        </a:rPr>
                        <a:t>名称</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zh-CN" sz="2800" dirty="0">
                          <a:solidFill>
                            <a:srgbClr val="000000"/>
                          </a:solidFill>
                          <a:effectLst/>
                          <a:latin typeface="+mj-lt"/>
                          <a:ea typeface="+mj-ea"/>
                          <a:cs typeface="Times New Roman" panose="02020603050405020304" pitchFamily="18" charset="0"/>
                        </a:rPr>
                        <a:t>氧化钠</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zh-CN" sz="2800" dirty="0">
                          <a:solidFill>
                            <a:srgbClr val="000000"/>
                          </a:solidFill>
                          <a:effectLst/>
                          <a:latin typeface="+mj-lt"/>
                          <a:ea typeface="+mj-ea"/>
                          <a:cs typeface="Times New Roman" panose="02020603050405020304" pitchFamily="18" charset="0"/>
                        </a:rPr>
                        <a:t>过氧化钠</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05100625"/>
                  </a:ext>
                </a:extLst>
              </a:tr>
              <a:tr h="581207">
                <a:tc>
                  <a:txBody>
                    <a:bodyPr/>
                    <a:lstStyle/>
                    <a:p>
                      <a:pPr algn="ctr">
                        <a:lnSpc>
                          <a:spcPct val="150000"/>
                        </a:lnSpc>
                        <a:spcAft>
                          <a:spcPts val="0"/>
                        </a:spcAft>
                      </a:pPr>
                      <a:r>
                        <a:rPr lang="zh-CN" sz="2800">
                          <a:solidFill>
                            <a:srgbClr val="000000"/>
                          </a:solidFill>
                          <a:effectLst/>
                          <a:latin typeface="NEU-BZ-S92" panose="02020503000000020003" pitchFamily="18" charset="-122"/>
                          <a:ea typeface="方正黑体_GBK" panose="03000509000000000000" pitchFamily="65" charset="-122"/>
                          <a:cs typeface="Times New Roman" panose="02020603050405020304" pitchFamily="18" charset="0"/>
                        </a:rPr>
                        <a:t>氧化物分类</a:t>
                      </a:r>
                      <a:endParaRPr lang="zh-CN" sz="2800">
                        <a:solidFill>
                          <a:srgbClr val="000000"/>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zh-CN" sz="2800" dirty="0">
                          <a:solidFill>
                            <a:srgbClr val="000000"/>
                          </a:solidFill>
                          <a:effectLst/>
                          <a:latin typeface="+mj-ea"/>
                          <a:ea typeface="+mj-ea"/>
                          <a:cs typeface="Times New Roman" panose="02020603050405020304" pitchFamily="18" charset="0"/>
                        </a:rPr>
                        <a:t>碱性氧化物</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zh-CN" sz="2800" dirty="0">
                          <a:solidFill>
                            <a:srgbClr val="000000"/>
                          </a:solidFill>
                          <a:effectLst/>
                          <a:latin typeface="+mj-ea"/>
                          <a:ea typeface="+mj-ea"/>
                          <a:cs typeface="Times New Roman" panose="02020603050405020304" pitchFamily="18" charset="0"/>
                        </a:rPr>
                        <a:t>过氧化物</a:t>
                      </a:r>
                      <a:r>
                        <a:rPr lang="en-US" sz="2800" dirty="0">
                          <a:solidFill>
                            <a:srgbClr val="000000"/>
                          </a:solidFill>
                          <a:effectLst/>
                          <a:latin typeface="+mj-ea"/>
                          <a:ea typeface="+mj-ea"/>
                          <a:cs typeface="Times New Roman" panose="02020603050405020304" pitchFamily="18" charset="0"/>
                        </a:rPr>
                        <a:t>(</a:t>
                      </a:r>
                      <a:r>
                        <a:rPr lang="zh-CN" sz="2800" dirty="0">
                          <a:solidFill>
                            <a:srgbClr val="000000"/>
                          </a:solidFill>
                          <a:effectLst/>
                          <a:latin typeface="+mj-ea"/>
                          <a:ea typeface="+mj-ea"/>
                          <a:cs typeface="Times New Roman" panose="02020603050405020304" pitchFamily="18" charset="0"/>
                        </a:rPr>
                        <a:t>非碱性氧化物</a:t>
                      </a:r>
                      <a:r>
                        <a:rPr lang="en-US" sz="2800" dirty="0">
                          <a:solidFill>
                            <a:srgbClr val="000000"/>
                          </a:solidFill>
                          <a:effectLst/>
                          <a:latin typeface="+mj-ea"/>
                          <a:ea typeface="+mj-ea"/>
                          <a:cs typeface="Times New Roman" panose="02020603050405020304" pitchFamily="18" charset="0"/>
                        </a:rPr>
                        <a:t>)</a:t>
                      </a:r>
                      <a:endParaRPr lang="zh-CN" sz="2800" dirty="0">
                        <a:solidFill>
                          <a:srgbClr val="000000"/>
                        </a:solidFill>
                        <a:effectLst/>
                        <a:latin typeface="+mj-ea"/>
                        <a:ea typeface="+mj-ea"/>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49353446"/>
                  </a:ext>
                </a:extLst>
              </a:tr>
              <a:tr h="1162413">
                <a:tc>
                  <a:txBody>
                    <a:bodyPr/>
                    <a:lstStyle/>
                    <a:p>
                      <a:pPr algn="ctr">
                        <a:lnSpc>
                          <a:spcPct val="150000"/>
                        </a:lnSpc>
                        <a:spcAft>
                          <a:spcPts val="0"/>
                        </a:spcAft>
                      </a:pPr>
                      <a:r>
                        <a:rPr lang="zh-CN" sz="2800">
                          <a:solidFill>
                            <a:srgbClr val="000000"/>
                          </a:solidFill>
                          <a:effectLst/>
                          <a:latin typeface="NEU-BZ-S92" panose="02020503000000020003" pitchFamily="18" charset="-122"/>
                          <a:ea typeface="方正黑体_GBK" panose="03000509000000000000" pitchFamily="65" charset="-122"/>
                          <a:cs typeface="Times New Roman" panose="02020603050405020304" pitchFamily="18" charset="0"/>
                        </a:rPr>
                        <a:t>转化关系</a:t>
                      </a:r>
                      <a:endParaRPr lang="zh-CN" sz="2800">
                        <a:solidFill>
                          <a:srgbClr val="000000"/>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ct val="150000"/>
                        </a:lnSpc>
                        <a:spcAft>
                          <a:spcPts val="0"/>
                        </a:spcAft>
                      </a:pPr>
                      <a:r>
                        <a:rPr lang="en-US" altLang="zh-CN" sz="2800" kern="1200" dirty="0">
                          <a:solidFill>
                            <a:schemeClr val="dk1"/>
                          </a:solidFill>
                          <a:effectLst/>
                          <a:latin typeface="+mn-lt"/>
                          <a:ea typeface="+mn-ea"/>
                          <a:cs typeface="+mn-cs"/>
                        </a:rPr>
                        <a:t>Na</a:t>
                      </a:r>
                      <a:r>
                        <a:rPr lang="en-US" altLang="zh-CN" sz="2800" kern="1200" baseline="-25000" dirty="0">
                          <a:solidFill>
                            <a:schemeClr val="dk1"/>
                          </a:solidFill>
                          <a:effectLst/>
                          <a:latin typeface="+mn-lt"/>
                          <a:ea typeface="+mn-ea"/>
                          <a:cs typeface="+mn-cs"/>
                        </a:rPr>
                        <a:t>2</a:t>
                      </a:r>
                      <a:r>
                        <a:rPr lang="en-US" altLang="zh-CN" sz="2800" kern="1200" dirty="0">
                          <a:solidFill>
                            <a:schemeClr val="dk1"/>
                          </a:solidFill>
                          <a:effectLst/>
                          <a:latin typeface="+mn-lt"/>
                          <a:ea typeface="+mn-ea"/>
                          <a:cs typeface="+mn-cs"/>
                        </a:rPr>
                        <a:t>O        Na</a:t>
                      </a:r>
                      <a:r>
                        <a:rPr lang="en-US" altLang="zh-CN" sz="2800" kern="1200" baseline="-25000" dirty="0">
                          <a:solidFill>
                            <a:schemeClr val="dk1"/>
                          </a:solidFill>
                          <a:effectLst/>
                          <a:latin typeface="+mn-lt"/>
                          <a:ea typeface="+mn-ea"/>
                          <a:cs typeface="+mn-cs"/>
                        </a:rPr>
                        <a:t>2</a:t>
                      </a:r>
                      <a:r>
                        <a:rPr lang="en-US" altLang="zh-CN" sz="2800" kern="1200" dirty="0">
                          <a:solidFill>
                            <a:schemeClr val="dk1"/>
                          </a:solidFill>
                          <a:effectLst/>
                          <a:latin typeface="+mn-lt"/>
                          <a:ea typeface="+mn-ea"/>
                          <a:cs typeface="+mn-cs"/>
                        </a:rPr>
                        <a:t>O</a:t>
                      </a:r>
                      <a:r>
                        <a:rPr lang="en-US" altLang="zh-CN" sz="2800" kern="1200" baseline="-25000" dirty="0">
                          <a:solidFill>
                            <a:schemeClr val="dk1"/>
                          </a:solidFill>
                          <a:effectLst/>
                          <a:latin typeface="+mn-lt"/>
                          <a:ea typeface="+mn-ea"/>
                          <a:cs typeface="+mn-cs"/>
                        </a:rPr>
                        <a:t>2</a:t>
                      </a:r>
                      <a:endParaRPr lang="zh-CN" sz="2800" dirty="0">
                        <a:solidFill>
                          <a:srgbClr val="000000"/>
                        </a:solidFill>
                        <a:effectLst/>
                        <a:latin typeface="+mj-lt"/>
                        <a:ea typeface="+mj-ea"/>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130000"/>
                        </a:lnSpc>
                      </a:pPr>
                      <a:endParaRPr lang="zh-CN" sz="2800" dirty="0">
                        <a:solidFill>
                          <a:srgbClr val="000000"/>
                        </a:solidFill>
                        <a:effectLst/>
                        <a:latin typeface="+mj-lt"/>
                        <a:ea typeface="+mj-ea"/>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284196258"/>
                  </a:ext>
                </a:extLst>
              </a:tr>
              <a:tr h="1162413">
                <a:tc>
                  <a:txBody>
                    <a:bodyPr/>
                    <a:lstStyle/>
                    <a:p>
                      <a:pPr algn="ctr">
                        <a:lnSpc>
                          <a:spcPct val="150000"/>
                        </a:lnSpc>
                        <a:spcAft>
                          <a:spcPts val="0"/>
                        </a:spcAft>
                      </a:pPr>
                      <a:r>
                        <a:rPr lang="zh-CN" sz="2800" dirty="0">
                          <a:solidFill>
                            <a:srgbClr val="000000"/>
                          </a:solidFill>
                          <a:effectLst/>
                          <a:latin typeface="NEU-BZ-S92" panose="02020503000000020003" pitchFamily="18" charset="-122"/>
                          <a:ea typeface="方正黑体_GBK" panose="03000509000000000000" pitchFamily="65" charset="-122"/>
                          <a:cs typeface="Times New Roman" panose="02020603050405020304" pitchFamily="18" charset="0"/>
                        </a:rPr>
                        <a:t>用途</a:t>
                      </a:r>
                      <a:endParaRPr lang="zh-CN" sz="2800" dirty="0">
                        <a:solidFill>
                          <a:srgbClr val="000000"/>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150000"/>
                        </a:lnSpc>
                        <a:spcAft>
                          <a:spcPts val="0"/>
                        </a:spcAft>
                      </a:pPr>
                      <a:r>
                        <a:rPr lang="zh-CN" sz="2800" kern="1200" dirty="0">
                          <a:solidFill>
                            <a:srgbClr val="000000"/>
                          </a:solidFill>
                          <a:effectLst/>
                          <a:latin typeface="+mj-ea"/>
                          <a:ea typeface="+mj-ea"/>
                          <a:cs typeface="Times New Roman" panose="02020603050405020304" pitchFamily="18" charset="0"/>
                        </a:rPr>
                        <a:t>可用于制备烧碱</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150000"/>
                        </a:lnSpc>
                        <a:spcAft>
                          <a:spcPts val="0"/>
                        </a:spcAft>
                      </a:pPr>
                      <a:r>
                        <a:rPr lang="zh-CN" sz="2800" kern="1200" dirty="0">
                          <a:solidFill>
                            <a:srgbClr val="000000"/>
                          </a:solidFill>
                          <a:effectLst/>
                          <a:latin typeface="+mj-ea"/>
                          <a:ea typeface="+mj-ea"/>
                          <a:cs typeface="Times New Roman" panose="02020603050405020304" pitchFamily="18" charset="0"/>
                        </a:rPr>
                        <a:t>强氧化剂、漂白剂、供氧剂</a:t>
                      </a: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889278622"/>
                  </a:ext>
                </a:extLst>
              </a:tr>
            </a:tbl>
          </a:graphicData>
        </a:graphic>
      </p:graphicFrame>
      <p:sp>
        <p:nvSpPr>
          <p:cNvPr id="2" name="文本框 1"/>
          <p:cNvSpPr txBox="1"/>
          <p:nvPr/>
        </p:nvSpPr>
        <p:spPr>
          <a:xfrm>
            <a:off x="10933889" y="846258"/>
            <a:ext cx="1005403" cy="461665"/>
          </a:xfrm>
          <a:prstGeom prst="rect">
            <a:avLst/>
          </a:prstGeom>
          <a:noFill/>
        </p:spPr>
        <p:txBody>
          <a:bodyPr wrap="none" rtlCol="0">
            <a:spAutoFit/>
          </a:bodyPr>
          <a:lstStyle/>
          <a:p>
            <a:r>
              <a:rPr lang="en-US" altLang="zh-CN" sz="2400" dirty="0"/>
              <a:t>[</a:t>
            </a:r>
            <a:r>
              <a:rPr lang="zh-CN" altLang="en-US" sz="2400" dirty="0"/>
              <a:t>续表</a:t>
            </a:r>
            <a:r>
              <a:rPr lang="en-US" altLang="zh-CN" sz="2400" dirty="0"/>
              <a:t>]</a:t>
            </a:r>
            <a:endParaRPr lang="zh-CN" altLang="en-US" sz="2400" dirty="0"/>
          </a:p>
        </p:txBody>
      </p:sp>
      <p:pic>
        <p:nvPicPr>
          <p:cNvPr id="15" name="图片 14"/>
          <p:cNvPicPr/>
          <p:nvPr/>
        </p:nvPicPr>
        <p:blipFill>
          <a:blip r:embed="rId2"/>
          <a:stretch>
            <a:fillRect/>
          </a:stretch>
        </p:blipFill>
        <p:spPr>
          <a:xfrm>
            <a:off x="6639877" y="3652837"/>
            <a:ext cx="364173" cy="454327"/>
          </a:xfrm>
          <a:prstGeom prst="rect">
            <a:avLst/>
          </a:prstGeom>
        </p:spPr>
      </p:pic>
      <p:sp>
        <p:nvSpPr>
          <p:cNvPr id="9" name="矩形 8"/>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10" name="组合 9"/>
          <p:cNvGrpSpPr/>
          <p:nvPr/>
        </p:nvGrpSpPr>
        <p:grpSpPr>
          <a:xfrm>
            <a:off x="11409225" y="1524"/>
            <a:ext cx="85864" cy="187056"/>
            <a:chOff x="5320236" y="0"/>
            <a:chExt cx="1566554" cy="3412757"/>
          </a:xfrm>
        </p:grpSpPr>
        <p:sp>
          <p:nvSpPr>
            <p:cNvPr id="11" name="任意多边形 10"/>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任意多边形 11"/>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3" name="组合 12"/>
          <p:cNvGrpSpPr/>
          <p:nvPr/>
        </p:nvGrpSpPr>
        <p:grpSpPr>
          <a:xfrm>
            <a:off x="11578590" y="60500"/>
            <a:ext cx="379366" cy="115796"/>
            <a:chOff x="2452571" y="1771159"/>
            <a:chExt cx="7813430" cy="2384926"/>
          </a:xfrm>
          <a:solidFill>
            <a:schemeClr val="bg1"/>
          </a:solidFill>
        </p:grpSpPr>
        <p:sp>
          <p:nvSpPr>
            <p:cNvPr id="14" name="任意多边形 13"/>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6" name="任意多边形 15"/>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9098281" y="0"/>
            <a:ext cx="21146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专题五：钠及其化合物</a:t>
            </a:r>
          </a:p>
        </p:txBody>
      </p:sp>
    </p:spTree>
    <p:extLst>
      <p:ext uri="{BB962C8B-B14F-4D97-AF65-F5344CB8AC3E}">
        <p14:creationId xmlns:p14="http://schemas.microsoft.com/office/powerpoint/2010/main" val="1552603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xmlns="" id="{872B53E2-71A0-4FB1-866D-58DABB71B352}"/>
                  </a:ext>
                </a:extLst>
              </p:cNvPr>
              <p:cNvSpPr/>
              <p:nvPr/>
            </p:nvSpPr>
            <p:spPr>
              <a:xfrm>
                <a:off x="234043" y="729341"/>
                <a:ext cx="11723913" cy="4012060"/>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mn-ea"/>
                    <a:cs typeface="Times New Roman" panose="02020603050405020304" pitchFamily="18" charset="0"/>
                  </a:rPr>
                  <a:t>拓展</a:t>
                </a:r>
                <a:r>
                  <a:rPr lang="zh-CN" altLang="en-US" sz="2800" b="1" dirty="0" smtClean="0">
                    <a:solidFill>
                      <a:srgbClr val="DA251C"/>
                    </a:solidFill>
                    <a:latin typeface="+mn-ea"/>
                    <a:cs typeface="Times New Roman" panose="02020603050405020304" pitchFamily="18" charset="0"/>
                  </a:rPr>
                  <a:t>延伸 </a:t>
                </a:r>
                <a:endParaRPr lang="en-US" altLang="zh-CN" sz="2800" b="1" dirty="0">
                  <a:solidFill>
                    <a:srgbClr val="DA251C"/>
                  </a:solidFill>
                  <a:latin typeface="+mn-ea"/>
                  <a:cs typeface="Times New Roman" panose="02020603050405020304" pitchFamily="18" charset="0"/>
                </a:endParaRPr>
              </a:p>
              <a:p>
                <a:pPr>
                  <a:lnSpc>
                    <a:spcPct val="150000"/>
                  </a:lnSpc>
                </a:pPr>
                <a:r>
                  <a:rPr lang="en-US" altLang="zh-CN" sz="2800" dirty="0"/>
                  <a:t>1.Na</a:t>
                </a:r>
                <a:r>
                  <a:rPr lang="en-US" altLang="zh-CN" sz="2800" baseline="-25000" dirty="0"/>
                  <a:t>2</a:t>
                </a:r>
                <a:r>
                  <a:rPr lang="en-US" altLang="zh-CN" sz="2800" dirty="0"/>
                  <a:t>O</a:t>
                </a:r>
                <a:r>
                  <a:rPr lang="zh-CN" altLang="zh-CN" sz="2800" dirty="0"/>
                  <a:t>中只含离子键而</a:t>
                </a:r>
                <a:r>
                  <a:rPr lang="en-US" altLang="zh-CN" sz="2800" dirty="0"/>
                  <a:t>Na</a:t>
                </a:r>
                <a:r>
                  <a:rPr lang="en-US" altLang="zh-CN" sz="2800" baseline="-25000" dirty="0"/>
                  <a:t>2</a:t>
                </a:r>
                <a:r>
                  <a:rPr lang="en-US" altLang="zh-CN" sz="2800" dirty="0"/>
                  <a:t>O</a:t>
                </a:r>
                <a:r>
                  <a:rPr lang="en-US" altLang="zh-CN" sz="2800" baseline="-25000" dirty="0"/>
                  <a:t>2</a:t>
                </a:r>
                <a:r>
                  <a:rPr lang="zh-CN" altLang="zh-CN" sz="2800" dirty="0"/>
                  <a:t>中既有离子键</a:t>
                </a:r>
                <a:r>
                  <a:rPr lang="en-US" altLang="zh-CN" sz="2800" dirty="0"/>
                  <a:t>,</a:t>
                </a:r>
                <a:r>
                  <a:rPr lang="zh-CN" altLang="zh-CN" sz="2800" dirty="0"/>
                  <a:t>又有共价键</a:t>
                </a:r>
                <a:r>
                  <a:rPr lang="en-US" altLang="zh-CN" sz="2800" dirty="0"/>
                  <a:t>,</a:t>
                </a:r>
                <a:r>
                  <a:rPr lang="zh-CN" altLang="zh-CN" sz="2800" dirty="0"/>
                  <a:t>其中</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2</m:t>
                        </m:r>
                      </m:sub>
                      <m:sup>
                        <m:r>
                          <a:rPr lang="en-US" altLang="zh-CN" sz="2800">
                            <a:latin typeface="Cambria Math" panose="02040503050406030204" pitchFamily="18" charset="0"/>
                          </a:rPr>
                          <m:t>2</m:t>
                        </m:r>
                        <m:r>
                          <m:rPr>
                            <m:nor/>
                          </m:rPr>
                          <a:rPr lang="en-US" altLang="zh-CN" sz="2800" i="1"/>
                          <m:t>−</m:t>
                        </m:r>
                      </m:sup>
                    </m:sSubSup>
                  </m:oMath>
                </a14:m>
                <a:r>
                  <a:rPr lang="en-US" altLang="zh-CN" sz="2800" dirty="0"/>
                  <a:t> </a:t>
                </a:r>
                <a:r>
                  <a:rPr lang="zh-CN" altLang="zh-CN" sz="2800" dirty="0"/>
                  <a:t>属于原子团</a:t>
                </a:r>
                <a:r>
                  <a:rPr lang="en-US" altLang="zh-CN" sz="2800" dirty="0"/>
                  <a:t>,</a:t>
                </a:r>
                <a:r>
                  <a:rPr lang="zh-CN" altLang="zh-CN" sz="2800" dirty="0"/>
                  <a:t>是一个整体。</a:t>
                </a:r>
              </a:p>
              <a:p>
                <a:pPr>
                  <a:lnSpc>
                    <a:spcPct val="150000"/>
                  </a:lnSpc>
                </a:pPr>
                <a:r>
                  <a:rPr lang="en-US" altLang="zh-CN" sz="2800" dirty="0"/>
                  <a:t>2.</a:t>
                </a:r>
                <a:r>
                  <a:rPr lang="zh-CN" altLang="zh-CN" sz="2800" dirty="0"/>
                  <a:t>过氧化物均有氧化性</a:t>
                </a:r>
                <a:r>
                  <a:rPr lang="en-US" altLang="zh-CN" sz="2800" dirty="0"/>
                  <a:t>,</a:t>
                </a:r>
                <a:r>
                  <a:rPr lang="zh-CN" altLang="zh-CN" sz="2800" dirty="0"/>
                  <a:t>利用氧化剂除去某些还原性离子时</a:t>
                </a:r>
                <a:r>
                  <a:rPr lang="en-US" altLang="zh-CN" sz="2800" dirty="0"/>
                  <a:t>,</a:t>
                </a:r>
                <a:r>
                  <a:rPr lang="zh-CN" altLang="zh-CN" sz="2800" dirty="0"/>
                  <a:t>由于</a:t>
                </a:r>
                <a:r>
                  <a:rPr lang="en-US" altLang="zh-CN" sz="2800" dirty="0"/>
                  <a:t>H</a:t>
                </a:r>
                <a:r>
                  <a:rPr lang="en-US" altLang="zh-CN" sz="2800" baseline="-25000" dirty="0"/>
                  <a:t>2</a:t>
                </a:r>
                <a:r>
                  <a:rPr lang="en-US" altLang="zh-CN" sz="2800" dirty="0"/>
                  <a:t>O</a:t>
                </a:r>
                <a:r>
                  <a:rPr lang="en-US" altLang="zh-CN" sz="2800" baseline="-25000" dirty="0"/>
                  <a:t>2</a:t>
                </a:r>
                <a:r>
                  <a:rPr lang="zh-CN" altLang="zh-CN" sz="2800" dirty="0"/>
                  <a:t>被还原为</a:t>
                </a:r>
                <a:r>
                  <a:rPr lang="en-US" altLang="zh-CN" sz="2800" dirty="0"/>
                  <a:t>H</a:t>
                </a:r>
                <a:r>
                  <a:rPr lang="en-US" altLang="zh-CN" sz="2800" baseline="-25000" dirty="0"/>
                  <a:t>2</a:t>
                </a:r>
                <a:r>
                  <a:rPr lang="en-US" altLang="zh-CN" sz="2800" dirty="0"/>
                  <a:t>O,</a:t>
                </a:r>
                <a:r>
                  <a:rPr lang="zh-CN" altLang="zh-CN" sz="2800" dirty="0"/>
                  <a:t>既无污染</a:t>
                </a:r>
                <a:r>
                  <a:rPr lang="en-US" altLang="zh-CN" sz="2800" dirty="0"/>
                  <a:t>,</a:t>
                </a:r>
                <a:r>
                  <a:rPr lang="zh-CN" altLang="zh-CN" sz="2800" dirty="0"/>
                  <a:t>又不引入新的杂质</a:t>
                </a:r>
                <a:r>
                  <a:rPr lang="en-US" altLang="zh-CN" sz="2800" dirty="0"/>
                  <a:t>,</a:t>
                </a:r>
                <a:r>
                  <a:rPr lang="zh-CN" altLang="zh-CN" sz="2800" dirty="0"/>
                  <a:t>往往选择</a:t>
                </a:r>
                <a:r>
                  <a:rPr lang="en-US" altLang="zh-CN" sz="2800" dirty="0"/>
                  <a:t>H</a:t>
                </a:r>
                <a:r>
                  <a:rPr lang="en-US" altLang="zh-CN" sz="2800" baseline="-25000" dirty="0"/>
                  <a:t>2</a:t>
                </a:r>
                <a:r>
                  <a:rPr lang="en-US" altLang="zh-CN" sz="2800" dirty="0"/>
                  <a:t>O</a:t>
                </a:r>
                <a:r>
                  <a:rPr lang="en-US" altLang="zh-CN" sz="2800" baseline="-25000" dirty="0"/>
                  <a:t>2</a:t>
                </a:r>
                <a:r>
                  <a:rPr lang="zh-CN" altLang="zh-CN" sz="2800" dirty="0"/>
                  <a:t>。</a:t>
                </a:r>
              </a:p>
              <a:p>
                <a:pPr>
                  <a:lnSpc>
                    <a:spcPct val="150000"/>
                  </a:lnSpc>
                </a:pPr>
                <a:r>
                  <a:rPr lang="en-US" altLang="zh-CN" sz="2800" dirty="0"/>
                  <a:t>3.</a:t>
                </a:r>
                <a:r>
                  <a:rPr lang="zh-CN" altLang="zh-CN" sz="2800" dirty="0"/>
                  <a:t>过氧化钠的保存方法</a:t>
                </a:r>
                <a:r>
                  <a:rPr lang="en-US" altLang="zh-CN" sz="2800" dirty="0"/>
                  <a:t>:</a:t>
                </a:r>
                <a:r>
                  <a:rPr lang="zh-CN" altLang="zh-CN" sz="2800" dirty="0"/>
                  <a:t>密封、远离易燃物。</a:t>
                </a:r>
              </a:p>
            </p:txBody>
          </p:sp>
        </mc:Choice>
        <mc:Fallback xmlns="">
          <p:sp>
            <p:nvSpPr>
              <p:cNvPr id="9" name="矩形 8">
                <a:extLst>
                  <a:ext uri="{FF2B5EF4-FFF2-40B4-BE49-F238E27FC236}">
                    <a16:creationId xmlns:a16="http://schemas.microsoft.com/office/drawing/2014/main" xmlns:a14="http://schemas.microsoft.com/office/drawing/2010/main" xmlns="" id="{872B53E2-71A0-4FB1-866D-58DABB71B352}"/>
                  </a:ext>
                </a:extLst>
              </p:cNvPr>
              <p:cNvSpPr>
                <a:spLocks noRot="1" noChangeAspect="1" noMove="1" noResize="1" noEditPoints="1" noAdjustHandles="1" noChangeArrowheads="1" noChangeShapeType="1" noTextEdit="1"/>
              </p:cNvSpPr>
              <p:nvPr/>
            </p:nvSpPr>
            <p:spPr>
              <a:xfrm>
                <a:off x="234043" y="729341"/>
                <a:ext cx="11723913" cy="4012060"/>
              </a:xfrm>
              <a:prstGeom prst="rect">
                <a:avLst/>
              </a:prstGeom>
              <a:blipFill rotWithShape="1">
                <a:blip r:embed="rId2"/>
                <a:stretch>
                  <a:fillRect l="-1040" r="-520" b="-608"/>
                </a:stretch>
              </a:blipFill>
            </p:spPr>
            <p:txBody>
              <a:bodyPr/>
              <a:lstStyle/>
              <a:p>
                <a:r>
                  <a:rPr lang="zh-CN" altLang="en-US">
                    <a:noFill/>
                  </a:rPr>
                  <a:t> </a:t>
                </a:r>
              </a:p>
            </p:txBody>
          </p:sp>
        </mc:Fallback>
      </mc:AlternateContent>
      <p:sp>
        <p:nvSpPr>
          <p:cNvPr id="10" name="矩形 9"/>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11" name="组合 10"/>
          <p:cNvGrpSpPr/>
          <p:nvPr/>
        </p:nvGrpSpPr>
        <p:grpSpPr>
          <a:xfrm>
            <a:off x="11409225" y="1524"/>
            <a:ext cx="85864" cy="187056"/>
            <a:chOff x="5320236" y="0"/>
            <a:chExt cx="1566554" cy="3412757"/>
          </a:xfrm>
        </p:grpSpPr>
        <p:sp>
          <p:nvSpPr>
            <p:cNvPr id="12" name="任意多边形 11"/>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3" name="任意多边形 12"/>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4" name="组合 13"/>
          <p:cNvGrpSpPr/>
          <p:nvPr/>
        </p:nvGrpSpPr>
        <p:grpSpPr>
          <a:xfrm>
            <a:off x="11578590" y="60500"/>
            <a:ext cx="379366" cy="115796"/>
            <a:chOff x="2452571" y="1771159"/>
            <a:chExt cx="7813430" cy="2384926"/>
          </a:xfrm>
          <a:solidFill>
            <a:schemeClr val="bg1"/>
          </a:solidFill>
        </p:grpSpPr>
        <p:sp>
          <p:nvSpPr>
            <p:cNvPr id="15" name="任意多边形 14"/>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6" name="任意多边形 15"/>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9098281" y="0"/>
            <a:ext cx="21146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专题五：钠及其化合物</a:t>
            </a:r>
          </a:p>
        </p:txBody>
      </p:sp>
    </p:spTree>
    <p:extLst>
      <p:ext uri="{BB962C8B-B14F-4D97-AF65-F5344CB8AC3E}">
        <p14:creationId xmlns:p14="http://schemas.microsoft.com/office/powerpoint/2010/main" val="50081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817123" y="-2"/>
            <a:ext cx="5752119"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考点</a:t>
            </a:r>
            <a:r>
              <a:rPr lang="en-US" altLang="zh-CN" sz="2800" dirty="0">
                <a:solidFill>
                  <a:srgbClr val="DA251C"/>
                </a:solidFill>
              </a:rPr>
              <a:t>3</a:t>
            </a:r>
            <a:r>
              <a:rPr lang="zh-CN" altLang="en-US" sz="2800" dirty="0">
                <a:solidFill>
                  <a:srgbClr val="DA251C"/>
                </a:solidFill>
              </a:rPr>
              <a:t>　碳酸钠与</a:t>
            </a:r>
            <a:r>
              <a:rPr lang="zh-CN" altLang="en-US" sz="2800" dirty="0" smtClean="0">
                <a:solidFill>
                  <a:srgbClr val="DA251C"/>
                </a:solidFill>
              </a:rPr>
              <a:t>碳酸氢钠（重点）</a:t>
            </a:r>
            <a:endParaRPr lang="en-US" altLang="zh-CN" sz="2800" dirty="0">
              <a:solidFill>
                <a:srgbClr val="DA251C"/>
              </a:solidFill>
            </a:endParaRPr>
          </a:p>
        </p:txBody>
      </p:sp>
      <mc:AlternateContent xmlns:mc="http://schemas.openxmlformats.org/markup-compatibility/2006" xmlns:a14="http://schemas.microsoft.com/office/drawing/2010/main">
        <mc:Choice Requires="a14">
          <p:graphicFrame>
            <p:nvGraphicFramePr>
              <p:cNvPr id="3" name="表格 2"/>
              <p:cNvGraphicFramePr>
                <a:graphicFrameLocks noGrp="1"/>
              </p:cNvGraphicFramePr>
              <p:nvPr>
                <p:extLst>
                  <p:ext uri="{D42A27DB-BD31-4B8C-83A1-F6EECF244321}">
                    <p14:modId xmlns:p14="http://schemas.microsoft.com/office/powerpoint/2010/main" val="2688968055"/>
                  </p:ext>
                </p:extLst>
              </p:nvPr>
            </p:nvGraphicFramePr>
            <p:xfrm>
              <a:off x="379380" y="1430317"/>
              <a:ext cx="11459183" cy="4828244"/>
            </p:xfrm>
            <a:graphic>
              <a:graphicData uri="http://schemas.openxmlformats.org/drawingml/2006/table">
                <a:tbl>
                  <a:tblPr firstRow="1" bandRow="1">
                    <a:tableStyleId>{5C22544A-7EE6-4342-B048-85BDC9FD1C3A}</a:tableStyleId>
                  </a:tblPr>
                  <a:tblGrid>
                    <a:gridCol w="463900">
                      <a:extLst>
                        <a:ext uri="{9D8B030D-6E8A-4147-A177-3AD203B41FA5}">
                          <a16:colId xmlns:a16="http://schemas.microsoft.com/office/drawing/2014/main" xmlns="" val="2220233318"/>
                        </a:ext>
                      </a:extLst>
                    </a:gridCol>
                    <a:gridCol w="1412240">
                      <a:extLst>
                        <a:ext uri="{9D8B030D-6E8A-4147-A177-3AD203B41FA5}">
                          <a16:colId xmlns:a16="http://schemas.microsoft.com/office/drawing/2014/main" xmlns="" val="2802644853"/>
                        </a:ext>
                      </a:extLst>
                    </a:gridCol>
                    <a:gridCol w="4330475">
                      <a:extLst>
                        <a:ext uri="{9D8B030D-6E8A-4147-A177-3AD203B41FA5}">
                          <a16:colId xmlns:a16="http://schemas.microsoft.com/office/drawing/2014/main" xmlns="" val="2009351098"/>
                        </a:ext>
                      </a:extLst>
                    </a:gridCol>
                    <a:gridCol w="5252568">
                      <a:extLst>
                        <a:ext uri="{9D8B030D-6E8A-4147-A177-3AD203B41FA5}">
                          <a16:colId xmlns:a16="http://schemas.microsoft.com/office/drawing/2014/main" xmlns="" val="2154092462"/>
                        </a:ext>
                      </a:extLst>
                    </a:gridCol>
                  </a:tblGrid>
                  <a:tr h="567754">
                    <a:tc gridSpan="2">
                      <a:txBody>
                        <a:bodyPr/>
                        <a:lstStyle/>
                        <a:p>
                          <a:pPr algn="ctr">
                            <a:lnSpc>
                              <a:spcPct val="120000"/>
                            </a:lnSpc>
                            <a:spcAft>
                              <a:spcPts val="0"/>
                            </a:spcAft>
                          </a:pPr>
                          <a:r>
                            <a:rPr lang="zh-CN" sz="2800" dirty="0">
                              <a:solidFill>
                                <a:srgbClr val="000000"/>
                              </a:solidFill>
                              <a:effectLst/>
                              <a:latin typeface="+mj-lt"/>
                              <a:ea typeface="+mj-ea"/>
                              <a:cs typeface="Times New Roman" panose="02020603050405020304" pitchFamily="18" charset="0"/>
                            </a:rPr>
                            <a:t>名称</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p>
                          <a:pPr algn="ctr">
                            <a:lnSpc>
                              <a:spcPct val="120000"/>
                            </a:lnSpc>
                            <a:spcAft>
                              <a:spcPts val="0"/>
                            </a:spcAft>
                          </a:pPr>
                          <a:r>
                            <a:rPr lang="zh-CN" sz="2800" dirty="0">
                              <a:solidFill>
                                <a:srgbClr val="000000"/>
                              </a:solidFill>
                              <a:effectLst/>
                              <a:latin typeface="+mj-lt"/>
                              <a:ea typeface="+mj-ea"/>
                              <a:cs typeface="Times New Roman" panose="02020603050405020304" pitchFamily="18" charset="0"/>
                            </a:rPr>
                            <a:t>碳酸钠</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Aft>
                              <a:spcPts val="0"/>
                            </a:spcAft>
                          </a:pPr>
                          <a:r>
                            <a:rPr lang="zh-CN" sz="2800">
                              <a:solidFill>
                                <a:srgbClr val="000000"/>
                              </a:solidFill>
                              <a:effectLst/>
                              <a:latin typeface="+mj-lt"/>
                              <a:ea typeface="+mj-ea"/>
                              <a:cs typeface="Times New Roman" panose="02020603050405020304" pitchFamily="18" charset="0"/>
                            </a:rPr>
                            <a:t>碳酸氢钠</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05100625"/>
                      </a:ext>
                    </a:extLst>
                  </a:tr>
                  <a:tr h="567754">
                    <a:tc gridSpan="2">
                      <a:txBody>
                        <a:bodyPr/>
                        <a:lstStyle/>
                        <a:p>
                          <a:pPr algn="ctr">
                            <a:lnSpc>
                              <a:spcPct val="120000"/>
                            </a:lnSpc>
                            <a:spcAft>
                              <a:spcPts val="0"/>
                            </a:spcAft>
                          </a:pPr>
                          <a:r>
                            <a:rPr lang="zh-CN" sz="2800">
                              <a:solidFill>
                                <a:srgbClr val="000000"/>
                              </a:solidFill>
                              <a:effectLst/>
                              <a:latin typeface="+mj-lt"/>
                              <a:ea typeface="+mj-ea"/>
                              <a:cs typeface="Times New Roman" panose="02020603050405020304" pitchFamily="18" charset="0"/>
                            </a:rPr>
                            <a:t>俗名</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p>
                          <a:pPr algn="ctr">
                            <a:lnSpc>
                              <a:spcPct val="120000"/>
                            </a:lnSpc>
                            <a:spcAft>
                              <a:spcPts val="0"/>
                            </a:spcAft>
                          </a:pPr>
                          <a:r>
                            <a:rPr lang="zh-CN" sz="2800">
                              <a:solidFill>
                                <a:srgbClr val="000000"/>
                              </a:solidFill>
                              <a:effectLst/>
                              <a:latin typeface="+mj-lt"/>
                              <a:ea typeface="+mj-ea"/>
                              <a:cs typeface="Times New Roman" panose="02020603050405020304" pitchFamily="18" charset="0"/>
                            </a:rPr>
                            <a:t>纯碱或苏打</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Aft>
                              <a:spcPts val="0"/>
                            </a:spcAft>
                          </a:pPr>
                          <a:r>
                            <a:rPr lang="zh-CN" sz="2800" dirty="0">
                              <a:solidFill>
                                <a:srgbClr val="000000"/>
                              </a:solidFill>
                              <a:effectLst/>
                              <a:latin typeface="+mj-lt"/>
                              <a:ea typeface="+mj-ea"/>
                              <a:cs typeface="Times New Roman" panose="02020603050405020304" pitchFamily="18" charset="0"/>
                            </a:rPr>
                            <a:t>小苏打</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49353446"/>
                      </a:ext>
                    </a:extLst>
                  </a:tr>
                  <a:tr h="691181">
                    <a:tc rowSpan="4">
                      <a:txBody>
                        <a:bodyPr/>
                        <a:lstStyle/>
                        <a:p>
                          <a:pPr algn="ctr">
                            <a:lnSpc>
                              <a:spcPct val="120000"/>
                            </a:lnSpc>
                            <a:spcAft>
                              <a:spcPts val="0"/>
                            </a:spcAft>
                          </a:pPr>
                          <a:r>
                            <a:rPr lang="zh-CN" altLang="en-US" sz="2800" dirty="0">
                              <a:solidFill>
                                <a:srgbClr val="000000"/>
                              </a:solidFill>
                              <a:effectLst/>
                              <a:latin typeface="+mj-lt"/>
                              <a:ea typeface="+mj-ea"/>
                              <a:cs typeface="Times New Roman" panose="02020603050405020304" pitchFamily="18" charset="0"/>
                            </a:rPr>
                            <a:t>主要性质</a:t>
                          </a:r>
                          <a:endParaRPr lang="zh-CN" sz="2800" dirty="0">
                            <a:solidFill>
                              <a:srgbClr val="000000"/>
                            </a:solidFill>
                            <a:effectLst/>
                            <a:latin typeface="+mj-lt"/>
                            <a:ea typeface="+mj-ea"/>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Aft>
                              <a:spcPts val="0"/>
                            </a:spcAft>
                          </a:pPr>
                          <a:r>
                            <a:rPr lang="zh-CN" sz="2800">
                              <a:solidFill>
                                <a:srgbClr val="000000"/>
                              </a:solidFill>
                              <a:effectLst/>
                              <a:latin typeface="+mj-lt"/>
                              <a:ea typeface="+mj-ea"/>
                              <a:cs typeface="Times New Roman" panose="02020603050405020304" pitchFamily="18" charset="0"/>
                            </a:rPr>
                            <a:t>色、态</a:t>
                          </a: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Aft>
                              <a:spcPts val="0"/>
                            </a:spcAft>
                          </a:pPr>
                          <a:r>
                            <a:rPr lang="zh-CN" sz="2800">
                              <a:solidFill>
                                <a:srgbClr val="000000"/>
                              </a:solidFill>
                              <a:effectLst/>
                              <a:latin typeface="+mj-lt"/>
                              <a:ea typeface="+mj-ea"/>
                              <a:cs typeface="Times New Roman" panose="02020603050405020304" pitchFamily="18" charset="0"/>
                            </a:rPr>
                            <a:t>白色粉末</a:t>
                          </a: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Aft>
                              <a:spcPts val="0"/>
                            </a:spcAft>
                          </a:pPr>
                          <a:r>
                            <a:rPr lang="zh-CN" sz="2800" dirty="0">
                              <a:solidFill>
                                <a:srgbClr val="000000"/>
                              </a:solidFill>
                              <a:effectLst/>
                              <a:latin typeface="+mj-lt"/>
                              <a:ea typeface="+mj-ea"/>
                              <a:cs typeface="Times New Roman" panose="02020603050405020304" pitchFamily="18" charset="0"/>
                            </a:rPr>
                            <a:t>白色细小晶体</a:t>
                          </a: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284196258"/>
                      </a:ext>
                    </a:extLst>
                  </a:tr>
                  <a:tr h="691181">
                    <a:tc vMerge="1">
                      <a:txBody>
                        <a:bodyPr/>
                        <a:lstStyle/>
                        <a:p>
                          <a:pPr algn="ctr">
                            <a:lnSpc>
                              <a:spcPct val="130000"/>
                            </a:lnSpc>
                            <a:spcAft>
                              <a:spcPts val="0"/>
                            </a:spcAft>
                          </a:pPr>
                          <a:endParaRPr lang="zh-CN" sz="2800" dirty="0">
                            <a:solidFill>
                              <a:srgbClr val="000000"/>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Aft>
                              <a:spcPts val="0"/>
                            </a:spcAft>
                          </a:pPr>
                          <a:r>
                            <a:rPr lang="zh-CN" sz="2800">
                              <a:solidFill>
                                <a:srgbClr val="000000"/>
                              </a:solidFill>
                              <a:effectLst/>
                              <a:latin typeface="+mj-lt"/>
                              <a:ea typeface="+mj-ea"/>
                              <a:cs typeface="Times New Roman" panose="02020603050405020304" pitchFamily="18" charset="0"/>
                            </a:rPr>
                            <a:t>水溶性</a:t>
                          </a: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Aft>
                              <a:spcPts val="0"/>
                            </a:spcAft>
                          </a:pPr>
                          <a:r>
                            <a:rPr lang="zh-CN" sz="2800">
                              <a:solidFill>
                                <a:srgbClr val="000000"/>
                              </a:solidFill>
                              <a:effectLst/>
                              <a:latin typeface="+mj-lt"/>
                              <a:ea typeface="+mj-ea"/>
                              <a:cs typeface="Times New Roman" panose="02020603050405020304" pitchFamily="18" charset="0"/>
                            </a:rPr>
                            <a:t>易溶于水</a:t>
                          </a:r>
                          <a:r>
                            <a:rPr lang="en-US" sz="2800">
                              <a:solidFill>
                                <a:srgbClr val="000000"/>
                              </a:solidFill>
                              <a:effectLst/>
                              <a:latin typeface="+mj-lt"/>
                              <a:ea typeface="+mj-ea"/>
                              <a:cs typeface="Times New Roman" panose="02020603050405020304" pitchFamily="18" charset="0"/>
                            </a:rPr>
                            <a:t>(20 ℃, </a:t>
                          </a:r>
                          <a:r>
                            <a:rPr lang="en-US" sz="2800" i="1">
                              <a:solidFill>
                                <a:srgbClr val="000000"/>
                              </a:solidFill>
                              <a:effectLst/>
                              <a:latin typeface="+mj-lt"/>
                              <a:ea typeface="+mj-ea"/>
                              <a:cs typeface="Times New Roman" panose="02020603050405020304" pitchFamily="18" charset="0"/>
                            </a:rPr>
                            <a:t>S</a:t>
                          </a:r>
                          <a:r>
                            <a:rPr lang="en-US" sz="2800">
                              <a:solidFill>
                                <a:srgbClr val="000000"/>
                              </a:solidFill>
                              <a:effectLst/>
                              <a:latin typeface="+mj-lt"/>
                              <a:ea typeface="+mj-ea"/>
                              <a:cs typeface="Times New Roman" panose="02020603050405020304" pitchFamily="18" charset="0"/>
                            </a:rPr>
                            <a:t>=21.5 g)</a:t>
                          </a:r>
                          <a:endParaRPr lang="zh-CN" sz="2800">
                            <a:solidFill>
                              <a:srgbClr val="000000"/>
                            </a:solidFill>
                            <a:effectLst/>
                            <a:latin typeface="+mj-lt"/>
                            <a:ea typeface="+mj-ea"/>
                            <a:cs typeface="Times New Roman" panose="02020603050405020304" pitchFamily="18" charset="0"/>
                          </a:endParaRP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Aft>
                              <a:spcPts val="0"/>
                            </a:spcAft>
                          </a:pPr>
                          <a:r>
                            <a:rPr lang="zh-CN" sz="2800" dirty="0">
                              <a:solidFill>
                                <a:srgbClr val="000000"/>
                              </a:solidFill>
                              <a:effectLst/>
                              <a:latin typeface="+mj-lt"/>
                              <a:ea typeface="+mj-ea"/>
                              <a:cs typeface="Times New Roman" panose="02020603050405020304" pitchFamily="18" charset="0"/>
                            </a:rPr>
                            <a:t>可溶于水</a:t>
                          </a:r>
                          <a:r>
                            <a:rPr lang="en-US" sz="2800" dirty="0">
                              <a:solidFill>
                                <a:srgbClr val="000000"/>
                              </a:solidFill>
                              <a:effectLst/>
                              <a:latin typeface="+mj-lt"/>
                              <a:ea typeface="+mj-ea"/>
                              <a:cs typeface="Times New Roman" panose="02020603050405020304" pitchFamily="18" charset="0"/>
                            </a:rPr>
                            <a:t>(20 ℃, </a:t>
                          </a:r>
                          <a:r>
                            <a:rPr lang="en-US" sz="2800" i="1" dirty="0">
                              <a:solidFill>
                                <a:srgbClr val="000000"/>
                              </a:solidFill>
                              <a:effectLst/>
                              <a:latin typeface="+mj-lt"/>
                              <a:ea typeface="+mj-ea"/>
                              <a:cs typeface="Times New Roman" panose="02020603050405020304" pitchFamily="18" charset="0"/>
                            </a:rPr>
                            <a:t>S</a:t>
                          </a:r>
                          <a:r>
                            <a:rPr lang="en-US" sz="2800" dirty="0">
                              <a:solidFill>
                                <a:srgbClr val="000000"/>
                              </a:solidFill>
                              <a:effectLst/>
                              <a:latin typeface="+mj-lt"/>
                              <a:ea typeface="+mj-ea"/>
                              <a:cs typeface="Times New Roman" panose="02020603050405020304" pitchFamily="18" charset="0"/>
                            </a:rPr>
                            <a:t>=9.6 g)</a:t>
                          </a:r>
                          <a:endParaRPr lang="zh-CN" sz="2800" dirty="0">
                            <a:solidFill>
                              <a:srgbClr val="000000"/>
                            </a:solidFill>
                            <a:effectLst/>
                            <a:latin typeface="+mj-lt"/>
                            <a:ea typeface="+mj-ea"/>
                            <a:cs typeface="Times New Roman" panose="02020603050405020304" pitchFamily="18" charset="0"/>
                          </a:endParaRP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889278622"/>
                      </a:ext>
                    </a:extLst>
                  </a:tr>
                  <a:tr h="1135508">
                    <a:tc vMerge="1">
                      <a:txBody>
                        <a:bodyPr/>
                        <a:lstStyle/>
                        <a:p>
                          <a:pPr algn="ctr">
                            <a:lnSpc>
                              <a:spcPct val="130000"/>
                            </a:lnSpc>
                            <a:spcAft>
                              <a:spcPts val="0"/>
                            </a:spcAft>
                          </a:pPr>
                          <a:endParaRPr lang="zh-CN" sz="2800" dirty="0">
                            <a:solidFill>
                              <a:srgbClr val="000000"/>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Aft>
                              <a:spcPts val="0"/>
                            </a:spcAft>
                          </a:pPr>
                          <a:r>
                            <a:rPr lang="zh-CN" sz="2800" dirty="0">
                              <a:solidFill>
                                <a:srgbClr val="000000"/>
                              </a:solidFill>
                              <a:effectLst/>
                              <a:latin typeface="+mj-lt"/>
                              <a:ea typeface="+mj-ea"/>
                              <a:cs typeface="Times New Roman" panose="02020603050405020304" pitchFamily="18" charset="0"/>
                            </a:rPr>
                            <a:t>热稳定性</a:t>
                          </a: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Aft>
                              <a:spcPts val="0"/>
                            </a:spcAft>
                          </a:pPr>
                          <a:r>
                            <a:rPr lang="zh-CN" sz="2800" dirty="0">
                              <a:solidFill>
                                <a:srgbClr val="000000"/>
                              </a:solidFill>
                              <a:effectLst/>
                              <a:latin typeface="+mj-lt"/>
                              <a:ea typeface="+mj-ea"/>
                              <a:cs typeface="Times New Roman" panose="02020603050405020304" pitchFamily="18" charset="0"/>
                            </a:rPr>
                            <a:t>稳定</a:t>
                          </a:r>
                          <a:r>
                            <a:rPr lang="en-US" sz="2800" dirty="0">
                              <a:solidFill>
                                <a:srgbClr val="000000"/>
                              </a:solidFill>
                              <a:effectLst/>
                              <a:latin typeface="+mj-lt"/>
                              <a:ea typeface="+mj-ea"/>
                              <a:cs typeface="Times New Roman" panose="02020603050405020304" pitchFamily="18" charset="0"/>
                            </a:rPr>
                            <a:t>,</a:t>
                          </a:r>
                          <a:r>
                            <a:rPr lang="zh-CN" sz="2800" dirty="0">
                              <a:solidFill>
                                <a:srgbClr val="000000"/>
                              </a:solidFill>
                              <a:effectLst/>
                              <a:latin typeface="+mj-lt"/>
                              <a:ea typeface="+mj-ea"/>
                              <a:cs typeface="Times New Roman" panose="02020603050405020304" pitchFamily="18" charset="0"/>
                            </a:rPr>
                            <a:t>但碳酸钠晶体</a:t>
                          </a:r>
                          <a:r>
                            <a:rPr lang="en-US" sz="2800" dirty="0">
                              <a:solidFill>
                                <a:srgbClr val="000000"/>
                              </a:solidFill>
                              <a:effectLst/>
                              <a:latin typeface="+mj-lt"/>
                              <a:ea typeface="+mj-ea"/>
                              <a:cs typeface="Times New Roman" panose="02020603050405020304" pitchFamily="18" charset="0"/>
                            </a:rPr>
                            <a:t>(Na</a:t>
                          </a:r>
                          <a:r>
                            <a:rPr lang="en-US" sz="2800" baseline="-25000" dirty="0">
                              <a:solidFill>
                                <a:srgbClr val="000000"/>
                              </a:solidFill>
                              <a:effectLst/>
                              <a:latin typeface="+mj-lt"/>
                              <a:ea typeface="+mj-ea"/>
                              <a:cs typeface="Times New Roman" panose="02020603050405020304" pitchFamily="18" charset="0"/>
                            </a:rPr>
                            <a:t>2</a:t>
                          </a:r>
                          <a:r>
                            <a:rPr lang="en-US" sz="2800" dirty="0">
                              <a:solidFill>
                                <a:srgbClr val="000000"/>
                              </a:solidFill>
                              <a:effectLst/>
                              <a:latin typeface="+mj-lt"/>
                              <a:ea typeface="+mj-ea"/>
                              <a:cs typeface="Times New Roman" panose="02020603050405020304" pitchFamily="18" charset="0"/>
                            </a:rPr>
                            <a:t>CO</a:t>
                          </a:r>
                          <a:r>
                            <a:rPr lang="en-US" sz="2800" baseline="-25000" dirty="0">
                              <a:solidFill>
                                <a:srgbClr val="000000"/>
                              </a:solidFill>
                              <a:effectLst/>
                              <a:latin typeface="+mj-lt"/>
                              <a:ea typeface="+mj-ea"/>
                              <a:cs typeface="Times New Roman" panose="02020603050405020304" pitchFamily="18" charset="0"/>
                            </a:rPr>
                            <a:t>3</a:t>
                          </a:r>
                          <a:r>
                            <a:rPr lang="en-US" sz="2800" dirty="0">
                              <a:solidFill>
                                <a:srgbClr val="000000"/>
                              </a:solidFill>
                              <a:effectLst/>
                              <a:latin typeface="+mj-lt"/>
                              <a:ea typeface="+mj-ea"/>
                              <a:cs typeface="Times New Roman" panose="02020603050405020304" pitchFamily="18" charset="0"/>
                            </a:rPr>
                            <a:t>·10H</a:t>
                          </a:r>
                          <a:r>
                            <a:rPr lang="en-US" sz="2800" baseline="-25000" dirty="0">
                              <a:solidFill>
                                <a:srgbClr val="000000"/>
                              </a:solidFill>
                              <a:effectLst/>
                              <a:latin typeface="+mj-lt"/>
                              <a:ea typeface="+mj-ea"/>
                              <a:cs typeface="Times New Roman" panose="02020603050405020304" pitchFamily="18" charset="0"/>
                            </a:rPr>
                            <a:t>2</a:t>
                          </a:r>
                          <a:r>
                            <a:rPr lang="en-US" sz="2800" dirty="0">
                              <a:solidFill>
                                <a:srgbClr val="000000"/>
                              </a:solidFill>
                              <a:effectLst/>
                              <a:latin typeface="+mj-lt"/>
                              <a:ea typeface="+mj-ea"/>
                              <a:cs typeface="Times New Roman" panose="02020603050405020304" pitchFamily="18" charset="0"/>
                            </a:rPr>
                            <a:t>O)</a:t>
                          </a:r>
                          <a:r>
                            <a:rPr lang="zh-CN" sz="2800" dirty="0">
                              <a:solidFill>
                                <a:srgbClr val="000000"/>
                              </a:solidFill>
                              <a:effectLst/>
                              <a:latin typeface="+mj-lt"/>
                              <a:ea typeface="+mj-ea"/>
                              <a:cs typeface="Times New Roman" panose="02020603050405020304" pitchFamily="18" charset="0"/>
                            </a:rPr>
                            <a:t>易风化</a:t>
                          </a: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pPr>
                          <a:r>
                            <a:rPr lang="zh-CN" altLang="zh-CN" sz="2800" kern="1200" dirty="0">
                              <a:solidFill>
                                <a:schemeClr val="dk1"/>
                              </a:solidFill>
                              <a:effectLst/>
                              <a:latin typeface="+mj-lt"/>
                              <a:ea typeface="+mj-ea"/>
                              <a:cs typeface="+mn-cs"/>
                            </a:rPr>
                            <a:t>受热易分解</a:t>
                          </a:r>
                        </a:p>
                        <a:p>
                          <a:pPr algn="ctr">
                            <a:lnSpc>
                              <a:spcPct val="120000"/>
                            </a:lnSpc>
                          </a:pPr>
                          <a:r>
                            <a:rPr lang="en-US" altLang="zh-CN" sz="2800" kern="1200" dirty="0">
                              <a:solidFill>
                                <a:schemeClr val="dk1"/>
                              </a:solidFill>
                              <a:effectLst/>
                              <a:latin typeface="+mj-lt"/>
                              <a:ea typeface="+mj-ea"/>
                              <a:cs typeface="+mn-cs"/>
                            </a:rPr>
                            <a:t>2NaHCO</a:t>
                          </a:r>
                          <a:r>
                            <a:rPr lang="en-US" altLang="zh-CN" sz="2800" kern="1200" baseline="-25000" dirty="0">
                              <a:solidFill>
                                <a:schemeClr val="dk1"/>
                              </a:solidFill>
                              <a:effectLst/>
                              <a:latin typeface="+mj-lt"/>
                              <a:ea typeface="+mj-ea"/>
                              <a:cs typeface="+mn-cs"/>
                            </a:rPr>
                            <a:t>3</a:t>
                          </a:r>
                          <a:r>
                            <a:rPr lang="en-US" altLang="zh-CN" sz="2800" kern="1200" baseline="0" dirty="0">
                              <a:solidFill>
                                <a:schemeClr val="dk1"/>
                              </a:solidFill>
                              <a:effectLst/>
                              <a:latin typeface="+mj-lt"/>
                              <a:ea typeface="+mj-ea"/>
                              <a:cs typeface="+mn-cs"/>
                            </a:rPr>
                            <a:t>       </a:t>
                          </a:r>
                          <a:r>
                            <a:rPr lang="en-US" altLang="zh-CN" sz="2800" kern="1200" dirty="0">
                              <a:solidFill>
                                <a:schemeClr val="dk1"/>
                              </a:solidFill>
                              <a:effectLst/>
                              <a:latin typeface="+mj-lt"/>
                              <a:ea typeface="+mj-ea"/>
                              <a:cs typeface="+mn-cs"/>
                            </a:rPr>
                            <a:t>Na</a:t>
                          </a:r>
                          <a:r>
                            <a:rPr lang="en-US" altLang="zh-CN" sz="2800" kern="1200" baseline="-25000" dirty="0">
                              <a:solidFill>
                                <a:schemeClr val="dk1"/>
                              </a:solidFill>
                              <a:effectLst/>
                              <a:latin typeface="+mj-lt"/>
                              <a:ea typeface="+mj-ea"/>
                              <a:cs typeface="+mn-cs"/>
                            </a:rPr>
                            <a:t>2</a:t>
                          </a:r>
                          <a:r>
                            <a:rPr lang="en-US" altLang="zh-CN" sz="2800" kern="1200" dirty="0">
                              <a:solidFill>
                                <a:schemeClr val="dk1"/>
                              </a:solidFill>
                              <a:effectLst/>
                              <a:latin typeface="+mj-lt"/>
                              <a:ea typeface="+mj-ea"/>
                              <a:cs typeface="+mn-cs"/>
                            </a:rPr>
                            <a:t>CO</a:t>
                          </a:r>
                          <a:r>
                            <a:rPr lang="en-US" altLang="zh-CN" sz="2800" kern="1200" baseline="-25000" dirty="0">
                              <a:solidFill>
                                <a:schemeClr val="dk1"/>
                              </a:solidFill>
                              <a:effectLst/>
                              <a:latin typeface="+mj-lt"/>
                              <a:ea typeface="+mj-ea"/>
                              <a:cs typeface="+mn-cs"/>
                            </a:rPr>
                            <a:t>3</a:t>
                          </a:r>
                          <a:r>
                            <a:rPr lang="en-US" altLang="zh-CN" sz="2800" kern="1200" dirty="0">
                              <a:solidFill>
                                <a:schemeClr val="dk1"/>
                              </a:solidFill>
                              <a:effectLst/>
                              <a:latin typeface="+mj-lt"/>
                              <a:ea typeface="+mj-ea"/>
                              <a:cs typeface="+mn-cs"/>
                            </a:rPr>
                            <a:t>+H</a:t>
                          </a:r>
                          <a:r>
                            <a:rPr lang="en-US" altLang="zh-CN" sz="2800" kern="1200" baseline="-25000" dirty="0">
                              <a:solidFill>
                                <a:schemeClr val="dk1"/>
                              </a:solidFill>
                              <a:effectLst/>
                              <a:latin typeface="+mj-lt"/>
                              <a:ea typeface="+mj-ea"/>
                              <a:cs typeface="+mn-cs"/>
                            </a:rPr>
                            <a:t>2</a:t>
                          </a:r>
                          <a:r>
                            <a:rPr lang="en-US" altLang="zh-CN" sz="2800" kern="1200" dirty="0">
                              <a:solidFill>
                                <a:schemeClr val="dk1"/>
                              </a:solidFill>
                              <a:effectLst/>
                              <a:latin typeface="+mj-lt"/>
                              <a:ea typeface="+mj-ea"/>
                              <a:cs typeface="+mn-cs"/>
                            </a:rPr>
                            <a:t>O+CO</a:t>
                          </a:r>
                          <a:r>
                            <a:rPr lang="en-US" altLang="zh-CN" sz="2800" kern="1200" baseline="-25000" dirty="0">
                              <a:solidFill>
                                <a:schemeClr val="dk1"/>
                              </a:solidFill>
                              <a:effectLst/>
                              <a:latin typeface="+mj-lt"/>
                              <a:ea typeface="+mj-ea"/>
                              <a:cs typeface="+mn-cs"/>
                            </a:rPr>
                            <a:t>2</a:t>
                          </a:r>
                          <a:r>
                            <a:rPr lang="en-US" altLang="zh-CN" sz="2800" kern="1200" dirty="0">
                              <a:solidFill>
                                <a:schemeClr val="dk1"/>
                              </a:solidFill>
                              <a:effectLst/>
                              <a:latin typeface="+mj-lt"/>
                              <a:ea typeface="+mj-ea"/>
                              <a:cs typeface="+mn-cs"/>
                            </a:rPr>
                            <a:t>↑</a:t>
                          </a:r>
                          <a:endParaRPr lang="zh-CN" sz="2800" dirty="0">
                            <a:solidFill>
                              <a:srgbClr val="000000"/>
                            </a:solidFill>
                            <a:effectLst/>
                            <a:latin typeface="+mj-lt"/>
                            <a:ea typeface="+mj-ea"/>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573617587"/>
                      </a:ext>
                    </a:extLst>
                  </a:tr>
                  <a:tr h="1174866">
                    <a:tc vMerge="1">
                      <a:txBody>
                        <a:bodyPr/>
                        <a:lstStyle/>
                        <a:p>
                          <a:pPr algn="ctr">
                            <a:lnSpc>
                              <a:spcPct val="120000"/>
                            </a:lnSpc>
                            <a:spcAft>
                              <a:spcPts val="0"/>
                            </a:spcAft>
                          </a:pPr>
                          <a:endParaRPr lang="zh-CN" sz="2800" dirty="0">
                            <a:solidFill>
                              <a:srgbClr val="000000"/>
                            </a:solidFill>
                            <a:effectLst/>
                            <a:latin typeface="+mj-lt"/>
                            <a:ea typeface="+mj-ea"/>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Aft>
                              <a:spcPts val="0"/>
                            </a:spcAft>
                          </a:pPr>
                          <a:r>
                            <a:rPr lang="zh-CN" sz="2800" dirty="0">
                              <a:solidFill>
                                <a:srgbClr val="000000"/>
                              </a:solidFill>
                              <a:effectLst/>
                              <a:latin typeface="+mj-lt"/>
                              <a:ea typeface="+mj-ea"/>
                              <a:cs typeface="Times New Roman" panose="02020603050405020304" pitchFamily="18" charset="0"/>
                            </a:rPr>
                            <a:t>与</a:t>
                          </a:r>
                          <a:r>
                            <a:rPr lang="en-US" sz="2800" dirty="0">
                              <a:solidFill>
                                <a:srgbClr val="000000"/>
                              </a:solidFill>
                              <a:effectLst/>
                              <a:latin typeface="+mj-lt"/>
                              <a:ea typeface="+mj-ea"/>
                              <a:cs typeface="Times New Roman" panose="02020603050405020304" pitchFamily="18" charset="0"/>
                            </a:rPr>
                            <a:t>H</a:t>
                          </a:r>
                          <a:r>
                            <a:rPr lang="en-US" sz="2800" baseline="30000" dirty="0">
                              <a:solidFill>
                                <a:srgbClr val="000000"/>
                              </a:solidFill>
                              <a:effectLst/>
                              <a:latin typeface="+mj-lt"/>
                              <a:ea typeface="+mj-ea"/>
                              <a:cs typeface="Times New Roman" panose="02020603050405020304" pitchFamily="18" charset="0"/>
                            </a:rPr>
                            <a:t>+</a:t>
                          </a:r>
                          <a:r>
                            <a:rPr lang="zh-CN" sz="2800" dirty="0">
                              <a:solidFill>
                                <a:srgbClr val="000000"/>
                              </a:solidFill>
                              <a:effectLst/>
                              <a:latin typeface="+mj-lt"/>
                              <a:ea typeface="+mj-ea"/>
                              <a:cs typeface="Times New Roman" panose="02020603050405020304" pitchFamily="18" charset="0"/>
                            </a:rPr>
                            <a:t>反应</a:t>
                          </a: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Aft>
                              <a:spcPts val="0"/>
                            </a:spcAft>
                          </a:pPr>
                          <a:r>
                            <a:rPr lang="en-US" altLang="zh-CN" sz="2800" kern="1200" dirty="0">
                              <a:solidFill>
                                <a:schemeClr val="dk1"/>
                              </a:solidFill>
                              <a:effectLst/>
                              <a:latin typeface="+mj-lt"/>
                              <a:ea typeface="+mj-ea"/>
                              <a:cs typeface="+mn-cs"/>
                            </a:rPr>
                            <a:t>C</a:t>
                          </a:r>
                          <a14:m>
                            <m:oMath xmlns:m="http://schemas.openxmlformats.org/officeDocument/2006/math">
                              <m:sSubSup>
                                <m:sSubSupPr>
                                  <m:ctrlPr>
                                    <a:rPr lang="zh-CN" altLang="zh-CN" sz="2800" i="1" kern="1200">
                                      <a:solidFill>
                                        <a:schemeClr val="dk1"/>
                                      </a:solidFill>
                                      <a:effectLst/>
                                      <a:latin typeface="Cambria Math" panose="02040503050406030204" pitchFamily="18" charset="0"/>
                                      <a:ea typeface="+mj-ea"/>
                                      <a:cs typeface="+mn-cs"/>
                                    </a:rPr>
                                  </m:ctrlPr>
                                </m:sSubSupPr>
                                <m:e>
                                  <m:r>
                                    <m:rPr>
                                      <m:sty m:val="p"/>
                                    </m:rPr>
                                    <a:rPr lang="en-US" altLang="zh-CN" sz="2800" kern="1200">
                                      <a:solidFill>
                                        <a:schemeClr val="dk1"/>
                                      </a:solidFill>
                                      <a:effectLst/>
                                      <a:latin typeface="Cambria Math" panose="02040503050406030204" pitchFamily="18" charset="0"/>
                                      <a:ea typeface="+mj-ea"/>
                                      <a:cs typeface="+mn-cs"/>
                                    </a:rPr>
                                    <m:t>O</m:t>
                                  </m:r>
                                </m:e>
                                <m:sub>
                                  <m:r>
                                    <a:rPr lang="en-US" altLang="zh-CN" sz="2800" kern="1200">
                                      <a:solidFill>
                                        <a:schemeClr val="dk1"/>
                                      </a:solidFill>
                                      <a:effectLst/>
                                      <a:latin typeface="Cambria Math" panose="02040503050406030204" pitchFamily="18" charset="0"/>
                                      <a:ea typeface="+mj-ea"/>
                                      <a:cs typeface="+mn-cs"/>
                                    </a:rPr>
                                    <m:t>3</m:t>
                                  </m:r>
                                </m:sub>
                                <m:sup>
                                  <m:r>
                                    <a:rPr lang="en-US" altLang="zh-CN" sz="2800" kern="1200">
                                      <a:solidFill>
                                        <a:schemeClr val="dk1"/>
                                      </a:solidFill>
                                      <a:effectLst/>
                                      <a:latin typeface="Cambria Math" panose="02040503050406030204" pitchFamily="18" charset="0"/>
                                      <a:ea typeface="+mj-ea"/>
                                      <a:cs typeface="+mn-cs"/>
                                    </a:rPr>
                                    <m:t>2</m:t>
                                  </m:r>
                                  <m:r>
                                    <m:rPr>
                                      <m:nor/>
                                    </m:rPr>
                                    <a:rPr lang="en-US" altLang="zh-CN" sz="2800" i="1" kern="1200">
                                      <a:solidFill>
                                        <a:schemeClr val="dk1"/>
                                      </a:solidFill>
                                      <a:effectLst/>
                                      <a:latin typeface="+mj-lt"/>
                                      <a:ea typeface="+mj-ea"/>
                                      <a:cs typeface="+mn-cs"/>
                                    </a:rPr>
                                    <m:t>−</m:t>
                                  </m:r>
                                </m:sup>
                              </m:sSubSup>
                            </m:oMath>
                          </a14:m>
                          <a:r>
                            <a:rPr lang="en-US" altLang="zh-CN" sz="2800" kern="1200" dirty="0">
                              <a:solidFill>
                                <a:schemeClr val="dk1"/>
                              </a:solidFill>
                              <a:effectLst/>
                              <a:latin typeface="+mj-lt"/>
                              <a:ea typeface="+mj-ea"/>
                              <a:cs typeface="+mn-cs"/>
                            </a:rPr>
                            <a:t>+2H</a:t>
                          </a:r>
                          <a:r>
                            <a:rPr lang="en-US" altLang="zh-CN" sz="2800" kern="1200" baseline="30000" dirty="0">
                              <a:solidFill>
                                <a:schemeClr val="dk1"/>
                              </a:solidFill>
                              <a:effectLst/>
                              <a:latin typeface="+mj-lt"/>
                              <a:ea typeface="+mj-ea"/>
                              <a:cs typeface="+mn-cs"/>
                            </a:rPr>
                            <a:t>+</a:t>
                          </a:r>
                          <a:r>
                            <a:rPr lang="en-US" altLang="zh-CN" sz="2800" kern="1200" baseline="0" dirty="0">
                              <a:solidFill>
                                <a:schemeClr val="dk1"/>
                              </a:solidFill>
                              <a:effectLst/>
                              <a:latin typeface="+mj-lt"/>
                              <a:ea typeface="+mj-ea"/>
                              <a:cs typeface="+mn-cs"/>
                            </a:rPr>
                            <a:t>       </a:t>
                          </a:r>
                          <a:r>
                            <a:rPr lang="en-US" altLang="zh-CN" sz="2800" kern="1200" dirty="0">
                              <a:solidFill>
                                <a:schemeClr val="dk1"/>
                              </a:solidFill>
                              <a:effectLst/>
                              <a:latin typeface="+mj-lt"/>
                              <a:ea typeface="+mj-ea"/>
                              <a:cs typeface="+mn-cs"/>
                            </a:rPr>
                            <a:t>CO</a:t>
                          </a:r>
                          <a:r>
                            <a:rPr lang="en-US" altLang="zh-CN" sz="2800" kern="1200" baseline="-25000" dirty="0">
                              <a:solidFill>
                                <a:schemeClr val="dk1"/>
                              </a:solidFill>
                              <a:effectLst/>
                              <a:latin typeface="+mj-lt"/>
                              <a:ea typeface="+mj-ea"/>
                              <a:cs typeface="+mn-cs"/>
                            </a:rPr>
                            <a:t>2</a:t>
                          </a:r>
                          <a:r>
                            <a:rPr lang="en-US" altLang="zh-CN" sz="2800" kern="1200" dirty="0">
                              <a:solidFill>
                                <a:schemeClr val="dk1"/>
                              </a:solidFill>
                              <a:effectLst/>
                              <a:latin typeface="+mj-lt"/>
                              <a:ea typeface="+mj-ea"/>
                              <a:cs typeface="+mn-cs"/>
                            </a:rPr>
                            <a:t>↑+</a:t>
                          </a:r>
                        </a:p>
                        <a:p>
                          <a:pPr algn="ctr">
                            <a:lnSpc>
                              <a:spcPct val="120000"/>
                            </a:lnSpc>
                            <a:spcAft>
                              <a:spcPts val="0"/>
                            </a:spcAft>
                          </a:pPr>
                          <a:r>
                            <a:rPr lang="en-US" altLang="zh-CN" sz="2800" kern="1200" dirty="0">
                              <a:solidFill>
                                <a:schemeClr val="dk1"/>
                              </a:solidFill>
                              <a:effectLst/>
                              <a:latin typeface="+mj-lt"/>
                              <a:ea typeface="+mj-ea"/>
                              <a:cs typeface="+mn-cs"/>
                            </a:rPr>
                            <a:t>H</a:t>
                          </a:r>
                          <a:r>
                            <a:rPr lang="en-US" altLang="zh-CN" sz="2800" kern="1200" baseline="-25000" dirty="0">
                              <a:solidFill>
                                <a:schemeClr val="dk1"/>
                              </a:solidFill>
                              <a:effectLst/>
                              <a:latin typeface="+mj-lt"/>
                              <a:ea typeface="+mj-ea"/>
                              <a:cs typeface="+mn-cs"/>
                            </a:rPr>
                            <a:t>2</a:t>
                          </a:r>
                          <a:r>
                            <a:rPr lang="en-US" altLang="zh-CN" sz="2800" kern="1200" dirty="0">
                              <a:solidFill>
                                <a:schemeClr val="dk1"/>
                              </a:solidFill>
                              <a:effectLst/>
                              <a:latin typeface="+mj-lt"/>
                              <a:ea typeface="+mj-ea"/>
                              <a:cs typeface="+mn-cs"/>
                            </a:rPr>
                            <a:t>O(</a:t>
                          </a:r>
                          <a:r>
                            <a:rPr lang="zh-CN" altLang="zh-CN" sz="2800" kern="1200" dirty="0">
                              <a:solidFill>
                                <a:schemeClr val="dk1"/>
                              </a:solidFill>
                              <a:effectLst/>
                              <a:latin typeface="+mj-lt"/>
                              <a:ea typeface="+mj-ea"/>
                              <a:cs typeface="+mn-cs"/>
                            </a:rPr>
                            <a:t>较快</a:t>
                          </a:r>
                          <a:r>
                            <a:rPr lang="en-US" altLang="zh-CN" sz="2800" kern="1200" dirty="0">
                              <a:solidFill>
                                <a:schemeClr val="dk1"/>
                              </a:solidFill>
                              <a:effectLst/>
                              <a:latin typeface="+mj-lt"/>
                              <a:ea typeface="+mj-ea"/>
                              <a:cs typeface="+mn-cs"/>
                            </a:rPr>
                            <a:t>)</a:t>
                          </a:r>
                          <a:endParaRPr lang="zh-CN" sz="2800" dirty="0">
                            <a:solidFill>
                              <a:srgbClr val="000000"/>
                            </a:solidFill>
                            <a:effectLst/>
                            <a:latin typeface="+mj-lt"/>
                            <a:ea typeface="+mj-ea"/>
                            <a:cs typeface="Times New Roman" panose="02020603050405020304" pitchFamily="18" charset="0"/>
                          </a:endParaRP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pPr>
                          <a:r>
                            <a:rPr lang="en-US" altLang="zh-CN" sz="2800" kern="1200" dirty="0">
                              <a:solidFill>
                                <a:schemeClr val="dk1"/>
                              </a:solidFill>
                              <a:effectLst/>
                              <a:latin typeface="+mj-lt"/>
                              <a:ea typeface="+mj-ea"/>
                              <a:cs typeface="+mn-cs"/>
                            </a:rPr>
                            <a:t>HC</a:t>
                          </a:r>
                          <a14:m>
                            <m:oMath xmlns:m="http://schemas.openxmlformats.org/officeDocument/2006/math">
                              <m:sSubSup>
                                <m:sSubSupPr>
                                  <m:ctrlPr>
                                    <a:rPr lang="zh-CN" altLang="zh-CN" sz="2800" i="1" kern="1200">
                                      <a:solidFill>
                                        <a:schemeClr val="dk1"/>
                                      </a:solidFill>
                                      <a:effectLst/>
                                      <a:latin typeface="Cambria Math" panose="02040503050406030204" pitchFamily="18" charset="0"/>
                                      <a:ea typeface="+mj-ea"/>
                                      <a:cs typeface="+mn-cs"/>
                                    </a:rPr>
                                  </m:ctrlPr>
                                </m:sSubSupPr>
                                <m:e>
                                  <m:r>
                                    <m:rPr>
                                      <m:sty m:val="p"/>
                                    </m:rPr>
                                    <a:rPr lang="en-US" altLang="zh-CN" sz="2800" kern="1200">
                                      <a:solidFill>
                                        <a:schemeClr val="dk1"/>
                                      </a:solidFill>
                                      <a:effectLst/>
                                      <a:latin typeface="Cambria Math" panose="02040503050406030204" pitchFamily="18" charset="0"/>
                                      <a:ea typeface="+mj-ea"/>
                                      <a:cs typeface="+mn-cs"/>
                                    </a:rPr>
                                    <m:t>O</m:t>
                                  </m:r>
                                </m:e>
                                <m:sub>
                                  <m:r>
                                    <a:rPr lang="en-US" altLang="zh-CN" sz="2800" kern="1200">
                                      <a:solidFill>
                                        <a:schemeClr val="dk1"/>
                                      </a:solidFill>
                                      <a:effectLst/>
                                      <a:latin typeface="Cambria Math" panose="02040503050406030204" pitchFamily="18" charset="0"/>
                                      <a:ea typeface="+mj-ea"/>
                                      <a:cs typeface="+mn-cs"/>
                                    </a:rPr>
                                    <m:t>3</m:t>
                                  </m:r>
                                </m:sub>
                                <m:sup>
                                  <m:r>
                                    <m:rPr>
                                      <m:nor/>
                                    </m:rPr>
                                    <a:rPr lang="en-US" altLang="zh-CN" sz="2800" i="1" kern="1200">
                                      <a:solidFill>
                                        <a:schemeClr val="dk1"/>
                                      </a:solidFill>
                                      <a:effectLst/>
                                      <a:latin typeface="+mj-lt"/>
                                      <a:ea typeface="+mj-ea"/>
                                      <a:cs typeface="+mn-cs"/>
                                    </a:rPr>
                                    <m:t>−</m:t>
                                  </m:r>
                                </m:sup>
                              </m:sSubSup>
                            </m:oMath>
                          </a14:m>
                          <a:r>
                            <a:rPr lang="en-US" altLang="zh-CN" sz="2800" kern="1200" dirty="0">
                              <a:solidFill>
                                <a:schemeClr val="dk1"/>
                              </a:solidFill>
                              <a:effectLst/>
                              <a:latin typeface="+mj-lt"/>
                              <a:ea typeface="+mj-ea"/>
                              <a:cs typeface="+mn-cs"/>
                            </a:rPr>
                            <a:t>+H</a:t>
                          </a:r>
                          <a:r>
                            <a:rPr lang="en-US" altLang="zh-CN" sz="2800" kern="1200" baseline="30000" dirty="0">
                              <a:solidFill>
                                <a:schemeClr val="dk1"/>
                              </a:solidFill>
                              <a:effectLst/>
                              <a:latin typeface="+mj-lt"/>
                              <a:ea typeface="+mj-ea"/>
                              <a:cs typeface="+mn-cs"/>
                            </a:rPr>
                            <a:t>+</a:t>
                          </a:r>
                          <a:r>
                            <a:rPr lang="en-US" altLang="zh-CN" sz="2800" kern="1200" baseline="0" dirty="0">
                              <a:solidFill>
                                <a:schemeClr val="dk1"/>
                              </a:solidFill>
                              <a:effectLst/>
                              <a:latin typeface="+mj-lt"/>
                              <a:ea typeface="+mj-ea"/>
                              <a:cs typeface="+mn-cs"/>
                            </a:rPr>
                            <a:t>        </a:t>
                          </a:r>
                          <a:r>
                            <a:rPr lang="en-US" altLang="zh-CN" sz="2800" kern="1200" dirty="0">
                              <a:solidFill>
                                <a:schemeClr val="dk1"/>
                              </a:solidFill>
                              <a:effectLst/>
                              <a:latin typeface="+mj-lt"/>
                              <a:ea typeface="+mj-ea"/>
                              <a:cs typeface="+mn-cs"/>
                            </a:rPr>
                            <a:t>CO</a:t>
                          </a:r>
                          <a:r>
                            <a:rPr lang="en-US" altLang="zh-CN" sz="2800" kern="1200" baseline="-25000" dirty="0">
                              <a:solidFill>
                                <a:schemeClr val="dk1"/>
                              </a:solidFill>
                              <a:effectLst/>
                              <a:latin typeface="+mj-lt"/>
                              <a:ea typeface="+mj-ea"/>
                              <a:cs typeface="+mn-cs"/>
                            </a:rPr>
                            <a:t>2</a:t>
                          </a:r>
                          <a:r>
                            <a:rPr lang="en-US" altLang="zh-CN" sz="2800" kern="1200" dirty="0">
                              <a:solidFill>
                                <a:schemeClr val="dk1"/>
                              </a:solidFill>
                              <a:effectLst/>
                              <a:latin typeface="+mj-lt"/>
                              <a:ea typeface="+mj-ea"/>
                              <a:cs typeface="+mn-cs"/>
                            </a:rPr>
                            <a:t>↑+H</a:t>
                          </a:r>
                          <a:r>
                            <a:rPr lang="en-US" altLang="zh-CN" sz="2800" kern="1200" baseline="-25000" dirty="0">
                              <a:solidFill>
                                <a:schemeClr val="dk1"/>
                              </a:solidFill>
                              <a:effectLst/>
                              <a:latin typeface="+mj-lt"/>
                              <a:ea typeface="+mj-ea"/>
                              <a:cs typeface="+mn-cs"/>
                            </a:rPr>
                            <a:t>2</a:t>
                          </a:r>
                          <a:r>
                            <a:rPr lang="en-US" altLang="zh-CN" sz="2800" kern="1200" dirty="0">
                              <a:solidFill>
                                <a:schemeClr val="dk1"/>
                              </a:solidFill>
                              <a:effectLst/>
                              <a:latin typeface="+mj-lt"/>
                              <a:ea typeface="+mj-ea"/>
                              <a:cs typeface="+mn-cs"/>
                            </a:rPr>
                            <a:t>O(</a:t>
                          </a:r>
                          <a:r>
                            <a:rPr lang="zh-CN" altLang="zh-CN" sz="2800" kern="1200" dirty="0">
                              <a:solidFill>
                                <a:schemeClr val="dk1"/>
                              </a:solidFill>
                              <a:effectLst/>
                              <a:latin typeface="+mj-lt"/>
                              <a:ea typeface="+mj-ea"/>
                              <a:cs typeface="+mn-cs"/>
                            </a:rPr>
                            <a:t>更快</a:t>
                          </a:r>
                          <a:r>
                            <a:rPr lang="en-US" altLang="zh-CN" sz="2800" kern="1200" dirty="0">
                              <a:solidFill>
                                <a:schemeClr val="dk1"/>
                              </a:solidFill>
                              <a:effectLst/>
                              <a:latin typeface="+mj-lt"/>
                              <a:ea typeface="+mj-ea"/>
                              <a:cs typeface="+mn-cs"/>
                            </a:rPr>
                            <a:t>)</a:t>
                          </a:r>
                          <a:endParaRPr lang="zh-CN" sz="2800" dirty="0">
                            <a:solidFill>
                              <a:srgbClr val="000000"/>
                            </a:solidFill>
                            <a:effectLst/>
                            <a:latin typeface="+mj-lt"/>
                            <a:ea typeface="+mj-ea"/>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248405423"/>
                      </a:ext>
                    </a:extLst>
                  </a:tr>
                </a:tbl>
              </a:graphicData>
            </a:graphic>
          </p:graphicFrame>
        </mc:Choice>
        <mc:Fallback xmlns="">
          <p:graphicFrame>
            <p:nvGraphicFramePr>
              <p:cNvPr id="3" name="表格 2"/>
              <p:cNvGraphicFramePr>
                <a:graphicFrameLocks noGrp="1"/>
              </p:cNvGraphicFramePr>
              <p:nvPr>
                <p:extLst>
                  <p:ext uri="{D42A27DB-BD31-4B8C-83A1-F6EECF244321}">
                    <p14:modId xmlns:p14="http://schemas.microsoft.com/office/powerpoint/2010/main" val="2688968055"/>
                  </p:ext>
                </p:extLst>
              </p:nvPr>
            </p:nvGraphicFramePr>
            <p:xfrm>
              <a:off x="379380" y="1430317"/>
              <a:ext cx="11459183" cy="4828244"/>
            </p:xfrm>
            <a:graphic>
              <a:graphicData uri="http://schemas.openxmlformats.org/drawingml/2006/table">
                <a:tbl>
                  <a:tblPr firstRow="1" bandRow="1">
                    <a:tableStyleId>{5C22544A-7EE6-4342-B048-85BDC9FD1C3A}</a:tableStyleId>
                  </a:tblPr>
                  <a:tblGrid>
                    <a:gridCol w="463900">
                      <a:extLst>
                        <a:ext uri="{9D8B030D-6E8A-4147-A177-3AD203B41FA5}">
                          <a16:colId xmlns:a16="http://schemas.microsoft.com/office/drawing/2014/main" val="2220233318"/>
                        </a:ext>
                      </a:extLst>
                    </a:gridCol>
                    <a:gridCol w="1412240">
                      <a:extLst>
                        <a:ext uri="{9D8B030D-6E8A-4147-A177-3AD203B41FA5}">
                          <a16:colId xmlns:a16="http://schemas.microsoft.com/office/drawing/2014/main" val="2802644853"/>
                        </a:ext>
                      </a:extLst>
                    </a:gridCol>
                    <a:gridCol w="4330475">
                      <a:extLst>
                        <a:ext uri="{9D8B030D-6E8A-4147-A177-3AD203B41FA5}">
                          <a16:colId xmlns:a16="http://schemas.microsoft.com/office/drawing/2014/main" val="2009351098"/>
                        </a:ext>
                      </a:extLst>
                    </a:gridCol>
                    <a:gridCol w="5252568">
                      <a:extLst>
                        <a:ext uri="{9D8B030D-6E8A-4147-A177-3AD203B41FA5}">
                          <a16:colId xmlns:a16="http://schemas.microsoft.com/office/drawing/2014/main" val="2154092462"/>
                        </a:ext>
                      </a:extLst>
                    </a:gridCol>
                  </a:tblGrid>
                  <a:tr h="567754">
                    <a:tc gridSpan="2">
                      <a:txBody>
                        <a:bodyPr/>
                        <a:lstStyle/>
                        <a:p>
                          <a:pPr algn="ctr">
                            <a:lnSpc>
                              <a:spcPct val="120000"/>
                            </a:lnSpc>
                            <a:spcAft>
                              <a:spcPts val="0"/>
                            </a:spcAft>
                          </a:pPr>
                          <a:r>
                            <a:rPr lang="zh-CN" sz="2800">
                              <a:solidFill>
                                <a:srgbClr val="000000"/>
                              </a:solidFill>
                              <a:effectLst/>
                              <a:latin typeface="+mj-lt"/>
                              <a:ea typeface="+mj-ea"/>
                              <a:cs typeface="Times New Roman" panose="02020603050405020304" pitchFamily="18" charset="0"/>
                            </a:rPr>
                            <a:t>名称</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p>
                          <a:pPr algn="ctr">
                            <a:lnSpc>
                              <a:spcPct val="120000"/>
                            </a:lnSpc>
                            <a:spcAft>
                              <a:spcPts val="0"/>
                            </a:spcAft>
                          </a:pPr>
                          <a:r>
                            <a:rPr lang="zh-CN" sz="2800" dirty="0">
                              <a:solidFill>
                                <a:srgbClr val="000000"/>
                              </a:solidFill>
                              <a:effectLst/>
                              <a:latin typeface="+mj-lt"/>
                              <a:ea typeface="+mj-ea"/>
                              <a:cs typeface="Times New Roman" panose="02020603050405020304" pitchFamily="18" charset="0"/>
                            </a:rPr>
                            <a:t>碳酸钠</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Aft>
                              <a:spcPts val="0"/>
                            </a:spcAft>
                          </a:pPr>
                          <a:r>
                            <a:rPr lang="zh-CN" sz="2800">
                              <a:solidFill>
                                <a:srgbClr val="000000"/>
                              </a:solidFill>
                              <a:effectLst/>
                              <a:latin typeface="+mj-lt"/>
                              <a:ea typeface="+mj-ea"/>
                              <a:cs typeface="Times New Roman" panose="02020603050405020304" pitchFamily="18" charset="0"/>
                            </a:rPr>
                            <a:t>碳酸氢钠</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5100625"/>
                      </a:ext>
                    </a:extLst>
                  </a:tr>
                  <a:tr h="567754">
                    <a:tc gridSpan="2">
                      <a:txBody>
                        <a:bodyPr/>
                        <a:lstStyle/>
                        <a:p>
                          <a:pPr algn="ctr">
                            <a:lnSpc>
                              <a:spcPct val="120000"/>
                            </a:lnSpc>
                            <a:spcAft>
                              <a:spcPts val="0"/>
                            </a:spcAft>
                          </a:pPr>
                          <a:r>
                            <a:rPr lang="zh-CN" sz="2800">
                              <a:solidFill>
                                <a:srgbClr val="000000"/>
                              </a:solidFill>
                              <a:effectLst/>
                              <a:latin typeface="+mj-lt"/>
                              <a:ea typeface="+mj-ea"/>
                              <a:cs typeface="Times New Roman" panose="02020603050405020304" pitchFamily="18" charset="0"/>
                            </a:rPr>
                            <a:t>俗名</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p>
                          <a:pPr algn="ctr">
                            <a:lnSpc>
                              <a:spcPct val="120000"/>
                            </a:lnSpc>
                            <a:spcAft>
                              <a:spcPts val="0"/>
                            </a:spcAft>
                          </a:pPr>
                          <a:r>
                            <a:rPr lang="zh-CN" sz="2800">
                              <a:solidFill>
                                <a:srgbClr val="000000"/>
                              </a:solidFill>
                              <a:effectLst/>
                              <a:latin typeface="+mj-lt"/>
                              <a:ea typeface="+mj-ea"/>
                              <a:cs typeface="Times New Roman" panose="02020603050405020304" pitchFamily="18" charset="0"/>
                            </a:rPr>
                            <a:t>纯碱或苏打</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Aft>
                              <a:spcPts val="0"/>
                            </a:spcAft>
                          </a:pPr>
                          <a:r>
                            <a:rPr lang="zh-CN" sz="2800" dirty="0">
                              <a:solidFill>
                                <a:srgbClr val="000000"/>
                              </a:solidFill>
                              <a:effectLst/>
                              <a:latin typeface="+mj-lt"/>
                              <a:ea typeface="+mj-ea"/>
                              <a:cs typeface="Times New Roman" panose="02020603050405020304" pitchFamily="18" charset="0"/>
                            </a:rPr>
                            <a:t>小苏打</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353446"/>
                      </a:ext>
                    </a:extLst>
                  </a:tr>
                  <a:tr h="691181">
                    <a:tc rowSpan="4">
                      <a:txBody>
                        <a:bodyPr/>
                        <a:lstStyle/>
                        <a:p>
                          <a:pPr algn="ctr">
                            <a:lnSpc>
                              <a:spcPct val="120000"/>
                            </a:lnSpc>
                            <a:spcAft>
                              <a:spcPts val="0"/>
                            </a:spcAft>
                          </a:pPr>
                          <a:r>
                            <a:rPr lang="zh-CN" altLang="en-US" sz="2800" dirty="0">
                              <a:solidFill>
                                <a:srgbClr val="000000"/>
                              </a:solidFill>
                              <a:effectLst/>
                              <a:latin typeface="+mj-lt"/>
                              <a:ea typeface="+mj-ea"/>
                              <a:cs typeface="Times New Roman" panose="02020603050405020304" pitchFamily="18" charset="0"/>
                            </a:rPr>
                            <a:t>主要性质</a:t>
                          </a:r>
                          <a:endParaRPr lang="zh-CN" sz="2800" dirty="0">
                            <a:solidFill>
                              <a:srgbClr val="000000"/>
                            </a:solidFill>
                            <a:effectLst/>
                            <a:latin typeface="+mj-lt"/>
                            <a:ea typeface="+mj-ea"/>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Aft>
                              <a:spcPts val="0"/>
                            </a:spcAft>
                          </a:pPr>
                          <a:r>
                            <a:rPr lang="zh-CN" sz="2800">
                              <a:solidFill>
                                <a:srgbClr val="000000"/>
                              </a:solidFill>
                              <a:effectLst/>
                              <a:latin typeface="+mj-lt"/>
                              <a:ea typeface="+mj-ea"/>
                              <a:cs typeface="Times New Roman" panose="02020603050405020304" pitchFamily="18" charset="0"/>
                            </a:rPr>
                            <a:t>色、态</a:t>
                          </a: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Aft>
                              <a:spcPts val="0"/>
                            </a:spcAft>
                          </a:pPr>
                          <a:r>
                            <a:rPr lang="zh-CN" sz="2800">
                              <a:solidFill>
                                <a:srgbClr val="000000"/>
                              </a:solidFill>
                              <a:effectLst/>
                              <a:latin typeface="+mj-lt"/>
                              <a:ea typeface="+mj-ea"/>
                              <a:cs typeface="Times New Roman" panose="02020603050405020304" pitchFamily="18" charset="0"/>
                            </a:rPr>
                            <a:t>白色粉末</a:t>
                          </a: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Aft>
                              <a:spcPts val="0"/>
                            </a:spcAft>
                          </a:pPr>
                          <a:r>
                            <a:rPr lang="zh-CN" sz="2800">
                              <a:solidFill>
                                <a:srgbClr val="000000"/>
                              </a:solidFill>
                              <a:effectLst/>
                              <a:latin typeface="+mj-lt"/>
                              <a:ea typeface="+mj-ea"/>
                              <a:cs typeface="Times New Roman" panose="02020603050405020304" pitchFamily="18" charset="0"/>
                            </a:rPr>
                            <a:t>白色细小晶体</a:t>
                          </a: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4196258"/>
                      </a:ext>
                    </a:extLst>
                  </a:tr>
                  <a:tr h="691181">
                    <a:tc vMerge="1">
                      <a:txBody>
                        <a:bodyPr/>
                        <a:lstStyle/>
                        <a:p>
                          <a:pPr algn="ctr">
                            <a:lnSpc>
                              <a:spcPct val="130000"/>
                            </a:lnSpc>
                            <a:spcAft>
                              <a:spcPts val="0"/>
                            </a:spcAft>
                          </a:pPr>
                          <a:endParaRPr lang="zh-CN" sz="2800" dirty="0">
                            <a:solidFill>
                              <a:srgbClr val="000000"/>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Aft>
                              <a:spcPts val="0"/>
                            </a:spcAft>
                          </a:pPr>
                          <a:r>
                            <a:rPr lang="zh-CN" sz="2800">
                              <a:solidFill>
                                <a:srgbClr val="000000"/>
                              </a:solidFill>
                              <a:effectLst/>
                              <a:latin typeface="+mj-lt"/>
                              <a:ea typeface="+mj-ea"/>
                              <a:cs typeface="Times New Roman" panose="02020603050405020304" pitchFamily="18" charset="0"/>
                            </a:rPr>
                            <a:t>水溶性</a:t>
                          </a: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Aft>
                              <a:spcPts val="0"/>
                            </a:spcAft>
                          </a:pPr>
                          <a:r>
                            <a:rPr lang="zh-CN" sz="2800">
                              <a:solidFill>
                                <a:srgbClr val="000000"/>
                              </a:solidFill>
                              <a:effectLst/>
                              <a:latin typeface="+mj-lt"/>
                              <a:ea typeface="+mj-ea"/>
                              <a:cs typeface="Times New Roman" panose="02020603050405020304" pitchFamily="18" charset="0"/>
                            </a:rPr>
                            <a:t>易溶于水</a:t>
                          </a:r>
                          <a:r>
                            <a:rPr lang="en-US" sz="2800">
                              <a:solidFill>
                                <a:srgbClr val="000000"/>
                              </a:solidFill>
                              <a:effectLst/>
                              <a:latin typeface="+mj-lt"/>
                              <a:ea typeface="+mj-ea"/>
                              <a:cs typeface="Times New Roman" panose="02020603050405020304" pitchFamily="18" charset="0"/>
                            </a:rPr>
                            <a:t>(20 ℃, </a:t>
                          </a:r>
                          <a:r>
                            <a:rPr lang="en-US" sz="2800" i="1">
                              <a:solidFill>
                                <a:srgbClr val="000000"/>
                              </a:solidFill>
                              <a:effectLst/>
                              <a:latin typeface="+mj-lt"/>
                              <a:ea typeface="+mj-ea"/>
                              <a:cs typeface="Times New Roman" panose="02020603050405020304" pitchFamily="18" charset="0"/>
                            </a:rPr>
                            <a:t>S</a:t>
                          </a:r>
                          <a:r>
                            <a:rPr lang="en-US" sz="2800">
                              <a:solidFill>
                                <a:srgbClr val="000000"/>
                              </a:solidFill>
                              <a:effectLst/>
                              <a:latin typeface="+mj-lt"/>
                              <a:ea typeface="+mj-ea"/>
                              <a:cs typeface="Times New Roman" panose="02020603050405020304" pitchFamily="18" charset="0"/>
                            </a:rPr>
                            <a:t>=21.5 g)</a:t>
                          </a:r>
                          <a:endParaRPr lang="zh-CN" sz="2800">
                            <a:solidFill>
                              <a:srgbClr val="000000"/>
                            </a:solidFill>
                            <a:effectLst/>
                            <a:latin typeface="+mj-lt"/>
                            <a:ea typeface="+mj-ea"/>
                            <a:cs typeface="Times New Roman" panose="02020603050405020304" pitchFamily="18" charset="0"/>
                          </a:endParaRP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Aft>
                              <a:spcPts val="0"/>
                            </a:spcAft>
                          </a:pPr>
                          <a:r>
                            <a:rPr lang="zh-CN" sz="2800" dirty="0">
                              <a:solidFill>
                                <a:srgbClr val="000000"/>
                              </a:solidFill>
                              <a:effectLst/>
                              <a:latin typeface="+mj-lt"/>
                              <a:ea typeface="+mj-ea"/>
                              <a:cs typeface="Times New Roman" panose="02020603050405020304" pitchFamily="18" charset="0"/>
                            </a:rPr>
                            <a:t>可溶于水</a:t>
                          </a:r>
                          <a:r>
                            <a:rPr lang="en-US" sz="2800" dirty="0">
                              <a:solidFill>
                                <a:srgbClr val="000000"/>
                              </a:solidFill>
                              <a:effectLst/>
                              <a:latin typeface="+mj-lt"/>
                              <a:ea typeface="+mj-ea"/>
                              <a:cs typeface="Times New Roman" panose="02020603050405020304" pitchFamily="18" charset="0"/>
                            </a:rPr>
                            <a:t>(20 ℃, </a:t>
                          </a:r>
                          <a:r>
                            <a:rPr lang="en-US" sz="2800" i="1" dirty="0">
                              <a:solidFill>
                                <a:srgbClr val="000000"/>
                              </a:solidFill>
                              <a:effectLst/>
                              <a:latin typeface="+mj-lt"/>
                              <a:ea typeface="+mj-ea"/>
                              <a:cs typeface="Times New Roman" panose="02020603050405020304" pitchFamily="18" charset="0"/>
                            </a:rPr>
                            <a:t>S</a:t>
                          </a:r>
                          <a:r>
                            <a:rPr lang="en-US" sz="2800" dirty="0">
                              <a:solidFill>
                                <a:srgbClr val="000000"/>
                              </a:solidFill>
                              <a:effectLst/>
                              <a:latin typeface="+mj-lt"/>
                              <a:ea typeface="+mj-ea"/>
                              <a:cs typeface="Times New Roman" panose="02020603050405020304" pitchFamily="18" charset="0"/>
                            </a:rPr>
                            <a:t>=9.6 g)</a:t>
                          </a:r>
                          <a:endParaRPr lang="zh-CN" sz="2800" dirty="0">
                            <a:solidFill>
                              <a:srgbClr val="000000"/>
                            </a:solidFill>
                            <a:effectLst/>
                            <a:latin typeface="+mj-lt"/>
                            <a:ea typeface="+mj-ea"/>
                            <a:cs typeface="Times New Roman" panose="02020603050405020304" pitchFamily="18" charset="0"/>
                          </a:endParaRP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9278622"/>
                      </a:ext>
                    </a:extLst>
                  </a:tr>
                  <a:tr h="1135508">
                    <a:tc vMerge="1">
                      <a:txBody>
                        <a:bodyPr/>
                        <a:lstStyle/>
                        <a:p>
                          <a:pPr algn="ctr">
                            <a:lnSpc>
                              <a:spcPct val="130000"/>
                            </a:lnSpc>
                            <a:spcAft>
                              <a:spcPts val="0"/>
                            </a:spcAft>
                          </a:pPr>
                          <a:endParaRPr lang="zh-CN" sz="2800" dirty="0">
                            <a:solidFill>
                              <a:srgbClr val="000000"/>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Aft>
                              <a:spcPts val="0"/>
                            </a:spcAft>
                          </a:pPr>
                          <a:r>
                            <a:rPr lang="zh-CN" sz="2800" dirty="0">
                              <a:solidFill>
                                <a:srgbClr val="000000"/>
                              </a:solidFill>
                              <a:effectLst/>
                              <a:latin typeface="+mj-lt"/>
                              <a:ea typeface="+mj-ea"/>
                              <a:cs typeface="Times New Roman" panose="02020603050405020304" pitchFamily="18" charset="0"/>
                            </a:rPr>
                            <a:t>热稳定性</a:t>
                          </a: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Aft>
                              <a:spcPts val="0"/>
                            </a:spcAft>
                          </a:pPr>
                          <a:r>
                            <a:rPr lang="zh-CN" sz="2800" dirty="0">
                              <a:solidFill>
                                <a:srgbClr val="000000"/>
                              </a:solidFill>
                              <a:effectLst/>
                              <a:latin typeface="+mj-lt"/>
                              <a:ea typeface="+mj-ea"/>
                              <a:cs typeface="Times New Roman" panose="02020603050405020304" pitchFamily="18" charset="0"/>
                            </a:rPr>
                            <a:t>稳定</a:t>
                          </a:r>
                          <a:r>
                            <a:rPr lang="en-US" sz="2800" dirty="0">
                              <a:solidFill>
                                <a:srgbClr val="000000"/>
                              </a:solidFill>
                              <a:effectLst/>
                              <a:latin typeface="+mj-lt"/>
                              <a:ea typeface="+mj-ea"/>
                              <a:cs typeface="Times New Roman" panose="02020603050405020304" pitchFamily="18" charset="0"/>
                            </a:rPr>
                            <a:t>,</a:t>
                          </a:r>
                          <a:r>
                            <a:rPr lang="zh-CN" sz="2800" dirty="0">
                              <a:solidFill>
                                <a:srgbClr val="000000"/>
                              </a:solidFill>
                              <a:effectLst/>
                              <a:latin typeface="+mj-lt"/>
                              <a:ea typeface="+mj-ea"/>
                              <a:cs typeface="Times New Roman" panose="02020603050405020304" pitchFamily="18" charset="0"/>
                            </a:rPr>
                            <a:t>但碳酸钠晶体</a:t>
                          </a:r>
                          <a:r>
                            <a:rPr lang="en-US" sz="2800" dirty="0">
                              <a:solidFill>
                                <a:srgbClr val="000000"/>
                              </a:solidFill>
                              <a:effectLst/>
                              <a:latin typeface="+mj-lt"/>
                              <a:ea typeface="+mj-ea"/>
                              <a:cs typeface="Times New Roman" panose="02020603050405020304" pitchFamily="18" charset="0"/>
                            </a:rPr>
                            <a:t>(Na</a:t>
                          </a:r>
                          <a:r>
                            <a:rPr lang="en-US" sz="2800" baseline="-25000" dirty="0">
                              <a:solidFill>
                                <a:srgbClr val="000000"/>
                              </a:solidFill>
                              <a:effectLst/>
                              <a:latin typeface="+mj-lt"/>
                              <a:ea typeface="+mj-ea"/>
                              <a:cs typeface="Times New Roman" panose="02020603050405020304" pitchFamily="18" charset="0"/>
                            </a:rPr>
                            <a:t>2</a:t>
                          </a:r>
                          <a:r>
                            <a:rPr lang="en-US" sz="2800" dirty="0">
                              <a:solidFill>
                                <a:srgbClr val="000000"/>
                              </a:solidFill>
                              <a:effectLst/>
                              <a:latin typeface="+mj-lt"/>
                              <a:ea typeface="+mj-ea"/>
                              <a:cs typeface="Times New Roman" panose="02020603050405020304" pitchFamily="18" charset="0"/>
                            </a:rPr>
                            <a:t>CO</a:t>
                          </a:r>
                          <a:r>
                            <a:rPr lang="en-US" sz="2800" baseline="-25000" dirty="0">
                              <a:solidFill>
                                <a:srgbClr val="000000"/>
                              </a:solidFill>
                              <a:effectLst/>
                              <a:latin typeface="+mj-lt"/>
                              <a:ea typeface="+mj-ea"/>
                              <a:cs typeface="Times New Roman" panose="02020603050405020304" pitchFamily="18" charset="0"/>
                            </a:rPr>
                            <a:t>3</a:t>
                          </a:r>
                          <a:r>
                            <a:rPr lang="en-US" sz="2800" dirty="0">
                              <a:solidFill>
                                <a:srgbClr val="000000"/>
                              </a:solidFill>
                              <a:effectLst/>
                              <a:latin typeface="+mj-lt"/>
                              <a:ea typeface="+mj-ea"/>
                              <a:cs typeface="Times New Roman" panose="02020603050405020304" pitchFamily="18" charset="0"/>
                            </a:rPr>
                            <a:t>·10H</a:t>
                          </a:r>
                          <a:r>
                            <a:rPr lang="en-US" sz="2800" baseline="-25000" dirty="0">
                              <a:solidFill>
                                <a:srgbClr val="000000"/>
                              </a:solidFill>
                              <a:effectLst/>
                              <a:latin typeface="+mj-lt"/>
                              <a:ea typeface="+mj-ea"/>
                              <a:cs typeface="Times New Roman" panose="02020603050405020304" pitchFamily="18" charset="0"/>
                            </a:rPr>
                            <a:t>2</a:t>
                          </a:r>
                          <a:r>
                            <a:rPr lang="en-US" sz="2800" dirty="0">
                              <a:solidFill>
                                <a:srgbClr val="000000"/>
                              </a:solidFill>
                              <a:effectLst/>
                              <a:latin typeface="+mj-lt"/>
                              <a:ea typeface="+mj-ea"/>
                              <a:cs typeface="Times New Roman" panose="02020603050405020304" pitchFamily="18" charset="0"/>
                            </a:rPr>
                            <a:t>O)</a:t>
                          </a:r>
                          <a:r>
                            <a:rPr lang="zh-CN" sz="2800" dirty="0">
                              <a:solidFill>
                                <a:srgbClr val="000000"/>
                              </a:solidFill>
                              <a:effectLst/>
                              <a:latin typeface="+mj-lt"/>
                              <a:ea typeface="+mj-ea"/>
                              <a:cs typeface="Times New Roman" panose="02020603050405020304" pitchFamily="18" charset="0"/>
                            </a:rPr>
                            <a:t>易风化</a:t>
                          </a: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pPr>
                          <a:r>
                            <a:rPr lang="zh-CN" altLang="zh-CN" sz="2800" kern="1200" dirty="0">
                              <a:solidFill>
                                <a:schemeClr val="dk1"/>
                              </a:solidFill>
                              <a:effectLst/>
                              <a:latin typeface="+mj-lt"/>
                              <a:ea typeface="+mj-ea"/>
                              <a:cs typeface="+mn-cs"/>
                            </a:rPr>
                            <a:t>受热易分解</a:t>
                          </a:r>
                        </a:p>
                        <a:p>
                          <a:pPr algn="ctr">
                            <a:lnSpc>
                              <a:spcPct val="120000"/>
                            </a:lnSpc>
                          </a:pPr>
                          <a:r>
                            <a:rPr lang="en-US" altLang="zh-CN" sz="2800" kern="1200" dirty="0">
                              <a:solidFill>
                                <a:schemeClr val="dk1"/>
                              </a:solidFill>
                              <a:effectLst/>
                              <a:latin typeface="+mj-lt"/>
                              <a:ea typeface="+mj-ea"/>
                              <a:cs typeface="+mn-cs"/>
                            </a:rPr>
                            <a:t>2NaHCO</a:t>
                          </a:r>
                          <a:r>
                            <a:rPr lang="en-US" altLang="zh-CN" sz="2800" kern="1200" baseline="-25000" dirty="0">
                              <a:solidFill>
                                <a:schemeClr val="dk1"/>
                              </a:solidFill>
                              <a:effectLst/>
                              <a:latin typeface="+mj-lt"/>
                              <a:ea typeface="+mj-ea"/>
                              <a:cs typeface="+mn-cs"/>
                            </a:rPr>
                            <a:t>3</a:t>
                          </a:r>
                          <a:r>
                            <a:rPr lang="en-US" altLang="zh-CN" sz="2800" kern="1200" baseline="0" dirty="0">
                              <a:solidFill>
                                <a:schemeClr val="dk1"/>
                              </a:solidFill>
                              <a:effectLst/>
                              <a:latin typeface="+mj-lt"/>
                              <a:ea typeface="+mj-ea"/>
                              <a:cs typeface="+mn-cs"/>
                            </a:rPr>
                            <a:t>       </a:t>
                          </a:r>
                          <a:r>
                            <a:rPr lang="en-US" altLang="zh-CN" sz="2800" kern="1200" dirty="0">
                              <a:solidFill>
                                <a:schemeClr val="dk1"/>
                              </a:solidFill>
                              <a:effectLst/>
                              <a:latin typeface="+mj-lt"/>
                              <a:ea typeface="+mj-ea"/>
                              <a:cs typeface="+mn-cs"/>
                            </a:rPr>
                            <a:t>Na</a:t>
                          </a:r>
                          <a:r>
                            <a:rPr lang="en-US" altLang="zh-CN" sz="2800" kern="1200" baseline="-25000" dirty="0">
                              <a:solidFill>
                                <a:schemeClr val="dk1"/>
                              </a:solidFill>
                              <a:effectLst/>
                              <a:latin typeface="+mj-lt"/>
                              <a:ea typeface="+mj-ea"/>
                              <a:cs typeface="+mn-cs"/>
                            </a:rPr>
                            <a:t>2</a:t>
                          </a:r>
                          <a:r>
                            <a:rPr lang="en-US" altLang="zh-CN" sz="2800" kern="1200" dirty="0">
                              <a:solidFill>
                                <a:schemeClr val="dk1"/>
                              </a:solidFill>
                              <a:effectLst/>
                              <a:latin typeface="+mj-lt"/>
                              <a:ea typeface="+mj-ea"/>
                              <a:cs typeface="+mn-cs"/>
                            </a:rPr>
                            <a:t>CO</a:t>
                          </a:r>
                          <a:r>
                            <a:rPr lang="en-US" altLang="zh-CN" sz="2800" kern="1200" baseline="-25000" dirty="0">
                              <a:solidFill>
                                <a:schemeClr val="dk1"/>
                              </a:solidFill>
                              <a:effectLst/>
                              <a:latin typeface="+mj-lt"/>
                              <a:ea typeface="+mj-ea"/>
                              <a:cs typeface="+mn-cs"/>
                            </a:rPr>
                            <a:t>3</a:t>
                          </a:r>
                          <a:r>
                            <a:rPr lang="en-US" altLang="zh-CN" sz="2800" kern="1200" dirty="0">
                              <a:solidFill>
                                <a:schemeClr val="dk1"/>
                              </a:solidFill>
                              <a:effectLst/>
                              <a:latin typeface="+mj-lt"/>
                              <a:ea typeface="+mj-ea"/>
                              <a:cs typeface="+mn-cs"/>
                            </a:rPr>
                            <a:t>+H</a:t>
                          </a:r>
                          <a:r>
                            <a:rPr lang="en-US" altLang="zh-CN" sz="2800" kern="1200" baseline="-25000" dirty="0">
                              <a:solidFill>
                                <a:schemeClr val="dk1"/>
                              </a:solidFill>
                              <a:effectLst/>
                              <a:latin typeface="+mj-lt"/>
                              <a:ea typeface="+mj-ea"/>
                              <a:cs typeface="+mn-cs"/>
                            </a:rPr>
                            <a:t>2</a:t>
                          </a:r>
                          <a:r>
                            <a:rPr lang="en-US" altLang="zh-CN" sz="2800" kern="1200" dirty="0">
                              <a:solidFill>
                                <a:schemeClr val="dk1"/>
                              </a:solidFill>
                              <a:effectLst/>
                              <a:latin typeface="+mj-lt"/>
                              <a:ea typeface="+mj-ea"/>
                              <a:cs typeface="+mn-cs"/>
                            </a:rPr>
                            <a:t>O+CO</a:t>
                          </a:r>
                          <a:r>
                            <a:rPr lang="en-US" altLang="zh-CN" sz="2800" kern="1200" baseline="-25000" dirty="0">
                              <a:solidFill>
                                <a:schemeClr val="dk1"/>
                              </a:solidFill>
                              <a:effectLst/>
                              <a:latin typeface="+mj-lt"/>
                              <a:ea typeface="+mj-ea"/>
                              <a:cs typeface="+mn-cs"/>
                            </a:rPr>
                            <a:t>2</a:t>
                          </a:r>
                          <a:r>
                            <a:rPr lang="en-US" altLang="zh-CN" sz="2800" kern="1200" dirty="0">
                              <a:solidFill>
                                <a:schemeClr val="dk1"/>
                              </a:solidFill>
                              <a:effectLst/>
                              <a:latin typeface="+mj-lt"/>
                              <a:ea typeface="+mj-ea"/>
                              <a:cs typeface="+mn-cs"/>
                            </a:rPr>
                            <a:t>↑</a:t>
                          </a:r>
                          <a:endParaRPr lang="zh-CN" sz="2800" dirty="0">
                            <a:solidFill>
                              <a:srgbClr val="000000"/>
                            </a:solidFill>
                            <a:effectLst/>
                            <a:latin typeface="+mj-lt"/>
                            <a:ea typeface="+mj-ea"/>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617587"/>
                      </a:ext>
                    </a:extLst>
                  </a:tr>
                  <a:tr h="1174866">
                    <a:tc vMerge="1">
                      <a:txBody>
                        <a:bodyPr/>
                        <a:lstStyle/>
                        <a:p>
                          <a:pPr algn="ctr">
                            <a:lnSpc>
                              <a:spcPct val="120000"/>
                            </a:lnSpc>
                            <a:spcAft>
                              <a:spcPts val="0"/>
                            </a:spcAft>
                          </a:pPr>
                          <a:endParaRPr lang="zh-CN" sz="2800" dirty="0">
                            <a:solidFill>
                              <a:srgbClr val="000000"/>
                            </a:solidFill>
                            <a:effectLst/>
                            <a:latin typeface="+mj-lt"/>
                            <a:ea typeface="+mj-ea"/>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Aft>
                              <a:spcPts val="0"/>
                            </a:spcAft>
                          </a:pPr>
                          <a:r>
                            <a:rPr lang="zh-CN" sz="2800" dirty="0">
                              <a:solidFill>
                                <a:srgbClr val="000000"/>
                              </a:solidFill>
                              <a:effectLst/>
                              <a:latin typeface="+mj-lt"/>
                              <a:ea typeface="+mj-ea"/>
                              <a:cs typeface="Times New Roman" panose="02020603050405020304" pitchFamily="18" charset="0"/>
                            </a:rPr>
                            <a:t>与</a:t>
                          </a:r>
                          <a:r>
                            <a:rPr lang="en-US" sz="2800" dirty="0">
                              <a:solidFill>
                                <a:srgbClr val="000000"/>
                              </a:solidFill>
                              <a:effectLst/>
                              <a:latin typeface="+mj-lt"/>
                              <a:ea typeface="+mj-ea"/>
                              <a:cs typeface="Times New Roman" panose="02020603050405020304" pitchFamily="18" charset="0"/>
                            </a:rPr>
                            <a:t>H</a:t>
                          </a:r>
                          <a:r>
                            <a:rPr lang="en-US" sz="2800" baseline="30000" dirty="0">
                              <a:solidFill>
                                <a:srgbClr val="000000"/>
                              </a:solidFill>
                              <a:effectLst/>
                              <a:latin typeface="+mj-lt"/>
                              <a:ea typeface="+mj-ea"/>
                              <a:cs typeface="Times New Roman" panose="02020603050405020304" pitchFamily="18" charset="0"/>
                            </a:rPr>
                            <a:t>+</a:t>
                          </a:r>
                          <a:r>
                            <a:rPr lang="zh-CN" sz="2800" dirty="0">
                              <a:solidFill>
                                <a:srgbClr val="000000"/>
                              </a:solidFill>
                              <a:effectLst/>
                              <a:latin typeface="+mj-lt"/>
                              <a:ea typeface="+mj-ea"/>
                              <a:cs typeface="Times New Roman" panose="02020603050405020304" pitchFamily="18" charset="0"/>
                            </a:rPr>
                            <a:t>反应</a:t>
                          </a: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blipFill>
                          <a:blip r:embed="rId2"/>
                          <a:stretch>
                            <a:fillRect l="-43460" t="-311917" r="-121519" b="-11399"/>
                          </a:stretch>
                        </a:blipFill>
                      </a:tcPr>
                    </a:tc>
                    <a:tc>
                      <a:txBody>
                        <a:bodyPr/>
                        <a:lstStyle/>
                        <a:p>
                          <a:endParaRPr lang="zh-CN"/>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blipFill>
                          <a:blip r:embed="rId2"/>
                          <a:stretch>
                            <a:fillRect l="-118329" t="-311917" r="-232" b="-11399"/>
                          </a:stretch>
                        </a:blipFill>
                      </a:tcPr>
                    </a:tc>
                    <a:extLst>
                      <a:ext uri="{0D108BD9-81ED-4DB2-BD59-A6C34878D82A}">
                        <a16:rowId xmlns:a16="http://schemas.microsoft.com/office/drawing/2014/main" val="2248405423"/>
                      </a:ext>
                    </a:extLst>
                  </a:tr>
                </a:tbl>
              </a:graphicData>
            </a:graphic>
          </p:graphicFrame>
        </mc:Fallback>
      </mc:AlternateContent>
      <p:sp>
        <p:nvSpPr>
          <p:cNvPr id="4" name="矩形 3"/>
          <p:cNvSpPr/>
          <p:nvPr/>
        </p:nvSpPr>
        <p:spPr>
          <a:xfrm>
            <a:off x="243437" y="1005556"/>
            <a:ext cx="4431021" cy="302840"/>
          </a:xfrm>
          <a:prstGeom prst="rect">
            <a:avLst/>
          </a:prstGeom>
        </p:spPr>
        <p:txBody>
          <a:bodyPr wrap="none">
            <a:spAutoFit/>
          </a:bodyPr>
          <a:lstStyle/>
          <a:p>
            <a:pPr>
              <a:lnSpc>
                <a:spcPts val="1325"/>
              </a:lnSpc>
              <a:spcAft>
                <a:spcPts val="0"/>
              </a:spcAft>
            </a:pPr>
            <a:r>
              <a:rPr lang="en-US" altLang="zh-CN" sz="2800" b="1" dirty="0">
                <a:solidFill>
                  <a:srgbClr val="000000"/>
                </a:solidFill>
                <a:latin typeface="+mn-ea"/>
                <a:cs typeface="Times New Roman" panose="02020603050405020304" pitchFamily="18" charset="0"/>
              </a:rPr>
              <a:t>1.</a:t>
            </a:r>
            <a:r>
              <a:rPr lang="zh-CN" altLang="zh-CN" sz="2800" b="1" dirty="0">
                <a:solidFill>
                  <a:srgbClr val="000000"/>
                </a:solidFill>
                <a:latin typeface="+mn-ea"/>
                <a:cs typeface="Times New Roman" panose="02020603050405020304" pitchFamily="18" charset="0"/>
              </a:rPr>
              <a:t>碳酸钠与碳酸氢钠的比较</a:t>
            </a:r>
          </a:p>
        </p:txBody>
      </p:sp>
      <p:pic>
        <p:nvPicPr>
          <p:cNvPr id="15" name="图片 14"/>
          <p:cNvPicPr/>
          <p:nvPr/>
        </p:nvPicPr>
        <p:blipFill>
          <a:blip r:embed="rId3"/>
          <a:stretch>
            <a:fillRect/>
          </a:stretch>
        </p:blipFill>
        <p:spPr>
          <a:xfrm>
            <a:off x="8212456" y="4565953"/>
            <a:ext cx="475276" cy="430382"/>
          </a:xfrm>
          <a:prstGeom prst="rect">
            <a:avLst/>
          </a:prstGeom>
        </p:spPr>
      </p:pic>
      <p:pic>
        <p:nvPicPr>
          <p:cNvPr id="16" name="图片 15"/>
          <p:cNvPicPr/>
          <p:nvPr/>
        </p:nvPicPr>
        <p:blipFill>
          <a:blip r:embed="rId4"/>
          <a:stretch>
            <a:fillRect/>
          </a:stretch>
        </p:blipFill>
        <p:spPr>
          <a:xfrm>
            <a:off x="4544600" y="5336087"/>
            <a:ext cx="425920" cy="245563"/>
          </a:xfrm>
          <a:prstGeom prst="rect">
            <a:avLst/>
          </a:prstGeom>
        </p:spPr>
      </p:pic>
      <p:pic>
        <p:nvPicPr>
          <p:cNvPr id="17" name="图片 16"/>
          <p:cNvPicPr/>
          <p:nvPr/>
        </p:nvPicPr>
        <p:blipFill>
          <a:blip r:embed="rId4"/>
          <a:stretch>
            <a:fillRect/>
          </a:stretch>
        </p:blipFill>
        <p:spPr>
          <a:xfrm>
            <a:off x="8474772" y="5574527"/>
            <a:ext cx="425920" cy="245563"/>
          </a:xfrm>
          <a:prstGeom prst="rect">
            <a:avLst/>
          </a:prstGeom>
        </p:spPr>
      </p:pic>
    </p:spTree>
    <p:extLst>
      <p:ext uri="{BB962C8B-B14F-4D97-AF65-F5344CB8AC3E}">
        <p14:creationId xmlns:p14="http://schemas.microsoft.com/office/powerpoint/2010/main" val="3116072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20400"/>
            <a:ext cx="12192000" cy="2617200"/>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4000" b="1" dirty="0">
                <a:solidFill>
                  <a:schemeClr val="bg1"/>
                </a:solidFill>
              </a:rPr>
              <a:t>专题五　钠及其化合物</a:t>
            </a:r>
            <a:endParaRPr lang="en-US" altLang="zh-CN" sz="4000" b="1" dirty="0">
              <a:solidFill>
                <a:schemeClr val="bg1"/>
              </a:solidFill>
            </a:endParaRPr>
          </a:p>
        </p:txBody>
      </p:sp>
      <p:sp>
        <p:nvSpPr>
          <p:cNvPr id="11" name="文本框 10"/>
          <p:cNvSpPr txBox="1"/>
          <p:nvPr/>
        </p:nvSpPr>
        <p:spPr>
          <a:xfrm>
            <a:off x="3336271" y="1546119"/>
            <a:ext cx="5519461" cy="461665"/>
          </a:xfrm>
          <a:prstGeom prst="rect">
            <a:avLst/>
          </a:prstGeom>
          <a:noFill/>
        </p:spPr>
        <p:txBody>
          <a:bodyPr wrap="none" rtlCol="0">
            <a:spAutoFit/>
          </a:bodyPr>
          <a:lstStyle/>
          <a:p>
            <a:pPr algn="ctr"/>
            <a:r>
              <a:rPr lang="en-US" altLang="zh-CN" sz="2400" dirty="0">
                <a:solidFill>
                  <a:srgbClr val="DA251C"/>
                </a:solidFill>
              </a:rPr>
              <a:t>【</a:t>
            </a:r>
            <a:r>
              <a:rPr lang="zh-CN" altLang="en-US" sz="2400" dirty="0">
                <a:solidFill>
                  <a:srgbClr val="DA251C"/>
                </a:solidFill>
              </a:rPr>
              <a:t>高考帮</a:t>
            </a:r>
            <a:r>
              <a:rPr lang="en-US" altLang="zh-CN" sz="2400" dirty="0">
                <a:solidFill>
                  <a:srgbClr val="DA251C"/>
                </a:solidFill>
              </a:rPr>
              <a:t>·</a:t>
            </a:r>
            <a:r>
              <a:rPr lang="zh-CN" altLang="en-US" sz="2400" dirty="0">
                <a:solidFill>
                  <a:srgbClr val="DA251C"/>
                </a:solidFill>
              </a:rPr>
              <a:t>化学</a:t>
            </a:r>
            <a:r>
              <a:rPr lang="en-US" altLang="zh-CN" sz="2400" dirty="0">
                <a:solidFill>
                  <a:srgbClr val="DA251C"/>
                </a:solidFill>
              </a:rPr>
              <a:t>】</a:t>
            </a:r>
            <a:r>
              <a:rPr lang="zh-CN" altLang="en-US" sz="2400" dirty="0">
                <a:solidFill>
                  <a:srgbClr val="DA251C"/>
                </a:solidFill>
              </a:rPr>
              <a:t>专题五：钠及其化合物</a:t>
            </a:r>
          </a:p>
        </p:txBody>
      </p:sp>
    </p:spTree>
    <p:extLst>
      <p:ext uri="{BB962C8B-B14F-4D97-AF65-F5344CB8AC3E}">
        <p14:creationId xmlns:p14="http://schemas.microsoft.com/office/powerpoint/2010/main" val="3613475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表格 2"/>
              <p:cNvGraphicFramePr>
                <a:graphicFrameLocks noGrp="1"/>
              </p:cNvGraphicFramePr>
              <p:nvPr/>
            </p:nvGraphicFramePr>
            <p:xfrm>
              <a:off x="379380" y="1307924"/>
              <a:ext cx="11459183" cy="5401236"/>
            </p:xfrm>
            <a:graphic>
              <a:graphicData uri="http://schemas.openxmlformats.org/drawingml/2006/table">
                <a:tbl>
                  <a:tblPr firstRow="1" bandRow="1">
                    <a:tableStyleId>{5C22544A-7EE6-4342-B048-85BDC9FD1C3A}</a:tableStyleId>
                  </a:tblPr>
                  <a:tblGrid>
                    <a:gridCol w="463900">
                      <a:extLst>
                        <a:ext uri="{9D8B030D-6E8A-4147-A177-3AD203B41FA5}">
                          <a16:colId xmlns:a16="http://schemas.microsoft.com/office/drawing/2014/main" xmlns="" val="2220233318"/>
                        </a:ext>
                      </a:extLst>
                    </a:gridCol>
                    <a:gridCol w="1014703">
                      <a:extLst>
                        <a:ext uri="{9D8B030D-6E8A-4147-A177-3AD203B41FA5}">
                          <a16:colId xmlns:a16="http://schemas.microsoft.com/office/drawing/2014/main" xmlns="" val="2802644853"/>
                        </a:ext>
                      </a:extLst>
                    </a:gridCol>
                    <a:gridCol w="1643974">
                      <a:extLst>
                        <a:ext uri="{9D8B030D-6E8A-4147-A177-3AD203B41FA5}">
                          <a16:colId xmlns:a16="http://schemas.microsoft.com/office/drawing/2014/main" xmlns="" val="2192236095"/>
                        </a:ext>
                      </a:extLst>
                    </a:gridCol>
                    <a:gridCol w="3735422">
                      <a:extLst>
                        <a:ext uri="{9D8B030D-6E8A-4147-A177-3AD203B41FA5}">
                          <a16:colId xmlns:a16="http://schemas.microsoft.com/office/drawing/2014/main" xmlns="" val="2009351098"/>
                        </a:ext>
                      </a:extLst>
                    </a:gridCol>
                    <a:gridCol w="4601184">
                      <a:extLst>
                        <a:ext uri="{9D8B030D-6E8A-4147-A177-3AD203B41FA5}">
                          <a16:colId xmlns:a16="http://schemas.microsoft.com/office/drawing/2014/main" xmlns="" val="2154092462"/>
                        </a:ext>
                      </a:extLst>
                    </a:gridCol>
                  </a:tblGrid>
                  <a:tr h="476688">
                    <a:tc gridSpan="3">
                      <a:txBody>
                        <a:bodyPr/>
                        <a:lstStyle/>
                        <a:p>
                          <a:pPr algn="ctr">
                            <a:lnSpc>
                              <a:spcPct val="120000"/>
                            </a:lnSpc>
                            <a:spcAft>
                              <a:spcPts val="0"/>
                            </a:spcAft>
                          </a:pPr>
                          <a:r>
                            <a:rPr lang="zh-CN" sz="2800" dirty="0">
                              <a:solidFill>
                                <a:srgbClr val="000000"/>
                              </a:solidFill>
                              <a:effectLst/>
                              <a:latin typeface="+mj-lt"/>
                              <a:ea typeface="+mj-ea"/>
                              <a:cs typeface="Times New Roman" panose="02020603050405020304" pitchFamily="18" charset="0"/>
                            </a:rPr>
                            <a:t>名称</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hMerge="1">
                      <a:txBody>
                        <a:bodyPr/>
                        <a:lstStyle/>
                        <a:p>
                          <a:endParaRPr lang="zh-CN" altLang="en-US"/>
                        </a:p>
                      </a:txBody>
                      <a:tcPr/>
                    </a:tc>
                    <a:tc>
                      <a:txBody>
                        <a:bodyPr/>
                        <a:lstStyle/>
                        <a:p>
                          <a:pPr algn="ctr">
                            <a:lnSpc>
                              <a:spcPct val="120000"/>
                            </a:lnSpc>
                            <a:spcAft>
                              <a:spcPts val="0"/>
                            </a:spcAft>
                          </a:pPr>
                          <a:r>
                            <a:rPr lang="zh-CN" sz="2800" dirty="0">
                              <a:solidFill>
                                <a:srgbClr val="000000"/>
                              </a:solidFill>
                              <a:effectLst/>
                              <a:latin typeface="+mj-lt"/>
                              <a:ea typeface="+mj-ea"/>
                              <a:cs typeface="Times New Roman" panose="02020603050405020304" pitchFamily="18" charset="0"/>
                            </a:rPr>
                            <a:t>碳酸钠</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Aft>
                              <a:spcPts val="0"/>
                            </a:spcAft>
                          </a:pPr>
                          <a:r>
                            <a:rPr lang="zh-CN" sz="2800">
                              <a:solidFill>
                                <a:srgbClr val="000000"/>
                              </a:solidFill>
                              <a:effectLst/>
                              <a:latin typeface="+mj-lt"/>
                              <a:ea typeface="+mj-ea"/>
                              <a:cs typeface="Times New Roman" panose="02020603050405020304" pitchFamily="18" charset="0"/>
                            </a:rPr>
                            <a:t>碳酸氢钠</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05100625"/>
                      </a:ext>
                    </a:extLst>
                  </a:tr>
                  <a:tr h="1915560">
                    <a:tc rowSpan="5">
                      <a:txBody>
                        <a:bodyPr/>
                        <a:lstStyle/>
                        <a:p>
                          <a:pPr algn="ctr">
                            <a:lnSpc>
                              <a:spcPct val="120000"/>
                            </a:lnSpc>
                            <a:spcAft>
                              <a:spcPts val="0"/>
                            </a:spcAft>
                          </a:pPr>
                          <a:r>
                            <a:rPr lang="zh-CN" altLang="en-US" sz="2800" dirty="0">
                              <a:solidFill>
                                <a:srgbClr val="000000"/>
                              </a:solidFill>
                              <a:effectLst/>
                              <a:latin typeface="+mj-lt"/>
                              <a:ea typeface="+mj-ea"/>
                              <a:cs typeface="Times New Roman" panose="02020603050405020304" pitchFamily="18" charset="0"/>
                            </a:rPr>
                            <a:t>主要性质</a:t>
                          </a:r>
                          <a:endParaRPr lang="zh-CN" sz="2800" dirty="0">
                            <a:solidFill>
                              <a:srgbClr val="000000"/>
                            </a:solidFill>
                            <a:effectLst/>
                            <a:latin typeface="+mj-lt"/>
                            <a:ea typeface="+mj-ea"/>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ct val="120000"/>
                            </a:lnSpc>
                            <a:spcAft>
                              <a:spcPts val="0"/>
                            </a:spcAft>
                          </a:pPr>
                          <a:r>
                            <a:rPr lang="zh-CN" sz="2800" dirty="0">
                              <a:solidFill>
                                <a:srgbClr val="000000"/>
                              </a:solidFill>
                              <a:effectLst/>
                              <a:latin typeface="+mj-lt"/>
                              <a:ea typeface="+mj-ea"/>
                              <a:cs typeface="Times New Roman" panose="02020603050405020304" pitchFamily="18" charset="0"/>
                            </a:rPr>
                            <a:t>与</a:t>
                          </a:r>
                          <a:r>
                            <a:rPr lang="en-US" sz="2800" dirty="0">
                              <a:solidFill>
                                <a:srgbClr val="000000"/>
                              </a:solidFill>
                              <a:effectLst/>
                              <a:latin typeface="+mj-lt"/>
                              <a:ea typeface="+mj-ea"/>
                              <a:cs typeface="Times New Roman" panose="02020603050405020304" pitchFamily="18" charset="0"/>
                            </a:rPr>
                            <a:t>Ca(OH)</a:t>
                          </a:r>
                          <a:r>
                            <a:rPr lang="en-US" sz="2800" baseline="-25000" dirty="0">
                              <a:solidFill>
                                <a:srgbClr val="000000"/>
                              </a:solidFill>
                              <a:effectLst/>
                              <a:latin typeface="+mj-lt"/>
                              <a:ea typeface="+mj-ea"/>
                              <a:cs typeface="Times New Roman" panose="02020603050405020304" pitchFamily="18" charset="0"/>
                            </a:rPr>
                            <a:t>2</a:t>
                          </a:r>
                          <a:r>
                            <a:rPr lang="zh-CN" sz="2800" dirty="0">
                              <a:solidFill>
                                <a:srgbClr val="000000"/>
                              </a:solidFill>
                              <a:effectLst/>
                              <a:latin typeface="+mj-lt"/>
                              <a:ea typeface="+mj-ea"/>
                              <a:cs typeface="Times New Roman" panose="02020603050405020304" pitchFamily="18" charset="0"/>
                            </a:rPr>
                            <a:t>反应</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p>
                          <a:pPr>
                            <a:lnSpc>
                              <a:spcPct val="120000"/>
                            </a:lnSpc>
                            <a:spcAft>
                              <a:spcPts val="0"/>
                            </a:spcAft>
                          </a:pPr>
                          <a:r>
                            <a:rPr lang="en-US" altLang="zh-CN" sz="2800" kern="1200" dirty="0">
                              <a:solidFill>
                                <a:schemeClr val="dk1"/>
                              </a:solidFill>
                              <a:effectLst/>
                              <a:latin typeface="+mj-lt"/>
                              <a:ea typeface="+mj-ea"/>
                              <a:cs typeface="+mn-cs"/>
                            </a:rPr>
                            <a:t>Ca</a:t>
                          </a:r>
                          <a:r>
                            <a:rPr lang="en-US" altLang="zh-CN" sz="2400" kern="1200" baseline="30000" dirty="0">
                              <a:solidFill>
                                <a:schemeClr val="dk1"/>
                              </a:solidFill>
                              <a:effectLst/>
                              <a:latin typeface="+mj-lt"/>
                              <a:ea typeface="+mj-ea"/>
                              <a:cs typeface="+mn-cs"/>
                            </a:rPr>
                            <a:t>2+</a:t>
                          </a:r>
                          <a:r>
                            <a:rPr lang="en-US" altLang="zh-CN" sz="2800" kern="1200" dirty="0">
                              <a:solidFill>
                                <a:schemeClr val="dk1"/>
                              </a:solidFill>
                              <a:effectLst/>
                              <a:latin typeface="+mj-lt"/>
                              <a:ea typeface="+mj-ea"/>
                              <a:cs typeface="+mn-cs"/>
                            </a:rPr>
                            <a:t>+C</a:t>
                          </a:r>
                          <a14:m>
                            <m:oMath xmlns:m="http://schemas.openxmlformats.org/officeDocument/2006/math">
                              <m:sSubSup>
                                <m:sSubSupPr>
                                  <m:ctrlPr>
                                    <a:rPr lang="zh-CN" altLang="zh-CN" sz="1800" i="1" kern="1200">
                                      <a:solidFill>
                                        <a:schemeClr val="dk1"/>
                                      </a:solidFill>
                                      <a:effectLst/>
                                      <a:latin typeface="Cambria Math" panose="02040503050406030204" pitchFamily="18" charset="0"/>
                                      <a:ea typeface="+mj-ea"/>
                                      <a:cs typeface="+mn-cs"/>
                                    </a:rPr>
                                  </m:ctrlPr>
                                </m:sSubSupPr>
                                <m:e>
                                  <m:r>
                                    <m:rPr>
                                      <m:nor/>
                                    </m:rPr>
                                    <a:rPr lang="en-US" altLang="zh-CN" sz="2400" kern="1200" dirty="0" smtClean="0">
                                      <a:solidFill>
                                        <a:schemeClr val="dk1"/>
                                      </a:solidFill>
                                      <a:effectLst/>
                                      <a:latin typeface="+mn-lt"/>
                                      <a:ea typeface="+mn-ea"/>
                                      <a:cs typeface="+mn-cs"/>
                                    </a:rPr>
                                    <m:t>O</m:t>
                                  </m:r>
                                </m:e>
                                <m:sub>
                                  <m:r>
                                    <a:rPr lang="en-US" altLang="zh-CN" sz="1800" kern="1200">
                                      <a:solidFill>
                                        <a:schemeClr val="dk1"/>
                                      </a:solidFill>
                                      <a:effectLst/>
                                      <a:latin typeface="Cambria Math" panose="02040503050406030204" pitchFamily="18" charset="0"/>
                                      <a:ea typeface="+mj-ea"/>
                                      <a:cs typeface="+mn-cs"/>
                                    </a:rPr>
                                    <m:t>3</m:t>
                                  </m:r>
                                </m:sub>
                                <m:sup>
                                  <m:r>
                                    <a:rPr lang="en-US" altLang="zh-CN" sz="1800" kern="1200">
                                      <a:solidFill>
                                        <a:schemeClr val="dk1"/>
                                      </a:solidFill>
                                      <a:effectLst/>
                                      <a:latin typeface="Cambria Math" panose="02040503050406030204" pitchFamily="18" charset="0"/>
                                      <a:ea typeface="+mj-ea"/>
                                      <a:cs typeface="+mn-cs"/>
                                    </a:rPr>
                                    <m:t>2</m:t>
                                  </m:r>
                                  <m:r>
                                    <m:rPr>
                                      <m:nor/>
                                    </m:rPr>
                                    <a:rPr lang="en-US" altLang="zh-CN" sz="1800" i="1" kern="1200">
                                      <a:solidFill>
                                        <a:schemeClr val="dk1"/>
                                      </a:solidFill>
                                      <a:effectLst/>
                                      <a:latin typeface="+mj-lt"/>
                                      <a:ea typeface="+mj-ea"/>
                                      <a:cs typeface="+mn-cs"/>
                                    </a:rPr>
                                    <m:t>−</m:t>
                                  </m:r>
                                </m:sup>
                              </m:sSubSup>
                            </m:oMath>
                          </a14:m>
                          <a:r>
                            <a:rPr lang="en-US" altLang="zh-CN" sz="2800" dirty="0">
                              <a:solidFill>
                                <a:srgbClr val="000000"/>
                              </a:solidFill>
                              <a:effectLst/>
                              <a:latin typeface="+mj-lt"/>
                              <a:ea typeface="+mj-ea"/>
                              <a:cs typeface="Times New Roman" panose="02020603050405020304" pitchFamily="18" charset="0"/>
                            </a:rPr>
                            <a:t>     </a:t>
                          </a:r>
                          <a:r>
                            <a:rPr lang="en-US" altLang="zh-CN" sz="2800" kern="1200" dirty="0">
                              <a:solidFill>
                                <a:schemeClr val="dk1"/>
                              </a:solidFill>
                              <a:effectLst/>
                              <a:latin typeface="+mj-lt"/>
                              <a:ea typeface="+mj-ea"/>
                              <a:cs typeface="+mn-cs"/>
                            </a:rPr>
                            <a:t>CaCO</a:t>
                          </a:r>
                          <a:r>
                            <a:rPr lang="en-US" altLang="zh-CN" sz="2800" kern="1200" baseline="-25000" dirty="0">
                              <a:solidFill>
                                <a:schemeClr val="dk1"/>
                              </a:solidFill>
                              <a:effectLst/>
                              <a:latin typeface="+mj-lt"/>
                              <a:ea typeface="+mj-ea"/>
                              <a:cs typeface="+mn-cs"/>
                            </a:rPr>
                            <a:t>3</a:t>
                          </a:r>
                          <a:r>
                            <a:rPr lang="en-US" altLang="zh-CN" sz="2800" kern="1200" dirty="0">
                              <a:solidFill>
                                <a:schemeClr val="dk1"/>
                              </a:solidFill>
                              <a:effectLst/>
                              <a:latin typeface="+mj-lt"/>
                              <a:ea typeface="+mj-ea"/>
                              <a:cs typeface="+mn-cs"/>
                            </a:rPr>
                            <a:t>↓</a:t>
                          </a:r>
                          <a:endParaRPr lang="zh-CN" sz="2800" dirty="0">
                            <a:solidFill>
                              <a:srgbClr val="000000"/>
                            </a:solidFill>
                            <a:effectLst/>
                            <a:latin typeface="+mj-lt"/>
                            <a:ea typeface="+mj-ea"/>
                            <a:cs typeface="Times New Roman" panose="02020603050405020304" pitchFamily="18" charset="0"/>
                          </a:endParaRP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pPr>
                          <a:r>
                            <a:rPr lang="en-US" altLang="zh-CN" sz="2800" kern="1200" dirty="0">
                              <a:solidFill>
                                <a:schemeClr val="dk1"/>
                              </a:solidFill>
                              <a:effectLst/>
                              <a:latin typeface="+mj-lt"/>
                              <a:ea typeface="+mj-ea"/>
                              <a:cs typeface="+mn-cs"/>
                            </a:rPr>
                            <a:t>Ca</a:t>
                          </a:r>
                          <a:r>
                            <a:rPr lang="en-US" altLang="zh-CN" sz="2800" kern="1200" baseline="30000" dirty="0">
                              <a:solidFill>
                                <a:schemeClr val="dk1"/>
                              </a:solidFill>
                              <a:effectLst/>
                              <a:latin typeface="+mj-lt"/>
                              <a:ea typeface="+mj-ea"/>
                              <a:cs typeface="+mn-cs"/>
                            </a:rPr>
                            <a:t>2+</a:t>
                          </a:r>
                          <a:r>
                            <a:rPr lang="en-US" altLang="zh-CN" sz="2800" kern="1200" dirty="0">
                              <a:solidFill>
                                <a:schemeClr val="dk1"/>
                              </a:solidFill>
                              <a:effectLst/>
                              <a:latin typeface="+mj-lt"/>
                              <a:ea typeface="+mj-ea"/>
                              <a:cs typeface="+mn-cs"/>
                            </a:rPr>
                            <a:t>+2OH</a:t>
                          </a:r>
                          <a:r>
                            <a:rPr lang="en-US" altLang="zh-CN" sz="2800" kern="1200" baseline="30000" dirty="0">
                              <a:solidFill>
                                <a:schemeClr val="dk1"/>
                              </a:solidFill>
                              <a:effectLst/>
                              <a:latin typeface="+mj-lt"/>
                              <a:ea typeface="+mj-ea"/>
                              <a:cs typeface="+mn-cs"/>
                            </a:rPr>
                            <a:t>-</a:t>
                          </a:r>
                          <a:r>
                            <a:rPr lang="en-US" altLang="zh-CN" sz="2800" kern="1200" dirty="0">
                              <a:solidFill>
                                <a:schemeClr val="dk1"/>
                              </a:solidFill>
                              <a:effectLst/>
                              <a:latin typeface="+mj-lt"/>
                              <a:ea typeface="+mj-ea"/>
                              <a:cs typeface="+mn-cs"/>
                            </a:rPr>
                            <a:t>+2HC</a:t>
                          </a:r>
                          <a14:m>
                            <m:oMath xmlns:m="http://schemas.openxmlformats.org/officeDocument/2006/math">
                              <m:sSubSup>
                                <m:sSubSupPr>
                                  <m:ctrlPr>
                                    <a:rPr lang="zh-CN" altLang="zh-CN" sz="2800" i="1" kern="1200">
                                      <a:solidFill>
                                        <a:schemeClr val="dk1"/>
                                      </a:solidFill>
                                      <a:effectLst/>
                                      <a:latin typeface="Cambria Math" panose="02040503050406030204" pitchFamily="18" charset="0"/>
                                      <a:ea typeface="+mj-ea"/>
                                      <a:cs typeface="+mn-cs"/>
                                    </a:rPr>
                                  </m:ctrlPr>
                                </m:sSubSupPr>
                                <m:e>
                                  <m:r>
                                    <m:rPr>
                                      <m:nor/>
                                    </m:rPr>
                                    <a:rPr lang="en-US" altLang="zh-CN" sz="2800" kern="1200" dirty="0" smtClean="0">
                                      <a:solidFill>
                                        <a:schemeClr val="dk1"/>
                                      </a:solidFill>
                                      <a:effectLst/>
                                      <a:latin typeface="+mn-lt"/>
                                      <a:ea typeface="+mn-ea"/>
                                      <a:cs typeface="+mn-cs"/>
                                    </a:rPr>
                                    <m:t>O</m:t>
                                  </m:r>
                                </m:e>
                                <m:sub>
                                  <m:r>
                                    <a:rPr lang="en-US" altLang="zh-CN" sz="2800" kern="1200">
                                      <a:solidFill>
                                        <a:schemeClr val="dk1"/>
                                      </a:solidFill>
                                      <a:effectLst/>
                                      <a:latin typeface="Cambria Math" panose="02040503050406030204" pitchFamily="18" charset="0"/>
                                      <a:ea typeface="+mj-ea"/>
                                      <a:cs typeface="+mn-cs"/>
                                    </a:rPr>
                                    <m:t>3</m:t>
                                  </m:r>
                                </m:sub>
                                <m:sup>
                                  <m:r>
                                    <m:rPr>
                                      <m:nor/>
                                    </m:rPr>
                                    <a:rPr lang="en-US" altLang="zh-CN" sz="2800" i="1" kern="1200">
                                      <a:solidFill>
                                        <a:schemeClr val="dk1"/>
                                      </a:solidFill>
                                      <a:effectLst/>
                                      <a:latin typeface="+mj-lt"/>
                                      <a:ea typeface="+mj-ea"/>
                                      <a:cs typeface="+mn-cs"/>
                                    </a:rPr>
                                    <m:t>−</m:t>
                                  </m:r>
                                </m:sup>
                              </m:sSubSup>
                            </m:oMath>
                          </a14:m>
                          <a:r>
                            <a:rPr lang="en-US" altLang="zh-CN" sz="2800" dirty="0">
                              <a:solidFill>
                                <a:srgbClr val="000000"/>
                              </a:solidFill>
                              <a:effectLst/>
                              <a:latin typeface="+mj-lt"/>
                              <a:ea typeface="+mj-ea"/>
                              <a:cs typeface="Times New Roman" panose="02020603050405020304" pitchFamily="18" charset="0"/>
                            </a:rPr>
                            <a:t>      </a:t>
                          </a:r>
                          <a:r>
                            <a:rPr lang="zh-CN" altLang="zh-CN" sz="2800" kern="1200" dirty="0">
                              <a:solidFill>
                                <a:schemeClr val="dk1"/>
                              </a:solidFill>
                              <a:effectLst/>
                              <a:latin typeface="+mj-lt"/>
                              <a:ea typeface="+mj-ea"/>
                              <a:cs typeface="+mn-cs"/>
                            </a:rPr>
                            <a:t> </a:t>
                          </a:r>
                          <a:r>
                            <a:rPr lang="en-US" altLang="zh-CN" sz="2800" kern="1200" dirty="0">
                              <a:solidFill>
                                <a:schemeClr val="dk1"/>
                              </a:solidFill>
                              <a:effectLst/>
                              <a:latin typeface="+mj-lt"/>
                              <a:ea typeface="+mj-ea"/>
                              <a:cs typeface="+mn-cs"/>
                            </a:rPr>
                            <a:t>CaCO</a:t>
                          </a:r>
                          <a:r>
                            <a:rPr lang="en-US" altLang="zh-CN" sz="2800" kern="1200" baseline="-25000" dirty="0">
                              <a:solidFill>
                                <a:schemeClr val="dk1"/>
                              </a:solidFill>
                              <a:effectLst/>
                              <a:latin typeface="+mj-lt"/>
                              <a:ea typeface="+mj-ea"/>
                              <a:cs typeface="+mn-cs"/>
                            </a:rPr>
                            <a:t>3</a:t>
                          </a:r>
                          <a:r>
                            <a:rPr lang="en-US" altLang="zh-CN" sz="2800" kern="1200" dirty="0">
                              <a:solidFill>
                                <a:schemeClr val="dk1"/>
                              </a:solidFill>
                              <a:effectLst/>
                              <a:latin typeface="+mj-lt"/>
                              <a:ea typeface="+mj-ea"/>
                              <a:cs typeface="+mn-cs"/>
                            </a:rPr>
                            <a:t>↓+2H</a:t>
                          </a:r>
                          <a:r>
                            <a:rPr lang="en-US" altLang="zh-CN" sz="2800" kern="1200" baseline="-25000" dirty="0">
                              <a:solidFill>
                                <a:schemeClr val="dk1"/>
                              </a:solidFill>
                              <a:effectLst/>
                              <a:latin typeface="+mj-lt"/>
                              <a:ea typeface="+mj-ea"/>
                              <a:cs typeface="+mn-cs"/>
                            </a:rPr>
                            <a:t>2</a:t>
                          </a:r>
                          <a:r>
                            <a:rPr lang="en-US" altLang="zh-CN" sz="2800" kern="1200" dirty="0">
                              <a:solidFill>
                                <a:schemeClr val="dk1"/>
                              </a:solidFill>
                              <a:effectLst/>
                              <a:latin typeface="+mj-lt"/>
                              <a:ea typeface="+mj-ea"/>
                              <a:cs typeface="+mn-cs"/>
                            </a:rPr>
                            <a:t>O+C</a:t>
                          </a:r>
                          <a14:m>
                            <m:oMath xmlns:m="http://schemas.openxmlformats.org/officeDocument/2006/math">
                              <m:sSubSup>
                                <m:sSubSupPr>
                                  <m:ctrlPr>
                                    <a:rPr lang="zh-CN" altLang="zh-CN" sz="2800" i="1" kern="1200">
                                      <a:solidFill>
                                        <a:schemeClr val="dk1"/>
                                      </a:solidFill>
                                      <a:effectLst/>
                                      <a:latin typeface="Cambria Math" panose="02040503050406030204" pitchFamily="18" charset="0"/>
                                      <a:ea typeface="+mj-ea"/>
                                      <a:cs typeface="+mn-cs"/>
                                    </a:rPr>
                                  </m:ctrlPr>
                                </m:sSubSupPr>
                                <m:e>
                                  <m:r>
                                    <m:rPr>
                                      <m:nor/>
                                    </m:rPr>
                                    <a:rPr lang="en-US" altLang="zh-CN" sz="2800" kern="1200" dirty="0" smtClean="0">
                                      <a:solidFill>
                                        <a:schemeClr val="dk1"/>
                                      </a:solidFill>
                                      <a:effectLst/>
                                      <a:latin typeface="+mn-lt"/>
                                      <a:ea typeface="+mn-ea"/>
                                      <a:cs typeface="+mn-cs"/>
                                    </a:rPr>
                                    <m:t>O</m:t>
                                  </m:r>
                                </m:e>
                                <m:sub>
                                  <m:r>
                                    <a:rPr lang="en-US" altLang="zh-CN" sz="2800" kern="1200">
                                      <a:solidFill>
                                        <a:schemeClr val="dk1"/>
                                      </a:solidFill>
                                      <a:effectLst/>
                                      <a:latin typeface="Cambria Math" panose="02040503050406030204" pitchFamily="18" charset="0"/>
                                      <a:ea typeface="+mj-ea"/>
                                      <a:cs typeface="+mn-cs"/>
                                    </a:rPr>
                                    <m:t>3</m:t>
                                  </m:r>
                                </m:sub>
                                <m:sup>
                                  <m:r>
                                    <a:rPr lang="en-US" altLang="zh-CN" sz="2800" kern="1200">
                                      <a:solidFill>
                                        <a:schemeClr val="dk1"/>
                                      </a:solidFill>
                                      <a:effectLst/>
                                      <a:latin typeface="Cambria Math" panose="02040503050406030204" pitchFamily="18" charset="0"/>
                                      <a:ea typeface="+mj-ea"/>
                                      <a:cs typeface="+mn-cs"/>
                                    </a:rPr>
                                    <m:t>2</m:t>
                                  </m:r>
                                  <m:r>
                                    <m:rPr>
                                      <m:nor/>
                                    </m:rPr>
                                    <a:rPr lang="en-US" altLang="zh-CN" sz="2800" i="1" kern="1200">
                                      <a:solidFill>
                                        <a:schemeClr val="dk1"/>
                                      </a:solidFill>
                                      <a:effectLst/>
                                      <a:latin typeface="+mj-lt"/>
                                      <a:ea typeface="+mj-ea"/>
                                      <a:cs typeface="+mn-cs"/>
                                    </a:rPr>
                                    <m:t>−</m:t>
                                  </m:r>
                                </m:sup>
                              </m:sSubSup>
                            </m:oMath>
                          </a14:m>
                          <a:r>
                            <a:rPr lang="en-US" altLang="zh-CN" sz="2800" kern="1200" dirty="0">
                              <a:solidFill>
                                <a:schemeClr val="dk1"/>
                              </a:solidFill>
                              <a:effectLst/>
                              <a:latin typeface="+mj-lt"/>
                              <a:ea typeface="+mj-ea"/>
                              <a:cs typeface="+mn-cs"/>
                            </a:rPr>
                            <a:t>(</a:t>
                          </a:r>
                          <a:r>
                            <a:rPr lang="zh-CN" altLang="zh-CN" sz="2800" kern="1200" dirty="0">
                              <a:solidFill>
                                <a:schemeClr val="dk1"/>
                              </a:solidFill>
                              <a:effectLst/>
                              <a:latin typeface="+mj-lt"/>
                              <a:ea typeface="+mj-ea"/>
                              <a:cs typeface="+mn-cs"/>
                            </a:rPr>
                            <a:t>碱不足</a:t>
                          </a:r>
                          <a:r>
                            <a:rPr lang="en-US" altLang="zh-CN" sz="2800" kern="1200" dirty="0">
                              <a:solidFill>
                                <a:schemeClr val="dk1"/>
                              </a:solidFill>
                              <a:effectLst/>
                              <a:latin typeface="+mj-lt"/>
                              <a:ea typeface="+mj-ea"/>
                              <a:cs typeface="+mn-cs"/>
                            </a:rPr>
                            <a:t>)</a:t>
                          </a:r>
                          <a:r>
                            <a:rPr lang="zh-CN" altLang="zh-CN" sz="2800" kern="1200" dirty="0">
                              <a:solidFill>
                                <a:schemeClr val="dk1"/>
                              </a:solidFill>
                              <a:effectLst/>
                              <a:latin typeface="+mj-lt"/>
                              <a:ea typeface="+mj-ea"/>
                              <a:cs typeface="+mn-cs"/>
                            </a:rPr>
                            <a:t>或</a:t>
                          </a:r>
                          <a:r>
                            <a:rPr lang="en-US" altLang="zh-CN" sz="2800" kern="1200" dirty="0">
                              <a:solidFill>
                                <a:schemeClr val="dk1"/>
                              </a:solidFill>
                              <a:effectLst/>
                              <a:latin typeface="+mj-lt"/>
                              <a:ea typeface="+mj-ea"/>
                              <a:cs typeface="+mn-cs"/>
                            </a:rPr>
                            <a:t>Ca</a:t>
                          </a:r>
                          <a:r>
                            <a:rPr lang="en-US" altLang="zh-CN" sz="2800" kern="1200" baseline="30000" dirty="0">
                              <a:solidFill>
                                <a:schemeClr val="dk1"/>
                              </a:solidFill>
                              <a:effectLst/>
                              <a:latin typeface="+mj-lt"/>
                              <a:ea typeface="+mj-ea"/>
                              <a:cs typeface="+mn-cs"/>
                            </a:rPr>
                            <a:t>2+</a:t>
                          </a:r>
                          <a:r>
                            <a:rPr lang="en-US" altLang="zh-CN" sz="2800" kern="1200" dirty="0">
                              <a:solidFill>
                                <a:schemeClr val="dk1"/>
                              </a:solidFill>
                              <a:effectLst/>
                              <a:latin typeface="+mj-lt"/>
                              <a:ea typeface="+mj-ea"/>
                              <a:cs typeface="+mn-cs"/>
                            </a:rPr>
                            <a:t>+OH</a:t>
                          </a:r>
                          <a:r>
                            <a:rPr lang="en-US" altLang="zh-CN" sz="2800" kern="1200" baseline="30000" dirty="0">
                              <a:solidFill>
                                <a:schemeClr val="dk1"/>
                              </a:solidFill>
                              <a:effectLst/>
                              <a:latin typeface="+mj-lt"/>
                              <a:ea typeface="+mj-ea"/>
                              <a:cs typeface="+mn-cs"/>
                            </a:rPr>
                            <a:t>-</a:t>
                          </a:r>
                          <a:r>
                            <a:rPr lang="en-US" altLang="zh-CN" sz="2800" kern="1200" dirty="0">
                              <a:solidFill>
                                <a:schemeClr val="dk1"/>
                              </a:solidFill>
                              <a:effectLst/>
                              <a:latin typeface="+mj-lt"/>
                              <a:ea typeface="+mj-ea"/>
                              <a:cs typeface="+mn-cs"/>
                            </a:rPr>
                            <a:t>+HC</a:t>
                          </a:r>
                          <a14:m>
                            <m:oMath xmlns:m="http://schemas.openxmlformats.org/officeDocument/2006/math">
                              <m:sSubSup>
                                <m:sSubSupPr>
                                  <m:ctrlPr>
                                    <a:rPr lang="zh-CN" altLang="zh-CN" sz="2800" i="1" kern="1200">
                                      <a:solidFill>
                                        <a:schemeClr val="dk1"/>
                                      </a:solidFill>
                                      <a:effectLst/>
                                      <a:latin typeface="Cambria Math" panose="02040503050406030204" pitchFamily="18" charset="0"/>
                                      <a:ea typeface="+mj-ea"/>
                                      <a:cs typeface="+mn-cs"/>
                                    </a:rPr>
                                  </m:ctrlPr>
                                </m:sSubSupPr>
                                <m:e>
                                  <m:r>
                                    <m:rPr>
                                      <m:nor/>
                                    </m:rPr>
                                    <a:rPr lang="en-US" altLang="zh-CN" sz="2800" kern="1200" dirty="0" smtClean="0">
                                      <a:solidFill>
                                        <a:schemeClr val="dk1"/>
                                      </a:solidFill>
                                      <a:effectLst/>
                                      <a:latin typeface="+mn-lt"/>
                                      <a:ea typeface="+mn-ea"/>
                                      <a:cs typeface="+mn-cs"/>
                                    </a:rPr>
                                    <m:t>O</m:t>
                                  </m:r>
                                </m:e>
                                <m:sub>
                                  <m:r>
                                    <a:rPr lang="en-US" altLang="zh-CN" sz="2800" kern="1200">
                                      <a:solidFill>
                                        <a:schemeClr val="dk1"/>
                                      </a:solidFill>
                                      <a:effectLst/>
                                      <a:latin typeface="Cambria Math" panose="02040503050406030204" pitchFamily="18" charset="0"/>
                                      <a:ea typeface="+mj-ea"/>
                                      <a:cs typeface="+mn-cs"/>
                                    </a:rPr>
                                    <m:t>3</m:t>
                                  </m:r>
                                </m:sub>
                                <m:sup>
                                  <m:r>
                                    <m:rPr>
                                      <m:nor/>
                                    </m:rPr>
                                    <a:rPr lang="en-US" altLang="zh-CN" sz="2800" i="1" kern="1200">
                                      <a:solidFill>
                                        <a:schemeClr val="dk1"/>
                                      </a:solidFill>
                                      <a:effectLst/>
                                      <a:latin typeface="+mj-lt"/>
                                      <a:ea typeface="+mj-ea"/>
                                      <a:cs typeface="+mn-cs"/>
                                    </a:rPr>
                                    <m:t>−</m:t>
                                  </m:r>
                                </m:sup>
                              </m:sSubSup>
                            </m:oMath>
                          </a14:m>
                          <a:r>
                            <a:rPr lang="en-US" altLang="zh-CN" sz="2800" dirty="0">
                              <a:solidFill>
                                <a:srgbClr val="000000"/>
                              </a:solidFill>
                              <a:effectLst/>
                              <a:latin typeface="+mj-lt"/>
                              <a:ea typeface="+mj-ea"/>
                              <a:cs typeface="Times New Roman" panose="02020603050405020304" pitchFamily="18" charset="0"/>
                            </a:rPr>
                            <a:t>   </a:t>
                          </a:r>
                          <a:r>
                            <a:rPr lang="en-US" altLang="zh-CN" sz="2800" kern="1200" dirty="0">
                              <a:solidFill>
                                <a:schemeClr val="dk1"/>
                              </a:solidFill>
                              <a:effectLst/>
                              <a:latin typeface="+mj-lt"/>
                              <a:ea typeface="+mj-ea"/>
                              <a:cs typeface="+mn-cs"/>
                            </a:rPr>
                            <a:t>CaCO</a:t>
                          </a:r>
                          <a:r>
                            <a:rPr lang="en-US" altLang="zh-CN" sz="2800" kern="1200" baseline="-25000" dirty="0">
                              <a:solidFill>
                                <a:schemeClr val="dk1"/>
                              </a:solidFill>
                              <a:effectLst/>
                              <a:latin typeface="+mj-lt"/>
                              <a:ea typeface="+mj-ea"/>
                              <a:cs typeface="+mn-cs"/>
                            </a:rPr>
                            <a:t>3</a:t>
                          </a:r>
                          <a:r>
                            <a:rPr lang="en-US" altLang="zh-CN" sz="2800" kern="1200" dirty="0">
                              <a:solidFill>
                                <a:schemeClr val="dk1"/>
                              </a:solidFill>
                              <a:effectLst/>
                              <a:latin typeface="+mj-lt"/>
                              <a:ea typeface="+mj-ea"/>
                              <a:cs typeface="+mn-cs"/>
                            </a:rPr>
                            <a:t>↓+H</a:t>
                          </a:r>
                          <a:r>
                            <a:rPr lang="en-US" altLang="zh-CN" sz="2800" kern="1200" baseline="-25000" dirty="0">
                              <a:solidFill>
                                <a:schemeClr val="dk1"/>
                              </a:solidFill>
                              <a:effectLst/>
                              <a:latin typeface="+mj-lt"/>
                              <a:ea typeface="+mj-ea"/>
                              <a:cs typeface="+mn-cs"/>
                            </a:rPr>
                            <a:t>2</a:t>
                          </a:r>
                          <a:r>
                            <a:rPr lang="en-US" altLang="zh-CN" sz="2800" kern="1200" dirty="0">
                              <a:solidFill>
                                <a:schemeClr val="dk1"/>
                              </a:solidFill>
                              <a:effectLst/>
                              <a:latin typeface="+mj-lt"/>
                              <a:ea typeface="+mj-ea"/>
                              <a:cs typeface="+mn-cs"/>
                            </a:rPr>
                            <a:t>O(</a:t>
                          </a:r>
                          <a:r>
                            <a:rPr lang="zh-CN" altLang="zh-CN" sz="2800" kern="1200" dirty="0">
                              <a:solidFill>
                                <a:schemeClr val="dk1"/>
                              </a:solidFill>
                              <a:effectLst/>
                              <a:latin typeface="+mj-lt"/>
                              <a:ea typeface="+mj-ea"/>
                              <a:cs typeface="+mn-cs"/>
                            </a:rPr>
                            <a:t>碱过量</a:t>
                          </a:r>
                          <a:r>
                            <a:rPr lang="en-US" altLang="zh-CN" sz="2800" kern="1200" dirty="0">
                              <a:solidFill>
                                <a:schemeClr val="dk1"/>
                              </a:solidFill>
                              <a:effectLst/>
                              <a:latin typeface="+mj-lt"/>
                              <a:ea typeface="+mj-ea"/>
                              <a:cs typeface="+mn-cs"/>
                            </a:rPr>
                            <a:t>)</a:t>
                          </a:r>
                          <a:endParaRPr lang="zh-CN" sz="2800" dirty="0">
                            <a:solidFill>
                              <a:srgbClr val="000000"/>
                            </a:solidFill>
                            <a:effectLst/>
                            <a:latin typeface="+mj-lt"/>
                            <a:ea typeface="+mj-ea"/>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284196258"/>
                      </a:ext>
                    </a:extLst>
                  </a:tr>
                  <a:tr h="721920">
                    <a:tc vMerge="1">
                      <a:txBody>
                        <a:bodyPr/>
                        <a:lstStyle/>
                        <a:p>
                          <a:pPr algn="ctr">
                            <a:lnSpc>
                              <a:spcPct val="130000"/>
                            </a:lnSpc>
                            <a:spcAft>
                              <a:spcPts val="0"/>
                            </a:spcAft>
                          </a:pPr>
                          <a:endParaRPr lang="zh-CN" sz="2800" dirty="0">
                            <a:solidFill>
                              <a:srgbClr val="000000"/>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lnSpc>
                              <a:spcPct val="120000"/>
                            </a:lnSpc>
                            <a:spcAft>
                              <a:spcPts val="0"/>
                            </a:spcAft>
                          </a:pPr>
                          <a:r>
                            <a:rPr lang="zh-CN" altLang="en-US" sz="2800" dirty="0">
                              <a:solidFill>
                                <a:srgbClr val="000000"/>
                              </a:solidFill>
                              <a:effectLst/>
                              <a:latin typeface="+mj-lt"/>
                              <a:ea typeface="+mj-ea"/>
                              <a:cs typeface="Times New Roman" panose="02020603050405020304" pitchFamily="18" charset="0"/>
                            </a:rPr>
                            <a:t>与盐反应</a:t>
                          </a:r>
                          <a:endParaRPr lang="zh-CN" sz="2800" dirty="0">
                            <a:solidFill>
                              <a:srgbClr val="000000"/>
                            </a:solidFill>
                            <a:effectLst/>
                            <a:latin typeface="+mj-lt"/>
                            <a:ea typeface="+mj-ea"/>
                            <a:cs typeface="Times New Roman" panose="02020603050405020304" pitchFamily="18" charset="0"/>
                          </a:endParaRP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Aft>
                              <a:spcPts val="0"/>
                            </a:spcAft>
                          </a:pPr>
                          <a:r>
                            <a:rPr lang="en-US" sz="2800" dirty="0">
                              <a:solidFill>
                                <a:srgbClr val="000000"/>
                              </a:solidFill>
                              <a:effectLst/>
                              <a:latin typeface="+mj-lt"/>
                              <a:ea typeface="NEU-BZ-S92" panose="02020503000000020003" pitchFamily="18" charset="-122"/>
                              <a:cs typeface="Times New Roman" panose="02020603050405020304" pitchFamily="18" charset="0"/>
                            </a:rPr>
                            <a:t>CaCl</a:t>
                          </a:r>
                          <a:r>
                            <a:rPr lang="en-US" sz="2800" baseline="-25000" dirty="0">
                              <a:solidFill>
                                <a:srgbClr val="000000"/>
                              </a:solidFill>
                              <a:effectLst/>
                              <a:latin typeface="+mj-lt"/>
                              <a:ea typeface="NEU-BZ-S92" panose="02020503000000020003" pitchFamily="18" charset="-122"/>
                              <a:cs typeface="Times New Roman" panose="02020603050405020304" pitchFamily="18" charset="0"/>
                            </a:rPr>
                            <a:t>2</a:t>
                          </a:r>
                          <a:endParaRPr lang="zh-CN" sz="2800" dirty="0">
                            <a:solidFill>
                              <a:srgbClr val="000000"/>
                            </a:solidFill>
                            <a:effectLst/>
                            <a:latin typeface="+mj-lt"/>
                            <a:ea typeface="NEU-BZ-S92" panose="02020503000000020003" pitchFamily="18" charset="-122"/>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spcAft>
                              <a:spcPts val="0"/>
                            </a:spcAft>
                          </a:pPr>
                          <a:r>
                            <a:rPr lang="en-US" altLang="zh-CN" sz="2800" kern="1200" dirty="0">
                              <a:solidFill>
                                <a:schemeClr val="dk1"/>
                              </a:solidFill>
                              <a:effectLst/>
                              <a:latin typeface="+mj-lt"/>
                              <a:ea typeface="+mn-ea"/>
                              <a:cs typeface="+mn-cs"/>
                            </a:rPr>
                            <a:t>Ca</a:t>
                          </a:r>
                          <a:r>
                            <a:rPr lang="en-US" altLang="zh-CN" sz="2800" kern="1200" baseline="30000" dirty="0">
                              <a:solidFill>
                                <a:schemeClr val="dk1"/>
                              </a:solidFill>
                              <a:effectLst/>
                              <a:latin typeface="+mj-lt"/>
                              <a:ea typeface="+mn-ea"/>
                              <a:cs typeface="+mn-cs"/>
                            </a:rPr>
                            <a:t>2+</a:t>
                          </a:r>
                          <a:r>
                            <a:rPr lang="en-US" altLang="zh-CN" sz="2800" kern="1200" dirty="0">
                              <a:solidFill>
                                <a:schemeClr val="dk1"/>
                              </a:solidFill>
                              <a:effectLst/>
                              <a:latin typeface="+mj-lt"/>
                              <a:ea typeface="+mn-ea"/>
                              <a:cs typeface="+mn-cs"/>
                            </a:rPr>
                            <a:t>+C</a:t>
                          </a:r>
                          <a14:m>
                            <m:oMath xmlns:m="http://schemas.openxmlformats.org/officeDocument/2006/math">
                              <m:sSubSup>
                                <m:sSubSupPr>
                                  <m:ctrlPr>
                                    <a:rPr lang="zh-CN" altLang="zh-CN" sz="2800" i="1" kern="1200">
                                      <a:solidFill>
                                        <a:schemeClr val="dk1"/>
                                      </a:solidFill>
                                      <a:effectLst/>
                                      <a:latin typeface="Cambria Math" panose="02040503050406030204" pitchFamily="18" charset="0"/>
                                      <a:ea typeface="+mn-ea"/>
                                      <a:cs typeface="+mn-cs"/>
                                    </a:rPr>
                                  </m:ctrlPr>
                                </m:sSubSupPr>
                                <m:e>
                                  <m:r>
                                    <m:rPr>
                                      <m:nor/>
                                    </m:rPr>
                                    <a:rPr lang="en-US" altLang="zh-CN" sz="2800" kern="1200" dirty="0" smtClean="0">
                                      <a:solidFill>
                                        <a:schemeClr val="dk1"/>
                                      </a:solidFill>
                                      <a:effectLst/>
                                      <a:latin typeface="+mn-lt"/>
                                      <a:ea typeface="+mn-ea"/>
                                      <a:cs typeface="+mn-cs"/>
                                    </a:rPr>
                                    <m:t>O</m:t>
                                  </m:r>
                                </m:e>
                                <m:sub>
                                  <m:r>
                                    <a:rPr lang="en-US" altLang="zh-CN" sz="2800" kern="1200">
                                      <a:solidFill>
                                        <a:schemeClr val="dk1"/>
                                      </a:solidFill>
                                      <a:effectLst/>
                                      <a:latin typeface="Cambria Math" panose="02040503050406030204" pitchFamily="18" charset="0"/>
                                      <a:ea typeface="+mn-ea"/>
                                      <a:cs typeface="+mn-cs"/>
                                    </a:rPr>
                                    <m:t>3</m:t>
                                  </m:r>
                                </m:sub>
                                <m:sup>
                                  <m:r>
                                    <a:rPr lang="en-US" altLang="zh-CN" sz="2800" kern="1200">
                                      <a:solidFill>
                                        <a:schemeClr val="dk1"/>
                                      </a:solidFill>
                                      <a:effectLst/>
                                      <a:latin typeface="Cambria Math" panose="02040503050406030204" pitchFamily="18" charset="0"/>
                                      <a:ea typeface="+mn-ea"/>
                                      <a:cs typeface="+mn-cs"/>
                                    </a:rPr>
                                    <m:t>2</m:t>
                                  </m:r>
                                  <m:r>
                                    <m:rPr>
                                      <m:nor/>
                                    </m:rPr>
                                    <a:rPr lang="en-US" altLang="zh-CN" sz="2800" i="1" kern="1200">
                                      <a:solidFill>
                                        <a:schemeClr val="dk1"/>
                                      </a:solidFill>
                                      <a:effectLst/>
                                      <a:latin typeface="+mj-lt"/>
                                      <a:ea typeface="+mn-ea"/>
                                      <a:cs typeface="+mn-cs"/>
                                    </a:rPr>
                                    <m:t>−</m:t>
                                  </m:r>
                                </m:sup>
                              </m:sSubSup>
                            </m:oMath>
                          </a14:m>
                          <a:r>
                            <a:rPr lang="en-US" altLang="zh-CN" sz="2800" dirty="0">
                              <a:solidFill>
                                <a:srgbClr val="000000"/>
                              </a:solidFill>
                              <a:effectLst/>
                              <a:latin typeface="+mj-lt"/>
                              <a:ea typeface="+mj-ea"/>
                              <a:cs typeface="Times New Roman" panose="02020603050405020304" pitchFamily="18" charset="0"/>
                            </a:rPr>
                            <a:t>      </a:t>
                          </a:r>
                          <a:r>
                            <a:rPr lang="en-US" altLang="zh-CN" sz="2800" kern="1200" dirty="0">
                              <a:solidFill>
                                <a:schemeClr val="dk1"/>
                              </a:solidFill>
                              <a:effectLst/>
                              <a:latin typeface="+mj-lt"/>
                              <a:ea typeface="+mn-ea"/>
                              <a:cs typeface="+mn-cs"/>
                            </a:rPr>
                            <a:t>CaCO</a:t>
                          </a:r>
                          <a:r>
                            <a:rPr lang="en-US" altLang="zh-CN" sz="2800" kern="1200" baseline="-25000" dirty="0">
                              <a:solidFill>
                                <a:schemeClr val="dk1"/>
                              </a:solidFill>
                              <a:effectLst/>
                              <a:latin typeface="+mj-lt"/>
                              <a:ea typeface="+mn-ea"/>
                              <a:cs typeface="+mn-cs"/>
                            </a:rPr>
                            <a:t>3</a:t>
                          </a:r>
                          <a:r>
                            <a:rPr lang="en-US" altLang="zh-CN" sz="2800" kern="1200" dirty="0">
                              <a:solidFill>
                                <a:schemeClr val="dk1"/>
                              </a:solidFill>
                              <a:effectLst/>
                              <a:latin typeface="+mj-lt"/>
                              <a:ea typeface="+mn-ea"/>
                              <a:cs typeface="+mn-cs"/>
                            </a:rPr>
                            <a:t>↓</a:t>
                          </a:r>
                          <a:endParaRPr lang="zh-CN" sz="2800" dirty="0">
                            <a:solidFill>
                              <a:srgbClr val="000000"/>
                            </a:solidFill>
                            <a:effectLst/>
                            <a:latin typeface="+mj-lt"/>
                            <a:ea typeface="+mj-ea"/>
                            <a:cs typeface="Times New Roman" panose="02020603050405020304" pitchFamily="18" charset="0"/>
                          </a:endParaRP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spcAft>
                              <a:spcPts val="0"/>
                            </a:spcAft>
                          </a:pPr>
                          <a:r>
                            <a:rPr lang="zh-CN" altLang="zh-CN" sz="2800" kern="1200" dirty="0">
                              <a:solidFill>
                                <a:schemeClr val="dk1"/>
                              </a:solidFill>
                              <a:effectLst/>
                              <a:latin typeface="+mj-lt"/>
                              <a:ea typeface="+mn-ea"/>
                              <a:cs typeface="+mn-cs"/>
                            </a:rPr>
                            <a:t>不反应</a:t>
                          </a:r>
                          <a:endParaRPr lang="zh-CN" sz="2800" dirty="0">
                            <a:solidFill>
                              <a:srgbClr val="000000"/>
                            </a:solidFill>
                            <a:effectLst/>
                            <a:latin typeface="+mj-lt"/>
                            <a:ea typeface="+mj-ea"/>
                            <a:cs typeface="Times New Roman" panose="02020603050405020304" pitchFamily="18" charset="0"/>
                          </a:endParaRP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889278622"/>
                      </a:ext>
                    </a:extLst>
                  </a:tr>
                  <a:tr h="986421">
                    <a:tc vMerge="1">
                      <a:txBody>
                        <a:bodyPr/>
                        <a:lstStyle/>
                        <a:p>
                          <a:pPr algn="ctr">
                            <a:lnSpc>
                              <a:spcPct val="130000"/>
                            </a:lnSpc>
                            <a:spcAft>
                              <a:spcPts val="0"/>
                            </a:spcAft>
                          </a:pPr>
                          <a:endParaRPr lang="zh-CN" sz="2800" dirty="0">
                            <a:solidFill>
                              <a:srgbClr val="000000"/>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lnSpc>
                              <a:spcPct val="120000"/>
                            </a:lnSpc>
                            <a:spcAft>
                              <a:spcPts val="0"/>
                            </a:spcAft>
                          </a:pPr>
                          <a:endParaRPr lang="zh-CN" sz="2800" dirty="0">
                            <a:solidFill>
                              <a:srgbClr val="000000"/>
                            </a:solidFill>
                            <a:effectLst/>
                            <a:latin typeface="+mj-lt"/>
                            <a:ea typeface="+mj-ea"/>
                            <a:cs typeface="Times New Roman" panose="02020603050405020304" pitchFamily="18" charset="0"/>
                          </a:endParaRP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Aft>
                              <a:spcPts val="0"/>
                            </a:spcAft>
                          </a:pPr>
                          <a:r>
                            <a:rPr lang="en-US" sz="2800" dirty="0">
                              <a:solidFill>
                                <a:srgbClr val="000000"/>
                              </a:solidFill>
                              <a:effectLst/>
                              <a:latin typeface="+mj-lt"/>
                              <a:ea typeface="NEU-BZ-S92" panose="02020503000000020003" pitchFamily="18" charset="-122"/>
                              <a:cs typeface="Times New Roman" panose="02020603050405020304" pitchFamily="18" charset="0"/>
                            </a:rPr>
                            <a:t>Al</a:t>
                          </a:r>
                          <a:r>
                            <a:rPr lang="en-US" sz="2800" baseline="-25000" dirty="0">
                              <a:solidFill>
                                <a:srgbClr val="000000"/>
                              </a:solidFill>
                              <a:effectLst/>
                              <a:latin typeface="+mj-lt"/>
                              <a:ea typeface="NEU-BZ-S92" panose="02020503000000020003" pitchFamily="18" charset="-122"/>
                              <a:cs typeface="Times New Roman" panose="02020603050405020304" pitchFamily="18" charset="0"/>
                            </a:rPr>
                            <a:t>2</a:t>
                          </a:r>
                          <a:r>
                            <a:rPr lang="en-US" sz="2800" dirty="0">
                              <a:solidFill>
                                <a:srgbClr val="000000"/>
                              </a:solidFill>
                              <a:effectLst/>
                              <a:latin typeface="+mj-lt"/>
                              <a:ea typeface="NEU-BZ-S92" panose="02020503000000020003" pitchFamily="18" charset="-122"/>
                              <a:cs typeface="Times New Roman" panose="02020603050405020304" pitchFamily="18" charset="0"/>
                            </a:rPr>
                            <a:t>(SO</a:t>
                          </a:r>
                          <a:r>
                            <a:rPr lang="en-US" sz="2800" baseline="-25000" dirty="0">
                              <a:solidFill>
                                <a:srgbClr val="000000"/>
                              </a:solidFill>
                              <a:effectLst/>
                              <a:latin typeface="+mj-lt"/>
                              <a:ea typeface="NEU-BZ-S92" panose="02020503000000020003" pitchFamily="18" charset="-122"/>
                              <a:cs typeface="Times New Roman" panose="02020603050405020304" pitchFamily="18" charset="0"/>
                            </a:rPr>
                            <a:t>4</a:t>
                          </a:r>
                          <a:r>
                            <a:rPr lang="en-US" sz="2800" dirty="0">
                              <a:solidFill>
                                <a:srgbClr val="000000"/>
                              </a:solidFill>
                              <a:effectLst/>
                              <a:latin typeface="+mj-lt"/>
                              <a:ea typeface="NEU-BZ-S92" panose="02020503000000020003" pitchFamily="18" charset="-122"/>
                              <a:cs typeface="Times New Roman" panose="02020603050405020304" pitchFamily="18" charset="0"/>
                            </a:rPr>
                            <a:t>)</a:t>
                          </a:r>
                          <a:r>
                            <a:rPr lang="en-US" sz="2800" baseline="-25000" dirty="0">
                              <a:solidFill>
                                <a:srgbClr val="000000"/>
                              </a:solidFill>
                              <a:effectLst/>
                              <a:latin typeface="+mj-lt"/>
                              <a:ea typeface="NEU-BZ-S92" panose="02020503000000020003" pitchFamily="18" charset="-122"/>
                              <a:cs typeface="Times New Roman" panose="02020603050405020304" pitchFamily="18" charset="0"/>
                            </a:rPr>
                            <a:t>3</a:t>
                          </a:r>
                          <a:endParaRPr lang="zh-CN" sz="2800" dirty="0">
                            <a:solidFill>
                              <a:srgbClr val="000000"/>
                            </a:solidFill>
                            <a:effectLst/>
                            <a:latin typeface="+mj-lt"/>
                            <a:ea typeface="NEU-BZ-S92" panose="02020503000000020003" pitchFamily="18" charset="-122"/>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TlToBr w="12700" cmpd="sng">
                          <a:noFill/>
                          <a:prstDash val="solid"/>
                        </a:lnTlToBr>
                        <a:lnBlToTr w="12700" cmpd="sng">
                          <a:noFill/>
                          <a:prstDash val="solid"/>
                        </a:lnBlToTr>
                        <a:noFill/>
                      </a:tcPr>
                    </a:tc>
                    <a:tc>
                      <a:txBody>
                        <a:bodyPr/>
                        <a:lstStyle/>
                        <a:p>
                          <a:pPr>
                            <a:lnSpc>
                              <a:spcPct val="120000"/>
                            </a:lnSpc>
                            <a:spcAft>
                              <a:spcPts val="0"/>
                            </a:spcAft>
                          </a:pPr>
                          <a:r>
                            <a:rPr lang="en-US" altLang="zh-CN" sz="2800" kern="1200" dirty="0">
                              <a:solidFill>
                                <a:schemeClr val="dk1"/>
                              </a:solidFill>
                              <a:effectLst/>
                              <a:latin typeface="+mj-lt"/>
                              <a:ea typeface="+mn-ea"/>
                              <a:cs typeface="+mn-cs"/>
                            </a:rPr>
                            <a:t>2Al</a:t>
                          </a:r>
                          <a:r>
                            <a:rPr lang="en-US" altLang="zh-CN" sz="2800" kern="1200" baseline="30000" dirty="0">
                              <a:solidFill>
                                <a:schemeClr val="dk1"/>
                              </a:solidFill>
                              <a:effectLst/>
                              <a:latin typeface="+mj-lt"/>
                              <a:ea typeface="+mn-ea"/>
                              <a:cs typeface="+mn-cs"/>
                            </a:rPr>
                            <a:t>3+</a:t>
                          </a:r>
                          <a:r>
                            <a:rPr lang="en-US" altLang="zh-CN" sz="2800" kern="1200" dirty="0">
                              <a:solidFill>
                                <a:schemeClr val="dk1"/>
                              </a:solidFill>
                              <a:effectLst/>
                              <a:latin typeface="+mj-lt"/>
                              <a:ea typeface="+mn-ea"/>
                              <a:cs typeface="+mn-cs"/>
                            </a:rPr>
                            <a:t>+3C</a:t>
                          </a:r>
                          <a14:m>
                            <m:oMath xmlns:m="http://schemas.openxmlformats.org/officeDocument/2006/math">
                              <m:sSubSup>
                                <m:sSubSupPr>
                                  <m:ctrlPr>
                                    <a:rPr lang="zh-CN" altLang="zh-CN" sz="2800" i="1" kern="1200">
                                      <a:solidFill>
                                        <a:schemeClr val="dk1"/>
                                      </a:solidFill>
                                      <a:effectLst/>
                                      <a:latin typeface="Cambria Math" panose="02040503050406030204" pitchFamily="18" charset="0"/>
                                      <a:ea typeface="+mn-ea"/>
                                      <a:cs typeface="+mn-cs"/>
                                    </a:rPr>
                                  </m:ctrlPr>
                                </m:sSubSupPr>
                                <m:e>
                                  <m:r>
                                    <m:rPr>
                                      <m:nor/>
                                    </m:rPr>
                                    <a:rPr lang="en-US" altLang="zh-CN" sz="2800" kern="1200" dirty="0" smtClean="0">
                                      <a:solidFill>
                                        <a:schemeClr val="dk1"/>
                                      </a:solidFill>
                                      <a:effectLst/>
                                      <a:latin typeface="+mn-lt"/>
                                      <a:ea typeface="+mn-ea"/>
                                      <a:cs typeface="+mn-cs"/>
                                    </a:rPr>
                                    <m:t>O</m:t>
                                  </m:r>
                                </m:e>
                                <m:sub>
                                  <m:r>
                                    <a:rPr lang="en-US" altLang="zh-CN" sz="2800" kern="1200">
                                      <a:solidFill>
                                        <a:schemeClr val="dk1"/>
                                      </a:solidFill>
                                      <a:effectLst/>
                                      <a:latin typeface="Cambria Math" panose="02040503050406030204" pitchFamily="18" charset="0"/>
                                      <a:ea typeface="+mn-ea"/>
                                      <a:cs typeface="+mn-cs"/>
                                    </a:rPr>
                                    <m:t>3</m:t>
                                  </m:r>
                                </m:sub>
                                <m:sup>
                                  <m:r>
                                    <a:rPr lang="en-US" altLang="zh-CN" sz="2800" kern="1200">
                                      <a:solidFill>
                                        <a:schemeClr val="dk1"/>
                                      </a:solidFill>
                                      <a:effectLst/>
                                      <a:latin typeface="Cambria Math" panose="02040503050406030204" pitchFamily="18" charset="0"/>
                                      <a:ea typeface="+mn-ea"/>
                                      <a:cs typeface="+mn-cs"/>
                                    </a:rPr>
                                    <m:t>2</m:t>
                                  </m:r>
                                  <m:r>
                                    <m:rPr>
                                      <m:nor/>
                                    </m:rPr>
                                    <a:rPr lang="en-US" altLang="zh-CN" sz="2800" i="1" kern="1200">
                                      <a:solidFill>
                                        <a:schemeClr val="dk1"/>
                                      </a:solidFill>
                                      <a:effectLst/>
                                      <a:latin typeface="+mj-lt"/>
                                      <a:ea typeface="+mn-ea"/>
                                      <a:cs typeface="+mn-cs"/>
                                    </a:rPr>
                                    <m:t>−</m:t>
                                  </m:r>
                                </m:sup>
                              </m:sSubSup>
                            </m:oMath>
                          </a14:m>
                          <a:r>
                            <a:rPr lang="en-US" altLang="zh-CN" sz="2800" kern="1200" dirty="0">
                              <a:solidFill>
                                <a:schemeClr val="dk1"/>
                              </a:solidFill>
                              <a:effectLst/>
                              <a:latin typeface="+mj-lt"/>
                              <a:ea typeface="+mn-ea"/>
                              <a:cs typeface="+mn-cs"/>
                            </a:rPr>
                            <a:t>+3H</a:t>
                          </a:r>
                          <a:r>
                            <a:rPr lang="en-US" altLang="zh-CN" sz="2800" kern="1200" baseline="-25000" dirty="0">
                              <a:solidFill>
                                <a:schemeClr val="dk1"/>
                              </a:solidFill>
                              <a:effectLst/>
                              <a:latin typeface="+mj-lt"/>
                              <a:ea typeface="+mn-ea"/>
                              <a:cs typeface="+mn-cs"/>
                            </a:rPr>
                            <a:t>2</a:t>
                          </a:r>
                          <a:r>
                            <a:rPr lang="en-US" altLang="zh-CN" sz="2800" kern="1200" dirty="0">
                              <a:solidFill>
                                <a:schemeClr val="dk1"/>
                              </a:solidFill>
                              <a:effectLst/>
                              <a:latin typeface="+mj-lt"/>
                              <a:ea typeface="+mn-ea"/>
                              <a:cs typeface="+mn-cs"/>
                            </a:rPr>
                            <a:t>O       2Al(OH)</a:t>
                          </a:r>
                          <a:r>
                            <a:rPr lang="en-US" altLang="zh-CN" sz="2800" kern="1200" baseline="-25000" dirty="0">
                              <a:solidFill>
                                <a:schemeClr val="dk1"/>
                              </a:solidFill>
                              <a:effectLst/>
                              <a:latin typeface="+mj-lt"/>
                              <a:ea typeface="+mn-ea"/>
                              <a:cs typeface="+mn-cs"/>
                            </a:rPr>
                            <a:t>3</a:t>
                          </a:r>
                          <a:r>
                            <a:rPr lang="en-US" altLang="zh-CN" sz="2800" kern="1200" dirty="0">
                              <a:solidFill>
                                <a:schemeClr val="dk1"/>
                              </a:solidFill>
                              <a:effectLst/>
                              <a:latin typeface="+mj-lt"/>
                              <a:ea typeface="+mn-ea"/>
                              <a:cs typeface="+mn-cs"/>
                            </a:rPr>
                            <a:t>↓+3CO</a:t>
                          </a:r>
                          <a:r>
                            <a:rPr lang="en-US" altLang="zh-CN" sz="2800" kern="1200" baseline="-25000" dirty="0">
                              <a:solidFill>
                                <a:schemeClr val="dk1"/>
                              </a:solidFill>
                              <a:effectLst/>
                              <a:latin typeface="+mj-lt"/>
                              <a:ea typeface="+mn-ea"/>
                              <a:cs typeface="+mn-cs"/>
                            </a:rPr>
                            <a:t>2</a:t>
                          </a:r>
                          <a:r>
                            <a:rPr lang="en-US" altLang="zh-CN" sz="2800" kern="1200" dirty="0">
                              <a:solidFill>
                                <a:schemeClr val="dk1"/>
                              </a:solidFill>
                              <a:effectLst/>
                              <a:latin typeface="+mj-lt"/>
                              <a:ea typeface="+mn-ea"/>
                              <a:cs typeface="+mn-cs"/>
                            </a:rPr>
                            <a:t>↑</a:t>
                          </a:r>
                          <a:endParaRPr lang="zh-CN" sz="2800" dirty="0">
                            <a:solidFill>
                              <a:srgbClr val="000000"/>
                            </a:solidFill>
                            <a:effectLst/>
                            <a:latin typeface="+mj-lt"/>
                            <a:ea typeface="+mj-ea"/>
                            <a:cs typeface="Times New Roman" panose="02020603050405020304" pitchFamily="18" charset="0"/>
                          </a:endParaRP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pPr>
                          <a:r>
                            <a:rPr lang="en-US" altLang="zh-CN" sz="2800" kern="1200" dirty="0">
                              <a:solidFill>
                                <a:schemeClr val="dk1"/>
                              </a:solidFill>
                              <a:effectLst/>
                              <a:latin typeface="+mj-lt"/>
                              <a:ea typeface="+mn-ea"/>
                              <a:cs typeface="+mn-cs"/>
                            </a:rPr>
                            <a:t>Al</a:t>
                          </a:r>
                          <a:r>
                            <a:rPr lang="en-US" altLang="zh-CN" sz="2800" kern="1200" baseline="30000" dirty="0">
                              <a:solidFill>
                                <a:schemeClr val="dk1"/>
                              </a:solidFill>
                              <a:effectLst/>
                              <a:latin typeface="+mj-lt"/>
                              <a:ea typeface="+mn-ea"/>
                              <a:cs typeface="+mn-cs"/>
                            </a:rPr>
                            <a:t>3+</a:t>
                          </a:r>
                          <a:r>
                            <a:rPr lang="en-US" altLang="zh-CN" sz="2800" kern="1200" dirty="0">
                              <a:solidFill>
                                <a:schemeClr val="dk1"/>
                              </a:solidFill>
                              <a:effectLst/>
                              <a:latin typeface="+mj-lt"/>
                              <a:ea typeface="+mn-ea"/>
                              <a:cs typeface="+mn-cs"/>
                            </a:rPr>
                            <a:t>+3HC</a:t>
                          </a:r>
                          <a14:m>
                            <m:oMath xmlns:m="http://schemas.openxmlformats.org/officeDocument/2006/math">
                              <m:sSubSup>
                                <m:sSubSupPr>
                                  <m:ctrlPr>
                                    <a:rPr lang="zh-CN" altLang="zh-CN" sz="2800" i="1" kern="1200">
                                      <a:solidFill>
                                        <a:schemeClr val="dk1"/>
                                      </a:solidFill>
                                      <a:effectLst/>
                                      <a:latin typeface="Cambria Math" panose="02040503050406030204" pitchFamily="18" charset="0"/>
                                      <a:ea typeface="+mn-ea"/>
                                      <a:cs typeface="+mn-cs"/>
                                    </a:rPr>
                                  </m:ctrlPr>
                                </m:sSubSupPr>
                                <m:e>
                                  <m:r>
                                    <m:rPr>
                                      <m:nor/>
                                    </m:rPr>
                                    <a:rPr lang="en-US" altLang="zh-CN" sz="2800" kern="1200" dirty="0" smtClean="0">
                                      <a:solidFill>
                                        <a:schemeClr val="dk1"/>
                                      </a:solidFill>
                                      <a:effectLst/>
                                      <a:latin typeface="+mn-lt"/>
                                      <a:ea typeface="+mn-ea"/>
                                      <a:cs typeface="+mn-cs"/>
                                    </a:rPr>
                                    <m:t>O</m:t>
                                  </m:r>
                                </m:e>
                                <m:sub>
                                  <m:r>
                                    <a:rPr lang="en-US" altLang="zh-CN" sz="2800" kern="1200">
                                      <a:solidFill>
                                        <a:schemeClr val="dk1"/>
                                      </a:solidFill>
                                      <a:effectLst/>
                                      <a:latin typeface="Cambria Math" panose="02040503050406030204" pitchFamily="18" charset="0"/>
                                      <a:ea typeface="+mn-ea"/>
                                      <a:cs typeface="+mn-cs"/>
                                    </a:rPr>
                                    <m:t>3</m:t>
                                  </m:r>
                                </m:sub>
                                <m:sup>
                                  <m:r>
                                    <m:rPr>
                                      <m:nor/>
                                    </m:rPr>
                                    <a:rPr lang="en-US" altLang="zh-CN" sz="2800" i="1" kern="1200">
                                      <a:solidFill>
                                        <a:schemeClr val="dk1"/>
                                      </a:solidFill>
                                      <a:effectLst/>
                                      <a:latin typeface="+mj-lt"/>
                                      <a:ea typeface="+mn-ea"/>
                                      <a:cs typeface="+mn-cs"/>
                                    </a:rPr>
                                    <m:t>−</m:t>
                                  </m:r>
                                </m:sup>
                              </m:sSubSup>
                            </m:oMath>
                          </a14:m>
                          <a:r>
                            <a:rPr lang="en-US" altLang="zh-CN" sz="2800" dirty="0">
                              <a:solidFill>
                                <a:srgbClr val="000000"/>
                              </a:solidFill>
                              <a:effectLst/>
                              <a:latin typeface="+mj-lt"/>
                              <a:ea typeface="+mj-ea"/>
                              <a:cs typeface="Times New Roman" panose="02020603050405020304" pitchFamily="18" charset="0"/>
                            </a:rPr>
                            <a:t>        </a:t>
                          </a:r>
                          <a:r>
                            <a:rPr lang="en-US" altLang="zh-CN" sz="2800" kern="1200" dirty="0">
                              <a:solidFill>
                                <a:schemeClr val="dk1"/>
                              </a:solidFill>
                              <a:effectLst/>
                              <a:latin typeface="+mj-lt"/>
                              <a:ea typeface="+mn-ea"/>
                              <a:cs typeface="+mn-cs"/>
                            </a:rPr>
                            <a:t>Al(OH)</a:t>
                          </a:r>
                          <a:r>
                            <a:rPr lang="en-US" altLang="zh-CN" sz="2800" kern="1200" baseline="-25000" dirty="0">
                              <a:solidFill>
                                <a:schemeClr val="dk1"/>
                              </a:solidFill>
                              <a:effectLst/>
                              <a:latin typeface="+mj-lt"/>
                              <a:ea typeface="+mn-ea"/>
                              <a:cs typeface="+mn-cs"/>
                            </a:rPr>
                            <a:t>3</a:t>
                          </a:r>
                          <a:r>
                            <a:rPr lang="en-US" altLang="zh-CN" sz="2800" kern="1200" dirty="0">
                              <a:solidFill>
                                <a:schemeClr val="dk1"/>
                              </a:solidFill>
                              <a:effectLst/>
                              <a:latin typeface="+mj-lt"/>
                              <a:ea typeface="+mn-ea"/>
                              <a:cs typeface="+mn-cs"/>
                            </a:rPr>
                            <a:t>↓ +3CO</a:t>
                          </a:r>
                          <a:r>
                            <a:rPr lang="en-US" altLang="zh-CN" sz="2800" kern="1200" baseline="-25000" dirty="0">
                              <a:solidFill>
                                <a:schemeClr val="dk1"/>
                              </a:solidFill>
                              <a:effectLst/>
                              <a:latin typeface="+mj-lt"/>
                              <a:ea typeface="+mn-ea"/>
                              <a:cs typeface="+mn-cs"/>
                            </a:rPr>
                            <a:t>2</a:t>
                          </a:r>
                          <a:r>
                            <a:rPr lang="en-US" altLang="zh-CN" sz="2800" kern="1200" dirty="0">
                              <a:solidFill>
                                <a:schemeClr val="dk1"/>
                              </a:solidFill>
                              <a:effectLst/>
                              <a:latin typeface="+mj-lt"/>
                              <a:ea typeface="+mn-ea"/>
                              <a:cs typeface="+mn-cs"/>
                            </a:rPr>
                            <a:t>↑</a:t>
                          </a:r>
                          <a:endParaRPr lang="zh-CN" sz="2800" dirty="0">
                            <a:solidFill>
                              <a:srgbClr val="000000"/>
                            </a:solidFill>
                            <a:effectLst/>
                            <a:latin typeface="+mj-lt"/>
                            <a:ea typeface="+mj-ea"/>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573617587"/>
                      </a:ext>
                    </a:extLst>
                  </a:tr>
                  <a:tr h="476688">
                    <a:tc vMerge="1">
                      <a:txBody>
                        <a:bodyPr/>
                        <a:lstStyle/>
                        <a:p>
                          <a:pPr algn="ctr">
                            <a:lnSpc>
                              <a:spcPct val="120000"/>
                            </a:lnSpc>
                            <a:spcAft>
                              <a:spcPts val="0"/>
                            </a:spcAft>
                          </a:pPr>
                          <a:endParaRPr lang="zh-CN" sz="2800" dirty="0">
                            <a:solidFill>
                              <a:srgbClr val="000000"/>
                            </a:solidFill>
                            <a:effectLst/>
                            <a:latin typeface="+mj-lt"/>
                            <a:ea typeface="+mj-ea"/>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ct val="120000"/>
                            </a:lnSpc>
                            <a:spcAft>
                              <a:spcPts val="0"/>
                            </a:spcAft>
                          </a:pPr>
                          <a:r>
                            <a:rPr lang="zh-CN" sz="2800" dirty="0">
                              <a:solidFill>
                                <a:srgbClr val="000000"/>
                              </a:solidFill>
                              <a:effectLst/>
                              <a:latin typeface="+mj-ea"/>
                              <a:ea typeface="+mj-ea"/>
                              <a:cs typeface="Times New Roman" panose="02020603050405020304" pitchFamily="18" charset="0"/>
                            </a:rPr>
                            <a:t>与水作用</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dirty="0"/>
                        </a:p>
                      </a:txBody>
                      <a:tcPr marL="0" marR="0" marT="0" marB="0" anchor="ctr">
                        <a:lnR w="12700" cap="flat" cmpd="sng" algn="ctr">
                          <a:solidFill>
                            <a:schemeClr val="bg1">
                              <a:lumMod val="65000"/>
                            </a:schemeClr>
                          </a:solidFill>
                          <a:prstDash val="solid"/>
                          <a:round/>
                          <a:headEnd type="none" w="med" len="med"/>
                          <a:tailEnd type="none" w="med" len="med"/>
                        </a:lnR>
                      </a:tcPr>
                    </a:tc>
                    <a:tc>
                      <a:txBody>
                        <a:bodyPr/>
                        <a:lstStyle/>
                        <a:p>
                          <a:pPr algn="ctr">
                            <a:lnSpc>
                              <a:spcPct val="120000"/>
                            </a:lnSpc>
                            <a:spcAft>
                              <a:spcPts val="0"/>
                            </a:spcAft>
                          </a:pPr>
                          <a:r>
                            <a:rPr lang="zh-CN" sz="2800" dirty="0">
                              <a:solidFill>
                                <a:srgbClr val="000000"/>
                              </a:solidFill>
                              <a:effectLst/>
                              <a:latin typeface="+mj-ea"/>
                              <a:ea typeface="+mj-ea"/>
                              <a:cs typeface="Times New Roman" panose="02020603050405020304" pitchFamily="18" charset="0"/>
                            </a:rPr>
                            <a:t>水解</a:t>
                          </a:r>
                          <a:r>
                            <a:rPr lang="en-US" sz="2800" dirty="0">
                              <a:solidFill>
                                <a:srgbClr val="000000"/>
                              </a:solidFill>
                              <a:effectLst/>
                              <a:latin typeface="+mj-ea"/>
                              <a:ea typeface="+mj-ea"/>
                              <a:cs typeface="Times New Roman" panose="02020603050405020304" pitchFamily="18" charset="0"/>
                            </a:rPr>
                            <a:t>,</a:t>
                          </a:r>
                          <a:r>
                            <a:rPr lang="zh-CN" sz="2800" dirty="0">
                              <a:solidFill>
                                <a:srgbClr val="000000"/>
                              </a:solidFill>
                              <a:effectLst/>
                              <a:latin typeface="+mj-ea"/>
                              <a:ea typeface="+mj-ea"/>
                              <a:cs typeface="Times New Roman" panose="02020603050405020304" pitchFamily="18" charset="0"/>
                            </a:rPr>
                            <a:t>碱性较强</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Aft>
                              <a:spcPts val="0"/>
                            </a:spcAft>
                          </a:pPr>
                          <a:r>
                            <a:rPr lang="zh-CN" sz="2800" dirty="0">
                              <a:solidFill>
                                <a:srgbClr val="000000"/>
                              </a:solidFill>
                              <a:effectLst/>
                              <a:latin typeface="+mj-ea"/>
                              <a:ea typeface="+mj-ea"/>
                              <a:cs typeface="Times New Roman" panose="02020603050405020304" pitchFamily="18" charset="0"/>
                            </a:rPr>
                            <a:t>水解</a:t>
                          </a:r>
                          <a:r>
                            <a:rPr lang="en-US" sz="2800" dirty="0">
                              <a:solidFill>
                                <a:srgbClr val="000000"/>
                              </a:solidFill>
                              <a:effectLst/>
                              <a:latin typeface="+mj-ea"/>
                              <a:ea typeface="+mj-ea"/>
                              <a:cs typeface="Times New Roman" panose="02020603050405020304" pitchFamily="18" charset="0"/>
                            </a:rPr>
                            <a:t>,</a:t>
                          </a:r>
                          <a:r>
                            <a:rPr lang="zh-CN" sz="2800" dirty="0">
                              <a:solidFill>
                                <a:srgbClr val="000000"/>
                              </a:solidFill>
                              <a:effectLst/>
                              <a:latin typeface="+mj-ea"/>
                              <a:ea typeface="+mj-ea"/>
                              <a:cs typeface="Times New Roman" panose="02020603050405020304" pitchFamily="18" charset="0"/>
                            </a:rPr>
                            <a:t>碱性较弱</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248405423"/>
                      </a:ext>
                    </a:extLst>
                  </a:tr>
                  <a:tr h="476688">
                    <a:tc vMerge="1">
                      <a:txBody>
                        <a:bodyPr/>
                        <a:lstStyle/>
                        <a:p>
                          <a:pPr algn="ctr">
                            <a:lnSpc>
                              <a:spcPct val="120000"/>
                            </a:lnSpc>
                            <a:spcAft>
                              <a:spcPts val="0"/>
                            </a:spcAft>
                          </a:pPr>
                          <a:endParaRPr lang="zh-CN" sz="2800" dirty="0">
                            <a:solidFill>
                              <a:srgbClr val="000000"/>
                            </a:solidFill>
                            <a:effectLst/>
                            <a:latin typeface="+mj-lt"/>
                            <a:ea typeface="+mj-ea"/>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ct val="120000"/>
                            </a:lnSpc>
                            <a:spcAft>
                              <a:spcPts val="0"/>
                            </a:spcAft>
                          </a:pPr>
                          <a:r>
                            <a:rPr lang="zh-CN" sz="2800" dirty="0">
                              <a:solidFill>
                                <a:srgbClr val="000000"/>
                              </a:solidFill>
                              <a:effectLst/>
                              <a:latin typeface="+mj-ea"/>
                              <a:ea typeface="+mj-ea"/>
                              <a:cs typeface="Times New Roman" panose="02020603050405020304" pitchFamily="18" charset="0"/>
                            </a:rPr>
                            <a:t>与酸互滴</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dirty="0"/>
                        </a:p>
                      </a:txBody>
                      <a:tcPr marL="0" marR="0" marT="0" marB="0" anchor="ctr">
                        <a:lnR w="12700" cap="flat" cmpd="sng" algn="ctr">
                          <a:solidFill>
                            <a:schemeClr val="bg1">
                              <a:lumMod val="65000"/>
                            </a:schemeClr>
                          </a:solidFill>
                          <a:prstDash val="solid"/>
                          <a:round/>
                          <a:headEnd type="none" w="med" len="med"/>
                          <a:tailEnd type="none" w="med" len="med"/>
                        </a:lnR>
                      </a:tcPr>
                    </a:tc>
                    <a:tc>
                      <a:txBody>
                        <a:bodyPr/>
                        <a:lstStyle/>
                        <a:p>
                          <a:pPr algn="ctr">
                            <a:lnSpc>
                              <a:spcPct val="120000"/>
                            </a:lnSpc>
                            <a:spcAft>
                              <a:spcPts val="0"/>
                            </a:spcAft>
                          </a:pPr>
                          <a:r>
                            <a:rPr lang="zh-CN" sz="2800" dirty="0">
                              <a:solidFill>
                                <a:srgbClr val="000000"/>
                              </a:solidFill>
                              <a:effectLst/>
                              <a:latin typeface="+mj-ea"/>
                              <a:ea typeface="+mj-ea"/>
                              <a:cs typeface="Times New Roman" panose="02020603050405020304" pitchFamily="18" charset="0"/>
                            </a:rPr>
                            <a:t>现象与滴加方式有关</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Aft>
                              <a:spcPts val="0"/>
                            </a:spcAft>
                          </a:pPr>
                          <a:r>
                            <a:rPr lang="zh-CN" sz="2800" dirty="0">
                              <a:solidFill>
                                <a:srgbClr val="000000"/>
                              </a:solidFill>
                              <a:effectLst/>
                              <a:latin typeface="+mj-ea"/>
                              <a:ea typeface="+mj-ea"/>
                              <a:cs typeface="Times New Roman" panose="02020603050405020304" pitchFamily="18" charset="0"/>
                            </a:rPr>
                            <a:t>现象与滴加方式无关</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25198721"/>
                      </a:ext>
                    </a:extLst>
                  </a:tr>
                </a:tbl>
              </a:graphicData>
            </a:graphic>
          </p:graphicFrame>
        </mc:Choice>
        <mc:Fallback xmlns="">
          <p:graphicFrame>
            <p:nvGraphicFramePr>
              <p:cNvPr id="3" name="表格 2"/>
              <p:cNvGraphicFramePr>
                <a:graphicFrameLocks noGrp="1"/>
              </p:cNvGraphicFramePr>
              <p:nvPr/>
            </p:nvGraphicFramePr>
            <p:xfrm>
              <a:off x="379380" y="1307924"/>
              <a:ext cx="11459183" cy="5312907"/>
            </p:xfrm>
            <a:graphic>
              <a:graphicData uri="http://schemas.openxmlformats.org/drawingml/2006/table">
                <a:tbl>
                  <a:tblPr firstRow="1" bandRow="1">
                    <a:tableStyleId>{5C22544A-7EE6-4342-B048-85BDC9FD1C3A}</a:tableStyleId>
                  </a:tblPr>
                  <a:tblGrid>
                    <a:gridCol w="463900">
                      <a:extLst>
                        <a:ext uri="{9D8B030D-6E8A-4147-A177-3AD203B41FA5}">
                          <a16:colId xmlns:a16="http://schemas.microsoft.com/office/drawing/2014/main" xmlns:a14="http://schemas.microsoft.com/office/drawing/2010/main" xmlns="" val="2220233318"/>
                        </a:ext>
                      </a:extLst>
                    </a:gridCol>
                    <a:gridCol w="1014703">
                      <a:extLst>
                        <a:ext uri="{9D8B030D-6E8A-4147-A177-3AD203B41FA5}">
                          <a16:colId xmlns:a16="http://schemas.microsoft.com/office/drawing/2014/main" xmlns:a14="http://schemas.microsoft.com/office/drawing/2010/main" xmlns="" val="2802644853"/>
                        </a:ext>
                      </a:extLst>
                    </a:gridCol>
                    <a:gridCol w="1643974">
                      <a:extLst>
                        <a:ext uri="{9D8B030D-6E8A-4147-A177-3AD203B41FA5}">
                          <a16:colId xmlns:a16="http://schemas.microsoft.com/office/drawing/2014/main" xmlns:a14="http://schemas.microsoft.com/office/drawing/2010/main" xmlns="" val="2192236095"/>
                        </a:ext>
                      </a:extLst>
                    </a:gridCol>
                    <a:gridCol w="3735422">
                      <a:extLst>
                        <a:ext uri="{9D8B030D-6E8A-4147-A177-3AD203B41FA5}">
                          <a16:colId xmlns:a16="http://schemas.microsoft.com/office/drawing/2014/main" xmlns:a14="http://schemas.microsoft.com/office/drawing/2010/main" xmlns="" val="2009351098"/>
                        </a:ext>
                      </a:extLst>
                    </a:gridCol>
                    <a:gridCol w="4601184">
                      <a:extLst>
                        <a:ext uri="{9D8B030D-6E8A-4147-A177-3AD203B41FA5}">
                          <a16:colId xmlns:a16="http://schemas.microsoft.com/office/drawing/2014/main" xmlns:a14="http://schemas.microsoft.com/office/drawing/2010/main" xmlns="" val="2154092462"/>
                        </a:ext>
                      </a:extLst>
                    </a:gridCol>
                  </a:tblGrid>
                  <a:tr h="512064">
                    <a:tc gridSpan="3">
                      <a:txBody>
                        <a:bodyPr/>
                        <a:lstStyle/>
                        <a:p>
                          <a:pPr algn="ctr">
                            <a:lnSpc>
                              <a:spcPct val="120000"/>
                            </a:lnSpc>
                            <a:spcAft>
                              <a:spcPts val="0"/>
                            </a:spcAft>
                          </a:pPr>
                          <a:r>
                            <a:rPr lang="zh-CN" sz="2800" dirty="0">
                              <a:solidFill>
                                <a:srgbClr val="000000"/>
                              </a:solidFill>
                              <a:effectLst/>
                              <a:latin typeface="+mj-lt"/>
                              <a:ea typeface="+mj-ea"/>
                              <a:cs typeface="Times New Roman" panose="02020603050405020304" pitchFamily="18" charset="0"/>
                            </a:rPr>
                            <a:t>名称</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hMerge="1">
                      <a:txBody>
                        <a:bodyPr/>
                        <a:lstStyle/>
                        <a:p>
                          <a:endParaRPr lang="zh-CN" altLang="en-US"/>
                        </a:p>
                      </a:txBody>
                      <a:tcPr/>
                    </a:tc>
                    <a:tc>
                      <a:txBody>
                        <a:bodyPr/>
                        <a:lstStyle/>
                        <a:p>
                          <a:pPr algn="ctr">
                            <a:lnSpc>
                              <a:spcPct val="120000"/>
                            </a:lnSpc>
                            <a:spcAft>
                              <a:spcPts val="0"/>
                            </a:spcAft>
                          </a:pPr>
                          <a:r>
                            <a:rPr lang="zh-CN" sz="2800" dirty="0">
                              <a:solidFill>
                                <a:srgbClr val="000000"/>
                              </a:solidFill>
                              <a:effectLst/>
                              <a:latin typeface="+mj-lt"/>
                              <a:ea typeface="+mj-ea"/>
                              <a:cs typeface="Times New Roman" panose="02020603050405020304" pitchFamily="18" charset="0"/>
                            </a:rPr>
                            <a:t>碳酸钠</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Aft>
                              <a:spcPts val="0"/>
                            </a:spcAft>
                          </a:pPr>
                          <a:r>
                            <a:rPr lang="zh-CN" sz="2800">
                              <a:solidFill>
                                <a:srgbClr val="000000"/>
                              </a:solidFill>
                              <a:effectLst/>
                              <a:latin typeface="+mj-lt"/>
                              <a:ea typeface="+mj-ea"/>
                              <a:cs typeface="Times New Roman" panose="02020603050405020304" pitchFamily="18" charset="0"/>
                            </a:rPr>
                            <a:t>碳酸氢钠</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a14="http://schemas.microsoft.com/office/drawing/2010/main" xmlns="" val="2805100625"/>
                      </a:ext>
                    </a:extLst>
                  </a:tr>
                  <a:tr h="2040001">
                    <a:tc rowSpan="5">
                      <a:txBody>
                        <a:bodyPr/>
                        <a:lstStyle/>
                        <a:p>
                          <a:pPr algn="ctr">
                            <a:lnSpc>
                              <a:spcPct val="120000"/>
                            </a:lnSpc>
                            <a:spcAft>
                              <a:spcPts val="0"/>
                            </a:spcAft>
                          </a:pPr>
                          <a:r>
                            <a:rPr lang="zh-CN" altLang="en-US" sz="2800" dirty="0">
                              <a:solidFill>
                                <a:srgbClr val="000000"/>
                              </a:solidFill>
                              <a:effectLst/>
                              <a:latin typeface="+mj-lt"/>
                              <a:ea typeface="+mj-ea"/>
                              <a:cs typeface="Times New Roman" panose="02020603050405020304" pitchFamily="18" charset="0"/>
                            </a:rPr>
                            <a:t>主要性质</a:t>
                          </a:r>
                          <a:endParaRPr lang="zh-CN" sz="2800" dirty="0">
                            <a:solidFill>
                              <a:srgbClr val="000000"/>
                            </a:solidFill>
                            <a:effectLst/>
                            <a:latin typeface="+mj-lt"/>
                            <a:ea typeface="+mj-ea"/>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ct val="120000"/>
                            </a:lnSpc>
                            <a:spcAft>
                              <a:spcPts val="0"/>
                            </a:spcAft>
                          </a:pPr>
                          <a:r>
                            <a:rPr lang="zh-CN" sz="2800" dirty="0">
                              <a:solidFill>
                                <a:srgbClr val="000000"/>
                              </a:solidFill>
                              <a:effectLst/>
                              <a:latin typeface="+mj-lt"/>
                              <a:ea typeface="+mj-ea"/>
                              <a:cs typeface="Times New Roman" panose="02020603050405020304" pitchFamily="18" charset="0"/>
                            </a:rPr>
                            <a:t>与</a:t>
                          </a:r>
                          <a:r>
                            <a:rPr lang="en-US" sz="2800" dirty="0">
                              <a:solidFill>
                                <a:srgbClr val="000000"/>
                              </a:solidFill>
                              <a:effectLst/>
                              <a:latin typeface="+mj-lt"/>
                              <a:ea typeface="+mj-ea"/>
                              <a:cs typeface="Times New Roman" panose="02020603050405020304" pitchFamily="18" charset="0"/>
                            </a:rPr>
                            <a:t>Ca(OH)</a:t>
                          </a:r>
                          <a:r>
                            <a:rPr lang="en-US" sz="2800" baseline="-25000" dirty="0">
                              <a:solidFill>
                                <a:srgbClr val="000000"/>
                              </a:solidFill>
                              <a:effectLst/>
                              <a:latin typeface="+mj-lt"/>
                              <a:ea typeface="+mj-ea"/>
                              <a:cs typeface="Times New Roman" panose="02020603050405020304" pitchFamily="18" charset="0"/>
                            </a:rPr>
                            <a:t>2</a:t>
                          </a:r>
                          <a:r>
                            <a:rPr lang="zh-CN" sz="2800" dirty="0">
                              <a:solidFill>
                                <a:srgbClr val="000000"/>
                              </a:solidFill>
                              <a:effectLst/>
                              <a:latin typeface="+mj-lt"/>
                              <a:ea typeface="+mj-ea"/>
                              <a:cs typeface="Times New Roman" panose="02020603050405020304" pitchFamily="18" charset="0"/>
                            </a:rPr>
                            <a:t>反应</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p>
                          <a:endParaRPr lang="zh-CN"/>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83524" t="-28443" r="-123328" b="-144311"/>
                          </a:stretch>
                        </a:blipFill>
                      </a:tcPr>
                    </a:tc>
                    <a:tc>
                      <a:txBody>
                        <a:bodyPr/>
                        <a:lstStyle/>
                        <a:p>
                          <a:endParaRPr lang="zh-CN"/>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149007" t="-28443" r="-132" b="-144311"/>
                          </a:stretch>
                        </a:blipFill>
                      </a:tcPr>
                    </a:tc>
                    <a:extLst>
                      <a:ext uri="{0D108BD9-81ED-4DB2-BD59-A6C34878D82A}">
                        <a16:rowId xmlns:a16="http://schemas.microsoft.com/office/drawing/2014/main" xmlns:a14="http://schemas.microsoft.com/office/drawing/2010/main" xmlns="" val="4284196258"/>
                      </a:ext>
                    </a:extLst>
                  </a:tr>
                  <a:tr h="721920">
                    <a:tc vMerge="1">
                      <a:txBody>
                        <a:bodyPr/>
                        <a:lstStyle/>
                        <a:p>
                          <a:pPr algn="ctr">
                            <a:lnSpc>
                              <a:spcPct val="130000"/>
                            </a:lnSpc>
                            <a:spcAft>
                              <a:spcPts val="0"/>
                            </a:spcAft>
                          </a:pPr>
                          <a:endParaRPr lang="zh-CN" sz="2800" dirty="0">
                            <a:solidFill>
                              <a:srgbClr val="000000"/>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lnSpc>
                              <a:spcPct val="120000"/>
                            </a:lnSpc>
                            <a:spcAft>
                              <a:spcPts val="0"/>
                            </a:spcAft>
                          </a:pPr>
                          <a:r>
                            <a:rPr lang="zh-CN" altLang="en-US" sz="2800" dirty="0">
                              <a:solidFill>
                                <a:srgbClr val="000000"/>
                              </a:solidFill>
                              <a:effectLst/>
                              <a:latin typeface="+mj-lt"/>
                              <a:ea typeface="+mj-ea"/>
                              <a:cs typeface="Times New Roman" panose="02020603050405020304" pitchFamily="18" charset="0"/>
                            </a:rPr>
                            <a:t>与盐反应</a:t>
                          </a:r>
                          <a:endParaRPr lang="zh-CN" sz="2800" dirty="0">
                            <a:solidFill>
                              <a:srgbClr val="000000"/>
                            </a:solidFill>
                            <a:effectLst/>
                            <a:latin typeface="+mj-lt"/>
                            <a:ea typeface="+mj-ea"/>
                            <a:cs typeface="Times New Roman" panose="02020603050405020304" pitchFamily="18" charset="0"/>
                          </a:endParaRP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Aft>
                              <a:spcPts val="0"/>
                            </a:spcAft>
                          </a:pPr>
                          <a:r>
                            <a:rPr lang="en-US" sz="2800" dirty="0">
                              <a:solidFill>
                                <a:srgbClr val="000000"/>
                              </a:solidFill>
                              <a:effectLst/>
                              <a:latin typeface="+mj-lt"/>
                              <a:ea typeface="NEU-BZ-S92" panose="02020503000000020003" pitchFamily="18" charset="-122"/>
                              <a:cs typeface="Times New Roman" panose="02020603050405020304" pitchFamily="18" charset="0"/>
                            </a:rPr>
                            <a:t>CaCl</a:t>
                          </a:r>
                          <a:r>
                            <a:rPr lang="en-US" sz="2800" baseline="-25000" dirty="0">
                              <a:solidFill>
                                <a:srgbClr val="000000"/>
                              </a:solidFill>
                              <a:effectLst/>
                              <a:latin typeface="+mj-lt"/>
                              <a:ea typeface="NEU-BZ-S92" panose="02020503000000020003" pitchFamily="18" charset="-122"/>
                              <a:cs typeface="Times New Roman" panose="02020603050405020304" pitchFamily="18" charset="0"/>
                            </a:rPr>
                            <a:t>2</a:t>
                          </a:r>
                          <a:endParaRPr lang="zh-CN" sz="2800" dirty="0">
                            <a:solidFill>
                              <a:srgbClr val="000000"/>
                            </a:solidFill>
                            <a:effectLst/>
                            <a:latin typeface="+mj-lt"/>
                            <a:ea typeface="NEU-BZ-S92" panose="02020503000000020003" pitchFamily="18" charset="-122"/>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83524" t="-360504" r="-123328" b="-305042"/>
                          </a:stretch>
                        </a:blipFill>
                      </a:tcPr>
                    </a:tc>
                    <a:tc>
                      <a:txBody>
                        <a:bodyPr/>
                        <a:lstStyle/>
                        <a:p>
                          <a:pPr>
                            <a:lnSpc>
                              <a:spcPct val="120000"/>
                            </a:lnSpc>
                            <a:spcAft>
                              <a:spcPts val="0"/>
                            </a:spcAft>
                          </a:pPr>
                          <a:r>
                            <a:rPr lang="zh-CN" altLang="zh-CN" sz="2800" kern="1200" dirty="0">
                              <a:solidFill>
                                <a:schemeClr val="dk1"/>
                              </a:solidFill>
                              <a:effectLst/>
                              <a:latin typeface="+mj-lt"/>
                              <a:ea typeface="+mn-ea"/>
                              <a:cs typeface="+mn-cs"/>
                            </a:rPr>
                            <a:t>不反应</a:t>
                          </a:r>
                          <a:endParaRPr lang="zh-CN" sz="2800" dirty="0">
                            <a:solidFill>
                              <a:srgbClr val="000000"/>
                            </a:solidFill>
                            <a:effectLst/>
                            <a:latin typeface="+mj-lt"/>
                            <a:ea typeface="+mj-ea"/>
                            <a:cs typeface="Times New Roman" panose="02020603050405020304" pitchFamily="18" charset="0"/>
                          </a:endParaRP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a14="http://schemas.microsoft.com/office/drawing/2010/main" xmlns="" val="1889278622"/>
                      </a:ext>
                    </a:extLst>
                  </a:tr>
                  <a:tr h="1014794">
                    <a:tc vMerge="1">
                      <a:txBody>
                        <a:bodyPr/>
                        <a:lstStyle/>
                        <a:p>
                          <a:pPr algn="ctr">
                            <a:lnSpc>
                              <a:spcPct val="130000"/>
                            </a:lnSpc>
                            <a:spcAft>
                              <a:spcPts val="0"/>
                            </a:spcAft>
                          </a:pPr>
                          <a:endParaRPr lang="zh-CN" sz="2800" dirty="0">
                            <a:solidFill>
                              <a:srgbClr val="000000"/>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lnSpc>
                              <a:spcPct val="120000"/>
                            </a:lnSpc>
                            <a:spcAft>
                              <a:spcPts val="0"/>
                            </a:spcAft>
                          </a:pPr>
                          <a:endParaRPr lang="zh-CN" sz="2800" dirty="0">
                            <a:solidFill>
                              <a:srgbClr val="000000"/>
                            </a:solidFill>
                            <a:effectLst/>
                            <a:latin typeface="+mj-lt"/>
                            <a:ea typeface="+mj-ea"/>
                            <a:cs typeface="Times New Roman" panose="02020603050405020304" pitchFamily="18" charset="0"/>
                          </a:endParaRP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Aft>
                              <a:spcPts val="0"/>
                            </a:spcAft>
                          </a:pPr>
                          <a:r>
                            <a:rPr lang="en-US" sz="2800" dirty="0">
                              <a:solidFill>
                                <a:srgbClr val="000000"/>
                              </a:solidFill>
                              <a:effectLst/>
                              <a:latin typeface="+mj-lt"/>
                              <a:ea typeface="NEU-BZ-S92" panose="02020503000000020003" pitchFamily="18" charset="-122"/>
                              <a:cs typeface="Times New Roman" panose="02020603050405020304" pitchFamily="18" charset="0"/>
                            </a:rPr>
                            <a:t>Al</a:t>
                          </a:r>
                          <a:r>
                            <a:rPr lang="en-US" sz="2800" baseline="-25000" dirty="0">
                              <a:solidFill>
                                <a:srgbClr val="000000"/>
                              </a:solidFill>
                              <a:effectLst/>
                              <a:latin typeface="+mj-lt"/>
                              <a:ea typeface="NEU-BZ-S92" panose="02020503000000020003" pitchFamily="18" charset="-122"/>
                              <a:cs typeface="Times New Roman" panose="02020603050405020304" pitchFamily="18" charset="0"/>
                            </a:rPr>
                            <a:t>2</a:t>
                          </a:r>
                          <a:r>
                            <a:rPr lang="en-US" sz="2800" dirty="0">
                              <a:solidFill>
                                <a:srgbClr val="000000"/>
                              </a:solidFill>
                              <a:effectLst/>
                              <a:latin typeface="+mj-lt"/>
                              <a:ea typeface="NEU-BZ-S92" panose="02020503000000020003" pitchFamily="18" charset="-122"/>
                              <a:cs typeface="Times New Roman" panose="02020603050405020304" pitchFamily="18" charset="0"/>
                            </a:rPr>
                            <a:t>(SO</a:t>
                          </a:r>
                          <a:r>
                            <a:rPr lang="en-US" sz="2800" baseline="-25000" dirty="0">
                              <a:solidFill>
                                <a:srgbClr val="000000"/>
                              </a:solidFill>
                              <a:effectLst/>
                              <a:latin typeface="+mj-lt"/>
                              <a:ea typeface="NEU-BZ-S92" panose="02020503000000020003" pitchFamily="18" charset="-122"/>
                              <a:cs typeface="Times New Roman" panose="02020603050405020304" pitchFamily="18" charset="0"/>
                            </a:rPr>
                            <a:t>4</a:t>
                          </a:r>
                          <a:r>
                            <a:rPr lang="en-US" sz="2800" dirty="0">
                              <a:solidFill>
                                <a:srgbClr val="000000"/>
                              </a:solidFill>
                              <a:effectLst/>
                              <a:latin typeface="+mj-lt"/>
                              <a:ea typeface="NEU-BZ-S92" panose="02020503000000020003" pitchFamily="18" charset="-122"/>
                              <a:cs typeface="Times New Roman" panose="02020603050405020304" pitchFamily="18" charset="0"/>
                            </a:rPr>
                            <a:t>)</a:t>
                          </a:r>
                          <a:r>
                            <a:rPr lang="en-US" sz="2800" baseline="-25000" dirty="0">
                              <a:solidFill>
                                <a:srgbClr val="000000"/>
                              </a:solidFill>
                              <a:effectLst/>
                              <a:latin typeface="+mj-lt"/>
                              <a:ea typeface="NEU-BZ-S92" panose="02020503000000020003" pitchFamily="18" charset="-122"/>
                              <a:cs typeface="Times New Roman" panose="02020603050405020304" pitchFamily="18" charset="0"/>
                            </a:rPr>
                            <a:t>3</a:t>
                          </a:r>
                          <a:endParaRPr lang="zh-CN" sz="2800" dirty="0">
                            <a:solidFill>
                              <a:srgbClr val="000000"/>
                            </a:solidFill>
                            <a:effectLst/>
                            <a:latin typeface="+mj-lt"/>
                            <a:ea typeface="NEU-BZ-S92" panose="02020503000000020003" pitchFamily="18" charset="-122"/>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TlToBr w="12700" cmpd="sng">
                          <a:noFill/>
                          <a:prstDash val="solid"/>
                        </a:lnTlToBr>
                        <a:lnBlToTr w="12700" cmpd="sng">
                          <a:noFill/>
                          <a:prstDash val="solid"/>
                        </a:lnBlToTr>
                        <a:noFill/>
                      </a:tcPr>
                    </a:tc>
                    <a:tc>
                      <a:txBody>
                        <a:bodyPr/>
                        <a:lstStyle/>
                        <a:p>
                          <a:endParaRPr lang="zh-CN"/>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83524" t="-330120" r="-123328" b="-118675"/>
                          </a:stretch>
                        </a:blipFill>
                      </a:tcPr>
                    </a:tc>
                    <a:tc>
                      <a:txBody>
                        <a:bodyPr/>
                        <a:lstStyle/>
                        <a:p>
                          <a:endParaRPr lang="zh-CN"/>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149007" t="-330120" r="-132" b="-118675"/>
                          </a:stretch>
                        </a:blipFill>
                      </a:tcPr>
                    </a:tc>
                    <a:extLst>
                      <a:ext uri="{0D108BD9-81ED-4DB2-BD59-A6C34878D82A}">
                        <a16:rowId xmlns:a16="http://schemas.microsoft.com/office/drawing/2014/main" xmlns:a14="http://schemas.microsoft.com/office/drawing/2010/main" xmlns="" val="3573617587"/>
                      </a:ext>
                    </a:extLst>
                  </a:tr>
                  <a:tr h="512064">
                    <a:tc vMerge="1">
                      <a:txBody>
                        <a:bodyPr/>
                        <a:lstStyle/>
                        <a:p>
                          <a:pPr algn="ctr">
                            <a:lnSpc>
                              <a:spcPct val="120000"/>
                            </a:lnSpc>
                            <a:spcAft>
                              <a:spcPts val="0"/>
                            </a:spcAft>
                          </a:pPr>
                          <a:endParaRPr lang="zh-CN" sz="2800" dirty="0">
                            <a:solidFill>
                              <a:srgbClr val="000000"/>
                            </a:solidFill>
                            <a:effectLst/>
                            <a:latin typeface="+mj-lt"/>
                            <a:ea typeface="+mj-ea"/>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ct val="120000"/>
                            </a:lnSpc>
                            <a:spcAft>
                              <a:spcPts val="0"/>
                            </a:spcAft>
                          </a:pPr>
                          <a:r>
                            <a:rPr lang="zh-CN" sz="2800" dirty="0">
                              <a:solidFill>
                                <a:srgbClr val="000000"/>
                              </a:solidFill>
                              <a:effectLst/>
                              <a:latin typeface="+mj-ea"/>
                              <a:ea typeface="+mj-ea"/>
                              <a:cs typeface="Times New Roman" panose="02020603050405020304" pitchFamily="18" charset="0"/>
                            </a:rPr>
                            <a:t>与水作用</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dirty="0"/>
                        </a:p>
                      </a:txBody>
                      <a:tcPr marL="0" marR="0" marT="0" marB="0" anchor="ctr">
                        <a:lnR w="12700" cap="flat" cmpd="sng" algn="ctr">
                          <a:solidFill>
                            <a:schemeClr val="bg1">
                              <a:lumMod val="65000"/>
                            </a:schemeClr>
                          </a:solidFill>
                          <a:prstDash val="solid"/>
                          <a:round/>
                          <a:headEnd type="none" w="med" len="med"/>
                          <a:tailEnd type="none" w="med" len="med"/>
                        </a:lnR>
                      </a:tcPr>
                    </a:tc>
                    <a:tc>
                      <a:txBody>
                        <a:bodyPr/>
                        <a:lstStyle/>
                        <a:p>
                          <a:pPr algn="ctr">
                            <a:lnSpc>
                              <a:spcPct val="120000"/>
                            </a:lnSpc>
                            <a:spcAft>
                              <a:spcPts val="0"/>
                            </a:spcAft>
                          </a:pPr>
                          <a:r>
                            <a:rPr lang="zh-CN" sz="2800" dirty="0">
                              <a:solidFill>
                                <a:srgbClr val="000000"/>
                              </a:solidFill>
                              <a:effectLst/>
                              <a:latin typeface="+mj-ea"/>
                              <a:ea typeface="+mj-ea"/>
                              <a:cs typeface="Times New Roman" panose="02020603050405020304" pitchFamily="18" charset="0"/>
                            </a:rPr>
                            <a:t>水解</a:t>
                          </a:r>
                          <a:r>
                            <a:rPr lang="en-US" sz="2800" dirty="0">
                              <a:solidFill>
                                <a:srgbClr val="000000"/>
                              </a:solidFill>
                              <a:effectLst/>
                              <a:latin typeface="+mj-ea"/>
                              <a:ea typeface="+mj-ea"/>
                              <a:cs typeface="Times New Roman" panose="02020603050405020304" pitchFamily="18" charset="0"/>
                            </a:rPr>
                            <a:t>,</a:t>
                          </a:r>
                          <a:r>
                            <a:rPr lang="zh-CN" sz="2800" dirty="0">
                              <a:solidFill>
                                <a:srgbClr val="000000"/>
                              </a:solidFill>
                              <a:effectLst/>
                              <a:latin typeface="+mj-ea"/>
                              <a:ea typeface="+mj-ea"/>
                              <a:cs typeface="Times New Roman" panose="02020603050405020304" pitchFamily="18" charset="0"/>
                            </a:rPr>
                            <a:t>碱性较强</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Aft>
                              <a:spcPts val="0"/>
                            </a:spcAft>
                          </a:pPr>
                          <a:r>
                            <a:rPr lang="zh-CN" sz="2800" dirty="0">
                              <a:solidFill>
                                <a:srgbClr val="000000"/>
                              </a:solidFill>
                              <a:effectLst/>
                              <a:latin typeface="+mj-ea"/>
                              <a:ea typeface="+mj-ea"/>
                              <a:cs typeface="Times New Roman" panose="02020603050405020304" pitchFamily="18" charset="0"/>
                            </a:rPr>
                            <a:t>水解</a:t>
                          </a:r>
                          <a:r>
                            <a:rPr lang="en-US" sz="2800" dirty="0">
                              <a:solidFill>
                                <a:srgbClr val="000000"/>
                              </a:solidFill>
                              <a:effectLst/>
                              <a:latin typeface="+mj-ea"/>
                              <a:ea typeface="+mj-ea"/>
                              <a:cs typeface="Times New Roman" panose="02020603050405020304" pitchFamily="18" charset="0"/>
                            </a:rPr>
                            <a:t>,</a:t>
                          </a:r>
                          <a:r>
                            <a:rPr lang="zh-CN" sz="2800" dirty="0">
                              <a:solidFill>
                                <a:srgbClr val="000000"/>
                              </a:solidFill>
                              <a:effectLst/>
                              <a:latin typeface="+mj-ea"/>
                              <a:ea typeface="+mj-ea"/>
                              <a:cs typeface="Times New Roman" panose="02020603050405020304" pitchFamily="18" charset="0"/>
                            </a:rPr>
                            <a:t>碱性较弱</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a14="http://schemas.microsoft.com/office/drawing/2010/main" xmlns="" val="2248405423"/>
                      </a:ext>
                    </a:extLst>
                  </a:tr>
                  <a:tr h="512064">
                    <a:tc vMerge="1">
                      <a:txBody>
                        <a:bodyPr/>
                        <a:lstStyle/>
                        <a:p>
                          <a:pPr algn="ctr">
                            <a:lnSpc>
                              <a:spcPct val="120000"/>
                            </a:lnSpc>
                            <a:spcAft>
                              <a:spcPts val="0"/>
                            </a:spcAft>
                          </a:pPr>
                          <a:endParaRPr lang="zh-CN" sz="2800" dirty="0">
                            <a:solidFill>
                              <a:srgbClr val="000000"/>
                            </a:solidFill>
                            <a:effectLst/>
                            <a:latin typeface="+mj-lt"/>
                            <a:ea typeface="+mj-ea"/>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ct val="120000"/>
                            </a:lnSpc>
                            <a:spcAft>
                              <a:spcPts val="0"/>
                            </a:spcAft>
                          </a:pPr>
                          <a:r>
                            <a:rPr lang="zh-CN" sz="2800" dirty="0">
                              <a:solidFill>
                                <a:srgbClr val="000000"/>
                              </a:solidFill>
                              <a:effectLst/>
                              <a:latin typeface="+mj-ea"/>
                              <a:ea typeface="+mj-ea"/>
                              <a:cs typeface="Times New Roman" panose="02020603050405020304" pitchFamily="18" charset="0"/>
                            </a:rPr>
                            <a:t>与酸互滴</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dirty="0"/>
                        </a:p>
                      </a:txBody>
                      <a:tcPr marL="0" marR="0" marT="0" marB="0" anchor="ctr">
                        <a:lnR w="12700" cap="flat" cmpd="sng" algn="ctr">
                          <a:solidFill>
                            <a:schemeClr val="bg1">
                              <a:lumMod val="65000"/>
                            </a:schemeClr>
                          </a:solidFill>
                          <a:prstDash val="solid"/>
                          <a:round/>
                          <a:headEnd type="none" w="med" len="med"/>
                          <a:tailEnd type="none" w="med" len="med"/>
                        </a:lnR>
                      </a:tcPr>
                    </a:tc>
                    <a:tc>
                      <a:txBody>
                        <a:bodyPr/>
                        <a:lstStyle/>
                        <a:p>
                          <a:pPr algn="ctr">
                            <a:lnSpc>
                              <a:spcPct val="120000"/>
                            </a:lnSpc>
                            <a:spcAft>
                              <a:spcPts val="0"/>
                            </a:spcAft>
                          </a:pPr>
                          <a:r>
                            <a:rPr lang="zh-CN" sz="2800" dirty="0">
                              <a:solidFill>
                                <a:srgbClr val="000000"/>
                              </a:solidFill>
                              <a:effectLst/>
                              <a:latin typeface="+mj-ea"/>
                              <a:ea typeface="+mj-ea"/>
                              <a:cs typeface="Times New Roman" panose="02020603050405020304" pitchFamily="18" charset="0"/>
                            </a:rPr>
                            <a:t>现象与滴加方式有关</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Aft>
                              <a:spcPts val="0"/>
                            </a:spcAft>
                          </a:pPr>
                          <a:r>
                            <a:rPr lang="zh-CN" sz="2800" dirty="0">
                              <a:solidFill>
                                <a:srgbClr val="000000"/>
                              </a:solidFill>
                              <a:effectLst/>
                              <a:latin typeface="+mj-ea"/>
                              <a:ea typeface="+mj-ea"/>
                              <a:cs typeface="Times New Roman" panose="02020603050405020304" pitchFamily="18" charset="0"/>
                            </a:rPr>
                            <a:t>现象与滴加方式无关</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a14="http://schemas.microsoft.com/office/drawing/2010/main" xmlns="" val="3325198721"/>
                      </a:ext>
                    </a:extLst>
                  </a:tr>
                </a:tbl>
              </a:graphicData>
            </a:graphic>
          </p:graphicFrame>
        </mc:Fallback>
      </mc:AlternateContent>
      <p:sp>
        <p:nvSpPr>
          <p:cNvPr id="9" name="文本框 8"/>
          <p:cNvSpPr txBox="1"/>
          <p:nvPr/>
        </p:nvSpPr>
        <p:spPr>
          <a:xfrm>
            <a:off x="10933889" y="846258"/>
            <a:ext cx="1005403" cy="461665"/>
          </a:xfrm>
          <a:prstGeom prst="rect">
            <a:avLst/>
          </a:prstGeom>
          <a:noFill/>
        </p:spPr>
        <p:txBody>
          <a:bodyPr wrap="none" rtlCol="0">
            <a:spAutoFit/>
          </a:bodyPr>
          <a:lstStyle/>
          <a:p>
            <a:r>
              <a:rPr lang="en-US" altLang="zh-CN" sz="2400" dirty="0"/>
              <a:t>[</a:t>
            </a:r>
            <a:r>
              <a:rPr lang="zh-CN" altLang="en-US" sz="2400" dirty="0"/>
              <a:t>续表</a:t>
            </a:r>
            <a:r>
              <a:rPr lang="en-US" altLang="zh-CN" sz="2400" dirty="0"/>
              <a:t>]</a:t>
            </a:r>
            <a:endParaRPr lang="zh-CN" altLang="en-US" sz="2400" dirty="0"/>
          </a:p>
        </p:txBody>
      </p:sp>
      <p:pic>
        <p:nvPicPr>
          <p:cNvPr id="10" name="图片 9"/>
          <p:cNvPicPr/>
          <p:nvPr/>
        </p:nvPicPr>
        <p:blipFill>
          <a:blip r:embed="rId3"/>
          <a:stretch>
            <a:fillRect/>
          </a:stretch>
        </p:blipFill>
        <p:spPr>
          <a:xfrm>
            <a:off x="5189274" y="2739410"/>
            <a:ext cx="369462" cy="182860"/>
          </a:xfrm>
          <a:prstGeom prst="rect">
            <a:avLst/>
          </a:prstGeom>
        </p:spPr>
      </p:pic>
      <p:pic>
        <p:nvPicPr>
          <p:cNvPr id="11" name="图片 10"/>
          <p:cNvPicPr/>
          <p:nvPr/>
        </p:nvPicPr>
        <p:blipFill>
          <a:blip r:embed="rId3"/>
          <a:stretch>
            <a:fillRect/>
          </a:stretch>
        </p:blipFill>
        <p:spPr>
          <a:xfrm>
            <a:off x="10309914" y="1891049"/>
            <a:ext cx="459686" cy="227515"/>
          </a:xfrm>
          <a:prstGeom prst="rect">
            <a:avLst/>
          </a:prstGeom>
        </p:spPr>
      </p:pic>
      <p:pic>
        <p:nvPicPr>
          <p:cNvPr id="12" name="图片 11"/>
          <p:cNvPicPr/>
          <p:nvPr/>
        </p:nvPicPr>
        <p:blipFill>
          <a:blip r:embed="rId3"/>
          <a:stretch>
            <a:fillRect/>
          </a:stretch>
        </p:blipFill>
        <p:spPr>
          <a:xfrm>
            <a:off x="10319004" y="2968009"/>
            <a:ext cx="459686" cy="227515"/>
          </a:xfrm>
          <a:prstGeom prst="rect">
            <a:avLst/>
          </a:prstGeom>
        </p:spPr>
      </p:pic>
      <p:pic>
        <p:nvPicPr>
          <p:cNvPr id="13" name="图片 12"/>
          <p:cNvPicPr/>
          <p:nvPr/>
        </p:nvPicPr>
        <p:blipFill>
          <a:blip r:embed="rId3"/>
          <a:stretch>
            <a:fillRect/>
          </a:stretch>
        </p:blipFill>
        <p:spPr>
          <a:xfrm>
            <a:off x="5278120" y="4111739"/>
            <a:ext cx="459686" cy="227515"/>
          </a:xfrm>
          <a:prstGeom prst="rect">
            <a:avLst/>
          </a:prstGeom>
        </p:spPr>
      </p:pic>
      <p:pic>
        <p:nvPicPr>
          <p:cNvPr id="14" name="图片 13"/>
          <p:cNvPicPr/>
          <p:nvPr/>
        </p:nvPicPr>
        <p:blipFill>
          <a:blip r:embed="rId3"/>
          <a:stretch>
            <a:fillRect/>
          </a:stretch>
        </p:blipFill>
        <p:spPr>
          <a:xfrm>
            <a:off x="6659447" y="4685671"/>
            <a:ext cx="459686" cy="227515"/>
          </a:xfrm>
          <a:prstGeom prst="rect">
            <a:avLst/>
          </a:prstGeom>
        </p:spPr>
      </p:pic>
      <p:pic>
        <p:nvPicPr>
          <p:cNvPr id="15" name="图片 14"/>
          <p:cNvPicPr/>
          <p:nvPr/>
        </p:nvPicPr>
        <p:blipFill>
          <a:blip r:embed="rId3"/>
          <a:stretch>
            <a:fillRect/>
          </a:stretch>
        </p:blipFill>
        <p:spPr>
          <a:xfrm>
            <a:off x="9309478" y="4685671"/>
            <a:ext cx="459686" cy="227515"/>
          </a:xfrm>
          <a:prstGeom prst="rect">
            <a:avLst/>
          </a:prstGeom>
        </p:spPr>
      </p:pic>
      <p:sp>
        <p:nvSpPr>
          <p:cNvPr id="16" name="矩形 15"/>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17" name="组合 16"/>
          <p:cNvGrpSpPr/>
          <p:nvPr/>
        </p:nvGrpSpPr>
        <p:grpSpPr>
          <a:xfrm>
            <a:off x="11409225" y="1524"/>
            <a:ext cx="85864" cy="187056"/>
            <a:chOff x="5320236" y="0"/>
            <a:chExt cx="1566554" cy="3412757"/>
          </a:xfrm>
        </p:grpSpPr>
        <p:sp>
          <p:nvSpPr>
            <p:cNvPr id="18" name="任意多边形 17"/>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9" name="任意多边形 18"/>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20" name="组合 19"/>
          <p:cNvGrpSpPr/>
          <p:nvPr/>
        </p:nvGrpSpPr>
        <p:grpSpPr>
          <a:xfrm>
            <a:off x="11578590" y="60500"/>
            <a:ext cx="379366" cy="115796"/>
            <a:chOff x="2452571" y="1771159"/>
            <a:chExt cx="7813430" cy="2384926"/>
          </a:xfrm>
          <a:solidFill>
            <a:schemeClr val="bg1"/>
          </a:solidFill>
        </p:grpSpPr>
        <p:sp>
          <p:nvSpPr>
            <p:cNvPr id="21" name="任意多边形 20"/>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2" name="任意多边形 21"/>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23"/>
          <p:cNvSpPr/>
          <p:nvPr/>
        </p:nvSpPr>
        <p:spPr>
          <a:xfrm>
            <a:off x="9098281" y="0"/>
            <a:ext cx="21146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专题五：钠及其化合物</a:t>
            </a:r>
          </a:p>
        </p:txBody>
      </p:sp>
    </p:spTree>
    <p:extLst>
      <p:ext uri="{BB962C8B-B14F-4D97-AF65-F5344CB8AC3E}">
        <p14:creationId xmlns:p14="http://schemas.microsoft.com/office/powerpoint/2010/main" val="1016507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880337133"/>
              </p:ext>
            </p:extLst>
          </p:nvPr>
        </p:nvGraphicFramePr>
        <p:xfrm>
          <a:off x="379380" y="1307924"/>
          <a:ext cx="10995283" cy="4475880"/>
        </p:xfrm>
        <a:graphic>
          <a:graphicData uri="http://schemas.openxmlformats.org/drawingml/2006/table">
            <a:tbl>
              <a:tblPr firstRow="1" bandRow="1">
                <a:tableStyleId>{5C22544A-7EE6-4342-B048-85BDC9FD1C3A}</a:tableStyleId>
              </a:tblPr>
              <a:tblGrid>
                <a:gridCol w="2658677">
                  <a:extLst>
                    <a:ext uri="{9D8B030D-6E8A-4147-A177-3AD203B41FA5}">
                      <a16:colId xmlns:a16="http://schemas.microsoft.com/office/drawing/2014/main" xmlns="" val="2802644853"/>
                    </a:ext>
                  </a:extLst>
                </a:gridCol>
                <a:gridCol w="3735422">
                  <a:extLst>
                    <a:ext uri="{9D8B030D-6E8A-4147-A177-3AD203B41FA5}">
                      <a16:colId xmlns:a16="http://schemas.microsoft.com/office/drawing/2014/main" xmlns="" val="2009351098"/>
                    </a:ext>
                  </a:extLst>
                </a:gridCol>
                <a:gridCol w="4601184">
                  <a:extLst>
                    <a:ext uri="{9D8B030D-6E8A-4147-A177-3AD203B41FA5}">
                      <a16:colId xmlns:a16="http://schemas.microsoft.com/office/drawing/2014/main" xmlns="" val="2154092462"/>
                    </a:ext>
                  </a:extLst>
                </a:gridCol>
              </a:tblGrid>
              <a:tr h="476688">
                <a:tc>
                  <a:txBody>
                    <a:bodyPr/>
                    <a:lstStyle/>
                    <a:p>
                      <a:pPr algn="ctr">
                        <a:lnSpc>
                          <a:spcPct val="150000"/>
                        </a:lnSpc>
                        <a:spcAft>
                          <a:spcPts val="0"/>
                        </a:spcAft>
                      </a:pPr>
                      <a:r>
                        <a:rPr lang="zh-CN" sz="2800" dirty="0">
                          <a:solidFill>
                            <a:srgbClr val="000000"/>
                          </a:solidFill>
                          <a:effectLst/>
                          <a:latin typeface="+mj-ea"/>
                          <a:ea typeface="+mj-ea"/>
                          <a:cs typeface="Times New Roman" panose="02020603050405020304" pitchFamily="18" charset="0"/>
                        </a:rPr>
                        <a:t>名称</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zh-CN" sz="2800" dirty="0">
                          <a:solidFill>
                            <a:srgbClr val="000000"/>
                          </a:solidFill>
                          <a:effectLst/>
                          <a:latin typeface="+mj-ea"/>
                          <a:ea typeface="+mj-ea"/>
                          <a:cs typeface="Times New Roman" panose="02020603050405020304" pitchFamily="18" charset="0"/>
                        </a:rPr>
                        <a:t>碳酸钠</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zh-CN" sz="2800" dirty="0">
                          <a:solidFill>
                            <a:srgbClr val="000000"/>
                          </a:solidFill>
                          <a:effectLst/>
                          <a:latin typeface="+mj-ea"/>
                          <a:ea typeface="+mj-ea"/>
                          <a:cs typeface="Times New Roman" panose="02020603050405020304" pitchFamily="18" charset="0"/>
                        </a:rPr>
                        <a:t>碳酸氢钠</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05100625"/>
                  </a:ext>
                </a:extLst>
              </a:tr>
              <a:tr h="1915560">
                <a:tc>
                  <a:txBody>
                    <a:bodyPr/>
                    <a:lstStyle/>
                    <a:p>
                      <a:pPr algn="ctr">
                        <a:lnSpc>
                          <a:spcPct val="150000"/>
                        </a:lnSpc>
                        <a:spcAft>
                          <a:spcPts val="0"/>
                        </a:spcAft>
                      </a:pPr>
                      <a:r>
                        <a:rPr lang="zh-CN" sz="2800">
                          <a:solidFill>
                            <a:srgbClr val="000000"/>
                          </a:solidFill>
                          <a:effectLst/>
                          <a:latin typeface="+mj-ea"/>
                          <a:ea typeface="+mj-ea"/>
                          <a:cs typeface="Times New Roman" panose="02020603050405020304" pitchFamily="18" charset="0"/>
                        </a:rPr>
                        <a:t>相互转化</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ct val="150000"/>
                        </a:lnSpc>
                        <a:spcAft>
                          <a:spcPts val="0"/>
                        </a:spcAft>
                      </a:pPr>
                      <a:r>
                        <a:rPr lang="en-US" sz="2800" dirty="0">
                          <a:solidFill>
                            <a:srgbClr val="000000"/>
                          </a:solidFill>
                          <a:effectLst/>
                          <a:latin typeface="+mj-lt"/>
                          <a:ea typeface="+mj-ea"/>
                          <a:cs typeface="Times New Roman" panose="02020603050405020304" pitchFamily="18" charset="0"/>
                        </a:rPr>
                        <a:t>Na</a:t>
                      </a:r>
                      <a:r>
                        <a:rPr lang="en-US" sz="2800" baseline="-25000" dirty="0">
                          <a:solidFill>
                            <a:srgbClr val="000000"/>
                          </a:solidFill>
                          <a:effectLst/>
                          <a:latin typeface="+mj-lt"/>
                          <a:ea typeface="+mj-ea"/>
                          <a:cs typeface="Times New Roman" panose="02020603050405020304" pitchFamily="18" charset="0"/>
                        </a:rPr>
                        <a:t>2</a:t>
                      </a:r>
                      <a:r>
                        <a:rPr lang="en-US" sz="2800" dirty="0">
                          <a:solidFill>
                            <a:srgbClr val="000000"/>
                          </a:solidFill>
                          <a:effectLst/>
                          <a:latin typeface="+mj-lt"/>
                          <a:ea typeface="+mj-ea"/>
                          <a:cs typeface="Times New Roman" panose="02020603050405020304" pitchFamily="18" charset="0"/>
                        </a:rPr>
                        <a:t>CO</a:t>
                      </a:r>
                      <a:r>
                        <a:rPr lang="en-US" sz="2800" baseline="-25000" dirty="0">
                          <a:solidFill>
                            <a:srgbClr val="000000"/>
                          </a:solidFill>
                          <a:effectLst/>
                          <a:latin typeface="+mj-lt"/>
                          <a:ea typeface="+mj-ea"/>
                          <a:cs typeface="Times New Roman" panose="02020603050405020304" pitchFamily="18" charset="0"/>
                        </a:rPr>
                        <a:t>3</a:t>
                      </a:r>
                      <a:r>
                        <a:rPr lang="en-US" sz="2800" dirty="0">
                          <a:solidFill>
                            <a:srgbClr val="000000"/>
                          </a:solidFill>
                          <a:effectLst/>
                          <a:latin typeface="+mj-lt"/>
                          <a:ea typeface="+mj-ea"/>
                          <a:cs typeface="Times New Roman" panose="02020603050405020304" pitchFamily="18" charset="0"/>
                        </a:rPr>
                        <a:t>                                    NaHCO</a:t>
                      </a:r>
                      <a:r>
                        <a:rPr lang="en-US" sz="2800" baseline="-25000" dirty="0">
                          <a:solidFill>
                            <a:srgbClr val="000000"/>
                          </a:solidFill>
                          <a:effectLst/>
                          <a:latin typeface="+mj-lt"/>
                          <a:ea typeface="+mj-ea"/>
                          <a:cs typeface="Times New Roman" panose="02020603050405020304" pitchFamily="18" charset="0"/>
                        </a:rPr>
                        <a:t>3</a:t>
                      </a:r>
                      <a:endParaRPr lang="zh-CN" sz="2800" dirty="0">
                        <a:solidFill>
                          <a:srgbClr val="000000"/>
                        </a:solidFill>
                        <a:effectLst/>
                        <a:latin typeface="+mj-lt"/>
                        <a:ea typeface="+mj-ea"/>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ts val="1310"/>
                        </a:lnSpc>
                        <a:spcAft>
                          <a:spcPts val="0"/>
                        </a:spcAft>
                      </a:pPr>
                      <a:endParaRPr lang="zh-CN" sz="900" dirty="0">
                        <a:solidFill>
                          <a:srgbClr val="000000"/>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284196258"/>
                  </a:ext>
                </a:extLst>
              </a:tr>
              <a:tr h="476688">
                <a:tc>
                  <a:txBody>
                    <a:bodyPr/>
                    <a:lstStyle/>
                    <a:p>
                      <a:pPr algn="ctr">
                        <a:lnSpc>
                          <a:spcPct val="150000"/>
                        </a:lnSpc>
                        <a:spcAft>
                          <a:spcPts val="0"/>
                        </a:spcAft>
                      </a:pPr>
                      <a:r>
                        <a:rPr lang="zh-CN" sz="2800">
                          <a:solidFill>
                            <a:srgbClr val="000000"/>
                          </a:solidFill>
                          <a:effectLst/>
                          <a:latin typeface="+mj-ea"/>
                          <a:ea typeface="+mj-ea"/>
                          <a:cs typeface="Times New Roman" panose="02020603050405020304" pitchFamily="18" charset="0"/>
                        </a:rPr>
                        <a:t>主要用途</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Aft>
                          <a:spcPts val="0"/>
                        </a:spcAft>
                      </a:pPr>
                      <a:r>
                        <a:rPr lang="zh-CN" sz="2800">
                          <a:solidFill>
                            <a:srgbClr val="000000"/>
                          </a:solidFill>
                          <a:effectLst/>
                          <a:latin typeface="+mj-ea"/>
                          <a:ea typeface="+mj-ea"/>
                          <a:cs typeface="Times New Roman" panose="02020603050405020304" pitchFamily="18" charset="0"/>
                        </a:rPr>
                        <a:t>用在玻璃、肥皂、合成洗涤剂、造纸、纺织、石油、冶金等工业中</a:t>
                      </a: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Aft>
                          <a:spcPts val="0"/>
                        </a:spcAft>
                      </a:pPr>
                      <a:r>
                        <a:rPr lang="zh-CN" sz="2800" dirty="0">
                          <a:solidFill>
                            <a:srgbClr val="000000"/>
                          </a:solidFill>
                          <a:effectLst/>
                          <a:latin typeface="+mj-ea"/>
                          <a:ea typeface="+mj-ea"/>
                          <a:cs typeface="Times New Roman" panose="02020603050405020304" pitchFamily="18" charset="0"/>
                        </a:rPr>
                        <a:t>灭火器、治疗胃酸过多、发酵粉的主要成分之一</a:t>
                      </a: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248405423"/>
                  </a:ext>
                </a:extLst>
              </a:tr>
            </a:tbl>
          </a:graphicData>
        </a:graphic>
      </p:graphicFrame>
      <p:sp>
        <p:nvSpPr>
          <p:cNvPr id="9" name="文本框 8"/>
          <p:cNvSpPr txBox="1"/>
          <p:nvPr/>
        </p:nvSpPr>
        <p:spPr>
          <a:xfrm>
            <a:off x="10933889" y="846258"/>
            <a:ext cx="1005403" cy="461665"/>
          </a:xfrm>
          <a:prstGeom prst="rect">
            <a:avLst/>
          </a:prstGeom>
          <a:noFill/>
        </p:spPr>
        <p:txBody>
          <a:bodyPr wrap="none" rtlCol="0">
            <a:spAutoFit/>
          </a:bodyPr>
          <a:lstStyle/>
          <a:p>
            <a:r>
              <a:rPr lang="en-US" altLang="zh-CN" sz="2400" dirty="0"/>
              <a:t>[</a:t>
            </a:r>
            <a:r>
              <a:rPr lang="zh-CN" altLang="en-US" sz="2400" dirty="0"/>
              <a:t>续表</a:t>
            </a:r>
            <a:r>
              <a:rPr lang="en-US" altLang="zh-CN" sz="2400" dirty="0"/>
              <a:t>]</a:t>
            </a:r>
            <a:endParaRPr lang="zh-CN" altLang="en-US" sz="2400" dirty="0"/>
          </a:p>
        </p:txBody>
      </p:sp>
      <p:pic>
        <p:nvPicPr>
          <p:cNvPr id="16" name="图片 15"/>
          <p:cNvPicPr/>
          <p:nvPr/>
        </p:nvPicPr>
        <p:blipFill>
          <a:blip r:embed="rId2"/>
          <a:stretch>
            <a:fillRect/>
          </a:stretch>
        </p:blipFill>
        <p:spPr>
          <a:xfrm>
            <a:off x="5735393" y="2614416"/>
            <a:ext cx="2847194" cy="598176"/>
          </a:xfrm>
          <a:prstGeom prst="rect">
            <a:avLst/>
          </a:prstGeom>
        </p:spPr>
      </p:pic>
      <p:sp>
        <p:nvSpPr>
          <p:cNvPr id="10" name="矩形 9"/>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11" name="组合 10"/>
          <p:cNvGrpSpPr/>
          <p:nvPr/>
        </p:nvGrpSpPr>
        <p:grpSpPr>
          <a:xfrm>
            <a:off x="11409225" y="1524"/>
            <a:ext cx="85864" cy="187056"/>
            <a:chOff x="5320236" y="0"/>
            <a:chExt cx="1566554" cy="3412757"/>
          </a:xfrm>
        </p:grpSpPr>
        <p:sp>
          <p:nvSpPr>
            <p:cNvPr id="12" name="任意多边形 11"/>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3" name="任意多边形 12"/>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4" name="组合 13"/>
          <p:cNvGrpSpPr/>
          <p:nvPr/>
        </p:nvGrpSpPr>
        <p:grpSpPr>
          <a:xfrm>
            <a:off x="11578590" y="60500"/>
            <a:ext cx="379366" cy="115796"/>
            <a:chOff x="2452571" y="1771159"/>
            <a:chExt cx="7813430" cy="2384926"/>
          </a:xfrm>
          <a:solidFill>
            <a:schemeClr val="bg1"/>
          </a:solidFill>
        </p:grpSpPr>
        <p:sp>
          <p:nvSpPr>
            <p:cNvPr id="15" name="任意多边形 14"/>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7" name="任意多边形 16"/>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矩形 18"/>
          <p:cNvSpPr/>
          <p:nvPr/>
        </p:nvSpPr>
        <p:spPr>
          <a:xfrm>
            <a:off x="9098281" y="0"/>
            <a:ext cx="21146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专题五：钠及其化合物</a:t>
            </a:r>
          </a:p>
        </p:txBody>
      </p:sp>
    </p:spTree>
    <p:extLst>
      <p:ext uri="{BB962C8B-B14F-4D97-AF65-F5344CB8AC3E}">
        <p14:creationId xmlns:p14="http://schemas.microsoft.com/office/powerpoint/2010/main" val="236436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212203" y="729341"/>
                <a:ext cx="11756020" cy="5909310"/>
              </a:xfrm>
              <a:prstGeom prst="rect">
                <a:avLst/>
              </a:prstGeom>
            </p:spPr>
            <p:txBody>
              <a:bodyPr wrap="square">
                <a:spAutoFit/>
              </a:bodyPr>
              <a:lstStyle/>
              <a:p>
                <a:pPr>
                  <a:lnSpc>
                    <a:spcPct val="150000"/>
                  </a:lnSpc>
                  <a:spcAft>
                    <a:spcPts val="0"/>
                  </a:spcAft>
                </a:pPr>
                <a:r>
                  <a:rPr lang="en-US" altLang="zh-CN" sz="2800" b="1" dirty="0">
                    <a:solidFill>
                      <a:srgbClr val="000000"/>
                    </a:solidFill>
                    <a:latin typeface="+mj-lt"/>
                    <a:ea typeface="+mj-ea"/>
                    <a:cs typeface="Times New Roman" panose="02020603050405020304" pitchFamily="18" charset="0"/>
                  </a:rPr>
                  <a:t>2.</a:t>
                </a:r>
                <a:r>
                  <a:rPr lang="zh-CN" altLang="zh-CN" sz="2800" b="1" dirty="0">
                    <a:solidFill>
                      <a:srgbClr val="000000"/>
                    </a:solidFill>
                    <a:latin typeface="+mj-lt"/>
                    <a:ea typeface="+mj-ea"/>
                    <a:cs typeface="Times New Roman" panose="02020603050405020304" pitchFamily="18" charset="0"/>
                  </a:rPr>
                  <a:t>碳酸钠的工业制备</a:t>
                </a:r>
                <a:r>
                  <a:rPr lang="en-US" altLang="zh-CN" sz="2800" b="1" dirty="0">
                    <a:solidFill>
                      <a:srgbClr val="000000"/>
                    </a:solidFill>
                    <a:latin typeface="+mj-lt"/>
                    <a:ea typeface="+mj-ea"/>
                    <a:cs typeface="Times New Roman" panose="02020603050405020304" pitchFamily="18" charset="0"/>
                  </a:rPr>
                  <a:t>——</a:t>
                </a:r>
                <a:r>
                  <a:rPr lang="zh-CN" altLang="zh-CN" sz="2800" b="1" dirty="0">
                    <a:solidFill>
                      <a:srgbClr val="000000"/>
                    </a:solidFill>
                    <a:latin typeface="+mj-lt"/>
                    <a:ea typeface="+mj-ea"/>
                    <a:cs typeface="Times New Roman" panose="02020603050405020304" pitchFamily="18" charset="0"/>
                  </a:rPr>
                  <a:t>侯氏制碱法</a:t>
                </a:r>
              </a:p>
              <a:p>
                <a:pPr>
                  <a:lnSpc>
                    <a:spcPct val="150000"/>
                  </a:lnSpc>
                  <a:spcAft>
                    <a:spcPts val="0"/>
                  </a:spcAft>
                </a:pPr>
                <a:r>
                  <a:rPr lang="zh-CN" altLang="zh-CN" sz="2800" dirty="0">
                    <a:solidFill>
                      <a:srgbClr val="000000"/>
                    </a:solidFill>
                    <a:latin typeface="+mj-lt"/>
                    <a:ea typeface="+mj-ea"/>
                    <a:cs typeface="Times New Roman" panose="02020603050405020304" pitchFamily="18" charset="0"/>
                  </a:rPr>
                  <a:t>把二氧化碳通入氨的氯化钠饱和溶液中</a:t>
                </a:r>
                <a:r>
                  <a:rPr lang="en-US" altLang="zh-CN" sz="2800" dirty="0">
                    <a:solidFill>
                      <a:srgbClr val="000000"/>
                    </a:solidFill>
                    <a:latin typeface="+mj-lt"/>
                    <a:ea typeface="+mj-ea"/>
                    <a:cs typeface="Times New Roman" panose="02020603050405020304" pitchFamily="18" charset="0"/>
                  </a:rPr>
                  <a:t>,</a:t>
                </a:r>
                <a:r>
                  <a:rPr lang="zh-CN" altLang="zh-CN" sz="2800" dirty="0">
                    <a:solidFill>
                      <a:srgbClr val="000000"/>
                    </a:solidFill>
                    <a:latin typeface="+mj-lt"/>
                    <a:ea typeface="+mj-ea"/>
                    <a:cs typeface="Times New Roman" panose="02020603050405020304" pitchFamily="18" charset="0"/>
                  </a:rPr>
                  <a:t>使溶解度较小的碳酸氢钠从溶液中析出</a:t>
                </a:r>
                <a:r>
                  <a:rPr lang="en-US" altLang="zh-CN" sz="2800" dirty="0">
                    <a:solidFill>
                      <a:srgbClr val="000000"/>
                    </a:solidFill>
                    <a:latin typeface="+mj-lt"/>
                    <a:ea typeface="+mj-ea"/>
                    <a:cs typeface="Times New Roman" panose="02020603050405020304" pitchFamily="18" charset="0"/>
                  </a:rPr>
                  <a:t>,</a:t>
                </a:r>
                <a:r>
                  <a:rPr lang="zh-CN" altLang="zh-CN" sz="2800" dirty="0">
                    <a:solidFill>
                      <a:srgbClr val="000000"/>
                    </a:solidFill>
                    <a:latin typeface="+mj-lt"/>
                    <a:ea typeface="+mj-ea"/>
                    <a:cs typeface="Times New Roman" panose="02020603050405020304" pitchFamily="18" charset="0"/>
                  </a:rPr>
                  <a:t>过滤得到碳酸氢钠晶体</a:t>
                </a:r>
                <a:r>
                  <a:rPr lang="en-US" altLang="zh-CN" sz="2800" dirty="0">
                    <a:solidFill>
                      <a:srgbClr val="000000"/>
                    </a:solidFill>
                    <a:latin typeface="+mj-lt"/>
                    <a:ea typeface="+mj-ea"/>
                    <a:cs typeface="Times New Roman" panose="02020603050405020304" pitchFamily="18" charset="0"/>
                  </a:rPr>
                  <a:t>,</a:t>
                </a:r>
                <a:r>
                  <a:rPr lang="zh-CN" altLang="zh-CN" sz="2800" dirty="0">
                    <a:solidFill>
                      <a:srgbClr val="000000"/>
                    </a:solidFill>
                    <a:latin typeface="+mj-lt"/>
                    <a:ea typeface="+mj-ea"/>
                    <a:cs typeface="Times New Roman" panose="02020603050405020304" pitchFamily="18" charset="0"/>
                  </a:rPr>
                  <a:t>碳酸氢钠受热分解生成碳酸钠。</a:t>
                </a:r>
              </a:p>
              <a:p>
                <a:pPr>
                  <a:lnSpc>
                    <a:spcPct val="150000"/>
                  </a:lnSpc>
                  <a:spcAft>
                    <a:spcPts val="0"/>
                  </a:spcAft>
                </a:pPr>
                <a:r>
                  <a:rPr lang="zh-CN" altLang="zh-CN" sz="2800" dirty="0">
                    <a:solidFill>
                      <a:srgbClr val="000000"/>
                    </a:solidFill>
                    <a:latin typeface="+mj-lt"/>
                    <a:ea typeface="+mj-ea"/>
                    <a:cs typeface="Times New Roman" panose="02020603050405020304" pitchFamily="18" charset="0"/>
                  </a:rPr>
                  <a:t>反应方程式</a:t>
                </a:r>
                <a:r>
                  <a:rPr lang="en-US" altLang="zh-CN" sz="2800" dirty="0">
                    <a:solidFill>
                      <a:srgbClr val="000000"/>
                    </a:solidFill>
                    <a:latin typeface="+mj-lt"/>
                    <a:ea typeface="+mj-ea"/>
                    <a:cs typeface="Times New Roman" panose="02020603050405020304" pitchFamily="18" charset="0"/>
                  </a:rPr>
                  <a:t>:</a:t>
                </a:r>
                <a:endParaRPr lang="zh-CN" altLang="zh-CN" sz="2800" dirty="0">
                  <a:solidFill>
                    <a:srgbClr val="000000"/>
                  </a:solidFill>
                  <a:latin typeface="+mj-lt"/>
                  <a:ea typeface="+mj-ea"/>
                  <a:cs typeface="Times New Roman" panose="02020603050405020304" pitchFamily="18" charset="0"/>
                </a:endParaRPr>
              </a:p>
              <a:p>
                <a:pPr>
                  <a:lnSpc>
                    <a:spcPct val="150000"/>
                  </a:lnSpc>
                </a:pPr>
                <a:r>
                  <a:rPr lang="en-US" altLang="zh-CN" sz="2800" dirty="0">
                    <a:solidFill>
                      <a:srgbClr val="000000"/>
                    </a:solidFill>
                    <a:latin typeface="+mj-lt"/>
                    <a:ea typeface="+mj-ea"/>
                    <a:cs typeface="Times New Roman" panose="02020603050405020304" pitchFamily="18" charset="0"/>
                  </a:rPr>
                  <a:t>(1)CO</a:t>
                </a:r>
                <a:r>
                  <a:rPr lang="en-US" altLang="zh-CN" sz="2800" baseline="-25000" dirty="0">
                    <a:solidFill>
                      <a:srgbClr val="000000"/>
                    </a:solidFill>
                    <a:latin typeface="+mj-lt"/>
                    <a:ea typeface="+mj-ea"/>
                    <a:cs typeface="Times New Roman" panose="02020603050405020304" pitchFamily="18" charset="0"/>
                  </a:rPr>
                  <a:t>2</a:t>
                </a:r>
                <a:r>
                  <a:rPr lang="en-US" altLang="zh-CN" sz="2800" dirty="0">
                    <a:solidFill>
                      <a:srgbClr val="000000"/>
                    </a:solidFill>
                    <a:latin typeface="+mj-lt"/>
                    <a:ea typeface="+mj-ea"/>
                    <a:cs typeface="Times New Roman" panose="02020603050405020304" pitchFamily="18" charset="0"/>
                  </a:rPr>
                  <a:t> +NH</a:t>
                </a:r>
                <a:r>
                  <a:rPr lang="en-US" altLang="zh-CN" sz="2800" baseline="-25000" dirty="0">
                    <a:solidFill>
                      <a:srgbClr val="000000"/>
                    </a:solidFill>
                    <a:latin typeface="+mj-lt"/>
                    <a:ea typeface="+mj-ea"/>
                    <a:cs typeface="Times New Roman" panose="02020603050405020304" pitchFamily="18" charset="0"/>
                  </a:rPr>
                  <a:t>3</a:t>
                </a:r>
                <a:r>
                  <a:rPr lang="en-US" altLang="zh-CN" sz="2800" dirty="0">
                    <a:solidFill>
                      <a:srgbClr val="000000"/>
                    </a:solidFill>
                    <a:latin typeface="+mj-lt"/>
                    <a:ea typeface="+mj-ea"/>
                    <a:cs typeface="Times New Roman" panose="02020603050405020304" pitchFamily="18" charset="0"/>
                  </a:rPr>
                  <a:t>+H</a:t>
                </a:r>
                <a:r>
                  <a:rPr lang="en-US" altLang="zh-CN" sz="2800" baseline="-25000" dirty="0">
                    <a:solidFill>
                      <a:srgbClr val="000000"/>
                    </a:solidFill>
                    <a:latin typeface="+mj-lt"/>
                    <a:ea typeface="+mj-ea"/>
                    <a:cs typeface="Times New Roman" panose="02020603050405020304" pitchFamily="18" charset="0"/>
                  </a:rPr>
                  <a:t>2</a:t>
                </a:r>
                <a:r>
                  <a:rPr lang="en-US" altLang="zh-CN" sz="2800" dirty="0">
                    <a:solidFill>
                      <a:srgbClr val="000000"/>
                    </a:solidFill>
                    <a:latin typeface="+mj-lt"/>
                    <a:ea typeface="+mj-ea"/>
                    <a:cs typeface="Times New Roman" panose="02020603050405020304" pitchFamily="18" charset="0"/>
                  </a:rPr>
                  <a:t>O       </a:t>
                </a:r>
                <a:r>
                  <a:rPr lang="en-US" altLang="zh-CN" sz="2800" dirty="0"/>
                  <a:t>NH</a:t>
                </a:r>
                <a:r>
                  <a:rPr lang="en-US" altLang="zh-CN" sz="2800" baseline="-25000" dirty="0"/>
                  <a:t>4</a:t>
                </a:r>
                <a:r>
                  <a:rPr lang="en-US" altLang="zh-CN" sz="2800" dirty="0"/>
                  <a:t>HCO</a:t>
                </a:r>
                <a:r>
                  <a:rPr lang="en-US" altLang="zh-CN" sz="2800" baseline="-25000" dirty="0"/>
                  <a:t>3</a:t>
                </a:r>
                <a:r>
                  <a:rPr lang="en-US" altLang="zh-CN" sz="2800" dirty="0"/>
                  <a:t>(</a:t>
                </a:r>
                <a:r>
                  <a:rPr lang="zh-CN" altLang="zh-CN" sz="2800" dirty="0"/>
                  <a:t>先通入</a:t>
                </a:r>
                <a:r>
                  <a:rPr lang="en-US" altLang="zh-CN" sz="2800" dirty="0"/>
                  <a:t>NH</a:t>
                </a:r>
                <a:r>
                  <a:rPr lang="en-US" altLang="zh-CN" sz="2800" baseline="-25000" dirty="0"/>
                  <a:t>3</a:t>
                </a:r>
                <a:r>
                  <a:rPr lang="en-US" altLang="zh-CN" sz="2800" dirty="0"/>
                  <a:t>,</a:t>
                </a:r>
                <a:r>
                  <a:rPr lang="zh-CN" altLang="zh-CN" sz="2800" dirty="0"/>
                  <a:t>再通入</a:t>
                </a:r>
                <a:r>
                  <a:rPr lang="en-US" altLang="zh-CN" sz="2800" dirty="0"/>
                  <a:t>CO</a:t>
                </a:r>
                <a:r>
                  <a:rPr lang="en-US" altLang="zh-CN" sz="2800" baseline="-25000" dirty="0"/>
                  <a:t>2</a:t>
                </a:r>
                <a:r>
                  <a:rPr lang="en-US" altLang="zh-CN" sz="2800" dirty="0"/>
                  <a:t>,</a:t>
                </a:r>
                <a:r>
                  <a:rPr lang="zh-CN" altLang="zh-CN" sz="2800" dirty="0"/>
                  <a:t>顺序不能颠倒。因为</a:t>
                </a:r>
                <a:r>
                  <a:rPr lang="en-US" altLang="zh-CN" sz="2800" dirty="0"/>
                  <a:t>NH</a:t>
                </a:r>
                <a:r>
                  <a:rPr lang="en-US" altLang="zh-CN" sz="2800" baseline="-25000" dirty="0"/>
                  <a:t>3</a:t>
                </a:r>
                <a:r>
                  <a:rPr lang="zh-CN" altLang="zh-CN" sz="2800" dirty="0"/>
                  <a:t>在水中的溶解度很大</a:t>
                </a:r>
                <a:r>
                  <a:rPr lang="en-US" altLang="zh-CN" sz="2800" dirty="0"/>
                  <a:t>,</a:t>
                </a:r>
                <a:r>
                  <a:rPr lang="zh-CN" altLang="zh-CN" sz="2800" dirty="0"/>
                  <a:t>先通入</a:t>
                </a:r>
                <a:r>
                  <a:rPr lang="en-US" altLang="zh-CN" sz="2800" dirty="0"/>
                  <a:t>NH</a:t>
                </a:r>
                <a:r>
                  <a:rPr lang="en-US" altLang="zh-CN" sz="2800" baseline="-25000" dirty="0"/>
                  <a:t>3</a:t>
                </a:r>
                <a:r>
                  <a:rPr lang="en-US" altLang="zh-CN" sz="2800" dirty="0"/>
                  <a:t>,</a:t>
                </a:r>
                <a:r>
                  <a:rPr lang="zh-CN" altLang="zh-CN" sz="2800" dirty="0"/>
                  <a:t>使溶液呈碱性</a:t>
                </a:r>
                <a:r>
                  <a:rPr lang="en-US" altLang="zh-CN" sz="2800" dirty="0"/>
                  <a:t>,</a:t>
                </a:r>
                <a:r>
                  <a:rPr lang="zh-CN" altLang="zh-CN" sz="2800" dirty="0"/>
                  <a:t>可以保证吸收更多的</a:t>
                </a:r>
                <a:r>
                  <a:rPr lang="en-US" altLang="zh-CN" sz="2800" dirty="0"/>
                  <a:t>CO</a:t>
                </a:r>
                <a:r>
                  <a:rPr lang="en-US" altLang="zh-CN" sz="2800" baseline="-25000" dirty="0"/>
                  <a:t>2</a:t>
                </a:r>
                <a:r>
                  <a:rPr lang="en-US" altLang="zh-CN" sz="2800" dirty="0"/>
                  <a:t>,</a:t>
                </a:r>
                <a:r>
                  <a:rPr lang="zh-CN" altLang="zh-CN" sz="2800" dirty="0"/>
                  <a:t>产生高浓度的</a:t>
                </a:r>
                <a:r>
                  <a:rPr lang="en-US" altLang="zh-CN" sz="2800" dirty="0"/>
                  <a:t>HC</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m:rPr>
                            <m:nor/>
                          </m:rPr>
                          <a:rPr lang="en-US" altLang="zh-CN" sz="2800" i="1"/>
                          <m:t>−</m:t>
                        </m:r>
                      </m:sup>
                    </m:sSubSup>
                  </m:oMath>
                </a14:m>
                <a:r>
                  <a:rPr lang="en-US" altLang="zh-CN" sz="2800" dirty="0"/>
                  <a:t>,</a:t>
                </a:r>
                <a:r>
                  <a:rPr lang="zh-CN" altLang="zh-CN" sz="2800" dirty="0"/>
                  <a:t>进一步析出</a:t>
                </a:r>
                <a:r>
                  <a:rPr lang="en-US" altLang="zh-CN" sz="2800" dirty="0"/>
                  <a:t>NaHCO</a:t>
                </a:r>
                <a:r>
                  <a:rPr lang="en-US" altLang="zh-CN" sz="2800" baseline="-25000" dirty="0"/>
                  <a:t>3</a:t>
                </a:r>
                <a:r>
                  <a:rPr lang="zh-CN" altLang="zh-CN" sz="2800" dirty="0"/>
                  <a:t>沉淀。</a:t>
                </a:r>
                <a:r>
                  <a:rPr lang="en-US" altLang="zh-CN" sz="2800" dirty="0"/>
                  <a:t>)</a:t>
                </a:r>
                <a:endParaRPr lang="zh-CN" altLang="zh-CN" sz="2800" dirty="0"/>
              </a:p>
              <a:p>
                <a:pPr>
                  <a:lnSpc>
                    <a:spcPct val="150000"/>
                  </a:lnSpc>
                </a:pPr>
                <a:r>
                  <a:rPr lang="en-US" altLang="zh-CN" sz="2800" dirty="0"/>
                  <a:t>(2)NH</a:t>
                </a:r>
                <a:r>
                  <a:rPr lang="en-US" altLang="zh-CN" sz="2800" baseline="-25000" dirty="0"/>
                  <a:t>4</a:t>
                </a:r>
                <a:r>
                  <a:rPr lang="en-US" altLang="zh-CN" sz="2800" dirty="0"/>
                  <a:t>HCO</a:t>
                </a:r>
                <a:r>
                  <a:rPr lang="en-US" altLang="zh-CN" sz="2800" baseline="-25000" dirty="0"/>
                  <a:t>3</a:t>
                </a:r>
                <a:r>
                  <a:rPr lang="en-US" altLang="zh-CN" sz="2800" dirty="0"/>
                  <a:t>+NaCl       NaHCO</a:t>
                </a:r>
                <a:r>
                  <a:rPr lang="en-US" altLang="zh-CN" sz="2800" baseline="-25000" dirty="0"/>
                  <a:t>3</a:t>
                </a:r>
                <a:r>
                  <a:rPr lang="en-US" altLang="zh-CN" sz="2800" dirty="0"/>
                  <a:t>↓+NH</a:t>
                </a:r>
                <a:r>
                  <a:rPr lang="en-US" altLang="zh-CN" sz="2800" baseline="-25000" dirty="0"/>
                  <a:t>4</a:t>
                </a:r>
                <a:r>
                  <a:rPr lang="en-US" altLang="zh-CN" sz="2800" dirty="0"/>
                  <a:t>Cl(</a:t>
                </a:r>
                <a:r>
                  <a:rPr lang="zh-CN" altLang="zh-CN" sz="2800" dirty="0"/>
                  <a:t>复分解反应</a:t>
                </a:r>
                <a:r>
                  <a:rPr lang="en-US" altLang="zh-CN" sz="2800" dirty="0"/>
                  <a:t>,NaHCO</a:t>
                </a:r>
                <a:r>
                  <a:rPr lang="en-US" altLang="zh-CN" sz="2800" baseline="-25000" dirty="0"/>
                  <a:t>3</a:t>
                </a:r>
                <a:r>
                  <a:rPr lang="zh-CN" altLang="zh-CN" sz="2800" dirty="0"/>
                  <a:t>的溶解度相对较小</a:t>
                </a:r>
                <a:r>
                  <a:rPr lang="en-US" altLang="zh-CN" sz="2800" dirty="0"/>
                  <a:t>)</a:t>
                </a:r>
                <a:endParaRPr lang="zh-CN" altLang="zh-CN" sz="2800" dirty="0"/>
              </a:p>
            </p:txBody>
          </p:sp>
        </mc:Choice>
        <mc:Fallback xmlns="">
          <p:sp>
            <p:nvSpPr>
              <p:cNvPr id="2" name="矩形 1"/>
              <p:cNvSpPr>
                <a:spLocks noRot="1" noChangeAspect="1" noMove="1" noResize="1" noEditPoints="1" noAdjustHandles="1" noChangeArrowheads="1" noChangeShapeType="1" noTextEdit="1"/>
              </p:cNvSpPr>
              <p:nvPr/>
            </p:nvSpPr>
            <p:spPr>
              <a:xfrm>
                <a:off x="212203" y="729341"/>
                <a:ext cx="11756020" cy="5909310"/>
              </a:xfrm>
              <a:prstGeom prst="rect">
                <a:avLst/>
              </a:prstGeom>
              <a:blipFill rotWithShape="1">
                <a:blip r:embed="rId2"/>
                <a:stretch>
                  <a:fillRect l="-1089" r="-415" b="-722"/>
                </a:stretch>
              </a:blipFill>
            </p:spPr>
            <p:txBody>
              <a:bodyPr/>
              <a:lstStyle/>
              <a:p>
                <a:r>
                  <a:rPr lang="zh-CN" altLang="en-US">
                    <a:noFill/>
                  </a:rPr>
                  <a:t> </a:t>
                </a:r>
              </a:p>
            </p:txBody>
          </p:sp>
        </mc:Fallback>
      </mc:AlternateContent>
      <p:pic>
        <p:nvPicPr>
          <p:cNvPr id="10" name="图片 9"/>
          <p:cNvPicPr/>
          <p:nvPr/>
        </p:nvPicPr>
        <p:blipFill>
          <a:blip r:embed="rId3"/>
          <a:stretch>
            <a:fillRect/>
          </a:stretch>
        </p:blipFill>
        <p:spPr>
          <a:xfrm>
            <a:off x="3123599" y="3562741"/>
            <a:ext cx="509235" cy="289305"/>
          </a:xfrm>
          <a:prstGeom prst="rect">
            <a:avLst/>
          </a:prstGeom>
        </p:spPr>
      </p:pic>
      <p:pic>
        <p:nvPicPr>
          <p:cNvPr id="11" name="图片 10"/>
          <p:cNvPicPr/>
          <p:nvPr/>
        </p:nvPicPr>
        <p:blipFill>
          <a:blip r:embed="rId3"/>
          <a:stretch>
            <a:fillRect/>
          </a:stretch>
        </p:blipFill>
        <p:spPr>
          <a:xfrm>
            <a:off x="3256382" y="5470862"/>
            <a:ext cx="509235" cy="289305"/>
          </a:xfrm>
          <a:prstGeom prst="rect">
            <a:avLst/>
          </a:prstGeom>
        </p:spPr>
      </p:pic>
      <p:sp>
        <p:nvSpPr>
          <p:cNvPr id="9" name="矩形 8"/>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12" name="组合 11"/>
          <p:cNvGrpSpPr/>
          <p:nvPr/>
        </p:nvGrpSpPr>
        <p:grpSpPr>
          <a:xfrm>
            <a:off x="11409225" y="1524"/>
            <a:ext cx="85864" cy="187056"/>
            <a:chOff x="5320236" y="0"/>
            <a:chExt cx="1566554" cy="3412757"/>
          </a:xfrm>
        </p:grpSpPr>
        <p:sp>
          <p:nvSpPr>
            <p:cNvPr id="13" name="任意多边形 12"/>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任意多边形 13"/>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5" name="组合 14"/>
          <p:cNvGrpSpPr/>
          <p:nvPr/>
        </p:nvGrpSpPr>
        <p:grpSpPr>
          <a:xfrm>
            <a:off x="11578590" y="60500"/>
            <a:ext cx="379366" cy="115796"/>
            <a:chOff x="2452571" y="1771159"/>
            <a:chExt cx="7813430" cy="2384926"/>
          </a:xfrm>
          <a:solidFill>
            <a:schemeClr val="bg1"/>
          </a:solidFill>
        </p:grpSpPr>
        <p:sp>
          <p:nvSpPr>
            <p:cNvPr id="16" name="任意多边形 15"/>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7" name="任意多边形 16"/>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矩形 18"/>
          <p:cNvSpPr/>
          <p:nvPr/>
        </p:nvSpPr>
        <p:spPr>
          <a:xfrm>
            <a:off x="9098281" y="0"/>
            <a:ext cx="21146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专题五：钠及其化合物</a:t>
            </a:r>
          </a:p>
        </p:txBody>
      </p:sp>
    </p:spTree>
    <p:extLst>
      <p:ext uri="{BB962C8B-B14F-4D97-AF65-F5344CB8AC3E}">
        <p14:creationId xmlns:p14="http://schemas.microsoft.com/office/powerpoint/2010/main" val="1275290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2203" y="729341"/>
            <a:ext cx="11756020" cy="1384995"/>
          </a:xfrm>
          <a:prstGeom prst="rect">
            <a:avLst/>
          </a:prstGeom>
        </p:spPr>
        <p:txBody>
          <a:bodyPr wrap="square">
            <a:spAutoFit/>
          </a:bodyPr>
          <a:lstStyle/>
          <a:p>
            <a:pPr>
              <a:lnSpc>
                <a:spcPct val="150000"/>
              </a:lnSpc>
            </a:pPr>
            <a:r>
              <a:rPr lang="en-US" altLang="zh-CN" sz="2800" dirty="0"/>
              <a:t>(1)(2)</a:t>
            </a:r>
            <a:r>
              <a:rPr lang="zh-CN" altLang="zh-CN" sz="2800" dirty="0"/>
              <a:t>总反应</a:t>
            </a:r>
            <a:r>
              <a:rPr lang="en-US" altLang="zh-CN" sz="2800" dirty="0"/>
              <a:t>:NaCl+CO</a:t>
            </a:r>
            <a:r>
              <a:rPr lang="en-US" altLang="zh-CN" sz="2800" baseline="-25000" dirty="0"/>
              <a:t>2</a:t>
            </a:r>
            <a:r>
              <a:rPr lang="en-US" altLang="zh-CN" sz="2800" dirty="0"/>
              <a:t>+NH</a:t>
            </a:r>
            <a:r>
              <a:rPr lang="en-US" altLang="zh-CN" sz="2800" baseline="-25000" dirty="0"/>
              <a:t>3</a:t>
            </a:r>
            <a:r>
              <a:rPr lang="en-US" altLang="zh-CN" sz="2800" dirty="0"/>
              <a:t>+H</a:t>
            </a:r>
            <a:r>
              <a:rPr lang="en-US" altLang="zh-CN" sz="2800" baseline="-25000" dirty="0"/>
              <a:t>2</a:t>
            </a:r>
            <a:r>
              <a:rPr lang="en-US" altLang="zh-CN" sz="2800" dirty="0"/>
              <a:t>O        NaHCO</a:t>
            </a:r>
            <a:r>
              <a:rPr lang="en-US" altLang="zh-CN" sz="2800" baseline="-25000" dirty="0"/>
              <a:t>3</a:t>
            </a:r>
            <a:r>
              <a:rPr lang="en-US" altLang="zh-CN" sz="2800" dirty="0"/>
              <a:t>↓+NH</a:t>
            </a:r>
            <a:r>
              <a:rPr lang="en-US" altLang="zh-CN" sz="2800" baseline="-25000" dirty="0"/>
              <a:t>4</a:t>
            </a:r>
            <a:r>
              <a:rPr lang="en-US" altLang="zh-CN" sz="2800" dirty="0"/>
              <a:t>Cl</a:t>
            </a:r>
            <a:endParaRPr lang="zh-CN" altLang="zh-CN" sz="2800" dirty="0"/>
          </a:p>
          <a:p>
            <a:pPr>
              <a:lnSpc>
                <a:spcPct val="150000"/>
              </a:lnSpc>
            </a:pPr>
            <a:r>
              <a:rPr lang="en-US" altLang="zh-CN" sz="2800" dirty="0"/>
              <a:t>(3)2NaHCO</a:t>
            </a:r>
            <a:r>
              <a:rPr lang="en-US" altLang="zh-CN" sz="2800" baseline="-25000" dirty="0"/>
              <a:t>3</a:t>
            </a:r>
            <a:r>
              <a:rPr lang="en-US" altLang="zh-CN" sz="2800" dirty="0"/>
              <a:t>       Na</a:t>
            </a:r>
            <a:r>
              <a:rPr lang="en-US" altLang="zh-CN" sz="2800" baseline="-25000" dirty="0"/>
              <a:t>2</a:t>
            </a:r>
            <a:r>
              <a:rPr lang="en-US" altLang="zh-CN" sz="2800" dirty="0"/>
              <a:t>CO</a:t>
            </a:r>
            <a:r>
              <a:rPr lang="en-US" altLang="zh-CN" sz="2800" baseline="-25000" dirty="0"/>
              <a:t>3</a:t>
            </a:r>
            <a:r>
              <a:rPr lang="en-US" altLang="zh-CN" sz="2800" dirty="0"/>
              <a:t>+H</a:t>
            </a:r>
            <a:r>
              <a:rPr lang="en-US" altLang="zh-CN" sz="2800" baseline="-25000" dirty="0"/>
              <a:t>2</a:t>
            </a:r>
            <a:r>
              <a:rPr lang="en-US" altLang="zh-CN" sz="2800" dirty="0"/>
              <a:t>O+CO</a:t>
            </a:r>
            <a:r>
              <a:rPr lang="en-US" altLang="zh-CN" sz="2800" baseline="-25000" dirty="0"/>
              <a:t>2</a:t>
            </a:r>
            <a:r>
              <a:rPr lang="en-US" altLang="zh-CN" sz="2800" dirty="0"/>
              <a:t>↑</a:t>
            </a:r>
            <a:endParaRPr lang="zh-CN" altLang="zh-CN" sz="2800" dirty="0"/>
          </a:p>
        </p:txBody>
      </p:sp>
      <p:pic>
        <p:nvPicPr>
          <p:cNvPr id="9" name="图片 8"/>
          <p:cNvPicPr/>
          <p:nvPr/>
        </p:nvPicPr>
        <p:blipFill>
          <a:blip r:embed="rId2"/>
          <a:stretch>
            <a:fillRect/>
          </a:stretch>
        </p:blipFill>
        <p:spPr>
          <a:xfrm>
            <a:off x="5677217" y="1019809"/>
            <a:ext cx="418783" cy="237917"/>
          </a:xfrm>
          <a:prstGeom prst="rect">
            <a:avLst/>
          </a:prstGeom>
        </p:spPr>
      </p:pic>
      <p:pic>
        <p:nvPicPr>
          <p:cNvPr id="10" name="图片 9"/>
          <p:cNvPicPr/>
          <p:nvPr/>
        </p:nvPicPr>
        <p:blipFill>
          <a:blip r:embed="rId3"/>
          <a:stretch>
            <a:fillRect/>
          </a:stretch>
        </p:blipFill>
        <p:spPr>
          <a:xfrm>
            <a:off x="2253933" y="1514474"/>
            <a:ext cx="474881" cy="428081"/>
          </a:xfrm>
          <a:prstGeom prst="rect">
            <a:avLst/>
          </a:prstGeom>
        </p:spPr>
      </p:pic>
      <p:sp>
        <p:nvSpPr>
          <p:cNvPr id="11" name="矩形 10"/>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12" name="组合 11"/>
          <p:cNvGrpSpPr/>
          <p:nvPr/>
        </p:nvGrpSpPr>
        <p:grpSpPr>
          <a:xfrm>
            <a:off x="11409225" y="1524"/>
            <a:ext cx="85864" cy="187056"/>
            <a:chOff x="5320236" y="0"/>
            <a:chExt cx="1566554" cy="3412757"/>
          </a:xfrm>
        </p:grpSpPr>
        <p:sp>
          <p:nvSpPr>
            <p:cNvPr id="13" name="任意多边形 12"/>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任意多边形 13"/>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5" name="组合 14"/>
          <p:cNvGrpSpPr/>
          <p:nvPr/>
        </p:nvGrpSpPr>
        <p:grpSpPr>
          <a:xfrm>
            <a:off x="11578590" y="60500"/>
            <a:ext cx="379366" cy="115796"/>
            <a:chOff x="2452571" y="1771159"/>
            <a:chExt cx="7813430" cy="2384926"/>
          </a:xfrm>
          <a:solidFill>
            <a:schemeClr val="bg1"/>
          </a:solidFill>
        </p:grpSpPr>
        <p:sp>
          <p:nvSpPr>
            <p:cNvPr id="16" name="任意多边形 15"/>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7" name="任意多边形 16"/>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矩形 18"/>
          <p:cNvSpPr/>
          <p:nvPr/>
        </p:nvSpPr>
        <p:spPr>
          <a:xfrm>
            <a:off x="9098281" y="0"/>
            <a:ext cx="21146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专题五：钠及其化合物</a:t>
            </a:r>
          </a:p>
        </p:txBody>
      </p:sp>
    </p:spTree>
    <p:extLst>
      <p:ext uri="{BB962C8B-B14F-4D97-AF65-F5344CB8AC3E}">
        <p14:creationId xmlns:p14="http://schemas.microsoft.com/office/powerpoint/2010/main" val="2188928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817123" y="-2"/>
            <a:ext cx="5379396"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考点</a:t>
            </a:r>
            <a:r>
              <a:rPr lang="en-US" altLang="zh-CN" sz="2800" dirty="0">
                <a:solidFill>
                  <a:srgbClr val="DA251C"/>
                </a:solidFill>
              </a:rPr>
              <a:t>4</a:t>
            </a:r>
            <a:r>
              <a:rPr lang="zh-CN" altLang="en-US" sz="2800" dirty="0">
                <a:solidFill>
                  <a:srgbClr val="DA251C"/>
                </a:solidFill>
              </a:rPr>
              <a:t>　碱金属的性质　焰色反应</a:t>
            </a:r>
            <a:endParaRPr lang="en-US" altLang="zh-CN" sz="2800" dirty="0">
              <a:solidFill>
                <a:srgbClr val="DA251C"/>
              </a:solidFill>
            </a:endParaRPr>
          </a:p>
        </p:txBody>
      </p:sp>
      <p:sp>
        <p:nvSpPr>
          <p:cNvPr id="2" name="矩形 1"/>
          <p:cNvSpPr/>
          <p:nvPr/>
        </p:nvSpPr>
        <p:spPr>
          <a:xfrm>
            <a:off x="212203" y="729341"/>
            <a:ext cx="11756020" cy="523220"/>
          </a:xfrm>
          <a:prstGeom prst="rect">
            <a:avLst/>
          </a:prstGeom>
        </p:spPr>
        <p:txBody>
          <a:bodyPr wrap="square">
            <a:spAutoFit/>
          </a:bodyPr>
          <a:lstStyle/>
          <a:p>
            <a:r>
              <a:rPr lang="zh-CN" altLang="zh-CN" sz="2800" dirty="0"/>
              <a:t> </a:t>
            </a:r>
            <a:r>
              <a:rPr lang="en-US" altLang="zh-CN" sz="2800" b="1" dirty="0"/>
              <a:t>1.</a:t>
            </a:r>
            <a:r>
              <a:rPr lang="zh-CN" altLang="zh-CN" sz="2800" b="1" dirty="0"/>
              <a:t>碱金属的一般性</a:t>
            </a:r>
          </a:p>
        </p:txBody>
      </p:sp>
      <p:graphicFrame>
        <p:nvGraphicFramePr>
          <p:cNvPr id="9" name="表格 8"/>
          <p:cNvGraphicFramePr>
            <a:graphicFrameLocks noGrp="1"/>
          </p:cNvGraphicFramePr>
          <p:nvPr>
            <p:extLst>
              <p:ext uri="{D42A27DB-BD31-4B8C-83A1-F6EECF244321}">
                <p14:modId xmlns:p14="http://schemas.microsoft.com/office/powerpoint/2010/main" val="156987834"/>
              </p:ext>
            </p:extLst>
          </p:nvPr>
        </p:nvGraphicFramePr>
        <p:xfrm>
          <a:off x="379380" y="1307924"/>
          <a:ext cx="10995284" cy="5072555"/>
        </p:xfrm>
        <a:graphic>
          <a:graphicData uri="http://schemas.openxmlformats.org/drawingml/2006/table">
            <a:tbl>
              <a:tblPr firstRow="1" bandRow="1">
                <a:tableStyleId>{5C22544A-7EE6-4342-B048-85BDC9FD1C3A}</a:tableStyleId>
              </a:tblPr>
              <a:tblGrid>
                <a:gridCol w="1329339">
                  <a:extLst>
                    <a:ext uri="{9D8B030D-6E8A-4147-A177-3AD203B41FA5}">
                      <a16:colId xmlns:a16="http://schemas.microsoft.com/office/drawing/2014/main" xmlns="" val="2802644853"/>
                    </a:ext>
                  </a:extLst>
                </a:gridCol>
                <a:gridCol w="963361">
                  <a:extLst>
                    <a:ext uri="{9D8B030D-6E8A-4147-A177-3AD203B41FA5}">
                      <a16:colId xmlns:a16="http://schemas.microsoft.com/office/drawing/2014/main" xmlns="" val="1896475417"/>
                    </a:ext>
                  </a:extLst>
                </a:gridCol>
                <a:gridCol w="4101400">
                  <a:extLst>
                    <a:ext uri="{9D8B030D-6E8A-4147-A177-3AD203B41FA5}">
                      <a16:colId xmlns:a16="http://schemas.microsoft.com/office/drawing/2014/main" xmlns="" val="2009351098"/>
                    </a:ext>
                  </a:extLst>
                </a:gridCol>
                <a:gridCol w="4601184">
                  <a:extLst>
                    <a:ext uri="{9D8B030D-6E8A-4147-A177-3AD203B41FA5}">
                      <a16:colId xmlns:a16="http://schemas.microsoft.com/office/drawing/2014/main" xmlns="" val="2154092462"/>
                    </a:ext>
                  </a:extLst>
                </a:gridCol>
              </a:tblGrid>
              <a:tr h="434865">
                <a:tc gridSpan="2">
                  <a:txBody>
                    <a:bodyPr/>
                    <a:lstStyle/>
                    <a:p>
                      <a:pPr algn="ctr">
                        <a:lnSpc>
                          <a:spcPct val="100000"/>
                        </a:lnSpc>
                        <a:spcAft>
                          <a:spcPts val="0"/>
                        </a:spcAft>
                      </a:pPr>
                      <a:r>
                        <a:rPr lang="en-US" sz="2800" dirty="0">
                          <a:solidFill>
                            <a:srgbClr val="000000"/>
                          </a:solidFill>
                          <a:effectLst/>
                          <a:latin typeface="+mj-lt"/>
                          <a:ea typeface="+mj-ea"/>
                          <a:cs typeface="Times New Roman" panose="02020603050405020304" pitchFamily="18" charset="0"/>
                        </a:rPr>
                        <a:t> </a:t>
                      </a:r>
                      <a:endParaRPr lang="zh-CN" sz="2800" dirty="0">
                        <a:solidFill>
                          <a:srgbClr val="000000"/>
                        </a:solidFill>
                        <a:effectLst/>
                        <a:latin typeface="+mj-lt"/>
                        <a:ea typeface="+mj-ea"/>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p>
                      <a:pPr algn="ctr">
                        <a:lnSpc>
                          <a:spcPct val="100000"/>
                        </a:lnSpc>
                        <a:spcAft>
                          <a:spcPts val="0"/>
                        </a:spcAft>
                      </a:pPr>
                      <a:r>
                        <a:rPr lang="zh-CN" sz="2800">
                          <a:solidFill>
                            <a:srgbClr val="000000"/>
                          </a:solidFill>
                          <a:effectLst/>
                          <a:latin typeface="+mj-lt"/>
                          <a:ea typeface="+mj-ea"/>
                          <a:cs typeface="Times New Roman" panose="02020603050405020304" pitchFamily="18" charset="0"/>
                        </a:rPr>
                        <a:t>相似性</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zh-CN" sz="2800">
                          <a:solidFill>
                            <a:srgbClr val="000000"/>
                          </a:solidFill>
                          <a:effectLst/>
                          <a:latin typeface="+mj-lt"/>
                          <a:ea typeface="+mj-ea"/>
                          <a:cs typeface="Times New Roman" panose="02020603050405020304" pitchFamily="18" charset="0"/>
                        </a:rPr>
                        <a:t>递变性</a:t>
                      </a:r>
                      <a:r>
                        <a:rPr lang="en-US" sz="2800">
                          <a:solidFill>
                            <a:srgbClr val="000000"/>
                          </a:solidFill>
                          <a:effectLst/>
                          <a:latin typeface="+mj-lt"/>
                          <a:ea typeface="+mj-ea"/>
                          <a:cs typeface="Times New Roman" panose="02020603050405020304" pitchFamily="18" charset="0"/>
                        </a:rPr>
                        <a:t>(</a:t>
                      </a:r>
                      <a:r>
                        <a:rPr lang="zh-CN" sz="2800">
                          <a:solidFill>
                            <a:srgbClr val="000000"/>
                          </a:solidFill>
                          <a:effectLst/>
                          <a:latin typeface="+mj-lt"/>
                          <a:ea typeface="+mj-ea"/>
                          <a:cs typeface="Times New Roman" panose="02020603050405020304" pitchFamily="18" charset="0"/>
                        </a:rPr>
                        <a:t>由</a:t>
                      </a:r>
                      <a:r>
                        <a:rPr lang="en-US" sz="2800">
                          <a:solidFill>
                            <a:srgbClr val="000000"/>
                          </a:solidFill>
                          <a:effectLst/>
                          <a:latin typeface="+mj-lt"/>
                          <a:ea typeface="+mj-ea"/>
                          <a:cs typeface="Times New Roman" panose="02020603050405020304" pitchFamily="18" charset="0"/>
                        </a:rPr>
                        <a:t>Li</a:t>
                      </a:r>
                      <a:r>
                        <a:rPr lang="zh-CN" sz="2800">
                          <a:solidFill>
                            <a:srgbClr val="000000"/>
                          </a:solidFill>
                          <a:effectLst/>
                          <a:latin typeface="+mj-lt"/>
                          <a:ea typeface="+mj-ea"/>
                          <a:cs typeface="Times New Roman" panose="02020603050405020304" pitchFamily="18" charset="0"/>
                        </a:rPr>
                        <a:t>到</a:t>
                      </a:r>
                      <a:r>
                        <a:rPr lang="en-US" sz="2800">
                          <a:solidFill>
                            <a:srgbClr val="000000"/>
                          </a:solidFill>
                          <a:effectLst/>
                          <a:latin typeface="+mj-lt"/>
                          <a:ea typeface="+mj-ea"/>
                          <a:cs typeface="Times New Roman" panose="02020603050405020304" pitchFamily="18" charset="0"/>
                        </a:rPr>
                        <a:t>Cs)</a:t>
                      </a:r>
                      <a:endParaRPr lang="zh-CN" sz="2800">
                        <a:solidFill>
                          <a:srgbClr val="000000"/>
                        </a:solidFill>
                        <a:effectLst/>
                        <a:latin typeface="+mj-lt"/>
                        <a:ea typeface="+mj-ea"/>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05100625"/>
                  </a:ext>
                </a:extLst>
              </a:tr>
              <a:tr h="1158770">
                <a:tc gridSpan="2">
                  <a:txBody>
                    <a:bodyPr/>
                    <a:lstStyle/>
                    <a:p>
                      <a:pPr algn="ctr">
                        <a:lnSpc>
                          <a:spcPct val="100000"/>
                        </a:lnSpc>
                        <a:spcAft>
                          <a:spcPts val="0"/>
                        </a:spcAft>
                      </a:pPr>
                      <a:r>
                        <a:rPr lang="zh-CN" sz="2800" dirty="0">
                          <a:solidFill>
                            <a:srgbClr val="000000"/>
                          </a:solidFill>
                          <a:effectLst/>
                          <a:latin typeface="+mj-lt"/>
                          <a:ea typeface="+mj-ea"/>
                          <a:cs typeface="Times New Roman" panose="02020603050405020304" pitchFamily="18" charset="0"/>
                        </a:rPr>
                        <a:t>原子结构</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p>
                      <a:pPr algn="ctr">
                        <a:lnSpc>
                          <a:spcPct val="100000"/>
                        </a:lnSpc>
                        <a:spcAft>
                          <a:spcPts val="0"/>
                        </a:spcAft>
                      </a:pPr>
                      <a:r>
                        <a:rPr lang="zh-CN" sz="2800" dirty="0">
                          <a:solidFill>
                            <a:srgbClr val="000000"/>
                          </a:solidFill>
                          <a:effectLst/>
                          <a:latin typeface="+mj-lt"/>
                          <a:ea typeface="+mj-ea"/>
                          <a:cs typeface="Times New Roman" panose="02020603050405020304" pitchFamily="18" charset="0"/>
                        </a:rPr>
                        <a:t>最外层均为</a:t>
                      </a:r>
                      <a:r>
                        <a:rPr lang="en-US" sz="2800" dirty="0">
                          <a:solidFill>
                            <a:srgbClr val="000000"/>
                          </a:solidFill>
                          <a:effectLst/>
                          <a:latin typeface="+mj-lt"/>
                          <a:ea typeface="+mj-ea"/>
                          <a:cs typeface="Times New Roman" panose="02020603050405020304" pitchFamily="18" charset="0"/>
                        </a:rPr>
                        <a:t>1</a:t>
                      </a:r>
                      <a:r>
                        <a:rPr lang="zh-CN" sz="2800" dirty="0">
                          <a:solidFill>
                            <a:srgbClr val="000000"/>
                          </a:solidFill>
                          <a:effectLst/>
                          <a:latin typeface="+mj-lt"/>
                          <a:ea typeface="+mj-ea"/>
                          <a:cs typeface="Times New Roman" panose="02020603050405020304" pitchFamily="18" charset="0"/>
                        </a:rPr>
                        <a:t>个电子</a:t>
                      </a: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zh-CN" sz="2800" dirty="0">
                          <a:solidFill>
                            <a:srgbClr val="000000"/>
                          </a:solidFill>
                          <a:effectLst/>
                          <a:latin typeface="+mj-lt"/>
                          <a:ea typeface="+mj-ea"/>
                          <a:cs typeface="Times New Roman" panose="02020603050405020304" pitchFamily="18" charset="0"/>
                        </a:rPr>
                        <a:t>电子层数逐渐增多</a:t>
                      </a:r>
                      <a:r>
                        <a:rPr lang="en-US" sz="2800" dirty="0">
                          <a:solidFill>
                            <a:srgbClr val="000000"/>
                          </a:solidFill>
                          <a:effectLst/>
                          <a:latin typeface="+mj-lt"/>
                          <a:ea typeface="+mj-ea"/>
                          <a:cs typeface="Times New Roman" panose="02020603050405020304" pitchFamily="18" charset="0"/>
                        </a:rPr>
                        <a:t>,</a:t>
                      </a:r>
                      <a:r>
                        <a:rPr lang="zh-CN" sz="2800" dirty="0">
                          <a:solidFill>
                            <a:srgbClr val="000000"/>
                          </a:solidFill>
                          <a:effectLst/>
                          <a:latin typeface="+mj-lt"/>
                          <a:ea typeface="+mj-ea"/>
                          <a:cs typeface="Times New Roman" panose="02020603050405020304" pitchFamily="18" charset="0"/>
                        </a:rPr>
                        <a:t>核电荷数逐渐增大</a:t>
                      </a:r>
                      <a:r>
                        <a:rPr lang="en-US" sz="2800" dirty="0">
                          <a:solidFill>
                            <a:srgbClr val="000000"/>
                          </a:solidFill>
                          <a:effectLst/>
                          <a:latin typeface="+mj-lt"/>
                          <a:ea typeface="+mj-ea"/>
                          <a:cs typeface="Times New Roman" panose="02020603050405020304" pitchFamily="18" charset="0"/>
                        </a:rPr>
                        <a:t>,</a:t>
                      </a:r>
                      <a:r>
                        <a:rPr lang="zh-CN" sz="2800" dirty="0">
                          <a:solidFill>
                            <a:srgbClr val="000000"/>
                          </a:solidFill>
                          <a:effectLst/>
                          <a:latin typeface="+mj-lt"/>
                          <a:ea typeface="+mj-ea"/>
                          <a:cs typeface="Times New Roman" panose="02020603050405020304" pitchFamily="18" charset="0"/>
                        </a:rPr>
                        <a:t>原子半径逐渐增大</a:t>
                      </a: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284196258"/>
                  </a:ext>
                </a:extLst>
              </a:tr>
              <a:tr h="869730">
                <a:tc gridSpan="2">
                  <a:txBody>
                    <a:bodyPr/>
                    <a:lstStyle/>
                    <a:p>
                      <a:pPr algn="ctr">
                        <a:lnSpc>
                          <a:spcPct val="100000"/>
                        </a:lnSpc>
                        <a:spcAft>
                          <a:spcPts val="0"/>
                        </a:spcAft>
                      </a:pPr>
                      <a:r>
                        <a:rPr lang="zh-CN" sz="2800" dirty="0">
                          <a:solidFill>
                            <a:srgbClr val="000000"/>
                          </a:solidFill>
                          <a:effectLst/>
                          <a:latin typeface="+mj-lt"/>
                          <a:ea typeface="+mj-ea"/>
                          <a:cs typeface="Times New Roman" panose="02020603050405020304" pitchFamily="18" charset="0"/>
                        </a:rPr>
                        <a:t>元素性质</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p>
                      <a:pPr>
                        <a:lnSpc>
                          <a:spcPct val="100000"/>
                        </a:lnSpc>
                        <a:spcAft>
                          <a:spcPts val="0"/>
                        </a:spcAft>
                      </a:pPr>
                      <a:r>
                        <a:rPr lang="zh-CN" sz="2800" dirty="0">
                          <a:solidFill>
                            <a:srgbClr val="000000"/>
                          </a:solidFill>
                          <a:effectLst/>
                          <a:latin typeface="+mj-lt"/>
                          <a:ea typeface="+mj-ea"/>
                          <a:cs typeface="Times New Roman" panose="02020603050405020304" pitchFamily="18" charset="0"/>
                        </a:rPr>
                        <a:t>都具有较强的金属性</a:t>
                      </a:r>
                      <a:r>
                        <a:rPr lang="en-US" sz="2800" dirty="0">
                          <a:solidFill>
                            <a:srgbClr val="000000"/>
                          </a:solidFill>
                          <a:effectLst/>
                          <a:latin typeface="+mj-lt"/>
                          <a:ea typeface="+mj-ea"/>
                          <a:cs typeface="Times New Roman" panose="02020603050405020304" pitchFamily="18" charset="0"/>
                        </a:rPr>
                        <a:t>,</a:t>
                      </a:r>
                      <a:r>
                        <a:rPr lang="zh-CN" sz="2800" dirty="0">
                          <a:solidFill>
                            <a:srgbClr val="000000"/>
                          </a:solidFill>
                          <a:effectLst/>
                          <a:latin typeface="+mj-lt"/>
                          <a:ea typeface="+mj-ea"/>
                          <a:cs typeface="Times New Roman" panose="02020603050405020304" pitchFamily="18" charset="0"/>
                        </a:rPr>
                        <a:t>最高正价均为</a:t>
                      </a:r>
                      <a:r>
                        <a:rPr lang="en-US" sz="2800" dirty="0">
                          <a:solidFill>
                            <a:srgbClr val="000000"/>
                          </a:solidFill>
                          <a:effectLst/>
                          <a:latin typeface="+mj-lt"/>
                          <a:ea typeface="+mj-ea"/>
                          <a:cs typeface="Times New Roman" panose="02020603050405020304" pitchFamily="18" charset="0"/>
                        </a:rPr>
                        <a:t>+1</a:t>
                      </a:r>
                      <a:endParaRPr lang="zh-CN" sz="2800" dirty="0">
                        <a:solidFill>
                          <a:srgbClr val="000000"/>
                        </a:solidFill>
                        <a:effectLst/>
                        <a:latin typeface="+mj-lt"/>
                        <a:ea typeface="+mj-ea"/>
                        <a:cs typeface="Times New Roman" panose="02020603050405020304" pitchFamily="18" charset="0"/>
                      </a:endParaRP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zh-CN" sz="2800" dirty="0">
                          <a:solidFill>
                            <a:srgbClr val="000000"/>
                          </a:solidFill>
                          <a:effectLst/>
                          <a:latin typeface="+mj-lt"/>
                          <a:ea typeface="+mj-ea"/>
                          <a:cs typeface="Times New Roman" panose="02020603050405020304" pitchFamily="18" charset="0"/>
                        </a:rPr>
                        <a:t>金属性逐渐增强</a:t>
                      </a: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248405423"/>
                  </a:ext>
                </a:extLst>
              </a:tr>
              <a:tr h="869730">
                <a:tc rowSpan="2">
                  <a:txBody>
                    <a:bodyPr/>
                    <a:lstStyle/>
                    <a:p>
                      <a:pPr algn="ctr">
                        <a:lnSpc>
                          <a:spcPct val="100000"/>
                        </a:lnSpc>
                        <a:spcAft>
                          <a:spcPts val="0"/>
                        </a:spcAft>
                      </a:pPr>
                      <a:r>
                        <a:rPr lang="zh-CN" sz="2800">
                          <a:solidFill>
                            <a:srgbClr val="000000"/>
                          </a:solidFill>
                          <a:effectLst/>
                          <a:latin typeface="+mj-lt"/>
                          <a:ea typeface="+mj-ea"/>
                          <a:cs typeface="Times New Roman" panose="02020603050405020304" pitchFamily="18" charset="0"/>
                        </a:rPr>
                        <a:t>单</a:t>
                      </a:r>
                    </a:p>
                    <a:p>
                      <a:pPr algn="ctr">
                        <a:lnSpc>
                          <a:spcPct val="100000"/>
                        </a:lnSpc>
                        <a:spcAft>
                          <a:spcPts val="0"/>
                        </a:spcAft>
                      </a:pPr>
                      <a:r>
                        <a:rPr lang="zh-CN" sz="2800">
                          <a:solidFill>
                            <a:srgbClr val="000000"/>
                          </a:solidFill>
                          <a:effectLst/>
                          <a:latin typeface="+mj-lt"/>
                          <a:ea typeface="+mj-ea"/>
                          <a:cs typeface="Times New Roman" panose="02020603050405020304" pitchFamily="18" charset="0"/>
                        </a:rPr>
                        <a:t>质</a:t>
                      </a:r>
                    </a:p>
                    <a:p>
                      <a:pPr algn="ctr">
                        <a:lnSpc>
                          <a:spcPct val="100000"/>
                        </a:lnSpc>
                        <a:spcAft>
                          <a:spcPts val="0"/>
                        </a:spcAft>
                      </a:pPr>
                      <a:r>
                        <a:rPr lang="zh-CN" sz="2800">
                          <a:solidFill>
                            <a:srgbClr val="000000"/>
                          </a:solidFill>
                          <a:effectLst/>
                          <a:latin typeface="+mj-lt"/>
                          <a:ea typeface="+mj-ea"/>
                          <a:cs typeface="Times New Roman" panose="02020603050405020304" pitchFamily="18" charset="0"/>
                        </a:rPr>
                        <a:t>性</a:t>
                      </a:r>
                    </a:p>
                    <a:p>
                      <a:pPr algn="ctr">
                        <a:lnSpc>
                          <a:spcPct val="100000"/>
                        </a:lnSpc>
                        <a:spcAft>
                          <a:spcPts val="0"/>
                        </a:spcAft>
                      </a:pPr>
                      <a:r>
                        <a:rPr lang="zh-CN" sz="2800">
                          <a:solidFill>
                            <a:srgbClr val="000000"/>
                          </a:solidFill>
                          <a:effectLst/>
                          <a:latin typeface="+mj-lt"/>
                          <a:ea typeface="+mj-ea"/>
                          <a:cs typeface="Times New Roman" panose="02020603050405020304" pitchFamily="18" charset="0"/>
                        </a:rPr>
                        <a:t>质</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zh-CN" sz="2800">
                          <a:solidFill>
                            <a:srgbClr val="000000"/>
                          </a:solidFill>
                          <a:effectLst/>
                          <a:latin typeface="+mj-lt"/>
                          <a:ea typeface="+mj-ea"/>
                          <a:cs typeface="Times New Roman" panose="02020603050405020304" pitchFamily="18" charset="0"/>
                        </a:rPr>
                        <a:t>物理性质</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zh-CN" sz="2800">
                          <a:solidFill>
                            <a:srgbClr val="000000"/>
                          </a:solidFill>
                          <a:effectLst/>
                          <a:latin typeface="+mj-lt"/>
                          <a:ea typeface="+mj-ea"/>
                          <a:cs typeface="Times New Roman" panose="02020603050405020304" pitchFamily="18" charset="0"/>
                        </a:rPr>
                        <a:t>都呈银白色</a:t>
                      </a:r>
                      <a:r>
                        <a:rPr lang="en-US" sz="2800">
                          <a:solidFill>
                            <a:srgbClr val="000000"/>
                          </a:solidFill>
                          <a:effectLst/>
                          <a:latin typeface="+mj-lt"/>
                          <a:ea typeface="+mj-ea"/>
                          <a:cs typeface="Times New Roman" panose="02020603050405020304" pitchFamily="18" charset="0"/>
                        </a:rPr>
                        <a:t>(</a:t>
                      </a:r>
                      <a:r>
                        <a:rPr lang="zh-CN" sz="2800">
                          <a:solidFill>
                            <a:srgbClr val="000000"/>
                          </a:solidFill>
                          <a:effectLst/>
                          <a:latin typeface="+mj-lt"/>
                          <a:ea typeface="+mj-ea"/>
                          <a:cs typeface="Times New Roman" panose="02020603050405020304" pitchFamily="18" charset="0"/>
                        </a:rPr>
                        <a:t>除</a:t>
                      </a:r>
                      <a:r>
                        <a:rPr lang="en-US" sz="2800">
                          <a:solidFill>
                            <a:srgbClr val="000000"/>
                          </a:solidFill>
                          <a:effectLst/>
                          <a:latin typeface="+mj-lt"/>
                          <a:ea typeface="+mj-ea"/>
                          <a:cs typeface="Times New Roman" panose="02020603050405020304" pitchFamily="18" charset="0"/>
                        </a:rPr>
                        <a:t>Cs</a:t>
                      </a:r>
                      <a:r>
                        <a:rPr lang="zh-CN" sz="2800">
                          <a:solidFill>
                            <a:srgbClr val="000000"/>
                          </a:solidFill>
                          <a:effectLst/>
                          <a:latin typeface="+mj-lt"/>
                          <a:ea typeface="+mj-ea"/>
                          <a:cs typeface="Times New Roman" panose="02020603050405020304" pitchFamily="18" charset="0"/>
                        </a:rPr>
                        <a:t>呈金黄色外</a:t>
                      </a:r>
                      <a:r>
                        <a:rPr lang="en-US" sz="2800">
                          <a:solidFill>
                            <a:srgbClr val="000000"/>
                          </a:solidFill>
                          <a:effectLst/>
                          <a:latin typeface="+mj-lt"/>
                          <a:ea typeface="+mj-ea"/>
                          <a:cs typeface="Times New Roman" panose="02020603050405020304" pitchFamily="18" charset="0"/>
                        </a:rPr>
                        <a:t>),</a:t>
                      </a:r>
                      <a:r>
                        <a:rPr lang="zh-CN" sz="2800">
                          <a:solidFill>
                            <a:srgbClr val="000000"/>
                          </a:solidFill>
                          <a:effectLst/>
                          <a:latin typeface="+mj-lt"/>
                          <a:ea typeface="+mj-ea"/>
                          <a:cs typeface="Times New Roman" panose="02020603050405020304" pitchFamily="18" charset="0"/>
                        </a:rPr>
                        <a:t>密度较小</a:t>
                      </a:r>
                      <a:r>
                        <a:rPr lang="en-US" sz="2800">
                          <a:solidFill>
                            <a:srgbClr val="000000"/>
                          </a:solidFill>
                          <a:effectLst/>
                          <a:latin typeface="+mj-lt"/>
                          <a:ea typeface="+mj-ea"/>
                          <a:cs typeface="Times New Roman" panose="02020603050405020304" pitchFamily="18" charset="0"/>
                        </a:rPr>
                        <a:t>,</a:t>
                      </a:r>
                      <a:r>
                        <a:rPr lang="zh-CN" sz="2800">
                          <a:solidFill>
                            <a:srgbClr val="000000"/>
                          </a:solidFill>
                          <a:effectLst/>
                          <a:latin typeface="+mj-lt"/>
                          <a:ea typeface="+mj-ea"/>
                          <a:cs typeface="Times New Roman" panose="02020603050405020304" pitchFamily="18" charset="0"/>
                        </a:rPr>
                        <a:t>熔点较低</a:t>
                      </a: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zh-CN" sz="2800">
                          <a:solidFill>
                            <a:srgbClr val="000000"/>
                          </a:solidFill>
                          <a:effectLst/>
                          <a:latin typeface="+mj-lt"/>
                          <a:ea typeface="+mj-ea"/>
                          <a:cs typeface="Times New Roman" panose="02020603050405020304" pitchFamily="18" charset="0"/>
                        </a:rPr>
                        <a:t>密度逐渐增大</a:t>
                      </a:r>
                      <a:r>
                        <a:rPr lang="en-US" sz="2800">
                          <a:solidFill>
                            <a:srgbClr val="000000"/>
                          </a:solidFill>
                          <a:effectLst/>
                          <a:latin typeface="+mj-lt"/>
                          <a:ea typeface="+mj-ea"/>
                          <a:cs typeface="Times New Roman" panose="02020603050405020304" pitchFamily="18" charset="0"/>
                        </a:rPr>
                        <a:t>(</a:t>
                      </a:r>
                      <a:r>
                        <a:rPr lang="zh-CN" sz="2800">
                          <a:solidFill>
                            <a:srgbClr val="000000"/>
                          </a:solidFill>
                          <a:effectLst/>
                          <a:latin typeface="+mj-lt"/>
                          <a:ea typeface="+mj-ea"/>
                          <a:cs typeface="Times New Roman" panose="02020603050405020304" pitchFamily="18" charset="0"/>
                        </a:rPr>
                        <a:t>钠钾反常</a:t>
                      </a:r>
                      <a:r>
                        <a:rPr lang="en-US" sz="2800">
                          <a:solidFill>
                            <a:srgbClr val="000000"/>
                          </a:solidFill>
                          <a:effectLst/>
                          <a:latin typeface="+mj-lt"/>
                          <a:ea typeface="+mj-ea"/>
                          <a:cs typeface="Times New Roman" panose="02020603050405020304" pitchFamily="18" charset="0"/>
                        </a:rPr>
                        <a:t>),</a:t>
                      </a:r>
                      <a:r>
                        <a:rPr lang="zh-CN" sz="2800">
                          <a:solidFill>
                            <a:srgbClr val="000000"/>
                          </a:solidFill>
                          <a:effectLst/>
                          <a:latin typeface="+mj-lt"/>
                          <a:ea typeface="+mj-ea"/>
                          <a:cs typeface="Times New Roman" panose="02020603050405020304" pitchFamily="18" charset="0"/>
                        </a:rPr>
                        <a:t>熔点逐渐降低 </a:t>
                      </a: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357741865"/>
                  </a:ext>
                </a:extLst>
              </a:tr>
              <a:tr h="1739460">
                <a:tc vMerge="1">
                  <a:txBody>
                    <a:bodyPr/>
                    <a:lstStyle/>
                    <a:p>
                      <a:endParaRPr lang="zh-CN"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zh-CN" sz="2800">
                          <a:solidFill>
                            <a:srgbClr val="000000"/>
                          </a:solidFill>
                          <a:effectLst/>
                          <a:latin typeface="+mj-lt"/>
                          <a:ea typeface="+mj-ea"/>
                          <a:cs typeface="Times New Roman" panose="02020603050405020304" pitchFamily="18" charset="0"/>
                        </a:rPr>
                        <a:t>化学性质</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zh-CN" sz="2800" dirty="0">
                          <a:solidFill>
                            <a:srgbClr val="000000"/>
                          </a:solidFill>
                          <a:effectLst/>
                          <a:latin typeface="+mj-lt"/>
                          <a:ea typeface="+mj-ea"/>
                          <a:cs typeface="Times New Roman" panose="02020603050405020304" pitchFamily="18" charset="0"/>
                        </a:rPr>
                        <a:t>都具有较强的还原性</a:t>
                      </a: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zh-CN" sz="2800" dirty="0">
                          <a:solidFill>
                            <a:srgbClr val="000000"/>
                          </a:solidFill>
                          <a:effectLst/>
                          <a:latin typeface="+mj-lt"/>
                          <a:ea typeface="+mj-ea"/>
                          <a:cs typeface="Times New Roman" panose="02020603050405020304" pitchFamily="18" charset="0"/>
                        </a:rPr>
                        <a:t>还原性逐渐增强</a:t>
                      </a:r>
                      <a:r>
                        <a:rPr lang="en-US" sz="2800" dirty="0">
                          <a:solidFill>
                            <a:srgbClr val="000000"/>
                          </a:solidFill>
                          <a:effectLst/>
                          <a:latin typeface="+mj-lt"/>
                          <a:ea typeface="+mj-ea"/>
                          <a:cs typeface="Times New Roman" panose="02020603050405020304" pitchFamily="18" charset="0"/>
                        </a:rPr>
                        <a:t>;</a:t>
                      </a:r>
                      <a:r>
                        <a:rPr lang="zh-CN" sz="2800" dirty="0">
                          <a:solidFill>
                            <a:srgbClr val="000000"/>
                          </a:solidFill>
                          <a:effectLst/>
                          <a:latin typeface="+mj-lt"/>
                          <a:ea typeface="+mj-ea"/>
                          <a:cs typeface="Times New Roman" panose="02020603050405020304" pitchFamily="18" charset="0"/>
                        </a:rPr>
                        <a:t>与</a:t>
                      </a:r>
                      <a:r>
                        <a:rPr lang="en-US" sz="2800" dirty="0">
                          <a:solidFill>
                            <a:srgbClr val="000000"/>
                          </a:solidFill>
                          <a:effectLst/>
                          <a:latin typeface="+mj-lt"/>
                          <a:ea typeface="+mj-ea"/>
                          <a:cs typeface="Times New Roman" panose="02020603050405020304" pitchFamily="18" charset="0"/>
                        </a:rPr>
                        <a:t>O</a:t>
                      </a:r>
                      <a:r>
                        <a:rPr lang="en-US" sz="2800" baseline="-25000" dirty="0">
                          <a:solidFill>
                            <a:srgbClr val="000000"/>
                          </a:solidFill>
                          <a:effectLst/>
                          <a:latin typeface="+mj-lt"/>
                          <a:ea typeface="+mj-ea"/>
                          <a:cs typeface="Times New Roman" panose="02020603050405020304" pitchFamily="18" charset="0"/>
                        </a:rPr>
                        <a:t>2</a:t>
                      </a:r>
                      <a:r>
                        <a:rPr lang="zh-CN" sz="2800" dirty="0">
                          <a:solidFill>
                            <a:srgbClr val="000000"/>
                          </a:solidFill>
                          <a:effectLst/>
                          <a:latin typeface="+mj-lt"/>
                          <a:ea typeface="+mj-ea"/>
                          <a:cs typeface="Times New Roman" panose="02020603050405020304" pitchFamily="18" charset="0"/>
                        </a:rPr>
                        <a:t>反应越来越剧烈</a:t>
                      </a:r>
                      <a:r>
                        <a:rPr lang="en-US" sz="2800" dirty="0">
                          <a:solidFill>
                            <a:srgbClr val="000000"/>
                          </a:solidFill>
                          <a:effectLst/>
                          <a:latin typeface="+mj-lt"/>
                          <a:ea typeface="+mj-ea"/>
                          <a:cs typeface="Times New Roman" panose="02020603050405020304" pitchFamily="18" charset="0"/>
                        </a:rPr>
                        <a:t>,</a:t>
                      </a:r>
                      <a:r>
                        <a:rPr lang="zh-CN" sz="2800" dirty="0">
                          <a:solidFill>
                            <a:srgbClr val="000000"/>
                          </a:solidFill>
                          <a:effectLst/>
                          <a:latin typeface="+mj-lt"/>
                          <a:ea typeface="+mj-ea"/>
                          <a:cs typeface="Times New Roman" panose="02020603050405020304" pitchFamily="18" charset="0"/>
                        </a:rPr>
                        <a:t>产物越来越复杂</a:t>
                      </a:r>
                      <a:r>
                        <a:rPr lang="en-US" sz="2800" dirty="0">
                          <a:solidFill>
                            <a:srgbClr val="000000"/>
                          </a:solidFill>
                          <a:effectLst/>
                          <a:latin typeface="+mj-lt"/>
                          <a:ea typeface="+mj-ea"/>
                          <a:cs typeface="Times New Roman" panose="02020603050405020304" pitchFamily="18" charset="0"/>
                        </a:rPr>
                        <a:t>;</a:t>
                      </a:r>
                      <a:r>
                        <a:rPr lang="zh-CN" sz="2800" dirty="0">
                          <a:solidFill>
                            <a:srgbClr val="000000"/>
                          </a:solidFill>
                          <a:effectLst/>
                          <a:latin typeface="+mj-lt"/>
                          <a:ea typeface="+mj-ea"/>
                          <a:cs typeface="Times New Roman" panose="02020603050405020304" pitchFamily="18" charset="0"/>
                        </a:rPr>
                        <a:t>与</a:t>
                      </a:r>
                      <a:r>
                        <a:rPr lang="en-US" sz="2800" dirty="0">
                          <a:solidFill>
                            <a:srgbClr val="000000"/>
                          </a:solidFill>
                          <a:effectLst/>
                          <a:latin typeface="+mj-lt"/>
                          <a:ea typeface="+mj-ea"/>
                          <a:cs typeface="Times New Roman" panose="02020603050405020304" pitchFamily="18" charset="0"/>
                        </a:rPr>
                        <a:t>H</a:t>
                      </a:r>
                      <a:r>
                        <a:rPr lang="en-US" sz="2800" baseline="-25000" dirty="0">
                          <a:solidFill>
                            <a:srgbClr val="000000"/>
                          </a:solidFill>
                          <a:effectLst/>
                          <a:latin typeface="+mj-lt"/>
                          <a:ea typeface="+mj-ea"/>
                          <a:cs typeface="Times New Roman" panose="02020603050405020304" pitchFamily="18" charset="0"/>
                        </a:rPr>
                        <a:t>2</a:t>
                      </a:r>
                      <a:r>
                        <a:rPr lang="en-US" sz="2800" dirty="0">
                          <a:solidFill>
                            <a:srgbClr val="000000"/>
                          </a:solidFill>
                          <a:effectLst/>
                          <a:latin typeface="+mj-lt"/>
                          <a:ea typeface="+mj-ea"/>
                          <a:cs typeface="Times New Roman" panose="02020603050405020304" pitchFamily="18" charset="0"/>
                        </a:rPr>
                        <a:t>O</a:t>
                      </a:r>
                      <a:r>
                        <a:rPr lang="zh-CN" sz="2800" dirty="0">
                          <a:solidFill>
                            <a:srgbClr val="000000"/>
                          </a:solidFill>
                          <a:effectLst/>
                          <a:latin typeface="+mj-lt"/>
                          <a:ea typeface="+mj-ea"/>
                          <a:cs typeface="Times New Roman" panose="02020603050405020304" pitchFamily="18" charset="0"/>
                        </a:rPr>
                        <a:t>反应的剧烈程度逐渐增强</a:t>
                      </a: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26280909"/>
                  </a:ext>
                </a:extLst>
              </a:tr>
            </a:tbl>
          </a:graphicData>
        </a:graphic>
      </p:graphicFrame>
    </p:spTree>
    <p:extLst>
      <p:ext uri="{BB962C8B-B14F-4D97-AF65-F5344CB8AC3E}">
        <p14:creationId xmlns:p14="http://schemas.microsoft.com/office/powerpoint/2010/main" val="3216481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3679" y="729341"/>
            <a:ext cx="11734543" cy="5735994"/>
          </a:xfrm>
          <a:prstGeom prst="rect">
            <a:avLst/>
          </a:prstGeom>
        </p:spPr>
        <p:txBody>
          <a:bodyPr wrap="square">
            <a:spAutoFit/>
          </a:bodyPr>
          <a:lstStyle/>
          <a:p>
            <a:pPr>
              <a:lnSpc>
                <a:spcPct val="120000"/>
              </a:lnSpc>
            </a:pPr>
            <a:r>
              <a:rPr lang="en-US" altLang="zh-CN" sz="2800" b="1" dirty="0"/>
              <a:t>2.</a:t>
            </a:r>
            <a:r>
              <a:rPr lang="zh-CN" altLang="zh-CN" sz="2800" b="1" dirty="0"/>
              <a:t>碱金属的特殊性</a:t>
            </a:r>
          </a:p>
          <a:p>
            <a:pPr>
              <a:lnSpc>
                <a:spcPct val="120000"/>
              </a:lnSpc>
            </a:pPr>
            <a:r>
              <a:rPr lang="en-US" altLang="zh-CN" sz="2800" dirty="0"/>
              <a:t>(1)</a:t>
            </a:r>
            <a:r>
              <a:rPr lang="zh-CN" altLang="zh-CN" sz="2800" dirty="0"/>
              <a:t>碱金属的密度随核电荷数的增大而增大</a:t>
            </a:r>
            <a:r>
              <a:rPr lang="en-US" altLang="zh-CN" sz="2800" dirty="0"/>
              <a:t>,</a:t>
            </a:r>
            <a:r>
              <a:rPr lang="zh-CN" altLang="zh-CN" sz="2800" dirty="0"/>
              <a:t>但钾的密度比钠的小。</a:t>
            </a:r>
          </a:p>
          <a:p>
            <a:pPr>
              <a:lnSpc>
                <a:spcPct val="120000"/>
              </a:lnSpc>
            </a:pPr>
            <a:r>
              <a:rPr lang="en-US" altLang="zh-CN" sz="2800" dirty="0"/>
              <a:t>(2)</a:t>
            </a:r>
            <a:r>
              <a:rPr lang="zh-CN" altLang="zh-CN" sz="2800" dirty="0"/>
              <a:t>碱金属一般都保存在煤油中</a:t>
            </a:r>
            <a:r>
              <a:rPr lang="en-US" altLang="zh-CN" sz="2800" dirty="0"/>
              <a:t>,</a:t>
            </a:r>
            <a:r>
              <a:rPr lang="zh-CN" altLang="zh-CN" sz="2800" dirty="0"/>
              <a:t>但锂由于密度小于煤油而被保存在石蜡中。</a:t>
            </a:r>
          </a:p>
          <a:p>
            <a:pPr>
              <a:lnSpc>
                <a:spcPct val="120000"/>
              </a:lnSpc>
            </a:pPr>
            <a:r>
              <a:rPr lang="en-US" altLang="zh-CN" sz="2800" dirty="0"/>
              <a:t>(3)</a:t>
            </a:r>
            <a:r>
              <a:rPr lang="zh-CN" altLang="zh-CN" sz="2800" dirty="0"/>
              <a:t>碱金属跟氢气反应生成的碱金属氢化物都是离子化合物</a:t>
            </a:r>
            <a:r>
              <a:rPr lang="en-US" altLang="zh-CN" sz="2800" dirty="0"/>
              <a:t>,</a:t>
            </a:r>
            <a:r>
              <a:rPr lang="zh-CN" altLang="zh-CN" sz="2800" dirty="0"/>
              <a:t>其中</a:t>
            </a:r>
            <a:r>
              <a:rPr lang="en-US" altLang="zh-CN" sz="2800" dirty="0"/>
              <a:t>H</a:t>
            </a:r>
            <a:r>
              <a:rPr lang="zh-CN" altLang="zh-CN" sz="2800" dirty="0"/>
              <a:t>以</a:t>
            </a:r>
            <a:r>
              <a:rPr lang="en-US" altLang="zh-CN" sz="2800" dirty="0"/>
              <a:t>H</a:t>
            </a:r>
            <a:r>
              <a:rPr lang="en-US" altLang="zh-CN" sz="2800" baseline="30000" dirty="0"/>
              <a:t>-</a:t>
            </a:r>
            <a:r>
              <a:rPr lang="zh-CN" altLang="zh-CN" sz="2800" dirty="0"/>
              <a:t>形式存在</a:t>
            </a:r>
            <a:r>
              <a:rPr lang="en-US" altLang="zh-CN" sz="2800" dirty="0"/>
              <a:t>,</a:t>
            </a:r>
            <a:r>
              <a:rPr lang="zh-CN" altLang="zh-CN" sz="2800" dirty="0"/>
              <a:t>显</a:t>
            </a:r>
            <a:r>
              <a:rPr lang="en-US" altLang="zh-CN" sz="2800" dirty="0"/>
              <a:t>-1</a:t>
            </a:r>
            <a:r>
              <a:rPr lang="zh-CN" altLang="zh-CN" sz="2800" dirty="0"/>
              <a:t>价</a:t>
            </a:r>
            <a:r>
              <a:rPr lang="en-US" altLang="zh-CN" sz="2800" dirty="0"/>
              <a:t>,</a:t>
            </a:r>
            <a:r>
              <a:rPr lang="zh-CN" altLang="zh-CN" sz="2800" dirty="0"/>
              <a:t>碱金属氢化物是强还原剂。</a:t>
            </a:r>
          </a:p>
          <a:p>
            <a:pPr>
              <a:lnSpc>
                <a:spcPct val="120000"/>
              </a:lnSpc>
            </a:pPr>
            <a:r>
              <a:rPr lang="en-US" altLang="zh-CN" sz="2800" dirty="0"/>
              <a:t>(4)</a:t>
            </a:r>
            <a:r>
              <a:rPr lang="zh-CN" altLang="zh-CN" sz="2800" dirty="0"/>
              <a:t>一般情况下</a:t>
            </a:r>
            <a:r>
              <a:rPr lang="en-US" altLang="zh-CN" sz="2800" dirty="0"/>
              <a:t>,</a:t>
            </a:r>
            <a:r>
              <a:rPr lang="zh-CN" altLang="zh-CN" sz="2800" dirty="0"/>
              <a:t>碱金属所形成的盐均溶于水。在一定温度下</a:t>
            </a:r>
            <a:r>
              <a:rPr lang="en-US" altLang="zh-CN" sz="2800" dirty="0"/>
              <a:t>,</a:t>
            </a:r>
            <a:r>
              <a:rPr lang="zh-CN" altLang="zh-CN" sz="2800" dirty="0"/>
              <a:t>酸式盐比正盐的溶解度大</a:t>
            </a:r>
            <a:r>
              <a:rPr lang="en-US" altLang="zh-CN" sz="2800" dirty="0"/>
              <a:t>,</a:t>
            </a:r>
            <a:r>
              <a:rPr lang="zh-CN" altLang="zh-CN" sz="2800" dirty="0"/>
              <a:t>但</a:t>
            </a:r>
            <a:r>
              <a:rPr lang="en-US" altLang="zh-CN" sz="2800" dirty="0"/>
              <a:t>NaHCO</a:t>
            </a:r>
            <a:r>
              <a:rPr lang="en-US" altLang="zh-CN" sz="2800" baseline="-25000" dirty="0"/>
              <a:t>3</a:t>
            </a:r>
            <a:r>
              <a:rPr lang="zh-CN" altLang="zh-CN" sz="2800" dirty="0"/>
              <a:t>的溶解度比</a:t>
            </a:r>
            <a:r>
              <a:rPr lang="en-US" altLang="zh-CN" sz="2800" dirty="0"/>
              <a:t>Na</a:t>
            </a:r>
            <a:r>
              <a:rPr lang="en-US" altLang="zh-CN" sz="2800" baseline="-25000" dirty="0"/>
              <a:t>2</a:t>
            </a:r>
            <a:r>
              <a:rPr lang="en-US" altLang="zh-CN" sz="2800" dirty="0"/>
              <a:t>CO</a:t>
            </a:r>
            <a:r>
              <a:rPr lang="en-US" altLang="zh-CN" sz="2800" baseline="-25000" dirty="0"/>
              <a:t>3</a:t>
            </a:r>
            <a:r>
              <a:rPr lang="zh-CN" altLang="zh-CN" sz="2800" dirty="0"/>
              <a:t>的小。</a:t>
            </a:r>
          </a:p>
          <a:p>
            <a:pPr>
              <a:lnSpc>
                <a:spcPct val="120000"/>
              </a:lnSpc>
            </a:pPr>
            <a:r>
              <a:rPr lang="en-US" altLang="zh-CN" sz="2800" dirty="0"/>
              <a:t>(5)</a:t>
            </a:r>
            <a:r>
              <a:rPr lang="zh-CN" altLang="zh-CN" sz="2800" dirty="0"/>
              <a:t>试剂瓶中的药品取出后</a:t>
            </a:r>
            <a:r>
              <a:rPr lang="en-US" altLang="zh-CN" sz="2800" dirty="0"/>
              <a:t>,</a:t>
            </a:r>
            <a:r>
              <a:rPr lang="zh-CN" altLang="zh-CN" sz="2800" dirty="0"/>
              <a:t>一般不能放回原瓶</a:t>
            </a:r>
            <a:r>
              <a:rPr lang="en-US" altLang="zh-CN" sz="2800" dirty="0"/>
              <a:t>,</a:t>
            </a:r>
            <a:r>
              <a:rPr lang="zh-CN" altLang="zh-CN" sz="2800" dirty="0"/>
              <a:t>但金属</a:t>
            </a:r>
            <a:r>
              <a:rPr lang="en-US" altLang="zh-CN" sz="2800" dirty="0"/>
              <a:t>Na</a:t>
            </a:r>
            <a:r>
              <a:rPr lang="zh-CN" altLang="zh-CN" sz="2800" dirty="0"/>
              <a:t>、</a:t>
            </a:r>
            <a:r>
              <a:rPr lang="en-US" altLang="zh-CN" sz="2800" dirty="0"/>
              <a:t>K</a:t>
            </a:r>
            <a:r>
              <a:rPr lang="zh-CN" altLang="zh-CN" sz="2800" dirty="0"/>
              <a:t>等取用后需立即放回原瓶。</a:t>
            </a:r>
          </a:p>
          <a:p>
            <a:pPr>
              <a:lnSpc>
                <a:spcPct val="120000"/>
              </a:lnSpc>
            </a:pPr>
            <a:r>
              <a:rPr lang="en-US" altLang="zh-CN" sz="2800" dirty="0"/>
              <a:t>(6)Li</a:t>
            </a:r>
            <a:r>
              <a:rPr lang="zh-CN" altLang="zh-CN" sz="2800" dirty="0"/>
              <a:t>与</a:t>
            </a:r>
            <a:r>
              <a:rPr lang="en-US" altLang="zh-CN" sz="2800" dirty="0"/>
              <a:t>O</a:t>
            </a:r>
            <a:r>
              <a:rPr lang="en-US" altLang="zh-CN" sz="2800" baseline="-25000" dirty="0"/>
              <a:t>2</a:t>
            </a:r>
            <a:r>
              <a:rPr lang="zh-CN" altLang="zh-CN" sz="2800" dirty="0"/>
              <a:t>反应时只生成</a:t>
            </a:r>
            <a:r>
              <a:rPr lang="en-US" altLang="zh-CN" sz="2800" dirty="0"/>
              <a:t>Li</a:t>
            </a:r>
            <a:r>
              <a:rPr lang="en-US" altLang="zh-CN" sz="2800" baseline="-25000" dirty="0"/>
              <a:t>2</a:t>
            </a:r>
            <a:r>
              <a:rPr lang="en-US" altLang="zh-CN" sz="2800" dirty="0"/>
              <a:t>O,Na</a:t>
            </a:r>
            <a:r>
              <a:rPr lang="zh-CN" altLang="zh-CN" sz="2800" dirty="0"/>
              <a:t>与</a:t>
            </a:r>
            <a:r>
              <a:rPr lang="en-US" altLang="zh-CN" sz="2800" dirty="0"/>
              <a:t>O</a:t>
            </a:r>
            <a:r>
              <a:rPr lang="en-US" altLang="zh-CN" sz="2800" baseline="-25000" dirty="0"/>
              <a:t>2</a:t>
            </a:r>
            <a:r>
              <a:rPr lang="zh-CN" altLang="zh-CN" sz="2800" dirty="0"/>
              <a:t>反应时</a:t>
            </a:r>
            <a:r>
              <a:rPr lang="en-US" altLang="zh-CN" sz="2800" dirty="0"/>
              <a:t>,</a:t>
            </a:r>
            <a:r>
              <a:rPr lang="zh-CN" altLang="zh-CN" sz="2800" dirty="0"/>
              <a:t>在常温时生成</a:t>
            </a:r>
            <a:r>
              <a:rPr lang="en-US" altLang="zh-CN" sz="2800" dirty="0"/>
              <a:t>Na</a:t>
            </a:r>
            <a:r>
              <a:rPr lang="en-US" altLang="zh-CN" sz="2800" baseline="-25000" dirty="0"/>
              <a:t>2</a:t>
            </a:r>
            <a:r>
              <a:rPr lang="en-US" altLang="zh-CN" sz="2800" dirty="0"/>
              <a:t>O,</a:t>
            </a:r>
            <a:r>
              <a:rPr lang="zh-CN" altLang="zh-CN" sz="2800" dirty="0"/>
              <a:t>加热或点燃时易形成</a:t>
            </a:r>
            <a:r>
              <a:rPr lang="en-US" altLang="zh-CN" sz="2800" dirty="0"/>
              <a:t>Na</a:t>
            </a:r>
            <a:r>
              <a:rPr lang="en-US" altLang="zh-CN" sz="2800" baseline="-25000" dirty="0"/>
              <a:t>2</a:t>
            </a:r>
            <a:r>
              <a:rPr lang="en-US" altLang="zh-CN" sz="2800" dirty="0"/>
              <a:t>O</a:t>
            </a:r>
            <a:r>
              <a:rPr lang="en-US" altLang="zh-CN" sz="2800" baseline="-25000" dirty="0"/>
              <a:t>2</a:t>
            </a:r>
            <a:r>
              <a:rPr lang="zh-CN" altLang="zh-CN" sz="2800" dirty="0"/>
              <a:t>。</a:t>
            </a:r>
          </a:p>
        </p:txBody>
      </p:sp>
      <p:sp>
        <p:nvSpPr>
          <p:cNvPr id="9" name="矩形 8"/>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10" name="组合 9"/>
          <p:cNvGrpSpPr/>
          <p:nvPr/>
        </p:nvGrpSpPr>
        <p:grpSpPr>
          <a:xfrm>
            <a:off x="11409225" y="1524"/>
            <a:ext cx="85864" cy="187056"/>
            <a:chOff x="5320236" y="0"/>
            <a:chExt cx="1566554" cy="3412757"/>
          </a:xfrm>
        </p:grpSpPr>
        <p:sp>
          <p:nvSpPr>
            <p:cNvPr id="11" name="任意多边形 10"/>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任意多边形 11"/>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3" name="组合 12"/>
          <p:cNvGrpSpPr/>
          <p:nvPr/>
        </p:nvGrpSpPr>
        <p:grpSpPr>
          <a:xfrm>
            <a:off x="11578590" y="60500"/>
            <a:ext cx="379366" cy="115796"/>
            <a:chOff x="2452571" y="1771159"/>
            <a:chExt cx="7813430" cy="2384926"/>
          </a:xfrm>
          <a:solidFill>
            <a:schemeClr val="bg1"/>
          </a:solidFill>
        </p:grpSpPr>
        <p:sp>
          <p:nvSpPr>
            <p:cNvPr id="14" name="任意多边形 13"/>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任意多边形 14"/>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9098281" y="0"/>
            <a:ext cx="21146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专题五：钠及其化合物</a:t>
            </a:r>
          </a:p>
        </p:txBody>
      </p:sp>
    </p:spTree>
    <p:extLst>
      <p:ext uri="{BB962C8B-B14F-4D97-AF65-F5344CB8AC3E}">
        <p14:creationId xmlns:p14="http://schemas.microsoft.com/office/powerpoint/2010/main" val="2343724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3679" y="729341"/>
            <a:ext cx="11734543" cy="4401205"/>
          </a:xfrm>
          <a:prstGeom prst="rect">
            <a:avLst/>
          </a:prstGeom>
        </p:spPr>
        <p:txBody>
          <a:bodyPr wrap="square">
            <a:spAutoFit/>
          </a:bodyPr>
          <a:lstStyle/>
          <a:p>
            <a:pPr>
              <a:lnSpc>
                <a:spcPct val="150000"/>
              </a:lnSpc>
            </a:pPr>
            <a:r>
              <a:rPr lang="en-US" altLang="zh-CN" sz="2800" b="1" dirty="0"/>
              <a:t>3.</a:t>
            </a:r>
            <a:r>
              <a:rPr lang="zh-CN" altLang="zh-CN" sz="2800" b="1" dirty="0"/>
              <a:t>焰色反应</a:t>
            </a:r>
          </a:p>
          <a:p>
            <a:pPr>
              <a:lnSpc>
                <a:spcPct val="150000"/>
              </a:lnSpc>
            </a:pPr>
            <a:r>
              <a:rPr lang="en-US" altLang="zh-CN" sz="2800" dirty="0"/>
              <a:t>(1)</a:t>
            </a:r>
            <a:r>
              <a:rPr lang="zh-CN" altLang="zh-CN" sz="2800" dirty="0"/>
              <a:t>概念</a:t>
            </a:r>
          </a:p>
          <a:p>
            <a:pPr>
              <a:lnSpc>
                <a:spcPct val="150000"/>
              </a:lnSpc>
            </a:pPr>
            <a:r>
              <a:rPr lang="zh-CN" altLang="zh-CN" sz="2800" dirty="0"/>
              <a:t>金属或它们的化合物在灼烧时都会使火焰呈现特殊的颜色</a:t>
            </a:r>
            <a:r>
              <a:rPr lang="en-US" altLang="zh-CN" sz="2800" dirty="0"/>
              <a:t>,</a:t>
            </a:r>
            <a:r>
              <a:rPr lang="zh-CN" altLang="zh-CN" sz="2800" dirty="0"/>
              <a:t>这在化学上叫作焰色反应。</a:t>
            </a:r>
          </a:p>
          <a:p>
            <a:pPr>
              <a:lnSpc>
                <a:spcPct val="150000"/>
              </a:lnSpc>
            </a:pPr>
            <a:r>
              <a:rPr lang="en-US" altLang="zh-CN" sz="2800" dirty="0"/>
              <a:t>(2)</a:t>
            </a:r>
            <a:r>
              <a:rPr lang="zh-CN" altLang="zh-CN" sz="2800" dirty="0"/>
              <a:t>操作步骤</a:t>
            </a:r>
            <a:endParaRPr lang="en-US" altLang="zh-CN" sz="2800" dirty="0"/>
          </a:p>
          <a:p>
            <a:pPr>
              <a:lnSpc>
                <a:spcPct val="250000"/>
              </a:lnSpc>
            </a:pPr>
            <a:r>
              <a:rPr lang="zh-CN" altLang="en-US" sz="2800" dirty="0"/>
              <a:t>铂丝           无色        待测物          观察火焰颜色            铂丝          无色</a:t>
            </a:r>
            <a:endParaRPr lang="en-US" altLang="zh-CN" sz="2800" dirty="0"/>
          </a:p>
        </p:txBody>
      </p:sp>
      <p:pic>
        <p:nvPicPr>
          <p:cNvPr id="9" name="图片 8"/>
          <p:cNvPicPr/>
          <p:nvPr/>
        </p:nvPicPr>
        <p:blipFill>
          <a:blip r:embed="rId2"/>
          <a:stretch>
            <a:fillRect/>
          </a:stretch>
        </p:blipFill>
        <p:spPr>
          <a:xfrm>
            <a:off x="1066800" y="4372981"/>
            <a:ext cx="850703" cy="573855"/>
          </a:xfrm>
          <a:prstGeom prst="rect">
            <a:avLst/>
          </a:prstGeom>
        </p:spPr>
      </p:pic>
      <p:pic>
        <p:nvPicPr>
          <p:cNvPr id="10" name="图片 9"/>
          <p:cNvPicPr/>
          <p:nvPr/>
        </p:nvPicPr>
        <p:blipFill>
          <a:blip r:embed="rId3"/>
          <a:stretch>
            <a:fillRect/>
          </a:stretch>
        </p:blipFill>
        <p:spPr>
          <a:xfrm>
            <a:off x="2809554" y="4327807"/>
            <a:ext cx="589010" cy="530963"/>
          </a:xfrm>
          <a:prstGeom prst="rect">
            <a:avLst/>
          </a:prstGeom>
        </p:spPr>
      </p:pic>
      <p:pic>
        <p:nvPicPr>
          <p:cNvPr id="11" name="图片 10"/>
          <p:cNvPicPr/>
          <p:nvPr/>
        </p:nvPicPr>
        <p:blipFill>
          <a:blip r:embed="rId2"/>
          <a:stretch>
            <a:fillRect/>
          </a:stretch>
        </p:blipFill>
        <p:spPr>
          <a:xfrm>
            <a:off x="4493378" y="4372981"/>
            <a:ext cx="850703" cy="573855"/>
          </a:xfrm>
          <a:prstGeom prst="rect">
            <a:avLst/>
          </a:prstGeom>
        </p:spPr>
      </p:pic>
      <p:pic>
        <p:nvPicPr>
          <p:cNvPr id="12" name="图片 11"/>
          <p:cNvPicPr/>
          <p:nvPr/>
        </p:nvPicPr>
        <p:blipFill>
          <a:blip r:embed="rId4"/>
          <a:stretch>
            <a:fillRect/>
          </a:stretch>
        </p:blipFill>
        <p:spPr>
          <a:xfrm>
            <a:off x="7613170" y="4372980"/>
            <a:ext cx="943909" cy="636729"/>
          </a:xfrm>
          <a:prstGeom prst="rect">
            <a:avLst/>
          </a:prstGeom>
        </p:spPr>
      </p:pic>
      <p:pic>
        <p:nvPicPr>
          <p:cNvPr id="13" name="图片 12"/>
          <p:cNvPicPr/>
          <p:nvPr/>
        </p:nvPicPr>
        <p:blipFill>
          <a:blip r:embed="rId2"/>
          <a:stretch>
            <a:fillRect/>
          </a:stretch>
        </p:blipFill>
        <p:spPr>
          <a:xfrm>
            <a:off x="9296994" y="4372981"/>
            <a:ext cx="850703" cy="573855"/>
          </a:xfrm>
          <a:prstGeom prst="rect">
            <a:avLst/>
          </a:prstGeom>
        </p:spPr>
      </p:pic>
      <p:sp>
        <p:nvSpPr>
          <p:cNvPr id="14" name="矩形 1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15" name="组合 14"/>
          <p:cNvGrpSpPr/>
          <p:nvPr/>
        </p:nvGrpSpPr>
        <p:grpSpPr>
          <a:xfrm>
            <a:off x="11409225" y="1524"/>
            <a:ext cx="85864" cy="187056"/>
            <a:chOff x="5320236" y="0"/>
            <a:chExt cx="1566554" cy="3412757"/>
          </a:xfrm>
        </p:grpSpPr>
        <p:sp>
          <p:nvSpPr>
            <p:cNvPr id="16" name="任意多边形 15"/>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7" name="任意多边形 16"/>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8" name="组合 17"/>
          <p:cNvGrpSpPr/>
          <p:nvPr/>
        </p:nvGrpSpPr>
        <p:grpSpPr>
          <a:xfrm>
            <a:off x="11578590" y="60500"/>
            <a:ext cx="379366" cy="115796"/>
            <a:chOff x="2452571" y="1771159"/>
            <a:chExt cx="7813430" cy="2384926"/>
          </a:xfrm>
          <a:solidFill>
            <a:schemeClr val="bg1"/>
          </a:solidFill>
        </p:grpSpPr>
        <p:sp>
          <p:nvSpPr>
            <p:cNvPr id="19" name="任意多边形 18"/>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0" name="任意多边形 19"/>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矩形 21"/>
          <p:cNvSpPr/>
          <p:nvPr/>
        </p:nvSpPr>
        <p:spPr>
          <a:xfrm>
            <a:off x="9098281" y="0"/>
            <a:ext cx="21146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专题五：钠及其化合物</a:t>
            </a:r>
          </a:p>
        </p:txBody>
      </p:sp>
    </p:spTree>
    <p:extLst>
      <p:ext uri="{BB962C8B-B14F-4D97-AF65-F5344CB8AC3E}">
        <p14:creationId xmlns:p14="http://schemas.microsoft.com/office/powerpoint/2010/main" val="3515999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3679" y="729341"/>
            <a:ext cx="11734543" cy="3323987"/>
          </a:xfrm>
          <a:prstGeom prst="rect">
            <a:avLst/>
          </a:prstGeom>
        </p:spPr>
        <p:txBody>
          <a:bodyPr wrap="square">
            <a:spAutoFit/>
          </a:bodyPr>
          <a:lstStyle/>
          <a:p>
            <a:pPr>
              <a:lnSpc>
                <a:spcPct val="150000"/>
              </a:lnSpc>
            </a:pPr>
            <a:r>
              <a:rPr lang="en-US" altLang="zh-CN" sz="2800" dirty="0"/>
              <a:t>(3)</a:t>
            </a:r>
            <a:r>
              <a:rPr lang="zh-CN" altLang="zh-CN" sz="2800" dirty="0"/>
              <a:t>应用</a:t>
            </a:r>
          </a:p>
          <a:p>
            <a:pPr>
              <a:lnSpc>
                <a:spcPct val="150000"/>
              </a:lnSpc>
            </a:pPr>
            <a:r>
              <a:rPr lang="en-US" altLang="zh-CN" sz="2800" dirty="0"/>
              <a:t>①</a:t>
            </a:r>
            <a:r>
              <a:rPr lang="zh-CN" altLang="zh-CN" sz="2800" dirty="0"/>
              <a:t>用于检测某种金属元素是否存在。</a:t>
            </a:r>
          </a:p>
          <a:p>
            <a:pPr>
              <a:lnSpc>
                <a:spcPct val="150000"/>
              </a:lnSpc>
            </a:pPr>
            <a:r>
              <a:rPr lang="en-US" altLang="zh-CN" sz="2800" dirty="0"/>
              <a:t>②</a:t>
            </a:r>
            <a:r>
              <a:rPr lang="zh-CN" altLang="zh-CN" sz="2800" dirty="0"/>
              <a:t>添加到烟花中</a:t>
            </a:r>
            <a:r>
              <a:rPr lang="en-US" altLang="zh-CN" sz="2800" dirty="0"/>
              <a:t>,</a:t>
            </a:r>
            <a:r>
              <a:rPr lang="zh-CN" altLang="zh-CN" sz="2800" dirty="0"/>
              <a:t>使焰火更加绚丽多彩。</a:t>
            </a:r>
          </a:p>
          <a:p>
            <a:pPr>
              <a:lnSpc>
                <a:spcPct val="150000"/>
              </a:lnSpc>
            </a:pPr>
            <a:r>
              <a:rPr lang="en-US" altLang="zh-CN" sz="2800" dirty="0"/>
              <a:t>(4)</a:t>
            </a:r>
            <a:r>
              <a:rPr lang="zh-CN" altLang="zh-CN" sz="2800" dirty="0"/>
              <a:t>常见元素的焰色</a:t>
            </a:r>
          </a:p>
          <a:p>
            <a:pPr>
              <a:lnSpc>
                <a:spcPct val="150000"/>
              </a:lnSpc>
            </a:pPr>
            <a:r>
              <a:rPr lang="en-US" altLang="zh-CN" sz="2800" dirty="0"/>
              <a:t>Na:</a:t>
            </a:r>
            <a:r>
              <a:rPr lang="zh-CN" altLang="zh-CN" sz="2800" dirty="0"/>
              <a:t>黄色</a:t>
            </a:r>
            <a:r>
              <a:rPr lang="en-US" altLang="zh-CN" sz="2800" dirty="0"/>
              <a:t>;K:</a:t>
            </a:r>
            <a:r>
              <a:rPr lang="zh-CN" altLang="zh-CN" sz="2800" dirty="0"/>
              <a:t>紫色</a:t>
            </a:r>
            <a:r>
              <a:rPr lang="en-US" altLang="zh-CN" sz="2800" dirty="0"/>
              <a:t>(</a:t>
            </a:r>
            <a:r>
              <a:rPr lang="zh-CN" altLang="zh-CN" sz="2800" dirty="0"/>
              <a:t>透过蓝色钴玻璃</a:t>
            </a:r>
            <a:r>
              <a:rPr lang="en-US" altLang="zh-CN" sz="2800" dirty="0"/>
              <a:t>);Li:</a:t>
            </a:r>
            <a:r>
              <a:rPr lang="zh-CN" altLang="zh-CN" sz="2800" dirty="0"/>
              <a:t>紫红色</a:t>
            </a:r>
            <a:r>
              <a:rPr lang="en-US" altLang="zh-CN" sz="2800" dirty="0"/>
              <a:t>;Ca:</a:t>
            </a:r>
            <a:r>
              <a:rPr lang="zh-CN" altLang="zh-CN" sz="2800" dirty="0"/>
              <a:t>砖红色</a:t>
            </a:r>
            <a:r>
              <a:rPr lang="en-US" altLang="zh-CN" sz="2800" dirty="0"/>
              <a:t>;Cu:</a:t>
            </a:r>
            <a:r>
              <a:rPr lang="zh-CN" altLang="zh-CN" sz="2800" dirty="0"/>
              <a:t>绿色。</a:t>
            </a:r>
          </a:p>
        </p:txBody>
      </p:sp>
      <p:sp>
        <p:nvSpPr>
          <p:cNvPr id="9" name="矩形 8"/>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10" name="组合 9"/>
          <p:cNvGrpSpPr/>
          <p:nvPr/>
        </p:nvGrpSpPr>
        <p:grpSpPr>
          <a:xfrm>
            <a:off x="11409225" y="1524"/>
            <a:ext cx="85864" cy="187056"/>
            <a:chOff x="5320236" y="0"/>
            <a:chExt cx="1566554" cy="3412757"/>
          </a:xfrm>
        </p:grpSpPr>
        <p:sp>
          <p:nvSpPr>
            <p:cNvPr id="11" name="任意多边形 10"/>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任意多边形 11"/>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3" name="组合 12"/>
          <p:cNvGrpSpPr/>
          <p:nvPr/>
        </p:nvGrpSpPr>
        <p:grpSpPr>
          <a:xfrm>
            <a:off x="11578590" y="60500"/>
            <a:ext cx="379366" cy="115796"/>
            <a:chOff x="2452571" y="1771159"/>
            <a:chExt cx="7813430" cy="2384926"/>
          </a:xfrm>
          <a:solidFill>
            <a:schemeClr val="bg1"/>
          </a:solidFill>
        </p:grpSpPr>
        <p:sp>
          <p:nvSpPr>
            <p:cNvPr id="14" name="任意多边形 13"/>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任意多边形 14"/>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9098281" y="0"/>
            <a:ext cx="21146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专题五：钠及其化合物</a:t>
            </a:r>
          </a:p>
        </p:txBody>
      </p:sp>
    </p:spTree>
    <p:extLst>
      <p:ext uri="{BB962C8B-B14F-4D97-AF65-F5344CB8AC3E}">
        <p14:creationId xmlns:p14="http://schemas.microsoft.com/office/powerpoint/2010/main" val="2912388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3679" y="729341"/>
            <a:ext cx="11734543" cy="3323987"/>
          </a:xfrm>
          <a:prstGeom prst="rect">
            <a:avLst/>
          </a:prstGeom>
        </p:spPr>
        <p:txBody>
          <a:bodyPr wrap="square">
            <a:spAutoFit/>
          </a:bodyPr>
          <a:lstStyle/>
          <a:p>
            <a:pPr>
              <a:lnSpc>
                <a:spcPct val="150000"/>
              </a:lnSpc>
            </a:pPr>
            <a:r>
              <a:rPr lang="zh-CN" altLang="en-US" sz="2800" b="1" dirty="0">
                <a:solidFill>
                  <a:srgbClr val="DA251C"/>
                </a:solidFill>
              </a:rPr>
              <a:t>辨析</a:t>
            </a:r>
            <a:r>
              <a:rPr lang="zh-CN" altLang="en-US" sz="2800" b="1" dirty="0" smtClean="0">
                <a:solidFill>
                  <a:srgbClr val="DA251C"/>
                </a:solidFill>
              </a:rPr>
              <a:t>比较 </a:t>
            </a:r>
            <a:endParaRPr lang="en-US" altLang="zh-CN" sz="2800" b="1" dirty="0">
              <a:solidFill>
                <a:srgbClr val="DA251C"/>
              </a:solidFill>
            </a:endParaRPr>
          </a:p>
          <a:p>
            <a:pPr>
              <a:lnSpc>
                <a:spcPct val="150000"/>
              </a:lnSpc>
            </a:pPr>
            <a:r>
              <a:rPr lang="en-US" altLang="zh-CN" sz="2800" dirty="0"/>
              <a:t>1.</a:t>
            </a:r>
            <a:r>
              <a:rPr lang="zh-CN" altLang="zh-CN" sz="2800" dirty="0"/>
              <a:t>焰色反应属于物理变化</a:t>
            </a:r>
            <a:r>
              <a:rPr lang="en-US" altLang="zh-CN" sz="2800" dirty="0"/>
              <a:t>,</a:t>
            </a:r>
            <a:r>
              <a:rPr lang="zh-CN" altLang="zh-CN" sz="2800" dirty="0"/>
              <a:t>焰色属于元素的性质</a:t>
            </a:r>
            <a:r>
              <a:rPr lang="en-US" altLang="zh-CN" sz="2800" dirty="0"/>
              <a:t>,</a:t>
            </a:r>
            <a:r>
              <a:rPr lang="zh-CN" altLang="zh-CN" sz="2800" dirty="0"/>
              <a:t>即同种元素的单质或化合物</a:t>
            </a:r>
            <a:r>
              <a:rPr lang="en-US" altLang="zh-CN" sz="2800" dirty="0"/>
              <a:t>,</a:t>
            </a:r>
            <a:r>
              <a:rPr lang="zh-CN" altLang="zh-CN" sz="2800" dirty="0"/>
              <a:t>固体或相应的溶液均会产生同样的焰色。</a:t>
            </a:r>
          </a:p>
          <a:p>
            <a:pPr>
              <a:lnSpc>
                <a:spcPct val="150000"/>
              </a:lnSpc>
            </a:pPr>
            <a:r>
              <a:rPr lang="en-US" altLang="zh-CN" sz="2800" dirty="0"/>
              <a:t>2.</a:t>
            </a:r>
            <a:r>
              <a:rPr lang="zh-CN" altLang="zh-CN" sz="2800" dirty="0"/>
              <a:t>用稀盐酸而不用稀硫酸清洗铂丝的原因</a:t>
            </a:r>
            <a:r>
              <a:rPr lang="en-US" altLang="zh-CN" sz="2800" dirty="0"/>
              <a:t>:</a:t>
            </a:r>
            <a:r>
              <a:rPr lang="zh-CN" altLang="zh-CN" sz="2800" dirty="0"/>
              <a:t>铂丝表面的杂质与盐酸反应生成的氯化物沸点较低易气化挥发</a:t>
            </a:r>
            <a:r>
              <a:rPr lang="en-US" altLang="zh-CN" sz="2800" dirty="0"/>
              <a:t>,</a:t>
            </a:r>
            <a:r>
              <a:rPr lang="zh-CN" altLang="zh-CN" sz="2800" dirty="0"/>
              <a:t>而硫酸盐的沸点较高不易气化挥发。</a:t>
            </a:r>
          </a:p>
        </p:txBody>
      </p:sp>
      <p:sp>
        <p:nvSpPr>
          <p:cNvPr id="9" name="矩形 8"/>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10" name="组合 9"/>
          <p:cNvGrpSpPr/>
          <p:nvPr/>
        </p:nvGrpSpPr>
        <p:grpSpPr>
          <a:xfrm>
            <a:off x="11409225" y="1524"/>
            <a:ext cx="85864" cy="187056"/>
            <a:chOff x="5320236" y="0"/>
            <a:chExt cx="1566554" cy="3412757"/>
          </a:xfrm>
        </p:grpSpPr>
        <p:sp>
          <p:nvSpPr>
            <p:cNvPr id="11" name="任意多边形 10"/>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任意多边形 11"/>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3" name="组合 12"/>
          <p:cNvGrpSpPr/>
          <p:nvPr/>
        </p:nvGrpSpPr>
        <p:grpSpPr>
          <a:xfrm>
            <a:off x="11578590" y="60500"/>
            <a:ext cx="379366" cy="115796"/>
            <a:chOff x="2452571" y="1771159"/>
            <a:chExt cx="7813430" cy="2384926"/>
          </a:xfrm>
          <a:solidFill>
            <a:schemeClr val="bg1"/>
          </a:solidFill>
        </p:grpSpPr>
        <p:sp>
          <p:nvSpPr>
            <p:cNvPr id="14" name="任意多边形 13"/>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任意多边形 14"/>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9098281" y="0"/>
            <a:ext cx="21146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专题五：钠及其化合物</a:t>
            </a:r>
          </a:p>
        </p:txBody>
      </p:sp>
    </p:spTree>
    <p:extLst>
      <p:ext uri="{BB962C8B-B14F-4D97-AF65-F5344CB8AC3E}">
        <p14:creationId xmlns:p14="http://schemas.microsoft.com/office/powerpoint/2010/main" val="299818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B</a:t>
            </a:r>
            <a:r>
              <a:rPr lang="zh-CN" altLang="en-US" sz="2800" b="1" dirty="0">
                <a:solidFill>
                  <a:schemeClr val="bg1"/>
                </a:solidFill>
                <a:latin typeface="微软雅黑" panose="020B0503020204020204" pitchFamily="34" charset="-122"/>
                <a:ea typeface="微软雅黑" panose="020B0503020204020204" pitchFamily="34" charset="-122"/>
              </a:rPr>
              <a:t>方法帮</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素养大提升</a:t>
            </a:r>
          </a:p>
        </p:txBody>
      </p:sp>
      <p:sp>
        <p:nvSpPr>
          <p:cNvPr id="3" name="矩形 2">
            <a:hlinkClick r:id="rId2" action="ppaction://hlinksldjump"/>
          </p:cNvPr>
          <p:cNvSpPr/>
          <p:nvPr/>
        </p:nvSpPr>
        <p:spPr>
          <a:xfrm>
            <a:off x="4659086" y="1273628"/>
            <a:ext cx="6999514"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 </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钠的性质及应用</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 </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过氧化钠的性质及应用</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 </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过氧化钠与二氧化碳、水的反应</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4 </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碳酸钠、碳酸氢钠的鉴别和除杂</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5 </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碳酸钠、碳酸氢钠溶液与盐酸反应的图像分析</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微课</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 </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纯碱中</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Na</a:t>
            </a:r>
            <a:r>
              <a:rPr lang="en-US" altLang="zh-CN" sz="2800" baseline="-25000" dirty="0">
                <a:solidFill>
                  <a:schemeClr val="tx1">
                    <a:lumMod val="95000"/>
                    <a:lumOff val="5000"/>
                  </a:schemeClr>
                </a:solidFill>
                <a:latin typeface="微软雅黑" panose="020B0503020204020204" pitchFamily="34" charset="-122"/>
                <a:ea typeface="微软雅黑" panose="020B0503020204020204" pitchFamily="34" charset="-122"/>
              </a:rPr>
              <a:t>2</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CO</a:t>
            </a:r>
            <a:r>
              <a:rPr lang="en-US" altLang="zh-CN" sz="2800" baseline="-25000" dirty="0">
                <a:solidFill>
                  <a:schemeClr val="tx1">
                    <a:lumMod val="95000"/>
                    <a:lumOff val="5000"/>
                  </a:schemeClr>
                </a:solidFill>
                <a:latin typeface="微软雅黑" panose="020B0503020204020204" pitchFamily="34" charset="-122"/>
                <a:ea typeface="微软雅黑" panose="020B0503020204020204" pitchFamily="34" charset="-122"/>
              </a:rPr>
              <a:t>3</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质量分数的测定</a:t>
            </a:r>
          </a:p>
        </p:txBody>
      </p:sp>
    </p:spTree>
    <p:extLst>
      <p:ext uri="{BB962C8B-B14F-4D97-AF65-F5344CB8AC3E}">
        <p14:creationId xmlns:p14="http://schemas.microsoft.com/office/powerpoint/2010/main" val="3999959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1070450" y="1447799"/>
            <a:ext cx="10065636"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b="1" dirty="0">
                <a:solidFill>
                  <a:srgbClr val="DA251C"/>
                </a:solidFill>
                <a:latin typeface="微软雅黑" panose="020B0503020204020204" pitchFamily="34" charset="-122"/>
                <a:ea typeface="微软雅黑" panose="020B0503020204020204" pitchFamily="34" charset="-122"/>
              </a:rPr>
              <a:t>考情精解读</a:t>
            </a:r>
          </a:p>
        </p:txBody>
      </p:sp>
      <p:sp>
        <p:nvSpPr>
          <p:cNvPr id="3" name="矩形 2">
            <a:hlinkClick r:id="rId3" action="ppaction://hlinksldjump"/>
          </p:cNvPr>
          <p:cNvSpPr/>
          <p:nvPr/>
        </p:nvSpPr>
        <p:spPr>
          <a:xfrm>
            <a:off x="1070450" y="2913318"/>
            <a:ext cx="10065636" cy="54777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fontAlgn="auto">
              <a:spcBef>
                <a:spcPts val="0"/>
              </a:spcBef>
              <a:spcAft>
                <a:spcPts val="0"/>
              </a:spcAft>
              <a:defRPr/>
            </a:pPr>
            <a:r>
              <a:rPr lang="en-US" altLang="zh-CN" sz="2800" b="1" dirty="0">
                <a:solidFill>
                  <a:srgbClr val="DA251C"/>
                </a:solidFill>
                <a:latin typeface="微软雅黑" panose="020B0503020204020204" charset="-122"/>
              </a:rPr>
              <a:t>A</a:t>
            </a:r>
            <a:r>
              <a:rPr lang="zh-CN" altLang="en-US" sz="2800" b="1" dirty="0">
                <a:solidFill>
                  <a:srgbClr val="DA251C"/>
                </a:solidFill>
                <a:latin typeface="微软雅黑" panose="020B0503020204020204" charset="-122"/>
              </a:rPr>
              <a:t>考点帮</a:t>
            </a:r>
            <a:r>
              <a:rPr lang="en-US" altLang="zh-CN" sz="2800" b="1" dirty="0">
                <a:solidFill>
                  <a:srgbClr val="DA251C"/>
                </a:solidFill>
                <a:latin typeface="微软雅黑" panose="020B0503020204020204" charset="-122"/>
              </a:rPr>
              <a:t>•</a:t>
            </a:r>
            <a:r>
              <a:rPr lang="zh-CN" altLang="en-US" sz="2800" b="1" dirty="0">
                <a:solidFill>
                  <a:srgbClr val="DA251C"/>
                </a:solidFill>
                <a:latin typeface="微软雅黑" panose="020B0503020204020204" charset="-122"/>
              </a:rPr>
              <a:t>知识全通关</a:t>
            </a:r>
          </a:p>
        </p:txBody>
      </p:sp>
      <p:sp>
        <p:nvSpPr>
          <p:cNvPr id="6" name="矩形 5">
            <a:hlinkClick r:id="rId2" action="ppaction://hlinksldjump"/>
          </p:cNvPr>
          <p:cNvSpPr/>
          <p:nvPr/>
        </p:nvSpPr>
        <p:spPr>
          <a:xfrm>
            <a:off x="1063182" y="0"/>
            <a:ext cx="10065636" cy="1304263"/>
          </a:xfrm>
          <a:prstGeom prst="rect">
            <a:avLst/>
          </a:prstGeom>
          <a:solidFill>
            <a:srgbClr val="DA251C"/>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4000" b="1" dirty="0">
                <a:solidFill>
                  <a:schemeClr val="bg1"/>
                </a:solidFill>
                <a:latin typeface="微软雅黑" panose="020B0503020204020204" pitchFamily="34" charset="-122"/>
                <a:ea typeface="微软雅黑" panose="020B0503020204020204" pitchFamily="34" charset="-122"/>
              </a:rPr>
              <a:t>目录</a:t>
            </a:r>
            <a:endParaRPr lang="en-US" altLang="zh-CN" sz="4000" b="1" dirty="0">
              <a:solidFill>
                <a:schemeClr val="bg1"/>
              </a:solidFill>
              <a:latin typeface="微软雅黑" panose="020B0503020204020204" pitchFamily="34" charset="-122"/>
              <a:ea typeface="微软雅黑" panose="020B0503020204020204" pitchFamily="34" charset="-122"/>
            </a:endParaRPr>
          </a:p>
          <a:p>
            <a:pPr algn="ctr"/>
            <a:r>
              <a:rPr lang="en-US" altLang="zh-CN" sz="2000" dirty="0">
                <a:solidFill>
                  <a:schemeClr val="bg1"/>
                </a:solidFill>
                <a:latin typeface="微软雅黑" panose="020B0503020204020204" pitchFamily="34" charset="-122"/>
                <a:ea typeface="微软雅黑" panose="020B0503020204020204" pitchFamily="34" charset="-122"/>
              </a:rPr>
              <a:t>CONTENTS</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3" name="矩形 12">
            <a:hlinkClick r:id="rId2" action="ppaction://hlinksldjump"/>
          </p:cNvPr>
          <p:cNvSpPr/>
          <p:nvPr/>
        </p:nvSpPr>
        <p:spPr>
          <a:xfrm>
            <a:off x="1070450" y="1995713"/>
            <a:ext cx="1729439"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考纲要求</a:t>
            </a:r>
          </a:p>
        </p:txBody>
      </p:sp>
      <p:sp>
        <p:nvSpPr>
          <p:cNvPr id="14" name="矩形 13">
            <a:hlinkClick r:id="rId2" action="ppaction://hlinksldjump"/>
          </p:cNvPr>
          <p:cNvSpPr/>
          <p:nvPr/>
        </p:nvSpPr>
        <p:spPr>
          <a:xfrm>
            <a:off x="3604561" y="1997597"/>
            <a:ext cx="1729439" cy="53451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命题规律</a:t>
            </a:r>
          </a:p>
        </p:txBody>
      </p:sp>
      <p:sp>
        <p:nvSpPr>
          <p:cNvPr id="15" name="矩形 14">
            <a:hlinkClick r:id="rId2" action="ppaction://hlinksldjump"/>
          </p:cNvPr>
          <p:cNvSpPr/>
          <p:nvPr/>
        </p:nvSpPr>
        <p:spPr>
          <a:xfrm>
            <a:off x="6138672" y="1997597"/>
            <a:ext cx="2398971" cy="53451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命题分析预测</a:t>
            </a:r>
          </a:p>
        </p:txBody>
      </p:sp>
      <p:sp>
        <p:nvSpPr>
          <p:cNvPr id="16" name="矩形 15">
            <a:hlinkClick r:id="rId2" action="ppaction://hlinksldjump"/>
          </p:cNvPr>
          <p:cNvSpPr/>
          <p:nvPr/>
        </p:nvSpPr>
        <p:spPr>
          <a:xfrm>
            <a:off x="1070450" y="4426778"/>
            <a:ext cx="6244750"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　钠的性质、制备、保存及用途考点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　氧化钠与过氧化钠</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　碳酸钠与碳酸氢钠</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4</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　碱金属的性质　焰色反应</a:t>
            </a:r>
          </a:p>
        </p:txBody>
      </p:sp>
      <p:sp>
        <p:nvSpPr>
          <p:cNvPr id="21" name="矩形 20">
            <a:hlinkClick r:id="rId2" action="ppaction://hlinksldjump"/>
          </p:cNvPr>
          <p:cNvSpPr/>
          <p:nvPr/>
        </p:nvSpPr>
        <p:spPr>
          <a:xfrm>
            <a:off x="1070450" y="5930745"/>
            <a:ext cx="10065636"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endPar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矩形 9">
            <a:hlinkClick r:id="rId2" action="ppaction://hlinksldjump"/>
          </p:cNvPr>
          <p:cNvSpPr/>
          <p:nvPr/>
        </p:nvSpPr>
        <p:spPr>
          <a:xfrm>
            <a:off x="9342314" y="1997597"/>
            <a:ext cx="2398971" cy="53451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知识体系构建</a:t>
            </a:r>
          </a:p>
        </p:txBody>
      </p:sp>
    </p:spTree>
    <p:extLst>
      <p:ext uri="{BB962C8B-B14F-4D97-AF65-F5344CB8AC3E}">
        <p14:creationId xmlns:p14="http://schemas.microsoft.com/office/powerpoint/2010/main" val="1669395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800" y="-2"/>
            <a:ext cx="383032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方法</a:t>
            </a:r>
            <a:r>
              <a:rPr lang="en-US" altLang="zh-CN" sz="2800" dirty="0">
                <a:solidFill>
                  <a:srgbClr val="DA251C"/>
                </a:solidFill>
              </a:rPr>
              <a:t>1 </a:t>
            </a:r>
            <a:r>
              <a:rPr lang="zh-CN" altLang="en-US" sz="2800" dirty="0">
                <a:solidFill>
                  <a:srgbClr val="DA251C"/>
                </a:solidFill>
              </a:rPr>
              <a:t>钠的性质及应用</a:t>
            </a:r>
            <a:endParaRPr lang="zh-CN" altLang="zh-CN" sz="2800" dirty="0">
              <a:solidFill>
                <a:srgbClr val="DA251C"/>
              </a:solidFill>
            </a:endParaRPr>
          </a:p>
        </p:txBody>
      </p:sp>
      <p:sp>
        <p:nvSpPr>
          <p:cNvPr id="2" name="矩形 1"/>
          <p:cNvSpPr/>
          <p:nvPr/>
        </p:nvSpPr>
        <p:spPr>
          <a:xfrm>
            <a:off x="234043" y="949904"/>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a:extLst>
              <a:ext uri="{FF2B5EF4-FFF2-40B4-BE49-F238E27FC236}">
                <a16:creationId xmlns:a16="http://schemas.microsoft.com/office/drawing/2014/main" xmlns="" id="{714F6134-7288-4796-8499-E211F9E0561B}"/>
              </a:ext>
            </a:extLst>
          </p:cNvPr>
          <p:cNvSpPr/>
          <p:nvPr/>
        </p:nvSpPr>
        <p:spPr>
          <a:xfrm>
            <a:off x="335643" y="1612201"/>
            <a:ext cx="11622313" cy="3323987"/>
          </a:xfrm>
          <a:prstGeom prst="rect">
            <a:avLst/>
          </a:prstGeom>
        </p:spPr>
        <p:txBody>
          <a:bodyPr wrap="square">
            <a:spAutoFit/>
          </a:bodyPr>
          <a:lstStyle/>
          <a:p>
            <a:pPr>
              <a:lnSpc>
                <a:spcPct val="150000"/>
              </a:lnSpc>
            </a:pPr>
            <a:r>
              <a:rPr lang="en-US" altLang="zh-CN" sz="2800" b="1" dirty="0"/>
              <a:t>1.</a:t>
            </a:r>
            <a:r>
              <a:rPr lang="zh-CN" altLang="zh-CN" sz="2800" b="1" dirty="0"/>
              <a:t>钠与含</a:t>
            </a:r>
            <a:r>
              <a:rPr lang="en-US" altLang="zh-CN" sz="2800" b="1" dirty="0"/>
              <a:t>—OH</a:t>
            </a:r>
            <a:r>
              <a:rPr lang="zh-CN" altLang="zh-CN" sz="2800" b="1" dirty="0"/>
              <a:t>物质反应的剧烈程度</a:t>
            </a:r>
          </a:p>
          <a:p>
            <a:pPr>
              <a:lnSpc>
                <a:spcPct val="150000"/>
              </a:lnSpc>
            </a:pPr>
            <a:r>
              <a:rPr lang="zh-CN" altLang="zh-CN" sz="2800" dirty="0"/>
              <a:t>当</a:t>
            </a:r>
            <a:r>
              <a:rPr lang="en-US" altLang="zh-CN" sz="2800" dirty="0"/>
              <a:t>Na</a:t>
            </a:r>
            <a:r>
              <a:rPr lang="zh-CN" altLang="zh-CN" sz="2800" dirty="0"/>
              <a:t>与含有</a:t>
            </a:r>
            <a:r>
              <a:rPr lang="en-US" altLang="zh-CN" sz="2800" dirty="0"/>
              <a:t>—OH</a:t>
            </a:r>
            <a:r>
              <a:rPr lang="zh-CN" altLang="zh-CN" sz="2800" dirty="0"/>
              <a:t>的物质发生反应时</a:t>
            </a:r>
            <a:r>
              <a:rPr lang="en-US" altLang="zh-CN" sz="2800" dirty="0"/>
              <a:t>,</a:t>
            </a:r>
            <a:r>
              <a:rPr lang="zh-CN" altLang="zh-CN" sz="2800" dirty="0"/>
              <a:t>反应的剧烈程度取决于</a:t>
            </a:r>
            <a:r>
              <a:rPr lang="en-US" altLang="zh-CN" sz="2800" dirty="0"/>
              <a:t>—OH</a:t>
            </a:r>
            <a:r>
              <a:rPr lang="zh-CN" altLang="zh-CN" sz="2800" dirty="0"/>
              <a:t>上氢原子的活泼性</a:t>
            </a:r>
            <a:r>
              <a:rPr lang="en-US" altLang="zh-CN" sz="2800" dirty="0"/>
              <a:t>,</a:t>
            </a:r>
            <a:r>
              <a:rPr lang="zh-CN" altLang="zh-CN" sz="2800" dirty="0"/>
              <a:t>即</a:t>
            </a:r>
            <a:r>
              <a:rPr lang="en-US" altLang="zh-CN" sz="2800" dirty="0"/>
              <a:t>—OH</a:t>
            </a:r>
            <a:r>
              <a:rPr lang="zh-CN" altLang="zh-CN" sz="2800" dirty="0"/>
              <a:t>上氢原子电离的难易程度</a:t>
            </a:r>
            <a:r>
              <a:rPr lang="en-US" altLang="zh-CN" sz="2800" dirty="0"/>
              <a:t>,</a:t>
            </a:r>
            <a:r>
              <a:rPr lang="zh-CN" altLang="zh-CN" sz="2800" dirty="0"/>
              <a:t>越容易电离的物质反应越剧烈。例如</a:t>
            </a:r>
            <a:r>
              <a:rPr lang="en-US" altLang="zh-CN" sz="2800" dirty="0"/>
              <a:t>,</a:t>
            </a:r>
            <a:r>
              <a:rPr lang="zh-CN" altLang="zh-CN" sz="2800" dirty="0"/>
              <a:t>将钠加入下列物质中</a:t>
            </a:r>
            <a:r>
              <a:rPr lang="en-US" altLang="zh-CN" sz="2800" dirty="0"/>
              <a:t>:①</a:t>
            </a:r>
            <a:r>
              <a:rPr lang="zh-CN" altLang="zh-CN" sz="2800" dirty="0"/>
              <a:t>水</a:t>
            </a:r>
            <a:r>
              <a:rPr lang="en-US" altLang="zh-CN" sz="2800" dirty="0"/>
              <a:t>,②</a:t>
            </a:r>
            <a:r>
              <a:rPr lang="zh-CN" altLang="zh-CN" sz="2800" dirty="0"/>
              <a:t>乙醇</a:t>
            </a:r>
            <a:r>
              <a:rPr lang="en-US" altLang="zh-CN" sz="2800" dirty="0"/>
              <a:t>,③</a:t>
            </a:r>
            <a:r>
              <a:rPr lang="zh-CN" altLang="zh-CN" sz="2800" dirty="0"/>
              <a:t>醋酸</a:t>
            </a:r>
            <a:r>
              <a:rPr lang="en-US" altLang="zh-CN" sz="2800" dirty="0"/>
              <a:t>,</a:t>
            </a:r>
            <a:r>
              <a:rPr lang="zh-CN" altLang="zh-CN" sz="2800" dirty="0"/>
              <a:t>反应的剧烈程度为</a:t>
            </a:r>
            <a:r>
              <a:rPr lang="en-US" altLang="zh-CN" sz="2800" dirty="0"/>
              <a:t>③&gt;①&gt;②</a:t>
            </a:r>
            <a:r>
              <a:rPr lang="zh-CN" altLang="zh-CN" sz="2800" dirty="0"/>
              <a:t>。</a:t>
            </a:r>
            <a:endParaRPr lang="en-US" altLang="zh-CN" sz="2800" dirty="0"/>
          </a:p>
        </p:txBody>
      </p:sp>
    </p:spTree>
    <p:extLst>
      <p:ext uri="{BB962C8B-B14F-4D97-AF65-F5344CB8AC3E}">
        <p14:creationId xmlns:p14="http://schemas.microsoft.com/office/powerpoint/2010/main" val="2459543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714F6134-7288-4796-8499-E211F9E0561B}"/>
              </a:ext>
            </a:extLst>
          </p:cNvPr>
          <p:cNvSpPr/>
          <p:nvPr/>
        </p:nvSpPr>
        <p:spPr>
          <a:xfrm>
            <a:off x="335643" y="929295"/>
            <a:ext cx="11622313" cy="3323987"/>
          </a:xfrm>
          <a:prstGeom prst="rect">
            <a:avLst/>
          </a:prstGeom>
        </p:spPr>
        <p:txBody>
          <a:bodyPr wrap="square">
            <a:spAutoFit/>
          </a:bodyPr>
          <a:lstStyle/>
          <a:p>
            <a:pPr>
              <a:lnSpc>
                <a:spcPct val="150000"/>
              </a:lnSpc>
            </a:pPr>
            <a:r>
              <a:rPr lang="en-US" altLang="zh-CN" sz="2800" b="1" dirty="0"/>
              <a:t>2.</a:t>
            </a:r>
            <a:r>
              <a:rPr lang="zh-CN" altLang="zh-CN" sz="2800" b="1" dirty="0"/>
              <a:t>钠与酸反应时</a:t>
            </a:r>
            <a:r>
              <a:rPr lang="en-US" altLang="zh-CN" sz="2800" b="1" dirty="0"/>
              <a:t>,</a:t>
            </a:r>
            <a:r>
              <a:rPr lang="zh-CN" altLang="zh-CN" sz="2800" b="1" dirty="0"/>
              <a:t>酸的量对反应的影响</a:t>
            </a:r>
          </a:p>
          <a:p>
            <a:pPr>
              <a:lnSpc>
                <a:spcPct val="150000"/>
              </a:lnSpc>
            </a:pPr>
            <a:r>
              <a:rPr lang="en-US" altLang="zh-CN" sz="2800" dirty="0"/>
              <a:t>(1)</a:t>
            </a:r>
            <a:r>
              <a:rPr lang="zh-CN" altLang="zh-CN" sz="2800" dirty="0"/>
              <a:t>若酸过量</a:t>
            </a:r>
            <a:r>
              <a:rPr lang="en-US" altLang="zh-CN" sz="2800" dirty="0"/>
              <a:t>,</a:t>
            </a:r>
            <a:r>
              <a:rPr lang="zh-CN" altLang="zh-CN" sz="2800" dirty="0"/>
              <a:t>则只考虑钠与酸的反应。</a:t>
            </a:r>
          </a:p>
          <a:p>
            <a:pPr>
              <a:lnSpc>
                <a:spcPct val="150000"/>
              </a:lnSpc>
            </a:pPr>
            <a:r>
              <a:rPr lang="en-US" altLang="zh-CN" sz="2800" dirty="0"/>
              <a:t>(2)</a:t>
            </a:r>
            <a:r>
              <a:rPr lang="zh-CN" altLang="zh-CN" sz="2800" dirty="0"/>
              <a:t>若钠过量</a:t>
            </a:r>
            <a:r>
              <a:rPr lang="en-US" altLang="zh-CN" sz="2800" dirty="0"/>
              <a:t>,</a:t>
            </a:r>
            <a:r>
              <a:rPr lang="zh-CN" altLang="zh-CN" sz="2800" dirty="0"/>
              <a:t>则过量的钠还要与水反应。</a:t>
            </a:r>
          </a:p>
          <a:p>
            <a:pPr>
              <a:lnSpc>
                <a:spcPct val="150000"/>
              </a:lnSpc>
            </a:pPr>
            <a:r>
              <a:rPr lang="zh-CN" altLang="zh-CN" sz="2800" dirty="0"/>
              <a:t>不论哪种情况</a:t>
            </a:r>
            <a:r>
              <a:rPr lang="en-US" altLang="zh-CN" sz="2800" dirty="0"/>
              <a:t>,</a:t>
            </a:r>
            <a:r>
              <a:rPr lang="zh-CN" altLang="zh-CN" sz="2800" dirty="0"/>
              <a:t>都是钠先与酸反应。如将等量</a:t>
            </a:r>
            <a:r>
              <a:rPr lang="en-US" altLang="zh-CN" sz="2800" dirty="0"/>
              <a:t>Na</a:t>
            </a:r>
            <a:r>
              <a:rPr lang="zh-CN" altLang="zh-CN" sz="2800" dirty="0"/>
              <a:t>、</a:t>
            </a:r>
            <a:r>
              <a:rPr lang="en-US" altLang="zh-CN" sz="2800" dirty="0"/>
              <a:t>Mg</a:t>
            </a:r>
            <a:r>
              <a:rPr lang="zh-CN" altLang="zh-CN" sz="2800" dirty="0"/>
              <a:t>、</a:t>
            </a:r>
            <a:r>
              <a:rPr lang="en-US" altLang="zh-CN" sz="2800" dirty="0"/>
              <a:t>Al</a:t>
            </a:r>
            <a:r>
              <a:rPr lang="zh-CN" altLang="zh-CN" sz="2800" dirty="0"/>
              <a:t>投入一定量酸中</a:t>
            </a:r>
            <a:r>
              <a:rPr lang="en-US" altLang="zh-CN" sz="2800" dirty="0"/>
              <a:t>,</a:t>
            </a:r>
            <a:r>
              <a:rPr lang="zh-CN" altLang="zh-CN" sz="2800" dirty="0"/>
              <a:t>不存在</a:t>
            </a:r>
            <a:r>
              <a:rPr lang="en-US" altLang="zh-CN" sz="2800" dirty="0"/>
              <a:t>Na</a:t>
            </a:r>
            <a:r>
              <a:rPr lang="zh-CN" altLang="zh-CN" sz="2800" dirty="0"/>
              <a:t>过量的问题。</a:t>
            </a:r>
          </a:p>
        </p:txBody>
      </p:sp>
      <p:sp>
        <p:nvSpPr>
          <p:cNvPr id="8" name="矩形 7"/>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9" name="组合 8"/>
          <p:cNvGrpSpPr/>
          <p:nvPr/>
        </p:nvGrpSpPr>
        <p:grpSpPr>
          <a:xfrm>
            <a:off x="11409225" y="1524"/>
            <a:ext cx="85864" cy="187056"/>
            <a:chOff x="5320236" y="0"/>
            <a:chExt cx="1566554" cy="3412757"/>
          </a:xfrm>
        </p:grpSpPr>
        <p:sp>
          <p:nvSpPr>
            <p:cNvPr id="10" name="任意多边形 9"/>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2" name="组合 11"/>
          <p:cNvGrpSpPr/>
          <p:nvPr/>
        </p:nvGrpSpPr>
        <p:grpSpPr>
          <a:xfrm>
            <a:off x="11578590" y="60500"/>
            <a:ext cx="379366" cy="115796"/>
            <a:chOff x="2452571" y="1771159"/>
            <a:chExt cx="7813430" cy="2384926"/>
          </a:xfrm>
          <a:solidFill>
            <a:schemeClr val="bg1"/>
          </a:solidFill>
        </p:grpSpPr>
        <p:sp>
          <p:nvSpPr>
            <p:cNvPr id="13" name="任意多边形 12"/>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任意多边形 13"/>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p:cNvSpPr/>
          <p:nvPr/>
        </p:nvSpPr>
        <p:spPr>
          <a:xfrm>
            <a:off x="9098281" y="0"/>
            <a:ext cx="21146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专题五：钠及其化合物</a:t>
            </a:r>
          </a:p>
        </p:txBody>
      </p:sp>
    </p:spTree>
    <p:extLst>
      <p:ext uri="{BB962C8B-B14F-4D97-AF65-F5344CB8AC3E}">
        <p14:creationId xmlns:p14="http://schemas.microsoft.com/office/powerpoint/2010/main" val="29558930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714F6134-7288-4796-8499-E211F9E0561B}"/>
              </a:ext>
            </a:extLst>
          </p:cNvPr>
          <p:cNvSpPr/>
          <p:nvPr/>
        </p:nvSpPr>
        <p:spPr>
          <a:xfrm>
            <a:off x="335643" y="929295"/>
            <a:ext cx="11622313" cy="1384995"/>
          </a:xfrm>
          <a:prstGeom prst="rect">
            <a:avLst/>
          </a:prstGeom>
        </p:spPr>
        <p:txBody>
          <a:bodyPr wrap="square">
            <a:spAutoFit/>
          </a:bodyPr>
          <a:lstStyle/>
          <a:p>
            <a:pPr>
              <a:lnSpc>
                <a:spcPct val="150000"/>
              </a:lnSpc>
            </a:pPr>
            <a:r>
              <a:rPr lang="en-US" altLang="zh-CN" sz="2800" b="1" dirty="0"/>
              <a:t>3.</a:t>
            </a:r>
            <a:r>
              <a:rPr lang="zh-CN" altLang="en-US" sz="2800" b="1" dirty="0"/>
              <a:t>钠与盐溶液的反应</a:t>
            </a:r>
          </a:p>
          <a:p>
            <a:pPr>
              <a:lnSpc>
                <a:spcPct val="150000"/>
              </a:lnSpc>
            </a:pPr>
            <a:r>
              <a:rPr lang="en-US" altLang="zh-CN" sz="2800" dirty="0"/>
              <a:t>(1)</a:t>
            </a:r>
            <a:r>
              <a:rPr lang="zh-CN" altLang="en-US" sz="2800" dirty="0"/>
              <a:t>钠与盐溶液反应的思维模板</a:t>
            </a:r>
          </a:p>
        </p:txBody>
      </p:sp>
      <p:pic>
        <p:nvPicPr>
          <p:cNvPr id="8" name="YBTWDTSD118-16T.eps" descr="id:2147518331;FounderCES"/>
          <p:cNvPicPr/>
          <p:nvPr/>
        </p:nvPicPr>
        <p:blipFill>
          <a:blip r:embed="rId2"/>
          <a:stretch>
            <a:fillRect/>
          </a:stretch>
        </p:blipFill>
        <p:spPr>
          <a:xfrm>
            <a:off x="2151203" y="2505919"/>
            <a:ext cx="7889594" cy="2934182"/>
          </a:xfrm>
          <a:prstGeom prst="rect">
            <a:avLst/>
          </a:prstGeom>
        </p:spPr>
      </p:pic>
      <p:sp>
        <p:nvSpPr>
          <p:cNvPr id="9" name="矩形 8"/>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10" name="组合 9"/>
          <p:cNvGrpSpPr/>
          <p:nvPr/>
        </p:nvGrpSpPr>
        <p:grpSpPr>
          <a:xfrm>
            <a:off x="11409225" y="1524"/>
            <a:ext cx="85864" cy="187056"/>
            <a:chOff x="5320236" y="0"/>
            <a:chExt cx="1566554" cy="3412757"/>
          </a:xfrm>
        </p:grpSpPr>
        <p:sp>
          <p:nvSpPr>
            <p:cNvPr id="11" name="任意多边形 10"/>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任意多边形 11"/>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3" name="组合 12"/>
          <p:cNvGrpSpPr/>
          <p:nvPr/>
        </p:nvGrpSpPr>
        <p:grpSpPr>
          <a:xfrm>
            <a:off x="11578590" y="60500"/>
            <a:ext cx="379366" cy="115796"/>
            <a:chOff x="2452571" y="1771159"/>
            <a:chExt cx="7813430" cy="2384926"/>
          </a:xfrm>
          <a:solidFill>
            <a:schemeClr val="bg1"/>
          </a:solidFill>
        </p:grpSpPr>
        <p:sp>
          <p:nvSpPr>
            <p:cNvPr id="14" name="任意多边形 13"/>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任意多边形 14"/>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9098281" y="0"/>
            <a:ext cx="21146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专题五：钠及其化合物</a:t>
            </a:r>
          </a:p>
        </p:txBody>
      </p:sp>
    </p:spTree>
    <p:extLst>
      <p:ext uri="{BB962C8B-B14F-4D97-AF65-F5344CB8AC3E}">
        <p14:creationId xmlns:p14="http://schemas.microsoft.com/office/powerpoint/2010/main" val="22633980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714F6134-7288-4796-8499-E211F9E0561B}"/>
              </a:ext>
            </a:extLst>
          </p:cNvPr>
          <p:cNvSpPr/>
          <p:nvPr/>
        </p:nvSpPr>
        <p:spPr>
          <a:xfrm>
            <a:off x="335643" y="801973"/>
            <a:ext cx="11622313" cy="5909310"/>
          </a:xfrm>
          <a:prstGeom prst="rect">
            <a:avLst/>
          </a:prstGeom>
        </p:spPr>
        <p:txBody>
          <a:bodyPr wrap="square">
            <a:spAutoFit/>
          </a:bodyPr>
          <a:lstStyle/>
          <a:p>
            <a:pPr>
              <a:lnSpc>
                <a:spcPct val="150000"/>
              </a:lnSpc>
            </a:pPr>
            <a:r>
              <a:rPr lang="zh-CN" altLang="zh-CN" sz="2800" dirty="0"/>
              <a:t>如</a:t>
            </a:r>
            <a:r>
              <a:rPr lang="en-US" altLang="zh-CN" sz="2800" dirty="0"/>
              <a:t>Na</a:t>
            </a:r>
            <a:r>
              <a:rPr lang="zh-CN" altLang="zh-CN" sz="2800" dirty="0"/>
              <a:t>与</a:t>
            </a:r>
            <a:r>
              <a:rPr lang="en-US" altLang="zh-CN" sz="2800" dirty="0"/>
              <a:t>MgSO</a:t>
            </a:r>
            <a:r>
              <a:rPr lang="en-US" altLang="zh-CN" sz="2800" baseline="-25000" dirty="0"/>
              <a:t>4</a:t>
            </a:r>
            <a:r>
              <a:rPr lang="zh-CN" altLang="zh-CN" sz="2800" dirty="0"/>
              <a:t>溶液反应</a:t>
            </a:r>
            <a:r>
              <a:rPr lang="en-US" altLang="zh-CN" sz="2800" dirty="0"/>
              <a:t>,</a:t>
            </a:r>
            <a:r>
              <a:rPr lang="zh-CN" altLang="zh-CN" sz="2800" dirty="0"/>
              <a:t>先考虑</a:t>
            </a:r>
            <a:r>
              <a:rPr lang="en-US" altLang="zh-CN" sz="2800" dirty="0"/>
              <a:t>Na</a:t>
            </a:r>
            <a:r>
              <a:rPr lang="zh-CN" altLang="zh-CN" sz="2800" dirty="0"/>
              <a:t>与水反应</a:t>
            </a:r>
            <a:r>
              <a:rPr lang="en-US" altLang="zh-CN" sz="2800" dirty="0"/>
              <a:t>,</a:t>
            </a:r>
            <a:r>
              <a:rPr lang="zh-CN" altLang="zh-CN" sz="2800" dirty="0"/>
              <a:t>再考虑生成的</a:t>
            </a:r>
            <a:r>
              <a:rPr lang="en-US" altLang="zh-CN" sz="2800" dirty="0" err="1"/>
              <a:t>NaOH</a:t>
            </a:r>
            <a:r>
              <a:rPr lang="zh-CN" altLang="zh-CN" sz="2800" dirty="0"/>
              <a:t>与</a:t>
            </a:r>
            <a:r>
              <a:rPr lang="en-US" altLang="zh-CN" sz="2800" dirty="0"/>
              <a:t>MgSO</a:t>
            </a:r>
            <a:r>
              <a:rPr lang="en-US" altLang="zh-CN" sz="2800" baseline="-25000" dirty="0"/>
              <a:t>4</a:t>
            </a:r>
            <a:r>
              <a:rPr lang="zh-CN" altLang="zh-CN" sz="2800" dirty="0"/>
              <a:t>反应。</a:t>
            </a:r>
          </a:p>
          <a:p>
            <a:pPr>
              <a:lnSpc>
                <a:spcPct val="150000"/>
              </a:lnSpc>
            </a:pPr>
            <a:r>
              <a:rPr lang="en-US" altLang="zh-CN" sz="2800" dirty="0"/>
              <a:t>(2)</a:t>
            </a:r>
            <a:r>
              <a:rPr lang="zh-CN" altLang="zh-CN" sz="2800" dirty="0"/>
              <a:t>钠与常见的盐溶液的反应</a:t>
            </a:r>
          </a:p>
          <a:p>
            <a:pPr>
              <a:lnSpc>
                <a:spcPct val="150000"/>
              </a:lnSpc>
            </a:pPr>
            <a:r>
              <a:rPr lang="en-US" altLang="zh-CN" sz="2800" dirty="0"/>
              <a:t>①</a:t>
            </a:r>
            <a:r>
              <a:rPr lang="zh-CN" altLang="zh-CN" sz="2800" dirty="0"/>
              <a:t>钠投入不饱和</a:t>
            </a:r>
            <a:r>
              <a:rPr lang="en-US" altLang="zh-CN" sz="2800" dirty="0" err="1"/>
              <a:t>NaCl</a:t>
            </a:r>
            <a:r>
              <a:rPr lang="zh-CN" altLang="zh-CN" sz="2800" dirty="0"/>
              <a:t>溶液中</a:t>
            </a:r>
            <a:r>
              <a:rPr lang="en-US" altLang="zh-CN" sz="2800" dirty="0"/>
              <a:t>,</a:t>
            </a:r>
            <a:r>
              <a:rPr lang="zh-CN" altLang="zh-CN" sz="2800" dirty="0"/>
              <a:t>有</a:t>
            </a:r>
            <a:r>
              <a:rPr lang="en-US" altLang="zh-CN" sz="2800" dirty="0"/>
              <a:t>H</a:t>
            </a:r>
            <a:r>
              <a:rPr lang="en-US" altLang="zh-CN" sz="2800" baseline="-25000" dirty="0"/>
              <a:t>2</a:t>
            </a:r>
            <a:r>
              <a:rPr lang="zh-CN" altLang="zh-CN" sz="2800" dirty="0"/>
              <a:t>放出</a:t>
            </a:r>
            <a:r>
              <a:rPr lang="en-US" altLang="zh-CN" sz="2800" dirty="0"/>
              <a:t>,</a:t>
            </a:r>
            <a:r>
              <a:rPr lang="zh-CN" altLang="zh-CN" sz="2800" dirty="0"/>
              <a:t>依据</a:t>
            </a:r>
            <a:r>
              <a:rPr lang="en-US" altLang="zh-CN" sz="2800" dirty="0"/>
              <a:t>Na</a:t>
            </a:r>
            <a:r>
              <a:rPr lang="zh-CN" altLang="zh-CN" sz="2800" dirty="0"/>
              <a:t>的质量及</a:t>
            </a:r>
            <a:r>
              <a:rPr lang="en-US" altLang="zh-CN" sz="2800" dirty="0" err="1"/>
              <a:t>NaCl</a:t>
            </a:r>
            <a:r>
              <a:rPr lang="zh-CN" altLang="zh-CN" sz="2800" dirty="0"/>
              <a:t>溶液的不饱和程度判断是否有</a:t>
            </a:r>
            <a:r>
              <a:rPr lang="en-US" altLang="zh-CN" sz="2800" dirty="0" err="1"/>
              <a:t>NaCl</a:t>
            </a:r>
            <a:r>
              <a:rPr lang="zh-CN" altLang="zh-CN" sz="2800" dirty="0"/>
              <a:t>晶体析出。</a:t>
            </a:r>
          </a:p>
          <a:p>
            <a:pPr>
              <a:lnSpc>
                <a:spcPct val="150000"/>
              </a:lnSpc>
            </a:pPr>
            <a:r>
              <a:rPr lang="en-US" altLang="zh-CN" sz="2800" dirty="0"/>
              <a:t>②</a:t>
            </a:r>
            <a:r>
              <a:rPr lang="zh-CN" altLang="zh-CN" sz="2800" dirty="0"/>
              <a:t>钠投入饱和</a:t>
            </a:r>
            <a:r>
              <a:rPr lang="en-US" altLang="zh-CN" sz="2800" dirty="0" err="1"/>
              <a:t>NaCl</a:t>
            </a:r>
            <a:r>
              <a:rPr lang="zh-CN" altLang="zh-CN" sz="2800" dirty="0"/>
              <a:t>溶液中</a:t>
            </a:r>
            <a:r>
              <a:rPr lang="en-US" altLang="zh-CN" sz="2800" dirty="0"/>
              <a:t>,</a:t>
            </a:r>
            <a:r>
              <a:rPr lang="zh-CN" altLang="zh-CN" sz="2800" dirty="0"/>
              <a:t>有</a:t>
            </a:r>
            <a:r>
              <a:rPr lang="en-US" altLang="zh-CN" sz="2800" dirty="0"/>
              <a:t>H</a:t>
            </a:r>
            <a:r>
              <a:rPr lang="en-US" altLang="zh-CN" sz="2800" baseline="-25000" dirty="0"/>
              <a:t>2</a:t>
            </a:r>
            <a:r>
              <a:rPr lang="zh-CN" altLang="zh-CN" sz="2800" dirty="0"/>
              <a:t>放出</a:t>
            </a:r>
            <a:r>
              <a:rPr lang="en-US" altLang="zh-CN" sz="2800" dirty="0"/>
              <a:t>,</a:t>
            </a:r>
            <a:r>
              <a:rPr lang="zh-CN" altLang="zh-CN" sz="2800" dirty="0"/>
              <a:t>还有</a:t>
            </a:r>
            <a:r>
              <a:rPr lang="en-US" altLang="zh-CN" sz="2800" dirty="0" err="1"/>
              <a:t>NaCl</a:t>
            </a:r>
            <a:r>
              <a:rPr lang="zh-CN" altLang="zh-CN" sz="2800" dirty="0"/>
              <a:t>晶体析出</a:t>
            </a:r>
            <a:r>
              <a:rPr lang="en-US" altLang="zh-CN" sz="2800" dirty="0"/>
              <a:t>(</a:t>
            </a:r>
            <a:r>
              <a:rPr lang="zh-CN" altLang="zh-CN" sz="2800" dirty="0"/>
              <a:t>温度不变</a:t>
            </a:r>
            <a:r>
              <a:rPr lang="en-US" altLang="zh-CN" sz="2800" dirty="0"/>
              <a:t>)</a:t>
            </a:r>
            <a:r>
              <a:rPr lang="zh-CN" altLang="zh-CN" sz="2800" dirty="0"/>
              <a:t>。</a:t>
            </a:r>
          </a:p>
          <a:p>
            <a:pPr>
              <a:lnSpc>
                <a:spcPct val="150000"/>
              </a:lnSpc>
            </a:pPr>
            <a:r>
              <a:rPr lang="en-US" altLang="zh-CN" sz="2800" dirty="0"/>
              <a:t>③</a:t>
            </a:r>
            <a:r>
              <a:rPr lang="zh-CN" altLang="zh-CN" sz="2800" dirty="0"/>
              <a:t>钠投入</a:t>
            </a:r>
            <a:r>
              <a:rPr lang="en-US" altLang="zh-CN" sz="2800" dirty="0"/>
              <a:t>NH</a:t>
            </a:r>
            <a:r>
              <a:rPr lang="en-US" altLang="zh-CN" sz="2800" baseline="-25000" dirty="0"/>
              <a:t>4</a:t>
            </a:r>
            <a:r>
              <a:rPr lang="en-US" altLang="zh-CN" sz="2800" dirty="0"/>
              <a:t>Cl</a:t>
            </a:r>
            <a:r>
              <a:rPr lang="zh-CN" altLang="zh-CN" sz="2800" dirty="0"/>
              <a:t>溶液中</a:t>
            </a:r>
            <a:r>
              <a:rPr lang="en-US" altLang="zh-CN" sz="2800" dirty="0"/>
              <a:t>,</a:t>
            </a:r>
            <a:r>
              <a:rPr lang="zh-CN" altLang="zh-CN" sz="2800" dirty="0"/>
              <a:t>有</a:t>
            </a:r>
            <a:r>
              <a:rPr lang="en-US" altLang="zh-CN" sz="2800" dirty="0"/>
              <a:t>H</a:t>
            </a:r>
            <a:r>
              <a:rPr lang="en-US" altLang="zh-CN" sz="2800" baseline="-25000" dirty="0"/>
              <a:t>2</a:t>
            </a:r>
            <a:r>
              <a:rPr lang="zh-CN" altLang="zh-CN" sz="2800" dirty="0"/>
              <a:t>和</a:t>
            </a:r>
            <a:r>
              <a:rPr lang="en-US" altLang="zh-CN" sz="2800" dirty="0"/>
              <a:t>NH</a:t>
            </a:r>
            <a:r>
              <a:rPr lang="en-US" altLang="zh-CN" sz="2800" baseline="-25000" dirty="0"/>
              <a:t>3</a:t>
            </a:r>
            <a:r>
              <a:rPr lang="zh-CN" altLang="zh-CN" sz="2800" dirty="0"/>
              <a:t>逸出。</a:t>
            </a:r>
          </a:p>
          <a:p>
            <a:pPr>
              <a:lnSpc>
                <a:spcPct val="150000"/>
              </a:lnSpc>
            </a:pPr>
            <a:r>
              <a:rPr lang="en-US" altLang="zh-CN" sz="2800" dirty="0"/>
              <a:t>④</a:t>
            </a:r>
            <a:r>
              <a:rPr lang="zh-CN" altLang="zh-CN" sz="2800" dirty="0"/>
              <a:t>钠投入</a:t>
            </a:r>
            <a:r>
              <a:rPr lang="en-US" altLang="zh-CN" sz="2800" dirty="0"/>
              <a:t>CuSO</a:t>
            </a:r>
            <a:r>
              <a:rPr lang="en-US" altLang="zh-CN" sz="2800" baseline="-25000" dirty="0"/>
              <a:t>4</a:t>
            </a:r>
            <a:r>
              <a:rPr lang="zh-CN" altLang="zh-CN" sz="2800" dirty="0"/>
              <a:t>溶液中</a:t>
            </a:r>
            <a:r>
              <a:rPr lang="en-US" altLang="zh-CN" sz="2800" dirty="0"/>
              <a:t>,</a:t>
            </a:r>
            <a:r>
              <a:rPr lang="zh-CN" altLang="zh-CN" sz="2800" dirty="0"/>
              <a:t>有</a:t>
            </a:r>
            <a:r>
              <a:rPr lang="en-US" altLang="zh-CN" sz="2800" dirty="0"/>
              <a:t>H</a:t>
            </a:r>
            <a:r>
              <a:rPr lang="en-US" altLang="zh-CN" sz="2800" baseline="-25000" dirty="0"/>
              <a:t>2</a:t>
            </a:r>
            <a:r>
              <a:rPr lang="zh-CN" altLang="zh-CN" sz="2800" dirty="0"/>
              <a:t>放出</a:t>
            </a:r>
            <a:r>
              <a:rPr lang="en-US" altLang="zh-CN" sz="2800" dirty="0"/>
              <a:t>,</a:t>
            </a:r>
            <a:r>
              <a:rPr lang="zh-CN" altLang="zh-CN" sz="2800" dirty="0"/>
              <a:t>还有蓝色沉淀生成。</a:t>
            </a:r>
            <a:endParaRPr lang="en-US" altLang="zh-CN" sz="2800" dirty="0"/>
          </a:p>
          <a:p>
            <a:pPr>
              <a:lnSpc>
                <a:spcPct val="150000"/>
              </a:lnSpc>
            </a:pPr>
            <a:r>
              <a:rPr lang="en-US" altLang="zh-CN" sz="2800" dirty="0"/>
              <a:t>2Na+2H</a:t>
            </a:r>
            <a:r>
              <a:rPr lang="en-US" altLang="zh-CN" sz="2800" baseline="-25000" dirty="0"/>
              <a:t>2</a:t>
            </a:r>
            <a:r>
              <a:rPr lang="en-US" altLang="zh-CN" sz="2800" dirty="0"/>
              <a:t>O+CuSO</a:t>
            </a:r>
            <a:r>
              <a:rPr lang="en-US" altLang="zh-CN" sz="2800" baseline="-25000" dirty="0"/>
              <a:t>4</a:t>
            </a:r>
            <a:r>
              <a:rPr lang="en-US" altLang="zh-CN" sz="2800" dirty="0"/>
              <a:t>       Cu(OH)</a:t>
            </a:r>
            <a:r>
              <a:rPr lang="en-US" altLang="zh-CN" sz="2800" baseline="-25000" dirty="0"/>
              <a:t>2</a:t>
            </a:r>
            <a:r>
              <a:rPr lang="en-US" altLang="zh-CN" sz="2800" dirty="0"/>
              <a:t>↓+Na</a:t>
            </a:r>
            <a:r>
              <a:rPr lang="en-US" altLang="zh-CN" sz="2800" baseline="-25000" dirty="0"/>
              <a:t>2</a:t>
            </a:r>
            <a:r>
              <a:rPr lang="en-US" altLang="zh-CN" sz="2800" dirty="0"/>
              <a:t>SO</a:t>
            </a:r>
            <a:r>
              <a:rPr lang="en-US" altLang="zh-CN" sz="2800" baseline="-25000" dirty="0"/>
              <a:t>4</a:t>
            </a:r>
            <a:r>
              <a:rPr lang="en-US" altLang="zh-CN" sz="2800" dirty="0"/>
              <a:t>+H</a:t>
            </a:r>
            <a:r>
              <a:rPr lang="en-US" altLang="zh-CN" sz="2800" baseline="-25000" dirty="0"/>
              <a:t>2</a:t>
            </a:r>
            <a:r>
              <a:rPr lang="en-US" altLang="zh-CN" sz="2800" dirty="0"/>
              <a:t>↑</a:t>
            </a:r>
            <a:endParaRPr lang="zh-CN" altLang="zh-CN" sz="2800" dirty="0"/>
          </a:p>
        </p:txBody>
      </p:sp>
      <p:pic>
        <p:nvPicPr>
          <p:cNvPr id="9" name="图片 8"/>
          <p:cNvPicPr/>
          <p:nvPr/>
        </p:nvPicPr>
        <p:blipFill>
          <a:blip r:embed="rId2"/>
          <a:stretch>
            <a:fillRect/>
          </a:stretch>
        </p:blipFill>
        <p:spPr>
          <a:xfrm>
            <a:off x="3312795" y="6233625"/>
            <a:ext cx="437751" cy="248693"/>
          </a:xfrm>
          <a:prstGeom prst="rect">
            <a:avLst/>
          </a:prstGeom>
        </p:spPr>
      </p:pic>
      <p:sp>
        <p:nvSpPr>
          <p:cNvPr id="8" name="矩形 7"/>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10" name="组合 9"/>
          <p:cNvGrpSpPr/>
          <p:nvPr/>
        </p:nvGrpSpPr>
        <p:grpSpPr>
          <a:xfrm>
            <a:off x="11409225" y="1524"/>
            <a:ext cx="85864" cy="187056"/>
            <a:chOff x="5320236" y="0"/>
            <a:chExt cx="1566554" cy="3412757"/>
          </a:xfrm>
        </p:grpSpPr>
        <p:sp>
          <p:nvSpPr>
            <p:cNvPr id="11" name="任意多边形 10"/>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任意多边形 11"/>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3" name="组合 12"/>
          <p:cNvGrpSpPr/>
          <p:nvPr/>
        </p:nvGrpSpPr>
        <p:grpSpPr>
          <a:xfrm>
            <a:off x="11578590" y="60500"/>
            <a:ext cx="379366" cy="115796"/>
            <a:chOff x="2452571" y="1771159"/>
            <a:chExt cx="7813430" cy="2384926"/>
          </a:xfrm>
          <a:solidFill>
            <a:schemeClr val="bg1"/>
          </a:solidFill>
        </p:grpSpPr>
        <p:sp>
          <p:nvSpPr>
            <p:cNvPr id="14" name="任意多边形 13"/>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任意多边形 14"/>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9098281" y="0"/>
            <a:ext cx="21146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专题五：钠及其化合物</a:t>
            </a:r>
          </a:p>
        </p:txBody>
      </p:sp>
    </p:spTree>
    <p:extLst>
      <p:ext uri="{BB962C8B-B14F-4D97-AF65-F5344CB8AC3E}">
        <p14:creationId xmlns:p14="http://schemas.microsoft.com/office/powerpoint/2010/main" val="3485678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714F6134-7288-4796-8499-E211F9E0561B}"/>
              </a:ext>
            </a:extLst>
          </p:cNvPr>
          <p:cNvSpPr/>
          <p:nvPr/>
        </p:nvSpPr>
        <p:spPr>
          <a:xfrm>
            <a:off x="335643" y="929295"/>
            <a:ext cx="11622313" cy="3323987"/>
          </a:xfrm>
          <a:prstGeom prst="rect">
            <a:avLst/>
          </a:prstGeom>
        </p:spPr>
        <p:txBody>
          <a:bodyPr wrap="square">
            <a:spAutoFit/>
          </a:bodyPr>
          <a:lstStyle/>
          <a:p>
            <a:pPr>
              <a:lnSpc>
                <a:spcPct val="150000"/>
              </a:lnSpc>
            </a:pPr>
            <a:r>
              <a:rPr lang="en-US" altLang="zh-CN" sz="2800" dirty="0"/>
              <a:t>⑤</a:t>
            </a:r>
            <a:r>
              <a:rPr lang="zh-CN" altLang="zh-CN" sz="2800" dirty="0"/>
              <a:t>钠投入</a:t>
            </a:r>
            <a:r>
              <a:rPr lang="en-US" altLang="zh-CN" sz="2800" dirty="0"/>
              <a:t>FeCl</a:t>
            </a:r>
            <a:r>
              <a:rPr lang="en-US" altLang="zh-CN" sz="2800" baseline="-25000" dirty="0"/>
              <a:t>3</a:t>
            </a:r>
            <a:r>
              <a:rPr lang="zh-CN" altLang="zh-CN" sz="2800" dirty="0"/>
              <a:t>溶液中</a:t>
            </a:r>
            <a:r>
              <a:rPr lang="en-US" altLang="zh-CN" sz="2800" dirty="0"/>
              <a:t>,</a:t>
            </a:r>
            <a:r>
              <a:rPr lang="zh-CN" altLang="zh-CN" sz="2800" dirty="0"/>
              <a:t>有</a:t>
            </a:r>
            <a:r>
              <a:rPr lang="en-US" altLang="zh-CN" sz="2800" dirty="0"/>
              <a:t>H</a:t>
            </a:r>
            <a:r>
              <a:rPr lang="en-US" altLang="zh-CN" sz="2800" baseline="-25000" dirty="0"/>
              <a:t>2</a:t>
            </a:r>
            <a:r>
              <a:rPr lang="zh-CN" altLang="zh-CN" sz="2800" dirty="0"/>
              <a:t>放出</a:t>
            </a:r>
            <a:r>
              <a:rPr lang="en-US" altLang="zh-CN" sz="2800" dirty="0"/>
              <a:t>,</a:t>
            </a:r>
            <a:r>
              <a:rPr lang="zh-CN" altLang="zh-CN" sz="2800" dirty="0"/>
              <a:t>还有红褐色沉淀生成。</a:t>
            </a:r>
          </a:p>
          <a:p>
            <a:pPr>
              <a:lnSpc>
                <a:spcPct val="150000"/>
              </a:lnSpc>
            </a:pPr>
            <a:r>
              <a:rPr lang="en-US" altLang="zh-CN" sz="2800" dirty="0"/>
              <a:t>6Na+6H</a:t>
            </a:r>
            <a:r>
              <a:rPr lang="en-US" altLang="zh-CN" sz="2800" baseline="-25000" dirty="0"/>
              <a:t>2</a:t>
            </a:r>
            <a:r>
              <a:rPr lang="en-US" altLang="zh-CN" sz="2800" dirty="0"/>
              <a:t>O+2FeCl</a:t>
            </a:r>
            <a:r>
              <a:rPr lang="en-US" altLang="zh-CN" sz="2800" baseline="-25000" dirty="0"/>
              <a:t>3</a:t>
            </a:r>
            <a:r>
              <a:rPr lang="en-US" altLang="zh-CN" sz="2800" dirty="0"/>
              <a:t>         2Fe(OH)</a:t>
            </a:r>
            <a:r>
              <a:rPr lang="en-US" altLang="zh-CN" sz="2800" baseline="-25000" dirty="0"/>
              <a:t>3</a:t>
            </a:r>
            <a:r>
              <a:rPr lang="en-US" altLang="zh-CN" sz="2800" dirty="0"/>
              <a:t>↓+6NaCl+3H</a:t>
            </a:r>
            <a:r>
              <a:rPr lang="en-US" altLang="zh-CN" sz="2800" baseline="-25000" dirty="0"/>
              <a:t>2</a:t>
            </a:r>
            <a:r>
              <a:rPr lang="en-US" altLang="zh-CN" sz="2800" dirty="0"/>
              <a:t>↑</a:t>
            </a:r>
          </a:p>
          <a:p>
            <a:pPr>
              <a:lnSpc>
                <a:spcPct val="150000"/>
              </a:lnSpc>
            </a:pPr>
            <a:r>
              <a:rPr lang="zh-CN" altLang="en-US" sz="2800" b="1" dirty="0">
                <a:solidFill>
                  <a:srgbClr val="DA251C"/>
                </a:solidFill>
              </a:rPr>
              <a:t>注意</a:t>
            </a:r>
            <a:r>
              <a:rPr lang="zh-CN" altLang="en-US" sz="2800" dirty="0"/>
              <a:t>  </a:t>
            </a:r>
            <a:r>
              <a:rPr lang="en-US" altLang="zh-CN" sz="2800" dirty="0"/>
              <a:t>Na</a:t>
            </a:r>
            <a:r>
              <a:rPr lang="zh-CN" altLang="zh-CN" sz="2800" dirty="0"/>
              <a:t>与</a:t>
            </a:r>
            <a:r>
              <a:rPr lang="en-US" altLang="zh-CN" sz="2800" dirty="0"/>
              <a:t>NaHSO</a:t>
            </a:r>
            <a:r>
              <a:rPr lang="en-US" altLang="zh-CN" sz="2800" baseline="-25000" dirty="0"/>
              <a:t>4</a:t>
            </a:r>
            <a:r>
              <a:rPr lang="zh-CN" altLang="zh-CN" sz="2800" dirty="0"/>
              <a:t>溶液反应</a:t>
            </a:r>
            <a:r>
              <a:rPr lang="en-US" altLang="zh-CN" sz="2800" dirty="0"/>
              <a:t>,</a:t>
            </a:r>
            <a:r>
              <a:rPr lang="zh-CN" altLang="zh-CN" sz="2800" dirty="0"/>
              <a:t>实质是与</a:t>
            </a:r>
            <a:r>
              <a:rPr lang="en-US" altLang="zh-CN" sz="2800" dirty="0"/>
              <a:t>NaHSO</a:t>
            </a:r>
            <a:r>
              <a:rPr lang="en-US" altLang="zh-CN" sz="2800" baseline="-25000" dirty="0"/>
              <a:t>4</a:t>
            </a:r>
            <a:r>
              <a:rPr lang="zh-CN" altLang="zh-CN" sz="2800" dirty="0"/>
              <a:t>电离出的</a:t>
            </a:r>
            <a:r>
              <a:rPr lang="en-US" altLang="zh-CN" sz="2800" dirty="0"/>
              <a:t>H</a:t>
            </a:r>
            <a:r>
              <a:rPr lang="en-US" altLang="zh-CN" sz="2800" baseline="30000" dirty="0"/>
              <a:t>+</a:t>
            </a:r>
            <a:r>
              <a:rPr lang="zh-CN" altLang="zh-CN" sz="2800" dirty="0"/>
              <a:t>反应</a:t>
            </a:r>
            <a:r>
              <a:rPr lang="en-US" altLang="zh-CN" sz="2800" dirty="0"/>
              <a:t>:2Na+2H</a:t>
            </a:r>
            <a:r>
              <a:rPr lang="en-US" altLang="zh-CN" sz="2800" baseline="30000" dirty="0"/>
              <a:t>+</a:t>
            </a:r>
            <a:r>
              <a:rPr lang="en-US" altLang="zh-CN" sz="2800" dirty="0"/>
              <a:t>        </a:t>
            </a:r>
          </a:p>
          <a:p>
            <a:pPr>
              <a:lnSpc>
                <a:spcPct val="150000"/>
              </a:lnSpc>
            </a:pPr>
            <a:r>
              <a:rPr lang="en-US" altLang="zh-CN" sz="2800" dirty="0"/>
              <a:t>        2Na</a:t>
            </a:r>
            <a:r>
              <a:rPr lang="en-US" altLang="zh-CN" sz="2800" baseline="30000" dirty="0"/>
              <a:t>+</a:t>
            </a:r>
            <a:r>
              <a:rPr lang="en-US" altLang="zh-CN" sz="2800" dirty="0"/>
              <a:t>+H</a:t>
            </a:r>
            <a:r>
              <a:rPr lang="en-US" altLang="zh-CN" sz="2800" baseline="-25000" dirty="0"/>
              <a:t>2</a:t>
            </a:r>
            <a:r>
              <a:rPr lang="en-US" altLang="zh-CN" sz="2800" dirty="0"/>
              <a:t>↑</a:t>
            </a:r>
            <a:r>
              <a:rPr lang="zh-CN" altLang="zh-CN" sz="2800" dirty="0"/>
              <a:t>。</a:t>
            </a:r>
          </a:p>
          <a:p>
            <a:pPr>
              <a:lnSpc>
                <a:spcPct val="150000"/>
              </a:lnSpc>
            </a:pPr>
            <a:endParaRPr lang="zh-CN" altLang="zh-CN" sz="2800" dirty="0"/>
          </a:p>
        </p:txBody>
      </p:sp>
      <p:pic>
        <p:nvPicPr>
          <p:cNvPr id="8" name="图片 7"/>
          <p:cNvPicPr/>
          <p:nvPr/>
        </p:nvPicPr>
        <p:blipFill>
          <a:blip r:embed="rId2"/>
          <a:stretch>
            <a:fillRect/>
          </a:stretch>
        </p:blipFill>
        <p:spPr>
          <a:xfrm>
            <a:off x="3312795" y="1808945"/>
            <a:ext cx="634365" cy="360392"/>
          </a:xfrm>
          <a:prstGeom prst="rect">
            <a:avLst/>
          </a:prstGeom>
        </p:spPr>
      </p:pic>
      <p:pic>
        <p:nvPicPr>
          <p:cNvPr id="9" name="图片 8"/>
          <p:cNvPicPr/>
          <p:nvPr/>
        </p:nvPicPr>
        <p:blipFill>
          <a:blip r:embed="rId2"/>
          <a:stretch>
            <a:fillRect/>
          </a:stretch>
        </p:blipFill>
        <p:spPr>
          <a:xfrm>
            <a:off x="432435" y="3068608"/>
            <a:ext cx="634365" cy="360392"/>
          </a:xfrm>
          <a:prstGeom prst="rect">
            <a:avLst/>
          </a:prstGeom>
        </p:spPr>
      </p:pic>
      <p:sp>
        <p:nvSpPr>
          <p:cNvPr id="10" name="矩形 9"/>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11" name="组合 10"/>
          <p:cNvGrpSpPr/>
          <p:nvPr/>
        </p:nvGrpSpPr>
        <p:grpSpPr>
          <a:xfrm>
            <a:off x="11409225" y="1524"/>
            <a:ext cx="85864" cy="187056"/>
            <a:chOff x="5320236" y="0"/>
            <a:chExt cx="1566554" cy="3412757"/>
          </a:xfrm>
        </p:grpSpPr>
        <p:sp>
          <p:nvSpPr>
            <p:cNvPr id="12" name="任意多边形 11"/>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3" name="任意多边形 12"/>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4" name="组合 13"/>
          <p:cNvGrpSpPr/>
          <p:nvPr/>
        </p:nvGrpSpPr>
        <p:grpSpPr>
          <a:xfrm>
            <a:off x="11578590" y="60500"/>
            <a:ext cx="379366" cy="115796"/>
            <a:chOff x="2452571" y="1771159"/>
            <a:chExt cx="7813430" cy="2384926"/>
          </a:xfrm>
          <a:solidFill>
            <a:schemeClr val="bg1"/>
          </a:solidFill>
        </p:grpSpPr>
        <p:sp>
          <p:nvSpPr>
            <p:cNvPr id="15" name="任意多边形 14"/>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6" name="任意多边形 15"/>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9098281" y="0"/>
            <a:ext cx="21146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专题五：钠及其化合物</a:t>
            </a:r>
          </a:p>
        </p:txBody>
      </p:sp>
    </p:spTree>
    <p:extLst>
      <p:ext uri="{BB962C8B-B14F-4D97-AF65-F5344CB8AC3E}">
        <p14:creationId xmlns:p14="http://schemas.microsoft.com/office/powerpoint/2010/main" val="15700792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4616648"/>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t>[</a:t>
            </a:r>
            <a:r>
              <a:rPr lang="zh-CN" altLang="zh-CN" sz="2800" dirty="0"/>
              <a:t>高考组合改编题</a:t>
            </a:r>
            <a:r>
              <a:rPr lang="en-US" altLang="zh-CN" sz="2800" dirty="0"/>
              <a:t>][</a:t>
            </a:r>
            <a:r>
              <a:rPr lang="zh-CN" altLang="zh-CN" sz="2800" dirty="0"/>
              <a:t>双选</a:t>
            </a:r>
            <a:r>
              <a:rPr lang="en-US" altLang="zh-CN" sz="2800" dirty="0"/>
              <a:t>]</a:t>
            </a:r>
            <a:r>
              <a:rPr lang="zh-CN" altLang="zh-CN" sz="2800" dirty="0"/>
              <a:t>下列说法正确的是</a:t>
            </a:r>
          </a:p>
          <a:p>
            <a:pPr>
              <a:lnSpc>
                <a:spcPct val="150000"/>
              </a:lnSpc>
            </a:pPr>
            <a:r>
              <a:rPr lang="en-US" altLang="zh-CN" sz="2800" dirty="0"/>
              <a:t>A.[2017</a:t>
            </a:r>
            <a:r>
              <a:rPr lang="zh-CN" altLang="zh-CN" sz="2800" dirty="0"/>
              <a:t>全国卷</a:t>
            </a:r>
            <a:r>
              <a:rPr lang="en-US" altLang="zh-CN" sz="2800" dirty="0"/>
              <a:t>Ⅱ,10B</a:t>
            </a:r>
            <a:r>
              <a:rPr lang="zh-CN" altLang="zh-CN" sz="2800" dirty="0"/>
              <a:t>改编</a:t>
            </a:r>
            <a:r>
              <a:rPr lang="en-US" altLang="zh-CN" sz="2800" dirty="0"/>
              <a:t>]</a:t>
            </a:r>
            <a:r>
              <a:rPr lang="zh-CN" altLang="zh-CN" sz="2800" dirty="0"/>
              <a:t>乙醇和水都可与金属钠反应产生可燃性气体</a:t>
            </a:r>
            <a:r>
              <a:rPr lang="en-US" altLang="zh-CN" sz="2800" dirty="0"/>
              <a:t>,</a:t>
            </a:r>
            <a:r>
              <a:rPr lang="zh-CN" altLang="zh-CN" sz="2800" dirty="0"/>
              <a:t>故乙醇分子中的氢与水分子中的氢具有相同的活性</a:t>
            </a:r>
          </a:p>
          <a:p>
            <a:pPr>
              <a:lnSpc>
                <a:spcPct val="150000"/>
              </a:lnSpc>
            </a:pPr>
            <a:r>
              <a:rPr lang="en-US" altLang="zh-CN" sz="2800" dirty="0"/>
              <a:t>B.[2016</a:t>
            </a:r>
            <a:r>
              <a:rPr lang="zh-CN" altLang="zh-CN" sz="2800" dirty="0"/>
              <a:t>浙江理综</a:t>
            </a:r>
            <a:r>
              <a:rPr lang="en-US" altLang="zh-CN" sz="2800" dirty="0"/>
              <a:t>,8A]</a:t>
            </a:r>
            <a:r>
              <a:rPr lang="zh-CN" altLang="zh-CN" sz="2800" dirty="0"/>
              <a:t>钾、钠、镁等活泼金属着火时</a:t>
            </a:r>
            <a:r>
              <a:rPr lang="en-US" altLang="zh-CN" sz="2800" dirty="0"/>
              <a:t>,</a:t>
            </a:r>
            <a:r>
              <a:rPr lang="zh-CN" altLang="zh-CN" sz="2800" dirty="0"/>
              <a:t>不能用泡沫灭火器灭火</a:t>
            </a:r>
          </a:p>
          <a:p>
            <a:pPr>
              <a:lnSpc>
                <a:spcPct val="150000"/>
              </a:lnSpc>
            </a:pPr>
            <a:r>
              <a:rPr lang="en-US" altLang="zh-CN" sz="2800" dirty="0"/>
              <a:t>C.[2015</a:t>
            </a:r>
            <a:r>
              <a:rPr lang="zh-CN" altLang="zh-CN" sz="2800" dirty="0"/>
              <a:t>广东理综</a:t>
            </a:r>
            <a:r>
              <a:rPr lang="en-US" altLang="zh-CN" sz="2800" dirty="0"/>
              <a:t>,10A]23 g Na</a:t>
            </a:r>
            <a:r>
              <a:rPr lang="zh-CN" altLang="zh-CN" sz="2800" dirty="0"/>
              <a:t>与足量</a:t>
            </a:r>
            <a:r>
              <a:rPr lang="en-US" altLang="zh-CN" sz="2800" dirty="0"/>
              <a:t>H</a:t>
            </a:r>
            <a:r>
              <a:rPr lang="en-US" altLang="zh-CN" sz="2800" baseline="-25000" dirty="0"/>
              <a:t>2</a:t>
            </a:r>
            <a:r>
              <a:rPr lang="en-US" altLang="zh-CN" sz="2800" dirty="0"/>
              <a:t>O</a:t>
            </a:r>
            <a:r>
              <a:rPr lang="zh-CN" altLang="zh-CN" sz="2800" dirty="0"/>
              <a:t>反应完全后可生成</a:t>
            </a:r>
            <a:r>
              <a:rPr lang="en-US" altLang="zh-CN" sz="2800" i="1" dirty="0" err="1"/>
              <a:t>n</a:t>
            </a:r>
            <a:r>
              <a:rPr lang="en-US" altLang="zh-CN" sz="2800" baseline="-25000" dirty="0" err="1"/>
              <a:t>A</a:t>
            </a:r>
            <a:r>
              <a:rPr lang="zh-CN" altLang="zh-CN" sz="2800" dirty="0"/>
              <a:t>个</a:t>
            </a:r>
            <a:r>
              <a:rPr lang="en-US" altLang="zh-CN" sz="2800" dirty="0"/>
              <a:t>H</a:t>
            </a:r>
            <a:r>
              <a:rPr lang="en-US" altLang="zh-CN" sz="2800" baseline="-25000" dirty="0"/>
              <a:t>2</a:t>
            </a:r>
            <a:r>
              <a:rPr lang="zh-CN" altLang="zh-CN" sz="2800" dirty="0"/>
              <a:t>分子</a:t>
            </a:r>
          </a:p>
          <a:p>
            <a:pPr>
              <a:lnSpc>
                <a:spcPct val="150000"/>
              </a:lnSpc>
            </a:pPr>
            <a:r>
              <a:rPr lang="en-US" altLang="zh-CN" sz="2800" dirty="0"/>
              <a:t>D.[2014</a:t>
            </a:r>
            <a:r>
              <a:rPr lang="zh-CN" altLang="zh-CN" sz="2800" dirty="0"/>
              <a:t>北京理综</a:t>
            </a:r>
            <a:r>
              <a:rPr lang="en-US" altLang="zh-CN" sz="2800" dirty="0"/>
              <a:t>,9B</a:t>
            </a:r>
            <a:r>
              <a:rPr lang="zh-CN" altLang="zh-CN" sz="2800" dirty="0"/>
              <a:t>改编</a:t>
            </a:r>
            <a:r>
              <a:rPr lang="en-US" altLang="zh-CN" sz="2800" dirty="0"/>
              <a:t>]</a:t>
            </a:r>
            <a:r>
              <a:rPr lang="zh-CN" altLang="zh-CN" sz="2800" dirty="0"/>
              <a:t>将</a:t>
            </a:r>
            <a:r>
              <a:rPr lang="en-US" altLang="zh-CN" sz="2800" dirty="0"/>
              <a:t>Na</a:t>
            </a:r>
            <a:r>
              <a:rPr lang="zh-CN" altLang="zh-CN" sz="2800" dirty="0"/>
              <a:t>块放入水中</a:t>
            </a:r>
            <a:r>
              <a:rPr lang="en-US" altLang="zh-CN" sz="2800" dirty="0"/>
              <a:t>,</a:t>
            </a:r>
            <a:r>
              <a:rPr lang="zh-CN" altLang="zh-CN" sz="2800" dirty="0"/>
              <a:t>产生气体的化学方程式</a:t>
            </a:r>
            <a:r>
              <a:rPr lang="en-US" altLang="zh-CN" sz="2800" dirty="0"/>
              <a:t>:2Na+2H</a:t>
            </a:r>
            <a:r>
              <a:rPr lang="en-US" altLang="zh-CN" sz="2800" baseline="-25000" dirty="0"/>
              <a:t>2</a:t>
            </a:r>
            <a:r>
              <a:rPr lang="en-US" altLang="zh-CN" sz="2800" dirty="0"/>
              <a:t>O          2NaOH+H</a:t>
            </a:r>
            <a:r>
              <a:rPr lang="en-US" altLang="zh-CN" sz="2800" baseline="-25000" dirty="0"/>
              <a:t>2</a:t>
            </a:r>
            <a:r>
              <a:rPr lang="en-US" altLang="zh-CN" sz="2800" dirty="0"/>
              <a:t>↑</a:t>
            </a:r>
            <a:endParaRPr lang="zh-CN"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098281" y="0"/>
            <a:ext cx="21146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专题五：钠及其化合物</a:t>
            </a:r>
          </a:p>
        </p:txBody>
      </p:sp>
      <p:pic>
        <p:nvPicPr>
          <p:cNvPr id="14" name="图片 13"/>
          <p:cNvPicPr/>
          <p:nvPr/>
        </p:nvPicPr>
        <p:blipFill>
          <a:blip r:embed="rId2"/>
          <a:stretch>
            <a:fillRect/>
          </a:stretch>
        </p:blipFill>
        <p:spPr>
          <a:xfrm>
            <a:off x="2465516" y="4306134"/>
            <a:ext cx="634365" cy="360392"/>
          </a:xfrm>
          <a:prstGeom prst="rect">
            <a:avLst/>
          </a:prstGeom>
        </p:spPr>
      </p:pic>
    </p:spTree>
    <p:extLst>
      <p:ext uri="{BB962C8B-B14F-4D97-AF65-F5344CB8AC3E}">
        <p14:creationId xmlns:p14="http://schemas.microsoft.com/office/powerpoint/2010/main" val="3166280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098281" y="0"/>
            <a:ext cx="21146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专题五：钠及其化合物</a:t>
            </a:r>
          </a:p>
        </p:txBody>
      </p:sp>
      <p:sp>
        <p:nvSpPr>
          <p:cNvPr id="16" name="矩形 15">
            <a:extLst>
              <a:ext uri="{FF2B5EF4-FFF2-40B4-BE49-F238E27FC236}">
                <a16:creationId xmlns:a16="http://schemas.microsoft.com/office/drawing/2014/main" xmlns="" id="{DA68DB7F-5C95-469E-8530-BFD93D4951A9}"/>
              </a:ext>
            </a:extLst>
          </p:cNvPr>
          <p:cNvSpPr/>
          <p:nvPr/>
        </p:nvSpPr>
        <p:spPr>
          <a:xfrm>
            <a:off x="234043" y="305322"/>
            <a:ext cx="11723913" cy="5262979"/>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t>乙醇和水均能与</a:t>
            </a:r>
            <a:r>
              <a:rPr lang="en-US" altLang="zh-CN" sz="2800" dirty="0"/>
              <a:t>Na</a:t>
            </a:r>
            <a:r>
              <a:rPr lang="zh-CN" altLang="zh-CN" sz="2800" dirty="0"/>
              <a:t>反应生成</a:t>
            </a:r>
            <a:r>
              <a:rPr lang="en-US" altLang="zh-CN" sz="2800" dirty="0"/>
              <a:t>H</a:t>
            </a:r>
            <a:r>
              <a:rPr lang="en-US" altLang="zh-CN" sz="2800" baseline="-25000" dirty="0"/>
              <a:t>2</a:t>
            </a:r>
            <a:r>
              <a:rPr lang="en-US" altLang="zh-CN" sz="2800" dirty="0"/>
              <a:t>,</a:t>
            </a:r>
            <a:r>
              <a:rPr lang="zh-CN" altLang="zh-CN" sz="2800" dirty="0"/>
              <a:t>但</a:t>
            </a:r>
            <a:r>
              <a:rPr lang="en-US" altLang="zh-CN" sz="2800" dirty="0"/>
              <a:t>Na</a:t>
            </a:r>
            <a:r>
              <a:rPr lang="zh-CN" altLang="zh-CN" sz="2800" dirty="0"/>
              <a:t>与水反应更剧烈</a:t>
            </a:r>
            <a:r>
              <a:rPr lang="en-US" altLang="zh-CN" sz="2800" dirty="0"/>
              <a:t>,</a:t>
            </a:r>
            <a:r>
              <a:rPr lang="zh-CN" altLang="zh-CN" sz="2800" dirty="0"/>
              <a:t>故水分子中氢的活性强于乙醇分子中氢的活性</a:t>
            </a:r>
            <a:r>
              <a:rPr lang="en-US" altLang="zh-CN" sz="2800" dirty="0"/>
              <a:t>,</a:t>
            </a:r>
            <a:r>
              <a:rPr lang="zh-CN" altLang="zh-CN" sz="2800" dirty="0"/>
              <a:t>需要注意的是乙醇分子中氢的活性不完全相同</a:t>
            </a:r>
            <a:r>
              <a:rPr lang="en-US" altLang="zh-CN" sz="2800" dirty="0"/>
              <a:t>,</a:t>
            </a:r>
            <a:r>
              <a:rPr lang="zh-CN" altLang="zh-CN" sz="2800" dirty="0"/>
              <a:t>只有</a:t>
            </a:r>
            <a:r>
              <a:rPr lang="en-US" altLang="zh-CN" sz="2800" dirty="0"/>
              <a:t>—OH</a:t>
            </a:r>
            <a:r>
              <a:rPr lang="zh-CN" altLang="zh-CN" sz="2800" dirty="0"/>
              <a:t>中的</a:t>
            </a:r>
            <a:r>
              <a:rPr lang="en-US" altLang="zh-CN" sz="2800" dirty="0"/>
              <a:t>H</a:t>
            </a:r>
            <a:r>
              <a:rPr lang="zh-CN" altLang="zh-CN" sz="2800" dirty="0"/>
              <a:t>能与</a:t>
            </a:r>
            <a:r>
              <a:rPr lang="en-US" altLang="zh-CN" sz="2800" dirty="0"/>
              <a:t>Na</a:t>
            </a:r>
            <a:r>
              <a:rPr lang="zh-CN" altLang="zh-CN" sz="2800" dirty="0"/>
              <a:t>反应</a:t>
            </a:r>
            <a:r>
              <a:rPr lang="en-US" altLang="zh-CN" sz="2800" dirty="0"/>
              <a:t>,A</a:t>
            </a:r>
            <a:r>
              <a:rPr lang="zh-CN" altLang="zh-CN" sz="2800" dirty="0"/>
              <a:t>项错误</a:t>
            </a:r>
            <a:r>
              <a:rPr lang="en-US" altLang="zh-CN" sz="2800" dirty="0"/>
              <a:t>;</a:t>
            </a:r>
            <a:r>
              <a:rPr lang="zh-CN" altLang="zh-CN" sz="2800" dirty="0"/>
              <a:t>钾、钠、镁等活泼金属在</a:t>
            </a:r>
            <a:r>
              <a:rPr lang="en-US" altLang="zh-CN" sz="2800" dirty="0"/>
              <a:t>CO</a:t>
            </a:r>
            <a:r>
              <a:rPr lang="en-US" altLang="zh-CN" sz="2800" baseline="-25000" dirty="0"/>
              <a:t>2</a:t>
            </a:r>
            <a:r>
              <a:rPr lang="zh-CN" altLang="zh-CN" sz="2800" dirty="0"/>
              <a:t>中仍可燃烧</a:t>
            </a:r>
            <a:r>
              <a:rPr lang="en-US" altLang="zh-CN" sz="2800" dirty="0"/>
              <a:t>,</a:t>
            </a:r>
            <a:r>
              <a:rPr lang="zh-CN" altLang="zh-CN" sz="2800" dirty="0"/>
              <a:t>且它们在高温下被氧化后都能与水和二氧化碳发生反应</a:t>
            </a:r>
            <a:r>
              <a:rPr lang="en-US" altLang="zh-CN" sz="2800" dirty="0"/>
              <a:t>,</a:t>
            </a:r>
            <a:r>
              <a:rPr lang="zh-CN" altLang="zh-CN" sz="2800" dirty="0"/>
              <a:t>加剧燃烧</a:t>
            </a:r>
            <a:r>
              <a:rPr lang="en-US" altLang="zh-CN" sz="2800" dirty="0"/>
              <a:t>,</a:t>
            </a:r>
            <a:r>
              <a:rPr lang="zh-CN" altLang="zh-CN" sz="2800" dirty="0"/>
              <a:t>故它们着火时不能用泡沫灭火器灭火</a:t>
            </a:r>
            <a:r>
              <a:rPr lang="en-US" altLang="zh-CN" sz="2800" dirty="0"/>
              <a:t>,B</a:t>
            </a:r>
            <a:r>
              <a:rPr lang="zh-CN" altLang="zh-CN" sz="2800" dirty="0"/>
              <a:t>项正确</a:t>
            </a:r>
            <a:r>
              <a:rPr lang="en-US" altLang="zh-CN" sz="2800" dirty="0"/>
              <a:t>;</a:t>
            </a:r>
            <a:r>
              <a:rPr lang="zh-CN" altLang="zh-CN" sz="2800" dirty="0"/>
              <a:t>根据</a:t>
            </a:r>
            <a:r>
              <a:rPr lang="en-US" altLang="zh-CN" sz="2800" dirty="0"/>
              <a:t>Na</a:t>
            </a:r>
            <a:r>
              <a:rPr lang="zh-CN" altLang="zh-CN" sz="2800" dirty="0"/>
              <a:t>与水发生反应</a:t>
            </a:r>
            <a:r>
              <a:rPr lang="en-US" altLang="zh-CN" sz="2800" dirty="0"/>
              <a:t>2Na+2H</a:t>
            </a:r>
            <a:r>
              <a:rPr lang="en-US" altLang="zh-CN" sz="2800" baseline="-25000" dirty="0"/>
              <a:t>2</a:t>
            </a:r>
            <a:r>
              <a:rPr lang="en-US" altLang="zh-CN" sz="2800" dirty="0"/>
              <a:t>O      </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t>2NaOH+H</a:t>
            </a:r>
            <a:r>
              <a:rPr lang="en-US" altLang="zh-CN" sz="2800" baseline="-25000" dirty="0"/>
              <a:t>2</a:t>
            </a:r>
            <a:r>
              <a:rPr lang="en-US" altLang="zh-CN" sz="2800" dirty="0"/>
              <a:t>↑</a:t>
            </a:r>
            <a:r>
              <a:rPr lang="zh-CN" altLang="zh-CN" sz="2800" dirty="0"/>
              <a:t>可知</a:t>
            </a:r>
            <a:r>
              <a:rPr lang="en-US" altLang="zh-CN" sz="2800" dirty="0"/>
              <a:t>,23 g Na</a:t>
            </a:r>
            <a:r>
              <a:rPr lang="zh-CN" altLang="zh-CN" sz="2800" dirty="0"/>
              <a:t>与足量</a:t>
            </a:r>
            <a:r>
              <a:rPr lang="en-US" altLang="zh-CN" sz="2800" dirty="0"/>
              <a:t>H</a:t>
            </a:r>
            <a:r>
              <a:rPr lang="en-US" altLang="zh-CN" sz="2800" baseline="-25000" dirty="0"/>
              <a:t>2</a:t>
            </a:r>
            <a:r>
              <a:rPr lang="en-US" altLang="zh-CN" sz="2800" dirty="0"/>
              <a:t>O</a:t>
            </a:r>
            <a:r>
              <a:rPr lang="zh-CN" altLang="zh-CN" sz="2800" dirty="0"/>
              <a:t>反应生成</a:t>
            </a:r>
            <a:r>
              <a:rPr lang="en-US" altLang="zh-CN" sz="2800" dirty="0"/>
              <a:t>0.5 </a:t>
            </a:r>
            <a:r>
              <a:rPr lang="en-US" altLang="zh-CN" sz="2800" dirty="0" err="1"/>
              <a:t>mol</a:t>
            </a:r>
            <a:r>
              <a:rPr lang="en-US" altLang="zh-CN" sz="2800" dirty="0"/>
              <a:t> H</a:t>
            </a:r>
            <a:r>
              <a:rPr lang="en-US" altLang="zh-CN" sz="2800" baseline="-25000" dirty="0"/>
              <a:t>2</a:t>
            </a:r>
            <a:r>
              <a:rPr lang="en-US" altLang="zh-CN" sz="2800" dirty="0"/>
              <a:t>,C</a:t>
            </a:r>
            <a:r>
              <a:rPr lang="zh-CN" altLang="zh-CN" sz="2800" dirty="0"/>
              <a:t>项错误</a:t>
            </a:r>
            <a:r>
              <a:rPr lang="en-US" altLang="zh-CN" sz="2800" dirty="0"/>
              <a:t>,D</a:t>
            </a:r>
            <a:r>
              <a:rPr lang="zh-CN" altLang="zh-CN" sz="2800" dirty="0"/>
              <a:t>项正确。</a:t>
            </a:r>
            <a:endParaRPr lang="en-US" altLang="zh-CN" sz="2800" dirty="0"/>
          </a:p>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en-US" sz="2800" dirty="0"/>
              <a:t>  </a:t>
            </a:r>
            <a:r>
              <a:rPr lang="en-US" altLang="zh-CN" sz="2800" dirty="0"/>
              <a:t>BD</a:t>
            </a:r>
            <a:endParaRPr lang="zh-CN" altLang="zh-CN" sz="2800" dirty="0"/>
          </a:p>
        </p:txBody>
      </p:sp>
      <p:pic>
        <p:nvPicPr>
          <p:cNvPr id="15" name="图片 14"/>
          <p:cNvPicPr/>
          <p:nvPr/>
        </p:nvPicPr>
        <p:blipFill>
          <a:blip r:embed="rId2"/>
          <a:stretch>
            <a:fillRect/>
          </a:stretch>
        </p:blipFill>
        <p:spPr>
          <a:xfrm>
            <a:off x="2037499" y="3722474"/>
            <a:ext cx="634365" cy="360392"/>
          </a:xfrm>
          <a:prstGeom prst="rect">
            <a:avLst/>
          </a:prstGeom>
        </p:spPr>
      </p:pic>
    </p:spTree>
    <p:extLst>
      <p:ext uri="{BB962C8B-B14F-4D97-AF65-F5344CB8AC3E}">
        <p14:creationId xmlns:p14="http://schemas.microsoft.com/office/powerpoint/2010/main" val="18800288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738664"/>
          </a:xfrm>
          <a:prstGeom prst="rect">
            <a:avLst/>
          </a:prstGeom>
        </p:spPr>
        <p:txBody>
          <a:bodyPr wrap="square">
            <a:spAutoFit/>
          </a:bodyPr>
          <a:lstStyle/>
          <a:p>
            <a:pPr>
              <a:lnSpc>
                <a:spcPct val="150000"/>
              </a:lnSpc>
              <a:spcAft>
                <a:spcPts val="0"/>
              </a:spcAft>
            </a:pP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图片 119">
            <a:extLst>
              <a:ext uri="{FF2B5EF4-FFF2-40B4-BE49-F238E27FC236}">
                <a16:creationId xmlns:a16="http://schemas.microsoft.com/office/drawing/2014/main" xmlns="" id="{9CBF2361-85F3-4A56-92A0-C627A40FA6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3561" y="2308708"/>
            <a:ext cx="479072" cy="479072"/>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3">
            <a:extLst>
              <a:ext uri="{FF2B5EF4-FFF2-40B4-BE49-F238E27FC236}">
                <a16:creationId xmlns:a16="http://schemas.microsoft.com/office/drawing/2014/main" xmlns="" id="{7370FFA4-51EC-4759-93F0-2821B35069BF}"/>
              </a:ext>
            </a:extLst>
          </p:cNvPr>
          <p:cNvSpPr>
            <a:spLocks noChangeArrowheads="1"/>
          </p:cNvSpPr>
          <p:nvPr/>
        </p:nvSpPr>
        <p:spPr bwMode="auto">
          <a:xfrm>
            <a:off x="234043" y="807334"/>
            <a:ext cx="11723913"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lnSpc>
                <a:spcPct val="150000"/>
              </a:lnSpc>
              <a:spcBef>
                <a:spcPct val="0"/>
              </a:spcBef>
              <a:spcAft>
                <a:spcPct val="0"/>
              </a:spcAft>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拓展变式</a:t>
            </a:r>
            <a:r>
              <a:rPr lang="en-US" altLang="zh-CN"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1        </a:t>
            </a:r>
            <a:r>
              <a:rPr lang="zh-CN" altLang="zh-CN" sz="2800" dirty="0" smtClean="0"/>
              <a:t>向</a:t>
            </a:r>
            <a:r>
              <a:rPr lang="zh-CN" altLang="zh-CN" sz="2800" dirty="0"/>
              <a:t>分别盛有</a:t>
            </a:r>
            <a:r>
              <a:rPr lang="en-US" altLang="zh-CN" sz="2800" dirty="0"/>
              <a:t>100 mL</a:t>
            </a:r>
            <a:r>
              <a:rPr lang="zh-CN" altLang="zh-CN" sz="2800" dirty="0"/>
              <a:t>水、</a:t>
            </a:r>
            <a:r>
              <a:rPr lang="en-US" altLang="zh-CN" sz="2800" dirty="0"/>
              <a:t>100 mL</a:t>
            </a:r>
            <a:r>
              <a:rPr lang="zh-CN" altLang="zh-CN" sz="2800" dirty="0"/>
              <a:t>盐酸、</a:t>
            </a:r>
            <a:r>
              <a:rPr lang="en-US" altLang="zh-CN" sz="2800" dirty="0"/>
              <a:t>100 mL</a:t>
            </a:r>
            <a:r>
              <a:rPr lang="zh-CN" altLang="zh-CN" sz="2800" dirty="0"/>
              <a:t>硫酸铜溶液的</a:t>
            </a:r>
            <a:r>
              <a:rPr lang="en-US" altLang="zh-CN" sz="2800" dirty="0"/>
              <a:t>X</a:t>
            </a:r>
            <a:r>
              <a:rPr lang="zh-CN" altLang="zh-CN" sz="2800" dirty="0" smtClean="0"/>
              <a:t>、</a:t>
            </a:r>
            <a:r>
              <a:rPr lang="en-US" altLang="zh-CN" sz="2800" dirty="0" smtClean="0"/>
              <a:t>Y</a:t>
            </a:r>
            <a:r>
              <a:rPr lang="zh-CN" altLang="zh-CN" sz="2800" dirty="0"/>
              <a:t>、</a:t>
            </a:r>
            <a:r>
              <a:rPr lang="en-US" altLang="zh-CN" sz="2800" dirty="0"/>
              <a:t>Z</a:t>
            </a:r>
            <a:r>
              <a:rPr lang="zh-CN" altLang="zh-CN" sz="2800" dirty="0"/>
              <a:t>三个烧杯中各投入</a:t>
            </a:r>
            <a:r>
              <a:rPr lang="en-US" altLang="zh-CN" sz="2800" dirty="0"/>
              <a:t>0.05 </a:t>
            </a:r>
            <a:r>
              <a:rPr lang="en-US" altLang="zh-CN" sz="2800" dirty="0" err="1"/>
              <a:t>mol</a:t>
            </a:r>
            <a:r>
              <a:rPr lang="en-US" altLang="zh-CN" sz="2800" dirty="0"/>
              <a:t> Na,</a:t>
            </a:r>
            <a:r>
              <a:rPr lang="zh-CN" altLang="zh-CN" sz="2800" dirty="0"/>
              <a:t>下列有关说法正确的是</a:t>
            </a:r>
            <a:r>
              <a:rPr lang="zh-CN" altLang="en-US" sz="2800" dirty="0" smtClean="0"/>
              <a:t>（      ）</a:t>
            </a:r>
            <a:endParaRPr lang="en-US" altLang="zh-CN" sz="2800" dirty="0"/>
          </a:p>
          <a:p>
            <a:pPr eaLnBrk="0" fontAlgn="base" hangingPunct="0">
              <a:lnSpc>
                <a:spcPct val="150000"/>
              </a:lnSpc>
              <a:spcBef>
                <a:spcPct val="0"/>
              </a:spcBef>
              <a:spcAft>
                <a:spcPct val="0"/>
              </a:spcAft>
            </a:pPr>
            <a:r>
              <a:rPr lang="en-US" altLang="zh-CN" sz="2800" dirty="0"/>
              <a:t>A.</a:t>
            </a:r>
            <a:r>
              <a:rPr lang="zh-CN" altLang="zh-CN" sz="2800" dirty="0"/>
              <a:t>三个烧杯中都一定会发生的离子反应</a:t>
            </a:r>
            <a:r>
              <a:rPr lang="en-US" altLang="zh-CN" sz="2800" dirty="0"/>
              <a:t>:2Na+2H</a:t>
            </a:r>
            <a:r>
              <a:rPr lang="en-US" altLang="zh-CN" sz="2800" baseline="-25000" dirty="0"/>
              <a:t>2</a:t>
            </a:r>
            <a:r>
              <a:rPr lang="en-US" altLang="zh-CN" sz="2800" dirty="0"/>
              <a:t>O       2Na</a:t>
            </a:r>
            <a:r>
              <a:rPr lang="en-US" altLang="zh-CN" sz="2800" baseline="30000" dirty="0"/>
              <a:t>+</a:t>
            </a:r>
            <a:r>
              <a:rPr lang="en-US" altLang="zh-CN" sz="2800" dirty="0"/>
              <a:t>+2OH</a:t>
            </a:r>
            <a:r>
              <a:rPr lang="en-US" altLang="zh-CN" sz="2800" baseline="30000" dirty="0"/>
              <a:t>-</a:t>
            </a:r>
            <a:r>
              <a:rPr lang="en-US" altLang="zh-CN" sz="2800" dirty="0"/>
              <a:t>+H</a:t>
            </a:r>
            <a:r>
              <a:rPr lang="en-US" altLang="zh-CN" sz="2800" baseline="-25000" dirty="0"/>
              <a:t>2</a:t>
            </a:r>
            <a:r>
              <a:rPr lang="en-US" altLang="zh-CN" sz="2800" dirty="0"/>
              <a:t>↑</a:t>
            </a:r>
            <a:endParaRPr lang="zh-CN" altLang="zh-CN" sz="2800" dirty="0"/>
          </a:p>
          <a:p>
            <a:pPr>
              <a:lnSpc>
                <a:spcPct val="150000"/>
              </a:lnSpc>
            </a:pPr>
            <a:r>
              <a:rPr lang="en-US" altLang="zh-CN" sz="2800" dirty="0"/>
              <a:t>B.</a:t>
            </a:r>
            <a:r>
              <a:rPr lang="zh-CN" altLang="zh-CN" sz="2800" dirty="0"/>
              <a:t>三个烧杯中钠均在液面上剧烈反应</a:t>
            </a:r>
            <a:r>
              <a:rPr lang="en-US" altLang="zh-CN" sz="2800" dirty="0"/>
              <a:t>,</a:t>
            </a:r>
            <a:r>
              <a:rPr lang="zh-CN" altLang="zh-CN" sz="2800" dirty="0"/>
              <a:t>相比而言</a:t>
            </a:r>
            <a:r>
              <a:rPr lang="en-US" altLang="zh-CN" sz="2800" dirty="0"/>
              <a:t>,Z</a:t>
            </a:r>
            <a:r>
              <a:rPr lang="zh-CN" altLang="zh-CN" sz="2800" dirty="0"/>
              <a:t>中的反应一定最剧烈</a:t>
            </a:r>
          </a:p>
          <a:p>
            <a:pPr>
              <a:lnSpc>
                <a:spcPct val="150000"/>
              </a:lnSpc>
            </a:pPr>
            <a:r>
              <a:rPr lang="en-US" altLang="zh-CN" sz="2800" dirty="0"/>
              <a:t>C.Z</a:t>
            </a:r>
            <a:r>
              <a:rPr lang="zh-CN" altLang="zh-CN" sz="2800" dirty="0"/>
              <a:t>烧杯中一定会有</a:t>
            </a:r>
            <a:r>
              <a:rPr lang="en-US" altLang="zh-CN" sz="2800" dirty="0"/>
              <a:t>Cu(OH)</a:t>
            </a:r>
            <a:r>
              <a:rPr lang="en-US" altLang="zh-CN" sz="2800" baseline="-25000" dirty="0"/>
              <a:t>2</a:t>
            </a:r>
            <a:r>
              <a:rPr lang="en-US" altLang="zh-CN" sz="2800" dirty="0"/>
              <a:t> </a:t>
            </a:r>
            <a:r>
              <a:rPr lang="zh-CN" altLang="zh-CN" sz="2800" dirty="0"/>
              <a:t>沉淀生成</a:t>
            </a:r>
          </a:p>
          <a:p>
            <a:pPr>
              <a:lnSpc>
                <a:spcPct val="150000"/>
              </a:lnSpc>
            </a:pPr>
            <a:r>
              <a:rPr lang="en-US" altLang="zh-CN" sz="2800" dirty="0"/>
              <a:t>D.</a:t>
            </a:r>
            <a:r>
              <a:rPr lang="zh-CN" altLang="zh-CN" sz="2800" dirty="0"/>
              <a:t>三个烧杯中生成的气体的量不一定相同</a:t>
            </a:r>
          </a:p>
        </p:txBody>
      </p:sp>
      <p:sp>
        <p:nvSpPr>
          <p:cNvPr id="21" name="矩形 20"/>
          <p:cNvSpPr/>
          <p:nvPr/>
        </p:nvSpPr>
        <p:spPr>
          <a:xfrm>
            <a:off x="9098281" y="0"/>
            <a:ext cx="21146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专题五：钠及其化合物</a:t>
            </a:r>
          </a:p>
        </p:txBody>
      </p:sp>
    </p:spTree>
    <p:extLst>
      <p:ext uri="{BB962C8B-B14F-4D97-AF65-F5344CB8AC3E}">
        <p14:creationId xmlns:p14="http://schemas.microsoft.com/office/powerpoint/2010/main" val="35690646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098281" y="0"/>
            <a:ext cx="21146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专题五：钠及其化合物</a:t>
            </a:r>
          </a:p>
        </p:txBody>
      </p:sp>
      <p:sp>
        <p:nvSpPr>
          <p:cNvPr id="16" name="矩形 15">
            <a:extLst>
              <a:ext uri="{FF2B5EF4-FFF2-40B4-BE49-F238E27FC236}">
                <a16:creationId xmlns:a16="http://schemas.microsoft.com/office/drawing/2014/main" xmlns="" id="{DA68DB7F-5C95-469E-8530-BFD93D4951A9}"/>
              </a:ext>
            </a:extLst>
          </p:cNvPr>
          <p:cNvSpPr/>
          <p:nvPr/>
        </p:nvSpPr>
        <p:spPr>
          <a:xfrm>
            <a:off x="234043" y="305322"/>
            <a:ext cx="11723913" cy="4616648"/>
          </a:xfrm>
          <a:prstGeom prst="rect">
            <a:avLst/>
          </a:prstGeom>
        </p:spPr>
        <p:txBody>
          <a:bodyPr wrap="square">
            <a:spAutoFit/>
          </a:bodyPr>
          <a:lstStyle/>
          <a:p>
            <a:pPr>
              <a:lnSpc>
                <a:spcPct val="150000"/>
              </a:lnSpc>
            </a:pPr>
            <a:r>
              <a:rPr lang="en-US" altLang="zh-CN" sz="2800" dirty="0" smtClean="0"/>
              <a:t>1.C</a:t>
            </a:r>
            <a:r>
              <a:rPr lang="zh-CN" altLang="zh-CN" sz="2800" dirty="0"/>
              <a:t>　钠与盐酸反应的本质是先与</a:t>
            </a:r>
            <a:r>
              <a:rPr lang="en-US" altLang="zh-CN" sz="2800" dirty="0"/>
              <a:t>H</a:t>
            </a:r>
            <a:r>
              <a:rPr lang="en-US" altLang="zh-CN" sz="2800" baseline="30000" dirty="0"/>
              <a:t>+</a:t>
            </a:r>
            <a:r>
              <a:rPr lang="zh-CN" altLang="zh-CN" sz="2800" dirty="0"/>
              <a:t>反应</a:t>
            </a:r>
            <a:r>
              <a:rPr lang="en-US" altLang="zh-CN" sz="2800" dirty="0"/>
              <a:t>,</a:t>
            </a:r>
            <a:r>
              <a:rPr lang="zh-CN" altLang="zh-CN" sz="2800" dirty="0"/>
              <a:t>后与溶剂水反应</a:t>
            </a:r>
            <a:r>
              <a:rPr lang="en-US" altLang="zh-CN" sz="2800" dirty="0"/>
              <a:t>,</a:t>
            </a:r>
            <a:r>
              <a:rPr lang="zh-CN" altLang="zh-CN" sz="2800" dirty="0"/>
              <a:t>当酸足量时</a:t>
            </a:r>
            <a:r>
              <a:rPr lang="en-US" altLang="zh-CN" sz="2800" dirty="0"/>
              <a:t>,</a:t>
            </a:r>
            <a:r>
              <a:rPr lang="zh-CN" altLang="zh-CN" sz="2800" dirty="0"/>
              <a:t>钠只与酸反应</a:t>
            </a:r>
            <a:r>
              <a:rPr lang="en-US" altLang="zh-CN" sz="2800" dirty="0"/>
              <a:t>,A</a:t>
            </a:r>
            <a:r>
              <a:rPr lang="zh-CN" altLang="zh-CN" sz="2800" dirty="0"/>
              <a:t>项错误</a:t>
            </a:r>
            <a:r>
              <a:rPr lang="en-US" altLang="zh-CN" sz="2800" dirty="0"/>
              <a:t>;</a:t>
            </a:r>
            <a:r>
              <a:rPr lang="zh-CN" altLang="zh-CN" sz="2800" dirty="0"/>
              <a:t>三种溶液中</a:t>
            </a:r>
            <a:r>
              <a:rPr lang="en-US" altLang="zh-CN" sz="2800" dirty="0"/>
              <a:t>,X</a:t>
            </a:r>
            <a:r>
              <a:rPr lang="zh-CN" altLang="zh-CN" sz="2800" dirty="0"/>
              <a:t>中</a:t>
            </a:r>
            <a:r>
              <a:rPr lang="en-US" altLang="zh-CN" sz="2800" i="1" dirty="0"/>
              <a:t>c</a:t>
            </a:r>
            <a:r>
              <a:rPr lang="en-US" altLang="zh-CN" sz="2800" dirty="0"/>
              <a:t>(H</a:t>
            </a:r>
            <a:r>
              <a:rPr lang="en-US" altLang="zh-CN" sz="2800" baseline="30000" dirty="0"/>
              <a:t>+</a:t>
            </a:r>
            <a:r>
              <a:rPr lang="en-US" altLang="zh-CN" sz="2800" dirty="0"/>
              <a:t>)</a:t>
            </a:r>
            <a:r>
              <a:rPr lang="zh-CN" altLang="zh-CN" sz="2800" dirty="0"/>
              <a:t>最小</a:t>
            </a:r>
            <a:r>
              <a:rPr lang="en-US" altLang="zh-CN" sz="2800" dirty="0"/>
              <a:t>,</a:t>
            </a:r>
            <a:r>
              <a:rPr lang="zh-CN" altLang="zh-CN" sz="2800" dirty="0"/>
              <a:t>但</a:t>
            </a:r>
            <a:r>
              <a:rPr lang="en-US" altLang="zh-CN" sz="2800" dirty="0"/>
              <a:t>Y</a:t>
            </a:r>
            <a:r>
              <a:rPr lang="zh-CN" altLang="zh-CN" sz="2800" dirty="0"/>
              <a:t>、</a:t>
            </a:r>
            <a:r>
              <a:rPr lang="en-US" altLang="zh-CN" sz="2800" dirty="0"/>
              <a:t>Z</a:t>
            </a:r>
            <a:r>
              <a:rPr lang="zh-CN" altLang="zh-CN" sz="2800" dirty="0"/>
              <a:t>中</a:t>
            </a:r>
            <a:r>
              <a:rPr lang="en-US" altLang="zh-CN" sz="2800" i="1" dirty="0"/>
              <a:t>c</a:t>
            </a:r>
            <a:r>
              <a:rPr lang="en-US" altLang="zh-CN" sz="2800" dirty="0"/>
              <a:t>(H</a:t>
            </a:r>
            <a:r>
              <a:rPr lang="en-US" altLang="zh-CN" sz="2800" baseline="30000" dirty="0"/>
              <a:t>+</a:t>
            </a:r>
            <a:r>
              <a:rPr lang="en-US" altLang="zh-CN" sz="2800" dirty="0"/>
              <a:t>)</a:t>
            </a:r>
            <a:r>
              <a:rPr lang="zh-CN" altLang="zh-CN" sz="2800" dirty="0"/>
              <a:t>的相对大小无法确定</a:t>
            </a:r>
            <a:r>
              <a:rPr lang="en-US" altLang="zh-CN" sz="2800" dirty="0"/>
              <a:t>,</a:t>
            </a:r>
            <a:r>
              <a:rPr lang="zh-CN" altLang="zh-CN" sz="2800" dirty="0"/>
              <a:t>反应的剧烈程度无法确定</a:t>
            </a:r>
            <a:r>
              <a:rPr lang="en-US" altLang="zh-CN" sz="2800" dirty="0"/>
              <a:t>,B</a:t>
            </a:r>
            <a:r>
              <a:rPr lang="zh-CN" altLang="zh-CN" sz="2800" dirty="0"/>
              <a:t>项错误</a:t>
            </a:r>
            <a:r>
              <a:rPr lang="en-US" altLang="zh-CN" sz="2800" dirty="0"/>
              <a:t>;Z</a:t>
            </a:r>
            <a:r>
              <a:rPr lang="zh-CN" altLang="zh-CN" sz="2800" dirty="0"/>
              <a:t>中钠先与水反应生成</a:t>
            </a:r>
            <a:r>
              <a:rPr lang="en-US" altLang="zh-CN" sz="2800" dirty="0" err="1"/>
              <a:t>NaOH</a:t>
            </a:r>
            <a:r>
              <a:rPr lang="en-US" altLang="zh-CN" sz="2800" dirty="0" smtClean="0"/>
              <a:t>,</a:t>
            </a:r>
          </a:p>
          <a:p>
            <a:pPr>
              <a:lnSpc>
                <a:spcPct val="150000"/>
              </a:lnSpc>
            </a:pPr>
            <a:r>
              <a:rPr lang="en-US" altLang="zh-CN" sz="2800" dirty="0" err="1" smtClean="0"/>
              <a:t>NaOH</a:t>
            </a:r>
            <a:r>
              <a:rPr lang="zh-CN" altLang="zh-CN" sz="2800" dirty="0"/>
              <a:t>与</a:t>
            </a:r>
            <a:r>
              <a:rPr lang="en-US" altLang="zh-CN" sz="2800" dirty="0"/>
              <a:t>CuSO</a:t>
            </a:r>
            <a:r>
              <a:rPr lang="en-US" altLang="zh-CN" sz="2800" baseline="-25000" dirty="0"/>
              <a:t>4</a:t>
            </a:r>
            <a:r>
              <a:rPr lang="zh-CN" altLang="zh-CN" sz="2800" dirty="0"/>
              <a:t>发生复分解反应生成</a:t>
            </a:r>
            <a:r>
              <a:rPr lang="en-US" altLang="zh-CN" sz="2800" dirty="0"/>
              <a:t>Cu(OH)</a:t>
            </a:r>
            <a:r>
              <a:rPr lang="en-US" altLang="zh-CN" sz="2800" baseline="-25000" dirty="0"/>
              <a:t>2</a:t>
            </a:r>
            <a:r>
              <a:rPr lang="zh-CN" altLang="zh-CN" sz="2800" dirty="0"/>
              <a:t>沉淀和</a:t>
            </a:r>
            <a:r>
              <a:rPr lang="en-US" altLang="zh-CN" sz="2800" dirty="0"/>
              <a:t>Na</a:t>
            </a:r>
            <a:r>
              <a:rPr lang="en-US" altLang="zh-CN" sz="2800" baseline="-25000" dirty="0"/>
              <a:t>2</a:t>
            </a:r>
            <a:r>
              <a:rPr lang="en-US" altLang="zh-CN" sz="2800" dirty="0"/>
              <a:t>SO</a:t>
            </a:r>
            <a:r>
              <a:rPr lang="en-US" altLang="zh-CN" sz="2800" baseline="-25000" dirty="0"/>
              <a:t>4</a:t>
            </a:r>
            <a:r>
              <a:rPr lang="en-US" altLang="zh-CN" sz="2800" dirty="0"/>
              <a:t>,C</a:t>
            </a:r>
            <a:r>
              <a:rPr lang="zh-CN" altLang="zh-CN" sz="2800" dirty="0"/>
              <a:t>项正确</a:t>
            </a:r>
            <a:r>
              <a:rPr lang="en-US" altLang="zh-CN" sz="2800" dirty="0"/>
              <a:t>;</a:t>
            </a:r>
            <a:r>
              <a:rPr lang="zh-CN" altLang="zh-CN" sz="2800" dirty="0"/>
              <a:t>因向三个烧杯中加入的钠物质的量相同且钠完全反应</a:t>
            </a:r>
            <a:r>
              <a:rPr lang="en-US" altLang="zh-CN" sz="2800" dirty="0"/>
              <a:t>,</a:t>
            </a:r>
            <a:r>
              <a:rPr lang="zh-CN" altLang="zh-CN" sz="2800" dirty="0"/>
              <a:t>故生成的</a:t>
            </a:r>
            <a:r>
              <a:rPr lang="en-US" altLang="zh-CN" sz="2800" dirty="0"/>
              <a:t>H</a:t>
            </a:r>
            <a:r>
              <a:rPr lang="en-US" altLang="zh-CN" sz="2800" baseline="-25000" dirty="0"/>
              <a:t>2</a:t>
            </a:r>
            <a:r>
              <a:rPr lang="zh-CN" altLang="zh-CN" sz="2800" dirty="0"/>
              <a:t>的量相同</a:t>
            </a:r>
            <a:r>
              <a:rPr lang="en-US" altLang="zh-CN" sz="2800" dirty="0"/>
              <a:t>,D</a:t>
            </a:r>
            <a:r>
              <a:rPr lang="zh-CN" altLang="zh-CN" sz="2800" dirty="0"/>
              <a:t>项错误。</a:t>
            </a:r>
          </a:p>
          <a:p>
            <a:pPr>
              <a:lnSpc>
                <a:spcPct val="150000"/>
              </a:lnSpc>
            </a:pPr>
            <a:endParaRPr lang="zh-CN" altLang="zh-CN" sz="2800" dirty="0"/>
          </a:p>
        </p:txBody>
      </p:sp>
    </p:spTree>
    <p:extLst>
      <p:ext uri="{BB962C8B-B14F-4D97-AF65-F5344CB8AC3E}">
        <p14:creationId xmlns:p14="http://schemas.microsoft.com/office/powerpoint/2010/main" val="3731056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800" y="-2"/>
            <a:ext cx="4867072"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方法</a:t>
            </a:r>
            <a:r>
              <a:rPr lang="en-US" altLang="zh-CN" sz="2800" dirty="0">
                <a:solidFill>
                  <a:srgbClr val="DA251C"/>
                </a:solidFill>
              </a:rPr>
              <a:t>2 </a:t>
            </a:r>
            <a:r>
              <a:rPr lang="zh-CN" altLang="en-US" sz="2800" dirty="0">
                <a:solidFill>
                  <a:srgbClr val="DA251C"/>
                </a:solidFill>
              </a:rPr>
              <a:t>过氧化钠的性质及应用</a:t>
            </a:r>
            <a:endParaRPr lang="zh-CN" altLang="zh-CN" sz="2800" dirty="0">
              <a:solidFill>
                <a:srgbClr val="DA251C"/>
              </a:solidFill>
            </a:endParaRPr>
          </a:p>
        </p:txBody>
      </p:sp>
      <p:sp>
        <p:nvSpPr>
          <p:cNvPr id="2" name="矩形 1"/>
          <p:cNvSpPr/>
          <p:nvPr/>
        </p:nvSpPr>
        <p:spPr>
          <a:xfrm>
            <a:off x="234043" y="729341"/>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xmlns="" id="{714F6134-7288-4796-8499-E211F9E0561B}"/>
                  </a:ext>
                </a:extLst>
              </p:cNvPr>
              <p:cNvSpPr/>
              <p:nvPr/>
            </p:nvSpPr>
            <p:spPr>
              <a:xfrm>
                <a:off x="335643" y="1323544"/>
                <a:ext cx="11622313" cy="3362395"/>
              </a:xfrm>
              <a:prstGeom prst="rect">
                <a:avLst/>
              </a:prstGeom>
            </p:spPr>
            <p:txBody>
              <a:bodyPr wrap="square">
                <a:spAutoFit/>
              </a:bodyPr>
              <a:lstStyle/>
              <a:p>
                <a:pPr>
                  <a:lnSpc>
                    <a:spcPct val="150000"/>
                  </a:lnSpc>
                </a:pPr>
                <a:r>
                  <a:rPr lang="en-US" altLang="zh-CN" sz="2800" b="1" dirty="0"/>
                  <a:t>1.</a:t>
                </a:r>
                <a:r>
                  <a:rPr lang="zh-CN" altLang="en-US" sz="2800" b="1" dirty="0"/>
                  <a:t>化合价与性质的关系</a:t>
                </a:r>
                <a:endParaRPr lang="en-US" altLang="zh-CN" sz="2800" b="1" dirty="0"/>
              </a:p>
              <a:p>
                <a:pPr>
                  <a:lnSpc>
                    <a:spcPct val="150000"/>
                  </a:lnSpc>
                </a:pPr>
                <a14:m>
                  <m:oMath xmlns:m="http://schemas.openxmlformats.org/officeDocument/2006/math">
                    <m:limUpp>
                      <m:limUppPr>
                        <m:ctrlPr>
                          <a:rPr lang="zh-CN" altLang="zh-CN" sz="2000" i="1">
                            <a:latin typeface="Cambria Math" panose="02040503050406030204" pitchFamily="18" charset="0"/>
                          </a:rPr>
                        </m:ctrlPr>
                      </m:limUppPr>
                      <m:e>
                        <m:r>
                          <m:rPr>
                            <m:sty m:val="p"/>
                          </m:rPr>
                          <a:rPr lang="en-US" altLang="zh-CN" sz="2000">
                            <a:latin typeface="Cambria Math" panose="02040503050406030204" pitchFamily="18" charset="0"/>
                          </a:rPr>
                          <m:t>O</m:t>
                        </m:r>
                      </m:e>
                      <m:lim>
                        <m:r>
                          <m:rPr>
                            <m:nor/>
                          </m:rPr>
                          <a:rPr lang="en-US" altLang="zh-CN" sz="2000" i="1"/>
                          <m:t>−</m:t>
                        </m:r>
                        <m:r>
                          <a:rPr lang="en-US" altLang="zh-CN" sz="2000">
                            <a:latin typeface="Cambria Math" panose="02040503050406030204" pitchFamily="18" charset="0"/>
                          </a:rPr>
                          <m:t>2</m:t>
                        </m:r>
                      </m:lim>
                    </m:limUpp>
                  </m:oMath>
                </a14:m>
                <a:r>
                  <a:rPr lang="en-US" altLang="zh-CN" sz="2800" dirty="0"/>
                  <a:t>         </a:t>
                </a:r>
                <a14:m>
                  <m:oMath xmlns:m="http://schemas.openxmlformats.org/officeDocument/2006/math">
                    <m:limUpp>
                      <m:limUppPr>
                        <m:ctrlPr>
                          <a:rPr lang="zh-CN" altLang="zh-CN" sz="2000" i="1">
                            <a:latin typeface="Cambria Math" panose="02040503050406030204" pitchFamily="18" charset="0"/>
                          </a:rPr>
                        </m:ctrlPr>
                      </m:limUppPr>
                      <m:e>
                        <m:r>
                          <m:rPr>
                            <m:sty m:val="p"/>
                          </m:rPr>
                          <a:rPr lang="en-US" altLang="zh-CN" sz="2000">
                            <a:latin typeface="Cambria Math" panose="02040503050406030204" pitchFamily="18" charset="0"/>
                          </a:rPr>
                          <m:t>O</m:t>
                        </m:r>
                      </m:e>
                      <m:lim>
                        <m:r>
                          <m:rPr>
                            <m:nor/>
                          </m:rPr>
                          <a:rPr lang="en-US" altLang="zh-CN" sz="2000" i="1"/>
                          <m:t>−</m:t>
                        </m:r>
                        <m:r>
                          <a:rPr lang="en-US" altLang="zh-CN" sz="2000">
                            <a:latin typeface="Cambria Math" panose="02040503050406030204" pitchFamily="18" charset="0"/>
                          </a:rPr>
                          <m:t>1</m:t>
                        </m:r>
                      </m:lim>
                    </m:limUpp>
                  </m:oMath>
                </a14:m>
                <a:r>
                  <a:rPr lang="en-US" altLang="zh-CN" sz="2800" dirty="0"/>
                  <a:t>        </a:t>
                </a:r>
                <a14:m>
                  <m:oMath xmlns:m="http://schemas.openxmlformats.org/officeDocument/2006/math">
                    <m:limUpp>
                      <m:limUppPr>
                        <m:ctrlPr>
                          <a:rPr lang="zh-CN" altLang="zh-CN" sz="2000" i="1">
                            <a:latin typeface="Cambria Math" panose="02040503050406030204" pitchFamily="18" charset="0"/>
                          </a:rPr>
                        </m:ctrlPr>
                      </m:limUppPr>
                      <m:e>
                        <m:r>
                          <m:rPr>
                            <m:sty m:val="p"/>
                          </m:rPr>
                          <a:rPr lang="en-US" altLang="zh-CN" sz="2000">
                            <a:latin typeface="Cambria Math" panose="02040503050406030204" pitchFamily="18" charset="0"/>
                          </a:rPr>
                          <m:t>O</m:t>
                        </m:r>
                      </m:e>
                      <m:lim>
                        <m:r>
                          <a:rPr lang="en-US" altLang="zh-CN" sz="2000">
                            <a:latin typeface="Cambria Math" panose="02040503050406030204" pitchFamily="18" charset="0"/>
                          </a:rPr>
                          <m:t>0</m:t>
                        </m:r>
                      </m:lim>
                    </m:limUpp>
                  </m:oMath>
                </a14:m>
                <a:r>
                  <a:rPr lang="en-US" altLang="zh-CN" sz="2800" dirty="0"/>
                  <a:t>,</a:t>
                </a:r>
                <a:r>
                  <a:rPr lang="zh-CN" altLang="zh-CN" sz="2800" dirty="0"/>
                  <a:t>因此</a:t>
                </a:r>
                <a:r>
                  <a:rPr lang="en-US" altLang="zh-CN" sz="2800" dirty="0"/>
                  <a:t>Na</a:t>
                </a:r>
                <a:r>
                  <a:rPr lang="en-US" altLang="zh-CN" sz="2800" baseline="-25000" dirty="0"/>
                  <a:t>2</a:t>
                </a:r>
                <a:r>
                  <a:rPr lang="en-US" altLang="zh-CN" sz="2800" dirty="0"/>
                  <a:t>O</a:t>
                </a:r>
                <a:r>
                  <a:rPr lang="en-US" altLang="zh-CN" sz="2800" baseline="-25000" dirty="0"/>
                  <a:t>2</a:t>
                </a:r>
                <a:r>
                  <a:rPr lang="zh-CN" altLang="zh-CN" sz="2800" dirty="0"/>
                  <a:t>既有氧化性</a:t>
                </a:r>
                <a:r>
                  <a:rPr lang="en-US" altLang="zh-CN" sz="2800" dirty="0"/>
                  <a:t>,</a:t>
                </a:r>
                <a:r>
                  <a:rPr lang="zh-CN" altLang="zh-CN" sz="2800" dirty="0"/>
                  <a:t>又有还原性</a:t>
                </a:r>
                <a:r>
                  <a:rPr lang="en-US" altLang="zh-CN" sz="2800" dirty="0"/>
                  <a:t>,</a:t>
                </a:r>
                <a:r>
                  <a:rPr lang="zh-CN" altLang="zh-CN" sz="2800" dirty="0"/>
                  <a:t>但主要表现出较强的氧化性。</a:t>
                </a:r>
              </a:p>
              <a:p>
                <a:pPr>
                  <a:lnSpc>
                    <a:spcPct val="150000"/>
                  </a:lnSpc>
                </a:pPr>
                <a:r>
                  <a:rPr lang="en-US" altLang="zh-CN" sz="2800" dirty="0"/>
                  <a:t>2.</a:t>
                </a:r>
                <a:r>
                  <a:rPr lang="zh-CN" altLang="zh-CN" sz="2800" dirty="0"/>
                  <a:t>强氧化性的表现实例</a:t>
                </a:r>
              </a:p>
              <a:p>
                <a:pPr>
                  <a:lnSpc>
                    <a:spcPct val="150000"/>
                  </a:lnSpc>
                </a:pPr>
                <a:endParaRPr lang="en-US" altLang="zh-CN" sz="2800" dirty="0"/>
              </a:p>
            </p:txBody>
          </p:sp>
        </mc:Choice>
        <mc:Fallback xmlns="">
          <p:sp>
            <p:nvSpPr>
              <p:cNvPr id="3" name="矩形 2">
                <a:extLst>
                  <a:ext uri="{FF2B5EF4-FFF2-40B4-BE49-F238E27FC236}">
                    <a16:creationId xmlns:a16="http://schemas.microsoft.com/office/drawing/2014/main" xmlns:a14="http://schemas.microsoft.com/office/drawing/2010/main" xmlns="" id="{714F6134-7288-4796-8499-E211F9E0561B}"/>
                  </a:ext>
                </a:extLst>
              </p:cNvPr>
              <p:cNvSpPr>
                <a:spLocks noRot="1" noChangeAspect="1" noMove="1" noResize="1" noEditPoints="1" noAdjustHandles="1" noChangeArrowheads="1" noChangeShapeType="1" noTextEdit="1"/>
              </p:cNvSpPr>
              <p:nvPr/>
            </p:nvSpPr>
            <p:spPr>
              <a:xfrm>
                <a:off x="335643" y="1323544"/>
                <a:ext cx="11622313" cy="3362395"/>
              </a:xfrm>
              <a:prstGeom prst="rect">
                <a:avLst/>
              </a:prstGeom>
              <a:blipFill rotWithShape="1">
                <a:blip r:embed="rId2"/>
                <a:stretch>
                  <a:fillRect l="-1049"/>
                </a:stretch>
              </a:blipFill>
            </p:spPr>
            <p:txBody>
              <a:bodyPr/>
              <a:lstStyle/>
              <a:p>
                <a:r>
                  <a:rPr lang="zh-CN" altLang="en-US">
                    <a:noFill/>
                  </a:rPr>
                  <a:t> </a:t>
                </a:r>
              </a:p>
            </p:txBody>
          </p:sp>
        </mc:Fallback>
      </mc:AlternateContent>
      <p:pic>
        <p:nvPicPr>
          <p:cNvPr id="8" name="YLLJBTLJT1Z.jpg" descr="id:2147518380;FounderCES"/>
          <p:cNvPicPr/>
          <p:nvPr/>
        </p:nvPicPr>
        <p:blipFill>
          <a:blip r:embed="rId3"/>
          <a:stretch>
            <a:fillRect/>
          </a:stretch>
        </p:blipFill>
        <p:spPr>
          <a:xfrm>
            <a:off x="3908042" y="3429000"/>
            <a:ext cx="6116152" cy="3078804"/>
          </a:xfrm>
          <a:prstGeom prst="rect">
            <a:avLst/>
          </a:prstGeom>
        </p:spPr>
      </p:pic>
      <p:pic>
        <p:nvPicPr>
          <p:cNvPr id="9" name="图片 8"/>
          <p:cNvPicPr/>
          <p:nvPr/>
        </p:nvPicPr>
        <p:blipFill>
          <a:blip r:embed="rId4"/>
          <a:stretch>
            <a:fillRect/>
          </a:stretch>
        </p:blipFill>
        <p:spPr>
          <a:xfrm>
            <a:off x="783590" y="2158902"/>
            <a:ext cx="566420" cy="321922"/>
          </a:xfrm>
          <a:prstGeom prst="rect">
            <a:avLst/>
          </a:prstGeom>
        </p:spPr>
      </p:pic>
      <p:pic>
        <p:nvPicPr>
          <p:cNvPr id="10" name="图片 9"/>
          <p:cNvPicPr/>
          <p:nvPr/>
        </p:nvPicPr>
        <p:blipFill>
          <a:blip r:embed="rId5"/>
          <a:stretch>
            <a:fillRect/>
          </a:stretch>
        </p:blipFill>
        <p:spPr>
          <a:xfrm>
            <a:off x="1837378" y="2189045"/>
            <a:ext cx="513383" cy="291779"/>
          </a:xfrm>
          <a:prstGeom prst="rect">
            <a:avLst/>
          </a:prstGeom>
        </p:spPr>
      </p:pic>
    </p:spTree>
    <p:extLst>
      <p:ext uri="{BB962C8B-B14F-4D97-AF65-F5344CB8AC3E}">
        <p14:creationId xmlns:p14="http://schemas.microsoft.com/office/powerpoint/2010/main" val="3534844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hlinkClick r:id="rId2" action="ppaction://hlinksldjump"/>
          </p:cNvPr>
          <p:cNvSpPr/>
          <p:nvPr/>
        </p:nvSpPr>
        <p:spPr>
          <a:xfrm>
            <a:off x="1081338" y="1022924"/>
            <a:ext cx="10065636" cy="323779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 </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钠的性质及应用</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 </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过氧化钠的性质及应用</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 </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过氧化钠与二氧化碳、水的反应</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4 </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碳酸钠、碳酸氢钠的鉴别和除杂</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5 </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碳酸钠、碳酸氢钠溶液与盐酸反应的图像分析</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微课</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 </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纯碱中</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Na</a:t>
            </a:r>
            <a:r>
              <a:rPr lang="en-US" altLang="zh-CN" sz="2800" baseline="-25000" dirty="0">
                <a:solidFill>
                  <a:schemeClr val="tx1">
                    <a:lumMod val="95000"/>
                    <a:lumOff val="5000"/>
                  </a:schemeClr>
                </a:solidFill>
                <a:latin typeface="微软雅黑" panose="020B0503020204020204" pitchFamily="34" charset="-122"/>
                <a:ea typeface="微软雅黑" panose="020B0503020204020204" pitchFamily="34" charset="-122"/>
              </a:rPr>
              <a:t>2</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CO</a:t>
            </a:r>
            <a:r>
              <a:rPr lang="en-US" altLang="zh-CN" sz="2800" baseline="-25000" dirty="0">
                <a:solidFill>
                  <a:schemeClr val="tx1">
                    <a:lumMod val="95000"/>
                    <a:lumOff val="5000"/>
                  </a:schemeClr>
                </a:solidFill>
                <a:latin typeface="微软雅黑" panose="020B0503020204020204" pitchFamily="34" charset="-122"/>
                <a:ea typeface="微软雅黑" panose="020B0503020204020204" pitchFamily="34" charset="-122"/>
              </a:rPr>
              <a:t>3</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质量分数的测定</a:t>
            </a:r>
          </a:p>
        </p:txBody>
      </p:sp>
      <p:sp>
        <p:nvSpPr>
          <p:cNvPr id="4" name="矩形 3">
            <a:hlinkClick r:id="" action="ppaction://noaction"/>
          </p:cNvPr>
          <p:cNvSpPr/>
          <p:nvPr/>
        </p:nvSpPr>
        <p:spPr>
          <a:xfrm>
            <a:off x="1081338" y="346007"/>
            <a:ext cx="10087407"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en-US" altLang="zh-CN" sz="2800" b="1" dirty="0">
                <a:solidFill>
                  <a:srgbClr val="DA251C"/>
                </a:solidFill>
                <a:latin typeface="+mj-ea"/>
              </a:rPr>
              <a:t>B</a:t>
            </a:r>
            <a:r>
              <a:rPr lang="zh-CN" altLang="en-US" sz="2800" b="1" dirty="0">
                <a:solidFill>
                  <a:srgbClr val="DA251C"/>
                </a:solidFill>
                <a:latin typeface="微软雅黑" panose="020B0503020204020204" charset="-122"/>
              </a:rPr>
              <a:t>方法帮</a:t>
            </a:r>
            <a:r>
              <a:rPr lang="en-US" altLang="zh-CN" sz="2800" b="1" dirty="0">
                <a:solidFill>
                  <a:srgbClr val="DA251C"/>
                </a:solidFill>
                <a:latin typeface="微软雅黑" panose="020B0503020204020204" charset="-122"/>
              </a:rPr>
              <a:t>•</a:t>
            </a:r>
            <a:r>
              <a:rPr lang="zh-CN" altLang="en-US" sz="2800" b="1" dirty="0">
                <a:solidFill>
                  <a:srgbClr val="DA251C"/>
                </a:solidFill>
                <a:latin typeface="Calibri" panose="020F0502020204030204" pitchFamily="34" charset="0"/>
                <a:cs typeface="微软雅黑" panose="020B0503020204020204" charset="-122"/>
              </a:rPr>
              <a:t>素养大提升</a:t>
            </a:r>
          </a:p>
        </p:txBody>
      </p:sp>
      <p:sp>
        <p:nvSpPr>
          <p:cNvPr id="5" name="矩形 4">
            <a:hlinkClick r:id="" action="ppaction://noaction"/>
          </p:cNvPr>
          <p:cNvSpPr/>
          <p:nvPr/>
        </p:nvSpPr>
        <p:spPr>
          <a:xfrm>
            <a:off x="1081343" y="4602849"/>
            <a:ext cx="10087402" cy="538284"/>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rtlCol="0" anchor="ctr"/>
          <a:lstStyle/>
          <a:p>
            <a:r>
              <a:rPr lang="en-US" altLang="zh-CN" sz="2800" b="1" dirty="0">
                <a:solidFill>
                  <a:srgbClr val="DA251C"/>
                </a:solidFill>
                <a:latin typeface="微软雅黑" panose="020B0503020204020204" charset="-122"/>
                <a:cs typeface="微软雅黑" panose="020B0503020204020204" charset="-122"/>
              </a:rPr>
              <a:t>C</a:t>
            </a:r>
            <a:r>
              <a:rPr lang="zh-CN" altLang="en-US" sz="2800" b="1" dirty="0">
                <a:solidFill>
                  <a:srgbClr val="DA251C"/>
                </a:solidFill>
                <a:latin typeface="微软雅黑" panose="020B0503020204020204" charset="-122"/>
              </a:rPr>
              <a:t>考法帮</a:t>
            </a:r>
            <a:r>
              <a:rPr lang="en-US" altLang="zh-CN" sz="2800" b="1" dirty="0">
                <a:solidFill>
                  <a:srgbClr val="DA251C"/>
                </a:solidFill>
                <a:latin typeface="微软雅黑" panose="020B0503020204020204" charset="-122"/>
              </a:rPr>
              <a:t>•</a:t>
            </a:r>
            <a:r>
              <a:rPr lang="zh-CN" altLang="en-US" sz="2800" b="1" dirty="0">
                <a:solidFill>
                  <a:srgbClr val="DA251C"/>
                </a:solidFill>
                <a:latin typeface="微软雅黑" panose="020B0503020204020204" charset="-122"/>
                <a:cs typeface="微软雅黑" panose="020B0503020204020204" charset="-122"/>
              </a:rPr>
              <a:t>考向全扫描</a:t>
            </a:r>
          </a:p>
        </p:txBody>
      </p:sp>
      <p:sp>
        <p:nvSpPr>
          <p:cNvPr id="13" name="矩形 12">
            <a:hlinkClick r:id="rId2" action="ppaction://hlinksldjump"/>
          </p:cNvPr>
          <p:cNvSpPr/>
          <p:nvPr/>
        </p:nvSpPr>
        <p:spPr>
          <a:xfrm>
            <a:off x="1081338" y="5073995"/>
            <a:ext cx="10065636" cy="14143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 </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钠单质的性质</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 </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过氧化钠的性质及应用</a:t>
            </a:r>
            <a:endPar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402444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714F6134-7288-4796-8499-E211F9E0561B}"/>
              </a:ext>
            </a:extLst>
          </p:cNvPr>
          <p:cNvSpPr/>
          <p:nvPr/>
        </p:nvSpPr>
        <p:spPr>
          <a:xfrm>
            <a:off x="243191" y="729341"/>
            <a:ext cx="11714765" cy="3970318"/>
          </a:xfrm>
          <a:prstGeom prst="rect">
            <a:avLst/>
          </a:prstGeom>
        </p:spPr>
        <p:txBody>
          <a:bodyPr wrap="square">
            <a:spAutoFit/>
          </a:bodyPr>
          <a:lstStyle/>
          <a:p>
            <a:pPr>
              <a:lnSpc>
                <a:spcPct val="150000"/>
              </a:lnSpc>
            </a:pPr>
            <a:r>
              <a:rPr lang="zh-CN" altLang="en-US" sz="2800" b="1" dirty="0" smtClean="0">
                <a:solidFill>
                  <a:srgbClr val="DA251C"/>
                </a:solidFill>
              </a:rPr>
              <a:t>注意  </a:t>
            </a:r>
            <a:r>
              <a:rPr lang="zh-CN" altLang="en-US" sz="2800" dirty="0" smtClean="0"/>
              <a:t>  </a:t>
            </a:r>
            <a:r>
              <a:rPr lang="en-US" altLang="zh-CN" sz="2800" dirty="0"/>
              <a:t>1.</a:t>
            </a:r>
            <a:r>
              <a:rPr lang="zh-CN" altLang="zh-CN" sz="2800" dirty="0"/>
              <a:t>若遇到具有还原性的物质</a:t>
            </a:r>
            <a:r>
              <a:rPr lang="en-US" altLang="zh-CN" sz="2800" dirty="0"/>
              <a:t>,Na</a:t>
            </a:r>
            <a:r>
              <a:rPr lang="en-US" altLang="zh-CN" sz="2800" baseline="-25000" dirty="0"/>
              <a:t>2</a:t>
            </a:r>
            <a:r>
              <a:rPr lang="en-US" altLang="zh-CN" sz="2800" dirty="0"/>
              <a:t>O</a:t>
            </a:r>
            <a:r>
              <a:rPr lang="en-US" altLang="zh-CN" sz="2800" baseline="-25000" dirty="0"/>
              <a:t>2</a:t>
            </a:r>
            <a:r>
              <a:rPr lang="zh-CN" altLang="zh-CN" sz="2800" dirty="0"/>
              <a:t>通常只体现出氧化性</a:t>
            </a:r>
            <a:r>
              <a:rPr lang="en-US" altLang="zh-CN" sz="2800" dirty="0"/>
              <a:t>,</a:t>
            </a:r>
            <a:r>
              <a:rPr lang="zh-CN" altLang="zh-CN" sz="2800" dirty="0"/>
              <a:t>如</a:t>
            </a:r>
            <a:r>
              <a:rPr lang="en-US" altLang="zh-CN" sz="2800" dirty="0"/>
              <a:t>Na</a:t>
            </a:r>
            <a:r>
              <a:rPr lang="en-US" altLang="zh-CN" sz="2800" baseline="-25000" dirty="0"/>
              <a:t>2</a:t>
            </a:r>
            <a:r>
              <a:rPr lang="en-US" altLang="zh-CN" sz="2800" dirty="0"/>
              <a:t>O</a:t>
            </a:r>
            <a:r>
              <a:rPr lang="en-US" altLang="zh-CN" sz="2800" baseline="-25000" dirty="0"/>
              <a:t>2</a:t>
            </a:r>
            <a:r>
              <a:rPr lang="en-US" altLang="zh-CN" sz="2800" dirty="0"/>
              <a:t>+SO</a:t>
            </a:r>
            <a:r>
              <a:rPr lang="en-US" altLang="zh-CN" sz="2800" baseline="-25000" dirty="0"/>
              <a:t>2</a:t>
            </a:r>
            <a:r>
              <a:rPr lang="en-US" altLang="zh-CN" sz="2800" dirty="0"/>
              <a:t>         Na</a:t>
            </a:r>
            <a:r>
              <a:rPr lang="en-US" altLang="zh-CN" sz="2800" baseline="-25000" dirty="0"/>
              <a:t>2</a:t>
            </a:r>
            <a:r>
              <a:rPr lang="en-US" altLang="zh-CN" sz="2800" dirty="0"/>
              <a:t>SO</a:t>
            </a:r>
            <a:r>
              <a:rPr lang="en-US" altLang="zh-CN" sz="2800" baseline="-25000" dirty="0"/>
              <a:t>4</a:t>
            </a:r>
            <a:r>
              <a:rPr lang="en-US" altLang="zh-CN" sz="2800" dirty="0"/>
              <a:t>,Na</a:t>
            </a:r>
            <a:r>
              <a:rPr lang="en-US" altLang="zh-CN" sz="2800" baseline="-25000" dirty="0"/>
              <a:t>2</a:t>
            </a:r>
            <a:r>
              <a:rPr lang="en-US" altLang="zh-CN" sz="2800" dirty="0"/>
              <a:t>O</a:t>
            </a:r>
            <a:r>
              <a:rPr lang="en-US" altLang="zh-CN" sz="2800" baseline="-25000" dirty="0"/>
              <a:t>2</a:t>
            </a:r>
            <a:r>
              <a:rPr lang="en-US" altLang="zh-CN" sz="2800" dirty="0"/>
              <a:t>+CO      Na</a:t>
            </a:r>
            <a:r>
              <a:rPr lang="en-US" altLang="zh-CN" sz="2800" baseline="-25000" dirty="0"/>
              <a:t>2</a:t>
            </a:r>
            <a:r>
              <a:rPr lang="en-US" altLang="zh-CN" sz="2800" dirty="0"/>
              <a:t>CO</a:t>
            </a:r>
            <a:r>
              <a:rPr lang="en-US" altLang="zh-CN" sz="2800" baseline="-25000" dirty="0"/>
              <a:t>3</a:t>
            </a:r>
            <a:r>
              <a:rPr lang="en-US" altLang="zh-CN" sz="2800" dirty="0"/>
              <a:t>,Na</a:t>
            </a:r>
            <a:r>
              <a:rPr lang="en-US" altLang="zh-CN" sz="2800" baseline="-25000" dirty="0"/>
              <a:t>2</a:t>
            </a:r>
            <a:r>
              <a:rPr lang="en-US" altLang="zh-CN" sz="2800" dirty="0"/>
              <a:t>O</a:t>
            </a:r>
            <a:r>
              <a:rPr lang="en-US" altLang="zh-CN" sz="2800" baseline="-25000" dirty="0"/>
              <a:t>2</a:t>
            </a:r>
            <a:r>
              <a:rPr lang="en-US" altLang="zh-CN" sz="2800" dirty="0"/>
              <a:t>+2NO       2NaNO</a:t>
            </a:r>
            <a:r>
              <a:rPr lang="en-US" altLang="zh-CN" sz="2800" baseline="-25000" dirty="0"/>
              <a:t>2</a:t>
            </a:r>
            <a:r>
              <a:rPr lang="en-US" altLang="zh-CN" sz="2800" dirty="0"/>
              <a:t>, 3Na</a:t>
            </a:r>
            <a:r>
              <a:rPr lang="en-US" altLang="zh-CN" sz="2800" baseline="-25000" dirty="0"/>
              <a:t>2</a:t>
            </a:r>
            <a:r>
              <a:rPr lang="en-US" altLang="zh-CN" sz="2800" dirty="0"/>
              <a:t>O</a:t>
            </a:r>
            <a:r>
              <a:rPr lang="en-US" altLang="zh-CN" sz="2800" baseline="-25000" dirty="0"/>
              <a:t>2</a:t>
            </a:r>
            <a:r>
              <a:rPr lang="en-US" altLang="zh-CN" sz="2800" dirty="0"/>
              <a:t>+Fe</a:t>
            </a:r>
            <a:r>
              <a:rPr lang="en-US" altLang="zh-CN" sz="2800" baseline="-25000" dirty="0"/>
              <a:t>2</a:t>
            </a:r>
            <a:r>
              <a:rPr lang="en-US" altLang="zh-CN" sz="2800" dirty="0"/>
              <a:t>O</a:t>
            </a:r>
            <a:r>
              <a:rPr lang="en-US" altLang="zh-CN" sz="2800" baseline="-25000" dirty="0"/>
              <a:t>3</a:t>
            </a:r>
            <a:r>
              <a:rPr lang="en-US" altLang="zh-CN" sz="2800" dirty="0"/>
              <a:t>          2Na</a:t>
            </a:r>
            <a:r>
              <a:rPr lang="en-US" altLang="zh-CN" sz="2800" baseline="-25000" dirty="0"/>
              <a:t>2</a:t>
            </a:r>
            <a:r>
              <a:rPr lang="en-US" altLang="zh-CN" sz="2800" dirty="0"/>
              <a:t>FeO</a:t>
            </a:r>
            <a:r>
              <a:rPr lang="en-US" altLang="zh-CN" sz="2800" baseline="-25000" dirty="0"/>
              <a:t>4</a:t>
            </a:r>
            <a:r>
              <a:rPr lang="en-US" altLang="zh-CN" sz="2800" dirty="0"/>
              <a:t>+Na</a:t>
            </a:r>
            <a:r>
              <a:rPr lang="en-US" altLang="zh-CN" sz="2800" baseline="-25000" dirty="0"/>
              <a:t>2</a:t>
            </a:r>
            <a:r>
              <a:rPr lang="en-US" altLang="zh-CN" sz="2800" dirty="0"/>
              <a:t>O(</a:t>
            </a:r>
            <a:r>
              <a:rPr lang="zh-CN" altLang="zh-CN" sz="2800" dirty="0"/>
              <a:t>可制备</a:t>
            </a:r>
            <a:r>
              <a:rPr lang="en-US" altLang="zh-CN" sz="2800" dirty="0"/>
              <a:t>Na</a:t>
            </a:r>
            <a:r>
              <a:rPr lang="en-US" altLang="zh-CN" sz="2800" baseline="-25000" dirty="0"/>
              <a:t>2</a:t>
            </a:r>
            <a:r>
              <a:rPr lang="en-US" altLang="zh-CN" sz="2800" dirty="0"/>
              <a:t>FeO</a:t>
            </a:r>
            <a:r>
              <a:rPr lang="en-US" altLang="zh-CN" sz="2800" baseline="-25000" dirty="0"/>
              <a:t>4</a:t>
            </a:r>
            <a:r>
              <a:rPr lang="en-US" altLang="zh-CN" sz="2800" dirty="0"/>
              <a:t>)</a:t>
            </a:r>
            <a:r>
              <a:rPr lang="zh-CN" altLang="zh-CN" sz="2800" dirty="0"/>
              <a:t>。</a:t>
            </a:r>
          </a:p>
          <a:p>
            <a:pPr>
              <a:lnSpc>
                <a:spcPct val="150000"/>
              </a:lnSpc>
            </a:pPr>
            <a:r>
              <a:rPr lang="en-US" altLang="zh-CN" sz="2800" dirty="0"/>
              <a:t>2.</a:t>
            </a:r>
            <a:r>
              <a:rPr lang="zh-CN" altLang="zh-CN" sz="2800" dirty="0"/>
              <a:t>若遇到非还原剂</a:t>
            </a:r>
            <a:r>
              <a:rPr lang="en-US" altLang="zh-CN" sz="2800" dirty="0"/>
              <a:t>,</a:t>
            </a:r>
            <a:r>
              <a:rPr lang="zh-CN" altLang="zh-CN" sz="2800" dirty="0"/>
              <a:t>如</a:t>
            </a:r>
            <a:r>
              <a:rPr lang="en-US" altLang="zh-CN" sz="2800" dirty="0"/>
              <a:t>CO</a:t>
            </a:r>
            <a:r>
              <a:rPr lang="en-US" altLang="zh-CN" sz="2800" baseline="-25000" dirty="0"/>
              <a:t>2</a:t>
            </a:r>
            <a:r>
              <a:rPr lang="zh-CN" altLang="zh-CN" sz="2800" dirty="0"/>
              <a:t>、</a:t>
            </a:r>
            <a:r>
              <a:rPr lang="en-US" altLang="zh-CN" sz="2800" dirty="0"/>
              <a:t>H</a:t>
            </a:r>
            <a:r>
              <a:rPr lang="en-US" altLang="zh-CN" sz="2800" baseline="-25000" dirty="0"/>
              <a:t>2</a:t>
            </a:r>
            <a:r>
              <a:rPr lang="en-US" altLang="zh-CN" sz="2800" dirty="0"/>
              <a:t>O</a:t>
            </a:r>
            <a:r>
              <a:rPr lang="zh-CN" altLang="zh-CN" sz="2800" dirty="0"/>
              <a:t>、</a:t>
            </a:r>
            <a:r>
              <a:rPr lang="en-US" altLang="zh-CN" sz="2800" dirty="0"/>
              <a:t>H</a:t>
            </a:r>
            <a:r>
              <a:rPr lang="en-US" altLang="zh-CN" sz="2800" baseline="30000" dirty="0"/>
              <a:t>+</a:t>
            </a:r>
            <a:r>
              <a:rPr lang="en-US" altLang="zh-CN" sz="2800" dirty="0"/>
              <a:t>,Na</a:t>
            </a:r>
            <a:r>
              <a:rPr lang="en-US" altLang="zh-CN" sz="2800" baseline="-25000" dirty="0"/>
              <a:t>2</a:t>
            </a:r>
            <a:r>
              <a:rPr lang="en-US" altLang="zh-CN" sz="2800" dirty="0"/>
              <a:t>O</a:t>
            </a:r>
            <a:r>
              <a:rPr lang="en-US" altLang="zh-CN" sz="2800" baseline="-25000" dirty="0"/>
              <a:t>2</a:t>
            </a:r>
            <a:r>
              <a:rPr lang="zh-CN" altLang="zh-CN" sz="2800" dirty="0"/>
              <a:t>往往发生自身的氧化还原反应</a:t>
            </a:r>
            <a:r>
              <a:rPr lang="en-US" altLang="zh-CN" sz="2800" dirty="0"/>
              <a:t>,</a:t>
            </a:r>
            <a:r>
              <a:rPr lang="zh-CN" altLang="zh-CN" sz="2800" dirty="0"/>
              <a:t>既作氧化剂又作还原剂。</a:t>
            </a:r>
          </a:p>
          <a:p>
            <a:pPr>
              <a:lnSpc>
                <a:spcPct val="150000"/>
              </a:lnSpc>
            </a:pPr>
            <a:r>
              <a:rPr lang="en-US" altLang="zh-CN" sz="2800" dirty="0"/>
              <a:t>3.</a:t>
            </a:r>
            <a:r>
              <a:rPr lang="zh-CN" altLang="zh-CN" sz="2800" dirty="0"/>
              <a:t>若遇到</a:t>
            </a:r>
            <a:r>
              <a:rPr lang="en-US" altLang="zh-CN" sz="2800" dirty="0"/>
              <a:t>KMnO</a:t>
            </a:r>
            <a:r>
              <a:rPr lang="en-US" altLang="zh-CN" sz="2800" baseline="-25000" dirty="0"/>
              <a:t>4</a:t>
            </a:r>
            <a:r>
              <a:rPr lang="zh-CN" altLang="zh-CN" sz="2800" dirty="0"/>
              <a:t>等强氧化剂时</a:t>
            </a:r>
            <a:r>
              <a:rPr lang="en-US" altLang="zh-CN" sz="2800" dirty="0"/>
              <a:t>,Na</a:t>
            </a:r>
            <a:r>
              <a:rPr lang="en-US" altLang="zh-CN" sz="2800" baseline="-25000" dirty="0"/>
              <a:t>2</a:t>
            </a:r>
            <a:r>
              <a:rPr lang="en-US" altLang="zh-CN" sz="2800" dirty="0"/>
              <a:t>O</a:t>
            </a:r>
            <a:r>
              <a:rPr lang="en-US" altLang="zh-CN" sz="2800" baseline="-25000" dirty="0"/>
              <a:t>2</a:t>
            </a:r>
            <a:r>
              <a:rPr lang="zh-CN" altLang="zh-CN" sz="2800" dirty="0"/>
              <a:t>表现出还原性</a:t>
            </a:r>
            <a:r>
              <a:rPr lang="en-US" altLang="zh-CN" sz="2800" dirty="0"/>
              <a:t>,</a:t>
            </a:r>
            <a:r>
              <a:rPr lang="zh-CN" altLang="zh-CN" sz="2800" dirty="0"/>
              <a:t>氧化产物为</a:t>
            </a:r>
            <a:r>
              <a:rPr lang="en-US" altLang="zh-CN" sz="2800" dirty="0"/>
              <a:t>O</a:t>
            </a:r>
            <a:r>
              <a:rPr lang="en-US" altLang="zh-CN" sz="2800" baseline="-25000" dirty="0"/>
              <a:t>2</a:t>
            </a:r>
            <a:r>
              <a:rPr lang="zh-CN" altLang="zh-CN" sz="2800" dirty="0"/>
              <a:t>。</a:t>
            </a:r>
          </a:p>
        </p:txBody>
      </p:sp>
      <p:pic>
        <p:nvPicPr>
          <p:cNvPr id="11" name="图片 10"/>
          <p:cNvPicPr/>
          <p:nvPr/>
        </p:nvPicPr>
        <p:blipFill>
          <a:blip r:embed="rId2"/>
          <a:stretch>
            <a:fillRect/>
          </a:stretch>
        </p:blipFill>
        <p:spPr>
          <a:xfrm>
            <a:off x="2171091" y="1652026"/>
            <a:ext cx="439042" cy="249427"/>
          </a:xfrm>
          <a:prstGeom prst="rect">
            <a:avLst/>
          </a:prstGeom>
        </p:spPr>
      </p:pic>
      <p:pic>
        <p:nvPicPr>
          <p:cNvPr id="12" name="图片 11"/>
          <p:cNvPicPr/>
          <p:nvPr/>
        </p:nvPicPr>
        <p:blipFill>
          <a:blip r:embed="rId2"/>
          <a:stretch>
            <a:fillRect/>
          </a:stretch>
        </p:blipFill>
        <p:spPr>
          <a:xfrm>
            <a:off x="2714976" y="2307751"/>
            <a:ext cx="439042" cy="249427"/>
          </a:xfrm>
          <a:prstGeom prst="rect">
            <a:avLst/>
          </a:prstGeom>
        </p:spPr>
      </p:pic>
      <p:pic>
        <p:nvPicPr>
          <p:cNvPr id="13" name="图片 12"/>
          <p:cNvPicPr/>
          <p:nvPr/>
        </p:nvPicPr>
        <p:blipFill>
          <a:blip r:embed="rId2"/>
          <a:stretch>
            <a:fillRect/>
          </a:stretch>
        </p:blipFill>
        <p:spPr>
          <a:xfrm>
            <a:off x="5656958" y="1652025"/>
            <a:ext cx="439042" cy="249427"/>
          </a:xfrm>
          <a:prstGeom prst="rect">
            <a:avLst/>
          </a:prstGeom>
        </p:spPr>
      </p:pic>
      <p:sp>
        <p:nvSpPr>
          <p:cNvPr id="9" name="矩形 8"/>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10" name="组合 9"/>
          <p:cNvGrpSpPr/>
          <p:nvPr/>
        </p:nvGrpSpPr>
        <p:grpSpPr>
          <a:xfrm>
            <a:off x="11409225" y="1524"/>
            <a:ext cx="85864" cy="187056"/>
            <a:chOff x="5320236" y="0"/>
            <a:chExt cx="1566554" cy="3412757"/>
          </a:xfrm>
        </p:grpSpPr>
        <p:sp>
          <p:nvSpPr>
            <p:cNvPr id="14" name="任意多边形 13"/>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任意多边形 14"/>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6" name="组合 15"/>
          <p:cNvGrpSpPr/>
          <p:nvPr/>
        </p:nvGrpSpPr>
        <p:grpSpPr>
          <a:xfrm>
            <a:off x="11578590" y="60500"/>
            <a:ext cx="379366" cy="115796"/>
            <a:chOff x="2452571" y="1771159"/>
            <a:chExt cx="7813430" cy="2384926"/>
          </a:xfrm>
          <a:solidFill>
            <a:schemeClr val="bg1"/>
          </a:solidFill>
        </p:grpSpPr>
        <p:sp>
          <p:nvSpPr>
            <p:cNvPr id="17" name="任意多边形 16"/>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8" name="任意多边形 17"/>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矩形 19"/>
          <p:cNvSpPr/>
          <p:nvPr/>
        </p:nvSpPr>
        <p:spPr>
          <a:xfrm>
            <a:off x="9098281" y="0"/>
            <a:ext cx="21146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专题五：钠及其化合物</a:t>
            </a:r>
          </a:p>
        </p:txBody>
      </p:sp>
      <p:pic>
        <p:nvPicPr>
          <p:cNvPr id="21" name="图片 20"/>
          <p:cNvPicPr/>
          <p:nvPr/>
        </p:nvPicPr>
        <p:blipFill>
          <a:blip r:embed="rId2"/>
          <a:stretch>
            <a:fillRect/>
          </a:stretch>
        </p:blipFill>
        <p:spPr>
          <a:xfrm>
            <a:off x="9302983" y="1652025"/>
            <a:ext cx="439042" cy="249427"/>
          </a:xfrm>
          <a:prstGeom prst="rect">
            <a:avLst/>
          </a:prstGeom>
        </p:spPr>
      </p:pic>
    </p:spTree>
    <p:extLst>
      <p:ext uri="{BB962C8B-B14F-4D97-AF65-F5344CB8AC3E}">
        <p14:creationId xmlns:p14="http://schemas.microsoft.com/office/powerpoint/2010/main" val="18653636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3323987"/>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t>下列说法中正确的是</a:t>
            </a:r>
          </a:p>
          <a:p>
            <a:pPr>
              <a:lnSpc>
                <a:spcPct val="150000"/>
              </a:lnSpc>
            </a:pPr>
            <a:r>
              <a:rPr lang="en-US" altLang="zh-CN" sz="2800" dirty="0"/>
              <a:t>A.Na</a:t>
            </a:r>
            <a:r>
              <a:rPr lang="en-US" altLang="zh-CN" sz="2800" baseline="-25000" dirty="0"/>
              <a:t>2</a:t>
            </a:r>
            <a:r>
              <a:rPr lang="en-US" altLang="zh-CN" sz="2800" dirty="0"/>
              <a:t>O</a:t>
            </a:r>
            <a:r>
              <a:rPr lang="en-US" altLang="zh-CN" sz="2800" baseline="-25000" dirty="0"/>
              <a:t>2</a:t>
            </a:r>
            <a:r>
              <a:rPr lang="zh-CN" altLang="zh-CN" sz="2800" dirty="0"/>
              <a:t>遇到湿润的紫色石蕊试纸后</a:t>
            </a:r>
            <a:r>
              <a:rPr lang="en-US" altLang="zh-CN" sz="2800" dirty="0"/>
              <a:t>,</a:t>
            </a:r>
            <a:r>
              <a:rPr lang="zh-CN" altLang="zh-CN" sz="2800" dirty="0"/>
              <a:t>石蕊试纸最终变成蓝色</a:t>
            </a:r>
          </a:p>
          <a:p>
            <a:pPr>
              <a:lnSpc>
                <a:spcPct val="150000"/>
              </a:lnSpc>
            </a:pPr>
            <a:r>
              <a:rPr lang="en-US" altLang="zh-CN" sz="2800" dirty="0"/>
              <a:t>B.Na</a:t>
            </a:r>
            <a:r>
              <a:rPr lang="en-US" altLang="zh-CN" sz="2800" baseline="-25000" dirty="0"/>
              <a:t>2</a:t>
            </a:r>
            <a:r>
              <a:rPr lang="en-US" altLang="zh-CN" sz="2800" dirty="0"/>
              <a:t>O</a:t>
            </a:r>
            <a:r>
              <a:rPr lang="en-US" altLang="zh-CN" sz="2800" baseline="-25000" dirty="0"/>
              <a:t>2</a:t>
            </a:r>
            <a:r>
              <a:rPr lang="zh-CN" altLang="zh-CN" sz="2800" dirty="0"/>
              <a:t>与</a:t>
            </a:r>
            <a:r>
              <a:rPr lang="en-US" altLang="zh-CN" sz="2800" dirty="0"/>
              <a:t>CO</a:t>
            </a:r>
            <a:r>
              <a:rPr lang="en-US" altLang="zh-CN" sz="2800" baseline="-25000" dirty="0"/>
              <a:t>2</a:t>
            </a:r>
            <a:r>
              <a:rPr lang="zh-CN" altLang="zh-CN" sz="2800" dirty="0"/>
              <a:t>反应生成</a:t>
            </a:r>
            <a:r>
              <a:rPr lang="en-US" altLang="zh-CN" sz="2800" dirty="0"/>
              <a:t>0.1 </a:t>
            </a:r>
            <a:r>
              <a:rPr lang="en-US" altLang="zh-CN" sz="2800" dirty="0" err="1"/>
              <a:t>mol</a:t>
            </a:r>
            <a:r>
              <a:rPr lang="en-US" altLang="zh-CN" sz="2800" dirty="0"/>
              <a:t> O</a:t>
            </a:r>
            <a:r>
              <a:rPr lang="en-US" altLang="zh-CN" sz="2800" baseline="-25000" dirty="0"/>
              <a:t>2</a:t>
            </a:r>
            <a:r>
              <a:rPr lang="zh-CN" altLang="zh-CN" sz="2800" dirty="0"/>
              <a:t>时转移电子</a:t>
            </a:r>
            <a:r>
              <a:rPr lang="en-US" altLang="zh-CN" sz="2800" dirty="0"/>
              <a:t>0.4 </a:t>
            </a:r>
            <a:r>
              <a:rPr lang="en-US" altLang="zh-CN" sz="2800" dirty="0" err="1"/>
              <a:t>mol</a:t>
            </a:r>
            <a:endParaRPr lang="zh-CN" altLang="zh-CN" sz="2800" dirty="0"/>
          </a:p>
          <a:p>
            <a:pPr>
              <a:lnSpc>
                <a:spcPct val="150000"/>
              </a:lnSpc>
            </a:pPr>
            <a:r>
              <a:rPr lang="en-US" altLang="zh-CN" sz="2800" dirty="0"/>
              <a:t>C.</a:t>
            </a:r>
            <a:r>
              <a:rPr lang="zh-CN" altLang="zh-CN" sz="2800" dirty="0"/>
              <a:t>将</a:t>
            </a:r>
            <a:r>
              <a:rPr lang="en-US" altLang="zh-CN" sz="2800" dirty="0"/>
              <a:t>Na</a:t>
            </a:r>
            <a:r>
              <a:rPr lang="en-US" altLang="zh-CN" sz="2800" baseline="-25000" dirty="0"/>
              <a:t>2</a:t>
            </a:r>
            <a:r>
              <a:rPr lang="en-US" altLang="zh-CN" sz="2800" dirty="0"/>
              <a:t>O</a:t>
            </a:r>
            <a:r>
              <a:rPr lang="en-US" altLang="zh-CN" sz="2800" baseline="-25000" dirty="0"/>
              <a:t>2</a:t>
            </a:r>
            <a:r>
              <a:rPr lang="zh-CN" altLang="zh-CN" sz="2800" dirty="0"/>
              <a:t>投入</a:t>
            </a:r>
            <a:r>
              <a:rPr lang="en-US" altLang="zh-CN" sz="2800" dirty="0"/>
              <a:t>CuCl</a:t>
            </a:r>
            <a:r>
              <a:rPr lang="en-US" altLang="zh-CN" sz="2800" baseline="-25000" dirty="0"/>
              <a:t>2</a:t>
            </a:r>
            <a:r>
              <a:rPr lang="zh-CN" altLang="zh-CN" sz="2800" dirty="0"/>
              <a:t>溶液中有蓝色沉淀及气泡产生</a:t>
            </a:r>
          </a:p>
          <a:p>
            <a:pPr>
              <a:lnSpc>
                <a:spcPct val="150000"/>
              </a:lnSpc>
            </a:pPr>
            <a:r>
              <a:rPr lang="en-US" altLang="zh-CN" sz="2800" dirty="0"/>
              <a:t>D.</a:t>
            </a:r>
            <a:r>
              <a:rPr lang="zh-CN" altLang="zh-CN" sz="2800" dirty="0"/>
              <a:t>向饱和烧碱溶液中加入</a:t>
            </a:r>
            <a:r>
              <a:rPr lang="en-US" altLang="zh-CN" sz="2800" dirty="0"/>
              <a:t>2 g Na</a:t>
            </a:r>
            <a:r>
              <a:rPr lang="en-US" altLang="zh-CN" sz="2800" baseline="-25000" dirty="0"/>
              <a:t>2</a:t>
            </a:r>
            <a:r>
              <a:rPr lang="en-US" altLang="zh-CN" sz="2800" dirty="0"/>
              <a:t>O</a:t>
            </a:r>
            <a:r>
              <a:rPr lang="en-US" altLang="zh-CN" sz="2800" baseline="-25000" dirty="0"/>
              <a:t>2</a:t>
            </a:r>
            <a:r>
              <a:rPr lang="zh-CN" altLang="zh-CN" sz="2800" dirty="0"/>
              <a:t>反应完全时</a:t>
            </a:r>
            <a:r>
              <a:rPr lang="en-US" altLang="zh-CN" sz="2800" dirty="0"/>
              <a:t>,</a:t>
            </a:r>
            <a:r>
              <a:rPr lang="zh-CN" altLang="zh-CN" sz="2800" dirty="0"/>
              <a:t>溶液中</a:t>
            </a:r>
            <a:r>
              <a:rPr lang="en-US" altLang="zh-CN" sz="2800" i="1" dirty="0"/>
              <a:t>c</a:t>
            </a:r>
            <a:r>
              <a:rPr lang="en-US" altLang="zh-CN" sz="2800" dirty="0"/>
              <a:t>(Na</a:t>
            </a:r>
            <a:r>
              <a:rPr lang="en-US" altLang="zh-CN" sz="2800" baseline="30000" dirty="0"/>
              <a:t>+</a:t>
            </a:r>
            <a:r>
              <a:rPr lang="en-US" altLang="zh-CN" sz="2800" dirty="0"/>
              <a:t>) </a:t>
            </a:r>
            <a:r>
              <a:rPr lang="zh-CN" altLang="zh-CN" sz="2800" dirty="0"/>
              <a:t>不变</a:t>
            </a: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098281" y="0"/>
            <a:ext cx="21146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专题五：钠及其化合物</a:t>
            </a:r>
          </a:p>
        </p:txBody>
      </p:sp>
    </p:spTree>
    <p:extLst>
      <p:ext uri="{BB962C8B-B14F-4D97-AF65-F5344CB8AC3E}">
        <p14:creationId xmlns:p14="http://schemas.microsoft.com/office/powerpoint/2010/main" val="24688274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4616648"/>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en-US"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smtClean="0"/>
              <a:t>A</a:t>
            </a:r>
            <a:r>
              <a:rPr lang="zh-CN" altLang="zh-CN" sz="2800" dirty="0"/>
              <a:t>项</a:t>
            </a:r>
            <a:r>
              <a:rPr lang="en-US" altLang="zh-CN" sz="2800" dirty="0"/>
              <a:t>,</a:t>
            </a:r>
            <a:r>
              <a:rPr lang="zh-CN" altLang="zh-CN" sz="2800" dirty="0"/>
              <a:t>当较多的</a:t>
            </a:r>
            <a:r>
              <a:rPr lang="en-US" altLang="zh-CN" sz="2800" dirty="0"/>
              <a:t>Na</a:t>
            </a:r>
            <a:r>
              <a:rPr lang="en-US" altLang="zh-CN" sz="2800" baseline="-25000" dirty="0"/>
              <a:t>2</a:t>
            </a:r>
            <a:r>
              <a:rPr lang="en-US" altLang="zh-CN" sz="2800" dirty="0"/>
              <a:t>O</a:t>
            </a:r>
            <a:r>
              <a:rPr lang="en-US" altLang="zh-CN" sz="2800" baseline="-25000" dirty="0"/>
              <a:t>2</a:t>
            </a:r>
            <a:r>
              <a:rPr lang="zh-CN" altLang="zh-CN" sz="2800" dirty="0"/>
              <a:t>遇到湿润的紫色石蕊试纸时</a:t>
            </a:r>
            <a:r>
              <a:rPr lang="en-US" altLang="zh-CN" sz="2800" dirty="0"/>
              <a:t>,Na</a:t>
            </a:r>
            <a:r>
              <a:rPr lang="en-US" altLang="zh-CN" sz="2800" baseline="-25000" dirty="0"/>
              <a:t>2</a:t>
            </a:r>
            <a:r>
              <a:rPr lang="en-US" altLang="zh-CN" sz="2800" dirty="0"/>
              <a:t>O</a:t>
            </a:r>
            <a:r>
              <a:rPr lang="en-US" altLang="zh-CN" sz="2800" baseline="-25000" dirty="0"/>
              <a:t>2</a:t>
            </a:r>
            <a:r>
              <a:rPr lang="zh-CN" altLang="zh-CN" sz="2800" dirty="0"/>
              <a:t>最终能将石蕊试纸漂白而使其褪色</a:t>
            </a:r>
            <a:r>
              <a:rPr lang="en-US" altLang="zh-CN" sz="2800" dirty="0"/>
              <a:t>,</a:t>
            </a:r>
            <a:r>
              <a:rPr lang="zh-CN" altLang="zh-CN" sz="2800" dirty="0"/>
              <a:t>错误</a:t>
            </a:r>
            <a:r>
              <a:rPr lang="en-US" altLang="zh-CN" sz="2800" dirty="0"/>
              <a:t>;B</a:t>
            </a:r>
            <a:r>
              <a:rPr lang="zh-CN" altLang="zh-CN" sz="2800" dirty="0"/>
              <a:t>项</a:t>
            </a:r>
            <a:r>
              <a:rPr lang="en-US" altLang="zh-CN" sz="2800" dirty="0"/>
              <a:t>,</a:t>
            </a:r>
            <a:r>
              <a:rPr lang="zh-CN" altLang="zh-CN" sz="2800" dirty="0"/>
              <a:t>由</a:t>
            </a:r>
            <a:r>
              <a:rPr lang="en-US" altLang="zh-CN" sz="2800" dirty="0"/>
              <a:t>2Na</a:t>
            </a:r>
            <a:r>
              <a:rPr lang="en-US" altLang="zh-CN" sz="2800" baseline="-25000" dirty="0"/>
              <a:t>2</a:t>
            </a:r>
            <a:r>
              <a:rPr lang="en-US" altLang="zh-CN" sz="2800" dirty="0"/>
              <a:t>O</a:t>
            </a:r>
            <a:r>
              <a:rPr lang="en-US" altLang="zh-CN" sz="2800" baseline="-25000" dirty="0"/>
              <a:t>2</a:t>
            </a:r>
            <a:r>
              <a:rPr lang="en-US" altLang="zh-CN" sz="2800" dirty="0"/>
              <a:t>+ 2CO</a:t>
            </a:r>
            <a:r>
              <a:rPr lang="en-US" altLang="zh-CN" sz="2800" baseline="-25000" dirty="0"/>
              <a:t>2</a:t>
            </a:r>
            <a:r>
              <a:rPr lang="en-US" altLang="zh-CN" sz="2800" dirty="0"/>
              <a:t>       2Na</a:t>
            </a:r>
            <a:r>
              <a:rPr lang="en-US" altLang="zh-CN" sz="2800" baseline="-25000" dirty="0"/>
              <a:t>2</a:t>
            </a:r>
            <a:r>
              <a:rPr lang="en-US" altLang="zh-CN" sz="2800" dirty="0"/>
              <a:t>CO</a:t>
            </a:r>
            <a:r>
              <a:rPr lang="en-US" altLang="zh-CN" sz="2800" baseline="-25000" dirty="0"/>
              <a:t>3</a:t>
            </a:r>
            <a:r>
              <a:rPr lang="en-US" altLang="zh-CN" sz="2800" dirty="0"/>
              <a:t>+O</a:t>
            </a:r>
            <a:r>
              <a:rPr lang="en-US" altLang="zh-CN" sz="2800" baseline="-25000" dirty="0"/>
              <a:t>2</a:t>
            </a:r>
            <a:r>
              <a:rPr lang="zh-CN" altLang="zh-CN" sz="2800" dirty="0"/>
              <a:t>及</a:t>
            </a:r>
            <a:r>
              <a:rPr lang="en-US" altLang="zh-CN" sz="2800" dirty="0"/>
              <a:t>Na</a:t>
            </a:r>
            <a:r>
              <a:rPr lang="en-US" altLang="zh-CN" sz="2800" baseline="-25000" dirty="0"/>
              <a:t>2</a:t>
            </a:r>
            <a:r>
              <a:rPr lang="en-US" altLang="zh-CN" sz="2800" dirty="0"/>
              <a:t>O</a:t>
            </a:r>
            <a:r>
              <a:rPr lang="en-US" altLang="zh-CN" sz="2800" baseline="-25000" dirty="0"/>
              <a:t>2</a:t>
            </a:r>
            <a:r>
              <a:rPr lang="zh-CN" altLang="zh-CN" sz="2800" dirty="0"/>
              <a:t>中氧元素为 </a:t>
            </a:r>
            <a:r>
              <a:rPr lang="en-US" altLang="zh-CN" sz="2800" dirty="0"/>
              <a:t>-1</a:t>
            </a:r>
            <a:r>
              <a:rPr lang="zh-CN" altLang="zh-CN" sz="2800" dirty="0"/>
              <a:t>价知</a:t>
            </a:r>
            <a:r>
              <a:rPr lang="en-US" altLang="zh-CN" sz="2800" dirty="0"/>
              <a:t>,</a:t>
            </a:r>
            <a:r>
              <a:rPr lang="zh-CN" altLang="zh-CN" sz="2800" dirty="0"/>
              <a:t>每生成</a:t>
            </a:r>
            <a:r>
              <a:rPr lang="en-US" altLang="zh-CN" sz="2800" dirty="0"/>
              <a:t>1 </a:t>
            </a:r>
            <a:r>
              <a:rPr lang="en-US" altLang="zh-CN" sz="2800" dirty="0" err="1"/>
              <a:t>mol</a:t>
            </a:r>
            <a:r>
              <a:rPr lang="en-US" altLang="zh-CN" sz="2800" dirty="0"/>
              <a:t> O</a:t>
            </a:r>
            <a:r>
              <a:rPr lang="en-US" altLang="zh-CN" sz="2800" baseline="-25000" dirty="0"/>
              <a:t>2</a:t>
            </a:r>
            <a:r>
              <a:rPr lang="zh-CN" altLang="zh-CN" sz="2800" dirty="0"/>
              <a:t>时转移 </a:t>
            </a:r>
            <a:r>
              <a:rPr lang="en-US" altLang="zh-CN" sz="2800" dirty="0"/>
              <a:t>2 </a:t>
            </a:r>
            <a:r>
              <a:rPr lang="en-US" altLang="zh-CN" sz="2800" dirty="0" err="1"/>
              <a:t>mol</a:t>
            </a:r>
            <a:r>
              <a:rPr lang="zh-CN" altLang="zh-CN" sz="2800" dirty="0"/>
              <a:t>电子</a:t>
            </a:r>
            <a:r>
              <a:rPr lang="en-US" altLang="zh-CN" sz="2800" dirty="0"/>
              <a:t>,</a:t>
            </a:r>
            <a:r>
              <a:rPr lang="zh-CN" altLang="zh-CN" sz="2800" dirty="0"/>
              <a:t>错误</a:t>
            </a:r>
            <a:r>
              <a:rPr lang="en-US" altLang="zh-CN" sz="2800" dirty="0"/>
              <a:t>;C</a:t>
            </a:r>
            <a:r>
              <a:rPr lang="zh-CN" altLang="zh-CN" sz="2800" dirty="0"/>
              <a:t>项</a:t>
            </a:r>
            <a:r>
              <a:rPr lang="en-US" altLang="zh-CN" sz="2800" dirty="0"/>
              <a:t>,</a:t>
            </a:r>
            <a:r>
              <a:rPr lang="zh-CN" altLang="zh-CN" sz="2800" dirty="0"/>
              <a:t>将</a:t>
            </a:r>
            <a:r>
              <a:rPr lang="en-US" altLang="zh-CN" sz="2800" dirty="0"/>
              <a:t>Na</a:t>
            </a:r>
            <a:r>
              <a:rPr lang="en-US" altLang="zh-CN" sz="2800" baseline="-25000" dirty="0"/>
              <a:t>2</a:t>
            </a:r>
            <a:r>
              <a:rPr lang="en-US" altLang="zh-CN" sz="2800" dirty="0"/>
              <a:t>O</a:t>
            </a:r>
            <a:r>
              <a:rPr lang="en-US" altLang="zh-CN" sz="2800" baseline="-25000" dirty="0"/>
              <a:t>2</a:t>
            </a:r>
            <a:r>
              <a:rPr lang="zh-CN" altLang="zh-CN" sz="2800" dirty="0"/>
              <a:t>投入</a:t>
            </a:r>
            <a:r>
              <a:rPr lang="en-US" altLang="zh-CN" sz="2800" dirty="0"/>
              <a:t>CuCl</a:t>
            </a:r>
            <a:r>
              <a:rPr lang="en-US" altLang="zh-CN" sz="2800" baseline="-25000" dirty="0"/>
              <a:t>2</a:t>
            </a:r>
            <a:r>
              <a:rPr lang="zh-CN" altLang="zh-CN" sz="2800" dirty="0"/>
              <a:t>溶液中</a:t>
            </a:r>
            <a:r>
              <a:rPr lang="en-US" altLang="zh-CN" sz="2800" dirty="0"/>
              <a:t>,Na</a:t>
            </a:r>
            <a:r>
              <a:rPr lang="en-US" altLang="zh-CN" sz="2800" baseline="-25000" dirty="0"/>
              <a:t>2</a:t>
            </a:r>
            <a:r>
              <a:rPr lang="en-US" altLang="zh-CN" sz="2800" dirty="0"/>
              <a:t>O</a:t>
            </a:r>
            <a:r>
              <a:rPr lang="en-US" altLang="zh-CN" sz="2800" baseline="-25000" dirty="0"/>
              <a:t>2</a:t>
            </a:r>
            <a:r>
              <a:rPr lang="zh-CN" altLang="zh-CN" sz="2800" dirty="0"/>
              <a:t>先与水反应生成</a:t>
            </a:r>
            <a:r>
              <a:rPr lang="en-US" altLang="zh-CN" sz="2800" dirty="0" err="1"/>
              <a:t>NaOH</a:t>
            </a:r>
            <a:r>
              <a:rPr lang="zh-CN" altLang="zh-CN" sz="2800" dirty="0"/>
              <a:t>与</a:t>
            </a:r>
            <a:r>
              <a:rPr lang="en-US" altLang="zh-CN" sz="2800" dirty="0"/>
              <a:t>O</a:t>
            </a:r>
            <a:r>
              <a:rPr lang="en-US" altLang="zh-CN" sz="2800" baseline="-25000" dirty="0"/>
              <a:t>2</a:t>
            </a:r>
            <a:r>
              <a:rPr lang="en-US" altLang="zh-CN" sz="2800" dirty="0"/>
              <a:t>,NaOH</a:t>
            </a:r>
            <a:r>
              <a:rPr lang="zh-CN" altLang="zh-CN" sz="2800" dirty="0"/>
              <a:t>再与</a:t>
            </a:r>
            <a:r>
              <a:rPr lang="en-US" altLang="zh-CN" sz="2800" dirty="0"/>
              <a:t>CuCl</a:t>
            </a:r>
            <a:r>
              <a:rPr lang="en-US" altLang="zh-CN" sz="2800" baseline="-25000" dirty="0"/>
              <a:t>2</a:t>
            </a:r>
            <a:r>
              <a:rPr lang="zh-CN" altLang="zh-CN" sz="2800" dirty="0"/>
              <a:t>反应生成</a:t>
            </a:r>
            <a:r>
              <a:rPr lang="en-US" altLang="zh-CN" sz="2800" dirty="0"/>
              <a:t>Cu(OH)</a:t>
            </a:r>
            <a:r>
              <a:rPr lang="en-US" altLang="zh-CN" sz="2800" baseline="-25000" dirty="0"/>
              <a:t>2</a:t>
            </a:r>
            <a:r>
              <a:rPr lang="zh-CN" altLang="zh-CN" sz="2800" dirty="0"/>
              <a:t>沉淀</a:t>
            </a:r>
            <a:r>
              <a:rPr lang="en-US" altLang="zh-CN" sz="2800" dirty="0"/>
              <a:t>,</a:t>
            </a:r>
            <a:r>
              <a:rPr lang="zh-CN" altLang="zh-CN" sz="2800" dirty="0"/>
              <a:t>正确</a:t>
            </a:r>
            <a:r>
              <a:rPr lang="en-US" altLang="zh-CN" sz="2800" dirty="0"/>
              <a:t>;D</a:t>
            </a:r>
            <a:r>
              <a:rPr lang="zh-CN" altLang="zh-CN" sz="2800" dirty="0"/>
              <a:t>项</a:t>
            </a:r>
            <a:r>
              <a:rPr lang="en-US" altLang="zh-CN" sz="2800" dirty="0"/>
              <a:t>,Na</a:t>
            </a:r>
            <a:r>
              <a:rPr lang="en-US" altLang="zh-CN" sz="2800" baseline="-25000" dirty="0"/>
              <a:t>2</a:t>
            </a:r>
            <a:r>
              <a:rPr lang="en-US" altLang="zh-CN" sz="2800" dirty="0"/>
              <a:t>O</a:t>
            </a:r>
            <a:r>
              <a:rPr lang="en-US" altLang="zh-CN" sz="2800" baseline="-25000" dirty="0"/>
              <a:t>2</a:t>
            </a:r>
            <a:r>
              <a:rPr lang="zh-CN" altLang="zh-CN" sz="2800" dirty="0"/>
              <a:t>与水反应时能放出大量的热</a:t>
            </a:r>
            <a:r>
              <a:rPr lang="en-US" altLang="zh-CN" sz="2800" dirty="0"/>
              <a:t>,</a:t>
            </a:r>
            <a:r>
              <a:rPr lang="zh-CN" altLang="zh-CN" sz="2800" dirty="0"/>
              <a:t>使溶液温度升高</a:t>
            </a:r>
            <a:r>
              <a:rPr lang="en-US" altLang="zh-CN" sz="2800" dirty="0"/>
              <a:t>,</a:t>
            </a:r>
            <a:r>
              <a:rPr lang="en-US" altLang="zh-CN" sz="2800" dirty="0" err="1"/>
              <a:t>NaOH</a:t>
            </a:r>
            <a:r>
              <a:rPr lang="zh-CN" altLang="zh-CN" sz="2800" dirty="0"/>
              <a:t>的溶解度增大</a:t>
            </a:r>
            <a:r>
              <a:rPr lang="en-US" altLang="zh-CN" sz="2800" dirty="0"/>
              <a:t>,</a:t>
            </a:r>
            <a:r>
              <a:rPr lang="zh-CN" altLang="zh-CN" sz="2800" dirty="0"/>
              <a:t>从而导致溶液中</a:t>
            </a:r>
            <a:r>
              <a:rPr lang="en-US" altLang="zh-CN" sz="2800" i="1" dirty="0"/>
              <a:t>c</a:t>
            </a:r>
            <a:r>
              <a:rPr lang="en-US" altLang="zh-CN" sz="2800" dirty="0"/>
              <a:t>(Na</a:t>
            </a:r>
            <a:r>
              <a:rPr lang="en-US" altLang="zh-CN" sz="2800" baseline="30000" dirty="0"/>
              <a:t>+</a:t>
            </a:r>
            <a:r>
              <a:rPr lang="en-US" altLang="zh-CN" sz="2800" dirty="0"/>
              <a:t>)</a:t>
            </a:r>
            <a:r>
              <a:rPr lang="zh-CN" altLang="zh-CN" sz="2800" dirty="0"/>
              <a:t>增大</a:t>
            </a:r>
            <a:r>
              <a:rPr lang="en-US" altLang="zh-CN" sz="2800" dirty="0"/>
              <a:t>,</a:t>
            </a:r>
            <a:r>
              <a:rPr lang="zh-CN" altLang="zh-CN" sz="2800" dirty="0"/>
              <a:t>错误。</a:t>
            </a:r>
          </a:p>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en-US" sz="2800" dirty="0"/>
              <a:t>  </a:t>
            </a:r>
            <a:r>
              <a:rPr lang="en-US" altLang="zh-CN" sz="2800" dirty="0"/>
              <a:t>C</a:t>
            </a:r>
            <a:endParaRPr lang="zh-CN"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098281" y="0"/>
            <a:ext cx="21146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专题五：钠及其化合物</a:t>
            </a:r>
          </a:p>
        </p:txBody>
      </p:sp>
      <p:pic>
        <p:nvPicPr>
          <p:cNvPr id="14" name="图片 13"/>
          <p:cNvPicPr/>
          <p:nvPr/>
        </p:nvPicPr>
        <p:blipFill>
          <a:blip r:embed="rId2"/>
          <a:stretch>
            <a:fillRect/>
          </a:stretch>
        </p:blipFill>
        <p:spPr>
          <a:xfrm>
            <a:off x="7723444" y="1187775"/>
            <a:ext cx="417256" cy="237050"/>
          </a:xfrm>
          <a:prstGeom prst="rect">
            <a:avLst/>
          </a:prstGeom>
        </p:spPr>
      </p:pic>
    </p:spTree>
    <p:extLst>
      <p:ext uri="{BB962C8B-B14F-4D97-AF65-F5344CB8AC3E}">
        <p14:creationId xmlns:p14="http://schemas.microsoft.com/office/powerpoint/2010/main" val="7937019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738664"/>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拓展变式</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2  </a:t>
            </a:r>
            <a:r>
              <a:rPr lang="zh-CN" altLang="zh-CN" sz="2800" dirty="0"/>
              <a:t>下列有关</a:t>
            </a:r>
            <a:r>
              <a:rPr lang="en-US" altLang="zh-CN" sz="2800" dirty="0"/>
              <a:t>Na</a:t>
            </a:r>
            <a:r>
              <a:rPr lang="en-US" altLang="zh-CN" sz="2800" baseline="-25000" dirty="0"/>
              <a:t>2</a:t>
            </a:r>
            <a:r>
              <a:rPr lang="en-US" altLang="zh-CN" sz="2800" dirty="0"/>
              <a:t>O</a:t>
            </a:r>
            <a:r>
              <a:rPr lang="en-US" altLang="zh-CN" sz="2800" baseline="-25000" dirty="0"/>
              <a:t>2</a:t>
            </a:r>
            <a:r>
              <a:rPr lang="zh-CN" altLang="zh-CN" sz="2800" dirty="0"/>
              <a:t>的说法中</a:t>
            </a:r>
            <a:r>
              <a:rPr lang="en-US" altLang="zh-CN" sz="2800" dirty="0"/>
              <a:t>,</a:t>
            </a:r>
            <a:r>
              <a:rPr lang="zh-CN" altLang="zh-CN" sz="2800" dirty="0"/>
              <a:t>正确的是</a:t>
            </a:r>
            <a:r>
              <a:rPr lang="en-US" altLang="zh-CN" sz="2800" dirty="0"/>
              <a:t>(</a:t>
            </a:r>
            <a:r>
              <a:rPr lang="zh-CN" altLang="zh-CN" sz="2800" dirty="0"/>
              <a:t>　　</a:t>
            </a:r>
            <a:r>
              <a:rPr lang="en-US" altLang="zh-CN" sz="2800" dirty="0"/>
              <a:t>)</a:t>
            </a:r>
            <a:endParaRPr lang="zh-CN"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矩形 20"/>
          <p:cNvSpPr/>
          <p:nvPr/>
        </p:nvSpPr>
        <p:spPr>
          <a:xfrm>
            <a:off x="9098281" y="0"/>
            <a:ext cx="21146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专题五：钠及其化合物</a:t>
            </a:r>
          </a:p>
        </p:txBody>
      </p:sp>
      <mc:AlternateContent xmlns:mc="http://schemas.openxmlformats.org/markup-compatibility/2006" xmlns:a14="http://schemas.microsoft.com/office/drawing/2010/main">
        <mc:Choice Requires="a14">
          <p:graphicFrame>
            <p:nvGraphicFramePr>
              <p:cNvPr id="3" name="表格 2"/>
              <p:cNvGraphicFramePr>
                <a:graphicFrameLocks noGrp="1"/>
              </p:cNvGraphicFramePr>
              <p:nvPr>
                <p:extLst>
                  <p:ext uri="{D42A27DB-BD31-4B8C-83A1-F6EECF244321}">
                    <p14:modId xmlns:p14="http://schemas.microsoft.com/office/powerpoint/2010/main" val="3797272063"/>
                  </p:ext>
                </p:extLst>
              </p:nvPr>
            </p:nvGraphicFramePr>
            <p:xfrm>
              <a:off x="389106" y="1349587"/>
              <a:ext cx="11413788" cy="4697936"/>
            </p:xfrm>
            <a:graphic>
              <a:graphicData uri="http://schemas.openxmlformats.org/drawingml/2006/table">
                <a:tbl>
                  <a:tblPr firstRow="1" bandRow="1">
                    <a:tableStyleId>{5C22544A-7EE6-4342-B048-85BDC9FD1C3A}</a:tableStyleId>
                  </a:tblPr>
                  <a:tblGrid>
                    <a:gridCol w="671209">
                      <a:extLst>
                        <a:ext uri="{9D8B030D-6E8A-4147-A177-3AD203B41FA5}">
                          <a16:colId xmlns:a16="http://schemas.microsoft.com/office/drawing/2014/main" xmlns="" val="3844407442"/>
                        </a:ext>
                      </a:extLst>
                    </a:gridCol>
                    <a:gridCol w="2830749">
                      <a:extLst>
                        <a:ext uri="{9D8B030D-6E8A-4147-A177-3AD203B41FA5}">
                          <a16:colId xmlns:a16="http://schemas.microsoft.com/office/drawing/2014/main" xmlns="" val="2617697984"/>
                        </a:ext>
                      </a:extLst>
                    </a:gridCol>
                    <a:gridCol w="5321030">
                      <a:extLst>
                        <a:ext uri="{9D8B030D-6E8A-4147-A177-3AD203B41FA5}">
                          <a16:colId xmlns:a16="http://schemas.microsoft.com/office/drawing/2014/main" xmlns="" val="1637704813"/>
                        </a:ext>
                      </a:extLst>
                    </a:gridCol>
                    <a:gridCol w="2590800">
                      <a:extLst>
                        <a:ext uri="{9D8B030D-6E8A-4147-A177-3AD203B41FA5}">
                          <a16:colId xmlns:a16="http://schemas.microsoft.com/office/drawing/2014/main" xmlns="" val="814172914"/>
                        </a:ext>
                      </a:extLst>
                    </a:gridCol>
                  </a:tblGrid>
                  <a:tr h="650319">
                    <a:tc>
                      <a:txBody>
                        <a:bodyPr/>
                        <a:lstStyle/>
                        <a:p>
                          <a:pPr algn="ctr">
                            <a:lnSpc>
                              <a:spcPct val="120000"/>
                            </a:lnSpc>
                            <a:spcAft>
                              <a:spcPts val="0"/>
                            </a:spcAft>
                          </a:pPr>
                          <a:r>
                            <a:rPr lang="zh-CN" sz="2400" b="0">
                              <a:solidFill>
                                <a:srgbClr val="000000"/>
                              </a:solidFill>
                              <a:effectLst/>
                              <a:latin typeface="+mj-lt"/>
                              <a:ea typeface="+mj-ea"/>
                              <a:cs typeface="Times New Roman" panose="02020603050405020304" pitchFamily="18" charset="0"/>
                            </a:rPr>
                            <a:t>选项</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20000"/>
                            </a:lnSpc>
                            <a:spcAft>
                              <a:spcPts val="0"/>
                            </a:spcAft>
                          </a:pPr>
                          <a:r>
                            <a:rPr lang="zh-CN" sz="2400" b="0">
                              <a:solidFill>
                                <a:srgbClr val="000000"/>
                              </a:solidFill>
                              <a:effectLst/>
                              <a:latin typeface="+mj-lt"/>
                              <a:ea typeface="+mj-ea"/>
                              <a:cs typeface="Times New Roman" panose="02020603050405020304" pitchFamily="18" charset="0"/>
                            </a:rPr>
                            <a:t>反应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20000"/>
                            </a:lnSpc>
                            <a:spcAft>
                              <a:spcPts val="0"/>
                            </a:spcAft>
                          </a:pPr>
                          <a:r>
                            <a:rPr lang="zh-CN" sz="2400" b="0" dirty="0">
                              <a:solidFill>
                                <a:srgbClr val="000000"/>
                              </a:solidFill>
                              <a:effectLst/>
                              <a:latin typeface="+mj-lt"/>
                              <a:ea typeface="+mj-ea"/>
                              <a:cs typeface="Times New Roman" panose="02020603050405020304" pitchFamily="18" charset="0"/>
                            </a:rPr>
                            <a:t>反应方程式或反应现象描述</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20000"/>
                            </a:lnSpc>
                            <a:spcAft>
                              <a:spcPts val="0"/>
                            </a:spcAft>
                          </a:pPr>
                          <a:r>
                            <a:rPr lang="zh-CN" sz="2400" b="0" dirty="0">
                              <a:solidFill>
                                <a:srgbClr val="000000"/>
                              </a:solidFill>
                              <a:effectLst/>
                              <a:latin typeface="+mj-lt"/>
                              <a:ea typeface="+mj-ea"/>
                              <a:cs typeface="Times New Roman" panose="02020603050405020304" pitchFamily="18" charset="0"/>
                            </a:rPr>
                            <a:t>相关解释</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022048398"/>
                      </a:ext>
                    </a:extLst>
                  </a:tr>
                  <a:tr h="650319">
                    <a:tc>
                      <a:txBody>
                        <a:bodyPr/>
                        <a:lstStyle/>
                        <a:p>
                          <a:pPr algn="ctr">
                            <a:lnSpc>
                              <a:spcPct val="120000"/>
                            </a:lnSpc>
                            <a:spcAft>
                              <a:spcPts val="0"/>
                            </a:spcAft>
                          </a:pPr>
                          <a:r>
                            <a:rPr lang="en-US" sz="2400">
                              <a:solidFill>
                                <a:srgbClr val="000000"/>
                              </a:solidFill>
                              <a:effectLst/>
                              <a:latin typeface="+mj-lt"/>
                              <a:ea typeface="+mj-ea"/>
                              <a:cs typeface="Times New Roman" panose="02020603050405020304" pitchFamily="18" charset="0"/>
                            </a:rPr>
                            <a:t>A</a:t>
                          </a:r>
                          <a:endParaRPr lang="zh-CN" sz="2400">
                            <a:solidFill>
                              <a:srgbClr val="000000"/>
                            </a:solidFill>
                            <a:effectLst/>
                            <a:latin typeface="+mj-lt"/>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20000"/>
                            </a:lnSpc>
                            <a:spcAft>
                              <a:spcPts val="0"/>
                            </a:spcAft>
                          </a:pPr>
                          <a:r>
                            <a:rPr lang="en-US" sz="2400">
                              <a:solidFill>
                                <a:srgbClr val="000000"/>
                              </a:solidFill>
                              <a:effectLst/>
                              <a:latin typeface="+mj-lt"/>
                              <a:ea typeface="+mj-ea"/>
                              <a:cs typeface="Times New Roman" panose="02020603050405020304" pitchFamily="18" charset="0"/>
                            </a:rPr>
                            <a:t>Na</a:t>
                          </a:r>
                          <a:r>
                            <a:rPr lang="en-US" sz="2400" baseline="-25000">
                              <a:solidFill>
                                <a:srgbClr val="000000"/>
                              </a:solidFill>
                              <a:effectLst/>
                              <a:latin typeface="+mj-lt"/>
                              <a:ea typeface="+mj-ea"/>
                              <a:cs typeface="Times New Roman" panose="02020603050405020304" pitchFamily="18" charset="0"/>
                            </a:rPr>
                            <a:t>2</a:t>
                          </a:r>
                          <a:r>
                            <a:rPr lang="en-US" sz="2400">
                              <a:solidFill>
                                <a:srgbClr val="000000"/>
                              </a:solidFill>
                              <a:effectLst/>
                              <a:latin typeface="+mj-lt"/>
                              <a:ea typeface="+mj-ea"/>
                              <a:cs typeface="Times New Roman" panose="02020603050405020304" pitchFamily="18" charset="0"/>
                            </a:rPr>
                            <a:t>O</a:t>
                          </a:r>
                          <a:r>
                            <a:rPr lang="en-US" sz="2400" baseline="-25000">
                              <a:solidFill>
                                <a:srgbClr val="000000"/>
                              </a:solidFill>
                              <a:effectLst/>
                              <a:latin typeface="+mj-lt"/>
                              <a:ea typeface="+mj-ea"/>
                              <a:cs typeface="Times New Roman" panose="02020603050405020304" pitchFamily="18" charset="0"/>
                            </a:rPr>
                            <a:t>2</a:t>
                          </a:r>
                          <a:r>
                            <a:rPr lang="zh-CN" sz="2400">
                              <a:solidFill>
                                <a:srgbClr val="000000"/>
                              </a:solidFill>
                              <a:effectLst/>
                              <a:latin typeface="+mj-lt"/>
                              <a:ea typeface="+mj-ea"/>
                              <a:cs typeface="Times New Roman" panose="02020603050405020304" pitchFamily="18" charset="0"/>
                            </a:rPr>
                            <a:t>与</a:t>
                          </a:r>
                          <a:r>
                            <a:rPr lang="en-US" sz="2400">
                              <a:solidFill>
                                <a:srgbClr val="000000"/>
                              </a:solidFill>
                              <a:effectLst/>
                              <a:latin typeface="+mj-lt"/>
                              <a:ea typeface="+mj-ea"/>
                              <a:cs typeface="Times New Roman" panose="02020603050405020304" pitchFamily="18" charset="0"/>
                            </a:rPr>
                            <a:t>C</a:t>
                          </a:r>
                          <a:r>
                            <a:rPr lang="en-US" sz="2400" baseline="30000">
                              <a:solidFill>
                                <a:srgbClr val="000000"/>
                              </a:solidFill>
                              <a:effectLst/>
                              <a:latin typeface="+mj-lt"/>
                              <a:ea typeface="+mj-ea"/>
                              <a:cs typeface="Times New Roman" panose="02020603050405020304" pitchFamily="18" charset="0"/>
                            </a:rPr>
                            <a:t>18</a:t>
                          </a:r>
                          <a:r>
                            <a:rPr lang="en-US" sz="2400">
                              <a:solidFill>
                                <a:srgbClr val="000000"/>
                              </a:solidFill>
                              <a:effectLst/>
                              <a:latin typeface="+mj-lt"/>
                              <a:ea typeface="+mj-ea"/>
                              <a:cs typeface="Times New Roman" panose="02020603050405020304" pitchFamily="18" charset="0"/>
                            </a:rPr>
                            <a:t>O</a:t>
                          </a:r>
                          <a:r>
                            <a:rPr lang="en-US" sz="2400" baseline="-25000">
                              <a:solidFill>
                                <a:srgbClr val="000000"/>
                              </a:solidFill>
                              <a:effectLst/>
                              <a:latin typeface="+mj-lt"/>
                              <a:ea typeface="+mj-ea"/>
                              <a:cs typeface="Times New Roman" panose="02020603050405020304" pitchFamily="18" charset="0"/>
                            </a:rPr>
                            <a:t>2</a:t>
                          </a:r>
                          <a:r>
                            <a:rPr lang="zh-CN" sz="2400">
                              <a:solidFill>
                                <a:srgbClr val="000000"/>
                              </a:solidFill>
                              <a:effectLst/>
                              <a:latin typeface="+mj-lt"/>
                              <a:ea typeface="+mj-ea"/>
                              <a:cs typeface="Times New Roman" panose="02020603050405020304" pitchFamily="18" charset="0"/>
                            </a:rPr>
                            <a:t>气体反应</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20000"/>
                            </a:lnSpc>
                          </a:pPr>
                          <a:r>
                            <a:rPr lang="en-US" altLang="zh-CN" sz="2400" kern="1200" dirty="0">
                              <a:solidFill>
                                <a:schemeClr val="dk1"/>
                              </a:solidFill>
                              <a:effectLst/>
                              <a:latin typeface="+mj-lt"/>
                              <a:ea typeface="+mj-ea"/>
                              <a:cs typeface="+mn-cs"/>
                            </a:rPr>
                            <a:t>2Na</a:t>
                          </a:r>
                          <a:r>
                            <a:rPr lang="en-US" altLang="zh-CN" sz="2400" kern="1200" baseline="-25000" dirty="0">
                              <a:solidFill>
                                <a:schemeClr val="dk1"/>
                              </a:solidFill>
                              <a:effectLst/>
                              <a:latin typeface="+mj-lt"/>
                              <a:ea typeface="+mj-ea"/>
                              <a:cs typeface="+mn-cs"/>
                            </a:rPr>
                            <a:t>2</a:t>
                          </a:r>
                          <a:r>
                            <a:rPr lang="en-US" altLang="zh-CN" sz="2400" kern="1200" dirty="0">
                              <a:solidFill>
                                <a:schemeClr val="dk1"/>
                              </a:solidFill>
                              <a:effectLst/>
                              <a:latin typeface="+mj-lt"/>
                              <a:ea typeface="+mj-ea"/>
                              <a:cs typeface="+mn-cs"/>
                            </a:rPr>
                            <a:t>O</a:t>
                          </a:r>
                          <a:r>
                            <a:rPr lang="en-US" altLang="zh-CN" sz="2400" kern="1200" baseline="-25000" dirty="0">
                              <a:solidFill>
                                <a:schemeClr val="dk1"/>
                              </a:solidFill>
                              <a:effectLst/>
                              <a:latin typeface="+mj-lt"/>
                              <a:ea typeface="+mj-ea"/>
                              <a:cs typeface="+mn-cs"/>
                            </a:rPr>
                            <a:t>2</a:t>
                          </a:r>
                          <a:r>
                            <a:rPr lang="en-US" altLang="zh-CN" sz="2400" kern="1200" dirty="0">
                              <a:solidFill>
                                <a:schemeClr val="dk1"/>
                              </a:solidFill>
                              <a:effectLst/>
                              <a:latin typeface="+mj-lt"/>
                              <a:ea typeface="+mj-ea"/>
                              <a:cs typeface="+mn-cs"/>
                            </a:rPr>
                            <a:t>+2C</a:t>
                          </a:r>
                          <a:r>
                            <a:rPr lang="en-US" altLang="zh-CN" sz="2400" kern="1200" baseline="30000" dirty="0">
                              <a:solidFill>
                                <a:schemeClr val="dk1"/>
                              </a:solidFill>
                              <a:effectLst/>
                              <a:latin typeface="+mj-lt"/>
                              <a:ea typeface="+mj-ea"/>
                              <a:cs typeface="+mn-cs"/>
                            </a:rPr>
                            <a:t>18</a:t>
                          </a:r>
                          <a:r>
                            <a:rPr lang="en-US" altLang="zh-CN" sz="2400" kern="1200" dirty="0">
                              <a:solidFill>
                                <a:schemeClr val="dk1"/>
                              </a:solidFill>
                              <a:effectLst/>
                              <a:latin typeface="+mj-lt"/>
                              <a:ea typeface="+mj-ea"/>
                              <a:cs typeface="+mn-cs"/>
                            </a:rPr>
                            <a:t>O</a:t>
                          </a:r>
                          <a:r>
                            <a:rPr lang="en-US" altLang="zh-CN" sz="2400" kern="1200" baseline="-25000" dirty="0">
                              <a:solidFill>
                                <a:schemeClr val="dk1"/>
                              </a:solidFill>
                              <a:effectLst/>
                              <a:latin typeface="+mj-lt"/>
                              <a:ea typeface="+mj-ea"/>
                              <a:cs typeface="+mn-cs"/>
                            </a:rPr>
                            <a:t>2</a:t>
                          </a:r>
                          <a:r>
                            <a:rPr lang="en-US" altLang="zh-CN" sz="2400" kern="1200" baseline="0" dirty="0">
                              <a:solidFill>
                                <a:schemeClr val="dk1"/>
                              </a:solidFill>
                              <a:effectLst/>
                              <a:latin typeface="+mj-lt"/>
                              <a:ea typeface="+mj-ea"/>
                              <a:cs typeface="+mn-cs"/>
                            </a:rPr>
                            <a:t>       </a:t>
                          </a:r>
                          <a:r>
                            <a:rPr lang="en-US" altLang="zh-CN" sz="2400" kern="1200" dirty="0">
                              <a:solidFill>
                                <a:schemeClr val="dk1"/>
                              </a:solidFill>
                              <a:effectLst/>
                              <a:latin typeface="+mj-lt"/>
                              <a:ea typeface="+mj-ea"/>
                              <a:cs typeface="+mn-cs"/>
                            </a:rPr>
                            <a:t>2Na</a:t>
                          </a:r>
                          <a:r>
                            <a:rPr lang="en-US" altLang="zh-CN" sz="2400" kern="1200" baseline="-25000" dirty="0">
                              <a:solidFill>
                                <a:schemeClr val="dk1"/>
                              </a:solidFill>
                              <a:effectLst/>
                              <a:latin typeface="+mj-lt"/>
                              <a:ea typeface="+mj-ea"/>
                              <a:cs typeface="+mn-cs"/>
                            </a:rPr>
                            <a:t>2</a:t>
                          </a:r>
                          <a:r>
                            <a:rPr lang="en-US" altLang="zh-CN" sz="2400" kern="1200" dirty="0">
                              <a:solidFill>
                                <a:schemeClr val="dk1"/>
                              </a:solidFill>
                              <a:effectLst/>
                              <a:latin typeface="+mj-lt"/>
                              <a:ea typeface="+mj-ea"/>
                              <a:cs typeface="+mn-cs"/>
                            </a:rPr>
                            <a:t>CO</a:t>
                          </a:r>
                          <a:r>
                            <a:rPr lang="en-US" altLang="zh-CN" sz="2400" kern="1200" baseline="-25000" dirty="0">
                              <a:solidFill>
                                <a:schemeClr val="dk1"/>
                              </a:solidFill>
                              <a:effectLst/>
                              <a:latin typeface="+mj-lt"/>
                              <a:ea typeface="+mj-ea"/>
                              <a:cs typeface="+mn-cs"/>
                            </a:rPr>
                            <a:t>3</a:t>
                          </a:r>
                          <a:r>
                            <a:rPr lang="en-US" altLang="zh-CN" sz="2400" kern="1200" dirty="0">
                              <a:solidFill>
                                <a:schemeClr val="dk1"/>
                              </a:solidFill>
                              <a:effectLst/>
                              <a:latin typeface="+mj-lt"/>
                              <a:ea typeface="+mj-ea"/>
                              <a:cs typeface="+mn-cs"/>
                            </a:rPr>
                            <a:t> + </a:t>
                          </a:r>
                          <a:r>
                            <a:rPr lang="en-US" altLang="zh-CN" sz="2400" kern="1200" baseline="30000" dirty="0">
                              <a:solidFill>
                                <a:schemeClr val="dk1"/>
                              </a:solidFill>
                              <a:effectLst/>
                              <a:latin typeface="+mj-lt"/>
                              <a:ea typeface="+mj-ea"/>
                              <a:cs typeface="+mn-cs"/>
                            </a:rPr>
                            <a:t>18</a:t>
                          </a:r>
                          <a:r>
                            <a:rPr lang="en-US" altLang="zh-CN" sz="2400" kern="1200" dirty="0">
                              <a:solidFill>
                                <a:schemeClr val="dk1"/>
                              </a:solidFill>
                              <a:effectLst/>
                              <a:latin typeface="+mj-lt"/>
                              <a:ea typeface="+mj-ea"/>
                              <a:cs typeface="+mn-cs"/>
                            </a:rPr>
                            <a:t>O</a:t>
                          </a:r>
                          <a:r>
                            <a:rPr lang="en-US" altLang="zh-CN" sz="2400" kern="1200" baseline="-25000" dirty="0">
                              <a:solidFill>
                                <a:schemeClr val="dk1"/>
                              </a:solidFill>
                              <a:effectLst/>
                              <a:latin typeface="+mj-lt"/>
                              <a:ea typeface="+mj-ea"/>
                              <a:cs typeface="+mn-cs"/>
                            </a:rPr>
                            <a:t>2</a:t>
                          </a:r>
                          <a:r>
                            <a:rPr lang="en-US" altLang="zh-CN" sz="2400" kern="1200" dirty="0">
                              <a:solidFill>
                                <a:schemeClr val="dk1"/>
                              </a:solidFill>
                              <a:effectLst/>
                              <a:latin typeface="+mj-lt"/>
                              <a:ea typeface="+mj-ea"/>
                              <a:cs typeface="+mn-cs"/>
                            </a:rPr>
                            <a:t>↑</a:t>
                          </a:r>
                          <a:endParaRPr lang="zh-CN" altLang="en-US" sz="2400" dirty="0">
                            <a:latin typeface="+mj-lt"/>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20000"/>
                            </a:lnSpc>
                            <a:spcAft>
                              <a:spcPts val="0"/>
                            </a:spcAft>
                          </a:pPr>
                          <a14:m>
                            <m:oMath xmlns:m="http://schemas.openxmlformats.org/officeDocument/2006/math">
                              <m:sSubSup>
                                <m:sSubSupPr>
                                  <m:ctrlPr>
                                    <a:rPr lang="zh-CN" sz="2400" i="1">
                                      <a:solidFill>
                                        <a:srgbClr val="000000"/>
                                      </a:solidFill>
                                      <a:effectLst/>
                                      <a:latin typeface="Cambria Math" panose="02040503050406030204" pitchFamily="18" charset="0"/>
                                      <a:ea typeface="+mj-ea"/>
                                      <a:cs typeface="Times New Roman" panose="02020603050405020304" pitchFamily="18" charset="0"/>
                                    </a:rPr>
                                  </m:ctrlPr>
                                </m:sSubSupPr>
                                <m:e>
                                  <m:r>
                                    <m:rPr>
                                      <m:sty m:val="p"/>
                                    </m:rPr>
                                    <a:rPr lang="en-US" sz="2400">
                                      <a:solidFill>
                                        <a:srgbClr val="000000"/>
                                      </a:solidFill>
                                      <a:effectLst/>
                                      <a:latin typeface="Cambria Math" panose="02040503050406030204" pitchFamily="18" charset="0"/>
                                      <a:ea typeface="+mj-ea"/>
                                      <a:cs typeface="Times New Roman" panose="02020603050405020304" pitchFamily="18" charset="0"/>
                                    </a:rPr>
                                    <m:t>O</m:t>
                                  </m:r>
                                </m:e>
                                <m:sub>
                                  <m:r>
                                    <a:rPr lang="en-US" sz="2400">
                                      <a:solidFill>
                                        <a:srgbClr val="000000"/>
                                      </a:solidFill>
                                      <a:effectLst/>
                                      <a:latin typeface="Cambria Math" panose="02040503050406030204" pitchFamily="18" charset="0"/>
                                      <a:ea typeface="+mj-ea"/>
                                      <a:cs typeface="Times New Roman" panose="02020603050405020304" pitchFamily="18" charset="0"/>
                                    </a:rPr>
                                    <m:t>2</m:t>
                                  </m:r>
                                </m:sub>
                                <m:sup>
                                  <m:r>
                                    <a:rPr lang="en-US" sz="2400">
                                      <a:solidFill>
                                        <a:srgbClr val="000000"/>
                                      </a:solidFill>
                                      <a:effectLst/>
                                      <a:latin typeface="Cambria Math" panose="02040503050406030204" pitchFamily="18" charset="0"/>
                                      <a:ea typeface="+mj-ea"/>
                                      <a:cs typeface="Times New Roman" panose="02020603050405020304" pitchFamily="18" charset="0"/>
                                    </a:rPr>
                                    <m:t>2</m:t>
                                  </m:r>
                                  <m:r>
                                    <m:rPr>
                                      <m:nor/>
                                    </m:rPr>
                                    <a:rPr lang="en-US" sz="2400" i="1">
                                      <a:solidFill>
                                        <a:srgbClr val="000000"/>
                                      </a:solidFill>
                                      <a:effectLst/>
                                      <a:latin typeface="+mj-lt"/>
                                      <a:ea typeface="+mj-ea"/>
                                      <a:cs typeface="Times New Roman" panose="02020603050405020304" pitchFamily="18" charset="0"/>
                                    </a:rPr>
                                    <m:t>−</m:t>
                                  </m:r>
                                </m:sup>
                              </m:sSubSup>
                            </m:oMath>
                          </a14:m>
                          <a:r>
                            <a:rPr lang="zh-CN" sz="2400">
                              <a:solidFill>
                                <a:srgbClr val="000000"/>
                              </a:solidFill>
                              <a:effectLst/>
                              <a:latin typeface="+mj-lt"/>
                              <a:ea typeface="+mj-ea"/>
                              <a:cs typeface="Times New Roman" panose="02020603050405020304" pitchFamily="18" charset="0"/>
                            </a:rPr>
                            <a:t>中氧元素的化合价既有升高</a:t>
                          </a:r>
                          <a:r>
                            <a:rPr lang="en-US" sz="2400">
                              <a:solidFill>
                                <a:srgbClr val="000000"/>
                              </a:solidFill>
                              <a:effectLst/>
                              <a:latin typeface="+mj-lt"/>
                              <a:ea typeface="+mj-ea"/>
                              <a:cs typeface="Times New Roman" panose="02020603050405020304" pitchFamily="18" charset="0"/>
                            </a:rPr>
                            <a:t>,</a:t>
                          </a:r>
                          <a:r>
                            <a:rPr lang="zh-CN" sz="2400">
                              <a:solidFill>
                                <a:srgbClr val="000000"/>
                              </a:solidFill>
                              <a:effectLst/>
                              <a:latin typeface="+mj-lt"/>
                              <a:ea typeface="+mj-ea"/>
                              <a:cs typeface="Times New Roman" panose="02020603050405020304" pitchFamily="18" charset="0"/>
                            </a:rPr>
                            <a:t>又有降低</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87479417"/>
                      </a:ext>
                    </a:extLst>
                  </a:tr>
                  <a:tr h="650319">
                    <a:tc>
                      <a:txBody>
                        <a:bodyPr/>
                        <a:lstStyle/>
                        <a:p>
                          <a:pPr algn="ctr">
                            <a:lnSpc>
                              <a:spcPct val="120000"/>
                            </a:lnSpc>
                            <a:spcAft>
                              <a:spcPts val="0"/>
                            </a:spcAft>
                          </a:pPr>
                          <a:r>
                            <a:rPr lang="en-US" sz="2400">
                              <a:solidFill>
                                <a:srgbClr val="000000"/>
                              </a:solidFill>
                              <a:effectLst/>
                              <a:latin typeface="+mj-lt"/>
                              <a:ea typeface="+mj-ea"/>
                              <a:cs typeface="Times New Roman" panose="02020603050405020304" pitchFamily="18" charset="0"/>
                            </a:rPr>
                            <a:t>B</a:t>
                          </a:r>
                          <a:endParaRPr lang="zh-CN" sz="2400">
                            <a:solidFill>
                              <a:srgbClr val="000000"/>
                            </a:solidFill>
                            <a:effectLst/>
                            <a:latin typeface="+mj-lt"/>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20000"/>
                            </a:lnSpc>
                            <a:spcAft>
                              <a:spcPts val="0"/>
                            </a:spcAft>
                          </a:pPr>
                          <a:r>
                            <a:rPr lang="en-US" sz="2400">
                              <a:solidFill>
                                <a:srgbClr val="000000"/>
                              </a:solidFill>
                              <a:effectLst/>
                              <a:latin typeface="+mj-lt"/>
                              <a:ea typeface="+mj-ea"/>
                              <a:cs typeface="Times New Roman" panose="02020603050405020304" pitchFamily="18" charset="0"/>
                            </a:rPr>
                            <a:t>Na</a:t>
                          </a:r>
                          <a:r>
                            <a:rPr lang="en-US" sz="2400" baseline="-25000">
                              <a:solidFill>
                                <a:srgbClr val="000000"/>
                              </a:solidFill>
                              <a:effectLst/>
                              <a:latin typeface="+mj-lt"/>
                              <a:ea typeface="+mj-ea"/>
                              <a:cs typeface="Times New Roman" panose="02020603050405020304" pitchFamily="18" charset="0"/>
                            </a:rPr>
                            <a:t>2</a:t>
                          </a:r>
                          <a:r>
                            <a:rPr lang="en-US" sz="2400">
                              <a:solidFill>
                                <a:srgbClr val="000000"/>
                              </a:solidFill>
                              <a:effectLst/>
                              <a:latin typeface="+mj-lt"/>
                              <a:ea typeface="+mj-ea"/>
                              <a:cs typeface="Times New Roman" panose="02020603050405020304" pitchFamily="18" charset="0"/>
                            </a:rPr>
                            <a:t>O</a:t>
                          </a:r>
                          <a:r>
                            <a:rPr lang="en-US" sz="2400" baseline="-25000">
                              <a:solidFill>
                                <a:srgbClr val="000000"/>
                              </a:solidFill>
                              <a:effectLst/>
                              <a:latin typeface="+mj-lt"/>
                              <a:ea typeface="+mj-ea"/>
                              <a:cs typeface="Times New Roman" panose="02020603050405020304" pitchFamily="18" charset="0"/>
                            </a:rPr>
                            <a:t>2</a:t>
                          </a:r>
                          <a:r>
                            <a:rPr lang="zh-CN" sz="2400">
                              <a:solidFill>
                                <a:srgbClr val="000000"/>
                              </a:solidFill>
                              <a:effectLst/>
                              <a:latin typeface="+mj-lt"/>
                              <a:ea typeface="+mj-ea"/>
                              <a:cs typeface="Times New Roman" panose="02020603050405020304" pitchFamily="18" charset="0"/>
                            </a:rPr>
                            <a:t>与</a:t>
                          </a:r>
                          <a:r>
                            <a:rPr lang="en-US" sz="2400">
                              <a:solidFill>
                                <a:srgbClr val="000000"/>
                              </a:solidFill>
                              <a:effectLst/>
                              <a:latin typeface="+mj-lt"/>
                              <a:ea typeface="+mj-ea"/>
                              <a:cs typeface="Times New Roman" panose="02020603050405020304" pitchFamily="18" charset="0"/>
                            </a:rPr>
                            <a:t>Na</a:t>
                          </a:r>
                          <a:r>
                            <a:rPr lang="zh-CN" sz="2400">
                              <a:solidFill>
                                <a:srgbClr val="000000"/>
                              </a:solidFill>
                              <a:effectLst/>
                              <a:latin typeface="+mj-lt"/>
                              <a:ea typeface="+mj-ea"/>
                              <a:cs typeface="Times New Roman" panose="02020603050405020304" pitchFamily="18" charset="0"/>
                            </a:rPr>
                            <a:t>隔</a:t>
                          </a:r>
                        </a:p>
                        <a:p>
                          <a:pPr algn="ctr">
                            <a:lnSpc>
                              <a:spcPct val="120000"/>
                            </a:lnSpc>
                            <a:spcAft>
                              <a:spcPts val="0"/>
                            </a:spcAft>
                          </a:pPr>
                          <a:r>
                            <a:rPr lang="zh-CN" sz="2400">
                              <a:solidFill>
                                <a:srgbClr val="000000"/>
                              </a:solidFill>
                              <a:effectLst/>
                              <a:latin typeface="+mj-lt"/>
                              <a:ea typeface="+mj-ea"/>
                              <a:cs typeface="Times New Roman" panose="02020603050405020304" pitchFamily="18" charset="0"/>
                            </a:rPr>
                            <a:t>绝空气加热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20000"/>
                            </a:lnSpc>
                          </a:pPr>
                          <a:r>
                            <a:rPr lang="en-US" altLang="zh-CN" sz="2400" kern="1200" dirty="0">
                              <a:solidFill>
                                <a:schemeClr val="dk1"/>
                              </a:solidFill>
                              <a:effectLst/>
                              <a:latin typeface="+mj-lt"/>
                              <a:ea typeface="+mj-ea"/>
                              <a:cs typeface="+mn-cs"/>
                            </a:rPr>
                            <a:t>Na</a:t>
                          </a:r>
                          <a:r>
                            <a:rPr lang="en-US" altLang="zh-CN" sz="2400" kern="1200" baseline="-25000" dirty="0">
                              <a:solidFill>
                                <a:schemeClr val="dk1"/>
                              </a:solidFill>
                              <a:effectLst/>
                              <a:latin typeface="+mj-lt"/>
                              <a:ea typeface="+mj-ea"/>
                              <a:cs typeface="+mn-cs"/>
                            </a:rPr>
                            <a:t>2</a:t>
                          </a:r>
                          <a:r>
                            <a:rPr lang="en-US" altLang="zh-CN" sz="2400" kern="1200" dirty="0">
                              <a:solidFill>
                                <a:schemeClr val="dk1"/>
                              </a:solidFill>
                              <a:effectLst/>
                              <a:latin typeface="+mj-lt"/>
                              <a:ea typeface="+mj-ea"/>
                              <a:cs typeface="+mn-cs"/>
                            </a:rPr>
                            <a:t>O</a:t>
                          </a:r>
                          <a:r>
                            <a:rPr lang="en-US" altLang="zh-CN" sz="2400" kern="1200" baseline="-25000" dirty="0">
                              <a:solidFill>
                                <a:schemeClr val="dk1"/>
                              </a:solidFill>
                              <a:effectLst/>
                              <a:latin typeface="+mj-lt"/>
                              <a:ea typeface="+mj-ea"/>
                              <a:cs typeface="+mn-cs"/>
                            </a:rPr>
                            <a:t>2</a:t>
                          </a:r>
                          <a:r>
                            <a:rPr lang="en-US" altLang="zh-CN" sz="2400" kern="1200" dirty="0">
                              <a:solidFill>
                                <a:schemeClr val="dk1"/>
                              </a:solidFill>
                              <a:effectLst/>
                              <a:latin typeface="+mj-lt"/>
                              <a:ea typeface="+mj-ea"/>
                              <a:cs typeface="+mn-cs"/>
                            </a:rPr>
                            <a:t> +2Na      2Na</a:t>
                          </a:r>
                          <a:r>
                            <a:rPr lang="en-US" altLang="zh-CN" sz="2400" kern="1200" baseline="-25000" dirty="0">
                              <a:solidFill>
                                <a:schemeClr val="dk1"/>
                              </a:solidFill>
                              <a:effectLst/>
                              <a:latin typeface="+mj-lt"/>
                              <a:ea typeface="+mj-ea"/>
                              <a:cs typeface="+mn-cs"/>
                            </a:rPr>
                            <a:t>2</a:t>
                          </a:r>
                          <a:r>
                            <a:rPr lang="en-US" altLang="zh-CN" sz="2400" kern="1200" dirty="0">
                              <a:solidFill>
                                <a:schemeClr val="dk1"/>
                              </a:solidFill>
                              <a:effectLst/>
                              <a:latin typeface="+mj-lt"/>
                              <a:ea typeface="+mj-ea"/>
                              <a:cs typeface="+mn-cs"/>
                            </a:rPr>
                            <a:t>O</a:t>
                          </a:r>
                          <a:endParaRPr lang="zh-CN" altLang="en-US" sz="2400" dirty="0">
                            <a:latin typeface="+mj-lt"/>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20000"/>
                            </a:lnSpc>
                            <a:spcAft>
                              <a:spcPts val="0"/>
                            </a:spcAft>
                          </a:pPr>
                          <a:r>
                            <a:rPr lang="en-US" sz="2400" dirty="0">
                              <a:solidFill>
                                <a:srgbClr val="000000"/>
                              </a:solidFill>
                              <a:effectLst/>
                              <a:latin typeface="+mj-lt"/>
                              <a:ea typeface="+mj-ea"/>
                              <a:cs typeface="Times New Roman" panose="02020603050405020304" pitchFamily="18" charset="0"/>
                            </a:rPr>
                            <a:t>Na</a:t>
                          </a:r>
                          <a:r>
                            <a:rPr lang="en-US" sz="2400" baseline="-25000" dirty="0">
                              <a:solidFill>
                                <a:srgbClr val="000000"/>
                              </a:solidFill>
                              <a:effectLst/>
                              <a:latin typeface="+mj-lt"/>
                              <a:ea typeface="+mj-ea"/>
                              <a:cs typeface="Times New Roman" panose="02020603050405020304" pitchFamily="18" charset="0"/>
                            </a:rPr>
                            <a:t>2</a:t>
                          </a:r>
                          <a:r>
                            <a:rPr lang="en-US" sz="2400" dirty="0">
                              <a:solidFill>
                                <a:srgbClr val="000000"/>
                              </a:solidFill>
                              <a:effectLst/>
                              <a:latin typeface="+mj-lt"/>
                              <a:ea typeface="+mj-ea"/>
                              <a:cs typeface="Times New Roman" panose="02020603050405020304" pitchFamily="18" charset="0"/>
                            </a:rPr>
                            <a:t>O</a:t>
                          </a:r>
                          <a:r>
                            <a:rPr lang="en-US" sz="2400" baseline="-25000" dirty="0">
                              <a:solidFill>
                                <a:srgbClr val="000000"/>
                              </a:solidFill>
                              <a:effectLst/>
                              <a:latin typeface="+mj-lt"/>
                              <a:ea typeface="+mj-ea"/>
                              <a:cs typeface="Times New Roman" panose="02020603050405020304" pitchFamily="18" charset="0"/>
                            </a:rPr>
                            <a:t>2</a:t>
                          </a:r>
                          <a:r>
                            <a:rPr lang="zh-CN" sz="2400" dirty="0">
                              <a:solidFill>
                                <a:srgbClr val="000000"/>
                              </a:solidFill>
                              <a:effectLst/>
                              <a:latin typeface="+mj-lt"/>
                              <a:ea typeface="+mj-ea"/>
                              <a:cs typeface="Times New Roman" panose="02020603050405020304" pitchFamily="18" charset="0"/>
                            </a:rPr>
                            <a:t>的热稳定性弱于</a:t>
                          </a:r>
                          <a:r>
                            <a:rPr lang="en-US" sz="2400" dirty="0">
                              <a:solidFill>
                                <a:srgbClr val="000000"/>
                              </a:solidFill>
                              <a:effectLst/>
                              <a:latin typeface="+mj-lt"/>
                              <a:ea typeface="+mj-ea"/>
                              <a:cs typeface="Times New Roman" panose="02020603050405020304" pitchFamily="18" charset="0"/>
                            </a:rPr>
                            <a:t>Na</a:t>
                          </a:r>
                          <a:r>
                            <a:rPr lang="en-US" sz="2400" baseline="-25000" dirty="0">
                              <a:solidFill>
                                <a:srgbClr val="000000"/>
                              </a:solidFill>
                              <a:effectLst/>
                              <a:latin typeface="+mj-lt"/>
                              <a:ea typeface="+mj-ea"/>
                              <a:cs typeface="Times New Roman" panose="02020603050405020304" pitchFamily="18" charset="0"/>
                            </a:rPr>
                            <a:t>2</a:t>
                          </a:r>
                          <a:r>
                            <a:rPr lang="en-US" sz="2400" dirty="0">
                              <a:solidFill>
                                <a:srgbClr val="000000"/>
                              </a:solidFill>
                              <a:effectLst/>
                              <a:latin typeface="+mj-lt"/>
                              <a:ea typeface="+mj-ea"/>
                              <a:cs typeface="Times New Roman" panose="02020603050405020304" pitchFamily="18" charset="0"/>
                            </a:rPr>
                            <a:t>O</a:t>
                          </a:r>
                          <a:r>
                            <a:rPr lang="zh-CN" sz="2400" dirty="0">
                              <a:solidFill>
                                <a:srgbClr val="000000"/>
                              </a:solidFill>
                              <a:effectLst/>
                              <a:latin typeface="+mj-lt"/>
                              <a:ea typeface="+mj-ea"/>
                              <a:cs typeface="Times New Roman" panose="02020603050405020304" pitchFamily="18" charset="0"/>
                            </a:rPr>
                            <a:t>的</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64688933"/>
                      </a:ext>
                    </a:extLst>
                  </a:tr>
                  <a:tr h="650319">
                    <a:tc>
                      <a:txBody>
                        <a:bodyPr/>
                        <a:lstStyle/>
                        <a:p>
                          <a:pPr algn="ctr">
                            <a:lnSpc>
                              <a:spcPct val="120000"/>
                            </a:lnSpc>
                            <a:spcAft>
                              <a:spcPts val="0"/>
                            </a:spcAft>
                          </a:pPr>
                          <a:r>
                            <a:rPr lang="en-US" sz="2400">
                              <a:solidFill>
                                <a:srgbClr val="000000"/>
                              </a:solidFill>
                              <a:effectLst/>
                              <a:latin typeface="+mj-lt"/>
                              <a:ea typeface="+mj-ea"/>
                              <a:cs typeface="Times New Roman" panose="02020603050405020304" pitchFamily="18" charset="0"/>
                            </a:rPr>
                            <a:t>C</a:t>
                          </a:r>
                          <a:endParaRPr lang="zh-CN" sz="2400">
                            <a:solidFill>
                              <a:srgbClr val="000000"/>
                            </a:solidFill>
                            <a:effectLst/>
                            <a:latin typeface="+mj-lt"/>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20000"/>
                            </a:lnSpc>
                            <a:spcAft>
                              <a:spcPts val="0"/>
                            </a:spcAft>
                          </a:pPr>
                          <a:r>
                            <a:rPr lang="zh-CN" sz="2400">
                              <a:solidFill>
                                <a:srgbClr val="000000"/>
                              </a:solidFill>
                              <a:effectLst/>
                              <a:latin typeface="+mj-lt"/>
                              <a:ea typeface="+mj-ea"/>
                              <a:cs typeface="Times New Roman" panose="02020603050405020304" pitchFamily="18" charset="0"/>
                            </a:rPr>
                            <a:t>酚酞溶液中加</a:t>
                          </a:r>
                        </a:p>
                        <a:p>
                          <a:pPr algn="ctr">
                            <a:lnSpc>
                              <a:spcPct val="120000"/>
                            </a:lnSpc>
                            <a:spcAft>
                              <a:spcPts val="0"/>
                            </a:spcAft>
                          </a:pPr>
                          <a:r>
                            <a:rPr lang="zh-CN" sz="2400">
                              <a:solidFill>
                                <a:srgbClr val="000000"/>
                              </a:solidFill>
                              <a:effectLst/>
                              <a:latin typeface="+mj-lt"/>
                              <a:ea typeface="+mj-ea"/>
                              <a:cs typeface="Times New Roman" panose="02020603050405020304" pitchFamily="18" charset="0"/>
                            </a:rPr>
                            <a:t>入</a:t>
                          </a:r>
                          <a:r>
                            <a:rPr lang="en-US" sz="2400">
                              <a:solidFill>
                                <a:srgbClr val="000000"/>
                              </a:solidFill>
                              <a:effectLst/>
                              <a:latin typeface="+mj-lt"/>
                              <a:ea typeface="+mj-ea"/>
                              <a:cs typeface="Times New Roman" panose="02020603050405020304" pitchFamily="18" charset="0"/>
                            </a:rPr>
                            <a:t>Na</a:t>
                          </a:r>
                          <a:r>
                            <a:rPr lang="en-US" sz="2400" baseline="-25000">
                              <a:solidFill>
                                <a:srgbClr val="000000"/>
                              </a:solidFill>
                              <a:effectLst/>
                              <a:latin typeface="+mj-lt"/>
                              <a:ea typeface="+mj-ea"/>
                              <a:cs typeface="Times New Roman" panose="02020603050405020304" pitchFamily="18" charset="0"/>
                            </a:rPr>
                            <a:t>2</a:t>
                          </a:r>
                          <a:r>
                            <a:rPr lang="en-US" sz="2400">
                              <a:solidFill>
                                <a:srgbClr val="000000"/>
                              </a:solidFill>
                              <a:effectLst/>
                              <a:latin typeface="+mj-lt"/>
                              <a:ea typeface="+mj-ea"/>
                              <a:cs typeface="Times New Roman" panose="02020603050405020304" pitchFamily="18" charset="0"/>
                            </a:rPr>
                            <a:t>O</a:t>
                          </a:r>
                          <a:r>
                            <a:rPr lang="en-US" sz="2400" baseline="-25000">
                              <a:solidFill>
                                <a:srgbClr val="000000"/>
                              </a:solidFill>
                              <a:effectLst/>
                              <a:latin typeface="+mj-lt"/>
                              <a:ea typeface="+mj-ea"/>
                              <a:cs typeface="Times New Roman" panose="02020603050405020304" pitchFamily="18" charset="0"/>
                            </a:rPr>
                            <a:t>2</a:t>
                          </a:r>
                          <a:r>
                            <a:rPr lang="zh-CN" sz="2400">
                              <a:solidFill>
                                <a:srgbClr val="000000"/>
                              </a:solidFill>
                              <a:effectLst/>
                              <a:latin typeface="+mj-lt"/>
                              <a:ea typeface="+mj-ea"/>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20000"/>
                            </a:lnSpc>
                          </a:pPr>
                          <a:r>
                            <a:rPr lang="zh-CN" altLang="zh-CN" sz="2400" kern="1200" dirty="0">
                              <a:solidFill>
                                <a:schemeClr val="dk1"/>
                              </a:solidFill>
                              <a:effectLst/>
                              <a:latin typeface="+mj-lt"/>
                              <a:ea typeface="+mj-ea"/>
                              <a:cs typeface="+mn-cs"/>
                            </a:rPr>
                            <a:t>溶液变红色后又逐渐褪色</a:t>
                          </a:r>
                          <a:r>
                            <a:rPr lang="en-US" altLang="zh-CN" sz="2400" kern="1200" dirty="0">
                              <a:solidFill>
                                <a:schemeClr val="dk1"/>
                              </a:solidFill>
                              <a:effectLst/>
                              <a:latin typeface="+mj-lt"/>
                              <a:ea typeface="+mj-ea"/>
                              <a:cs typeface="+mn-cs"/>
                            </a:rPr>
                            <a:t>2Na</a:t>
                          </a:r>
                          <a:r>
                            <a:rPr lang="en-US" altLang="zh-CN" sz="2400" kern="1200" baseline="-25000" dirty="0">
                              <a:solidFill>
                                <a:schemeClr val="dk1"/>
                              </a:solidFill>
                              <a:effectLst/>
                              <a:latin typeface="+mj-lt"/>
                              <a:ea typeface="+mj-ea"/>
                              <a:cs typeface="+mn-cs"/>
                            </a:rPr>
                            <a:t>2</a:t>
                          </a:r>
                          <a:r>
                            <a:rPr lang="en-US" altLang="zh-CN" sz="2400" kern="1200" dirty="0">
                              <a:solidFill>
                                <a:schemeClr val="dk1"/>
                              </a:solidFill>
                              <a:effectLst/>
                              <a:latin typeface="+mj-lt"/>
                              <a:ea typeface="+mj-ea"/>
                              <a:cs typeface="+mn-cs"/>
                            </a:rPr>
                            <a:t>O</a:t>
                          </a:r>
                          <a:r>
                            <a:rPr lang="en-US" altLang="zh-CN" sz="2400" kern="1200" baseline="-25000" dirty="0">
                              <a:solidFill>
                                <a:schemeClr val="dk1"/>
                              </a:solidFill>
                              <a:effectLst/>
                              <a:latin typeface="+mj-lt"/>
                              <a:ea typeface="+mj-ea"/>
                              <a:cs typeface="+mn-cs"/>
                            </a:rPr>
                            <a:t>2</a:t>
                          </a:r>
                          <a:r>
                            <a:rPr lang="en-US" altLang="zh-CN" sz="2400" kern="1200" dirty="0">
                              <a:solidFill>
                                <a:schemeClr val="dk1"/>
                              </a:solidFill>
                              <a:effectLst/>
                              <a:latin typeface="+mj-lt"/>
                              <a:ea typeface="+mj-ea"/>
                              <a:cs typeface="+mn-cs"/>
                            </a:rPr>
                            <a:t>+2H</a:t>
                          </a:r>
                          <a:r>
                            <a:rPr lang="en-US" altLang="zh-CN" sz="2400" kern="1200" baseline="-25000" dirty="0">
                              <a:solidFill>
                                <a:schemeClr val="dk1"/>
                              </a:solidFill>
                              <a:effectLst/>
                              <a:latin typeface="+mj-lt"/>
                              <a:ea typeface="+mj-ea"/>
                              <a:cs typeface="+mn-cs"/>
                            </a:rPr>
                            <a:t>2</a:t>
                          </a:r>
                          <a:r>
                            <a:rPr lang="en-US" altLang="zh-CN" sz="2400" kern="1200" dirty="0">
                              <a:solidFill>
                                <a:schemeClr val="dk1"/>
                              </a:solidFill>
                              <a:effectLst/>
                              <a:latin typeface="+mj-lt"/>
                              <a:ea typeface="+mj-ea"/>
                              <a:cs typeface="+mn-cs"/>
                            </a:rPr>
                            <a:t>O        4NaOH+O</a:t>
                          </a:r>
                          <a:r>
                            <a:rPr lang="en-US" altLang="zh-CN" sz="2400" kern="1200" baseline="-25000" dirty="0">
                              <a:solidFill>
                                <a:schemeClr val="dk1"/>
                              </a:solidFill>
                              <a:effectLst/>
                              <a:latin typeface="+mj-lt"/>
                              <a:ea typeface="+mj-ea"/>
                              <a:cs typeface="+mn-cs"/>
                            </a:rPr>
                            <a:t>2</a:t>
                          </a:r>
                          <a:r>
                            <a:rPr lang="en-US" altLang="zh-CN" sz="2400" kern="1200" dirty="0">
                              <a:solidFill>
                                <a:schemeClr val="dk1"/>
                              </a:solidFill>
                              <a:effectLst/>
                              <a:latin typeface="+mj-lt"/>
                              <a:ea typeface="+mj-ea"/>
                              <a:cs typeface="+mn-cs"/>
                            </a:rPr>
                            <a:t>↑</a:t>
                          </a:r>
                          <a:endParaRPr lang="zh-CN" altLang="en-US" sz="2400" dirty="0">
                            <a:latin typeface="+mj-lt"/>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20000"/>
                            </a:lnSpc>
                            <a:spcAft>
                              <a:spcPts val="0"/>
                            </a:spcAft>
                          </a:pPr>
                          <a:r>
                            <a:rPr lang="en-US" sz="2400" dirty="0">
                              <a:solidFill>
                                <a:srgbClr val="000000"/>
                              </a:solidFill>
                              <a:effectLst/>
                              <a:latin typeface="+mj-lt"/>
                              <a:ea typeface="+mj-ea"/>
                              <a:cs typeface="Times New Roman" panose="02020603050405020304" pitchFamily="18" charset="0"/>
                            </a:rPr>
                            <a:t>Na</a:t>
                          </a:r>
                          <a:r>
                            <a:rPr lang="en-US" sz="2400" baseline="-25000" dirty="0">
                              <a:solidFill>
                                <a:srgbClr val="000000"/>
                              </a:solidFill>
                              <a:effectLst/>
                              <a:latin typeface="+mj-lt"/>
                              <a:ea typeface="+mj-ea"/>
                              <a:cs typeface="Times New Roman" panose="02020603050405020304" pitchFamily="18" charset="0"/>
                            </a:rPr>
                            <a:t>2</a:t>
                          </a:r>
                          <a:r>
                            <a:rPr lang="en-US" sz="2400" dirty="0">
                              <a:solidFill>
                                <a:srgbClr val="000000"/>
                              </a:solidFill>
                              <a:effectLst/>
                              <a:latin typeface="+mj-lt"/>
                              <a:ea typeface="+mj-ea"/>
                              <a:cs typeface="Times New Roman" panose="02020603050405020304" pitchFamily="18" charset="0"/>
                            </a:rPr>
                            <a:t>O</a:t>
                          </a:r>
                          <a:r>
                            <a:rPr lang="en-US" sz="2400" baseline="-25000" dirty="0">
                              <a:solidFill>
                                <a:srgbClr val="000000"/>
                              </a:solidFill>
                              <a:effectLst/>
                              <a:latin typeface="+mj-lt"/>
                              <a:ea typeface="+mj-ea"/>
                              <a:cs typeface="Times New Roman" panose="02020603050405020304" pitchFamily="18" charset="0"/>
                            </a:rPr>
                            <a:t>2</a:t>
                          </a:r>
                          <a:r>
                            <a:rPr lang="zh-CN" sz="2400" dirty="0">
                              <a:solidFill>
                                <a:srgbClr val="000000"/>
                              </a:solidFill>
                              <a:effectLst/>
                              <a:latin typeface="+mj-lt"/>
                              <a:ea typeface="+mj-ea"/>
                              <a:cs typeface="Times New Roman" panose="02020603050405020304" pitchFamily="18" charset="0"/>
                            </a:rPr>
                            <a:t>具有漂白性</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88020050"/>
                      </a:ext>
                    </a:extLst>
                  </a:tr>
                  <a:tr h="650319">
                    <a:tc>
                      <a:txBody>
                        <a:bodyPr/>
                        <a:lstStyle/>
                        <a:p>
                          <a:pPr algn="ctr">
                            <a:lnSpc>
                              <a:spcPct val="120000"/>
                            </a:lnSpc>
                            <a:spcAft>
                              <a:spcPts val="0"/>
                            </a:spcAft>
                          </a:pPr>
                          <a:r>
                            <a:rPr lang="en-US" sz="2400">
                              <a:solidFill>
                                <a:srgbClr val="000000"/>
                              </a:solidFill>
                              <a:effectLst/>
                              <a:latin typeface="+mj-lt"/>
                              <a:ea typeface="+mj-ea"/>
                              <a:cs typeface="Times New Roman" panose="02020603050405020304" pitchFamily="18" charset="0"/>
                            </a:rPr>
                            <a:t>D</a:t>
                          </a:r>
                          <a:endParaRPr lang="zh-CN" sz="2400">
                            <a:solidFill>
                              <a:srgbClr val="000000"/>
                            </a:solidFill>
                            <a:effectLst/>
                            <a:latin typeface="+mj-lt"/>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20000"/>
                            </a:lnSpc>
                            <a:spcAft>
                              <a:spcPts val="0"/>
                            </a:spcAft>
                          </a:pPr>
                          <a:r>
                            <a:rPr lang="en-US" sz="2400" dirty="0">
                              <a:solidFill>
                                <a:srgbClr val="000000"/>
                              </a:solidFill>
                              <a:effectLst/>
                              <a:latin typeface="+mj-lt"/>
                              <a:ea typeface="+mj-ea"/>
                              <a:cs typeface="Times New Roman" panose="02020603050405020304" pitchFamily="18" charset="0"/>
                            </a:rPr>
                            <a:t>Na</a:t>
                          </a:r>
                          <a:r>
                            <a:rPr lang="en-US" sz="2400" baseline="-25000" dirty="0">
                              <a:solidFill>
                                <a:srgbClr val="000000"/>
                              </a:solidFill>
                              <a:effectLst/>
                              <a:latin typeface="+mj-lt"/>
                              <a:ea typeface="+mj-ea"/>
                              <a:cs typeface="Times New Roman" panose="02020603050405020304" pitchFamily="18" charset="0"/>
                            </a:rPr>
                            <a:t>2</a:t>
                          </a:r>
                          <a:r>
                            <a:rPr lang="en-US" sz="2400" dirty="0">
                              <a:solidFill>
                                <a:srgbClr val="000000"/>
                              </a:solidFill>
                              <a:effectLst/>
                              <a:latin typeface="+mj-lt"/>
                              <a:ea typeface="+mj-ea"/>
                              <a:cs typeface="Times New Roman" panose="02020603050405020304" pitchFamily="18" charset="0"/>
                            </a:rPr>
                            <a:t>O</a:t>
                          </a:r>
                          <a:r>
                            <a:rPr lang="en-US" sz="2400" baseline="-25000" dirty="0">
                              <a:solidFill>
                                <a:srgbClr val="000000"/>
                              </a:solidFill>
                              <a:effectLst/>
                              <a:latin typeface="+mj-lt"/>
                              <a:ea typeface="+mj-ea"/>
                              <a:cs typeface="Times New Roman" panose="02020603050405020304" pitchFamily="18" charset="0"/>
                            </a:rPr>
                            <a:t>2</a:t>
                          </a:r>
                          <a:r>
                            <a:rPr lang="zh-CN" sz="2400" dirty="0">
                              <a:solidFill>
                                <a:srgbClr val="000000"/>
                              </a:solidFill>
                              <a:effectLst/>
                              <a:latin typeface="+mj-lt"/>
                              <a:ea typeface="+mj-ea"/>
                              <a:cs typeface="Times New Roman" panose="02020603050405020304" pitchFamily="18" charset="0"/>
                            </a:rPr>
                            <a:t>与</a:t>
                          </a:r>
                          <a:r>
                            <a:rPr lang="en-US" sz="2400" dirty="0">
                              <a:solidFill>
                                <a:srgbClr val="000000"/>
                              </a:solidFill>
                              <a:effectLst/>
                              <a:latin typeface="+mj-lt"/>
                              <a:ea typeface="+mj-ea"/>
                              <a:cs typeface="Times New Roman" panose="02020603050405020304" pitchFamily="18" charset="0"/>
                            </a:rPr>
                            <a:t>SO</a:t>
                          </a:r>
                          <a:r>
                            <a:rPr lang="en-US" sz="2400" baseline="-25000" dirty="0">
                              <a:solidFill>
                                <a:srgbClr val="000000"/>
                              </a:solidFill>
                              <a:effectLst/>
                              <a:latin typeface="+mj-lt"/>
                              <a:ea typeface="+mj-ea"/>
                              <a:cs typeface="Times New Roman" panose="02020603050405020304" pitchFamily="18" charset="0"/>
                            </a:rPr>
                            <a:t>2</a:t>
                          </a:r>
                          <a:endParaRPr lang="zh-CN" sz="2400" dirty="0">
                            <a:solidFill>
                              <a:srgbClr val="000000"/>
                            </a:solidFill>
                            <a:effectLst/>
                            <a:latin typeface="+mj-lt"/>
                            <a:ea typeface="+mj-ea"/>
                            <a:cs typeface="Times New Roman" panose="02020603050405020304" pitchFamily="18" charset="0"/>
                          </a:endParaRPr>
                        </a:p>
                        <a:p>
                          <a:pPr algn="ctr">
                            <a:lnSpc>
                              <a:spcPct val="120000"/>
                            </a:lnSpc>
                            <a:spcAft>
                              <a:spcPts val="0"/>
                            </a:spcAft>
                          </a:pPr>
                          <a:r>
                            <a:rPr lang="zh-CN" sz="2400" dirty="0">
                              <a:solidFill>
                                <a:srgbClr val="000000"/>
                              </a:solidFill>
                              <a:effectLst/>
                              <a:latin typeface="+mj-lt"/>
                              <a:ea typeface="+mj-ea"/>
                              <a:cs typeface="Times New Roman" panose="02020603050405020304" pitchFamily="18" charset="0"/>
                            </a:rPr>
                            <a:t>气体反应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20000"/>
                            </a:lnSpc>
                          </a:pPr>
                          <a:r>
                            <a:rPr lang="en-US" altLang="zh-CN" sz="2400" kern="1200" dirty="0">
                              <a:solidFill>
                                <a:schemeClr val="dk1"/>
                              </a:solidFill>
                              <a:effectLst/>
                              <a:latin typeface="+mj-lt"/>
                              <a:ea typeface="+mj-ea"/>
                              <a:cs typeface="+mn-cs"/>
                            </a:rPr>
                            <a:t>2SO</a:t>
                          </a:r>
                          <a:r>
                            <a:rPr lang="en-US" altLang="zh-CN" sz="2400" kern="1200" baseline="-25000" dirty="0">
                              <a:solidFill>
                                <a:schemeClr val="dk1"/>
                              </a:solidFill>
                              <a:effectLst/>
                              <a:latin typeface="+mj-lt"/>
                              <a:ea typeface="+mj-ea"/>
                              <a:cs typeface="+mn-cs"/>
                            </a:rPr>
                            <a:t>2</a:t>
                          </a:r>
                          <a:r>
                            <a:rPr lang="en-US" altLang="zh-CN" sz="2400" kern="1200" dirty="0">
                              <a:solidFill>
                                <a:schemeClr val="dk1"/>
                              </a:solidFill>
                              <a:effectLst/>
                              <a:latin typeface="+mj-lt"/>
                              <a:ea typeface="+mj-ea"/>
                              <a:cs typeface="+mn-cs"/>
                            </a:rPr>
                            <a:t>+2Na</a:t>
                          </a:r>
                          <a:r>
                            <a:rPr lang="en-US" altLang="zh-CN" sz="2400" kern="1200" baseline="-25000" dirty="0">
                              <a:solidFill>
                                <a:schemeClr val="dk1"/>
                              </a:solidFill>
                              <a:effectLst/>
                              <a:latin typeface="+mj-lt"/>
                              <a:ea typeface="+mj-ea"/>
                              <a:cs typeface="+mn-cs"/>
                            </a:rPr>
                            <a:t>2</a:t>
                          </a:r>
                          <a:r>
                            <a:rPr lang="en-US" altLang="zh-CN" sz="2400" kern="1200" dirty="0">
                              <a:solidFill>
                                <a:schemeClr val="dk1"/>
                              </a:solidFill>
                              <a:effectLst/>
                              <a:latin typeface="+mj-lt"/>
                              <a:ea typeface="+mj-ea"/>
                              <a:cs typeface="+mn-cs"/>
                            </a:rPr>
                            <a:t>O</a:t>
                          </a:r>
                          <a:r>
                            <a:rPr lang="en-US" altLang="zh-CN" sz="2400" kern="1200" baseline="-25000" dirty="0">
                              <a:solidFill>
                                <a:schemeClr val="dk1"/>
                              </a:solidFill>
                              <a:effectLst/>
                              <a:latin typeface="+mj-lt"/>
                              <a:ea typeface="+mj-ea"/>
                              <a:cs typeface="+mn-cs"/>
                            </a:rPr>
                            <a:t>2</a:t>
                          </a:r>
                          <a:r>
                            <a:rPr lang="en-US" altLang="zh-CN" sz="2400" kern="1200" baseline="0" dirty="0">
                              <a:solidFill>
                                <a:schemeClr val="dk1"/>
                              </a:solidFill>
                              <a:effectLst/>
                              <a:latin typeface="+mj-lt"/>
                              <a:ea typeface="+mj-ea"/>
                              <a:cs typeface="+mn-cs"/>
                            </a:rPr>
                            <a:t>         </a:t>
                          </a:r>
                          <a:r>
                            <a:rPr lang="en-US" altLang="zh-CN" sz="2400" kern="1200" dirty="0">
                              <a:solidFill>
                                <a:schemeClr val="dk1"/>
                              </a:solidFill>
                              <a:effectLst/>
                              <a:latin typeface="+mj-lt"/>
                              <a:ea typeface="+mj-ea"/>
                              <a:cs typeface="+mn-cs"/>
                            </a:rPr>
                            <a:t>2Na</a:t>
                          </a:r>
                          <a:r>
                            <a:rPr lang="en-US" altLang="zh-CN" sz="2400" kern="1200" baseline="-25000" dirty="0">
                              <a:solidFill>
                                <a:schemeClr val="dk1"/>
                              </a:solidFill>
                              <a:effectLst/>
                              <a:latin typeface="+mj-lt"/>
                              <a:ea typeface="+mj-ea"/>
                              <a:cs typeface="+mn-cs"/>
                            </a:rPr>
                            <a:t>2</a:t>
                          </a:r>
                          <a:r>
                            <a:rPr lang="en-US" altLang="zh-CN" sz="2400" kern="1200" dirty="0">
                              <a:solidFill>
                                <a:schemeClr val="dk1"/>
                              </a:solidFill>
                              <a:effectLst/>
                              <a:latin typeface="+mj-lt"/>
                              <a:ea typeface="+mj-ea"/>
                              <a:cs typeface="+mn-cs"/>
                            </a:rPr>
                            <a:t>SO</a:t>
                          </a:r>
                          <a:r>
                            <a:rPr lang="en-US" altLang="zh-CN" sz="2400" kern="1200" baseline="-25000" dirty="0">
                              <a:solidFill>
                                <a:schemeClr val="dk1"/>
                              </a:solidFill>
                              <a:effectLst/>
                              <a:latin typeface="+mj-lt"/>
                              <a:ea typeface="+mj-ea"/>
                              <a:cs typeface="+mn-cs"/>
                            </a:rPr>
                            <a:t>3</a:t>
                          </a:r>
                          <a:r>
                            <a:rPr lang="en-US" altLang="zh-CN" sz="2400" kern="1200" dirty="0">
                              <a:solidFill>
                                <a:schemeClr val="dk1"/>
                              </a:solidFill>
                              <a:effectLst/>
                              <a:latin typeface="+mj-lt"/>
                              <a:ea typeface="+mj-ea"/>
                              <a:cs typeface="+mn-cs"/>
                            </a:rPr>
                            <a:t>+O</a:t>
                          </a:r>
                          <a:r>
                            <a:rPr lang="en-US" altLang="zh-CN" sz="2400" kern="1200" baseline="-25000" dirty="0">
                              <a:solidFill>
                                <a:schemeClr val="dk1"/>
                              </a:solidFill>
                              <a:effectLst/>
                              <a:latin typeface="+mj-lt"/>
                              <a:ea typeface="+mj-ea"/>
                              <a:cs typeface="+mn-cs"/>
                            </a:rPr>
                            <a:t>2</a:t>
                          </a:r>
                          <a:r>
                            <a:rPr lang="en-US" altLang="zh-CN" sz="2400" kern="1200" dirty="0">
                              <a:solidFill>
                                <a:schemeClr val="dk1"/>
                              </a:solidFill>
                              <a:effectLst/>
                              <a:latin typeface="+mj-lt"/>
                              <a:ea typeface="+mj-ea"/>
                              <a:cs typeface="+mn-cs"/>
                            </a:rPr>
                            <a:t>↑</a:t>
                          </a:r>
                          <a:endParaRPr lang="zh-CN" altLang="en-US" sz="2400" dirty="0">
                            <a:latin typeface="+mj-lt"/>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20000"/>
                            </a:lnSpc>
                            <a:spcAft>
                              <a:spcPts val="0"/>
                            </a:spcAft>
                          </a:pPr>
                          <a:r>
                            <a:rPr lang="en-US" sz="2400" dirty="0">
                              <a:solidFill>
                                <a:srgbClr val="000000"/>
                              </a:solidFill>
                              <a:effectLst/>
                              <a:latin typeface="+mj-lt"/>
                              <a:ea typeface="+mj-ea"/>
                              <a:cs typeface="Times New Roman" panose="02020603050405020304" pitchFamily="18" charset="0"/>
                            </a:rPr>
                            <a:t>SO</a:t>
                          </a:r>
                          <a:r>
                            <a:rPr lang="en-US" sz="2400" baseline="-25000" dirty="0">
                              <a:solidFill>
                                <a:srgbClr val="000000"/>
                              </a:solidFill>
                              <a:effectLst/>
                              <a:latin typeface="+mj-lt"/>
                              <a:ea typeface="+mj-ea"/>
                              <a:cs typeface="Times New Roman" panose="02020603050405020304" pitchFamily="18" charset="0"/>
                            </a:rPr>
                            <a:t>2</a:t>
                          </a:r>
                          <a:r>
                            <a:rPr lang="zh-CN" sz="2400" dirty="0">
                              <a:solidFill>
                                <a:srgbClr val="000000"/>
                              </a:solidFill>
                              <a:effectLst/>
                              <a:latin typeface="+mj-lt"/>
                              <a:ea typeface="+mj-ea"/>
                              <a:cs typeface="Times New Roman" panose="02020603050405020304" pitchFamily="18" charset="0"/>
                            </a:rPr>
                            <a:t>与</a:t>
                          </a:r>
                          <a:r>
                            <a:rPr lang="en-US" sz="2400" dirty="0">
                              <a:solidFill>
                                <a:srgbClr val="000000"/>
                              </a:solidFill>
                              <a:effectLst/>
                              <a:latin typeface="+mj-lt"/>
                              <a:ea typeface="+mj-ea"/>
                              <a:cs typeface="Times New Roman" panose="02020603050405020304" pitchFamily="18" charset="0"/>
                            </a:rPr>
                            <a:t>CO</a:t>
                          </a:r>
                          <a:r>
                            <a:rPr lang="en-US" sz="2400" baseline="-25000" dirty="0">
                              <a:solidFill>
                                <a:srgbClr val="000000"/>
                              </a:solidFill>
                              <a:effectLst/>
                              <a:latin typeface="+mj-lt"/>
                              <a:ea typeface="+mj-ea"/>
                              <a:cs typeface="Times New Roman" panose="02020603050405020304" pitchFamily="18" charset="0"/>
                            </a:rPr>
                            <a:t>2</a:t>
                          </a:r>
                          <a:r>
                            <a:rPr lang="zh-CN" sz="2400" dirty="0">
                              <a:solidFill>
                                <a:srgbClr val="000000"/>
                              </a:solidFill>
                              <a:effectLst/>
                              <a:latin typeface="+mj-lt"/>
                              <a:ea typeface="+mj-ea"/>
                              <a:cs typeface="Times New Roman" panose="02020603050405020304" pitchFamily="18" charset="0"/>
                            </a:rPr>
                            <a:t>的性</a:t>
                          </a:r>
                        </a:p>
                        <a:p>
                          <a:pPr>
                            <a:lnSpc>
                              <a:spcPct val="120000"/>
                            </a:lnSpc>
                            <a:spcAft>
                              <a:spcPts val="0"/>
                            </a:spcAft>
                          </a:pPr>
                          <a:r>
                            <a:rPr lang="zh-CN" sz="2400" dirty="0">
                              <a:solidFill>
                                <a:srgbClr val="000000"/>
                              </a:solidFill>
                              <a:effectLst/>
                              <a:latin typeface="+mj-lt"/>
                              <a:ea typeface="+mj-ea"/>
                              <a:cs typeface="Times New Roman" panose="02020603050405020304" pitchFamily="18" charset="0"/>
                            </a:rPr>
                            <a:t>质有相似性</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54759532"/>
                      </a:ext>
                    </a:extLst>
                  </a:tr>
                </a:tbl>
              </a:graphicData>
            </a:graphic>
          </p:graphicFrame>
        </mc:Choice>
        <mc:Fallback xmlns="">
          <p:graphicFrame>
            <p:nvGraphicFramePr>
              <p:cNvPr id="3" name="表格 2"/>
              <p:cNvGraphicFramePr>
                <a:graphicFrameLocks noGrp="1"/>
              </p:cNvGraphicFramePr>
              <p:nvPr>
                <p:extLst>
                  <p:ext uri="{D42A27DB-BD31-4B8C-83A1-F6EECF244321}">
                    <p14:modId xmlns:p14="http://schemas.microsoft.com/office/powerpoint/2010/main" val="3797272063"/>
                  </p:ext>
                </p:extLst>
              </p:nvPr>
            </p:nvGraphicFramePr>
            <p:xfrm>
              <a:off x="389106" y="1349587"/>
              <a:ext cx="11413788" cy="4569795"/>
            </p:xfrm>
            <a:graphic>
              <a:graphicData uri="http://schemas.openxmlformats.org/drawingml/2006/table">
                <a:tbl>
                  <a:tblPr firstRow="1" bandRow="1">
                    <a:tableStyleId>{5C22544A-7EE6-4342-B048-85BDC9FD1C3A}</a:tableStyleId>
                  </a:tblPr>
                  <a:tblGrid>
                    <a:gridCol w="671209">
                      <a:extLst>
                        <a:ext uri="{9D8B030D-6E8A-4147-A177-3AD203B41FA5}">
                          <a16:colId xmlns:a16="http://schemas.microsoft.com/office/drawing/2014/main" val="3844407442"/>
                        </a:ext>
                      </a:extLst>
                    </a:gridCol>
                    <a:gridCol w="2830749">
                      <a:extLst>
                        <a:ext uri="{9D8B030D-6E8A-4147-A177-3AD203B41FA5}">
                          <a16:colId xmlns:a16="http://schemas.microsoft.com/office/drawing/2014/main" val="2617697984"/>
                        </a:ext>
                      </a:extLst>
                    </a:gridCol>
                    <a:gridCol w="5321030">
                      <a:extLst>
                        <a:ext uri="{9D8B030D-6E8A-4147-A177-3AD203B41FA5}">
                          <a16:colId xmlns:a16="http://schemas.microsoft.com/office/drawing/2014/main" val="1637704813"/>
                        </a:ext>
                      </a:extLst>
                    </a:gridCol>
                    <a:gridCol w="2590800">
                      <a:extLst>
                        <a:ext uri="{9D8B030D-6E8A-4147-A177-3AD203B41FA5}">
                          <a16:colId xmlns:a16="http://schemas.microsoft.com/office/drawing/2014/main" val="814172914"/>
                        </a:ext>
                      </a:extLst>
                    </a:gridCol>
                  </a:tblGrid>
                  <a:tr h="650319">
                    <a:tc>
                      <a:txBody>
                        <a:bodyPr/>
                        <a:lstStyle/>
                        <a:p>
                          <a:pPr algn="ctr">
                            <a:lnSpc>
                              <a:spcPct val="120000"/>
                            </a:lnSpc>
                            <a:spcAft>
                              <a:spcPts val="0"/>
                            </a:spcAft>
                          </a:pPr>
                          <a:r>
                            <a:rPr lang="zh-CN" sz="2400" b="0">
                              <a:solidFill>
                                <a:srgbClr val="000000"/>
                              </a:solidFill>
                              <a:effectLst/>
                              <a:latin typeface="+mj-lt"/>
                              <a:ea typeface="+mj-ea"/>
                              <a:cs typeface="Times New Roman" panose="02020603050405020304" pitchFamily="18" charset="0"/>
                            </a:rPr>
                            <a:t>选项</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20000"/>
                            </a:lnSpc>
                            <a:spcAft>
                              <a:spcPts val="0"/>
                            </a:spcAft>
                          </a:pPr>
                          <a:r>
                            <a:rPr lang="zh-CN" sz="2400" b="0">
                              <a:solidFill>
                                <a:srgbClr val="000000"/>
                              </a:solidFill>
                              <a:effectLst/>
                              <a:latin typeface="+mj-lt"/>
                              <a:ea typeface="+mj-ea"/>
                              <a:cs typeface="Times New Roman" panose="02020603050405020304" pitchFamily="18" charset="0"/>
                            </a:rPr>
                            <a:t>反应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20000"/>
                            </a:lnSpc>
                            <a:spcAft>
                              <a:spcPts val="0"/>
                            </a:spcAft>
                          </a:pPr>
                          <a:r>
                            <a:rPr lang="zh-CN" sz="2400" b="0" dirty="0">
                              <a:solidFill>
                                <a:srgbClr val="000000"/>
                              </a:solidFill>
                              <a:effectLst/>
                              <a:latin typeface="+mj-lt"/>
                              <a:ea typeface="+mj-ea"/>
                              <a:cs typeface="Times New Roman" panose="02020603050405020304" pitchFamily="18" charset="0"/>
                            </a:rPr>
                            <a:t>反应方程式或反应现象描述</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20000"/>
                            </a:lnSpc>
                            <a:spcAft>
                              <a:spcPts val="0"/>
                            </a:spcAft>
                          </a:pPr>
                          <a:r>
                            <a:rPr lang="zh-CN" sz="2400" b="0" dirty="0">
                              <a:solidFill>
                                <a:srgbClr val="000000"/>
                              </a:solidFill>
                              <a:effectLst/>
                              <a:latin typeface="+mj-lt"/>
                              <a:ea typeface="+mj-ea"/>
                              <a:cs typeface="Times New Roman" panose="02020603050405020304" pitchFamily="18" charset="0"/>
                            </a:rPr>
                            <a:t>相关解释</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2048398"/>
                      </a:ext>
                    </a:extLst>
                  </a:tr>
                  <a:tr h="1307656">
                    <a:tc>
                      <a:txBody>
                        <a:bodyPr/>
                        <a:lstStyle/>
                        <a:p>
                          <a:pPr algn="ctr">
                            <a:lnSpc>
                              <a:spcPct val="120000"/>
                            </a:lnSpc>
                            <a:spcAft>
                              <a:spcPts val="0"/>
                            </a:spcAft>
                          </a:pPr>
                          <a:r>
                            <a:rPr lang="en-US" sz="2400">
                              <a:solidFill>
                                <a:srgbClr val="000000"/>
                              </a:solidFill>
                              <a:effectLst/>
                              <a:latin typeface="+mj-lt"/>
                              <a:ea typeface="+mj-ea"/>
                              <a:cs typeface="Times New Roman" panose="02020603050405020304" pitchFamily="18" charset="0"/>
                            </a:rPr>
                            <a:t>A</a:t>
                          </a:r>
                          <a:endParaRPr lang="zh-CN" sz="2400">
                            <a:solidFill>
                              <a:srgbClr val="000000"/>
                            </a:solidFill>
                            <a:effectLst/>
                            <a:latin typeface="+mj-lt"/>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20000"/>
                            </a:lnSpc>
                            <a:spcAft>
                              <a:spcPts val="0"/>
                            </a:spcAft>
                          </a:pPr>
                          <a:r>
                            <a:rPr lang="en-US" sz="2400">
                              <a:solidFill>
                                <a:srgbClr val="000000"/>
                              </a:solidFill>
                              <a:effectLst/>
                              <a:latin typeface="+mj-lt"/>
                              <a:ea typeface="+mj-ea"/>
                              <a:cs typeface="Times New Roman" panose="02020603050405020304" pitchFamily="18" charset="0"/>
                            </a:rPr>
                            <a:t>Na</a:t>
                          </a:r>
                          <a:r>
                            <a:rPr lang="en-US" sz="2400" baseline="-25000">
                              <a:solidFill>
                                <a:srgbClr val="000000"/>
                              </a:solidFill>
                              <a:effectLst/>
                              <a:latin typeface="+mj-lt"/>
                              <a:ea typeface="+mj-ea"/>
                              <a:cs typeface="Times New Roman" panose="02020603050405020304" pitchFamily="18" charset="0"/>
                            </a:rPr>
                            <a:t>2</a:t>
                          </a:r>
                          <a:r>
                            <a:rPr lang="en-US" sz="2400">
                              <a:solidFill>
                                <a:srgbClr val="000000"/>
                              </a:solidFill>
                              <a:effectLst/>
                              <a:latin typeface="+mj-lt"/>
                              <a:ea typeface="+mj-ea"/>
                              <a:cs typeface="Times New Roman" panose="02020603050405020304" pitchFamily="18" charset="0"/>
                            </a:rPr>
                            <a:t>O</a:t>
                          </a:r>
                          <a:r>
                            <a:rPr lang="en-US" sz="2400" baseline="-25000">
                              <a:solidFill>
                                <a:srgbClr val="000000"/>
                              </a:solidFill>
                              <a:effectLst/>
                              <a:latin typeface="+mj-lt"/>
                              <a:ea typeface="+mj-ea"/>
                              <a:cs typeface="Times New Roman" panose="02020603050405020304" pitchFamily="18" charset="0"/>
                            </a:rPr>
                            <a:t>2</a:t>
                          </a:r>
                          <a:r>
                            <a:rPr lang="zh-CN" sz="2400">
                              <a:solidFill>
                                <a:srgbClr val="000000"/>
                              </a:solidFill>
                              <a:effectLst/>
                              <a:latin typeface="+mj-lt"/>
                              <a:ea typeface="+mj-ea"/>
                              <a:cs typeface="Times New Roman" panose="02020603050405020304" pitchFamily="18" charset="0"/>
                            </a:rPr>
                            <a:t>与</a:t>
                          </a:r>
                          <a:r>
                            <a:rPr lang="en-US" sz="2400">
                              <a:solidFill>
                                <a:srgbClr val="000000"/>
                              </a:solidFill>
                              <a:effectLst/>
                              <a:latin typeface="+mj-lt"/>
                              <a:ea typeface="+mj-ea"/>
                              <a:cs typeface="Times New Roman" panose="02020603050405020304" pitchFamily="18" charset="0"/>
                            </a:rPr>
                            <a:t>C</a:t>
                          </a:r>
                          <a:r>
                            <a:rPr lang="en-US" sz="2400" baseline="30000">
                              <a:solidFill>
                                <a:srgbClr val="000000"/>
                              </a:solidFill>
                              <a:effectLst/>
                              <a:latin typeface="+mj-lt"/>
                              <a:ea typeface="+mj-ea"/>
                              <a:cs typeface="Times New Roman" panose="02020603050405020304" pitchFamily="18" charset="0"/>
                            </a:rPr>
                            <a:t>18</a:t>
                          </a:r>
                          <a:r>
                            <a:rPr lang="en-US" sz="2400">
                              <a:solidFill>
                                <a:srgbClr val="000000"/>
                              </a:solidFill>
                              <a:effectLst/>
                              <a:latin typeface="+mj-lt"/>
                              <a:ea typeface="+mj-ea"/>
                              <a:cs typeface="Times New Roman" panose="02020603050405020304" pitchFamily="18" charset="0"/>
                            </a:rPr>
                            <a:t>O</a:t>
                          </a:r>
                          <a:r>
                            <a:rPr lang="en-US" sz="2400" baseline="-25000">
                              <a:solidFill>
                                <a:srgbClr val="000000"/>
                              </a:solidFill>
                              <a:effectLst/>
                              <a:latin typeface="+mj-lt"/>
                              <a:ea typeface="+mj-ea"/>
                              <a:cs typeface="Times New Roman" panose="02020603050405020304" pitchFamily="18" charset="0"/>
                            </a:rPr>
                            <a:t>2</a:t>
                          </a:r>
                          <a:r>
                            <a:rPr lang="zh-CN" sz="2400">
                              <a:solidFill>
                                <a:srgbClr val="000000"/>
                              </a:solidFill>
                              <a:effectLst/>
                              <a:latin typeface="+mj-lt"/>
                              <a:ea typeface="+mj-ea"/>
                              <a:cs typeface="Times New Roman" panose="02020603050405020304" pitchFamily="18" charset="0"/>
                            </a:rPr>
                            <a:t>气体反应</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20000"/>
                            </a:lnSpc>
                          </a:pPr>
                          <a:r>
                            <a:rPr lang="en-US" altLang="zh-CN" sz="2400" kern="1200" dirty="0">
                              <a:solidFill>
                                <a:schemeClr val="dk1"/>
                              </a:solidFill>
                              <a:effectLst/>
                              <a:latin typeface="+mj-lt"/>
                              <a:ea typeface="+mj-ea"/>
                              <a:cs typeface="+mn-cs"/>
                            </a:rPr>
                            <a:t>2Na</a:t>
                          </a:r>
                          <a:r>
                            <a:rPr lang="en-US" altLang="zh-CN" sz="2400" kern="1200" baseline="-25000" dirty="0">
                              <a:solidFill>
                                <a:schemeClr val="dk1"/>
                              </a:solidFill>
                              <a:effectLst/>
                              <a:latin typeface="+mj-lt"/>
                              <a:ea typeface="+mj-ea"/>
                              <a:cs typeface="+mn-cs"/>
                            </a:rPr>
                            <a:t>2</a:t>
                          </a:r>
                          <a:r>
                            <a:rPr lang="en-US" altLang="zh-CN" sz="2400" kern="1200" dirty="0">
                              <a:solidFill>
                                <a:schemeClr val="dk1"/>
                              </a:solidFill>
                              <a:effectLst/>
                              <a:latin typeface="+mj-lt"/>
                              <a:ea typeface="+mj-ea"/>
                              <a:cs typeface="+mn-cs"/>
                            </a:rPr>
                            <a:t>O</a:t>
                          </a:r>
                          <a:r>
                            <a:rPr lang="en-US" altLang="zh-CN" sz="2400" kern="1200" baseline="-25000" dirty="0">
                              <a:solidFill>
                                <a:schemeClr val="dk1"/>
                              </a:solidFill>
                              <a:effectLst/>
                              <a:latin typeface="+mj-lt"/>
                              <a:ea typeface="+mj-ea"/>
                              <a:cs typeface="+mn-cs"/>
                            </a:rPr>
                            <a:t>2</a:t>
                          </a:r>
                          <a:r>
                            <a:rPr lang="en-US" altLang="zh-CN" sz="2400" kern="1200" dirty="0">
                              <a:solidFill>
                                <a:schemeClr val="dk1"/>
                              </a:solidFill>
                              <a:effectLst/>
                              <a:latin typeface="+mj-lt"/>
                              <a:ea typeface="+mj-ea"/>
                              <a:cs typeface="+mn-cs"/>
                            </a:rPr>
                            <a:t>+2C</a:t>
                          </a:r>
                          <a:r>
                            <a:rPr lang="en-US" altLang="zh-CN" sz="2400" kern="1200" baseline="30000" dirty="0">
                              <a:solidFill>
                                <a:schemeClr val="dk1"/>
                              </a:solidFill>
                              <a:effectLst/>
                              <a:latin typeface="+mj-lt"/>
                              <a:ea typeface="+mj-ea"/>
                              <a:cs typeface="+mn-cs"/>
                            </a:rPr>
                            <a:t>18</a:t>
                          </a:r>
                          <a:r>
                            <a:rPr lang="en-US" altLang="zh-CN" sz="2400" kern="1200" dirty="0">
                              <a:solidFill>
                                <a:schemeClr val="dk1"/>
                              </a:solidFill>
                              <a:effectLst/>
                              <a:latin typeface="+mj-lt"/>
                              <a:ea typeface="+mj-ea"/>
                              <a:cs typeface="+mn-cs"/>
                            </a:rPr>
                            <a:t>O</a:t>
                          </a:r>
                          <a:r>
                            <a:rPr lang="en-US" altLang="zh-CN" sz="2400" kern="1200" baseline="-25000" dirty="0">
                              <a:solidFill>
                                <a:schemeClr val="dk1"/>
                              </a:solidFill>
                              <a:effectLst/>
                              <a:latin typeface="+mj-lt"/>
                              <a:ea typeface="+mj-ea"/>
                              <a:cs typeface="+mn-cs"/>
                            </a:rPr>
                            <a:t>2</a:t>
                          </a:r>
                          <a:r>
                            <a:rPr lang="en-US" altLang="zh-CN" sz="2400" kern="1200" baseline="0" dirty="0">
                              <a:solidFill>
                                <a:schemeClr val="dk1"/>
                              </a:solidFill>
                              <a:effectLst/>
                              <a:latin typeface="+mj-lt"/>
                              <a:ea typeface="+mj-ea"/>
                              <a:cs typeface="+mn-cs"/>
                            </a:rPr>
                            <a:t>       </a:t>
                          </a:r>
                          <a:r>
                            <a:rPr lang="en-US" altLang="zh-CN" sz="2400" kern="1200" dirty="0">
                              <a:solidFill>
                                <a:schemeClr val="dk1"/>
                              </a:solidFill>
                              <a:effectLst/>
                              <a:latin typeface="+mj-lt"/>
                              <a:ea typeface="+mj-ea"/>
                              <a:cs typeface="+mn-cs"/>
                            </a:rPr>
                            <a:t>2Na</a:t>
                          </a:r>
                          <a:r>
                            <a:rPr lang="en-US" altLang="zh-CN" sz="2400" kern="1200" baseline="-25000" dirty="0">
                              <a:solidFill>
                                <a:schemeClr val="dk1"/>
                              </a:solidFill>
                              <a:effectLst/>
                              <a:latin typeface="+mj-lt"/>
                              <a:ea typeface="+mj-ea"/>
                              <a:cs typeface="+mn-cs"/>
                            </a:rPr>
                            <a:t>2</a:t>
                          </a:r>
                          <a:r>
                            <a:rPr lang="en-US" altLang="zh-CN" sz="2400" kern="1200" dirty="0">
                              <a:solidFill>
                                <a:schemeClr val="dk1"/>
                              </a:solidFill>
                              <a:effectLst/>
                              <a:latin typeface="+mj-lt"/>
                              <a:ea typeface="+mj-ea"/>
                              <a:cs typeface="+mn-cs"/>
                            </a:rPr>
                            <a:t>CO</a:t>
                          </a:r>
                          <a:r>
                            <a:rPr lang="en-US" altLang="zh-CN" sz="2400" kern="1200" baseline="-25000" dirty="0">
                              <a:solidFill>
                                <a:schemeClr val="dk1"/>
                              </a:solidFill>
                              <a:effectLst/>
                              <a:latin typeface="+mj-lt"/>
                              <a:ea typeface="+mj-ea"/>
                              <a:cs typeface="+mn-cs"/>
                            </a:rPr>
                            <a:t>3</a:t>
                          </a:r>
                          <a:r>
                            <a:rPr lang="en-US" altLang="zh-CN" sz="2400" kern="1200" dirty="0">
                              <a:solidFill>
                                <a:schemeClr val="dk1"/>
                              </a:solidFill>
                              <a:effectLst/>
                              <a:latin typeface="+mj-lt"/>
                              <a:ea typeface="+mj-ea"/>
                              <a:cs typeface="+mn-cs"/>
                            </a:rPr>
                            <a:t> + </a:t>
                          </a:r>
                          <a:r>
                            <a:rPr lang="en-US" altLang="zh-CN" sz="2400" kern="1200" baseline="30000" dirty="0">
                              <a:solidFill>
                                <a:schemeClr val="dk1"/>
                              </a:solidFill>
                              <a:effectLst/>
                              <a:latin typeface="+mj-lt"/>
                              <a:ea typeface="+mj-ea"/>
                              <a:cs typeface="+mn-cs"/>
                            </a:rPr>
                            <a:t>18</a:t>
                          </a:r>
                          <a:r>
                            <a:rPr lang="en-US" altLang="zh-CN" sz="2400" kern="1200" dirty="0">
                              <a:solidFill>
                                <a:schemeClr val="dk1"/>
                              </a:solidFill>
                              <a:effectLst/>
                              <a:latin typeface="+mj-lt"/>
                              <a:ea typeface="+mj-ea"/>
                              <a:cs typeface="+mn-cs"/>
                            </a:rPr>
                            <a:t>O</a:t>
                          </a:r>
                          <a:r>
                            <a:rPr lang="en-US" altLang="zh-CN" sz="2400" kern="1200" baseline="-25000" dirty="0">
                              <a:solidFill>
                                <a:schemeClr val="dk1"/>
                              </a:solidFill>
                              <a:effectLst/>
                              <a:latin typeface="+mj-lt"/>
                              <a:ea typeface="+mj-ea"/>
                              <a:cs typeface="+mn-cs"/>
                            </a:rPr>
                            <a:t>2</a:t>
                          </a:r>
                          <a:r>
                            <a:rPr lang="en-US" altLang="zh-CN" sz="2400" kern="1200" dirty="0">
                              <a:solidFill>
                                <a:schemeClr val="dk1"/>
                              </a:solidFill>
                              <a:effectLst/>
                              <a:latin typeface="+mj-lt"/>
                              <a:ea typeface="+mj-ea"/>
                              <a:cs typeface="+mn-cs"/>
                            </a:rPr>
                            <a:t>↑</a:t>
                          </a:r>
                          <a:endParaRPr lang="zh-CN" altLang="en-US" sz="2400" dirty="0">
                            <a:latin typeface="+mj-lt"/>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41176" t="-50233" r="-471" b="-213488"/>
                          </a:stretch>
                        </a:blipFill>
                      </a:tcPr>
                    </a:tc>
                    <a:extLst>
                      <a:ext uri="{0D108BD9-81ED-4DB2-BD59-A6C34878D82A}">
                        <a16:rowId xmlns:a16="http://schemas.microsoft.com/office/drawing/2014/main" val="487479417"/>
                      </a:ext>
                    </a:extLst>
                  </a:tr>
                  <a:tr h="840423">
                    <a:tc>
                      <a:txBody>
                        <a:bodyPr/>
                        <a:lstStyle/>
                        <a:p>
                          <a:pPr algn="ctr">
                            <a:lnSpc>
                              <a:spcPct val="120000"/>
                            </a:lnSpc>
                            <a:spcAft>
                              <a:spcPts val="0"/>
                            </a:spcAft>
                          </a:pPr>
                          <a:r>
                            <a:rPr lang="en-US" sz="2400">
                              <a:solidFill>
                                <a:srgbClr val="000000"/>
                              </a:solidFill>
                              <a:effectLst/>
                              <a:latin typeface="+mj-lt"/>
                              <a:ea typeface="+mj-ea"/>
                              <a:cs typeface="Times New Roman" panose="02020603050405020304" pitchFamily="18" charset="0"/>
                            </a:rPr>
                            <a:t>B</a:t>
                          </a:r>
                          <a:endParaRPr lang="zh-CN" sz="2400">
                            <a:solidFill>
                              <a:srgbClr val="000000"/>
                            </a:solidFill>
                            <a:effectLst/>
                            <a:latin typeface="+mj-lt"/>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20000"/>
                            </a:lnSpc>
                            <a:spcAft>
                              <a:spcPts val="0"/>
                            </a:spcAft>
                          </a:pPr>
                          <a:r>
                            <a:rPr lang="en-US" sz="2400">
                              <a:solidFill>
                                <a:srgbClr val="000000"/>
                              </a:solidFill>
                              <a:effectLst/>
                              <a:latin typeface="+mj-lt"/>
                              <a:ea typeface="+mj-ea"/>
                              <a:cs typeface="Times New Roman" panose="02020603050405020304" pitchFamily="18" charset="0"/>
                            </a:rPr>
                            <a:t>Na</a:t>
                          </a:r>
                          <a:r>
                            <a:rPr lang="en-US" sz="2400" baseline="-25000">
                              <a:solidFill>
                                <a:srgbClr val="000000"/>
                              </a:solidFill>
                              <a:effectLst/>
                              <a:latin typeface="+mj-lt"/>
                              <a:ea typeface="+mj-ea"/>
                              <a:cs typeface="Times New Roman" panose="02020603050405020304" pitchFamily="18" charset="0"/>
                            </a:rPr>
                            <a:t>2</a:t>
                          </a:r>
                          <a:r>
                            <a:rPr lang="en-US" sz="2400">
                              <a:solidFill>
                                <a:srgbClr val="000000"/>
                              </a:solidFill>
                              <a:effectLst/>
                              <a:latin typeface="+mj-lt"/>
                              <a:ea typeface="+mj-ea"/>
                              <a:cs typeface="Times New Roman" panose="02020603050405020304" pitchFamily="18" charset="0"/>
                            </a:rPr>
                            <a:t>O</a:t>
                          </a:r>
                          <a:r>
                            <a:rPr lang="en-US" sz="2400" baseline="-25000">
                              <a:solidFill>
                                <a:srgbClr val="000000"/>
                              </a:solidFill>
                              <a:effectLst/>
                              <a:latin typeface="+mj-lt"/>
                              <a:ea typeface="+mj-ea"/>
                              <a:cs typeface="Times New Roman" panose="02020603050405020304" pitchFamily="18" charset="0"/>
                            </a:rPr>
                            <a:t>2</a:t>
                          </a:r>
                          <a:r>
                            <a:rPr lang="zh-CN" sz="2400">
                              <a:solidFill>
                                <a:srgbClr val="000000"/>
                              </a:solidFill>
                              <a:effectLst/>
                              <a:latin typeface="+mj-lt"/>
                              <a:ea typeface="+mj-ea"/>
                              <a:cs typeface="Times New Roman" panose="02020603050405020304" pitchFamily="18" charset="0"/>
                            </a:rPr>
                            <a:t>与</a:t>
                          </a:r>
                          <a:r>
                            <a:rPr lang="en-US" sz="2400">
                              <a:solidFill>
                                <a:srgbClr val="000000"/>
                              </a:solidFill>
                              <a:effectLst/>
                              <a:latin typeface="+mj-lt"/>
                              <a:ea typeface="+mj-ea"/>
                              <a:cs typeface="Times New Roman" panose="02020603050405020304" pitchFamily="18" charset="0"/>
                            </a:rPr>
                            <a:t>Na</a:t>
                          </a:r>
                          <a:r>
                            <a:rPr lang="zh-CN" sz="2400">
                              <a:solidFill>
                                <a:srgbClr val="000000"/>
                              </a:solidFill>
                              <a:effectLst/>
                              <a:latin typeface="+mj-lt"/>
                              <a:ea typeface="+mj-ea"/>
                              <a:cs typeface="Times New Roman" panose="02020603050405020304" pitchFamily="18" charset="0"/>
                            </a:rPr>
                            <a:t>隔</a:t>
                          </a:r>
                        </a:p>
                        <a:p>
                          <a:pPr algn="ctr">
                            <a:lnSpc>
                              <a:spcPct val="120000"/>
                            </a:lnSpc>
                            <a:spcAft>
                              <a:spcPts val="0"/>
                            </a:spcAft>
                          </a:pPr>
                          <a:r>
                            <a:rPr lang="zh-CN" sz="2400">
                              <a:solidFill>
                                <a:srgbClr val="000000"/>
                              </a:solidFill>
                              <a:effectLst/>
                              <a:latin typeface="+mj-lt"/>
                              <a:ea typeface="+mj-ea"/>
                              <a:cs typeface="Times New Roman" panose="02020603050405020304" pitchFamily="18" charset="0"/>
                            </a:rPr>
                            <a:t>绝空气加热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20000"/>
                            </a:lnSpc>
                          </a:pPr>
                          <a:r>
                            <a:rPr lang="en-US" altLang="zh-CN" sz="2400" kern="1200" dirty="0">
                              <a:solidFill>
                                <a:schemeClr val="dk1"/>
                              </a:solidFill>
                              <a:effectLst/>
                              <a:latin typeface="+mj-lt"/>
                              <a:ea typeface="+mj-ea"/>
                              <a:cs typeface="+mn-cs"/>
                            </a:rPr>
                            <a:t>Na</a:t>
                          </a:r>
                          <a:r>
                            <a:rPr lang="en-US" altLang="zh-CN" sz="2400" kern="1200" baseline="-25000" dirty="0">
                              <a:solidFill>
                                <a:schemeClr val="dk1"/>
                              </a:solidFill>
                              <a:effectLst/>
                              <a:latin typeface="+mj-lt"/>
                              <a:ea typeface="+mj-ea"/>
                              <a:cs typeface="+mn-cs"/>
                            </a:rPr>
                            <a:t>2</a:t>
                          </a:r>
                          <a:r>
                            <a:rPr lang="en-US" altLang="zh-CN" sz="2400" kern="1200" dirty="0">
                              <a:solidFill>
                                <a:schemeClr val="dk1"/>
                              </a:solidFill>
                              <a:effectLst/>
                              <a:latin typeface="+mj-lt"/>
                              <a:ea typeface="+mj-ea"/>
                              <a:cs typeface="+mn-cs"/>
                            </a:rPr>
                            <a:t>O</a:t>
                          </a:r>
                          <a:r>
                            <a:rPr lang="en-US" altLang="zh-CN" sz="2400" kern="1200" baseline="-25000" dirty="0">
                              <a:solidFill>
                                <a:schemeClr val="dk1"/>
                              </a:solidFill>
                              <a:effectLst/>
                              <a:latin typeface="+mj-lt"/>
                              <a:ea typeface="+mj-ea"/>
                              <a:cs typeface="+mn-cs"/>
                            </a:rPr>
                            <a:t>2</a:t>
                          </a:r>
                          <a:r>
                            <a:rPr lang="en-US" altLang="zh-CN" sz="2400" kern="1200" dirty="0">
                              <a:solidFill>
                                <a:schemeClr val="dk1"/>
                              </a:solidFill>
                              <a:effectLst/>
                              <a:latin typeface="+mj-lt"/>
                              <a:ea typeface="+mj-ea"/>
                              <a:cs typeface="+mn-cs"/>
                            </a:rPr>
                            <a:t> +2Na      2Na</a:t>
                          </a:r>
                          <a:r>
                            <a:rPr lang="en-US" altLang="zh-CN" sz="2400" kern="1200" baseline="-25000" dirty="0">
                              <a:solidFill>
                                <a:schemeClr val="dk1"/>
                              </a:solidFill>
                              <a:effectLst/>
                              <a:latin typeface="+mj-lt"/>
                              <a:ea typeface="+mj-ea"/>
                              <a:cs typeface="+mn-cs"/>
                            </a:rPr>
                            <a:t>2</a:t>
                          </a:r>
                          <a:r>
                            <a:rPr lang="en-US" altLang="zh-CN" sz="2400" kern="1200" dirty="0">
                              <a:solidFill>
                                <a:schemeClr val="dk1"/>
                              </a:solidFill>
                              <a:effectLst/>
                              <a:latin typeface="+mj-lt"/>
                              <a:ea typeface="+mj-ea"/>
                              <a:cs typeface="+mn-cs"/>
                            </a:rPr>
                            <a:t>O</a:t>
                          </a:r>
                          <a:endParaRPr lang="zh-CN" altLang="en-US" sz="2400" dirty="0">
                            <a:latin typeface="+mj-lt"/>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20000"/>
                            </a:lnSpc>
                            <a:spcAft>
                              <a:spcPts val="0"/>
                            </a:spcAft>
                          </a:pPr>
                          <a:r>
                            <a:rPr lang="en-US" sz="2400" dirty="0">
                              <a:solidFill>
                                <a:srgbClr val="000000"/>
                              </a:solidFill>
                              <a:effectLst/>
                              <a:latin typeface="+mj-lt"/>
                              <a:ea typeface="+mj-ea"/>
                              <a:cs typeface="Times New Roman" panose="02020603050405020304" pitchFamily="18" charset="0"/>
                            </a:rPr>
                            <a:t>Na</a:t>
                          </a:r>
                          <a:r>
                            <a:rPr lang="en-US" sz="2400" baseline="-25000" dirty="0">
                              <a:solidFill>
                                <a:srgbClr val="000000"/>
                              </a:solidFill>
                              <a:effectLst/>
                              <a:latin typeface="+mj-lt"/>
                              <a:ea typeface="+mj-ea"/>
                              <a:cs typeface="Times New Roman" panose="02020603050405020304" pitchFamily="18" charset="0"/>
                            </a:rPr>
                            <a:t>2</a:t>
                          </a:r>
                          <a:r>
                            <a:rPr lang="en-US" sz="2400" dirty="0">
                              <a:solidFill>
                                <a:srgbClr val="000000"/>
                              </a:solidFill>
                              <a:effectLst/>
                              <a:latin typeface="+mj-lt"/>
                              <a:ea typeface="+mj-ea"/>
                              <a:cs typeface="Times New Roman" panose="02020603050405020304" pitchFamily="18" charset="0"/>
                            </a:rPr>
                            <a:t>O</a:t>
                          </a:r>
                          <a:r>
                            <a:rPr lang="en-US" sz="2400" baseline="-25000" dirty="0">
                              <a:solidFill>
                                <a:srgbClr val="000000"/>
                              </a:solidFill>
                              <a:effectLst/>
                              <a:latin typeface="+mj-lt"/>
                              <a:ea typeface="+mj-ea"/>
                              <a:cs typeface="Times New Roman" panose="02020603050405020304" pitchFamily="18" charset="0"/>
                            </a:rPr>
                            <a:t>2</a:t>
                          </a:r>
                          <a:r>
                            <a:rPr lang="zh-CN" sz="2400" dirty="0">
                              <a:solidFill>
                                <a:srgbClr val="000000"/>
                              </a:solidFill>
                              <a:effectLst/>
                              <a:latin typeface="+mj-lt"/>
                              <a:ea typeface="+mj-ea"/>
                              <a:cs typeface="Times New Roman" panose="02020603050405020304" pitchFamily="18" charset="0"/>
                            </a:rPr>
                            <a:t>的热稳定性弱于</a:t>
                          </a:r>
                          <a:r>
                            <a:rPr lang="en-US" sz="2400" dirty="0">
                              <a:solidFill>
                                <a:srgbClr val="000000"/>
                              </a:solidFill>
                              <a:effectLst/>
                              <a:latin typeface="+mj-lt"/>
                              <a:ea typeface="+mj-ea"/>
                              <a:cs typeface="Times New Roman" panose="02020603050405020304" pitchFamily="18" charset="0"/>
                            </a:rPr>
                            <a:t>Na</a:t>
                          </a:r>
                          <a:r>
                            <a:rPr lang="en-US" sz="2400" baseline="-25000" dirty="0">
                              <a:solidFill>
                                <a:srgbClr val="000000"/>
                              </a:solidFill>
                              <a:effectLst/>
                              <a:latin typeface="+mj-lt"/>
                              <a:ea typeface="+mj-ea"/>
                              <a:cs typeface="Times New Roman" panose="02020603050405020304" pitchFamily="18" charset="0"/>
                            </a:rPr>
                            <a:t>2</a:t>
                          </a:r>
                          <a:r>
                            <a:rPr lang="en-US" sz="2400" dirty="0">
                              <a:solidFill>
                                <a:srgbClr val="000000"/>
                              </a:solidFill>
                              <a:effectLst/>
                              <a:latin typeface="+mj-lt"/>
                              <a:ea typeface="+mj-ea"/>
                              <a:cs typeface="Times New Roman" panose="02020603050405020304" pitchFamily="18" charset="0"/>
                            </a:rPr>
                            <a:t>O</a:t>
                          </a:r>
                          <a:r>
                            <a:rPr lang="zh-CN" sz="2400" dirty="0">
                              <a:solidFill>
                                <a:srgbClr val="000000"/>
                              </a:solidFill>
                              <a:effectLst/>
                              <a:latin typeface="+mj-lt"/>
                              <a:ea typeface="+mj-ea"/>
                              <a:cs typeface="Times New Roman" panose="02020603050405020304" pitchFamily="18" charset="0"/>
                            </a:rPr>
                            <a:t>的</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4688933"/>
                      </a:ext>
                    </a:extLst>
                  </a:tr>
                  <a:tr h="930974">
                    <a:tc>
                      <a:txBody>
                        <a:bodyPr/>
                        <a:lstStyle/>
                        <a:p>
                          <a:pPr algn="ctr">
                            <a:lnSpc>
                              <a:spcPct val="120000"/>
                            </a:lnSpc>
                            <a:spcAft>
                              <a:spcPts val="0"/>
                            </a:spcAft>
                          </a:pPr>
                          <a:r>
                            <a:rPr lang="en-US" sz="2400">
                              <a:solidFill>
                                <a:srgbClr val="000000"/>
                              </a:solidFill>
                              <a:effectLst/>
                              <a:latin typeface="+mj-lt"/>
                              <a:ea typeface="+mj-ea"/>
                              <a:cs typeface="Times New Roman" panose="02020603050405020304" pitchFamily="18" charset="0"/>
                            </a:rPr>
                            <a:t>C</a:t>
                          </a:r>
                          <a:endParaRPr lang="zh-CN" sz="2400">
                            <a:solidFill>
                              <a:srgbClr val="000000"/>
                            </a:solidFill>
                            <a:effectLst/>
                            <a:latin typeface="+mj-lt"/>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20000"/>
                            </a:lnSpc>
                            <a:spcAft>
                              <a:spcPts val="0"/>
                            </a:spcAft>
                          </a:pPr>
                          <a:r>
                            <a:rPr lang="zh-CN" sz="2400">
                              <a:solidFill>
                                <a:srgbClr val="000000"/>
                              </a:solidFill>
                              <a:effectLst/>
                              <a:latin typeface="+mj-lt"/>
                              <a:ea typeface="+mj-ea"/>
                              <a:cs typeface="Times New Roman" panose="02020603050405020304" pitchFamily="18" charset="0"/>
                            </a:rPr>
                            <a:t>酚酞溶液中加</a:t>
                          </a:r>
                        </a:p>
                        <a:p>
                          <a:pPr algn="ctr">
                            <a:lnSpc>
                              <a:spcPct val="120000"/>
                            </a:lnSpc>
                            <a:spcAft>
                              <a:spcPts val="0"/>
                            </a:spcAft>
                          </a:pPr>
                          <a:r>
                            <a:rPr lang="zh-CN" sz="2400">
                              <a:solidFill>
                                <a:srgbClr val="000000"/>
                              </a:solidFill>
                              <a:effectLst/>
                              <a:latin typeface="+mj-lt"/>
                              <a:ea typeface="+mj-ea"/>
                              <a:cs typeface="Times New Roman" panose="02020603050405020304" pitchFamily="18" charset="0"/>
                            </a:rPr>
                            <a:t>入</a:t>
                          </a:r>
                          <a:r>
                            <a:rPr lang="en-US" sz="2400">
                              <a:solidFill>
                                <a:srgbClr val="000000"/>
                              </a:solidFill>
                              <a:effectLst/>
                              <a:latin typeface="+mj-lt"/>
                              <a:ea typeface="+mj-ea"/>
                              <a:cs typeface="Times New Roman" panose="02020603050405020304" pitchFamily="18" charset="0"/>
                            </a:rPr>
                            <a:t>Na</a:t>
                          </a:r>
                          <a:r>
                            <a:rPr lang="en-US" sz="2400" baseline="-25000">
                              <a:solidFill>
                                <a:srgbClr val="000000"/>
                              </a:solidFill>
                              <a:effectLst/>
                              <a:latin typeface="+mj-lt"/>
                              <a:ea typeface="+mj-ea"/>
                              <a:cs typeface="Times New Roman" panose="02020603050405020304" pitchFamily="18" charset="0"/>
                            </a:rPr>
                            <a:t>2</a:t>
                          </a:r>
                          <a:r>
                            <a:rPr lang="en-US" sz="2400">
                              <a:solidFill>
                                <a:srgbClr val="000000"/>
                              </a:solidFill>
                              <a:effectLst/>
                              <a:latin typeface="+mj-lt"/>
                              <a:ea typeface="+mj-ea"/>
                              <a:cs typeface="Times New Roman" panose="02020603050405020304" pitchFamily="18" charset="0"/>
                            </a:rPr>
                            <a:t>O</a:t>
                          </a:r>
                          <a:r>
                            <a:rPr lang="en-US" sz="2400" baseline="-25000">
                              <a:solidFill>
                                <a:srgbClr val="000000"/>
                              </a:solidFill>
                              <a:effectLst/>
                              <a:latin typeface="+mj-lt"/>
                              <a:ea typeface="+mj-ea"/>
                              <a:cs typeface="Times New Roman" panose="02020603050405020304" pitchFamily="18" charset="0"/>
                            </a:rPr>
                            <a:t>2</a:t>
                          </a:r>
                          <a:r>
                            <a:rPr lang="zh-CN" sz="2400">
                              <a:solidFill>
                                <a:srgbClr val="000000"/>
                              </a:solidFill>
                              <a:effectLst/>
                              <a:latin typeface="+mj-lt"/>
                              <a:ea typeface="+mj-ea"/>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20000"/>
                            </a:lnSpc>
                          </a:pPr>
                          <a:r>
                            <a:rPr lang="zh-CN" altLang="zh-CN" sz="2400" kern="1200" dirty="0">
                              <a:solidFill>
                                <a:schemeClr val="dk1"/>
                              </a:solidFill>
                              <a:effectLst/>
                              <a:latin typeface="+mj-lt"/>
                              <a:ea typeface="+mj-ea"/>
                              <a:cs typeface="+mn-cs"/>
                            </a:rPr>
                            <a:t>溶液变红色后又逐渐褪色</a:t>
                          </a:r>
                          <a:r>
                            <a:rPr lang="en-US" altLang="zh-CN" sz="2400" kern="1200" dirty="0">
                              <a:solidFill>
                                <a:schemeClr val="dk1"/>
                              </a:solidFill>
                              <a:effectLst/>
                              <a:latin typeface="+mj-lt"/>
                              <a:ea typeface="+mj-ea"/>
                              <a:cs typeface="+mn-cs"/>
                            </a:rPr>
                            <a:t>2Na</a:t>
                          </a:r>
                          <a:r>
                            <a:rPr lang="en-US" altLang="zh-CN" sz="2400" kern="1200" baseline="-25000" dirty="0">
                              <a:solidFill>
                                <a:schemeClr val="dk1"/>
                              </a:solidFill>
                              <a:effectLst/>
                              <a:latin typeface="+mj-lt"/>
                              <a:ea typeface="+mj-ea"/>
                              <a:cs typeface="+mn-cs"/>
                            </a:rPr>
                            <a:t>2</a:t>
                          </a:r>
                          <a:r>
                            <a:rPr lang="en-US" altLang="zh-CN" sz="2400" kern="1200" dirty="0">
                              <a:solidFill>
                                <a:schemeClr val="dk1"/>
                              </a:solidFill>
                              <a:effectLst/>
                              <a:latin typeface="+mj-lt"/>
                              <a:ea typeface="+mj-ea"/>
                              <a:cs typeface="+mn-cs"/>
                            </a:rPr>
                            <a:t>O</a:t>
                          </a:r>
                          <a:r>
                            <a:rPr lang="en-US" altLang="zh-CN" sz="2400" kern="1200" baseline="-25000" dirty="0">
                              <a:solidFill>
                                <a:schemeClr val="dk1"/>
                              </a:solidFill>
                              <a:effectLst/>
                              <a:latin typeface="+mj-lt"/>
                              <a:ea typeface="+mj-ea"/>
                              <a:cs typeface="+mn-cs"/>
                            </a:rPr>
                            <a:t>2</a:t>
                          </a:r>
                          <a:r>
                            <a:rPr lang="en-US" altLang="zh-CN" sz="2400" kern="1200" dirty="0">
                              <a:solidFill>
                                <a:schemeClr val="dk1"/>
                              </a:solidFill>
                              <a:effectLst/>
                              <a:latin typeface="+mj-lt"/>
                              <a:ea typeface="+mj-ea"/>
                              <a:cs typeface="+mn-cs"/>
                            </a:rPr>
                            <a:t>+2H</a:t>
                          </a:r>
                          <a:r>
                            <a:rPr lang="en-US" altLang="zh-CN" sz="2400" kern="1200" baseline="-25000" dirty="0">
                              <a:solidFill>
                                <a:schemeClr val="dk1"/>
                              </a:solidFill>
                              <a:effectLst/>
                              <a:latin typeface="+mj-lt"/>
                              <a:ea typeface="+mj-ea"/>
                              <a:cs typeface="+mn-cs"/>
                            </a:rPr>
                            <a:t>2</a:t>
                          </a:r>
                          <a:r>
                            <a:rPr lang="en-US" altLang="zh-CN" sz="2400" kern="1200" dirty="0">
                              <a:solidFill>
                                <a:schemeClr val="dk1"/>
                              </a:solidFill>
                              <a:effectLst/>
                              <a:latin typeface="+mj-lt"/>
                              <a:ea typeface="+mj-ea"/>
                              <a:cs typeface="+mn-cs"/>
                            </a:rPr>
                            <a:t>O        4NaOH+O</a:t>
                          </a:r>
                          <a:r>
                            <a:rPr lang="en-US" altLang="zh-CN" sz="2400" kern="1200" baseline="-25000" dirty="0">
                              <a:solidFill>
                                <a:schemeClr val="dk1"/>
                              </a:solidFill>
                              <a:effectLst/>
                              <a:latin typeface="+mj-lt"/>
                              <a:ea typeface="+mj-ea"/>
                              <a:cs typeface="+mn-cs"/>
                            </a:rPr>
                            <a:t>2</a:t>
                          </a:r>
                          <a:r>
                            <a:rPr lang="en-US" altLang="zh-CN" sz="2400" kern="1200" dirty="0">
                              <a:solidFill>
                                <a:schemeClr val="dk1"/>
                              </a:solidFill>
                              <a:effectLst/>
                              <a:latin typeface="+mj-lt"/>
                              <a:ea typeface="+mj-ea"/>
                              <a:cs typeface="+mn-cs"/>
                            </a:rPr>
                            <a:t>↑</a:t>
                          </a:r>
                          <a:endParaRPr lang="zh-CN" altLang="en-US" sz="2400" dirty="0">
                            <a:latin typeface="+mj-lt"/>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20000"/>
                            </a:lnSpc>
                            <a:spcAft>
                              <a:spcPts val="0"/>
                            </a:spcAft>
                          </a:pPr>
                          <a:r>
                            <a:rPr lang="en-US" sz="2400" dirty="0">
                              <a:solidFill>
                                <a:srgbClr val="000000"/>
                              </a:solidFill>
                              <a:effectLst/>
                              <a:latin typeface="+mj-lt"/>
                              <a:ea typeface="+mj-ea"/>
                              <a:cs typeface="Times New Roman" panose="02020603050405020304" pitchFamily="18" charset="0"/>
                            </a:rPr>
                            <a:t>Na</a:t>
                          </a:r>
                          <a:r>
                            <a:rPr lang="en-US" sz="2400" baseline="-25000" dirty="0">
                              <a:solidFill>
                                <a:srgbClr val="000000"/>
                              </a:solidFill>
                              <a:effectLst/>
                              <a:latin typeface="+mj-lt"/>
                              <a:ea typeface="+mj-ea"/>
                              <a:cs typeface="Times New Roman" panose="02020603050405020304" pitchFamily="18" charset="0"/>
                            </a:rPr>
                            <a:t>2</a:t>
                          </a:r>
                          <a:r>
                            <a:rPr lang="en-US" sz="2400" dirty="0">
                              <a:solidFill>
                                <a:srgbClr val="000000"/>
                              </a:solidFill>
                              <a:effectLst/>
                              <a:latin typeface="+mj-lt"/>
                              <a:ea typeface="+mj-ea"/>
                              <a:cs typeface="Times New Roman" panose="02020603050405020304" pitchFamily="18" charset="0"/>
                            </a:rPr>
                            <a:t>O</a:t>
                          </a:r>
                          <a:r>
                            <a:rPr lang="en-US" sz="2400" baseline="-25000" dirty="0">
                              <a:solidFill>
                                <a:srgbClr val="000000"/>
                              </a:solidFill>
                              <a:effectLst/>
                              <a:latin typeface="+mj-lt"/>
                              <a:ea typeface="+mj-ea"/>
                              <a:cs typeface="Times New Roman" panose="02020603050405020304" pitchFamily="18" charset="0"/>
                            </a:rPr>
                            <a:t>2</a:t>
                          </a:r>
                          <a:r>
                            <a:rPr lang="zh-CN" sz="2400" dirty="0">
                              <a:solidFill>
                                <a:srgbClr val="000000"/>
                              </a:solidFill>
                              <a:effectLst/>
                              <a:latin typeface="+mj-lt"/>
                              <a:ea typeface="+mj-ea"/>
                              <a:cs typeface="Times New Roman" panose="02020603050405020304" pitchFamily="18" charset="0"/>
                            </a:rPr>
                            <a:t>具有漂白性</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8020050"/>
                      </a:ext>
                    </a:extLst>
                  </a:tr>
                  <a:tr h="840423">
                    <a:tc>
                      <a:txBody>
                        <a:bodyPr/>
                        <a:lstStyle/>
                        <a:p>
                          <a:pPr algn="ctr">
                            <a:lnSpc>
                              <a:spcPct val="120000"/>
                            </a:lnSpc>
                            <a:spcAft>
                              <a:spcPts val="0"/>
                            </a:spcAft>
                          </a:pPr>
                          <a:r>
                            <a:rPr lang="en-US" sz="2400">
                              <a:solidFill>
                                <a:srgbClr val="000000"/>
                              </a:solidFill>
                              <a:effectLst/>
                              <a:latin typeface="+mj-lt"/>
                              <a:ea typeface="+mj-ea"/>
                              <a:cs typeface="Times New Roman" panose="02020603050405020304" pitchFamily="18" charset="0"/>
                            </a:rPr>
                            <a:t>D</a:t>
                          </a:r>
                          <a:endParaRPr lang="zh-CN" sz="2400">
                            <a:solidFill>
                              <a:srgbClr val="000000"/>
                            </a:solidFill>
                            <a:effectLst/>
                            <a:latin typeface="+mj-lt"/>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20000"/>
                            </a:lnSpc>
                            <a:spcAft>
                              <a:spcPts val="0"/>
                            </a:spcAft>
                          </a:pPr>
                          <a:r>
                            <a:rPr lang="en-US" sz="2400" dirty="0">
                              <a:solidFill>
                                <a:srgbClr val="000000"/>
                              </a:solidFill>
                              <a:effectLst/>
                              <a:latin typeface="+mj-lt"/>
                              <a:ea typeface="+mj-ea"/>
                              <a:cs typeface="Times New Roman" panose="02020603050405020304" pitchFamily="18" charset="0"/>
                            </a:rPr>
                            <a:t>Na</a:t>
                          </a:r>
                          <a:r>
                            <a:rPr lang="en-US" sz="2400" baseline="-25000" dirty="0">
                              <a:solidFill>
                                <a:srgbClr val="000000"/>
                              </a:solidFill>
                              <a:effectLst/>
                              <a:latin typeface="+mj-lt"/>
                              <a:ea typeface="+mj-ea"/>
                              <a:cs typeface="Times New Roman" panose="02020603050405020304" pitchFamily="18" charset="0"/>
                            </a:rPr>
                            <a:t>2</a:t>
                          </a:r>
                          <a:r>
                            <a:rPr lang="en-US" sz="2400" dirty="0">
                              <a:solidFill>
                                <a:srgbClr val="000000"/>
                              </a:solidFill>
                              <a:effectLst/>
                              <a:latin typeface="+mj-lt"/>
                              <a:ea typeface="+mj-ea"/>
                              <a:cs typeface="Times New Roman" panose="02020603050405020304" pitchFamily="18" charset="0"/>
                            </a:rPr>
                            <a:t>O</a:t>
                          </a:r>
                          <a:r>
                            <a:rPr lang="en-US" sz="2400" baseline="-25000" dirty="0">
                              <a:solidFill>
                                <a:srgbClr val="000000"/>
                              </a:solidFill>
                              <a:effectLst/>
                              <a:latin typeface="+mj-lt"/>
                              <a:ea typeface="+mj-ea"/>
                              <a:cs typeface="Times New Roman" panose="02020603050405020304" pitchFamily="18" charset="0"/>
                            </a:rPr>
                            <a:t>2</a:t>
                          </a:r>
                          <a:r>
                            <a:rPr lang="zh-CN" sz="2400" dirty="0">
                              <a:solidFill>
                                <a:srgbClr val="000000"/>
                              </a:solidFill>
                              <a:effectLst/>
                              <a:latin typeface="+mj-lt"/>
                              <a:ea typeface="+mj-ea"/>
                              <a:cs typeface="Times New Roman" panose="02020603050405020304" pitchFamily="18" charset="0"/>
                            </a:rPr>
                            <a:t>与</a:t>
                          </a:r>
                          <a:r>
                            <a:rPr lang="en-US" sz="2400" dirty="0">
                              <a:solidFill>
                                <a:srgbClr val="000000"/>
                              </a:solidFill>
                              <a:effectLst/>
                              <a:latin typeface="+mj-lt"/>
                              <a:ea typeface="+mj-ea"/>
                              <a:cs typeface="Times New Roman" panose="02020603050405020304" pitchFamily="18" charset="0"/>
                            </a:rPr>
                            <a:t>SO</a:t>
                          </a:r>
                          <a:r>
                            <a:rPr lang="en-US" sz="2400" baseline="-25000" dirty="0">
                              <a:solidFill>
                                <a:srgbClr val="000000"/>
                              </a:solidFill>
                              <a:effectLst/>
                              <a:latin typeface="+mj-lt"/>
                              <a:ea typeface="+mj-ea"/>
                              <a:cs typeface="Times New Roman" panose="02020603050405020304" pitchFamily="18" charset="0"/>
                            </a:rPr>
                            <a:t>2</a:t>
                          </a:r>
                          <a:endParaRPr lang="zh-CN" sz="2400" dirty="0">
                            <a:solidFill>
                              <a:srgbClr val="000000"/>
                            </a:solidFill>
                            <a:effectLst/>
                            <a:latin typeface="+mj-lt"/>
                            <a:ea typeface="+mj-ea"/>
                            <a:cs typeface="Times New Roman" panose="02020603050405020304" pitchFamily="18" charset="0"/>
                          </a:endParaRPr>
                        </a:p>
                        <a:p>
                          <a:pPr algn="ctr">
                            <a:lnSpc>
                              <a:spcPct val="120000"/>
                            </a:lnSpc>
                            <a:spcAft>
                              <a:spcPts val="0"/>
                            </a:spcAft>
                          </a:pPr>
                          <a:r>
                            <a:rPr lang="zh-CN" sz="2400" dirty="0">
                              <a:solidFill>
                                <a:srgbClr val="000000"/>
                              </a:solidFill>
                              <a:effectLst/>
                              <a:latin typeface="+mj-lt"/>
                              <a:ea typeface="+mj-ea"/>
                              <a:cs typeface="Times New Roman" panose="02020603050405020304" pitchFamily="18" charset="0"/>
                            </a:rPr>
                            <a:t>气体反应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20000"/>
                            </a:lnSpc>
                          </a:pPr>
                          <a:r>
                            <a:rPr lang="en-US" altLang="zh-CN" sz="2400" kern="1200" dirty="0">
                              <a:solidFill>
                                <a:schemeClr val="dk1"/>
                              </a:solidFill>
                              <a:effectLst/>
                              <a:latin typeface="+mj-lt"/>
                              <a:ea typeface="+mj-ea"/>
                              <a:cs typeface="+mn-cs"/>
                            </a:rPr>
                            <a:t>2SO</a:t>
                          </a:r>
                          <a:r>
                            <a:rPr lang="en-US" altLang="zh-CN" sz="2400" kern="1200" baseline="-25000" dirty="0">
                              <a:solidFill>
                                <a:schemeClr val="dk1"/>
                              </a:solidFill>
                              <a:effectLst/>
                              <a:latin typeface="+mj-lt"/>
                              <a:ea typeface="+mj-ea"/>
                              <a:cs typeface="+mn-cs"/>
                            </a:rPr>
                            <a:t>2</a:t>
                          </a:r>
                          <a:r>
                            <a:rPr lang="en-US" altLang="zh-CN" sz="2400" kern="1200" dirty="0">
                              <a:solidFill>
                                <a:schemeClr val="dk1"/>
                              </a:solidFill>
                              <a:effectLst/>
                              <a:latin typeface="+mj-lt"/>
                              <a:ea typeface="+mj-ea"/>
                              <a:cs typeface="+mn-cs"/>
                            </a:rPr>
                            <a:t>+2Na</a:t>
                          </a:r>
                          <a:r>
                            <a:rPr lang="en-US" altLang="zh-CN" sz="2400" kern="1200" baseline="-25000" dirty="0">
                              <a:solidFill>
                                <a:schemeClr val="dk1"/>
                              </a:solidFill>
                              <a:effectLst/>
                              <a:latin typeface="+mj-lt"/>
                              <a:ea typeface="+mj-ea"/>
                              <a:cs typeface="+mn-cs"/>
                            </a:rPr>
                            <a:t>2</a:t>
                          </a:r>
                          <a:r>
                            <a:rPr lang="en-US" altLang="zh-CN" sz="2400" kern="1200" dirty="0">
                              <a:solidFill>
                                <a:schemeClr val="dk1"/>
                              </a:solidFill>
                              <a:effectLst/>
                              <a:latin typeface="+mj-lt"/>
                              <a:ea typeface="+mj-ea"/>
                              <a:cs typeface="+mn-cs"/>
                            </a:rPr>
                            <a:t>O</a:t>
                          </a:r>
                          <a:r>
                            <a:rPr lang="en-US" altLang="zh-CN" sz="2400" kern="1200" baseline="-25000" dirty="0">
                              <a:solidFill>
                                <a:schemeClr val="dk1"/>
                              </a:solidFill>
                              <a:effectLst/>
                              <a:latin typeface="+mj-lt"/>
                              <a:ea typeface="+mj-ea"/>
                              <a:cs typeface="+mn-cs"/>
                            </a:rPr>
                            <a:t>2</a:t>
                          </a:r>
                          <a:r>
                            <a:rPr lang="en-US" altLang="zh-CN" sz="2400" kern="1200" baseline="0" dirty="0">
                              <a:solidFill>
                                <a:schemeClr val="dk1"/>
                              </a:solidFill>
                              <a:effectLst/>
                              <a:latin typeface="+mj-lt"/>
                              <a:ea typeface="+mj-ea"/>
                              <a:cs typeface="+mn-cs"/>
                            </a:rPr>
                            <a:t>         </a:t>
                          </a:r>
                          <a:r>
                            <a:rPr lang="en-US" altLang="zh-CN" sz="2400" kern="1200" dirty="0">
                              <a:solidFill>
                                <a:schemeClr val="dk1"/>
                              </a:solidFill>
                              <a:effectLst/>
                              <a:latin typeface="+mj-lt"/>
                              <a:ea typeface="+mj-ea"/>
                              <a:cs typeface="+mn-cs"/>
                            </a:rPr>
                            <a:t>2Na</a:t>
                          </a:r>
                          <a:r>
                            <a:rPr lang="en-US" altLang="zh-CN" sz="2400" kern="1200" baseline="-25000" dirty="0">
                              <a:solidFill>
                                <a:schemeClr val="dk1"/>
                              </a:solidFill>
                              <a:effectLst/>
                              <a:latin typeface="+mj-lt"/>
                              <a:ea typeface="+mj-ea"/>
                              <a:cs typeface="+mn-cs"/>
                            </a:rPr>
                            <a:t>2</a:t>
                          </a:r>
                          <a:r>
                            <a:rPr lang="en-US" altLang="zh-CN" sz="2400" kern="1200" dirty="0">
                              <a:solidFill>
                                <a:schemeClr val="dk1"/>
                              </a:solidFill>
                              <a:effectLst/>
                              <a:latin typeface="+mj-lt"/>
                              <a:ea typeface="+mj-ea"/>
                              <a:cs typeface="+mn-cs"/>
                            </a:rPr>
                            <a:t>SO</a:t>
                          </a:r>
                          <a:r>
                            <a:rPr lang="en-US" altLang="zh-CN" sz="2400" kern="1200" baseline="-25000" dirty="0">
                              <a:solidFill>
                                <a:schemeClr val="dk1"/>
                              </a:solidFill>
                              <a:effectLst/>
                              <a:latin typeface="+mj-lt"/>
                              <a:ea typeface="+mj-ea"/>
                              <a:cs typeface="+mn-cs"/>
                            </a:rPr>
                            <a:t>3</a:t>
                          </a:r>
                          <a:r>
                            <a:rPr lang="en-US" altLang="zh-CN" sz="2400" kern="1200" dirty="0">
                              <a:solidFill>
                                <a:schemeClr val="dk1"/>
                              </a:solidFill>
                              <a:effectLst/>
                              <a:latin typeface="+mj-lt"/>
                              <a:ea typeface="+mj-ea"/>
                              <a:cs typeface="+mn-cs"/>
                            </a:rPr>
                            <a:t>+O</a:t>
                          </a:r>
                          <a:r>
                            <a:rPr lang="en-US" altLang="zh-CN" sz="2400" kern="1200" baseline="-25000" dirty="0">
                              <a:solidFill>
                                <a:schemeClr val="dk1"/>
                              </a:solidFill>
                              <a:effectLst/>
                              <a:latin typeface="+mj-lt"/>
                              <a:ea typeface="+mj-ea"/>
                              <a:cs typeface="+mn-cs"/>
                            </a:rPr>
                            <a:t>2</a:t>
                          </a:r>
                          <a:r>
                            <a:rPr lang="en-US" altLang="zh-CN" sz="2400" kern="1200" dirty="0">
                              <a:solidFill>
                                <a:schemeClr val="dk1"/>
                              </a:solidFill>
                              <a:effectLst/>
                              <a:latin typeface="+mj-lt"/>
                              <a:ea typeface="+mj-ea"/>
                              <a:cs typeface="+mn-cs"/>
                            </a:rPr>
                            <a:t>↑</a:t>
                          </a:r>
                          <a:endParaRPr lang="zh-CN" altLang="en-US" sz="2400" dirty="0">
                            <a:latin typeface="+mj-lt"/>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20000"/>
                            </a:lnSpc>
                            <a:spcAft>
                              <a:spcPts val="0"/>
                            </a:spcAft>
                          </a:pPr>
                          <a:r>
                            <a:rPr lang="en-US" sz="2400" dirty="0">
                              <a:solidFill>
                                <a:srgbClr val="000000"/>
                              </a:solidFill>
                              <a:effectLst/>
                              <a:latin typeface="+mj-lt"/>
                              <a:ea typeface="+mj-ea"/>
                              <a:cs typeface="Times New Roman" panose="02020603050405020304" pitchFamily="18" charset="0"/>
                            </a:rPr>
                            <a:t>SO</a:t>
                          </a:r>
                          <a:r>
                            <a:rPr lang="en-US" sz="2400" baseline="-25000" dirty="0">
                              <a:solidFill>
                                <a:srgbClr val="000000"/>
                              </a:solidFill>
                              <a:effectLst/>
                              <a:latin typeface="+mj-lt"/>
                              <a:ea typeface="+mj-ea"/>
                              <a:cs typeface="Times New Roman" panose="02020603050405020304" pitchFamily="18" charset="0"/>
                            </a:rPr>
                            <a:t>2</a:t>
                          </a:r>
                          <a:r>
                            <a:rPr lang="zh-CN" sz="2400" dirty="0">
                              <a:solidFill>
                                <a:srgbClr val="000000"/>
                              </a:solidFill>
                              <a:effectLst/>
                              <a:latin typeface="+mj-lt"/>
                              <a:ea typeface="+mj-ea"/>
                              <a:cs typeface="Times New Roman" panose="02020603050405020304" pitchFamily="18" charset="0"/>
                            </a:rPr>
                            <a:t>与</a:t>
                          </a:r>
                          <a:r>
                            <a:rPr lang="en-US" sz="2400" dirty="0">
                              <a:solidFill>
                                <a:srgbClr val="000000"/>
                              </a:solidFill>
                              <a:effectLst/>
                              <a:latin typeface="+mj-lt"/>
                              <a:ea typeface="+mj-ea"/>
                              <a:cs typeface="Times New Roman" panose="02020603050405020304" pitchFamily="18" charset="0"/>
                            </a:rPr>
                            <a:t>CO</a:t>
                          </a:r>
                          <a:r>
                            <a:rPr lang="en-US" sz="2400" baseline="-25000" dirty="0">
                              <a:solidFill>
                                <a:srgbClr val="000000"/>
                              </a:solidFill>
                              <a:effectLst/>
                              <a:latin typeface="+mj-lt"/>
                              <a:ea typeface="+mj-ea"/>
                              <a:cs typeface="Times New Roman" panose="02020603050405020304" pitchFamily="18" charset="0"/>
                            </a:rPr>
                            <a:t>2</a:t>
                          </a:r>
                          <a:r>
                            <a:rPr lang="zh-CN" sz="2400" dirty="0">
                              <a:solidFill>
                                <a:srgbClr val="000000"/>
                              </a:solidFill>
                              <a:effectLst/>
                              <a:latin typeface="+mj-lt"/>
                              <a:ea typeface="+mj-ea"/>
                              <a:cs typeface="Times New Roman" panose="02020603050405020304" pitchFamily="18" charset="0"/>
                            </a:rPr>
                            <a:t>的性</a:t>
                          </a:r>
                        </a:p>
                        <a:p>
                          <a:pPr>
                            <a:lnSpc>
                              <a:spcPct val="120000"/>
                            </a:lnSpc>
                            <a:spcAft>
                              <a:spcPts val="0"/>
                            </a:spcAft>
                          </a:pPr>
                          <a:r>
                            <a:rPr lang="zh-CN" sz="2400" dirty="0">
                              <a:solidFill>
                                <a:srgbClr val="000000"/>
                              </a:solidFill>
                              <a:effectLst/>
                              <a:latin typeface="+mj-lt"/>
                              <a:ea typeface="+mj-ea"/>
                              <a:cs typeface="Times New Roman" panose="02020603050405020304" pitchFamily="18" charset="0"/>
                            </a:rPr>
                            <a:t>质有相似性</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4759532"/>
                      </a:ext>
                    </a:extLst>
                  </a:tr>
                </a:tbl>
              </a:graphicData>
            </a:graphic>
          </p:graphicFrame>
        </mc:Fallback>
      </mc:AlternateContent>
      <p:pic>
        <p:nvPicPr>
          <p:cNvPr id="15" name="图片 14"/>
          <p:cNvPicPr/>
          <p:nvPr/>
        </p:nvPicPr>
        <p:blipFill>
          <a:blip r:embed="rId3"/>
          <a:stretch>
            <a:fillRect/>
          </a:stretch>
        </p:blipFill>
        <p:spPr>
          <a:xfrm>
            <a:off x="6042132" y="2577601"/>
            <a:ext cx="406293" cy="234247"/>
          </a:xfrm>
          <a:prstGeom prst="rect">
            <a:avLst/>
          </a:prstGeom>
        </p:spPr>
      </p:pic>
      <p:pic>
        <p:nvPicPr>
          <p:cNvPr id="16" name="图片 15"/>
          <p:cNvPicPr/>
          <p:nvPr/>
        </p:nvPicPr>
        <p:blipFill>
          <a:blip r:embed="rId4"/>
          <a:stretch>
            <a:fillRect/>
          </a:stretch>
        </p:blipFill>
        <p:spPr>
          <a:xfrm>
            <a:off x="6744450" y="3603904"/>
            <a:ext cx="307860" cy="278779"/>
          </a:xfrm>
          <a:prstGeom prst="rect">
            <a:avLst/>
          </a:prstGeom>
        </p:spPr>
      </p:pic>
      <p:pic>
        <p:nvPicPr>
          <p:cNvPr id="18" name="图片 17"/>
          <p:cNvPicPr/>
          <p:nvPr/>
        </p:nvPicPr>
        <p:blipFill>
          <a:blip r:embed="rId3"/>
          <a:stretch>
            <a:fillRect/>
          </a:stretch>
        </p:blipFill>
        <p:spPr>
          <a:xfrm>
            <a:off x="6448425" y="4726441"/>
            <a:ext cx="406293" cy="234247"/>
          </a:xfrm>
          <a:prstGeom prst="rect">
            <a:avLst/>
          </a:prstGeom>
        </p:spPr>
      </p:pic>
      <p:pic>
        <p:nvPicPr>
          <p:cNvPr id="20" name="图片 19"/>
          <p:cNvPicPr/>
          <p:nvPr/>
        </p:nvPicPr>
        <p:blipFill>
          <a:blip r:embed="rId3"/>
          <a:stretch>
            <a:fillRect/>
          </a:stretch>
        </p:blipFill>
        <p:spPr>
          <a:xfrm>
            <a:off x="6369387" y="5435101"/>
            <a:ext cx="406293" cy="234247"/>
          </a:xfrm>
          <a:prstGeom prst="rect">
            <a:avLst/>
          </a:prstGeom>
        </p:spPr>
      </p:pic>
    </p:spTree>
    <p:extLst>
      <p:ext uri="{BB962C8B-B14F-4D97-AF65-F5344CB8AC3E}">
        <p14:creationId xmlns:p14="http://schemas.microsoft.com/office/powerpoint/2010/main" val="15359828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3323987"/>
          </a:xfrm>
          <a:prstGeom prst="rect">
            <a:avLst/>
          </a:prstGeom>
        </p:spPr>
        <p:txBody>
          <a:bodyPr wrap="square">
            <a:spAutoFit/>
          </a:bodyPr>
          <a:lstStyle/>
          <a:p>
            <a:pPr>
              <a:lnSpc>
                <a:spcPct val="150000"/>
              </a:lnSpc>
            </a:pPr>
            <a:r>
              <a:rPr lang="en-US" altLang="zh-CN" sz="2800" dirty="0" smtClean="0"/>
              <a:t>2.C</a:t>
            </a:r>
            <a:r>
              <a:rPr lang="zh-CN" altLang="zh-CN" sz="2800" dirty="0"/>
              <a:t>　</a:t>
            </a:r>
            <a:r>
              <a:rPr lang="en-US" altLang="zh-CN" sz="2800" dirty="0"/>
              <a:t>C</a:t>
            </a:r>
            <a:r>
              <a:rPr lang="en-US" altLang="zh-CN" sz="2800" baseline="30000" dirty="0"/>
              <a:t>18</a:t>
            </a:r>
            <a:r>
              <a:rPr lang="en-US" altLang="zh-CN" sz="2800" dirty="0"/>
              <a:t>O</a:t>
            </a:r>
            <a:r>
              <a:rPr lang="en-US" altLang="zh-CN" sz="2800" baseline="-25000" dirty="0"/>
              <a:t>2</a:t>
            </a:r>
            <a:r>
              <a:rPr lang="zh-CN" altLang="zh-CN" sz="2800" dirty="0"/>
              <a:t>中的</a:t>
            </a:r>
            <a:r>
              <a:rPr lang="en-US" altLang="zh-CN" sz="2800" baseline="30000" dirty="0"/>
              <a:t>18</a:t>
            </a:r>
            <a:r>
              <a:rPr lang="en-US" altLang="zh-CN" sz="2800" dirty="0"/>
              <a:t>O</a:t>
            </a:r>
            <a:r>
              <a:rPr lang="zh-CN" altLang="zh-CN" sz="2800" dirty="0"/>
              <a:t>原子反应后进入碳酸钠中</a:t>
            </a:r>
            <a:r>
              <a:rPr lang="en-US" altLang="zh-CN" sz="2800" dirty="0"/>
              <a:t>,</a:t>
            </a:r>
            <a:r>
              <a:rPr lang="zh-CN" altLang="zh-CN" sz="2800" dirty="0"/>
              <a:t>生成的氧气应为</a:t>
            </a:r>
            <a:r>
              <a:rPr lang="en-US" altLang="zh-CN" sz="2800" dirty="0"/>
              <a:t>O</a:t>
            </a:r>
            <a:r>
              <a:rPr lang="en-US" altLang="zh-CN" sz="2800" baseline="-25000" dirty="0"/>
              <a:t>2</a:t>
            </a:r>
            <a:r>
              <a:rPr lang="en-US" altLang="zh-CN" sz="2800" dirty="0"/>
              <a:t>,A</a:t>
            </a:r>
            <a:r>
              <a:rPr lang="zh-CN" altLang="zh-CN" sz="2800" dirty="0"/>
              <a:t>项错误</a:t>
            </a:r>
            <a:r>
              <a:rPr lang="en-US" altLang="zh-CN" sz="2800" dirty="0"/>
              <a:t>;Na</a:t>
            </a:r>
            <a:r>
              <a:rPr lang="en-US" altLang="zh-CN" sz="2800" baseline="-25000" dirty="0"/>
              <a:t>2</a:t>
            </a:r>
            <a:r>
              <a:rPr lang="en-US" altLang="zh-CN" sz="2800" dirty="0"/>
              <a:t>O</a:t>
            </a:r>
            <a:r>
              <a:rPr lang="en-US" altLang="zh-CN" sz="2800" baseline="-25000" dirty="0"/>
              <a:t>2</a:t>
            </a:r>
            <a:r>
              <a:rPr lang="zh-CN" altLang="zh-CN" sz="2800" dirty="0"/>
              <a:t>的热稳定性强于</a:t>
            </a:r>
            <a:r>
              <a:rPr lang="en-US" altLang="zh-CN" sz="2800" dirty="0"/>
              <a:t>Na</a:t>
            </a:r>
            <a:r>
              <a:rPr lang="en-US" altLang="zh-CN" sz="2800" baseline="-25000" dirty="0"/>
              <a:t>2</a:t>
            </a:r>
            <a:r>
              <a:rPr lang="en-US" altLang="zh-CN" sz="2800" dirty="0"/>
              <a:t>O</a:t>
            </a:r>
            <a:r>
              <a:rPr lang="zh-CN" altLang="zh-CN" sz="2800" dirty="0"/>
              <a:t>的</a:t>
            </a:r>
            <a:r>
              <a:rPr lang="en-US" altLang="zh-CN" sz="2800" dirty="0"/>
              <a:t>,B</a:t>
            </a:r>
            <a:r>
              <a:rPr lang="zh-CN" altLang="zh-CN" sz="2800" dirty="0"/>
              <a:t>项错误</a:t>
            </a:r>
            <a:r>
              <a:rPr lang="en-US" altLang="zh-CN" sz="2800" dirty="0"/>
              <a:t>;Na</a:t>
            </a:r>
            <a:r>
              <a:rPr lang="en-US" altLang="zh-CN" sz="2800" baseline="-25000" dirty="0"/>
              <a:t>2</a:t>
            </a:r>
            <a:r>
              <a:rPr lang="en-US" altLang="zh-CN" sz="2800" dirty="0"/>
              <a:t>O</a:t>
            </a:r>
            <a:r>
              <a:rPr lang="en-US" altLang="zh-CN" sz="2800" baseline="-25000" dirty="0"/>
              <a:t>2</a:t>
            </a:r>
            <a:r>
              <a:rPr lang="zh-CN" altLang="zh-CN" sz="2800" dirty="0"/>
              <a:t>具有漂白性</a:t>
            </a:r>
            <a:r>
              <a:rPr lang="en-US" altLang="zh-CN" sz="2800" dirty="0"/>
              <a:t>,</a:t>
            </a:r>
            <a:r>
              <a:rPr lang="zh-CN" altLang="zh-CN" sz="2800" dirty="0"/>
              <a:t>可使变红的酚酞溶液因氧化而褪色</a:t>
            </a:r>
            <a:r>
              <a:rPr lang="en-US" altLang="zh-CN" sz="2800" dirty="0"/>
              <a:t>,C</a:t>
            </a:r>
            <a:r>
              <a:rPr lang="zh-CN" altLang="zh-CN" sz="2800" dirty="0"/>
              <a:t>项正确</a:t>
            </a:r>
            <a:r>
              <a:rPr lang="en-US" altLang="zh-CN" sz="2800" dirty="0"/>
              <a:t>;Na</a:t>
            </a:r>
            <a:r>
              <a:rPr lang="en-US" altLang="zh-CN" sz="2800" baseline="-25000" dirty="0"/>
              <a:t>2</a:t>
            </a:r>
            <a:r>
              <a:rPr lang="en-US" altLang="zh-CN" sz="2800" dirty="0"/>
              <a:t>O</a:t>
            </a:r>
            <a:r>
              <a:rPr lang="en-US" altLang="zh-CN" sz="2800" baseline="-25000" dirty="0"/>
              <a:t>2</a:t>
            </a:r>
            <a:r>
              <a:rPr lang="zh-CN" altLang="zh-CN" sz="2800" dirty="0"/>
              <a:t>具有强氧化性</a:t>
            </a:r>
            <a:r>
              <a:rPr lang="en-US" altLang="zh-CN" sz="2800" dirty="0"/>
              <a:t>,SO</a:t>
            </a:r>
            <a:r>
              <a:rPr lang="en-US" altLang="zh-CN" sz="2800" baseline="-25000" dirty="0"/>
              <a:t>2</a:t>
            </a:r>
            <a:r>
              <a:rPr lang="zh-CN" altLang="zh-CN" sz="2800" dirty="0"/>
              <a:t>具有还原性</a:t>
            </a:r>
            <a:r>
              <a:rPr lang="en-US" altLang="zh-CN" sz="2800" dirty="0"/>
              <a:t>,</a:t>
            </a:r>
            <a:r>
              <a:rPr lang="zh-CN" altLang="zh-CN" sz="2800" dirty="0"/>
              <a:t>二者反应为</a:t>
            </a:r>
            <a:r>
              <a:rPr lang="en-US" altLang="zh-CN" sz="2800" dirty="0"/>
              <a:t>Na</a:t>
            </a:r>
            <a:r>
              <a:rPr lang="en-US" altLang="zh-CN" sz="2800" baseline="-25000" dirty="0"/>
              <a:t>2</a:t>
            </a:r>
            <a:r>
              <a:rPr lang="en-US" altLang="zh-CN" sz="2800" dirty="0"/>
              <a:t>O</a:t>
            </a:r>
            <a:r>
              <a:rPr lang="en-US" altLang="zh-CN" sz="2800" baseline="-25000" dirty="0"/>
              <a:t>2</a:t>
            </a:r>
            <a:r>
              <a:rPr lang="en-US" altLang="zh-CN" sz="2800" dirty="0"/>
              <a:t>+SO</a:t>
            </a:r>
            <a:r>
              <a:rPr lang="en-US" altLang="zh-CN" sz="2800" baseline="-25000" dirty="0"/>
              <a:t>2</a:t>
            </a:r>
            <a:r>
              <a:rPr lang="zh-CN" altLang="en-US" sz="2800" baseline="-25000" dirty="0"/>
              <a:t> </a:t>
            </a:r>
            <a:r>
              <a:rPr lang="zh-CN" altLang="en-US" sz="2800" dirty="0"/>
              <a:t>      </a:t>
            </a:r>
            <a:r>
              <a:rPr lang="zh-CN" altLang="zh-CN" sz="2800" dirty="0"/>
              <a:t> </a:t>
            </a:r>
            <a:r>
              <a:rPr lang="en-US" altLang="zh-CN" sz="2800" dirty="0"/>
              <a:t>Na</a:t>
            </a:r>
            <a:r>
              <a:rPr lang="en-US" altLang="zh-CN" sz="2800" baseline="-25000" dirty="0"/>
              <a:t>2</a:t>
            </a:r>
            <a:r>
              <a:rPr lang="en-US" altLang="zh-CN" sz="2800" dirty="0"/>
              <a:t>SO</a:t>
            </a:r>
            <a:r>
              <a:rPr lang="en-US" altLang="zh-CN" sz="2800" baseline="-25000" dirty="0"/>
              <a:t>4</a:t>
            </a:r>
            <a:r>
              <a:rPr lang="en-US" altLang="zh-CN" sz="2800" dirty="0"/>
              <a:t>,</a:t>
            </a:r>
            <a:r>
              <a:rPr lang="zh-CN" altLang="zh-CN" sz="2800" dirty="0"/>
              <a:t>生成物应为</a:t>
            </a:r>
            <a:r>
              <a:rPr lang="en-US" altLang="zh-CN" sz="2800" dirty="0"/>
              <a:t>Na</a:t>
            </a:r>
            <a:r>
              <a:rPr lang="en-US" altLang="zh-CN" sz="2800" baseline="-25000" dirty="0"/>
              <a:t>2</a:t>
            </a:r>
            <a:r>
              <a:rPr lang="en-US" altLang="zh-CN" sz="2800" dirty="0"/>
              <a:t>SO</a:t>
            </a:r>
            <a:r>
              <a:rPr lang="en-US" altLang="zh-CN" sz="2800" baseline="-25000" dirty="0"/>
              <a:t>4</a:t>
            </a:r>
            <a:r>
              <a:rPr lang="en-US" altLang="zh-CN" sz="2800" dirty="0"/>
              <a:t>,D</a:t>
            </a:r>
            <a:r>
              <a:rPr lang="zh-CN" altLang="zh-CN" sz="2800" dirty="0"/>
              <a:t>项错误。</a:t>
            </a:r>
          </a:p>
          <a:p>
            <a:pPr>
              <a:lnSpc>
                <a:spcPct val="150000"/>
              </a:lnSpc>
            </a:pPr>
            <a:endParaRPr lang="zh-CN"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矩形 20"/>
          <p:cNvSpPr/>
          <p:nvPr/>
        </p:nvSpPr>
        <p:spPr>
          <a:xfrm>
            <a:off x="9098281" y="0"/>
            <a:ext cx="21146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专题五：钠及其化合物</a:t>
            </a:r>
          </a:p>
        </p:txBody>
      </p:sp>
      <p:pic>
        <p:nvPicPr>
          <p:cNvPr id="17" name="图片 16"/>
          <p:cNvPicPr/>
          <p:nvPr/>
        </p:nvPicPr>
        <p:blipFill>
          <a:blip r:embed="rId2"/>
          <a:stretch>
            <a:fillRect/>
          </a:stretch>
        </p:blipFill>
        <p:spPr>
          <a:xfrm>
            <a:off x="2752256" y="2440244"/>
            <a:ext cx="516589" cy="297838"/>
          </a:xfrm>
          <a:prstGeom prst="rect">
            <a:avLst/>
          </a:prstGeom>
        </p:spPr>
      </p:pic>
    </p:spTree>
    <p:extLst>
      <p:ext uri="{BB962C8B-B14F-4D97-AF65-F5344CB8AC3E}">
        <p14:creationId xmlns:p14="http://schemas.microsoft.com/office/powerpoint/2010/main" val="21079557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800" y="-2"/>
            <a:ext cx="618744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方法</a:t>
            </a:r>
            <a:r>
              <a:rPr lang="en-US" altLang="zh-CN" sz="2800" dirty="0">
                <a:solidFill>
                  <a:srgbClr val="DA251C"/>
                </a:solidFill>
              </a:rPr>
              <a:t>3 </a:t>
            </a:r>
            <a:r>
              <a:rPr lang="zh-CN" altLang="en-US" sz="2800" dirty="0">
                <a:solidFill>
                  <a:srgbClr val="DA251C"/>
                </a:solidFill>
              </a:rPr>
              <a:t>过氧化钠与二氧化碳、水的反应</a:t>
            </a:r>
            <a:endParaRPr lang="zh-CN" altLang="zh-CN" sz="2800" dirty="0">
              <a:solidFill>
                <a:srgbClr val="DA251C"/>
              </a:solidFill>
            </a:endParaRPr>
          </a:p>
        </p:txBody>
      </p:sp>
      <p:sp>
        <p:nvSpPr>
          <p:cNvPr id="2" name="矩形 1"/>
          <p:cNvSpPr/>
          <p:nvPr/>
        </p:nvSpPr>
        <p:spPr>
          <a:xfrm>
            <a:off x="234043" y="729341"/>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a:extLst>
              <a:ext uri="{FF2B5EF4-FFF2-40B4-BE49-F238E27FC236}">
                <a16:creationId xmlns:a16="http://schemas.microsoft.com/office/drawing/2014/main" xmlns="" id="{714F6134-7288-4796-8499-E211F9E0561B}"/>
              </a:ext>
            </a:extLst>
          </p:cNvPr>
          <p:cNvSpPr/>
          <p:nvPr/>
        </p:nvSpPr>
        <p:spPr>
          <a:xfrm>
            <a:off x="335643" y="1323544"/>
            <a:ext cx="11622313" cy="662297"/>
          </a:xfrm>
          <a:prstGeom prst="rect">
            <a:avLst/>
          </a:prstGeom>
        </p:spPr>
        <p:txBody>
          <a:bodyPr wrap="square">
            <a:spAutoFit/>
          </a:bodyPr>
          <a:lstStyle/>
          <a:p>
            <a:pPr>
              <a:lnSpc>
                <a:spcPct val="150000"/>
              </a:lnSpc>
            </a:pPr>
            <a:r>
              <a:rPr lang="en-US" altLang="zh-CN" sz="2800" b="1" dirty="0"/>
              <a:t>Na</a:t>
            </a:r>
            <a:r>
              <a:rPr lang="en-US" altLang="zh-CN" sz="2800" b="1" baseline="-25000" dirty="0"/>
              <a:t>2</a:t>
            </a:r>
            <a:r>
              <a:rPr lang="en-US" altLang="zh-CN" sz="2800" b="1" dirty="0"/>
              <a:t>O</a:t>
            </a:r>
            <a:r>
              <a:rPr lang="en-US" altLang="zh-CN" sz="2800" b="1" baseline="-25000" dirty="0"/>
              <a:t>2</a:t>
            </a:r>
            <a:r>
              <a:rPr lang="zh-CN" altLang="zh-CN" sz="2800" b="1" dirty="0"/>
              <a:t>与</a:t>
            </a:r>
            <a:r>
              <a:rPr lang="en-US" altLang="zh-CN" sz="2800" b="1" dirty="0"/>
              <a:t>CO</a:t>
            </a:r>
            <a:r>
              <a:rPr lang="en-US" altLang="zh-CN" sz="2800" b="1" baseline="-25000" dirty="0"/>
              <a:t>2</a:t>
            </a:r>
            <a:r>
              <a:rPr lang="zh-CN" altLang="zh-CN" sz="2800" b="1" dirty="0"/>
              <a:t>、</a:t>
            </a:r>
            <a:r>
              <a:rPr lang="en-US" altLang="zh-CN" sz="2800" b="1" dirty="0"/>
              <a:t>H</a:t>
            </a:r>
            <a:r>
              <a:rPr lang="en-US" altLang="zh-CN" sz="2800" b="1" baseline="-25000" dirty="0"/>
              <a:t>2</a:t>
            </a:r>
            <a:r>
              <a:rPr lang="en-US" altLang="zh-CN" sz="2800" b="1" dirty="0"/>
              <a:t>O</a:t>
            </a:r>
            <a:r>
              <a:rPr lang="zh-CN" altLang="zh-CN" sz="2800" b="1" dirty="0"/>
              <a:t>反应的三个关系</a:t>
            </a:r>
            <a:endParaRPr lang="en-US" altLang="zh-CN" sz="2800" b="1" dirty="0"/>
          </a:p>
        </p:txBody>
      </p:sp>
      <mc:AlternateContent xmlns:mc="http://schemas.openxmlformats.org/markup-compatibility/2006" xmlns:a14="http://schemas.microsoft.com/office/drawing/2010/main">
        <mc:Choice Requires="a14">
          <p:graphicFrame>
            <p:nvGraphicFramePr>
              <p:cNvPr id="4" name="表格 3"/>
              <p:cNvGraphicFramePr>
                <a:graphicFrameLocks noGrp="1"/>
              </p:cNvGraphicFramePr>
              <p:nvPr>
                <p:extLst>
                  <p:ext uri="{D42A27DB-BD31-4B8C-83A1-F6EECF244321}">
                    <p14:modId xmlns:p14="http://schemas.microsoft.com/office/powerpoint/2010/main" val="3218586151"/>
                  </p:ext>
                </p:extLst>
              </p:nvPr>
            </p:nvGraphicFramePr>
            <p:xfrm>
              <a:off x="335643" y="2120979"/>
              <a:ext cx="11528408" cy="4414962"/>
            </p:xfrm>
            <a:graphic>
              <a:graphicData uri="http://schemas.openxmlformats.org/drawingml/2006/table">
                <a:tbl>
                  <a:tblPr firstRow="1" firstCol="1" bandRow="1">
                    <a:tableStyleId>{5C22544A-7EE6-4342-B048-85BDC9FD1C3A}</a:tableStyleId>
                  </a:tblPr>
                  <a:tblGrid>
                    <a:gridCol w="1574180">
                      <a:extLst>
                        <a:ext uri="{9D8B030D-6E8A-4147-A177-3AD203B41FA5}">
                          <a16:colId xmlns:a16="http://schemas.microsoft.com/office/drawing/2014/main" xmlns="" val="3707727407"/>
                        </a:ext>
                      </a:extLst>
                    </a:gridCol>
                    <a:gridCol w="9954228">
                      <a:extLst>
                        <a:ext uri="{9D8B030D-6E8A-4147-A177-3AD203B41FA5}">
                          <a16:colId xmlns:a16="http://schemas.microsoft.com/office/drawing/2014/main" xmlns="" val="1822251561"/>
                        </a:ext>
                      </a:extLst>
                    </a:gridCol>
                  </a:tblGrid>
                  <a:tr h="994454">
                    <a:tc>
                      <a:txBody>
                        <a:bodyPr/>
                        <a:lstStyle/>
                        <a:p>
                          <a:pPr>
                            <a:lnSpc>
                              <a:spcPct val="100000"/>
                            </a:lnSpc>
                            <a:spcAft>
                              <a:spcPts val="0"/>
                            </a:spcAft>
                          </a:pPr>
                          <a:r>
                            <a:rPr lang="zh-CN" sz="2800" b="0" dirty="0">
                              <a:solidFill>
                                <a:schemeClr val="tx1"/>
                              </a:solidFill>
                              <a:effectLst/>
                            </a:rPr>
                            <a:t>电子转移关系</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zh-CN" sz="2800" b="0" dirty="0">
                              <a:solidFill>
                                <a:schemeClr val="tx1"/>
                              </a:solidFill>
                              <a:effectLst/>
                            </a:rPr>
                            <a:t>当</a:t>
                          </a:r>
                          <a:r>
                            <a:rPr lang="en-US" sz="2800" b="0" dirty="0">
                              <a:solidFill>
                                <a:schemeClr val="tx1"/>
                              </a:solidFill>
                              <a:effectLst/>
                            </a:rPr>
                            <a:t>Na</a:t>
                          </a:r>
                          <a:r>
                            <a:rPr lang="en-US" sz="2800" b="0" baseline="-25000" dirty="0">
                              <a:solidFill>
                                <a:schemeClr val="tx1"/>
                              </a:solidFill>
                              <a:effectLst/>
                            </a:rPr>
                            <a:t>2</a:t>
                          </a:r>
                          <a:r>
                            <a:rPr lang="en-US" sz="2800" b="0" dirty="0">
                              <a:solidFill>
                                <a:schemeClr val="tx1"/>
                              </a:solidFill>
                              <a:effectLst/>
                            </a:rPr>
                            <a:t>O</a:t>
                          </a:r>
                          <a:r>
                            <a:rPr lang="en-US" sz="2800" b="0" baseline="-25000" dirty="0">
                              <a:solidFill>
                                <a:schemeClr val="tx1"/>
                              </a:solidFill>
                              <a:effectLst/>
                            </a:rPr>
                            <a:t>2</a:t>
                          </a:r>
                          <a:r>
                            <a:rPr lang="zh-CN" sz="2800" b="0" dirty="0">
                              <a:solidFill>
                                <a:schemeClr val="tx1"/>
                              </a:solidFill>
                              <a:effectLst/>
                            </a:rPr>
                            <a:t>与</a:t>
                          </a:r>
                          <a:r>
                            <a:rPr lang="en-US" sz="2800" b="0" dirty="0">
                              <a:solidFill>
                                <a:schemeClr val="tx1"/>
                              </a:solidFill>
                              <a:effectLst/>
                            </a:rPr>
                            <a:t>CO</a:t>
                          </a:r>
                          <a:r>
                            <a:rPr lang="en-US" sz="2800" b="0" baseline="-25000" dirty="0">
                              <a:solidFill>
                                <a:schemeClr val="tx1"/>
                              </a:solidFill>
                              <a:effectLst/>
                            </a:rPr>
                            <a:t>2</a:t>
                          </a:r>
                          <a:r>
                            <a:rPr lang="zh-CN" sz="2800" b="0" dirty="0">
                              <a:solidFill>
                                <a:schemeClr val="tx1"/>
                              </a:solidFill>
                              <a:effectLst/>
                            </a:rPr>
                            <a:t>、</a:t>
                          </a: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O</a:t>
                          </a:r>
                          <a:r>
                            <a:rPr lang="zh-CN" sz="2800" b="0" dirty="0">
                              <a:solidFill>
                                <a:schemeClr val="tx1"/>
                              </a:solidFill>
                              <a:effectLst/>
                            </a:rPr>
                            <a:t>反应时</a:t>
                          </a:r>
                          <a:r>
                            <a:rPr lang="en-US" sz="2800" b="0" dirty="0">
                              <a:solidFill>
                                <a:schemeClr val="tx1"/>
                              </a:solidFill>
                              <a:effectLst/>
                            </a:rPr>
                            <a:t>,</a:t>
                          </a:r>
                          <a:r>
                            <a:rPr lang="zh-CN" sz="2800" b="0" dirty="0">
                              <a:solidFill>
                                <a:schemeClr val="tx1"/>
                              </a:solidFill>
                              <a:effectLst/>
                            </a:rPr>
                            <a:t>物质的量关系为</a:t>
                          </a:r>
                          <a:r>
                            <a:rPr lang="en-US" sz="2800" b="0" dirty="0">
                              <a:solidFill>
                                <a:schemeClr val="tx1"/>
                              </a:solidFill>
                              <a:effectLst/>
                            </a:rPr>
                            <a:t>2Na</a:t>
                          </a:r>
                          <a:r>
                            <a:rPr lang="en-US" sz="2800" b="0" baseline="-25000" dirty="0">
                              <a:solidFill>
                                <a:schemeClr val="tx1"/>
                              </a:solidFill>
                              <a:effectLst/>
                            </a:rPr>
                            <a:t>2</a:t>
                          </a:r>
                          <a:r>
                            <a:rPr lang="en-US" sz="2800" b="0" dirty="0">
                              <a:solidFill>
                                <a:schemeClr val="tx1"/>
                              </a:solidFill>
                              <a:effectLst/>
                            </a:rPr>
                            <a:t>O</a:t>
                          </a:r>
                          <a:r>
                            <a:rPr lang="en-US" sz="2800" b="0" baseline="-25000" dirty="0">
                              <a:solidFill>
                                <a:schemeClr val="tx1"/>
                              </a:solidFill>
                              <a:effectLst/>
                            </a:rPr>
                            <a:t>2</a:t>
                          </a:r>
                          <a:r>
                            <a:rPr lang="en-US" sz="2800" b="0" dirty="0">
                              <a:solidFill>
                                <a:schemeClr val="tx1"/>
                              </a:solidFill>
                              <a:effectLst/>
                            </a:rPr>
                            <a:t>~O</a:t>
                          </a:r>
                          <a:r>
                            <a:rPr lang="en-US" sz="2800" b="0" baseline="-25000" dirty="0">
                              <a:solidFill>
                                <a:schemeClr val="tx1"/>
                              </a:solidFill>
                              <a:effectLst/>
                            </a:rPr>
                            <a:t>2</a:t>
                          </a:r>
                          <a:r>
                            <a:rPr lang="en-US" sz="2800" b="0" dirty="0">
                              <a:solidFill>
                                <a:schemeClr val="tx1"/>
                              </a:solidFill>
                              <a:effectLst/>
                            </a:rPr>
                            <a:t>~2e</a:t>
                          </a:r>
                          <a:r>
                            <a:rPr lang="en-US" sz="2800" b="0" baseline="30000" dirty="0">
                              <a:solidFill>
                                <a:schemeClr val="tx1"/>
                              </a:solidFill>
                              <a:effectLst/>
                            </a:rPr>
                            <a:t>-</a:t>
                          </a:r>
                          <a:r>
                            <a:rPr lang="en-US" sz="2800" b="0" dirty="0">
                              <a:solidFill>
                                <a:schemeClr val="tx1"/>
                              </a:solidFill>
                              <a:effectLst/>
                            </a:rPr>
                            <a:t>,</a:t>
                          </a:r>
                        </a:p>
                        <a:p>
                          <a:pPr>
                            <a:lnSpc>
                              <a:spcPct val="100000"/>
                            </a:lnSpc>
                            <a:spcAft>
                              <a:spcPts val="0"/>
                            </a:spcAft>
                          </a:pPr>
                          <a:r>
                            <a:rPr lang="en-US" sz="2800" b="0" i="1" dirty="0">
                              <a:solidFill>
                                <a:schemeClr val="tx1"/>
                              </a:solidFill>
                              <a:effectLst/>
                            </a:rPr>
                            <a:t>n</a:t>
                          </a:r>
                          <a:r>
                            <a:rPr lang="en-US" sz="2800" b="0" dirty="0">
                              <a:solidFill>
                                <a:schemeClr val="tx1"/>
                              </a:solidFill>
                              <a:effectLst/>
                            </a:rPr>
                            <a:t>(e</a:t>
                          </a:r>
                          <a:r>
                            <a:rPr lang="en-US" sz="2800" b="0" baseline="30000" dirty="0">
                              <a:solidFill>
                                <a:schemeClr val="tx1"/>
                              </a:solidFill>
                              <a:effectLst/>
                            </a:rPr>
                            <a:t>-</a:t>
                          </a:r>
                          <a:r>
                            <a:rPr lang="en-US" sz="2800" b="0" dirty="0">
                              <a:solidFill>
                                <a:schemeClr val="tx1"/>
                              </a:solidFill>
                              <a:effectLst/>
                            </a:rPr>
                            <a:t>)=</a:t>
                          </a:r>
                          <a:r>
                            <a:rPr lang="en-US" sz="2800" b="0" i="1" dirty="0">
                              <a:solidFill>
                                <a:schemeClr val="tx1"/>
                              </a:solidFill>
                              <a:effectLst/>
                            </a:rPr>
                            <a:t>n</a:t>
                          </a:r>
                          <a:r>
                            <a:rPr lang="en-US" sz="2800" b="0" dirty="0">
                              <a:solidFill>
                                <a:schemeClr val="tx1"/>
                              </a:solidFill>
                              <a:effectLst/>
                            </a:rPr>
                            <a:t>(Na</a:t>
                          </a:r>
                          <a:r>
                            <a:rPr lang="en-US" sz="2800" b="0" baseline="-25000" dirty="0">
                              <a:solidFill>
                                <a:schemeClr val="tx1"/>
                              </a:solidFill>
                              <a:effectLst/>
                            </a:rPr>
                            <a:t>2</a:t>
                          </a:r>
                          <a:r>
                            <a:rPr lang="en-US" sz="2800" b="0" dirty="0">
                              <a:solidFill>
                                <a:schemeClr val="tx1"/>
                              </a:solidFill>
                              <a:effectLst/>
                            </a:rPr>
                            <a:t>O</a:t>
                          </a:r>
                          <a:r>
                            <a:rPr lang="en-US" sz="2800" b="0" baseline="-25000" dirty="0">
                              <a:solidFill>
                                <a:schemeClr val="tx1"/>
                              </a:solidFill>
                              <a:effectLst/>
                            </a:rPr>
                            <a:t>2</a:t>
                          </a:r>
                          <a:r>
                            <a:rPr lang="en-US" sz="2800" b="0" dirty="0">
                              <a:solidFill>
                                <a:schemeClr val="tx1"/>
                              </a:solidFill>
                              <a:effectLst/>
                            </a:rPr>
                            <a:t>)=2</a:t>
                          </a:r>
                          <a:r>
                            <a:rPr lang="en-US" sz="2800" b="0" i="1" dirty="0">
                              <a:solidFill>
                                <a:schemeClr val="tx1"/>
                              </a:solidFill>
                              <a:effectLst/>
                            </a:rPr>
                            <a:t>n</a:t>
                          </a:r>
                          <a:r>
                            <a:rPr lang="en-US" sz="2800" b="0" dirty="0">
                              <a:solidFill>
                                <a:schemeClr val="tx1"/>
                              </a:solidFill>
                              <a:effectLst/>
                            </a:rPr>
                            <a:t>(O</a:t>
                          </a:r>
                          <a:r>
                            <a:rPr lang="en-US" sz="2800" b="0" baseline="-25000" dirty="0">
                              <a:solidFill>
                                <a:schemeClr val="tx1"/>
                              </a:solidFill>
                              <a:effectLst/>
                            </a:rPr>
                            <a:t>2</a:t>
                          </a:r>
                          <a:r>
                            <a:rPr lang="en-US" sz="2800" b="0" dirty="0">
                              <a:solidFill>
                                <a:schemeClr val="tx1"/>
                              </a:solidFill>
                              <a:effectLst/>
                            </a:rPr>
                            <a:t>)</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70058343"/>
                      </a:ext>
                    </a:extLst>
                  </a:tr>
                  <a:tr h="1928827">
                    <a:tc>
                      <a:txBody>
                        <a:bodyPr/>
                        <a:lstStyle/>
                        <a:p>
                          <a:pPr>
                            <a:lnSpc>
                              <a:spcPct val="100000"/>
                            </a:lnSpc>
                            <a:spcAft>
                              <a:spcPts val="0"/>
                            </a:spcAft>
                          </a:pPr>
                          <a:r>
                            <a:rPr lang="zh-CN" sz="2800" b="0">
                              <a:solidFill>
                                <a:schemeClr val="tx1"/>
                              </a:solidFill>
                              <a:effectLst/>
                            </a:rPr>
                            <a:t>气体体积变化关系</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zh-CN" sz="2800" b="0" dirty="0">
                              <a:solidFill>
                                <a:schemeClr val="tx1"/>
                              </a:solidFill>
                              <a:effectLst/>
                            </a:rPr>
                            <a:t>若</a:t>
                          </a:r>
                          <a:r>
                            <a:rPr lang="en-US" sz="2800" b="0" dirty="0">
                              <a:solidFill>
                                <a:schemeClr val="tx1"/>
                              </a:solidFill>
                              <a:effectLst/>
                            </a:rPr>
                            <a:t>CO</a:t>
                          </a:r>
                          <a:r>
                            <a:rPr lang="en-US" sz="2800" b="0" baseline="-25000" dirty="0">
                              <a:solidFill>
                                <a:schemeClr val="tx1"/>
                              </a:solidFill>
                              <a:effectLst/>
                            </a:rPr>
                            <a:t>2</a:t>
                          </a:r>
                          <a:r>
                            <a:rPr lang="zh-CN" sz="2800" b="0" dirty="0">
                              <a:solidFill>
                                <a:schemeClr val="tx1"/>
                              </a:solidFill>
                              <a:effectLst/>
                            </a:rPr>
                            <a:t>、水蒸气</a:t>
                          </a:r>
                          <a:r>
                            <a:rPr lang="en-US" sz="2800" b="0" dirty="0">
                              <a:solidFill>
                                <a:schemeClr val="tx1"/>
                              </a:solidFill>
                              <a:effectLst/>
                            </a:rPr>
                            <a:t>(</a:t>
                          </a:r>
                          <a:r>
                            <a:rPr lang="zh-CN" sz="2800" b="0" dirty="0">
                              <a:solidFill>
                                <a:schemeClr val="tx1"/>
                              </a:solidFill>
                              <a:effectLst/>
                            </a:rPr>
                            <a:t>或两气体混合</a:t>
                          </a:r>
                          <a:r>
                            <a:rPr lang="en-US" sz="2800" b="0" dirty="0">
                              <a:solidFill>
                                <a:schemeClr val="tx1"/>
                              </a:solidFill>
                              <a:effectLst/>
                            </a:rPr>
                            <a:t>)</a:t>
                          </a:r>
                          <a:r>
                            <a:rPr lang="zh-CN" sz="2800" b="0" dirty="0">
                              <a:solidFill>
                                <a:schemeClr val="tx1"/>
                              </a:solidFill>
                              <a:effectLst/>
                            </a:rPr>
                            <a:t>通过足量</a:t>
                          </a:r>
                          <a:r>
                            <a:rPr lang="en-US" sz="2800" b="0" dirty="0">
                              <a:solidFill>
                                <a:schemeClr val="tx1"/>
                              </a:solidFill>
                              <a:effectLst/>
                            </a:rPr>
                            <a:t>Na</a:t>
                          </a:r>
                          <a:r>
                            <a:rPr lang="en-US" sz="2800" b="0" baseline="-25000" dirty="0">
                              <a:solidFill>
                                <a:schemeClr val="tx1"/>
                              </a:solidFill>
                              <a:effectLst/>
                            </a:rPr>
                            <a:t>2</a:t>
                          </a:r>
                          <a:r>
                            <a:rPr lang="en-US" sz="2800" b="0" dirty="0">
                              <a:solidFill>
                                <a:schemeClr val="tx1"/>
                              </a:solidFill>
                              <a:effectLst/>
                            </a:rPr>
                            <a:t>O</a:t>
                          </a:r>
                          <a:r>
                            <a:rPr lang="en-US" sz="2800" b="0" baseline="-25000" dirty="0">
                              <a:solidFill>
                                <a:schemeClr val="tx1"/>
                              </a:solidFill>
                              <a:effectLst/>
                            </a:rPr>
                            <a:t>2</a:t>
                          </a:r>
                          <a:r>
                            <a:rPr lang="en-US" sz="2800" b="0" dirty="0">
                              <a:solidFill>
                                <a:schemeClr val="tx1"/>
                              </a:solidFill>
                              <a:effectLst/>
                            </a:rPr>
                            <a:t>,</a:t>
                          </a:r>
                          <a:r>
                            <a:rPr lang="zh-CN" sz="2800" b="0" dirty="0">
                              <a:solidFill>
                                <a:schemeClr val="tx1"/>
                              </a:solidFill>
                              <a:effectLst/>
                            </a:rPr>
                            <a:t>气体体积的减少量</a:t>
                          </a:r>
                          <a:r>
                            <a:rPr lang="en-US" sz="2800" b="0" dirty="0">
                              <a:solidFill>
                                <a:schemeClr val="tx1"/>
                              </a:solidFill>
                              <a:effectLst/>
                            </a:rPr>
                            <a:t>(Δ</a:t>
                          </a:r>
                          <a:r>
                            <a:rPr lang="en-US" sz="2800" b="0" i="1" dirty="0">
                              <a:solidFill>
                                <a:schemeClr val="tx1"/>
                              </a:solidFill>
                              <a:effectLst/>
                            </a:rPr>
                            <a:t>V</a:t>
                          </a:r>
                          <a:r>
                            <a:rPr lang="en-US" sz="2800" b="0" dirty="0">
                              <a:solidFill>
                                <a:schemeClr val="tx1"/>
                              </a:solidFill>
                              <a:effectLst/>
                            </a:rPr>
                            <a:t>)</a:t>
                          </a:r>
                          <a:r>
                            <a:rPr lang="zh-CN" sz="2800" b="0" dirty="0">
                              <a:solidFill>
                                <a:schemeClr val="tx1"/>
                              </a:solidFill>
                              <a:effectLst/>
                            </a:rPr>
                            <a:t>是原来气体体积</a:t>
                          </a:r>
                          <a:r>
                            <a:rPr lang="en-US" sz="2800" b="0" dirty="0">
                              <a:solidFill>
                                <a:schemeClr val="tx1"/>
                              </a:solidFill>
                              <a:effectLst/>
                            </a:rPr>
                            <a:t>(</a:t>
                          </a:r>
                          <a:r>
                            <a:rPr lang="en-US" sz="2800" b="0" i="1" dirty="0">
                              <a:solidFill>
                                <a:schemeClr val="tx1"/>
                              </a:solidFill>
                              <a:effectLst/>
                            </a:rPr>
                            <a:t>V</a:t>
                          </a:r>
                          <a:r>
                            <a:rPr lang="en-US" sz="2800" b="0" dirty="0">
                              <a:solidFill>
                                <a:schemeClr val="tx1"/>
                              </a:solidFill>
                              <a:effectLst/>
                            </a:rPr>
                            <a:t>)</a:t>
                          </a:r>
                          <a:r>
                            <a:rPr lang="zh-CN" sz="2800" b="0" dirty="0">
                              <a:solidFill>
                                <a:schemeClr val="tx1"/>
                              </a:solidFill>
                              <a:effectLst/>
                            </a:rPr>
                            <a:t>的</a:t>
                          </a:r>
                          <a14:m>
                            <m:oMath xmlns:m="http://schemas.openxmlformats.org/officeDocument/2006/math">
                              <m:f>
                                <m:fPr>
                                  <m:ctrlPr>
                                    <a:rPr lang="zh-CN" sz="2800" b="0" i="1">
                                      <a:solidFill>
                                        <a:schemeClr val="tx1"/>
                                      </a:solidFill>
                                      <a:effectLst/>
                                      <a:latin typeface="Cambria Math" panose="02040503050406030204" pitchFamily="18" charset="0"/>
                                    </a:rPr>
                                  </m:ctrlPr>
                                </m:fPr>
                                <m:num>
                                  <m:r>
                                    <a:rPr lang="en-US" sz="2800" b="0" i="1">
                                      <a:solidFill>
                                        <a:schemeClr val="tx1"/>
                                      </a:solidFill>
                                      <a:effectLst/>
                                      <a:latin typeface="Cambria Math" panose="02040503050406030204" pitchFamily="18" charset="0"/>
                                    </a:rPr>
                                    <m:t>1</m:t>
                                  </m:r>
                                </m:num>
                                <m:den>
                                  <m:r>
                                    <a:rPr lang="en-US" sz="2800" b="0" i="1">
                                      <a:solidFill>
                                        <a:schemeClr val="tx1"/>
                                      </a:solidFill>
                                      <a:effectLst/>
                                      <a:latin typeface="Cambria Math" panose="02040503050406030204" pitchFamily="18" charset="0"/>
                                    </a:rPr>
                                    <m:t>2</m:t>
                                  </m:r>
                                </m:den>
                              </m:f>
                            </m:oMath>
                          </a14:m>
                          <a:r>
                            <a:rPr lang="en-US" sz="2800" b="0" dirty="0">
                              <a:solidFill>
                                <a:schemeClr val="tx1"/>
                              </a:solidFill>
                              <a:effectLst/>
                            </a:rPr>
                            <a:t>,</a:t>
                          </a:r>
                          <a:r>
                            <a:rPr lang="zh-CN" sz="2800" b="0" dirty="0">
                              <a:solidFill>
                                <a:schemeClr val="tx1"/>
                              </a:solidFill>
                              <a:effectLst/>
                            </a:rPr>
                            <a:t>等于生成氧气的体积</a:t>
                          </a:r>
                          <a:r>
                            <a:rPr lang="en-US" sz="2800" b="0" dirty="0">
                              <a:solidFill>
                                <a:schemeClr val="tx1"/>
                              </a:solidFill>
                              <a:effectLst/>
                            </a:rPr>
                            <a:t>: Δ</a:t>
                          </a:r>
                          <a:r>
                            <a:rPr lang="en-US" sz="2800" b="0" i="1" dirty="0">
                              <a:solidFill>
                                <a:schemeClr val="tx1"/>
                              </a:solidFill>
                              <a:effectLst/>
                            </a:rPr>
                            <a:t>V</a:t>
                          </a:r>
                          <a:r>
                            <a:rPr lang="en-US" sz="2800" b="0" dirty="0">
                              <a:solidFill>
                                <a:schemeClr val="tx1"/>
                              </a:solidFill>
                              <a:effectLst/>
                            </a:rPr>
                            <a:t>= </a:t>
                          </a:r>
                          <a:r>
                            <a:rPr lang="en-US" sz="2800" b="0" i="1" dirty="0">
                              <a:solidFill>
                                <a:schemeClr val="tx1"/>
                              </a:solidFill>
                              <a:effectLst/>
                            </a:rPr>
                            <a:t>V</a:t>
                          </a:r>
                          <a:r>
                            <a:rPr lang="en-US" sz="2800" b="0" dirty="0">
                              <a:solidFill>
                                <a:schemeClr val="tx1"/>
                              </a:solidFill>
                              <a:effectLst/>
                            </a:rPr>
                            <a:t>(O</a:t>
                          </a:r>
                          <a:r>
                            <a:rPr lang="en-US" sz="2800" b="0" baseline="-25000" dirty="0">
                              <a:solidFill>
                                <a:schemeClr val="tx1"/>
                              </a:solidFill>
                              <a:effectLst/>
                            </a:rPr>
                            <a:t>2</a:t>
                          </a:r>
                          <a:r>
                            <a:rPr lang="en-US" sz="2800" b="0" dirty="0">
                              <a:solidFill>
                                <a:schemeClr val="tx1"/>
                              </a:solidFill>
                              <a:effectLst/>
                            </a:rPr>
                            <a:t>) =</a:t>
                          </a:r>
                          <a14:m>
                            <m:oMath xmlns:m="http://schemas.openxmlformats.org/officeDocument/2006/math">
                              <m:f>
                                <m:fPr>
                                  <m:ctrlPr>
                                    <a:rPr lang="zh-CN" sz="2800" b="0" i="1">
                                      <a:solidFill>
                                        <a:schemeClr val="tx1"/>
                                      </a:solidFill>
                                      <a:effectLst/>
                                      <a:latin typeface="Cambria Math" panose="02040503050406030204" pitchFamily="18" charset="0"/>
                                    </a:rPr>
                                  </m:ctrlPr>
                                </m:fPr>
                                <m:num>
                                  <m:r>
                                    <a:rPr lang="en-US" sz="2800" b="0" i="1">
                                      <a:solidFill>
                                        <a:schemeClr val="tx1"/>
                                      </a:solidFill>
                                      <a:effectLst/>
                                      <a:latin typeface="Cambria Math" panose="02040503050406030204" pitchFamily="18" charset="0"/>
                                    </a:rPr>
                                    <m:t>1</m:t>
                                  </m:r>
                                </m:num>
                                <m:den>
                                  <m:r>
                                    <a:rPr lang="en-US" sz="2800" b="0" i="1">
                                      <a:solidFill>
                                        <a:schemeClr val="tx1"/>
                                      </a:solidFill>
                                      <a:effectLst/>
                                      <a:latin typeface="Cambria Math" panose="02040503050406030204" pitchFamily="18" charset="0"/>
                                    </a:rPr>
                                    <m:t>2</m:t>
                                  </m:r>
                                </m:den>
                              </m:f>
                            </m:oMath>
                          </a14:m>
                          <a:r>
                            <a:rPr lang="en-US" sz="2800" b="0" i="1" dirty="0">
                              <a:solidFill>
                                <a:schemeClr val="tx1"/>
                              </a:solidFill>
                              <a:effectLst/>
                            </a:rPr>
                            <a:t>V</a:t>
                          </a:r>
                          <a:endParaRPr lang="zh-CN" sz="2800" b="0" i="1"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97222301"/>
                      </a:ext>
                    </a:extLst>
                  </a:tr>
                  <a:tr h="1491681">
                    <a:tc>
                      <a:txBody>
                        <a:bodyPr/>
                        <a:lstStyle/>
                        <a:p>
                          <a:pPr>
                            <a:lnSpc>
                              <a:spcPct val="100000"/>
                            </a:lnSpc>
                            <a:spcAft>
                              <a:spcPts val="0"/>
                            </a:spcAft>
                          </a:pPr>
                          <a:r>
                            <a:rPr lang="zh-CN" sz="2800" b="0">
                              <a:solidFill>
                                <a:schemeClr val="tx1"/>
                              </a:solidFill>
                              <a:effectLst/>
                            </a:rPr>
                            <a:t>固体质量变化关系</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800" b="0" dirty="0">
                              <a:solidFill>
                                <a:schemeClr val="tx1"/>
                              </a:solidFill>
                              <a:effectLst/>
                            </a:rPr>
                            <a:t>CO</a:t>
                          </a:r>
                          <a:r>
                            <a:rPr lang="en-US" sz="2800" b="0" baseline="-25000" dirty="0">
                              <a:solidFill>
                                <a:schemeClr val="tx1"/>
                              </a:solidFill>
                              <a:effectLst/>
                            </a:rPr>
                            <a:t>2</a:t>
                          </a:r>
                          <a:r>
                            <a:rPr lang="zh-CN" sz="2800" b="0" dirty="0">
                              <a:solidFill>
                                <a:schemeClr val="tx1"/>
                              </a:solidFill>
                              <a:effectLst/>
                            </a:rPr>
                            <a:t>、水蒸气分别与足量</a:t>
                          </a:r>
                          <a:r>
                            <a:rPr lang="en-US" sz="2800" b="0" dirty="0">
                              <a:solidFill>
                                <a:schemeClr val="tx1"/>
                              </a:solidFill>
                              <a:effectLst/>
                            </a:rPr>
                            <a:t>Na</a:t>
                          </a:r>
                          <a:r>
                            <a:rPr lang="en-US" sz="2800" b="0" baseline="-25000" dirty="0">
                              <a:solidFill>
                                <a:schemeClr val="tx1"/>
                              </a:solidFill>
                              <a:effectLst/>
                            </a:rPr>
                            <a:t>2</a:t>
                          </a:r>
                          <a:r>
                            <a:rPr lang="en-US" sz="2800" b="0" dirty="0">
                              <a:solidFill>
                                <a:schemeClr val="tx1"/>
                              </a:solidFill>
                              <a:effectLst/>
                            </a:rPr>
                            <a:t>O</a:t>
                          </a:r>
                          <a:r>
                            <a:rPr lang="en-US" sz="2800" b="0" baseline="-25000" dirty="0">
                              <a:solidFill>
                                <a:schemeClr val="tx1"/>
                              </a:solidFill>
                              <a:effectLst/>
                            </a:rPr>
                            <a:t>2</a:t>
                          </a:r>
                          <a:r>
                            <a:rPr lang="zh-CN" sz="2800" b="0" dirty="0">
                              <a:solidFill>
                                <a:schemeClr val="tx1"/>
                              </a:solidFill>
                              <a:effectLst/>
                            </a:rPr>
                            <a:t>反应时</a:t>
                          </a:r>
                          <a:r>
                            <a:rPr lang="en-US" sz="2800" b="0" dirty="0">
                              <a:solidFill>
                                <a:schemeClr val="tx1"/>
                              </a:solidFill>
                              <a:effectLst/>
                            </a:rPr>
                            <a:t>,</a:t>
                          </a:r>
                          <a:r>
                            <a:rPr lang="zh-CN" sz="2800" b="0" dirty="0">
                              <a:solidFill>
                                <a:schemeClr val="tx1"/>
                              </a:solidFill>
                              <a:effectLst/>
                            </a:rPr>
                            <a:t>固体相当于吸收了</a:t>
                          </a:r>
                          <a:r>
                            <a:rPr lang="en-US" sz="2800" b="0" dirty="0">
                              <a:solidFill>
                                <a:schemeClr val="tx1"/>
                              </a:solidFill>
                              <a:effectLst/>
                            </a:rPr>
                            <a:t>CO</a:t>
                          </a:r>
                          <a:r>
                            <a:rPr lang="en-US" sz="2800" b="0" baseline="-25000" dirty="0">
                              <a:solidFill>
                                <a:schemeClr val="tx1"/>
                              </a:solidFill>
                              <a:effectLst/>
                            </a:rPr>
                            <a:t>2</a:t>
                          </a:r>
                          <a:r>
                            <a:rPr lang="zh-CN" sz="2800" b="0" dirty="0">
                              <a:solidFill>
                                <a:schemeClr val="tx1"/>
                              </a:solidFill>
                              <a:effectLst/>
                            </a:rPr>
                            <a:t>中的</a:t>
                          </a:r>
                          <a:r>
                            <a:rPr lang="en-US" sz="2800" b="0" dirty="0">
                              <a:solidFill>
                                <a:schemeClr val="tx1"/>
                              </a:solidFill>
                              <a:effectLst/>
                            </a:rPr>
                            <a:t>“CO”</a:t>
                          </a:r>
                          <a:r>
                            <a:rPr lang="zh-CN" sz="2800" b="0" dirty="0">
                              <a:solidFill>
                                <a:schemeClr val="tx1"/>
                              </a:solidFill>
                              <a:effectLst/>
                            </a:rPr>
                            <a:t>、水蒸气中的</a:t>
                          </a: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a:t>
                          </a:r>
                          <a:r>
                            <a:rPr lang="zh-CN" sz="2800" b="0" dirty="0">
                              <a:solidFill>
                                <a:schemeClr val="tx1"/>
                              </a:solidFill>
                              <a:effectLst/>
                            </a:rPr>
                            <a:t>所以固体增加的质量</a:t>
                          </a:r>
                          <a:r>
                            <a:rPr lang="en-US" sz="2800" b="0" dirty="0">
                              <a:solidFill>
                                <a:schemeClr val="tx1"/>
                              </a:solidFill>
                              <a:effectLst/>
                            </a:rPr>
                            <a:t>:</a:t>
                          </a:r>
                          <a:r>
                            <a:rPr lang="en-US" sz="2800" b="0" dirty="0" err="1">
                              <a:solidFill>
                                <a:schemeClr val="tx1"/>
                              </a:solidFill>
                              <a:effectLst/>
                            </a:rPr>
                            <a:t>Δ</a:t>
                          </a:r>
                          <a:r>
                            <a:rPr lang="en-US" sz="2800" b="0" i="1" dirty="0" err="1">
                              <a:solidFill>
                                <a:schemeClr val="tx1"/>
                              </a:solidFill>
                              <a:effectLst/>
                            </a:rPr>
                            <a:t>m</a:t>
                          </a:r>
                          <a:r>
                            <a:rPr lang="en-US" sz="2800" b="0" dirty="0">
                              <a:solidFill>
                                <a:schemeClr val="tx1"/>
                              </a:solidFill>
                              <a:effectLst/>
                            </a:rPr>
                            <a:t>(CO</a:t>
                          </a:r>
                          <a:r>
                            <a:rPr lang="en-US" sz="2800" b="0" baseline="-25000" dirty="0">
                              <a:solidFill>
                                <a:schemeClr val="tx1"/>
                              </a:solidFill>
                              <a:effectLst/>
                            </a:rPr>
                            <a:t>2</a:t>
                          </a:r>
                          <a:r>
                            <a:rPr lang="en-US" sz="2800" b="0" dirty="0">
                              <a:solidFill>
                                <a:schemeClr val="tx1"/>
                              </a:solidFill>
                              <a:effectLst/>
                            </a:rPr>
                            <a:t>)=28 g·mol</a:t>
                          </a:r>
                          <a:r>
                            <a:rPr lang="en-US" sz="2800" b="0" baseline="30000" dirty="0">
                              <a:solidFill>
                                <a:schemeClr val="tx1"/>
                              </a:solidFill>
                              <a:effectLst/>
                            </a:rPr>
                            <a:t>-1</a:t>
                          </a:r>
                          <a:r>
                            <a:rPr lang="en-US" sz="2800" b="0" dirty="0">
                              <a:solidFill>
                                <a:schemeClr val="tx1"/>
                              </a:solidFill>
                              <a:effectLst/>
                            </a:rPr>
                            <a:t>×n(CO</a:t>
                          </a:r>
                          <a:r>
                            <a:rPr lang="en-US" sz="2800" b="0" baseline="-25000" dirty="0">
                              <a:solidFill>
                                <a:schemeClr val="tx1"/>
                              </a:solidFill>
                              <a:effectLst/>
                            </a:rPr>
                            <a:t>2</a:t>
                          </a:r>
                          <a:r>
                            <a:rPr lang="en-US" sz="2800" b="0" dirty="0">
                              <a:solidFill>
                                <a:schemeClr val="tx1"/>
                              </a:solidFill>
                              <a:effectLst/>
                            </a:rPr>
                            <a:t>),</a:t>
                          </a:r>
                          <a:r>
                            <a:rPr lang="en-US" sz="2800" b="0" dirty="0" err="1">
                              <a:solidFill>
                                <a:schemeClr val="tx1"/>
                              </a:solidFill>
                              <a:effectLst/>
                            </a:rPr>
                            <a:t>Δ</a:t>
                          </a:r>
                          <a:r>
                            <a:rPr lang="en-US" sz="2800" b="0" i="1" dirty="0" err="1">
                              <a:solidFill>
                                <a:schemeClr val="tx1"/>
                              </a:solidFill>
                              <a:effectLst/>
                            </a:rPr>
                            <a:t>m</a:t>
                          </a: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O)=2 g·mol</a:t>
                          </a:r>
                          <a:r>
                            <a:rPr lang="en-US" sz="2800" b="0" baseline="30000" dirty="0">
                              <a:solidFill>
                                <a:schemeClr val="tx1"/>
                              </a:solidFill>
                              <a:effectLst/>
                            </a:rPr>
                            <a:t>-1</a:t>
                          </a:r>
                          <a:r>
                            <a:rPr lang="en-US" sz="2800" b="0" dirty="0">
                              <a:solidFill>
                                <a:schemeClr val="tx1"/>
                              </a:solidFill>
                              <a:effectLst/>
                            </a:rPr>
                            <a:t>×</a:t>
                          </a:r>
                          <a:r>
                            <a:rPr lang="en-US" sz="2800" b="0" i="1" dirty="0">
                              <a:solidFill>
                                <a:schemeClr val="tx1"/>
                              </a:solidFill>
                              <a:effectLst/>
                            </a:rPr>
                            <a:t>n</a:t>
                          </a: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O)</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6519043"/>
                      </a:ext>
                    </a:extLst>
                  </a:tr>
                </a:tbl>
              </a:graphicData>
            </a:graphic>
          </p:graphicFrame>
        </mc:Choice>
        <mc:Fallback xmlns="">
          <p:graphicFrame>
            <p:nvGraphicFramePr>
              <p:cNvPr id="4" name="表格 3"/>
              <p:cNvGraphicFramePr>
                <a:graphicFrameLocks noGrp="1"/>
              </p:cNvGraphicFramePr>
              <p:nvPr>
                <p:extLst>
                  <p:ext uri="{D42A27DB-BD31-4B8C-83A1-F6EECF244321}">
                    <p14:modId xmlns:p14="http://schemas.microsoft.com/office/powerpoint/2010/main" val="3218586151"/>
                  </p:ext>
                </p:extLst>
              </p:nvPr>
            </p:nvGraphicFramePr>
            <p:xfrm>
              <a:off x="335643" y="2120979"/>
              <a:ext cx="11528408" cy="4414962"/>
            </p:xfrm>
            <a:graphic>
              <a:graphicData uri="http://schemas.openxmlformats.org/drawingml/2006/table">
                <a:tbl>
                  <a:tblPr firstRow="1" firstCol="1" bandRow="1">
                    <a:tableStyleId>{5C22544A-7EE6-4342-B048-85BDC9FD1C3A}</a:tableStyleId>
                  </a:tblPr>
                  <a:tblGrid>
                    <a:gridCol w="1574180">
                      <a:extLst>
                        <a:ext uri="{9D8B030D-6E8A-4147-A177-3AD203B41FA5}">
                          <a16:colId xmlns:a16="http://schemas.microsoft.com/office/drawing/2014/main" xmlns:a14="http://schemas.microsoft.com/office/drawing/2010/main" xmlns="" val="3707727407"/>
                        </a:ext>
                      </a:extLst>
                    </a:gridCol>
                    <a:gridCol w="9954228">
                      <a:extLst>
                        <a:ext uri="{9D8B030D-6E8A-4147-A177-3AD203B41FA5}">
                          <a16:colId xmlns:a16="http://schemas.microsoft.com/office/drawing/2014/main" xmlns:a14="http://schemas.microsoft.com/office/drawing/2010/main" xmlns="" val="1822251561"/>
                        </a:ext>
                      </a:extLst>
                    </a:gridCol>
                  </a:tblGrid>
                  <a:tr h="994454">
                    <a:tc>
                      <a:txBody>
                        <a:bodyPr/>
                        <a:lstStyle/>
                        <a:p>
                          <a:pPr>
                            <a:lnSpc>
                              <a:spcPct val="100000"/>
                            </a:lnSpc>
                            <a:spcAft>
                              <a:spcPts val="0"/>
                            </a:spcAft>
                          </a:pPr>
                          <a:r>
                            <a:rPr lang="zh-CN" sz="2800" b="0" dirty="0">
                              <a:solidFill>
                                <a:schemeClr val="tx1"/>
                              </a:solidFill>
                              <a:effectLst/>
                            </a:rPr>
                            <a:t>电子转移关系</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zh-CN" sz="2800" b="0" dirty="0">
                              <a:solidFill>
                                <a:schemeClr val="tx1"/>
                              </a:solidFill>
                              <a:effectLst/>
                            </a:rPr>
                            <a:t>当</a:t>
                          </a:r>
                          <a:r>
                            <a:rPr lang="en-US" sz="2800" b="0" dirty="0">
                              <a:solidFill>
                                <a:schemeClr val="tx1"/>
                              </a:solidFill>
                              <a:effectLst/>
                            </a:rPr>
                            <a:t>Na</a:t>
                          </a:r>
                          <a:r>
                            <a:rPr lang="en-US" sz="2800" b="0" baseline="-25000" dirty="0">
                              <a:solidFill>
                                <a:schemeClr val="tx1"/>
                              </a:solidFill>
                              <a:effectLst/>
                            </a:rPr>
                            <a:t>2</a:t>
                          </a:r>
                          <a:r>
                            <a:rPr lang="en-US" sz="2800" b="0" dirty="0">
                              <a:solidFill>
                                <a:schemeClr val="tx1"/>
                              </a:solidFill>
                              <a:effectLst/>
                            </a:rPr>
                            <a:t>O</a:t>
                          </a:r>
                          <a:r>
                            <a:rPr lang="en-US" sz="2800" b="0" baseline="-25000" dirty="0">
                              <a:solidFill>
                                <a:schemeClr val="tx1"/>
                              </a:solidFill>
                              <a:effectLst/>
                            </a:rPr>
                            <a:t>2</a:t>
                          </a:r>
                          <a:r>
                            <a:rPr lang="zh-CN" sz="2800" b="0" dirty="0">
                              <a:solidFill>
                                <a:schemeClr val="tx1"/>
                              </a:solidFill>
                              <a:effectLst/>
                            </a:rPr>
                            <a:t>与</a:t>
                          </a:r>
                          <a:r>
                            <a:rPr lang="en-US" sz="2800" b="0" dirty="0">
                              <a:solidFill>
                                <a:schemeClr val="tx1"/>
                              </a:solidFill>
                              <a:effectLst/>
                            </a:rPr>
                            <a:t>CO</a:t>
                          </a:r>
                          <a:r>
                            <a:rPr lang="en-US" sz="2800" b="0" baseline="-25000" dirty="0">
                              <a:solidFill>
                                <a:schemeClr val="tx1"/>
                              </a:solidFill>
                              <a:effectLst/>
                            </a:rPr>
                            <a:t>2</a:t>
                          </a:r>
                          <a:r>
                            <a:rPr lang="zh-CN" sz="2800" b="0" dirty="0">
                              <a:solidFill>
                                <a:schemeClr val="tx1"/>
                              </a:solidFill>
                              <a:effectLst/>
                            </a:rPr>
                            <a:t>、</a:t>
                          </a: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O</a:t>
                          </a:r>
                          <a:r>
                            <a:rPr lang="zh-CN" sz="2800" b="0" dirty="0">
                              <a:solidFill>
                                <a:schemeClr val="tx1"/>
                              </a:solidFill>
                              <a:effectLst/>
                            </a:rPr>
                            <a:t>反应时</a:t>
                          </a:r>
                          <a:r>
                            <a:rPr lang="en-US" sz="2800" b="0" dirty="0">
                              <a:solidFill>
                                <a:schemeClr val="tx1"/>
                              </a:solidFill>
                              <a:effectLst/>
                            </a:rPr>
                            <a:t>,</a:t>
                          </a:r>
                          <a:r>
                            <a:rPr lang="zh-CN" sz="2800" b="0" dirty="0">
                              <a:solidFill>
                                <a:schemeClr val="tx1"/>
                              </a:solidFill>
                              <a:effectLst/>
                            </a:rPr>
                            <a:t>物质的量关系为</a:t>
                          </a:r>
                          <a:r>
                            <a:rPr lang="en-US" sz="2800" b="0" dirty="0">
                              <a:solidFill>
                                <a:schemeClr val="tx1"/>
                              </a:solidFill>
                              <a:effectLst/>
                            </a:rPr>
                            <a:t>2Na</a:t>
                          </a:r>
                          <a:r>
                            <a:rPr lang="en-US" sz="2800" b="0" baseline="-25000" dirty="0">
                              <a:solidFill>
                                <a:schemeClr val="tx1"/>
                              </a:solidFill>
                              <a:effectLst/>
                            </a:rPr>
                            <a:t>2</a:t>
                          </a:r>
                          <a:r>
                            <a:rPr lang="en-US" sz="2800" b="0" dirty="0">
                              <a:solidFill>
                                <a:schemeClr val="tx1"/>
                              </a:solidFill>
                              <a:effectLst/>
                            </a:rPr>
                            <a:t>O</a:t>
                          </a:r>
                          <a:r>
                            <a:rPr lang="en-US" sz="2800" b="0" baseline="-25000" dirty="0">
                              <a:solidFill>
                                <a:schemeClr val="tx1"/>
                              </a:solidFill>
                              <a:effectLst/>
                            </a:rPr>
                            <a:t>2</a:t>
                          </a:r>
                          <a:r>
                            <a:rPr lang="en-US" sz="2800" b="0" dirty="0">
                              <a:solidFill>
                                <a:schemeClr val="tx1"/>
                              </a:solidFill>
                              <a:effectLst/>
                            </a:rPr>
                            <a:t>~O</a:t>
                          </a:r>
                          <a:r>
                            <a:rPr lang="en-US" sz="2800" b="0" baseline="-25000" dirty="0">
                              <a:solidFill>
                                <a:schemeClr val="tx1"/>
                              </a:solidFill>
                              <a:effectLst/>
                            </a:rPr>
                            <a:t>2</a:t>
                          </a:r>
                          <a:r>
                            <a:rPr lang="en-US" sz="2800" b="0" dirty="0">
                              <a:solidFill>
                                <a:schemeClr val="tx1"/>
                              </a:solidFill>
                              <a:effectLst/>
                            </a:rPr>
                            <a:t>~2e</a:t>
                          </a:r>
                          <a:r>
                            <a:rPr lang="en-US" sz="2800" b="0" baseline="30000" dirty="0">
                              <a:solidFill>
                                <a:schemeClr val="tx1"/>
                              </a:solidFill>
                              <a:effectLst/>
                            </a:rPr>
                            <a:t>-</a:t>
                          </a:r>
                          <a:r>
                            <a:rPr lang="en-US" sz="2800" b="0" dirty="0">
                              <a:solidFill>
                                <a:schemeClr val="tx1"/>
                              </a:solidFill>
                              <a:effectLst/>
                            </a:rPr>
                            <a:t>,</a:t>
                          </a:r>
                        </a:p>
                        <a:p>
                          <a:pPr>
                            <a:lnSpc>
                              <a:spcPct val="100000"/>
                            </a:lnSpc>
                            <a:spcAft>
                              <a:spcPts val="0"/>
                            </a:spcAft>
                          </a:pPr>
                          <a:r>
                            <a:rPr lang="en-US" sz="2800" b="0" i="1" dirty="0">
                              <a:solidFill>
                                <a:schemeClr val="tx1"/>
                              </a:solidFill>
                              <a:effectLst/>
                            </a:rPr>
                            <a:t>n</a:t>
                          </a:r>
                          <a:r>
                            <a:rPr lang="en-US" sz="2800" b="0" dirty="0">
                              <a:solidFill>
                                <a:schemeClr val="tx1"/>
                              </a:solidFill>
                              <a:effectLst/>
                            </a:rPr>
                            <a:t>(e</a:t>
                          </a:r>
                          <a:r>
                            <a:rPr lang="en-US" sz="2800" b="0" baseline="30000" dirty="0">
                              <a:solidFill>
                                <a:schemeClr val="tx1"/>
                              </a:solidFill>
                              <a:effectLst/>
                            </a:rPr>
                            <a:t>-</a:t>
                          </a:r>
                          <a:r>
                            <a:rPr lang="en-US" sz="2800" b="0" dirty="0">
                              <a:solidFill>
                                <a:schemeClr val="tx1"/>
                              </a:solidFill>
                              <a:effectLst/>
                            </a:rPr>
                            <a:t>)=</a:t>
                          </a:r>
                          <a:r>
                            <a:rPr lang="en-US" sz="2800" b="0" i="1" dirty="0">
                              <a:solidFill>
                                <a:schemeClr val="tx1"/>
                              </a:solidFill>
                              <a:effectLst/>
                            </a:rPr>
                            <a:t>n</a:t>
                          </a:r>
                          <a:r>
                            <a:rPr lang="en-US" sz="2800" b="0" dirty="0">
                              <a:solidFill>
                                <a:schemeClr val="tx1"/>
                              </a:solidFill>
                              <a:effectLst/>
                            </a:rPr>
                            <a:t>(Na</a:t>
                          </a:r>
                          <a:r>
                            <a:rPr lang="en-US" sz="2800" b="0" baseline="-25000" dirty="0">
                              <a:solidFill>
                                <a:schemeClr val="tx1"/>
                              </a:solidFill>
                              <a:effectLst/>
                            </a:rPr>
                            <a:t>2</a:t>
                          </a:r>
                          <a:r>
                            <a:rPr lang="en-US" sz="2800" b="0" dirty="0">
                              <a:solidFill>
                                <a:schemeClr val="tx1"/>
                              </a:solidFill>
                              <a:effectLst/>
                            </a:rPr>
                            <a:t>O</a:t>
                          </a:r>
                          <a:r>
                            <a:rPr lang="en-US" sz="2800" b="0" baseline="-25000" dirty="0">
                              <a:solidFill>
                                <a:schemeClr val="tx1"/>
                              </a:solidFill>
                              <a:effectLst/>
                            </a:rPr>
                            <a:t>2</a:t>
                          </a:r>
                          <a:r>
                            <a:rPr lang="en-US" sz="2800" b="0" dirty="0">
                              <a:solidFill>
                                <a:schemeClr val="tx1"/>
                              </a:solidFill>
                              <a:effectLst/>
                            </a:rPr>
                            <a:t>)=2</a:t>
                          </a:r>
                          <a:r>
                            <a:rPr lang="en-US" sz="2800" b="0" i="1" dirty="0">
                              <a:solidFill>
                                <a:schemeClr val="tx1"/>
                              </a:solidFill>
                              <a:effectLst/>
                            </a:rPr>
                            <a:t>n</a:t>
                          </a:r>
                          <a:r>
                            <a:rPr lang="en-US" sz="2800" b="0" dirty="0">
                              <a:solidFill>
                                <a:schemeClr val="tx1"/>
                              </a:solidFill>
                              <a:effectLst/>
                            </a:rPr>
                            <a:t>(O</a:t>
                          </a:r>
                          <a:r>
                            <a:rPr lang="en-US" sz="2800" b="0" baseline="-25000" dirty="0">
                              <a:solidFill>
                                <a:schemeClr val="tx1"/>
                              </a:solidFill>
                              <a:effectLst/>
                            </a:rPr>
                            <a:t>2</a:t>
                          </a:r>
                          <a:r>
                            <a:rPr lang="en-US" sz="2800" b="0" dirty="0">
                              <a:solidFill>
                                <a:schemeClr val="tx1"/>
                              </a:solidFill>
                              <a:effectLst/>
                            </a:rPr>
                            <a:t>)</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a14="http://schemas.microsoft.com/office/drawing/2010/main" xmlns="" val="3470058343"/>
                      </a:ext>
                    </a:extLst>
                  </a:tr>
                  <a:tr h="1928827">
                    <a:tc>
                      <a:txBody>
                        <a:bodyPr/>
                        <a:lstStyle/>
                        <a:p>
                          <a:pPr>
                            <a:lnSpc>
                              <a:spcPct val="100000"/>
                            </a:lnSpc>
                            <a:spcAft>
                              <a:spcPts val="0"/>
                            </a:spcAft>
                          </a:pPr>
                          <a:r>
                            <a:rPr lang="zh-CN" sz="2800" b="0">
                              <a:solidFill>
                                <a:schemeClr val="tx1"/>
                              </a:solidFill>
                              <a:effectLst/>
                            </a:rPr>
                            <a:t>气体体积变化关系</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15799" t="-53481" r="-61" b="-83228"/>
                          </a:stretch>
                        </a:blipFill>
                      </a:tcPr>
                    </a:tc>
                    <a:extLst>
                      <a:ext uri="{0D108BD9-81ED-4DB2-BD59-A6C34878D82A}">
                        <a16:rowId xmlns:a16="http://schemas.microsoft.com/office/drawing/2014/main" xmlns:a14="http://schemas.microsoft.com/office/drawing/2010/main" xmlns="" val="297222301"/>
                      </a:ext>
                    </a:extLst>
                  </a:tr>
                  <a:tr h="1491681">
                    <a:tc>
                      <a:txBody>
                        <a:bodyPr/>
                        <a:lstStyle/>
                        <a:p>
                          <a:pPr>
                            <a:lnSpc>
                              <a:spcPct val="100000"/>
                            </a:lnSpc>
                            <a:spcAft>
                              <a:spcPts val="0"/>
                            </a:spcAft>
                          </a:pPr>
                          <a:r>
                            <a:rPr lang="zh-CN" sz="2800" b="0">
                              <a:solidFill>
                                <a:schemeClr val="tx1"/>
                              </a:solidFill>
                              <a:effectLst/>
                            </a:rPr>
                            <a:t>固体质量变化关系</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800" b="0" dirty="0">
                              <a:solidFill>
                                <a:schemeClr val="tx1"/>
                              </a:solidFill>
                              <a:effectLst/>
                            </a:rPr>
                            <a:t>CO</a:t>
                          </a:r>
                          <a:r>
                            <a:rPr lang="en-US" sz="2800" b="0" baseline="-25000" dirty="0">
                              <a:solidFill>
                                <a:schemeClr val="tx1"/>
                              </a:solidFill>
                              <a:effectLst/>
                            </a:rPr>
                            <a:t>2</a:t>
                          </a:r>
                          <a:r>
                            <a:rPr lang="zh-CN" sz="2800" b="0" dirty="0">
                              <a:solidFill>
                                <a:schemeClr val="tx1"/>
                              </a:solidFill>
                              <a:effectLst/>
                            </a:rPr>
                            <a:t>、水蒸气分别与足量</a:t>
                          </a:r>
                          <a:r>
                            <a:rPr lang="en-US" sz="2800" b="0" dirty="0">
                              <a:solidFill>
                                <a:schemeClr val="tx1"/>
                              </a:solidFill>
                              <a:effectLst/>
                            </a:rPr>
                            <a:t>Na</a:t>
                          </a:r>
                          <a:r>
                            <a:rPr lang="en-US" sz="2800" b="0" baseline="-25000" dirty="0">
                              <a:solidFill>
                                <a:schemeClr val="tx1"/>
                              </a:solidFill>
                              <a:effectLst/>
                            </a:rPr>
                            <a:t>2</a:t>
                          </a:r>
                          <a:r>
                            <a:rPr lang="en-US" sz="2800" b="0" dirty="0">
                              <a:solidFill>
                                <a:schemeClr val="tx1"/>
                              </a:solidFill>
                              <a:effectLst/>
                            </a:rPr>
                            <a:t>O</a:t>
                          </a:r>
                          <a:r>
                            <a:rPr lang="en-US" sz="2800" b="0" baseline="-25000" dirty="0">
                              <a:solidFill>
                                <a:schemeClr val="tx1"/>
                              </a:solidFill>
                              <a:effectLst/>
                            </a:rPr>
                            <a:t>2</a:t>
                          </a:r>
                          <a:r>
                            <a:rPr lang="zh-CN" sz="2800" b="0" dirty="0">
                              <a:solidFill>
                                <a:schemeClr val="tx1"/>
                              </a:solidFill>
                              <a:effectLst/>
                            </a:rPr>
                            <a:t>反应时</a:t>
                          </a:r>
                          <a:r>
                            <a:rPr lang="en-US" sz="2800" b="0" dirty="0">
                              <a:solidFill>
                                <a:schemeClr val="tx1"/>
                              </a:solidFill>
                              <a:effectLst/>
                            </a:rPr>
                            <a:t>,</a:t>
                          </a:r>
                          <a:r>
                            <a:rPr lang="zh-CN" sz="2800" b="0" dirty="0">
                              <a:solidFill>
                                <a:schemeClr val="tx1"/>
                              </a:solidFill>
                              <a:effectLst/>
                            </a:rPr>
                            <a:t>固体相当于吸收了</a:t>
                          </a:r>
                          <a:r>
                            <a:rPr lang="en-US" sz="2800" b="0" dirty="0">
                              <a:solidFill>
                                <a:schemeClr val="tx1"/>
                              </a:solidFill>
                              <a:effectLst/>
                            </a:rPr>
                            <a:t>CO</a:t>
                          </a:r>
                          <a:r>
                            <a:rPr lang="en-US" sz="2800" b="0" baseline="-25000" dirty="0">
                              <a:solidFill>
                                <a:schemeClr val="tx1"/>
                              </a:solidFill>
                              <a:effectLst/>
                            </a:rPr>
                            <a:t>2</a:t>
                          </a:r>
                          <a:r>
                            <a:rPr lang="zh-CN" sz="2800" b="0" dirty="0">
                              <a:solidFill>
                                <a:schemeClr val="tx1"/>
                              </a:solidFill>
                              <a:effectLst/>
                            </a:rPr>
                            <a:t>中的</a:t>
                          </a:r>
                          <a:r>
                            <a:rPr lang="en-US" sz="2800" b="0" dirty="0">
                              <a:solidFill>
                                <a:schemeClr val="tx1"/>
                              </a:solidFill>
                              <a:effectLst/>
                            </a:rPr>
                            <a:t>“CO”</a:t>
                          </a:r>
                          <a:r>
                            <a:rPr lang="zh-CN" sz="2800" b="0" dirty="0">
                              <a:solidFill>
                                <a:schemeClr val="tx1"/>
                              </a:solidFill>
                              <a:effectLst/>
                            </a:rPr>
                            <a:t>、水蒸气中的</a:t>
                          </a: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a:t>
                          </a:r>
                          <a:r>
                            <a:rPr lang="zh-CN" sz="2800" b="0" dirty="0">
                              <a:solidFill>
                                <a:schemeClr val="tx1"/>
                              </a:solidFill>
                              <a:effectLst/>
                            </a:rPr>
                            <a:t>所以固体增加的质量</a:t>
                          </a:r>
                          <a:r>
                            <a:rPr lang="en-US" sz="2800" b="0" dirty="0">
                              <a:solidFill>
                                <a:schemeClr val="tx1"/>
                              </a:solidFill>
                              <a:effectLst/>
                            </a:rPr>
                            <a:t>:</a:t>
                          </a:r>
                          <a:r>
                            <a:rPr lang="en-US" sz="2800" b="0" dirty="0" err="1">
                              <a:solidFill>
                                <a:schemeClr val="tx1"/>
                              </a:solidFill>
                              <a:effectLst/>
                            </a:rPr>
                            <a:t>Δ</a:t>
                          </a:r>
                          <a:r>
                            <a:rPr lang="en-US" sz="2800" b="0" i="1" dirty="0" err="1">
                              <a:solidFill>
                                <a:schemeClr val="tx1"/>
                              </a:solidFill>
                              <a:effectLst/>
                            </a:rPr>
                            <a:t>m</a:t>
                          </a:r>
                          <a:r>
                            <a:rPr lang="en-US" sz="2800" b="0" dirty="0">
                              <a:solidFill>
                                <a:schemeClr val="tx1"/>
                              </a:solidFill>
                              <a:effectLst/>
                            </a:rPr>
                            <a:t>(CO</a:t>
                          </a:r>
                          <a:r>
                            <a:rPr lang="en-US" sz="2800" b="0" baseline="-25000" dirty="0">
                              <a:solidFill>
                                <a:schemeClr val="tx1"/>
                              </a:solidFill>
                              <a:effectLst/>
                            </a:rPr>
                            <a:t>2</a:t>
                          </a:r>
                          <a:r>
                            <a:rPr lang="en-US" sz="2800" b="0" dirty="0">
                              <a:solidFill>
                                <a:schemeClr val="tx1"/>
                              </a:solidFill>
                              <a:effectLst/>
                            </a:rPr>
                            <a:t>)=28 g·mol</a:t>
                          </a:r>
                          <a:r>
                            <a:rPr lang="en-US" sz="2800" b="0" baseline="30000" dirty="0">
                              <a:solidFill>
                                <a:schemeClr val="tx1"/>
                              </a:solidFill>
                              <a:effectLst/>
                            </a:rPr>
                            <a:t>-1</a:t>
                          </a:r>
                          <a:r>
                            <a:rPr lang="en-US" sz="2800" b="0" dirty="0">
                              <a:solidFill>
                                <a:schemeClr val="tx1"/>
                              </a:solidFill>
                              <a:effectLst/>
                            </a:rPr>
                            <a:t>×n(CO</a:t>
                          </a:r>
                          <a:r>
                            <a:rPr lang="en-US" sz="2800" b="0" baseline="-25000" dirty="0">
                              <a:solidFill>
                                <a:schemeClr val="tx1"/>
                              </a:solidFill>
                              <a:effectLst/>
                            </a:rPr>
                            <a:t>2</a:t>
                          </a:r>
                          <a:r>
                            <a:rPr lang="en-US" sz="2800" b="0" dirty="0">
                              <a:solidFill>
                                <a:schemeClr val="tx1"/>
                              </a:solidFill>
                              <a:effectLst/>
                            </a:rPr>
                            <a:t>),</a:t>
                          </a:r>
                          <a:r>
                            <a:rPr lang="en-US" sz="2800" b="0" dirty="0" err="1">
                              <a:solidFill>
                                <a:schemeClr val="tx1"/>
                              </a:solidFill>
                              <a:effectLst/>
                            </a:rPr>
                            <a:t>Δ</a:t>
                          </a:r>
                          <a:r>
                            <a:rPr lang="en-US" sz="2800" b="0" i="1" dirty="0" err="1">
                              <a:solidFill>
                                <a:schemeClr val="tx1"/>
                              </a:solidFill>
                              <a:effectLst/>
                            </a:rPr>
                            <a:t>m</a:t>
                          </a: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O)=2 g·mol</a:t>
                          </a:r>
                          <a:r>
                            <a:rPr lang="en-US" sz="2800" b="0" baseline="30000" dirty="0">
                              <a:solidFill>
                                <a:schemeClr val="tx1"/>
                              </a:solidFill>
                              <a:effectLst/>
                            </a:rPr>
                            <a:t>-1</a:t>
                          </a:r>
                          <a:r>
                            <a:rPr lang="en-US" sz="2800" b="0" dirty="0">
                              <a:solidFill>
                                <a:schemeClr val="tx1"/>
                              </a:solidFill>
                              <a:effectLst/>
                            </a:rPr>
                            <a:t>×</a:t>
                          </a:r>
                          <a:r>
                            <a:rPr lang="en-US" sz="2800" b="0" i="1" dirty="0">
                              <a:solidFill>
                                <a:schemeClr val="tx1"/>
                              </a:solidFill>
                              <a:effectLst/>
                            </a:rPr>
                            <a:t>n</a:t>
                          </a: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O)</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a14="http://schemas.microsoft.com/office/drawing/2010/main" xmlns="" val="346519043"/>
                      </a:ext>
                    </a:extLst>
                  </a:tr>
                </a:tbl>
              </a:graphicData>
            </a:graphic>
          </p:graphicFrame>
        </mc:Fallback>
      </mc:AlternateContent>
    </p:spTree>
    <p:extLst>
      <p:ext uri="{BB962C8B-B14F-4D97-AF65-F5344CB8AC3E}">
        <p14:creationId xmlns:p14="http://schemas.microsoft.com/office/powerpoint/2010/main" val="34321218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2031325"/>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t>过氧化钠可作为氧气的来源。常温常压下二氧化碳和过氧化钠反应后</a:t>
            </a:r>
            <a:r>
              <a:rPr lang="en-US" altLang="zh-CN" sz="2800" dirty="0"/>
              <a:t>,</a:t>
            </a:r>
            <a:r>
              <a:rPr lang="zh-CN" altLang="zh-CN" sz="2800" dirty="0"/>
              <a:t>若固体质量增加了</a:t>
            </a:r>
            <a:r>
              <a:rPr lang="en-US" altLang="zh-CN" sz="2800" dirty="0"/>
              <a:t>28 g,</a:t>
            </a:r>
            <a:r>
              <a:rPr lang="zh-CN" altLang="zh-CN" sz="2800" dirty="0"/>
              <a:t>反应中有关物质的物理量正确的是</a:t>
            </a:r>
            <a:r>
              <a:rPr lang="en-US" altLang="zh-CN" sz="2800" dirty="0"/>
              <a:t>(</a:t>
            </a:r>
            <a:r>
              <a:rPr lang="en-US" altLang="zh-CN" sz="2800" i="1" dirty="0"/>
              <a:t>N</a:t>
            </a:r>
            <a:r>
              <a:rPr lang="en-US" altLang="zh-CN" sz="2800" baseline="-25000" dirty="0"/>
              <a:t>A</a:t>
            </a:r>
            <a:r>
              <a:rPr lang="zh-CN" altLang="zh-CN" sz="2800" dirty="0"/>
              <a:t>表示阿伏加德罗常数的值</a:t>
            </a:r>
            <a:r>
              <a:rPr lang="en-US" altLang="zh-CN" sz="2800" dirty="0"/>
              <a:t>)</a:t>
            </a:r>
            <a:endParaRPr lang="zh-CN"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098281" y="0"/>
            <a:ext cx="21146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专题五：钠及其化合物</a:t>
            </a:r>
          </a:p>
        </p:txBody>
      </p:sp>
      <p:graphicFrame>
        <p:nvGraphicFramePr>
          <p:cNvPr id="3" name="表格 2"/>
          <p:cNvGraphicFramePr>
            <a:graphicFrameLocks noGrp="1"/>
          </p:cNvGraphicFramePr>
          <p:nvPr>
            <p:extLst>
              <p:ext uri="{D42A27DB-BD31-4B8C-83A1-F6EECF244321}">
                <p14:modId xmlns:p14="http://schemas.microsoft.com/office/powerpoint/2010/main" val="280749397"/>
              </p:ext>
            </p:extLst>
          </p:nvPr>
        </p:nvGraphicFramePr>
        <p:xfrm>
          <a:off x="821803" y="2500134"/>
          <a:ext cx="10548394" cy="3333508"/>
        </p:xfrm>
        <a:graphic>
          <a:graphicData uri="http://schemas.openxmlformats.org/drawingml/2006/table">
            <a:tbl>
              <a:tblPr firstRow="1" firstCol="1" bandRow="1">
                <a:tableStyleId>{5C22544A-7EE6-4342-B048-85BDC9FD1C3A}</a:tableStyleId>
              </a:tblPr>
              <a:tblGrid>
                <a:gridCol w="1419976">
                  <a:extLst>
                    <a:ext uri="{9D8B030D-6E8A-4147-A177-3AD203B41FA5}">
                      <a16:colId xmlns:a16="http://schemas.microsoft.com/office/drawing/2014/main" xmlns="" val="3930085713"/>
                    </a:ext>
                  </a:extLst>
                </a:gridCol>
                <a:gridCol w="3042806">
                  <a:extLst>
                    <a:ext uri="{9D8B030D-6E8A-4147-A177-3AD203B41FA5}">
                      <a16:colId xmlns:a16="http://schemas.microsoft.com/office/drawing/2014/main" xmlns="" val="497955356"/>
                    </a:ext>
                  </a:extLst>
                </a:gridCol>
                <a:gridCol w="3042806">
                  <a:extLst>
                    <a:ext uri="{9D8B030D-6E8A-4147-A177-3AD203B41FA5}">
                      <a16:colId xmlns:a16="http://schemas.microsoft.com/office/drawing/2014/main" xmlns="" val="49267391"/>
                    </a:ext>
                  </a:extLst>
                </a:gridCol>
                <a:gridCol w="3042806">
                  <a:extLst>
                    <a:ext uri="{9D8B030D-6E8A-4147-A177-3AD203B41FA5}">
                      <a16:colId xmlns:a16="http://schemas.microsoft.com/office/drawing/2014/main" xmlns="" val="3239218333"/>
                    </a:ext>
                  </a:extLst>
                </a:gridCol>
              </a:tblGrid>
              <a:tr h="656128">
                <a:tc>
                  <a:txBody>
                    <a:bodyPr/>
                    <a:lstStyle/>
                    <a:p>
                      <a:pPr algn="ctr">
                        <a:lnSpc>
                          <a:spcPts val="1340"/>
                        </a:lnSpc>
                        <a:spcAft>
                          <a:spcPts val="0"/>
                        </a:spcAft>
                      </a:pPr>
                      <a:r>
                        <a:rPr lang="zh-CN" sz="2800" b="0">
                          <a:solidFill>
                            <a:schemeClr val="tx1"/>
                          </a:solidFill>
                          <a:effectLst/>
                        </a:rPr>
                        <a:t>选项</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40"/>
                        </a:lnSpc>
                        <a:spcAft>
                          <a:spcPts val="0"/>
                        </a:spcAft>
                      </a:pPr>
                      <a:r>
                        <a:rPr lang="zh-CN" sz="2800" b="0">
                          <a:solidFill>
                            <a:schemeClr val="tx1"/>
                          </a:solidFill>
                          <a:effectLst/>
                        </a:rPr>
                        <a:t>二氧化碳</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40"/>
                        </a:lnSpc>
                        <a:spcAft>
                          <a:spcPts val="0"/>
                        </a:spcAft>
                      </a:pPr>
                      <a:r>
                        <a:rPr lang="zh-CN" sz="2800" b="0">
                          <a:solidFill>
                            <a:schemeClr val="tx1"/>
                          </a:solidFill>
                          <a:effectLst/>
                        </a:rPr>
                        <a:t>碳酸钠</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40"/>
                        </a:lnSpc>
                        <a:spcAft>
                          <a:spcPts val="0"/>
                        </a:spcAft>
                      </a:pPr>
                      <a:r>
                        <a:rPr lang="zh-CN" sz="2800" b="0">
                          <a:solidFill>
                            <a:schemeClr val="tx1"/>
                          </a:solidFill>
                          <a:effectLst/>
                        </a:rPr>
                        <a:t>转移的电子</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41623672"/>
                  </a:ext>
                </a:extLst>
              </a:tr>
              <a:tr h="669345">
                <a:tc>
                  <a:txBody>
                    <a:bodyPr/>
                    <a:lstStyle/>
                    <a:p>
                      <a:pPr algn="ctr">
                        <a:lnSpc>
                          <a:spcPts val="1340"/>
                        </a:lnSpc>
                        <a:spcAft>
                          <a:spcPts val="0"/>
                        </a:spcAft>
                      </a:pPr>
                      <a:r>
                        <a:rPr lang="en-US" sz="2800" b="0">
                          <a:solidFill>
                            <a:schemeClr val="tx1"/>
                          </a:solidFill>
                          <a:effectLst/>
                        </a:rPr>
                        <a:t>A</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40"/>
                        </a:lnSpc>
                        <a:spcAft>
                          <a:spcPts val="0"/>
                        </a:spcAft>
                      </a:pPr>
                      <a:r>
                        <a:rPr lang="en-US" sz="2800" b="0">
                          <a:solidFill>
                            <a:schemeClr val="tx1"/>
                          </a:solidFill>
                          <a:effectLst/>
                        </a:rPr>
                        <a:t>1 mol</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40"/>
                        </a:lnSpc>
                        <a:spcAft>
                          <a:spcPts val="0"/>
                        </a:spcAft>
                      </a:pPr>
                      <a:r>
                        <a:rPr lang="en-US" sz="2800" b="0">
                          <a:solidFill>
                            <a:schemeClr val="tx1"/>
                          </a:solidFill>
                          <a:effectLst/>
                        </a:rPr>
                        <a:t> </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40"/>
                        </a:lnSpc>
                        <a:spcAft>
                          <a:spcPts val="0"/>
                        </a:spcAft>
                      </a:pPr>
                      <a:r>
                        <a:rPr lang="en-US" sz="2800" b="0">
                          <a:solidFill>
                            <a:schemeClr val="tx1"/>
                          </a:solidFill>
                          <a:effectLst/>
                        </a:rPr>
                        <a:t>2N</a:t>
                      </a:r>
                      <a:r>
                        <a:rPr lang="en-US" sz="2800" b="0" baseline="-25000">
                          <a:solidFill>
                            <a:schemeClr val="tx1"/>
                          </a:solidFill>
                          <a:effectLst/>
                        </a:rPr>
                        <a:t>A</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833626097"/>
                  </a:ext>
                </a:extLst>
              </a:tr>
              <a:tr h="669345">
                <a:tc>
                  <a:txBody>
                    <a:bodyPr/>
                    <a:lstStyle/>
                    <a:p>
                      <a:pPr algn="ctr">
                        <a:lnSpc>
                          <a:spcPts val="1340"/>
                        </a:lnSpc>
                        <a:spcAft>
                          <a:spcPts val="0"/>
                        </a:spcAft>
                      </a:pPr>
                      <a:r>
                        <a:rPr lang="en-US" sz="2800" b="0">
                          <a:solidFill>
                            <a:schemeClr val="tx1"/>
                          </a:solidFill>
                          <a:effectLst/>
                        </a:rPr>
                        <a:t>B</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40"/>
                        </a:lnSpc>
                        <a:spcAft>
                          <a:spcPts val="0"/>
                        </a:spcAft>
                      </a:pPr>
                      <a:r>
                        <a:rPr lang="en-US" sz="2800" b="0">
                          <a:solidFill>
                            <a:schemeClr val="tx1"/>
                          </a:solidFill>
                          <a:effectLst/>
                        </a:rPr>
                        <a:t>22.4 L</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40"/>
                        </a:lnSpc>
                        <a:spcAft>
                          <a:spcPts val="0"/>
                        </a:spcAft>
                      </a:pPr>
                      <a:r>
                        <a:rPr lang="en-US" sz="2800" b="0">
                          <a:solidFill>
                            <a:schemeClr val="tx1"/>
                          </a:solidFill>
                          <a:effectLst/>
                        </a:rPr>
                        <a:t>1 mol</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40"/>
                        </a:lnSpc>
                        <a:spcAft>
                          <a:spcPts val="0"/>
                        </a:spcAft>
                      </a:pPr>
                      <a:r>
                        <a:rPr lang="en-US" sz="2800" b="0">
                          <a:solidFill>
                            <a:schemeClr val="tx1"/>
                          </a:solidFill>
                          <a:effectLst/>
                        </a:rPr>
                        <a:t> </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66453084"/>
                  </a:ext>
                </a:extLst>
              </a:tr>
              <a:tr h="669345">
                <a:tc>
                  <a:txBody>
                    <a:bodyPr/>
                    <a:lstStyle/>
                    <a:p>
                      <a:pPr algn="ctr">
                        <a:lnSpc>
                          <a:spcPts val="1340"/>
                        </a:lnSpc>
                        <a:spcAft>
                          <a:spcPts val="0"/>
                        </a:spcAft>
                      </a:pPr>
                      <a:r>
                        <a:rPr lang="en-US" sz="2800" b="0">
                          <a:solidFill>
                            <a:schemeClr val="tx1"/>
                          </a:solidFill>
                          <a:effectLst/>
                        </a:rPr>
                        <a:t>C</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40"/>
                        </a:lnSpc>
                        <a:spcAft>
                          <a:spcPts val="0"/>
                        </a:spcAft>
                      </a:pPr>
                      <a:r>
                        <a:rPr lang="en-US" sz="2800" b="0">
                          <a:solidFill>
                            <a:schemeClr val="tx1"/>
                          </a:solidFill>
                          <a:effectLst/>
                        </a:rPr>
                        <a:t> </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40"/>
                        </a:lnSpc>
                        <a:spcAft>
                          <a:spcPts val="0"/>
                        </a:spcAft>
                      </a:pPr>
                      <a:r>
                        <a:rPr lang="en-US" sz="2800" b="0">
                          <a:solidFill>
                            <a:schemeClr val="tx1"/>
                          </a:solidFill>
                          <a:effectLst/>
                        </a:rPr>
                        <a:t>106 g</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40"/>
                        </a:lnSpc>
                        <a:spcAft>
                          <a:spcPts val="0"/>
                        </a:spcAft>
                      </a:pPr>
                      <a:r>
                        <a:rPr lang="en-US" sz="2800" b="0">
                          <a:solidFill>
                            <a:schemeClr val="tx1"/>
                          </a:solidFill>
                          <a:effectLst/>
                        </a:rPr>
                        <a:t>1 mol</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658625780"/>
                  </a:ext>
                </a:extLst>
              </a:tr>
              <a:tr h="669345">
                <a:tc>
                  <a:txBody>
                    <a:bodyPr/>
                    <a:lstStyle/>
                    <a:p>
                      <a:pPr algn="ctr">
                        <a:lnSpc>
                          <a:spcPts val="1340"/>
                        </a:lnSpc>
                        <a:spcAft>
                          <a:spcPts val="0"/>
                        </a:spcAft>
                      </a:pPr>
                      <a:r>
                        <a:rPr lang="en-US" sz="2800" b="0">
                          <a:solidFill>
                            <a:schemeClr val="tx1"/>
                          </a:solidFill>
                          <a:effectLst/>
                        </a:rPr>
                        <a:t>D</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40"/>
                        </a:lnSpc>
                        <a:spcAft>
                          <a:spcPts val="0"/>
                        </a:spcAft>
                      </a:pPr>
                      <a:r>
                        <a:rPr lang="en-US" sz="2800" b="0">
                          <a:solidFill>
                            <a:schemeClr val="tx1"/>
                          </a:solidFill>
                          <a:effectLst/>
                        </a:rPr>
                        <a:t> </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40"/>
                        </a:lnSpc>
                        <a:spcAft>
                          <a:spcPts val="0"/>
                        </a:spcAft>
                      </a:pPr>
                      <a:r>
                        <a:rPr lang="en-US" sz="2800" b="0">
                          <a:solidFill>
                            <a:schemeClr val="tx1"/>
                          </a:solidFill>
                          <a:effectLst/>
                        </a:rPr>
                        <a:t>106 g</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40"/>
                        </a:lnSpc>
                        <a:spcAft>
                          <a:spcPts val="0"/>
                        </a:spcAft>
                      </a:pPr>
                      <a:r>
                        <a:rPr lang="en-US" sz="2800" b="0" dirty="0">
                          <a:solidFill>
                            <a:schemeClr val="tx1"/>
                          </a:solidFill>
                          <a:effectLst/>
                        </a:rPr>
                        <a:t>2N</a:t>
                      </a:r>
                      <a:r>
                        <a:rPr lang="en-US" sz="2800" b="0" baseline="-25000" dirty="0">
                          <a:solidFill>
                            <a:schemeClr val="tx1"/>
                          </a:solidFill>
                          <a:effectLst/>
                        </a:rPr>
                        <a:t>A</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25875722"/>
                  </a:ext>
                </a:extLst>
              </a:tr>
            </a:tbl>
          </a:graphicData>
        </a:graphic>
      </p:graphicFrame>
    </p:spTree>
    <p:extLst>
      <p:ext uri="{BB962C8B-B14F-4D97-AF65-F5344CB8AC3E}">
        <p14:creationId xmlns:p14="http://schemas.microsoft.com/office/powerpoint/2010/main" val="36079379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3323987"/>
          </a:xfrm>
          <a:prstGeom prst="rect">
            <a:avLst/>
          </a:prstGeom>
        </p:spPr>
        <p:txBody>
          <a:bodyPr wrap="square">
            <a:spAutoFit/>
          </a:bodyPr>
          <a:lstStyle/>
          <a:p>
            <a:pPr>
              <a:lnSpc>
                <a:spcPct val="150000"/>
              </a:lnSpc>
            </a:pPr>
            <a:r>
              <a:rPr lang="zh-CN" altLang="zh-CN" sz="2800" b="1" dirty="0">
                <a:solidFill>
                  <a:srgbClr val="DA251C"/>
                </a:solidFill>
              </a:rPr>
              <a:t>解析</a:t>
            </a:r>
            <a:r>
              <a:rPr lang="zh-CN" altLang="zh-CN" sz="2800" dirty="0"/>
              <a:t>　根据过氧化钠与二氧化碳反应的化学方程式</a:t>
            </a:r>
            <a:r>
              <a:rPr lang="en-US" altLang="zh-CN" sz="2800" dirty="0"/>
              <a:t>2Na</a:t>
            </a:r>
            <a:r>
              <a:rPr lang="en-US" altLang="zh-CN" sz="2800" baseline="-25000" dirty="0"/>
              <a:t>2</a:t>
            </a:r>
            <a:r>
              <a:rPr lang="en-US" altLang="zh-CN" sz="2800" dirty="0"/>
              <a:t>O</a:t>
            </a:r>
            <a:r>
              <a:rPr lang="en-US" altLang="zh-CN" sz="2800" baseline="-25000" dirty="0"/>
              <a:t>2</a:t>
            </a:r>
            <a:r>
              <a:rPr lang="en-US" altLang="zh-CN" sz="2800" dirty="0"/>
              <a:t>+2CO</a:t>
            </a:r>
            <a:r>
              <a:rPr lang="en-US" altLang="zh-CN" sz="2800" baseline="-25000" dirty="0"/>
              <a:t>2</a:t>
            </a:r>
            <a:r>
              <a:rPr lang="en-US" altLang="zh-CN" sz="2800" dirty="0"/>
              <a:t>     2Na</a:t>
            </a:r>
            <a:r>
              <a:rPr lang="en-US" altLang="zh-CN" sz="2800" baseline="-25000" dirty="0"/>
              <a:t>2</a:t>
            </a:r>
            <a:r>
              <a:rPr lang="en-US" altLang="zh-CN" sz="2800" dirty="0"/>
              <a:t>CO</a:t>
            </a:r>
            <a:r>
              <a:rPr lang="en-US" altLang="zh-CN" sz="2800" baseline="-25000" dirty="0"/>
              <a:t>3</a:t>
            </a:r>
            <a:r>
              <a:rPr lang="en-US" altLang="zh-CN" sz="2800" dirty="0"/>
              <a:t>+ O</a:t>
            </a:r>
            <a:r>
              <a:rPr lang="en-US" altLang="zh-CN" sz="2800" baseline="-25000" dirty="0"/>
              <a:t>2</a:t>
            </a:r>
            <a:r>
              <a:rPr lang="en-US" altLang="zh-CN" sz="2800" dirty="0"/>
              <a:t>,</a:t>
            </a:r>
            <a:r>
              <a:rPr lang="zh-CN" altLang="zh-CN" sz="2800" dirty="0"/>
              <a:t>每有</a:t>
            </a:r>
            <a:r>
              <a:rPr lang="en-US" altLang="zh-CN" sz="2800" dirty="0"/>
              <a:t>1 </a:t>
            </a:r>
            <a:r>
              <a:rPr lang="en-US" altLang="zh-CN" sz="2800" dirty="0" err="1"/>
              <a:t>mol</a:t>
            </a:r>
            <a:r>
              <a:rPr lang="en-US" altLang="zh-CN" sz="2800" dirty="0"/>
              <a:t> Na</a:t>
            </a:r>
            <a:r>
              <a:rPr lang="en-US" altLang="zh-CN" sz="2800" baseline="-25000" dirty="0"/>
              <a:t>2</a:t>
            </a:r>
            <a:r>
              <a:rPr lang="en-US" altLang="zh-CN" sz="2800" dirty="0"/>
              <a:t>O</a:t>
            </a:r>
            <a:r>
              <a:rPr lang="en-US" altLang="zh-CN" sz="2800" baseline="-25000" dirty="0"/>
              <a:t>2</a:t>
            </a:r>
            <a:r>
              <a:rPr lang="zh-CN" altLang="zh-CN" sz="2800" dirty="0"/>
              <a:t>参与反应</a:t>
            </a:r>
            <a:r>
              <a:rPr lang="en-US" altLang="zh-CN" sz="2800" dirty="0"/>
              <a:t>,</a:t>
            </a:r>
            <a:r>
              <a:rPr lang="zh-CN" altLang="zh-CN" sz="2800" dirty="0"/>
              <a:t>固体增重 </a:t>
            </a:r>
            <a:r>
              <a:rPr lang="en-US" altLang="zh-CN" sz="2800" dirty="0"/>
              <a:t>28 g,</a:t>
            </a:r>
            <a:r>
              <a:rPr lang="zh-CN" altLang="zh-CN" sz="2800" dirty="0"/>
              <a:t>转移</a:t>
            </a:r>
            <a:r>
              <a:rPr lang="en-US" altLang="zh-CN" sz="2800" dirty="0"/>
              <a:t>1 </a:t>
            </a:r>
            <a:r>
              <a:rPr lang="en-US" altLang="zh-CN" sz="2800" dirty="0" err="1"/>
              <a:t>mol</a:t>
            </a:r>
            <a:r>
              <a:rPr lang="zh-CN" altLang="zh-CN" sz="2800" dirty="0"/>
              <a:t>电子</a:t>
            </a:r>
            <a:r>
              <a:rPr lang="en-US" altLang="zh-CN" sz="2800" dirty="0"/>
              <a:t>,</a:t>
            </a:r>
            <a:r>
              <a:rPr lang="zh-CN" altLang="zh-CN" sz="2800" dirty="0"/>
              <a:t>消耗</a:t>
            </a:r>
            <a:r>
              <a:rPr lang="en-US" altLang="zh-CN" sz="2800" dirty="0"/>
              <a:t>1 </a:t>
            </a:r>
            <a:r>
              <a:rPr lang="en-US" altLang="zh-CN" sz="2800" dirty="0" err="1"/>
              <a:t>mol</a:t>
            </a:r>
            <a:r>
              <a:rPr lang="en-US" altLang="zh-CN" sz="2800" dirty="0"/>
              <a:t> CO</a:t>
            </a:r>
            <a:r>
              <a:rPr lang="en-US" altLang="zh-CN" sz="2800" baseline="-25000" dirty="0"/>
              <a:t>2</a:t>
            </a:r>
            <a:r>
              <a:rPr lang="en-US" altLang="zh-CN" sz="2800" dirty="0"/>
              <a:t>,</a:t>
            </a:r>
            <a:r>
              <a:rPr lang="zh-CN" altLang="zh-CN" sz="2800" dirty="0"/>
              <a:t>生成</a:t>
            </a:r>
            <a:r>
              <a:rPr lang="en-US" altLang="zh-CN" sz="2800" dirty="0"/>
              <a:t>1 </a:t>
            </a:r>
            <a:r>
              <a:rPr lang="en-US" altLang="zh-CN" sz="2800" dirty="0" err="1"/>
              <a:t>mol</a:t>
            </a:r>
            <a:r>
              <a:rPr lang="en-US" altLang="zh-CN" sz="2800" dirty="0"/>
              <a:t> Na</a:t>
            </a:r>
            <a:r>
              <a:rPr lang="en-US" altLang="zh-CN" sz="2800" baseline="-25000" dirty="0"/>
              <a:t>2</a:t>
            </a:r>
            <a:r>
              <a:rPr lang="en-US" altLang="zh-CN" sz="2800" dirty="0"/>
              <a:t>CO</a:t>
            </a:r>
            <a:r>
              <a:rPr lang="en-US" altLang="zh-CN" sz="2800" baseline="-25000" dirty="0"/>
              <a:t>3</a:t>
            </a:r>
            <a:r>
              <a:rPr lang="en-US" altLang="zh-CN" sz="2800" dirty="0"/>
              <a:t>,</a:t>
            </a:r>
            <a:r>
              <a:rPr lang="zh-CN" altLang="zh-CN" sz="2800" dirty="0"/>
              <a:t>即</a:t>
            </a:r>
            <a:r>
              <a:rPr lang="en-US" altLang="zh-CN" sz="2800" dirty="0"/>
              <a:t>106 g Na</a:t>
            </a:r>
            <a:r>
              <a:rPr lang="en-US" altLang="zh-CN" sz="2800" baseline="-25000" dirty="0"/>
              <a:t>2</a:t>
            </a:r>
            <a:r>
              <a:rPr lang="en-US" altLang="zh-CN" sz="2800" dirty="0"/>
              <a:t>CO</a:t>
            </a:r>
            <a:r>
              <a:rPr lang="en-US" altLang="zh-CN" sz="2800" baseline="-25000" dirty="0"/>
              <a:t>3</a:t>
            </a:r>
            <a:r>
              <a:rPr lang="en-US" altLang="zh-CN" sz="2800" dirty="0"/>
              <a:t>,</a:t>
            </a:r>
            <a:r>
              <a:rPr lang="zh-CN" altLang="zh-CN" sz="2800" dirty="0"/>
              <a:t>故</a:t>
            </a:r>
            <a:r>
              <a:rPr lang="en-US" altLang="zh-CN" sz="2800" dirty="0"/>
              <a:t>A</a:t>
            </a:r>
            <a:r>
              <a:rPr lang="zh-CN" altLang="zh-CN" sz="2800" dirty="0"/>
              <a:t>项、</a:t>
            </a:r>
            <a:r>
              <a:rPr lang="en-US" altLang="zh-CN" sz="2800" dirty="0"/>
              <a:t>D</a:t>
            </a:r>
            <a:r>
              <a:rPr lang="zh-CN" altLang="zh-CN" sz="2800" dirty="0"/>
              <a:t>项错误</a:t>
            </a:r>
            <a:r>
              <a:rPr lang="en-US" altLang="zh-CN" sz="2800" dirty="0"/>
              <a:t>,C</a:t>
            </a:r>
            <a:r>
              <a:rPr lang="zh-CN" altLang="zh-CN" sz="2800" dirty="0"/>
              <a:t>项正确</a:t>
            </a:r>
            <a:r>
              <a:rPr lang="en-US" altLang="zh-CN" sz="2800" dirty="0"/>
              <a:t>;</a:t>
            </a:r>
            <a:r>
              <a:rPr lang="zh-CN" altLang="zh-CN" sz="2800" dirty="0"/>
              <a:t>由于不在标准状况下</a:t>
            </a:r>
            <a:r>
              <a:rPr lang="en-US" altLang="zh-CN" sz="2800" dirty="0"/>
              <a:t>,1 </a:t>
            </a:r>
            <a:r>
              <a:rPr lang="en-US" altLang="zh-CN" sz="2800" dirty="0" err="1"/>
              <a:t>mol</a:t>
            </a:r>
            <a:r>
              <a:rPr lang="en-US" altLang="zh-CN" sz="2800" dirty="0"/>
              <a:t> CO</a:t>
            </a:r>
            <a:r>
              <a:rPr lang="en-US" altLang="zh-CN" sz="2800" baseline="-25000" dirty="0"/>
              <a:t>2</a:t>
            </a:r>
            <a:r>
              <a:rPr lang="zh-CN" altLang="zh-CN" sz="2800" dirty="0"/>
              <a:t>气体体积不为</a:t>
            </a:r>
            <a:r>
              <a:rPr lang="en-US" altLang="zh-CN" sz="2800" dirty="0"/>
              <a:t>22.4 L,B</a:t>
            </a:r>
            <a:r>
              <a:rPr lang="zh-CN" altLang="zh-CN" sz="2800" dirty="0"/>
              <a:t>项错误。</a:t>
            </a:r>
          </a:p>
          <a:p>
            <a:pPr>
              <a:lnSpc>
                <a:spcPct val="150000"/>
              </a:lnSpc>
            </a:pPr>
            <a:r>
              <a:rPr lang="zh-CN" altLang="zh-CN" sz="2800" b="1" dirty="0">
                <a:solidFill>
                  <a:srgbClr val="DA251C"/>
                </a:solidFill>
              </a:rPr>
              <a:t>答案</a:t>
            </a:r>
            <a:r>
              <a:rPr lang="zh-CN" altLang="zh-CN" sz="2800" dirty="0"/>
              <a:t>　</a:t>
            </a:r>
            <a:r>
              <a:rPr lang="en-US" altLang="zh-CN" sz="2800" dirty="0"/>
              <a:t>C</a:t>
            </a:r>
            <a:endParaRPr lang="zh-CN"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098281" y="0"/>
            <a:ext cx="21146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专题五：钠及其化合物</a:t>
            </a:r>
          </a:p>
        </p:txBody>
      </p:sp>
      <p:pic>
        <p:nvPicPr>
          <p:cNvPr id="14" name="图片 13"/>
          <p:cNvPicPr/>
          <p:nvPr/>
        </p:nvPicPr>
        <p:blipFill>
          <a:blip r:embed="rId2"/>
          <a:stretch>
            <a:fillRect/>
          </a:stretch>
        </p:blipFill>
        <p:spPr>
          <a:xfrm>
            <a:off x="10282084" y="514061"/>
            <a:ext cx="512916" cy="291396"/>
          </a:xfrm>
          <a:prstGeom prst="rect">
            <a:avLst/>
          </a:prstGeom>
        </p:spPr>
      </p:pic>
    </p:spTree>
    <p:extLst>
      <p:ext uri="{BB962C8B-B14F-4D97-AF65-F5344CB8AC3E}">
        <p14:creationId xmlns:p14="http://schemas.microsoft.com/office/powerpoint/2010/main" val="37429333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3323987"/>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拓展变式</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3    </a:t>
            </a:r>
            <a:r>
              <a:rPr lang="zh-CN" altLang="zh-CN" sz="2800" dirty="0"/>
              <a:t>某物质的分子式为</a:t>
            </a:r>
            <a:r>
              <a:rPr lang="en-US" altLang="zh-CN" sz="2800" dirty="0" err="1"/>
              <a:t>C</a:t>
            </a:r>
            <a:r>
              <a:rPr lang="en-US" altLang="zh-CN" sz="2800" i="1" baseline="-25000" dirty="0" err="1"/>
              <a:t>x</a:t>
            </a:r>
            <a:r>
              <a:rPr lang="en-US" altLang="zh-CN" sz="2800" dirty="0" err="1"/>
              <a:t>H</a:t>
            </a:r>
            <a:r>
              <a:rPr lang="en-US" altLang="zh-CN" sz="2800" i="1" baseline="-25000" dirty="0" err="1"/>
              <a:t>y</a:t>
            </a:r>
            <a:r>
              <a:rPr lang="en-US" altLang="zh-CN" sz="2800" dirty="0" err="1"/>
              <a:t>O</a:t>
            </a:r>
            <a:r>
              <a:rPr lang="en-US" altLang="zh-CN" sz="2800" i="1" baseline="-25000" dirty="0" err="1"/>
              <a:t>z</a:t>
            </a:r>
            <a:r>
              <a:rPr lang="en-US" altLang="zh-CN" sz="2800" dirty="0"/>
              <a:t>,</a:t>
            </a:r>
            <a:r>
              <a:rPr lang="zh-CN" altLang="zh-CN" sz="2800" dirty="0"/>
              <a:t>取该物质 </a:t>
            </a:r>
            <a:r>
              <a:rPr lang="en-US" altLang="zh-CN" sz="2800" i="1" dirty="0"/>
              <a:t>a</a:t>
            </a:r>
            <a:r>
              <a:rPr lang="en-US" altLang="zh-CN" sz="2800" dirty="0"/>
              <a:t> g </a:t>
            </a:r>
            <a:r>
              <a:rPr lang="zh-CN" altLang="zh-CN" sz="2800" dirty="0"/>
              <a:t>在足量</a:t>
            </a:r>
            <a:r>
              <a:rPr lang="en-US" altLang="zh-CN" sz="2800" dirty="0"/>
              <a:t>O</a:t>
            </a:r>
            <a:r>
              <a:rPr lang="en-US" altLang="zh-CN" sz="2800" baseline="-25000" dirty="0"/>
              <a:t>2</a:t>
            </a:r>
            <a:r>
              <a:rPr lang="zh-CN" altLang="zh-CN" sz="2800" dirty="0"/>
              <a:t>中充分燃烧后</a:t>
            </a:r>
            <a:r>
              <a:rPr lang="en-US" altLang="zh-CN" sz="2800" dirty="0"/>
              <a:t>,</a:t>
            </a:r>
            <a:r>
              <a:rPr lang="zh-CN" altLang="zh-CN" sz="2800" dirty="0"/>
              <a:t>将产物全部通入过量的</a:t>
            </a:r>
            <a:r>
              <a:rPr lang="en-US" altLang="zh-CN" sz="2800" dirty="0"/>
              <a:t>Na</a:t>
            </a:r>
            <a:r>
              <a:rPr lang="en-US" altLang="zh-CN" sz="2800" baseline="-25000" dirty="0"/>
              <a:t>2</a:t>
            </a:r>
            <a:r>
              <a:rPr lang="en-US" altLang="zh-CN" sz="2800" dirty="0"/>
              <a:t>O</a:t>
            </a:r>
            <a:r>
              <a:rPr lang="en-US" altLang="zh-CN" sz="2800" baseline="-25000" dirty="0"/>
              <a:t>2</a:t>
            </a:r>
            <a:r>
              <a:rPr lang="zh-CN" altLang="zh-CN" sz="2800" dirty="0"/>
              <a:t>中</a:t>
            </a:r>
            <a:r>
              <a:rPr lang="en-US" altLang="zh-CN" sz="2800" dirty="0"/>
              <a:t>,</a:t>
            </a:r>
            <a:r>
              <a:rPr lang="zh-CN" altLang="zh-CN" sz="2800" dirty="0"/>
              <a:t>若</a:t>
            </a:r>
            <a:r>
              <a:rPr lang="en-US" altLang="zh-CN" sz="2800" dirty="0"/>
              <a:t>Na</a:t>
            </a:r>
            <a:r>
              <a:rPr lang="en-US" altLang="zh-CN" sz="2800" baseline="-25000" dirty="0"/>
              <a:t>2</a:t>
            </a:r>
            <a:r>
              <a:rPr lang="en-US" altLang="zh-CN" sz="2800" dirty="0"/>
              <a:t>O</a:t>
            </a:r>
            <a:r>
              <a:rPr lang="en-US" altLang="zh-CN" sz="2800" baseline="-25000" dirty="0"/>
              <a:t>2</a:t>
            </a:r>
            <a:r>
              <a:rPr lang="zh-CN" altLang="zh-CN" sz="2800" dirty="0"/>
              <a:t>固体的质量增加了</a:t>
            </a:r>
            <a:r>
              <a:rPr lang="en-US" altLang="zh-CN" sz="2800" i="1" dirty="0"/>
              <a:t>b</a:t>
            </a:r>
            <a:r>
              <a:rPr lang="en-US" altLang="zh-CN" sz="2800" dirty="0"/>
              <a:t> g,</a:t>
            </a:r>
            <a:r>
              <a:rPr lang="zh-CN" altLang="zh-CN" sz="2800" dirty="0"/>
              <a:t>并且</a:t>
            </a:r>
            <a:r>
              <a:rPr lang="en-US" altLang="zh-CN" sz="2800" i="1" dirty="0"/>
              <a:t>a&lt;b</a:t>
            </a:r>
            <a:r>
              <a:rPr lang="en-US" altLang="zh-CN" sz="2800" dirty="0"/>
              <a:t>,</a:t>
            </a:r>
            <a:r>
              <a:rPr lang="zh-CN" altLang="zh-CN" sz="2800" dirty="0"/>
              <a:t>则</a:t>
            </a:r>
            <a:r>
              <a:rPr lang="en-US" altLang="zh-CN" sz="2800" i="1" dirty="0"/>
              <a:t>x</a:t>
            </a:r>
            <a:r>
              <a:rPr lang="zh-CN" altLang="zh-CN" sz="2800" dirty="0"/>
              <a:t>、</a:t>
            </a:r>
            <a:r>
              <a:rPr lang="en-US" altLang="zh-CN" sz="2800" i="1" dirty="0"/>
              <a:t>y</a:t>
            </a:r>
            <a:r>
              <a:rPr lang="zh-CN" altLang="zh-CN" sz="2800" dirty="0"/>
              <a:t>、</a:t>
            </a:r>
            <a:r>
              <a:rPr lang="en-US" altLang="zh-CN" sz="2800" i="1" dirty="0"/>
              <a:t>z</a:t>
            </a:r>
            <a:r>
              <a:rPr lang="zh-CN" altLang="zh-CN" sz="2800" dirty="0"/>
              <a:t>必须满足的关系是</a:t>
            </a:r>
            <a:r>
              <a:rPr lang="en-US" altLang="zh-CN" sz="2800" dirty="0"/>
              <a:t>(    )</a:t>
            </a:r>
          </a:p>
          <a:p>
            <a:pPr>
              <a:lnSpc>
                <a:spcPct val="150000"/>
              </a:lnSpc>
            </a:pPr>
            <a:r>
              <a:rPr lang="en-US" altLang="zh-CN" sz="2800" dirty="0" err="1"/>
              <a:t>A.</a:t>
            </a:r>
            <a:r>
              <a:rPr lang="en-US" altLang="zh-CN" sz="2800" i="1" dirty="0" err="1"/>
              <a:t>x</a:t>
            </a:r>
            <a:r>
              <a:rPr lang="en-US" altLang="zh-CN" sz="2800" i="1" dirty="0"/>
              <a:t>&gt;z</a:t>
            </a:r>
            <a:r>
              <a:rPr lang="en-US" altLang="zh-CN" sz="2800" dirty="0"/>
              <a:t>		</a:t>
            </a:r>
            <a:r>
              <a:rPr lang="en-US" altLang="zh-CN" sz="2800" dirty="0" err="1"/>
              <a:t>B.</a:t>
            </a:r>
            <a:r>
              <a:rPr lang="en-US" altLang="zh-CN" sz="2800" i="1" dirty="0" err="1"/>
              <a:t>x</a:t>
            </a:r>
            <a:r>
              <a:rPr lang="en-US" altLang="zh-CN" sz="2800" i="1" dirty="0"/>
              <a:t>=y=z</a:t>
            </a:r>
            <a:endParaRPr lang="zh-CN" altLang="zh-CN" sz="2800" dirty="0"/>
          </a:p>
          <a:p>
            <a:pPr>
              <a:lnSpc>
                <a:spcPct val="150000"/>
              </a:lnSpc>
            </a:pPr>
            <a:r>
              <a:rPr lang="en-US" altLang="zh-CN" sz="2800" dirty="0" err="1"/>
              <a:t>C.</a:t>
            </a:r>
            <a:r>
              <a:rPr lang="en-US" altLang="zh-CN" sz="2800" i="1" dirty="0" err="1"/>
              <a:t>x</a:t>
            </a:r>
            <a:r>
              <a:rPr lang="en-US" altLang="zh-CN" sz="2800" i="1" dirty="0"/>
              <a:t>=z</a:t>
            </a:r>
            <a:r>
              <a:rPr lang="en-US" altLang="zh-CN" sz="2800" dirty="0"/>
              <a:t> 	</a:t>
            </a:r>
            <a:r>
              <a:rPr lang="en-US" altLang="zh-CN" sz="2800" dirty="0" err="1"/>
              <a:t>D.</a:t>
            </a:r>
            <a:r>
              <a:rPr lang="en-US" altLang="zh-CN" sz="2800" i="1" dirty="0" err="1"/>
              <a:t>x</a:t>
            </a:r>
            <a:r>
              <a:rPr lang="en-US" altLang="zh-CN" sz="2800" i="1" dirty="0"/>
              <a:t>&lt;z</a:t>
            </a:r>
            <a:endParaRPr lang="zh-CN"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矩形 20"/>
          <p:cNvSpPr/>
          <p:nvPr/>
        </p:nvSpPr>
        <p:spPr>
          <a:xfrm>
            <a:off x="9098281" y="0"/>
            <a:ext cx="21146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专题五：钠及其化合物</a:t>
            </a:r>
          </a:p>
        </p:txBody>
      </p:sp>
    </p:spTree>
    <p:extLst>
      <p:ext uri="{BB962C8B-B14F-4D97-AF65-F5344CB8AC3E}">
        <p14:creationId xmlns:p14="http://schemas.microsoft.com/office/powerpoint/2010/main" val="11688215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234043" y="244824"/>
                <a:ext cx="11723913" cy="4175887"/>
              </a:xfrm>
              <a:prstGeom prst="rect">
                <a:avLst/>
              </a:prstGeom>
            </p:spPr>
            <p:txBody>
              <a:bodyPr wrap="square">
                <a:spAutoFit/>
              </a:bodyPr>
              <a:lstStyle/>
              <a:p>
                <a:pPr>
                  <a:lnSpc>
                    <a:spcPct val="150000"/>
                  </a:lnSpc>
                </a:pPr>
                <a:r>
                  <a:rPr lang="en-US" altLang="zh-CN" sz="2800" dirty="0" smtClean="0"/>
                  <a:t>3.A</a:t>
                </a:r>
                <a:r>
                  <a:rPr lang="zh-CN" altLang="zh-CN" sz="2800" dirty="0"/>
                  <a:t>　</a:t>
                </a:r>
                <a:r>
                  <a:rPr lang="en-US" altLang="zh-CN" sz="2800" dirty="0"/>
                  <a:t>2Na</a:t>
                </a:r>
                <a:r>
                  <a:rPr lang="en-US" altLang="zh-CN" sz="2800" baseline="-25000" dirty="0"/>
                  <a:t>2</a:t>
                </a:r>
                <a:r>
                  <a:rPr lang="en-US" altLang="zh-CN" sz="2800" dirty="0"/>
                  <a:t>O</a:t>
                </a:r>
                <a:r>
                  <a:rPr lang="en-US" altLang="zh-CN" sz="2800" baseline="-25000" dirty="0"/>
                  <a:t>2</a:t>
                </a:r>
                <a:r>
                  <a:rPr lang="en-US" altLang="zh-CN" sz="2800" dirty="0"/>
                  <a:t>+2CO</a:t>
                </a:r>
                <a:r>
                  <a:rPr lang="en-US" altLang="zh-CN" sz="2800" baseline="-25000" dirty="0"/>
                  <a:t>2</a:t>
                </a:r>
                <a:r>
                  <a:rPr lang="en-US" altLang="zh-CN" sz="2800" dirty="0"/>
                  <a:t>       2Na</a:t>
                </a:r>
                <a:r>
                  <a:rPr lang="en-US" altLang="zh-CN" sz="2800" baseline="-25000" dirty="0"/>
                  <a:t>2</a:t>
                </a:r>
                <a:r>
                  <a:rPr lang="en-US" altLang="zh-CN" sz="2800" dirty="0"/>
                  <a:t>CO</a:t>
                </a:r>
                <a:r>
                  <a:rPr lang="en-US" altLang="zh-CN" sz="2800" baseline="-25000" dirty="0"/>
                  <a:t>3</a:t>
                </a:r>
                <a:r>
                  <a:rPr lang="en-US" altLang="zh-CN" sz="2800" dirty="0"/>
                  <a:t>+O</a:t>
                </a:r>
                <a:r>
                  <a:rPr lang="en-US" altLang="zh-CN" sz="2800" baseline="-25000" dirty="0"/>
                  <a:t>2</a:t>
                </a:r>
                <a:r>
                  <a:rPr lang="en-US" altLang="zh-CN" sz="2800" dirty="0"/>
                  <a:t>,2Na</a:t>
                </a:r>
                <a:r>
                  <a:rPr lang="en-US" altLang="zh-CN" sz="2800" baseline="-25000" dirty="0"/>
                  <a:t>2</a:t>
                </a:r>
                <a:r>
                  <a:rPr lang="en-US" altLang="zh-CN" sz="2800" dirty="0"/>
                  <a:t>O</a:t>
                </a:r>
                <a:r>
                  <a:rPr lang="en-US" altLang="zh-CN" sz="2800" baseline="-25000" dirty="0"/>
                  <a:t>2</a:t>
                </a:r>
                <a:r>
                  <a:rPr lang="en-US" altLang="zh-CN" sz="2800" dirty="0"/>
                  <a:t>+2H</a:t>
                </a:r>
                <a:r>
                  <a:rPr lang="en-US" altLang="zh-CN" sz="2800" baseline="-25000" dirty="0"/>
                  <a:t>2</a:t>
                </a:r>
                <a:r>
                  <a:rPr lang="en-US" altLang="zh-CN" sz="2800" dirty="0"/>
                  <a:t>O(g)       4NaOH+O</a:t>
                </a:r>
                <a:r>
                  <a:rPr lang="en-US" altLang="zh-CN" sz="2800" baseline="-25000" dirty="0"/>
                  <a:t>2</a:t>
                </a:r>
                <a:r>
                  <a:rPr lang="en-US" altLang="zh-CN" sz="2800" dirty="0"/>
                  <a:t>,</a:t>
                </a:r>
                <a:r>
                  <a:rPr lang="zh-CN" altLang="zh-CN" sz="2800" dirty="0"/>
                  <a:t>分析这两个反应可知</a:t>
                </a:r>
                <a:r>
                  <a:rPr lang="en-US" altLang="zh-CN" sz="2800" dirty="0"/>
                  <a:t>,</a:t>
                </a:r>
                <a:r>
                  <a:rPr lang="zh-CN" altLang="zh-CN" sz="2800" dirty="0"/>
                  <a:t>过氧化钠吸收</a:t>
                </a:r>
                <a:r>
                  <a:rPr lang="en-US" altLang="zh-CN" sz="2800" dirty="0"/>
                  <a:t>CO</a:t>
                </a:r>
                <a:r>
                  <a:rPr lang="en-US" altLang="zh-CN" sz="2800" baseline="-25000" dirty="0"/>
                  <a:t>2</a:t>
                </a:r>
                <a:r>
                  <a:rPr lang="zh-CN" altLang="zh-CN" sz="2800" dirty="0"/>
                  <a:t>和水实际增加的质量相当于</a:t>
                </a:r>
                <a:r>
                  <a:rPr lang="en-US" altLang="zh-CN" sz="2800" dirty="0"/>
                  <a:t>CO</a:t>
                </a:r>
                <a:r>
                  <a:rPr lang="zh-CN" altLang="zh-CN" sz="2800" dirty="0"/>
                  <a:t>和</a:t>
                </a:r>
                <a:r>
                  <a:rPr lang="en-US" altLang="zh-CN" sz="2800" dirty="0"/>
                  <a:t>H</a:t>
                </a:r>
                <a:r>
                  <a:rPr lang="en-US" altLang="zh-CN" sz="2800" baseline="-25000" dirty="0"/>
                  <a:t>2</a:t>
                </a:r>
                <a:r>
                  <a:rPr lang="zh-CN" altLang="zh-CN" sz="2800" dirty="0"/>
                  <a:t>的质量</a:t>
                </a:r>
                <a:r>
                  <a:rPr lang="en-US" altLang="zh-CN" sz="2800" dirty="0"/>
                  <a:t>,</a:t>
                </a:r>
                <a:r>
                  <a:rPr lang="zh-CN" altLang="zh-CN" sz="2800" dirty="0"/>
                  <a:t>因此</a:t>
                </a:r>
                <a:r>
                  <a:rPr lang="en-US" altLang="zh-CN" sz="2800" dirty="0"/>
                  <a:t>,</a:t>
                </a:r>
                <a:r>
                  <a:rPr lang="zh-CN" altLang="zh-CN" sz="2800" dirty="0"/>
                  <a:t>若</a:t>
                </a:r>
                <a:r>
                  <a:rPr lang="en-US" altLang="zh-CN" sz="2800" i="1" dirty="0"/>
                  <a:t>x=</a:t>
                </a:r>
                <a:r>
                  <a:rPr lang="en-US" altLang="zh-CN" sz="2800" i="1" dirty="0" err="1"/>
                  <a:t>z</a:t>
                </a:r>
                <a:r>
                  <a:rPr lang="en-US" altLang="zh-CN" sz="2800" dirty="0" err="1"/>
                  <a:t>,C</a:t>
                </a:r>
                <a:r>
                  <a:rPr lang="en-US" altLang="zh-CN" sz="2800" i="1" baseline="-25000" dirty="0" err="1"/>
                  <a:t>x</a:t>
                </a:r>
                <a:r>
                  <a:rPr lang="en-US" altLang="zh-CN" sz="2800" dirty="0" err="1"/>
                  <a:t>H</a:t>
                </a:r>
                <a:r>
                  <a:rPr lang="en-US" altLang="zh-CN" sz="2800" i="1" baseline="-25000" dirty="0" err="1"/>
                  <a:t>y</a:t>
                </a:r>
                <a:r>
                  <a:rPr lang="en-US" altLang="zh-CN" sz="2800" dirty="0" err="1"/>
                  <a:t>O</a:t>
                </a:r>
                <a:r>
                  <a:rPr lang="en-US" altLang="zh-CN" sz="2800" i="1" baseline="-25000" dirty="0" err="1"/>
                  <a:t>z</a:t>
                </a:r>
                <a:r>
                  <a:rPr lang="zh-CN" altLang="zh-CN" sz="2800" dirty="0"/>
                  <a:t>可以改写为 </a:t>
                </a:r>
                <a:r>
                  <a:rPr lang="en-US" altLang="zh-CN" sz="2800" i="1" dirty="0"/>
                  <a:t>z</a:t>
                </a:r>
                <a:r>
                  <a:rPr lang="en-US" altLang="zh-CN" sz="2800" dirty="0"/>
                  <a:t>(CO)·</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𝑦</m:t>
                        </m:r>
                      </m:num>
                      <m:den>
                        <m:r>
                          <a:rPr lang="en-US" altLang="zh-CN" sz="2800">
                            <a:latin typeface="Cambria Math" panose="02040503050406030204" pitchFamily="18" charset="0"/>
                          </a:rPr>
                          <m:t>2</m:t>
                        </m:r>
                      </m:den>
                    </m:f>
                  </m:oMath>
                </a14:m>
                <a:r>
                  <a:rPr lang="en-US" altLang="zh-CN" sz="2800" dirty="0"/>
                  <a:t> H</a:t>
                </a:r>
                <a:r>
                  <a:rPr lang="en-US" altLang="zh-CN" sz="2800" baseline="-25000" dirty="0"/>
                  <a:t>2</a:t>
                </a:r>
                <a:r>
                  <a:rPr lang="zh-CN" altLang="zh-CN" sz="2800" dirty="0"/>
                  <a:t>的形式</a:t>
                </a:r>
                <a:r>
                  <a:rPr lang="en-US" altLang="zh-CN" sz="2800" dirty="0"/>
                  <a:t>,</a:t>
                </a:r>
                <a:r>
                  <a:rPr lang="zh-CN" altLang="zh-CN" sz="2800" dirty="0"/>
                  <a:t>则其燃烧产物将完全被</a:t>
                </a:r>
                <a:r>
                  <a:rPr lang="en-US" altLang="zh-CN" sz="2800" dirty="0"/>
                  <a:t>Na</a:t>
                </a:r>
                <a:r>
                  <a:rPr lang="en-US" altLang="zh-CN" sz="2800" baseline="-25000" dirty="0"/>
                  <a:t>2</a:t>
                </a:r>
                <a:r>
                  <a:rPr lang="en-US" altLang="zh-CN" sz="2800" dirty="0"/>
                  <a:t>O</a:t>
                </a:r>
                <a:r>
                  <a:rPr lang="en-US" altLang="zh-CN" sz="2800" baseline="-25000" dirty="0"/>
                  <a:t>2</a:t>
                </a:r>
                <a:r>
                  <a:rPr lang="zh-CN" altLang="zh-CN" sz="2800" dirty="0"/>
                  <a:t>吸收</a:t>
                </a:r>
                <a:r>
                  <a:rPr lang="en-US" altLang="zh-CN" sz="2800" dirty="0"/>
                  <a:t>,“</a:t>
                </a:r>
                <a:r>
                  <a:rPr lang="zh-CN" altLang="zh-CN" sz="2800" dirty="0"/>
                  <a:t>增重</a:t>
                </a:r>
                <a:r>
                  <a:rPr lang="en-US" altLang="zh-CN" sz="2800" dirty="0"/>
                  <a:t>”</a:t>
                </a:r>
                <a:r>
                  <a:rPr lang="zh-CN" altLang="zh-CN" sz="2800" dirty="0"/>
                  <a:t>等于原有机物的质量</a:t>
                </a:r>
                <a:r>
                  <a:rPr lang="en-US" altLang="zh-CN" sz="2800" dirty="0"/>
                  <a:t>,</a:t>
                </a:r>
                <a:r>
                  <a:rPr lang="zh-CN" altLang="zh-CN" sz="2800" dirty="0"/>
                  <a:t>若</a:t>
                </a:r>
                <a:r>
                  <a:rPr lang="en-US" altLang="zh-CN" sz="2800" dirty="0"/>
                  <a:t>“</a:t>
                </a:r>
                <a:r>
                  <a:rPr lang="zh-CN" altLang="zh-CN" sz="2800" dirty="0"/>
                  <a:t>增重</a:t>
                </a:r>
                <a:r>
                  <a:rPr lang="en-US" altLang="zh-CN" sz="2800" dirty="0"/>
                  <a:t>”</a:t>
                </a:r>
                <a:r>
                  <a:rPr lang="zh-CN" altLang="zh-CN" sz="2800" dirty="0"/>
                  <a:t>大于原有机物的质量</a:t>
                </a:r>
                <a:r>
                  <a:rPr lang="en-US" altLang="zh-CN" sz="2800" dirty="0"/>
                  <a:t>,</a:t>
                </a:r>
                <a:r>
                  <a:rPr lang="zh-CN" altLang="zh-CN" sz="2800" dirty="0"/>
                  <a:t>说明碳原子个数大于氧原子个数</a:t>
                </a:r>
                <a:r>
                  <a:rPr lang="en-US" altLang="zh-CN" sz="2800" dirty="0"/>
                  <a:t>,</a:t>
                </a:r>
                <a:r>
                  <a:rPr lang="zh-CN" altLang="zh-CN" sz="2800" dirty="0"/>
                  <a:t>即</a:t>
                </a:r>
                <a:r>
                  <a:rPr lang="en-US" altLang="zh-CN" sz="2800" i="1" dirty="0"/>
                  <a:t>x&gt;</a:t>
                </a:r>
                <a:r>
                  <a:rPr lang="en-US" altLang="zh-CN" sz="2800" i="1" dirty="0" err="1"/>
                  <a:t>z</a:t>
                </a:r>
                <a:r>
                  <a:rPr lang="en-US" altLang="zh-CN" sz="2800" dirty="0" err="1"/>
                  <a:t>,A</a:t>
                </a:r>
                <a:r>
                  <a:rPr lang="zh-CN" altLang="zh-CN" sz="2800" dirty="0"/>
                  <a:t>项正确。 </a:t>
                </a:r>
              </a:p>
              <a:p>
                <a:pPr>
                  <a:lnSpc>
                    <a:spcPct val="150000"/>
                  </a:lnSpc>
                </a:pPr>
                <a:endParaRPr lang="zh-CN" altLang="zh-CN" sz="2800" dirty="0"/>
              </a:p>
            </p:txBody>
          </p:sp>
        </mc:Choice>
        <mc:Fallback xmlns="">
          <p:sp>
            <p:nvSpPr>
              <p:cNvPr id="2" name="矩形 1"/>
              <p:cNvSpPr>
                <a:spLocks noRot="1" noChangeAspect="1" noMove="1" noResize="1" noEditPoints="1" noAdjustHandles="1" noChangeArrowheads="1" noChangeShapeType="1" noTextEdit="1"/>
              </p:cNvSpPr>
              <p:nvPr/>
            </p:nvSpPr>
            <p:spPr>
              <a:xfrm>
                <a:off x="234043" y="244824"/>
                <a:ext cx="11723913" cy="4175887"/>
              </a:xfrm>
              <a:prstGeom prst="rect">
                <a:avLst/>
              </a:prstGeom>
              <a:blipFill rotWithShape="1">
                <a:blip r:embed="rId2"/>
                <a:stretch>
                  <a:fillRect l="-1040" r="-676"/>
                </a:stretch>
              </a:blipFill>
            </p:spPr>
            <p:txBody>
              <a:bodyPr/>
              <a:lstStyle/>
              <a:p>
                <a:r>
                  <a:rPr lang="zh-CN" altLang="en-US">
                    <a:noFill/>
                  </a:rPr>
                  <a:t> </a:t>
                </a:r>
              </a:p>
            </p:txBody>
          </p:sp>
        </mc:Fallback>
      </mc:AlternateContent>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矩形 20"/>
          <p:cNvSpPr/>
          <p:nvPr/>
        </p:nvSpPr>
        <p:spPr>
          <a:xfrm>
            <a:off x="9098281" y="0"/>
            <a:ext cx="21146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专题五：钠及其化合物</a:t>
            </a:r>
          </a:p>
        </p:txBody>
      </p:sp>
      <p:pic>
        <p:nvPicPr>
          <p:cNvPr id="13" name="图片 12"/>
          <p:cNvPicPr/>
          <p:nvPr/>
        </p:nvPicPr>
        <p:blipFill>
          <a:blip r:embed="rId3"/>
          <a:stretch>
            <a:fillRect/>
          </a:stretch>
        </p:blipFill>
        <p:spPr>
          <a:xfrm>
            <a:off x="3491077" y="499880"/>
            <a:ext cx="411967" cy="237518"/>
          </a:xfrm>
          <a:prstGeom prst="rect">
            <a:avLst/>
          </a:prstGeom>
        </p:spPr>
      </p:pic>
      <p:pic>
        <p:nvPicPr>
          <p:cNvPr id="14" name="图片 13"/>
          <p:cNvPicPr/>
          <p:nvPr/>
        </p:nvPicPr>
        <p:blipFill>
          <a:blip r:embed="rId3"/>
          <a:stretch>
            <a:fillRect/>
          </a:stretch>
        </p:blipFill>
        <p:spPr>
          <a:xfrm>
            <a:off x="8474824" y="499880"/>
            <a:ext cx="411967" cy="237518"/>
          </a:xfrm>
          <a:prstGeom prst="rect">
            <a:avLst/>
          </a:prstGeom>
        </p:spPr>
      </p:pic>
    </p:spTree>
    <p:extLst>
      <p:ext uri="{BB962C8B-B14F-4D97-AF65-F5344CB8AC3E}">
        <p14:creationId xmlns:p14="http://schemas.microsoft.com/office/powerpoint/2010/main" val="529632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考情精解读</a:t>
            </a:r>
          </a:p>
        </p:txBody>
      </p:sp>
      <p:sp>
        <p:nvSpPr>
          <p:cNvPr id="3" name="矩形 2">
            <a:hlinkClick r:id="rId2" action="ppaction://hlinksldjump"/>
          </p:cNvPr>
          <p:cNvSpPr/>
          <p:nvPr/>
        </p:nvSpPr>
        <p:spPr>
          <a:xfrm>
            <a:off x="4659086" y="1273628"/>
            <a:ext cx="6487885"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考纲要求</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命题规律</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命题分析预测</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知识体系构建</a:t>
            </a:r>
          </a:p>
        </p:txBody>
      </p:sp>
    </p:spTree>
    <p:extLst>
      <p:ext uri="{BB962C8B-B14F-4D97-AF65-F5344CB8AC3E}">
        <p14:creationId xmlns:p14="http://schemas.microsoft.com/office/powerpoint/2010/main" val="4629613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800" y="-2"/>
            <a:ext cx="618744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方法</a:t>
            </a:r>
            <a:r>
              <a:rPr lang="en-US" altLang="zh-CN" sz="2800" dirty="0">
                <a:solidFill>
                  <a:srgbClr val="DA251C"/>
                </a:solidFill>
              </a:rPr>
              <a:t>4 </a:t>
            </a:r>
            <a:r>
              <a:rPr lang="zh-CN" altLang="en-US" sz="2800" dirty="0">
                <a:solidFill>
                  <a:srgbClr val="DA251C"/>
                </a:solidFill>
              </a:rPr>
              <a:t>碳酸钠、碳酸氢钠的鉴别和除杂</a:t>
            </a:r>
            <a:endParaRPr lang="zh-CN" altLang="zh-CN" sz="2800" dirty="0">
              <a:solidFill>
                <a:srgbClr val="DA251C"/>
              </a:solidFill>
            </a:endParaRPr>
          </a:p>
        </p:txBody>
      </p:sp>
      <p:sp>
        <p:nvSpPr>
          <p:cNvPr id="2" name="矩形 1"/>
          <p:cNvSpPr/>
          <p:nvPr/>
        </p:nvSpPr>
        <p:spPr>
          <a:xfrm>
            <a:off x="234043" y="729341"/>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a:extLst>
              <a:ext uri="{FF2B5EF4-FFF2-40B4-BE49-F238E27FC236}">
                <a16:creationId xmlns:a16="http://schemas.microsoft.com/office/drawing/2014/main" xmlns="" id="{714F6134-7288-4796-8499-E211F9E0561B}"/>
              </a:ext>
            </a:extLst>
          </p:cNvPr>
          <p:cNvSpPr/>
          <p:nvPr/>
        </p:nvSpPr>
        <p:spPr>
          <a:xfrm>
            <a:off x="335643" y="1391638"/>
            <a:ext cx="11622313" cy="523220"/>
          </a:xfrm>
          <a:prstGeom prst="rect">
            <a:avLst/>
          </a:prstGeom>
        </p:spPr>
        <p:txBody>
          <a:bodyPr wrap="square">
            <a:spAutoFit/>
          </a:bodyPr>
          <a:lstStyle/>
          <a:p>
            <a:r>
              <a:rPr lang="en-US" altLang="zh-CN" sz="2800" b="1" dirty="0"/>
              <a:t>1.Na</a:t>
            </a:r>
            <a:r>
              <a:rPr lang="en-US" altLang="zh-CN" sz="2800" b="1" baseline="-25000" dirty="0"/>
              <a:t>2</a:t>
            </a:r>
            <a:r>
              <a:rPr lang="en-US" altLang="zh-CN" sz="2800" b="1" dirty="0"/>
              <a:t>CO</a:t>
            </a:r>
            <a:r>
              <a:rPr lang="en-US" altLang="zh-CN" sz="2800" b="1" baseline="-25000" dirty="0"/>
              <a:t>3</a:t>
            </a:r>
            <a:r>
              <a:rPr lang="zh-CN" altLang="zh-CN" sz="2800" b="1" dirty="0"/>
              <a:t>与</a:t>
            </a:r>
            <a:r>
              <a:rPr lang="en-US" altLang="zh-CN" sz="2800" b="1" dirty="0"/>
              <a:t>NaHCO</a:t>
            </a:r>
            <a:r>
              <a:rPr lang="en-US" altLang="zh-CN" sz="2800" b="1" baseline="-25000" dirty="0"/>
              <a:t>3</a:t>
            </a:r>
            <a:r>
              <a:rPr lang="zh-CN" altLang="zh-CN" sz="2800" b="1" dirty="0"/>
              <a:t>的鉴别</a:t>
            </a:r>
          </a:p>
        </p:txBody>
      </p:sp>
      <p:pic>
        <p:nvPicPr>
          <p:cNvPr id="8" name="肚BT1XT7.jpg" descr="id:2147518488;FounderCES"/>
          <p:cNvPicPr/>
          <p:nvPr/>
        </p:nvPicPr>
        <p:blipFill>
          <a:blip r:embed="rId2"/>
          <a:stretch>
            <a:fillRect/>
          </a:stretch>
        </p:blipFill>
        <p:spPr>
          <a:xfrm>
            <a:off x="2090881" y="2285999"/>
            <a:ext cx="8010238" cy="2911034"/>
          </a:xfrm>
          <a:prstGeom prst="rect">
            <a:avLst/>
          </a:prstGeom>
        </p:spPr>
      </p:pic>
    </p:spTree>
    <p:extLst>
      <p:ext uri="{BB962C8B-B14F-4D97-AF65-F5344CB8AC3E}">
        <p14:creationId xmlns:p14="http://schemas.microsoft.com/office/powerpoint/2010/main" val="3582115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714F6134-7288-4796-8499-E211F9E0561B}"/>
              </a:ext>
            </a:extLst>
          </p:cNvPr>
          <p:cNvSpPr/>
          <p:nvPr/>
        </p:nvSpPr>
        <p:spPr>
          <a:xfrm>
            <a:off x="335643" y="1079121"/>
            <a:ext cx="11622313" cy="523220"/>
          </a:xfrm>
          <a:prstGeom prst="rect">
            <a:avLst/>
          </a:prstGeom>
        </p:spPr>
        <p:txBody>
          <a:bodyPr wrap="square">
            <a:spAutoFit/>
          </a:bodyPr>
          <a:lstStyle/>
          <a:p>
            <a:r>
              <a:rPr lang="en-US" altLang="zh-CN" sz="2800" b="1" dirty="0"/>
              <a:t>2.Na</a:t>
            </a:r>
            <a:r>
              <a:rPr lang="en-US" altLang="zh-CN" sz="2800" b="1" baseline="-25000" dirty="0"/>
              <a:t>2</a:t>
            </a:r>
            <a:r>
              <a:rPr lang="en-US" altLang="zh-CN" sz="2800" b="1" dirty="0"/>
              <a:t>CO</a:t>
            </a:r>
            <a:r>
              <a:rPr lang="en-US" altLang="zh-CN" sz="2800" b="1" baseline="-25000" dirty="0"/>
              <a:t>3</a:t>
            </a:r>
            <a:r>
              <a:rPr lang="zh-CN" altLang="zh-CN" sz="2800" b="1" dirty="0"/>
              <a:t>和</a:t>
            </a:r>
            <a:r>
              <a:rPr lang="en-US" altLang="zh-CN" sz="2800" b="1" dirty="0"/>
              <a:t>NaHCO</a:t>
            </a:r>
            <a:r>
              <a:rPr lang="en-US" altLang="zh-CN" sz="2800" b="1" baseline="-25000" dirty="0"/>
              <a:t>3</a:t>
            </a:r>
            <a:r>
              <a:rPr lang="zh-CN" altLang="zh-CN" sz="2800" b="1" dirty="0"/>
              <a:t>混合物的除杂方法</a:t>
            </a:r>
          </a:p>
        </p:txBody>
      </p:sp>
      <p:graphicFrame>
        <p:nvGraphicFramePr>
          <p:cNvPr id="4" name="表格 3"/>
          <p:cNvGraphicFramePr>
            <a:graphicFrameLocks noGrp="1"/>
          </p:cNvGraphicFramePr>
          <p:nvPr>
            <p:extLst>
              <p:ext uri="{D42A27DB-BD31-4B8C-83A1-F6EECF244321}">
                <p14:modId xmlns:p14="http://schemas.microsoft.com/office/powerpoint/2010/main" val="1591078375"/>
              </p:ext>
            </p:extLst>
          </p:nvPr>
        </p:nvGraphicFramePr>
        <p:xfrm>
          <a:off x="613458" y="2148840"/>
          <a:ext cx="10965084" cy="2560320"/>
        </p:xfrm>
        <a:graphic>
          <a:graphicData uri="http://schemas.openxmlformats.org/drawingml/2006/table">
            <a:tbl>
              <a:tblPr firstRow="1" firstCol="1" bandRow="1">
                <a:tableStyleId>{5C22544A-7EE6-4342-B048-85BDC9FD1C3A}</a:tableStyleId>
              </a:tblPr>
              <a:tblGrid>
                <a:gridCol w="6197656">
                  <a:extLst>
                    <a:ext uri="{9D8B030D-6E8A-4147-A177-3AD203B41FA5}">
                      <a16:colId xmlns:a16="http://schemas.microsoft.com/office/drawing/2014/main" xmlns="" val="822301396"/>
                    </a:ext>
                  </a:extLst>
                </a:gridCol>
                <a:gridCol w="4767428">
                  <a:extLst>
                    <a:ext uri="{9D8B030D-6E8A-4147-A177-3AD203B41FA5}">
                      <a16:colId xmlns:a16="http://schemas.microsoft.com/office/drawing/2014/main" xmlns="" val="2486864077"/>
                    </a:ext>
                  </a:extLst>
                </a:gridCol>
              </a:tblGrid>
              <a:tr h="0">
                <a:tc>
                  <a:txBody>
                    <a:bodyPr/>
                    <a:lstStyle/>
                    <a:p>
                      <a:pPr algn="ctr">
                        <a:lnSpc>
                          <a:spcPct val="150000"/>
                        </a:lnSpc>
                        <a:spcAft>
                          <a:spcPts val="0"/>
                        </a:spcAft>
                      </a:pPr>
                      <a:r>
                        <a:rPr lang="zh-CN" sz="2800" b="0">
                          <a:solidFill>
                            <a:schemeClr val="tx1"/>
                          </a:solidFill>
                          <a:effectLst/>
                        </a:rPr>
                        <a:t>混合物</a:t>
                      </a:r>
                      <a:r>
                        <a:rPr lang="en-US" sz="2800" b="0">
                          <a:solidFill>
                            <a:schemeClr val="tx1"/>
                          </a:solidFill>
                          <a:effectLst/>
                        </a:rPr>
                        <a:t>(</a:t>
                      </a:r>
                      <a:r>
                        <a:rPr lang="zh-CN" sz="2800" b="0">
                          <a:solidFill>
                            <a:schemeClr val="tx1"/>
                          </a:solidFill>
                          <a:effectLst/>
                        </a:rPr>
                        <a:t>括号内为杂质</a:t>
                      </a:r>
                      <a:r>
                        <a:rPr lang="en-US" sz="2800" b="0">
                          <a:solidFill>
                            <a:schemeClr val="tx1"/>
                          </a:solidFill>
                          <a:effectLst/>
                        </a:rPr>
                        <a:t>)</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800" b="0">
                          <a:solidFill>
                            <a:schemeClr val="tx1"/>
                          </a:solidFill>
                          <a:effectLst/>
                        </a:rPr>
                        <a:t>除杂方法或试剂</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85321049"/>
                  </a:ext>
                </a:extLst>
              </a:tr>
              <a:tr h="0">
                <a:tc>
                  <a:txBody>
                    <a:bodyPr/>
                    <a:lstStyle/>
                    <a:p>
                      <a:pPr algn="ctr">
                        <a:lnSpc>
                          <a:spcPct val="150000"/>
                        </a:lnSpc>
                        <a:spcAft>
                          <a:spcPts val="0"/>
                        </a:spcAft>
                      </a:pPr>
                      <a:r>
                        <a:rPr lang="en-US" sz="2800" b="0">
                          <a:solidFill>
                            <a:schemeClr val="tx1"/>
                          </a:solidFill>
                          <a:effectLst/>
                        </a:rPr>
                        <a:t>Na</a:t>
                      </a:r>
                      <a:r>
                        <a:rPr lang="en-US" sz="2800" b="0" baseline="-25000">
                          <a:solidFill>
                            <a:schemeClr val="tx1"/>
                          </a:solidFill>
                          <a:effectLst/>
                        </a:rPr>
                        <a:t>2</a:t>
                      </a:r>
                      <a:r>
                        <a:rPr lang="en-US" sz="2800" b="0">
                          <a:solidFill>
                            <a:schemeClr val="tx1"/>
                          </a:solidFill>
                          <a:effectLst/>
                        </a:rPr>
                        <a:t>CO</a:t>
                      </a:r>
                      <a:r>
                        <a:rPr lang="en-US" sz="2800" b="0" baseline="-25000">
                          <a:solidFill>
                            <a:schemeClr val="tx1"/>
                          </a:solidFill>
                          <a:effectLst/>
                        </a:rPr>
                        <a:t>3</a:t>
                      </a:r>
                      <a:r>
                        <a:rPr lang="zh-CN" sz="2800" b="0">
                          <a:solidFill>
                            <a:schemeClr val="tx1"/>
                          </a:solidFill>
                          <a:effectLst/>
                        </a:rPr>
                        <a:t>固体</a:t>
                      </a:r>
                      <a:r>
                        <a:rPr lang="en-US" sz="2800" b="0">
                          <a:solidFill>
                            <a:schemeClr val="tx1"/>
                          </a:solidFill>
                          <a:effectLst/>
                        </a:rPr>
                        <a:t>(NaHCO</a:t>
                      </a:r>
                      <a:r>
                        <a:rPr lang="en-US" sz="2800" b="0" baseline="-25000">
                          <a:solidFill>
                            <a:schemeClr val="tx1"/>
                          </a:solidFill>
                          <a:effectLst/>
                        </a:rPr>
                        <a:t>3</a:t>
                      </a:r>
                      <a:r>
                        <a:rPr lang="en-US" sz="2800" b="0">
                          <a:solidFill>
                            <a:schemeClr val="tx1"/>
                          </a:solidFill>
                          <a:effectLst/>
                        </a:rPr>
                        <a:t>)</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800" b="0">
                          <a:solidFill>
                            <a:schemeClr val="tx1"/>
                          </a:solidFill>
                          <a:effectLst/>
                        </a:rPr>
                        <a:t>加热至恒重</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477072834"/>
                  </a:ext>
                </a:extLst>
              </a:tr>
              <a:tr h="0">
                <a:tc>
                  <a:txBody>
                    <a:bodyPr/>
                    <a:lstStyle/>
                    <a:p>
                      <a:pPr algn="ctr">
                        <a:lnSpc>
                          <a:spcPct val="150000"/>
                        </a:lnSpc>
                        <a:spcAft>
                          <a:spcPts val="0"/>
                        </a:spcAft>
                      </a:pPr>
                      <a:r>
                        <a:rPr lang="en-US" sz="2800" b="0">
                          <a:solidFill>
                            <a:schemeClr val="tx1"/>
                          </a:solidFill>
                          <a:effectLst/>
                        </a:rPr>
                        <a:t>NaHCO</a:t>
                      </a:r>
                      <a:r>
                        <a:rPr lang="en-US" sz="2800" b="0" baseline="-25000">
                          <a:solidFill>
                            <a:schemeClr val="tx1"/>
                          </a:solidFill>
                          <a:effectLst/>
                        </a:rPr>
                        <a:t>3</a:t>
                      </a:r>
                      <a:r>
                        <a:rPr lang="zh-CN" sz="2800" b="0">
                          <a:solidFill>
                            <a:schemeClr val="tx1"/>
                          </a:solidFill>
                          <a:effectLst/>
                        </a:rPr>
                        <a:t>溶液</a:t>
                      </a:r>
                      <a:r>
                        <a:rPr lang="en-US" sz="2800" b="0">
                          <a:solidFill>
                            <a:schemeClr val="tx1"/>
                          </a:solidFill>
                          <a:effectLst/>
                        </a:rPr>
                        <a:t>(Na</a:t>
                      </a:r>
                      <a:r>
                        <a:rPr lang="en-US" sz="2800" b="0" baseline="-25000">
                          <a:solidFill>
                            <a:schemeClr val="tx1"/>
                          </a:solidFill>
                          <a:effectLst/>
                        </a:rPr>
                        <a:t>2</a:t>
                      </a:r>
                      <a:r>
                        <a:rPr lang="en-US" sz="2800" b="0">
                          <a:solidFill>
                            <a:schemeClr val="tx1"/>
                          </a:solidFill>
                          <a:effectLst/>
                        </a:rPr>
                        <a:t>CO</a:t>
                      </a:r>
                      <a:r>
                        <a:rPr lang="en-US" sz="2800" b="0" baseline="-25000">
                          <a:solidFill>
                            <a:schemeClr val="tx1"/>
                          </a:solidFill>
                          <a:effectLst/>
                        </a:rPr>
                        <a:t>3</a:t>
                      </a:r>
                      <a:r>
                        <a:rPr lang="en-US" sz="2800" b="0">
                          <a:solidFill>
                            <a:schemeClr val="tx1"/>
                          </a:solidFill>
                          <a:effectLst/>
                        </a:rPr>
                        <a:t>)</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800" b="0">
                          <a:solidFill>
                            <a:schemeClr val="tx1"/>
                          </a:solidFill>
                          <a:effectLst/>
                        </a:rPr>
                        <a:t>通入足量</a:t>
                      </a:r>
                      <a:r>
                        <a:rPr lang="en-US" sz="2800" b="0">
                          <a:solidFill>
                            <a:schemeClr val="tx1"/>
                          </a:solidFill>
                          <a:effectLst/>
                        </a:rPr>
                        <a:t>CO</a:t>
                      </a:r>
                      <a:r>
                        <a:rPr lang="en-US" sz="2800" b="0" baseline="-25000">
                          <a:solidFill>
                            <a:schemeClr val="tx1"/>
                          </a:solidFill>
                          <a:effectLst/>
                        </a:rPr>
                        <a:t>2</a:t>
                      </a:r>
                      <a:r>
                        <a:rPr lang="zh-CN" sz="2800" b="0">
                          <a:solidFill>
                            <a:schemeClr val="tx1"/>
                          </a:solidFill>
                          <a:effectLst/>
                        </a:rPr>
                        <a:t>气体</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12038844"/>
                  </a:ext>
                </a:extLst>
              </a:tr>
              <a:tr h="0">
                <a:tc>
                  <a:txBody>
                    <a:bodyPr/>
                    <a:lstStyle/>
                    <a:p>
                      <a:pPr algn="ctr">
                        <a:lnSpc>
                          <a:spcPct val="150000"/>
                        </a:lnSpc>
                        <a:spcAft>
                          <a:spcPts val="0"/>
                        </a:spcAft>
                      </a:pPr>
                      <a:r>
                        <a:rPr lang="en-US" sz="2800" b="0">
                          <a:solidFill>
                            <a:schemeClr val="tx1"/>
                          </a:solidFill>
                          <a:effectLst/>
                        </a:rPr>
                        <a:t>Na</a:t>
                      </a:r>
                      <a:r>
                        <a:rPr lang="en-US" sz="2800" b="0" baseline="-25000">
                          <a:solidFill>
                            <a:schemeClr val="tx1"/>
                          </a:solidFill>
                          <a:effectLst/>
                        </a:rPr>
                        <a:t>2</a:t>
                      </a:r>
                      <a:r>
                        <a:rPr lang="en-US" sz="2800" b="0">
                          <a:solidFill>
                            <a:schemeClr val="tx1"/>
                          </a:solidFill>
                          <a:effectLst/>
                        </a:rPr>
                        <a:t>CO</a:t>
                      </a:r>
                      <a:r>
                        <a:rPr lang="en-US" sz="2800" b="0" baseline="-25000">
                          <a:solidFill>
                            <a:schemeClr val="tx1"/>
                          </a:solidFill>
                          <a:effectLst/>
                        </a:rPr>
                        <a:t>3</a:t>
                      </a:r>
                      <a:r>
                        <a:rPr lang="zh-CN" sz="2800" b="0">
                          <a:solidFill>
                            <a:schemeClr val="tx1"/>
                          </a:solidFill>
                          <a:effectLst/>
                        </a:rPr>
                        <a:t>溶液</a:t>
                      </a:r>
                      <a:r>
                        <a:rPr lang="en-US" sz="2800" b="0">
                          <a:solidFill>
                            <a:schemeClr val="tx1"/>
                          </a:solidFill>
                          <a:effectLst/>
                        </a:rPr>
                        <a:t>(NaHCO</a:t>
                      </a:r>
                      <a:r>
                        <a:rPr lang="en-US" sz="2800" b="0" baseline="-25000">
                          <a:solidFill>
                            <a:schemeClr val="tx1"/>
                          </a:solidFill>
                          <a:effectLst/>
                        </a:rPr>
                        <a:t>3</a:t>
                      </a:r>
                      <a:r>
                        <a:rPr lang="en-US" sz="2800" b="0">
                          <a:solidFill>
                            <a:schemeClr val="tx1"/>
                          </a:solidFill>
                          <a:effectLst/>
                        </a:rPr>
                        <a:t>)</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800" b="0" dirty="0">
                          <a:solidFill>
                            <a:schemeClr val="tx1"/>
                          </a:solidFill>
                          <a:effectLst/>
                        </a:rPr>
                        <a:t>加入适量</a:t>
                      </a:r>
                      <a:r>
                        <a:rPr lang="en-US" sz="2800" b="0" dirty="0" err="1">
                          <a:solidFill>
                            <a:schemeClr val="tx1"/>
                          </a:solidFill>
                          <a:effectLst/>
                        </a:rPr>
                        <a:t>NaOH</a:t>
                      </a:r>
                      <a:r>
                        <a:rPr lang="zh-CN" sz="2800" b="0" dirty="0">
                          <a:solidFill>
                            <a:schemeClr val="tx1"/>
                          </a:solidFill>
                          <a:effectLst/>
                        </a:rPr>
                        <a:t>溶液</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588611241"/>
                  </a:ext>
                </a:extLst>
              </a:tr>
            </a:tbl>
          </a:graphicData>
        </a:graphic>
      </p:graphicFrame>
      <p:sp>
        <p:nvSpPr>
          <p:cNvPr id="8" name="矩形 7"/>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9" name="组合 8"/>
          <p:cNvGrpSpPr/>
          <p:nvPr/>
        </p:nvGrpSpPr>
        <p:grpSpPr>
          <a:xfrm>
            <a:off x="11409225" y="1524"/>
            <a:ext cx="85864" cy="187056"/>
            <a:chOff x="5320236" y="0"/>
            <a:chExt cx="1566554" cy="3412757"/>
          </a:xfrm>
        </p:grpSpPr>
        <p:sp>
          <p:nvSpPr>
            <p:cNvPr id="10" name="任意多边形 9"/>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2" name="组合 11"/>
          <p:cNvGrpSpPr/>
          <p:nvPr/>
        </p:nvGrpSpPr>
        <p:grpSpPr>
          <a:xfrm>
            <a:off x="11578590" y="60500"/>
            <a:ext cx="379366" cy="115796"/>
            <a:chOff x="2452571" y="1771159"/>
            <a:chExt cx="7813430" cy="2384926"/>
          </a:xfrm>
          <a:solidFill>
            <a:schemeClr val="bg1"/>
          </a:solidFill>
        </p:grpSpPr>
        <p:sp>
          <p:nvSpPr>
            <p:cNvPr id="13" name="任意多边形 12"/>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任意多边形 13"/>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p:cNvSpPr/>
          <p:nvPr/>
        </p:nvSpPr>
        <p:spPr>
          <a:xfrm>
            <a:off x="9098281" y="0"/>
            <a:ext cx="21146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专题五：钠及其化合物</a:t>
            </a:r>
          </a:p>
        </p:txBody>
      </p:sp>
    </p:spTree>
    <p:extLst>
      <p:ext uri="{BB962C8B-B14F-4D97-AF65-F5344CB8AC3E}">
        <p14:creationId xmlns:p14="http://schemas.microsoft.com/office/powerpoint/2010/main" val="19520707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1384995"/>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t>某校化学课外小组为了鉴别碳酸钠和碳酸氢钠两种白色固体</a:t>
            </a:r>
            <a:r>
              <a:rPr lang="en-US" altLang="zh-CN" sz="2800" dirty="0"/>
              <a:t>,</a:t>
            </a:r>
            <a:r>
              <a:rPr lang="zh-CN" altLang="zh-CN" sz="2800" dirty="0"/>
              <a:t>用不同的方法做了以下实验</a:t>
            </a:r>
            <a:r>
              <a:rPr lang="en-US" altLang="zh-CN" sz="2800" dirty="0"/>
              <a:t>,</a:t>
            </a:r>
            <a:r>
              <a:rPr lang="zh-CN" altLang="zh-CN" sz="2800" dirty="0"/>
              <a:t>具体情况如图所示。</a:t>
            </a: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098281" y="0"/>
            <a:ext cx="21146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专题五：钠及其化合物</a:t>
            </a:r>
          </a:p>
        </p:txBody>
      </p:sp>
      <p:grpSp>
        <p:nvGrpSpPr>
          <p:cNvPr id="21" name="组合 20"/>
          <p:cNvGrpSpPr/>
          <p:nvPr/>
        </p:nvGrpSpPr>
        <p:grpSpPr>
          <a:xfrm>
            <a:off x="938616" y="1713099"/>
            <a:ext cx="10639974" cy="2524166"/>
            <a:chOff x="938616" y="2222385"/>
            <a:chExt cx="10639974" cy="2524166"/>
          </a:xfrm>
        </p:grpSpPr>
        <p:pic>
          <p:nvPicPr>
            <p:cNvPr id="14" name="YLLJBTLJT2a.jpg" descr="id:2147518510;FounderCES"/>
            <p:cNvPicPr/>
            <p:nvPr/>
          </p:nvPicPr>
          <p:blipFill>
            <a:blip r:embed="rId2"/>
            <a:stretch>
              <a:fillRect/>
            </a:stretch>
          </p:blipFill>
          <p:spPr>
            <a:xfrm>
              <a:off x="938616" y="2222385"/>
              <a:ext cx="2026569" cy="1793101"/>
            </a:xfrm>
            <a:prstGeom prst="rect">
              <a:avLst/>
            </a:prstGeom>
          </p:spPr>
        </p:pic>
        <p:pic>
          <p:nvPicPr>
            <p:cNvPr id="15" name="YLLJBTLJT2b.jpg" descr="id:2147518517;FounderCES"/>
            <p:cNvPicPr/>
            <p:nvPr/>
          </p:nvPicPr>
          <p:blipFill>
            <a:blip r:embed="rId3"/>
            <a:stretch>
              <a:fillRect/>
            </a:stretch>
          </p:blipFill>
          <p:spPr>
            <a:xfrm>
              <a:off x="3603283" y="2655898"/>
              <a:ext cx="1596161" cy="1203871"/>
            </a:xfrm>
            <a:prstGeom prst="rect">
              <a:avLst/>
            </a:prstGeom>
          </p:spPr>
        </p:pic>
        <p:pic>
          <p:nvPicPr>
            <p:cNvPr id="16" name="YLLJBTLJT2c.jpg" descr="id:2147518524;FounderCES"/>
            <p:cNvPicPr/>
            <p:nvPr/>
          </p:nvPicPr>
          <p:blipFill>
            <a:blip r:embed="rId4"/>
            <a:stretch>
              <a:fillRect/>
            </a:stretch>
          </p:blipFill>
          <p:spPr>
            <a:xfrm>
              <a:off x="5837542" y="2425678"/>
              <a:ext cx="2677739" cy="1589808"/>
            </a:xfrm>
            <a:prstGeom prst="rect">
              <a:avLst/>
            </a:prstGeom>
          </p:spPr>
        </p:pic>
        <p:pic>
          <p:nvPicPr>
            <p:cNvPr id="17" name="YLLJBTLJT2d.jpg" descr="id:2147518531;FounderCES"/>
            <p:cNvPicPr/>
            <p:nvPr/>
          </p:nvPicPr>
          <p:blipFill>
            <a:blip r:embed="rId5"/>
            <a:stretch>
              <a:fillRect/>
            </a:stretch>
          </p:blipFill>
          <p:spPr>
            <a:xfrm>
              <a:off x="9153378" y="2222385"/>
              <a:ext cx="2425212" cy="2188567"/>
            </a:xfrm>
            <a:prstGeom prst="rect">
              <a:avLst/>
            </a:prstGeom>
          </p:spPr>
        </p:pic>
        <p:sp>
          <p:nvSpPr>
            <p:cNvPr id="5" name="矩形 4"/>
            <p:cNvSpPr/>
            <p:nvPr/>
          </p:nvSpPr>
          <p:spPr>
            <a:xfrm>
              <a:off x="1455147" y="4238720"/>
              <a:ext cx="492443" cy="461665"/>
            </a:xfrm>
            <a:prstGeom prst="rect">
              <a:avLst/>
            </a:prstGeom>
          </p:spPr>
          <p:txBody>
            <a:bodyPr wrap="none">
              <a:spAutoFit/>
            </a:bodyPr>
            <a:lstStyle/>
            <a:p>
              <a:r>
                <a:rPr lang="en-US" altLang="zh-CN" sz="2400" dirty="0">
                  <a:solidFill>
                    <a:srgbClr val="000000"/>
                  </a:solidFill>
                  <a:latin typeface="+mj-lt"/>
                  <a:ea typeface="方正书宋_GBK" panose="03000509000000000000" pitchFamily="65" charset="-122"/>
                  <a:cs typeface="Times New Roman" panose="02020603050405020304" pitchFamily="18" charset="0"/>
                </a:rPr>
                <a:t>Ⅰ</a:t>
              </a:r>
              <a:endParaRPr lang="zh-CN" altLang="en-US" sz="2400" dirty="0">
                <a:latin typeface="+mj-lt"/>
              </a:endParaRPr>
            </a:p>
          </p:txBody>
        </p:sp>
        <p:sp>
          <p:nvSpPr>
            <p:cNvPr id="18" name="矩形 17"/>
            <p:cNvSpPr/>
            <p:nvPr/>
          </p:nvSpPr>
          <p:spPr>
            <a:xfrm>
              <a:off x="4193614" y="4284886"/>
              <a:ext cx="492443" cy="461665"/>
            </a:xfrm>
            <a:prstGeom prst="rect">
              <a:avLst/>
            </a:prstGeom>
          </p:spPr>
          <p:txBody>
            <a:bodyPr wrap="none">
              <a:spAutoFit/>
            </a:bodyPr>
            <a:lstStyle/>
            <a:p>
              <a:r>
                <a:rPr lang="en-US" altLang="zh-CN" sz="2400" dirty="0">
                  <a:solidFill>
                    <a:srgbClr val="000000"/>
                  </a:solidFill>
                  <a:latin typeface="+mj-lt"/>
                  <a:ea typeface="方正书宋_GBK" panose="03000509000000000000" pitchFamily="65" charset="-122"/>
                  <a:cs typeface="Times New Roman" panose="02020603050405020304" pitchFamily="18" charset="0"/>
                </a:rPr>
                <a:t>Ⅱ</a:t>
              </a:r>
              <a:endParaRPr lang="zh-CN" altLang="en-US" sz="2400" dirty="0">
                <a:solidFill>
                  <a:srgbClr val="000000"/>
                </a:solidFill>
                <a:latin typeface="+mj-lt"/>
                <a:ea typeface="方正书宋_GBK" panose="03000509000000000000" pitchFamily="65" charset="-122"/>
                <a:cs typeface="Times New Roman" panose="02020603050405020304" pitchFamily="18" charset="0"/>
              </a:endParaRPr>
            </a:p>
          </p:txBody>
        </p:sp>
        <p:sp>
          <p:nvSpPr>
            <p:cNvPr id="19" name="矩形 18"/>
            <p:cNvSpPr/>
            <p:nvPr/>
          </p:nvSpPr>
          <p:spPr>
            <a:xfrm>
              <a:off x="6699629" y="4284886"/>
              <a:ext cx="492443" cy="461665"/>
            </a:xfrm>
            <a:prstGeom prst="rect">
              <a:avLst/>
            </a:prstGeom>
          </p:spPr>
          <p:txBody>
            <a:bodyPr wrap="none">
              <a:spAutoFit/>
            </a:bodyPr>
            <a:lstStyle/>
            <a:p>
              <a:r>
                <a:rPr lang="en-US" altLang="zh-CN" sz="2400" dirty="0">
                  <a:solidFill>
                    <a:srgbClr val="000000"/>
                  </a:solidFill>
                  <a:latin typeface="+mj-lt"/>
                  <a:ea typeface="方正书宋_GBK" panose="03000509000000000000" pitchFamily="65" charset="-122"/>
                  <a:cs typeface="Times New Roman" panose="02020603050405020304" pitchFamily="18" charset="0"/>
                </a:rPr>
                <a:t>Ⅲ</a:t>
              </a:r>
              <a:endParaRPr lang="zh-CN" altLang="en-US" sz="2400" dirty="0">
                <a:solidFill>
                  <a:srgbClr val="000000"/>
                </a:solidFill>
                <a:latin typeface="+mj-lt"/>
                <a:ea typeface="方正书宋_GBK" panose="03000509000000000000" pitchFamily="65" charset="-122"/>
                <a:cs typeface="Times New Roman" panose="02020603050405020304" pitchFamily="18" charset="0"/>
              </a:endParaRPr>
            </a:p>
          </p:txBody>
        </p:sp>
        <p:sp>
          <p:nvSpPr>
            <p:cNvPr id="20" name="矩形 19"/>
            <p:cNvSpPr/>
            <p:nvPr/>
          </p:nvSpPr>
          <p:spPr>
            <a:xfrm>
              <a:off x="9941835" y="4284886"/>
              <a:ext cx="492443" cy="461665"/>
            </a:xfrm>
            <a:prstGeom prst="rect">
              <a:avLst/>
            </a:prstGeom>
          </p:spPr>
          <p:txBody>
            <a:bodyPr wrap="none">
              <a:spAutoFit/>
            </a:bodyPr>
            <a:lstStyle/>
            <a:p>
              <a:r>
                <a:rPr lang="en-US" altLang="zh-CN" sz="2400" dirty="0">
                  <a:solidFill>
                    <a:srgbClr val="000000"/>
                  </a:solidFill>
                  <a:latin typeface="+mj-lt"/>
                  <a:ea typeface="方正书宋_GBK" panose="03000509000000000000" pitchFamily="65" charset="-122"/>
                  <a:cs typeface="Times New Roman" panose="02020603050405020304" pitchFamily="18" charset="0"/>
                </a:rPr>
                <a:t>Ⅳ</a:t>
              </a:r>
              <a:endParaRPr lang="zh-CN" altLang="en-US" sz="2400" dirty="0">
                <a:solidFill>
                  <a:srgbClr val="000000"/>
                </a:solidFill>
                <a:latin typeface="+mj-lt"/>
                <a:ea typeface="方正书宋_GBK" panose="03000509000000000000" pitchFamily="65" charset="-122"/>
                <a:cs typeface="Times New Roman" panose="02020603050405020304" pitchFamily="18" charset="0"/>
              </a:endParaRPr>
            </a:p>
          </p:txBody>
        </p:sp>
      </p:grpSp>
      <p:sp>
        <p:nvSpPr>
          <p:cNvPr id="22" name="矩形 21"/>
          <p:cNvSpPr/>
          <p:nvPr/>
        </p:nvSpPr>
        <p:spPr>
          <a:xfrm>
            <a:off x="234044" y="4397321"/>
            <a:ext cx="11723912" cy="2031325"/>
          </a:xfrm>
          <a:prstGeom prst="rect">
            <a:avLst/>
          </a:prstGeom>
        </p:spPr>
        <p:txBody>
          <a:bodyPr wrap="square">
            <a:spAutoFit/>
          </a:bodyPr>
          <a:lstStyle/>
          <a:p>
            <a:pPr>
              <a:lnSpc>
                <a:spcPct val="150000"/>
              </a:lnSpc>
              <a:spcAft>
                <a:spcPts val="0"/>
              </a:spcAft>
            </a:pPr>
            <a:r>
              <a:rPr lang="en-US" altLang="zh-CN" sz="2800" dirty="0">
                <a:solidFill>
                  <a:srgbClr val="000000"/>
                </a:solidFill>
                <a:latin typeface="+mj-lt"/>
                <a:ea typeface="+mj-ea"/>
                <a:cs typeface="Times New Roman" panose="02020603050405020304" pitchFamily="18" charset="0"/>
              </a:rPr>
              <a:t>(1)</a:t>
            </a:r>
            <a:r>
              <a:rPr lang="zh-CN" altLang="zh-CN" sz="2800" dirty="0">
                <a:solidFill>
                  <a:srgbClr val="000000"/>
                </a:solidFill>
                <a:latin typeface="+mj-lt"/>
                <a:ea typeface="+mj-ea"/>
                <a:cs typeface="Times New Roman" panose="02020603050405020304" pitchFamily="18" charset="0"/>
              </a:rPr>
              <a:t>只根据图</a:t>
            </a:r>
            <a:r>
              <a:rPr lang="en-US" altLang="zh-CN" sz="2800" dirty="0">
                <a:solidFill>
                  <a:srgbClr val="000000"/>
                </a:solidFill>
                <a:latin typeface="+mj-lt"/>
                <a:ea typeface="+mj-ea"/>
                <a:cs typeface="Times New Roman" panose="02020603050405020304" pitchFamily="18" charset="0"/>
              </a:rPr>
              <a:t>Ⅰ</a:t>
            </a:r>
            <a:r>
              <a:rPr lang="zh-CN" altLang="zh-CN" sz="2800" dirty="0">
                <a:solidFill>
                  <a:srgbClr val="000000"/>
                </a:solidFill>
                <a:latin typeface="+mj-lt"/>
                <a:ea typeface="+mj-ea"/>
                <a:cs typeface="Times New Roman" panose="02020603050405020304" pitchFamily="18" charset="0"/>
              </a:rPr>
              <a:t>、</a:t>
            </a:r>
            <a:r>
              <a:rPr lang="en-US" altLang="zh-CN" sz="2800" dirty="0">
                <a:solidFill>
                  <a:srgbClr val="000000"/>
                </a:solidFill>
                <a:latin typeface="+mj-lt"/>
                <a:ea typeface="+mj-ea"/>
                <a:cs typeface="Times New Roman" panose="02020603050405020304" pitchFamily="18" charset="0"/>
              </a:rPr>
              <a:t>Ⅱ(</a:t>
            </a:r>
            <a:r>
              <a:rPr lang="zh-CN" altLang="zh-CN" sz="2800" dirty="0">
                <a:solidFill>
                  <a:srgbClr val="000000"/>
                </a:solidFill>
                <a:latin typeface="+mj-lt"/>
                <a:ea typeface="+mj-ea"/>
                <a:cs typeface="Times New Roman" panose="02020603050405020304" pitchFamily="18" charset="0"/>
              </a:rPr>
              <a:t>盐酸足量且固体质量相同</a:t>
            </a:r>
            <a:r>
              <a:rPr lang="en-US" altLang="zh-CN" sz="2800" dirty="0">
                <a:solidFill>
                  <a:srgbClr val="000000"/>
                </a:solidFill>
                <a:latin typeface="+mj-lt"/>
                <a:ea typeface="+mj-ea"/>
                <a:cs typeface="Times New Roman" panose="02020603050405020304" pitchFamily="18" charset="0"/>
              </a:rPr>
              <a:t>)</a:t>
            </a:r>
            <a:r>
              <a:rPr lang="zh-CN" altLang="zh-CN" sz="2800" dirty="0">
                <a:solidFill>
                  <a:srgbClr val="000000"/>
                </a:solidFill>
                <a:latin typeface="+mj-lt"/>
                <a:ea typeface="+mj-ea"/>
                <a:cs typeface="Times New Roman" panose="02020603050405020304" pitchFamily="18" charset="0"/>
              </a:rPr>
              <a:t>所示实验</a:t>
            </a:r>
            <a:r>
              <a:rPr lang="en-US" altLang="zh-CN" sz="2800" dirty="0">
                <a:solidFill>
                  <a:srgbClr val="000000"/>
                </a:solidFill>
                <a:latin typeface="+mj-lt"/>
                <a:ea typeface="+mj-ea"/>
                <a:cs typeface="Times New Roman" panose="02020603050405020304" pitchFamily="18" charset="0"/>
              </a:rPr>
              <a:t>,</a:t>
            </a:r>
            <a:r>
              <a:rPr lang="zh-CN" altLang="zh-CN" sz="2800" dirty="0">
                <a:solidFill>
                  <a:srgbClr val="000000"/>
                </a:solidFill>
                <a:latin typeface="+mj-lt"/>
                <a:ea typeface="+mj-ea"/>
                <a:cs typeface="Times New Roman" panose="02020603050405020304" pitchFamily="18" charset="0"/>
              </a:rPr>
              <a:t>能够达到实验目的的是</a:t>
            </a:r>
            <a:r>
              <a:rPr lang="zh-CN" altLang="zh-CN" sz="2800" u="sng" dirty="0">
                <a:solidFill>
                  <a:srgbClr val="000000"/>
                </a:solidFill>
                <a:uFill>
                  <a:solidFill>
                    <a:srgbClr val="000000"/>
                  </a:solidFill>
                </a:uFill>
                <a:latin typeface="+mj-lt"/>
                <a:ea typeface="+mj-ea"/>
                <a:cs typeface="Times New Roman" panose="02020603050405020304" pitchFamily="18" charset="0"/>
              </a:rPr>
              <a:t>　　　　　　　</a:t>
            </a:r>
            <a:r>
              <a:rPr lang="en-US" altLang="zh-CN" sz="2800" dirty="0">
                <a:solidFill>
                  <a:srgbClr val="000000"/>
                </a:solidFill>
                <a:latin typeface="+mj-lt"/>
                <a:ea typeface="+mj-ea"/>
                <a:cs typeface="Times New Roman" panose="02020603050405020304" pitchFamily="18" charset="0"/>
              </a:rPr>
              <a:t>(</a:t>
            </a:r>
            <a:r>
              <a:rPr lang="zh-CN" altLang="zh-CN" sz="2800" dirty="0">
                <a:solidFill>
                  <a:srgbClr val="000000"/>
                </a:solidFill>
                <a:latin typeface="+mj-lt"/>
                <a:ea typeface="+mj-ea"/>
                <a:cs typeface="Times New Roman" panose="02020603050405020304" pitchFamily="18" charset="0"/>
              </a:rPr>
              <a:t>填装置序号</a:t>
            </a:r>
            <a:r>
              <a:rPr lang="en-US" altLang="zh-CN" sz="2800" dirty="0">
                <a:solidFill>
                  <a:srgbClr val="000000"/>
                </a:solidFill>
                <a:latin typeface="+mj-lt"/>
                <a:ea typeface="+mj-ea"/>
                <a:cs typeface="Times New Roman" panose="02020603050405020304" pitchFamily="18" charset="0"/>
              </a:rPr>
              <a:t>),</a:t>
            </a:r>
            <a:r>
              <a:rPr lang="zh-CN" altLang="zh-CN" sz="2800" dirty="0">
                <a:solidFill>
                  <a:srgbClr val="000000"/>
                </a:solidFill>
                <a:latin typeface="+mj-lt"/>
                <a:ea typeface="+mj-ea"/>
                <a:cs typeface="Times New Roman" panose="02020603050405020304" pitchFamily="18" charset="0"/>
              </a:rPr>
              <a:t>写出该实验中能确定粉末是</a:t>
            </a:r>
            <a:r>
              <a:rPr lang="en-US" altLang="zh-CN" sz="2800" dirty="0">
                <a:solidFill>
                  <a:srgbClr val="000000"/>
                </a:solidFill>
                <a:latin typeface="+mj-lt"/>
                <a:ea typeface="+mj-ea"/>
                <a:cs typeface="Times New Roman" panose="02020603050405020304" pitchFamily="18" charset="0"/>
              </a:rPr>
              <a:t>NaHCO</a:t>
            </a:r>
            <a:r>
              <a:rPr lang="en-US" altLang="zh-CN" sz="2800" baseline="-25000" dirty="0">
                <a:solidFill>
                  <a:srgbClr val="000000"/>
                </a:solidFill>
                <a:latin typeface="+mj-lt"/>
                <a:ea typeface="+mj-ea"/>
                <a:cs typeface="Times New Roman" panose="02020603050405020304" pitchFamily="18" charset="0"/>
              </a:rPr>
              <a:t>3</a:t>
            </a:r>
            <a:r>
              <a:rPr lang="zh-CN" altLang="zh-CN" sz="2800" dirty="0">
                <a:solidFill>
                  <a:srgbClr val="000000"/>
                </a:solidFill>
                <a:latin typeface="+mj-lt"/>
                <a:ea typeface="+mj-ea"/>
                <a:cs typeface="Times New Roman" panose="02020603050405020304" pitchFamily="18" charset="0"/>
              </a:rPr>
              <a:t>的两点现象</a:t>
            </a:r>
            <a:r>
              <a:rPr lang="zh-CN" altLang="zh-CN" sz="2800" u="sng" dirty="0">
                <a:solidFill>
                  <a:srgbClr val="000000"/>
                </a:solidFill>
                <a:uFill>
                  <a:solidFill>
                    <a:srgbClr val="000000"/>
                  </a:solidFill>
                </a:uFill>
                <a:latin typeface="+mj-lt"/>
                <a:ea typeface="+mj-ea"/>
                <a:cs typeface="Times New Roman" panose="02020603050405020304" pitchFamily="18" charset="0"/>
              </a:rPr>
              <a:t>　</a:t>
            </a:r>
            <a:r>
              <a:rPr lang="en-US" altLang="zh-CN" sz="2800" u="sng" dirty="0">
                <a:solidFill>
                  <a:srgbClr val="000000"/>
                </a:solidFill>
                <a:uFill>
                  <a:solidFill>
                    <a:srgbClr val="000000"/>
                  </a:solidFill>
                </a:uFill>
                <a:latin typeface="+mj-lt"/>
                <a:ea typeface="+mj-ea"/>
                <a:cs typeface="Times New Roman" panose="02020603050405020304" pitchFamily="18" charset="0"/>
              </a:rPr>
              <a:t>                                                                                                   </a:t>
            </a:r>
            <a:endParaRPr lang="zh-CN" altLang="zh-CN" sz="2800" dirty="0">
              <a:solidFill>
                <a:srgbClr val="000000"/>
              </a:solidFill>
              <a:latin typeface="+mj-lt"/>
              <a:ea typeface="+mj-ea"/>
              <a:cs typeface="Times New Roman" panose="02020603050405020304" pitchFamily="18" charset="0"/>
            </a:endParaRPr>
          </a:p>
        </p:txBody>
      </p:sp>
    </p:spTree>
    <p:extLst>
      <p:ext uri="{BB962C8B-B14F-4D97-AF65-F5344CB8AC3E}">
        <p14:creationId xmlns:p14="http://schemas.microsoft.com/office/powerpoint/2010/main" val="10694865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098281" y="0"/>
            <a:ext cx="21146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专题五：钠及其化合物</a:t>
            </a:r>
          </a:p>
        </p:txBody>
      </p:sp>
      <p:sp>
        <p:nvSpPr>
          <p:cNvPr id="22" name="矩形 21"/>
          <p:cNvSpPr/>
          <p:nvPr/>
        </p:nvSpPr>
        <p:spPr>
          <a:xfrm>
            <a:off x="234044" y="312735"/>
            <a:ext cx="11723912" cy="3323987"/>
          </a:xfrm>
          <a:prstGeom prst="rect">
            <a:avLst/>
          </a:prstGeom>
        </p:spPr>
        <p:txBody>
          <a:bodyPr wrap="square">
            <a:spAutoFit/>
          </a:bodyPr>
          <a:lstStyle/>
          <a:p>
            <a:pPr>
              <a:lnSpc>
                <a:spcPct val="150000"/>
              </a:lnSpc>
            </a:pPr>
            <a:r>
              <a:rPr lang="en-US" altLang="zh-CN" sz="2800" dirty="0"/>
              <a:t>(2)</a:t>
            </a:r>
            <a:r>
              <a:rPr lang="zh-CN" altLang="zh-CN" sz="2800" dirty="0"/>
              <a:t>图</a:t>
            </a:r>
            <a:r>
              <a:rPr lang="en-US" altLang="zh-CN" sz="2800" dirty="0"/>
              <a:t>Ⅲ</a:t>
            </a:r>
            <a:r>
              <a:rPr lang="zh-CN" altLang="zh-CN" sz="2800" dirty="0"/>
              <a:t>、</a:t>
            </a:r>
            <a:r>
              <a:rPr lang="en-US" altLang="zh-CN" sz="2800" dirty="0"/>
              <a:t>Ⅳ</a:t>
            </a:r>
            <a:r>
              <a:rPr lang="zh-CN" altLang="zh-CN" sz="2800" dirty="0"/>
              <a:t>所示实验均能鉴别这两种物质</a:t>
            </a:r>
            <a:r>
              <a:rPr lang="en-US" altLang="zh-CN" sz="2800" dirty="0"/>
              <a:t>,</a:t>
            </a:r>
            <a:r>
              <a:rPr lang="zh-CN" altLang="zh-CN" sz="2800" dirty="0"/>
              <a:t>写出共同发生的反应的化学方程式</a:t>
            </a:r>
            <a:r>
              <a:rPr lang="en-US" altLang="zh-CN" sz="2800" dirty="0"/>
              <a:t>(</a:t>
            </a:r>
            <a:r>
              <a:rPr lang="zh-CN" altLang="zh-CN" sz="2800" dirty="0"/>
              <a:t>若为离子反应</a:t>
            </a:r>
            <a:r>
              <a:rPr lang="en-US" altLang="zh-CN" sz="2800" dirty="0"/>
              <a:t>,</a:t>
            </a:r>
            <a:r>
              <a:rPr lang="zh-CN" altLang="zh-CN" sz="2800" dirty="0"/>
              <a:t>则写离子方程式</a:t>
            </a:r>
            <a:r>
              <a:rPr lang="en-US" altLang="zh-CN" sz="2800" dirty="0"/>
              <a:t>) : </a:t>
            </a:r>
          </a:p>
          <a:p>
            <a:pPr>
              <a:lnSpc>
                <a:spcPct val="150000"/>
              </a:lnSpc>
            </a:pPr>
            <a:r>
              <a:rPr lang="en-US" altLang="zh-CN" sz="2800" dirty="0"/>
              <a:t> </a:t>
            </a:r>
            <a:r>
              <a:rPr lang="zh-CN" altLang="zh-CN" sz="2800" u="sng" dirty="0"/>
              <a:t>　　　　　　　　　　　</a:t>
            </a:r>
            <a:r>
              <a:rPr lang="zh-CN" altLang="zh-CN" sz="2800" dirty="0"/>
              <a:t>、</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(3)</a:t>
            </a:r>
            <a:r>
              <a:rPr lang="zh-CN" altLang="zh-CN" sz="2800" dirty="0"/>
              <a:t>若用实验</a:t>
            </a:r>
            <a:r>
              <a:rPr lang="en-US" altLang="zh-CN" sz="2800" dirty="0"/>
              <a:t>Ⅳ</a:t>
            </a:r>
            <a:r>
              <a:rPr lang="zh-CN" altLang="zh-CN" sz="2800" dirty="0"/>
              <a:t>确定</a:t>
            </a:r>
            <a:r>
              <a:rPr lang="en-US" altLang="zh-CN" sz="2800" dirty="0"/>
              <a:t>NaHCO</a:t>
            </a:r>
            <a:r>
              <a:rPr lang="en-US" altLang="zh-CN" sz="2800" baseline="-25000" dirty="0"/>
              <a:t>3</a:t>
            </a:r>
            <a:r>
              <a:rPr lang="zh-CN" altLang="zh-CN" sz="2800" dirty="0"/>
              <a:t>比</a:t>
            </a:r>
            <a:r>
              <a:rPr lang="en-US" altLang="zh-CN" sz="2800" dirty="0"/>
              <a:t>Na</a:t>
            </a:r>
            <a:r>
              <a:rPr lang="en-US" altLang="zh-CN" sz="2800" baseline="-25000" dirty="0"/>
              <a:t>2</a:t>
            </a:r>
            <a:r>
              <a:rPr lang="en-US" altLang="zh-CN" sz="2800" dirty="0"/>
              <a:t>CO</a:t>
            </a:r>
            <a:r>
              <a:rPr lang="en-US" altLang="zh-CN" sz="2800" baseline="-25000" dirty="0"/>
              <a:t>3</a:t>
            </a:r>
            <a:r>
              <a:rPr lang="zh-CN" altLang="zh-CN" sz="2800" dirty="0"/>
              <a:t>易分解</a:t>
            </a:r>
            <a:r>
              <a:rPr lang="en-US" altLang="zh-CN" sz="2800" dirty="0"/>
              <a:t>,</a:t>
            </a:r>
            <a:r>
              <a:rPr lang="zh-CN" altLang="zh-CN" sz="2800" dirty="0"/>
              <a:t>则试管</a:t>
            </a:r>
            <a:r>
              <a:rPr lang="en-US" altLang="zh-CN" sz="2800" dirty="0"/>
              <a:t>B</a:t>
            </a:r>
            <a:r>
              <a:rPr lang="zh-CN" altLang="zh-CN" sz="2800" dirty="0"/>
              <a:t>中装入的固体是</a:t>
            </a:r>
            <a:r>
              <a:rPr lang="zh-CN" altLang="zh-CN" sz="2800" u="sng" dirty="0"/>
              <a:t>　　　　　　　　　</a:t>
            </a:r>
            <a:r>
              <a:rPr lang="en-US" altLang="zh-CN" sz="2800" dirty="0"/>
              <a:t>(</a:t>
            </a:r>
            <a:r>
              <a:rPr lang="zh-CN" altLang="zh-CN" sz="2800" dirty="0"/>
              <a:t>填化学式</a:t>
            </a:r>
            <a:r>
              <a:rPr lang="en-US" altLang="zh-CN" sz="2800" dirty="0"/>
              <a:t>),</a:t>
            </a:r>
            <a:r>
              <a:rPr lang="zh-CN" altLang="zh-CN" sz="2800" dirty="0"/>
              <a:t>原因是</a:t>
            </a:r>
            <a:r>
              <a:rPr lang="zh-CN" altLang="zh-CN" sz="2800" u="sng" dirty="0"/>
              <a:t>　　　　　　　　　　　</a:t>
            </a:r>
            <a:r>
              <a:rPr lang="zh-CN" altLang="zh-CN" sz="2800" dirty="0"/>
              <a:t>。</a:t>
            </a:r>
            <a:r>
              <a:rPr lang="en-US" altLang="zh-CN" sz="2800" dirty="0"/>
              <a:t> </a:t>
            </a:r>
            <a:endParaRPr lang="zh-CN" altLang="zh-CN" sz="2800" dirty="0"/>
          </a:p>
        </p:txBody>
      </p:sp>
    </p:spTree>
    <p:extLst>
      <p:ext uri="{BB962C8B-B14F-4D97-AF65-F5344CB8AC3E}">
        <p14:creationId xmlns:p14="http://schemas.microsoft.com/office/powerpoint/2010/main" val="28626805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098281" y="0"/>
            <a:ext cx="21146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专题五：钠及其化合物</a:t>
            </a:r>
          </a:p>
        </p:txBody>
      </p:sp>
      <p:sp>
        <p:nvSpPr>
          <p:cNvPr id="22" name="矩形 21"/>
          <p:cNvSpPr/>
          <p:nvPr/>
        </p:nvSpPr>
        <p:spPr>
          <a:xfrm>
            <a:off x="234044" y="312735"/>
            <a:ext cx="11723912" cy="6555641"/>
          </a:xfrm>
          <a:prstGeom prst="rect">
            <a:avLst/>
          </a:prstGeom>
        </p:spPr>
        <p:txBody>
          <a:bodyPr wrap="square">
            <a:spAutoFit/>
          </a:bodyPr>
          <a:lstStyle/>
          <a:p>
            <a:pPr>
              <a:lnSpc>
                <a:spcPct val="150000"/>
              </a:lnSpc>
            </a:pPr>
            <a:r>
              <a:rPr lang="zh-CN" altLang="zh-CN" sz="2800" b="1" dirty="0">
                <a:solidFill>
                  <a:srgbClr val="DA251C"/>
                </a:solidFill>
              </a:rPr>
              <a:t>解析</a:t>
            </a:r>
            <a:r>
              <a:rPr lang="zh-CN" altLang="zh-CN" sz="2800" dirty="0"/>
              <a:t>　</a:t>
            </a:r>
            <a:r>
              <a:rPr lang="en-US" altLang="zh-CN" sz="2800" dirty="0"/>
              <a:t>(1)Na</a:t>
            </a:r>
            <a:r>
              <a:rPr lang="en-US" altLang="zh-CN" sz="2800" baseline="-25000" dirty="0"/>
              <a:t>2</a:t>
            </a:r>
            <a:r>
              <a:rPr lang="en-US" altLang="zh-CN" sz="2800" dirty="0"/>
              <a:t>CO</a:t>
            </a:r>
            <a:r>
              <a:rPr lang="en-US" altLang="zh-CN" sz="2800" baseline="-25000" dirty="0"/>
              <a:t>3</a:t>
            </a:r>
            <a:r>
              <a:rPr lang="zh-CN" altLang="zh-CN" sz="2800" dirty="0"/>
              <a:t>、</a:t>
            </a:r>
            <a:r>
              <a:rPr lang="en-US" altLang="zh-CN" sz="2800" dirty="0"/>
              <a:t>NaHCO</a:t>
            </a:r>
            <a:r>
              <a:rPr lang="en-US" altLang="zh-CN" sz="2800" baseline="-25000" dirty="0"/>
              <a:t>3</a:t>
            </a:r>
            <a:r>
              <a:rPr lang="zh-CN" altLang="zh-CN" sz="2800" dirty="0"/>
              <a:t>固体与盐酸均能反应产生能使澄清石灰水变浑浊的</a:t>
            </a:r>
            <a:r>
              <a:rPr lang="en-US" altLang="zh-CN" sz="2800" dirty="0"/>
              <a:t>CO</a:t>
            </a:r>
            <a:r>
              <a:rPr lang="en-US" altLang="zh-CN" sz="2800" baseline="-25000" dirty="0"/>
              <a:t>2</a:t>
            </a:r>
            <a:r>
              <a:rPr lang="zh-CN" altLang="zh-CN" sz="2800" dirty="0"/>
              <a:t>气体</a:t>
            </a:r>
            <a:r>
              <a:rPr lang="en-US" altLang="zh-CN" sz="2800" dirty="0"/>
              <a:t>,</a:t>
            </a:r>
            <a:r>
              <a:rPr lang="zh-CN" altLang="zh-CN" sz="2800" dirty="0"/>
              <a:t>故实验</a:t>
            </a:r>
            <a:r>
              <a:rPr lang="en-US" altLang="zh-CN" sz="2800" dirty="0"/>
              <a:t>Ⅰ</a:t>
            </a:r>
            <a:r>
              <a:rPr lang="zh-CN" altLang="zh-CN" sz="2800" dirty="0"/>
              <a:t>不能鉴别</a:t>
            </a:r>
            <a:r>
              <a:rPr lang="en-US" altLang="zh-CN" sz="2800" dirty="0"/>
              <a:t>Na</a:t>
            </a:r>
            <a:r>
              <a:rPr lang="en-US" altLang="zh-CN" sz="2800" baseline="-25000" dirty="0"/>
              <a:t>2</a:t>
            </a:r>
            <a:r>
              <a:rPr lang="en-US" altLang="zh-CN" sz="2800" dirty="0"/>
              <a:t>CO</a:t>
            </a:r>
            <a:r>
              <a:rPr lang="en-US" altLang="zh-CN" sz="2800" baseline="-25000" dirty="0"/>
              <a:t>3</a:t>
            </a:r>
            <a:r>
              <a:rPr lang="zh-CN" altLang="zh-CN" sz="2800" dirty="0"/>
              <a:t>与</a:t>
            </a:r>
            <a:r>
              <a:rPr lang="en-US" altLang="zh-CN" sz="2800" dirty="0"/>
              <a:t>NaHCO</a:t>
            </a:r>
            <a:r>
              <a:rPr lang="en-US" altLang="zh-CN" sz="2800" baseline="-25000" dirty="0"/>
              <a:t>3</a:t>
            </a:r>
            <a:r>
              <a:rPr lang="zh-CN" altLang="zh-CN" sz="2800" dirty="0"/>
              <a:t>。等质量的</a:t>
            </a:r>
            <a:r>
              <a:rPr lang="en-US" altLang="zh-CN" sz="2800" dirty="0"/>
              <a:t>Na</a:t>
            </a:r>
            <a:r>
              <a:rPr lang="en-US" altLang="zh-CN" sz="2800" baseline="-25000" dirty="0"/>
              <a:t>2</a:t>
            </a:r>
            <a:r>
              <a:rPr lang="en-US" altLang="zh-CN" sz="2800" dirty="0"/>
              <a:t>CO</a:t>
            </a:r>
            <a:r>
              <a:rPr lang="en-US" altLang="zh-CN" sz="2800" baseline="-25000" dirty="0"/>
              <a:t>3</a:t>
            </a:r>
            <a:r>
              <a:rPr lang="zh-CN" altLang="zh-CN" sz="2800" dirty="0"/>
              <a:t>和</a:t>
            </a:r>
            <a:r>
              <a:rPr lang="en-US" altLang="zh-CN" sz="2800" dirty="0"/>
              <a:t>NaHCO</a:t>
            </a:r>
            <a:r>
              <a:rPr lang="en-US" altLang="zh-CN" sz="2800" baseline="-25000" dirty="0"/>
              <a:t>3</a:t>
            </a:r>
            <a:r>
              <a:rPr lang="zh-CN" altLang="zh-CN" sz="2800" dirty="0"/>
              <a:t>与过量盐酸反应时</a:t>
            </a:r>
            <a:r>
              <a:rPr lang="en-US" altLang="zh-CN" sz="2800" dirty="0"/>
              <a:t>,NaHCO</a:t>
            </a:r>
            <a:r>
              <a:rPr lang="en-US" altLang="zh-CN" sz="2800" baseline="-25000" dirty="0"/>
              <a:t>3</a:t>
            </a:r>
            <a:r>
              <a:rPr lang="zh-CN" altLang="zh-CN" sz="2800" dirty="0"/>
              <a:t>与盐酸反应更剧烈且产生气体的量更多</a:t>
            </a:r>
            <a:r>
              <a:rPr lang="en-US" altLang="zh-CN" sz="2800" dirty="0"/>
              <a:t>,</a:t>
            </a:r>
            <a:r>
              <a:rPr lang="zh-CN" altLang="zh-CN" sz="2800" dirty="0"/>
              <a:t>故实验</a:t>
            </a:r>
            <a:r>
              <a:rPr lang="en-US" altLang="zh-CN" sz="2800" dirty="0"/>
              <a:t>Ⅱ</a:t>
            </a:r>
            <a:r>
              <a:rPr lang="zh-CN" altLang="zh-CN" sz="2800" dirty="0"/>
              <a:t>可以鉴别。</a:t>
            </a:r>
            <a:r>
              <a:rPr lang="en-US" altLang="zh-CN" sz="2800" dirty="0"/>
              <a:t>(2)NaHCO</a:t>
            </a:r>
            <a:r>
              <a:rPr lang="en-US" altLang="zh-CN" sz="2800" baseline="-25000" dirty="0"/>
              <a:t>3</a:t>
            </a:r>
            <a:r>
              <a:rPr lang="zh-CN" altLang="zh-CN" sz="2800" dirty="0"/>
              <a:t>受热易分解</a:t>
            </a:r>
            <a:r>
              <a:rPr lang="en-US" altLang="zh-CN" sz="2800" dirty="0"/>
              <a:t>,Na</a:t>
            </a:r>
            <a:r>
              <a:rPr lang="en-US" altLang="zh-CN" sz="2800" baseline="-25000" dirty="0"/>
              <a:t>2</a:t>
            </a:r>
            <a:r>
              <a:rPr lang="en-US" altLang="zh-CN" sz="2800" dirty="0"/>
              <a:t>CO</a:t>
            </a:r>
            <a:r>
              <a:rPr lang="en-US" altLang="zh-CN" sz="2800" baseline="-25000" dirty="0"/>
              <a:t>3</a:t>
            </a:r>
            <a:r>
              <a:rPr lang="zh-CN" altLang="zh-CN" sz="2800" dirty="0"/>
              <a:t>受热不分解</a:t>
            </a:r>
            <a:r>
              <a:rPr lang="en-US" altLang="zh-CN" sz="2800" dirty="0"/>
              <a:t>,</a:t>
            </a:r>
            <a:r>
              <a:rPr lang="zh-CN" altLang="zh-CN" sz="2800" dirty="0"/>
              <a:t>可用加热法鉴别。 </a:t>
            </a:r>
            <a:r>
              <a:rPr lang="en-US" altLang="zh-CN" sz="2800" dirty="0"/>
              <a:t>(3)</a:t>
            </a:r>
            <a:r>
              <a:rPr lang="zh-CN" altLang="zh-CN" sz="2800" dirty="0"/>
              <a:t>小试管</a:t>
            </a:r>
            <a:r>
              <a:rPr lang="en-US" altLang="zh-CN" sz="2800" dirty="0"/>
              <a:t>B</a:t>
            </a:r>
            <a:r>
              <a:rPr lang="zh-CN" altLang="zh-CN" sz="2800" dirty="0"/>
              <a:t>内的温度比大试管</a:t>
            </a:r>
            <a:r>
              <a:rPr lang="en-US" altLang="zh-CN" sz="2800" dirty="0"/>
              <a:t>A</a:t>
            </a:r>
            <a:r>
              <a:rPr lang="zh-CN" altLang="zh-CN" sz="2800" dirty="0"/>
              <a:t>内的温度低</a:t>
            </a:r>
            <a:r>
              <a:rPr lang="en-US" altLang="zh-CN" sz="2800" dirty="0"/>
              <a:t>,</a:t>
            </a:r>
            <a:r>
              <a:rPr lang="zh-CN" altLang="zh-CN" sz="2800" dirty="0"/>
              <a:t>只有将</a:t>
            </a:r>
            <a:r>
              <a:rPr lang="en-US" altLang="zh-CN" sz="2800" dirty="0"/>
              <a:t>NaHCO</a:t>
            </a:r>
            <a:r>
              <a:rPr lang="en-US" altLang="zh-CN" sz="2800" baseline="-25000" dirty="0"/>
              <a:t>3</a:t>
            </a:r>
            <a:r>
              <a:rPr lang="zh-CN" altLang="zh-CN" sz="2800" dirty="0"/>
              <a:t>置于</a:t>
            </a:r>
            <a:r>
              <a:rPr lang="en-US" altLang="zh-CN" sz="2800" dirty="0"/>
              <a:t>B</a:t>
            </a:r>
            <a:r>
              <a:rPr lang="zh-CN" altLang="zh-CN" sz="2800" dirty="0"/>
              <a:t>中才能证明</a:t>
            </a:r>
            <a:r>
              <a:rPr lang="en-US" altLang="zh-CN" sz="2800" dirty="0"/>
              <a:t>NaHCO</a:t>
            </a:r>
            <a:r>
              <a:rPr lang="en-US" altLang="zh-CN" sz="2800" baseline="-25000" dirty="0"/>
              <a:t>3</a:t>
            </a:r>
            <a:r>
              <a:rPr lang="zh-CN" altLang="zh-CN" sz="2800" dirty="0"/>
              <a:t>更易分解。</a:t>
            </a:r>
            <a:endParaRPr lang="en-US" altLang="zh-CN" sz="2800" dirty="0"/>
          </a:p>
          <a:p>
            <a:pPr>
              <a:lnSpc>
                <a:spcPct val="150000"/>
              </a:lnSpc>
            </a:pPr>
            <a:r>
              <a:rPr lang="zh-CN" altLang="zh-CN" sz="2800" b="1" dirty="0">
                <a:solidFill>
                  <a:srgbClr val="DA251C"/>
                </a:solidFill>
              </a:rPr>
              <a:t>答案</a:t>
            </a:r>
            <a:r>
              <a:rPr lang="zh-CN" altLang="zh-CN" sz="2800" dirty="0"/>
              <a:t>　</a:t>
            </a:r>
            <a:r>
              <a:rPr lang="en-US" altLang="zh-CN" sz="2800" dirty="0"/>
              <a:t>(1)Ⅱ</a:t>
            </a:r>
            <a:r>
              <a:rPr lang="zh-CN" altLang="zh-CN" sz="2800" dirty="0"/>
              <a:t>　气球膨胀较大</a:t>
            </a:r>
            <a:r>
              <a:rPr lang="en-US" altLang="zh-CN" sz="2800" dirty="0"/>
              <a:t>;</a:t>
            </a:r>
            <a:r>
              <a:rPr lang="zh-CN" altLang="zh-CN" sz="2800" dirty="0"/>
              <a:t>产生气泡较剧烈　</a:t>
            </a:r>
            <a:r>
              <a:rPr lang="en-US" altLang="zh-CN" sz="2800" dirty="0"/>
              <a:t>(2)2NaHCO</a:t>
            </a:r>
            <a:r>
              <a:rPr lang="en-US" altLang="zh-CN" sz="2800" baseline="-25000" dirty="0"/>
              <a:t>3</a:t>
            </a:r>
            <a:r>
              <a:rPr lang="en-US" altLang="zh-CN" sz="2800" dirty="0"/>
              <a:t>        Na</a:t>
            </a:r>
            <a:r>
              <a:rPr lang="en-US" altLang="zh-CN" sz="2800" baseline="-25000" dirty="0"/>
              <a:t>2</a:t>
            </a:r>
            <a:r>
              <a:rPr lang="en-US" altLang="zh-CN" sz="2800" dirty="0"/>
              <a:t>CO</a:t>
            </a:r>
            <a:r>
              <a:rPr lang="en-US" altLang="zh-CN" sz="2800" baseline="-25000" dirty="0"/>
              <a:t>3</a:t>
            </a:r>
            <a:r>
              <a:rPr lang="en-US" altLang="zh-CN" sz="2800" dirty="0"/>
              <a:t>+ CO</a:t>
            </a:r>
            <a:r>
              <a:rPr lang="en-US" altLang="zh-CN" sz="2800" baseline="-25000" dirty="0"/>
              <a:t>2</a:t>
            </a:r>
            <a:r>
              <a:rPr lang="en-US" altLang="zh-CN" sz="2800" dirty="0"/>
              <a:t>↑+H</a:t>
            </a:r>
            <a:r>
              <a:rPr lang="en-US" altLang="zh-CN" sz="2800" baseline="-25000" dirty="0"/>
              <a:t>2</a:t>
            </a:r>
            <a:r>
              <a:rPr lang="en-US" altLang="zh-CN" sz="2800" dirty="0"/>
              <a:t>O</a:t>
            </a:r>
            <a:r>
              <a:rPr lang="zh-CN" altLang="zh-CN" sz="2800" dirty="0"/>
              <a:t>　</a:t>
            </a:r>
            <a:r>
              <a:rPr lang="en-US" altLang="zh-CN" sz="2800" dirty="0"/>
              <a:t>Ca</a:t>
            </a:r>
            <a:r>
              <a:rPr lang="en-US" altLang="zh-CN" sz="2800" baseline="30000" dirty="0"/>
              <a:t>2+</a:t>
            </a:r>
            <a:r>
              <a:rPr lang="en-US" altLang="zh-CN" sz="2800" dirty="0"/>
              <a:t>+2OH</a:t>
            </a:r>
            <a:r>
              <a:rPr lang="en-US" altLang="zh-CN" sz="2800" baseline="30000" dirty="0"/>
              <a:t>-</a:t>
            </a:r>
            <a:r>
              <a:rPr lang="en-US" altLang="zh-CN" sz="2800" dirty="0"/>
              <a:t>+CO</a:t>
            </a:r>
            <a:r>
              <a:rPr lang="en-US" altLang="zh-CN" sz="2800" baseline="-25000" dirty="0"/>
              <a:t>2</a:t>
            </a:r>
            <a:r>
              <a:rPr lang="en-US" altLang="zh-CN" sz="2800" dirty="0"/>
              <a:t>       </a:t>
            </a:r>
            <a:r>
              <a:rPr lang="zh-CN" altLang="zh-CN" sz="2800" dirty="0"/>
              <a:t> </a:t>
            </a:r>
            <a:r>
              <a:rPr lang="en-US" altLang="zh-CN" sz="2800" dirty="0"/>
              <a:t>CaCO</a:t>
            </a:r>
            <a:r>
              <a:rPr lang="en-US" altLang="zh-CN" sz="2800" baseline="-25000" dirty="0"/>
              <a:t>3</a:t>
            </a:r>
            <a:r>
              <a:rPr lang="en-US" altLang="zh-CN" sz="2800" dirty="0"/>
              <a:t>↓+H</a:t>
            </a:r>
            <a:r>
              <a:rPr lang="en-US" altLang="zh-CN" sz="2800" baseline="-25000" dirty="0"/>
              <a:t>2</a:t>
            </a:r>
            <a:r>
              <a:rPr lang="en-US" altLang="zh-CN" sz="2800" dirty="0"/>
              <a:t>O</a:t>
            </a:r>
            <a:r>
              <a:rPr lang="zh-CN" altLang="zh-CN" sz="2800" dirty="0"/>
              <a:t>　</a:t>
            </a:r>
            <a:r>
              <a:rPr lang="en-US" altLang="zh-CN" sz="2800" dirty="0"/>
              <a:t>(3)NaHCO</a:t>
            </a:r>
            <a:r>
              <a:rPr lang="en-US" altLang="zh-CN" sz="2800" baseline="-25000" dirty="0"/>
              <a:t>3</a:t>
            </a:r>
            <a:r>
              <a:rPr lang="zh-CN" altLang="zh-CN" sz="2800" dirty="0"/>
              <a:t>　</a:t>
            </a:r>
            <a:r>
              <a:rPr lang="en-US" altLang="zh-CN" sz="2800" dirty="0"/>
              <a:t>B</a:t>
            </a:r>
            <a:r>
              <a:rPr lang="zh-CN" altLang="zh-CN" sz="2800" dirty="0"/>
              <a:t>试管中的温度低于</a:t>
            </a:r>
            <a:r>
              <a:rPr lang="en-US" altLang="zh-CN" sz="2800" dirty="0"/>
              <a:t>A</a:t>
            </a:r>
            <a:r>
              <a:rPr lang="zh-CN" altLang="zh-CN" sz="2800" dirty="0"/>
              <a:t>试管中的温度</a:t>
            </a:r>
          </a:p>
          <a:p>
            <a:pPr>
              <a:lnSpc>
                <a:spcPct val="150000"/>
              </a:lnSpc>
            </a:pPr>
            <a:endParaRPr lang="zh-CN" altLang="zh-CN" sz="2800" dirty="0"/>
          </a:p>
        </p:txBody>
      </p:sp>
      <p:pic>
        <p:nvPicPr>
          <p:cNvPr id="14" name="图片 13"/>
          <p:cNvPicPr/>
          <p:nvPr/>
        </p:nvPicPr>
        <p:blipFill>
          <a:blip r:embed="rId2"/>
          <a:stretch>
            <a:fillRect/>
          </a:stretch>
        </p:blipFill>
        <p:spPr>
          <a:xfrm>
            <a:off x="9552188" y="4334747"/>
            <a:ext cx="422392" cy="380765"/>
          </a:xfrm>
          <a:prstGeom prst="rect">
            <a:avLst/>
          </a:prstGeom>
        </p:spPr>
      </p:pic>
      <p:pic>
        <p:nvPicPr>
          <p:cNvPr id="15" name="图片 14"/>
          <p:cNvPicPr/>
          <p:nvPr/>
        </p:nvPicPr>
        <p:blipFill>
          <a:blip r:embed="rId3"/>
          <a:stretch>
            <a:fillRect/>
          </a:stretch>
        </p:blipFill>
        <p:spPr>
          <a:xfrm>
            <a:off x="4865004" y="5101324"/>
            <a:ext cx="396606" cy="225318"/>
          </a:xfrm>
          <a:prstGeom prst="rect">
            <a:avLst/>
          </a:prstGeom>
        </p:spPr>
      </p:pic>
    </p:spTree>
    <p:extLst>
      <p:ext uri="{BB962C8B-B14F-4D97-AF65-F5344CB8AC3E}">
        <p14:creationId xmlns:p14="http://schemas.microsoft.com/office/powerpoint/2010/main" val="2332261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3892861"/>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拓展变式</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4  </a:t>
            </a: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下列说法不正确的是	</a:t>
            </a: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pPr>
            <a:r>
              <a:rPr lang="en-US" altLang="zh-CN" sz="2800" dirty="0"/>
              <a:t>A.</a:t>
            </a:r>
            <a:r>
              <a:rPr lang="zh-CN" altLang="zh-CN" sz="2800" dirty="0"/>
              <a:t>用加热法可除去</a:t>
            </a:r>
            <a:r>
              <a:rPr lang="en-US" altLang="zh-CN" sz="2800" dirty="0"/>
              <a:t>Na</a:t>
            </a:r>
            <a:r>
              <a:rPr lang="en-US" altLang="zh-CN" sz="2800" baseline="-25000" dirty="0"/>
              <a:t>2</a:t>
            </a:r>
            <a:r>
              <a:rPr lang="en-US" altLang="zh-CN" sz="2800" dirty="0"/>
              <a:t>CO</a:t>
            </a:r>
            <a:r>
              <a:rPr lang="en-US" altLang="zh-CN" sz="2800" baseline="-25000" dirty="0"/>
              <a:t>3</a:t>
            </a:r>
            <a:r>
              <a:rPr lang="zh-CN" altLang="zh-CN" sz="2800" dirty="0"/>
              <a:t>中的</a:t>
            </a:r>
            <a:r>
              <a:rPr lang="en-US" altLang="zh-CN" sz="2800" dirty="0"/>
              <a:t>NaHCO</a:t>
            </a:r>
            <a:r>
              <a:rPr lang="en-US" altLang="zh-CN" sz="2800" baseline="-25000" dirty="0"/>
              <a:t>3</a:t>
            </a:r>
            <a:endParaRPr lang="zh-CN" altLang="zh-CN" sz="2800" dirty="0"/>
          </a:p>
          <a:p>
            <a:pPr>
              <a:lnSpc>
                <a:spcPct val="150000"/>
              </a:lnSpc>
            </a:pPr>
            <a:r>
              <a:rPr lang="en-US" altLang="zh-CN" sz="2800" dirty="0"/>
              <a:t>B.Na</a:t>
            </a:r>
            <a:r>
              <a:rPr lang="en-US" altLang="zh-CN" sz="2800" baseline="-25000" dirty="0"/>
              <a:t>2</a:t>
            </a:r>
            <a:r>
              <a:rPr lang="en-US" altLang="zh-CN" sz="2800" dirty="0"/>
              <a:t>CO</a:t>
            </a:r>
            <a:r>
              <a:rPr lang="en-US" altLang="zh-CN" sz="2800" baseline="-25000" dirty="0"/>
              <a:t>3</a:t>
            </a:r>
            <a:r>
              <a:rPr lang="zh-CN" altLang="zh-CN" sz="2800" dirty="0"/>
              <a:t>的热稳定性比</a:t>
            </a:r>
            <a:r>
              <a:rPr lang="en-US" altLang="zh-CN" sz="2800" dirty="0"/>
              <a:t>NaHCO</a:t>
            </a:r>
            <a:r>
              <a:rPr lang="en-US" altLang="zh-CN" sz="2800" baseline="-25000" dirty="0"/>
              <a:t>3</a:t>
            </a:r>
            <a:r>
              <a:rPr lang="zh-CN" altLang="zh-CN" sz="2800" dirty="0"/>
              <a:t>的强</a:t>
            </a:r>
          </a:p>
          <a:p>
            <a:pPr>
              <a:lnSpc>
                <a:spcPct val="150000"/>
              </a:lnSpc>
            </a:pPr>
            <a:r>
              <a:rPr lang="en-US" altLang="zh-CN" sz="2800" dirty="0"/>
              <a:t>C.</a:t>
            </a:r>
            <a:r>
              <a:rPr lang="zh-CN" altLang="zh-CN" sz="2800" dirty="0"/>
              <a:t>可用澄清石灰水区分</a:t>
            </a:r>
            <a:r>
              <a:rPr lang="en-US" altLang="zh-CN" sz="2800" dirty="0"/>
              <a:t>Na</a:t>
            </a:r>
            <a:r>
              <a:rPr lang="en-US" altLang="zh-CN" sz="2800" baseline="-25000" dirty="0"/>
              <a:t>2</a:t>
            </a:r>
            <a:r>
              <a:rPr lang="en-US" altLang="zh-CN" sz="2800" dirty="0"/>
              <a:t>CO</a:t>
            </a:r>
            <a:r>
              <a:rPr lang="en-US" altLang="zh-CN" sz="2800" baseline="-25000" dirty="0"/>
              <a:t>3</a:t>
            </a:r>
            <a:r>
              <a:rPr lang="zh-CN" altLang="zh-CN" sz="2800" dirty="0"/>
              <a:t>与</a:t>
            </a:r>
            <a:r>
              <a:rPr lang="en-US" altLang="zh-CN" sz="2800" dirty="0"/>
              <a:t>NaHCO</a:t>
            </a:r>
            <a:r>
              <a:rPr lang="en-US" altLang="zh-CN" sz="2800" baseline="-25000" dirty="0"/>
              <a:t>3</a:t>
            </a:r>
            <a:r>
              <a:rPr lang="zh-CN" altLang="zh-CN" sz="2800" dirty="0"/>
              <a:t>溶液</a:t>
            </a:r>
          </a:p>
          <a:p>
            <a:pPr>
              <a:lnSpc>
                <a:spcPct val="150000"/>
              </a:lnSpc>
            </a:pPr>
            <a:r>
              <a:rPr lang="en-US" altLang="zh-CN" sz="2800" dirty="0"/>
              <a:t>D.</a:t>
            </a:r>
            <a:r>
              <a:rPr lang="zh-CN" altLang="zh-CN" sz="2800" dirty="0"/>
              <a:t>小苏打可中和胃酸</a:t>
            </a:r>
            <a:r>
              <a:rPr lang="en-US" altLang="zh-CN" sz="2800" dirty="0"/>
              <a:t>,</a:t>
            </a:r>
            <a:r>
              <a:rPr lang="zh-CN" altLang="zh-CN" sz="2800" dirty="0"/>
              <a:t>热的纯碱可去除油污</a:t>
            </a:r>
          </a:p>
          <a:p>
            <a:pPr>
              <a:lnSpc>
                <a:spcPct val="150000"/>
              </a:lnSpc>
            </a:pPr>
            <a:endParaRPr lang="zh-CN"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矩形 20"/>
          <p:cNvSpPr/>
          <p:nvPr/>
        </p:nvSpPr>
        <p:spPr>
          <a:xfrm>
            <a:off x="9098281" y="0"/>
            <a:ext cx="21146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专题五：钠及其化合物</a:t>
            </a:r>
          </a:p>
        </p:txBody>
      </p:sp>
    </p:spTree>
    <p:extLst>
      <p:ext uri="{BB962C8B-B14F-4D97-AF65-F5344CB8AC3E}">
        <p14:creationId xmlns:p14="http://schemas.microsoft.com/office/powerpoint/2010/main" val="948424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4616648"/>
          </a:xfrm>
          <a:prstGeom prst="rect">
            <a:avLst/>
          </a:prstGeom>
        </p:spPr>
        <p:txBody>
          <a:bodyPr wrap="square">
            <a:spAutoFit/>
          </a:bodyPr>
          <a:lstStyle/>
          <a:p>
            <a:pPr>
              <a:lnSpc>
                <a:spcPct val="150000"/>
              </a:lnSpc>
            </a:pPr>
            <a:r>
              <a:rPr lang="en-US" altLang="zh-CN" sz="2800" dirty="0" smtClean="0"/>
              <a:t>4.C</a:t>
            </a:r>
            <a:r>
              <a:rPr lang="zh-CN" altLang="zh-CN" sz="2800" dirty="0"/>
              <a:t>　</a:t>
            </a:r>
            <a:r>
              <a:rPr lang="en-US" altLang="zh-CN" sz="2800" dirty="0"/>
              <a:t>NaHCO</a:t>
            </a:r>
            <a:r>
              <a:rPr lang="en-US" altLang="zh-CN" sz="2800" baseline="-25000" dirty="0"/>
              <a:t>3</a:t>
            </a:r>
            <a:r>
              <a:rPr lang="zh-CN" altLang="zh-CN" sz="2800" dirty="0"/>
              <a:t>的热稳定性比</a:t>
            </a:r>
            <a:r>
              <a:rPr lang="en-US" altLang="zh-CN" sz="2800" dirty="0"/>
              <a:t>Na</a:t>
            </a:r>
            <a:r>
              <a:rPr lang="en-US" altLang="zh-CN" sz="2800" baseline="-25000" dirty="0"/>
              <a:t>2</a:t>
            </a:r>
            <a:r>
              <a:rPr lang="en-US" altLang="zh-CN" sz="2800" dirty="0"/>
              <a:t>CO</a:t>
            </a:r>
            <a:r>
              <a:rPr lang="en-US" altLang="zh-CN" sz="2800" baseline="-25000" dirty="0"/>
              <a:t>3</a:t>
            </a:r>
            <a:r>
              <a:rPr lang="zh-CN" altLang="zh-CN" sz="2800" dirty="0"/>
              <a:t>的弱</a:t>
            </a:r>
            <a:r>
              <a:rPr lang="en-US" altLang="zh-CN" sz="2800" dirty="0"/>
              <a:t>,NaHCO</a:t>
            </a:r>
            <a:r>
              <a:rPr lang="en-US" altLang="zh-CN" sz="2800" baseline="-25000" dirty="0"/>
              <a:t>3</a:t>
            </a:r>
            <a:r>
              <a:rPr lang="zh-CN" altLang="zh-CN" sz="2800" dirty="0"/>
              <a:t>受热易分解生成</a:t>
            </a:r>
            <a:r>
              <a:rPr lang="en-US" altLang="zh-CN" sz="2800" dirty="0"/>
              <a:t>Na</a:t>
            </a:r>
            <a:r>
              <a:rPr lang="en-US" altLang="zh-CN" sz="2800" baseline="-25000" dirty="0"/>
              <a:t>2</a:t>
            </a:r>
            <a:r>
              <a:rPr lang="en-US" altLang="zh-CN" sz="2800" dirty="0"/>
              <a:t>CO</a:t>
            </a:r>
            <a:r>
              <a:rPr lang="en-US" altLang="zh-CN" sz="2800" baseline="-25000" dirty="0"/>
              <a:t>3</a:t>
            </a:r>
            <a:r>
              <a:rPr lang="zh-CN" altLang="zh-CN" sz="2800" dirty="0"/>
              <a:t>、</a:t>
            </a:r>
            <a:r>
              <a:rPr lang="en-US" altLang="zh-CN" sz="2800" dirty="0"/>
              <a:t>CO</a:t>
            </a:r>
            <a:r>
              <a:rPr lang="en-US" altLang="zh-CN" sz="2800" baseline="-25000" dirty="0"/>
              <a:t>2</a:t>
            </a:r>
            <a:r>
              <a:rPr lang="zh-CN" altLang="zh-CN" sz="2800" dirty="0"/>
              <a:t>和</a:t>
            </a:r>
            <a:r>
              <a:rPr lang="en-US" altLang="zh-CN" sz="2800" dirty="0"/>
              <a:t>H</a:t>
            </a:r>
            <a:r>
              <a:rPr lang="en-US" altLang="zh-CN" sz="2800" baseline="-25000" dirty="0"/>
              <a:t>2</a:t>
            </a:r>
            <a:r>
              <a:rPr lang="en-US" altLang="zh-CN" sz="2800" dirty="0"/>
              <a:t>O,A</a:t>
            </a:r>
            <a:r>
              <a:rPr lang="zh-CN" altLang="zh-CN" sz="2800" dirty="0"/>
              <a:t>项正确、</a:t>
            </a:r>
            <a:r>
              <a:rPr lang="en-US" altLang="zh-CN" sz="2800" dirty="0"/>
              <a:t>B</a:t>
            </a:r>
            <a:r>
              <a:rPr lang="zh-CN" altLang="zh-CN" sz="2800" dirty="0"/>
              <a:t>项正确。</a:t>
            </a:r>
            <a:r>
              <a:rPr lang="en-US" altLang="zh-CN" sz="2800" dirty="0"/>
              <a:t>Na</a:t>
            </a:r>
            <a:r>
              <a:rPr lang="en-US" altLang="zh-CN" sz="2800" baseline="-25000" dirty="0"/>
              <a:t>2</a:t>
            </a:r>
            <a:r>
              <a:rPr lang="en-US" altLang="zh-CN" sz="2800" dirty="0"/>
              <a:t>CO</a:t>
            </a:r>
            <a:r>
              <a:rPr lang="en-US" altLang="zh-CN" sz="2800" baseline="-25000" dirty="0"/>
              <a:t>3</a:t>
            </a:r>
            <a:r>
              <a:rPr lang="zh-CN" altLang="zh-CN" sz="2800" dirty="0"/>
              <a:t>和</a:t>
            </a:r>
            <a:r>
              <a:rPr lang="en-US" altLang="zh-CN" sz="2800" dirty="0"/>
              <a:t>NaHCO</a:t>
            </a:r>
            <a:r>
              <a:rPr lang="en-US" altLang="zh-CN" sz="2800" baseline="-25000" dirty="0"/>
              <a:t>3</a:t>
            </a:r>
            <a:r>
              <a:rPr lang="zh-CN" altLang="zh-CN" sz="2800" dirty="0"/>
              <a:t>溶液均能与澄清石灰水反应生成</a:t>
            </a:r>
            <a:r>
              <a:rPr lang="en-US" altLang="zh-CN" sz="2800" dirty="0"/>
              <a:t>CaCO</a:t>
            </a:r>
            <a:r>
              <a:rPr lang="en-US" altLang="zh-CN" sz="2800" baseline="-25000" dirty="0"/>
              <a:t>3</a:t>
            </a:r>
            <a:r>
              <a:rPr lang="zh-CN" altLang="zh-CN" sz="2800" dirty="0"/>
              <a:t>沉淀</a:t>
            </a:r>
            <a:r>
              <a:rPr lang="en-US" altLang="zh-CN" sz="2800" dirty="0"/>
              <a:t>,</a:t>
            </a:r>
            <a:r>
              <a:rPr lang="zh-CN" altLang="zh-CN" sz="2800" dirty="0"/>
              <a:t>不能用澄清石灰水区分</a:t>
            </a:r>
            <a:r>
              <a:rPr lang="en-US" altLang="zh-CN" sz="2800" dirty="0"/>
              <a:t>Na</a:t>
            </a:r>
            <a:r>
              <a:rPr lang="en-US" altLang="zh-CN" sz="2800" baseline="-25000" dirty="0"/>
              <a:t>2</a:t>
            </a:r>
            <a:r>
              <a:rPr lang="en-US" altLang="zh-CN" sz="2800" dirty="0"/>
              <a:t>CO</a:t>
            </a:r>
            <a:r>
              <a:rPr lang="en-US" altLang="zh-CN" sz="2800" baseline="-25000" dirty="0"/>
              <a:t>3</a:t>
            </a:r>
            <a:r>
              <a:rPr lang="zh-CN" altLang="zh-CN" sz="2800" dirty="0"/>
              <a:t>与</a:t>
            </a:r>
            <a:r>
              <a:rPr lang="en-US" altLang="zh-CN" sz="2800" dirty="0"/>
              <a:t>NaHCO</a:t>
            </a:r>
            <a:r>
              <a:rPr lang="en-US" altLang="zh-CN" sz="2800" baseline="-25000" dirty="0"/>
              <a:t>3</a:t>
            </a:r>
            <a:r>
              <a:rPr lang="zh-CN" altLang="zh-CN" sz="2800" dirty="0"/>
              <a:t>溶液</a:t>
            </a:r>
            <a:r>
              <a:rPr lang="en-US" altLang="zh-CN" sz="2800" dirty="0"/>
              <a:t>,C</a:t>
            </a:r>
            <a:r>
              <a:rPr lang="zh-CN" altLang="zh-CN" sz="2800" dirty="0"/>
              <a:t>项错误。胃酸的主要成分是盐酸</a:t>
            </a:r>
            <a:r>
              <a:rPr lang="en-US" altLang="zh-CN" sz="2800" dirty="0"/>
              <a:t>,</a:t>
            </a:r>
            <a:r>
              <a:rPr lang="zh-CN" altLang="zh-CN" sz="2800" dirty="0"/>
              <a:t>小苏打与盐酸反应生成</a:t>
            </a:r>
            <a:r>
              <a:rPr lang="en-US" altLang="zh-CN" sz="2800" dirty="0" err="1"/>
              <a:t>NaCl</a:t>
            </a:r>
            <a:r>
              <a:rPr lang="zh-CN" altLang="zh-CN" sz="2800" dirty="0"/>
              <a:t>、</a:t>
            </a:r>
            <a:r>
              <a:rPr lang="en-US" altLang="zh-CN" sz="2800" dirty="0"/>
              <a:t>CO</a:t>
            </a:r>
            <a:r>
              <a:rPr lang="en-US" altLang="zh-CN" sz="2800" baseline="-25000" dirty="0"/>
              <a:t>2</a:t>
            </a:r>
            <a:r>
              <a:rPr lang="zh-CN" altLang="zh-CN" sz="2800" dirty="0"/>
              <a:t>和</a:t>
            </a:r>
            <a:r>
              <a:rPr lang="en-US" altLang="zh-CN" sz="2800" dirty="0"/>
              <a:t>H</a:t>
            </a:r>
            <a:r>
              <a:rPr lang="en-US" altLang="zh-CN" sz="2800" baseline="-25000" dirty="0"/>
              <a:t>2</a:t>
            </a:r>
            <a:r>
              <a:rPr lang="en-US" altLang="zh-CN" sz="2800" dirty="0"/>
              <a:t>O,</a:t>
            </a:r>
            <a:r>
              <a:rPr lang="zh-CN" altLang="zh-CN" sz="2800" dirty="0"/>
              <a:t>故小苏打可中和胃酸</a:t>
            </a:r>
            <a:r>
              <a:rPr lang="en-US" altLang="zh-CN" sz="2800" dirty="0"/>
              <a:t>;</a:t>
            </a:r>
            <a:r>
              <a:rPr lang="zh-CN" altLang="zh-CN" sz="2800" dirty="0"/>
              <a:t>纯碱即</a:t>
            </a:r>
            <a:r>
              <a:rPr lang="en-US" altLang="zh-CN" sz="2800" dirty="0"/>
              <a:t>Na</a:t>
            </a:r>
            <a:r>
              <a:rPr lang="en-US" altLang="zh-CN" sz="2800" baseline="-25000" dirty="0"/>
              <a:t>2</a:t>
            </a:r>
            <a:r>
              <a:rPr lang="en-US" altLang="zh-CN" sz="2800" dirty="0"/>
              <a:t>CO</a:t>
            </a:r>
            <a:r>
              <a:rPr lang="en-US" altLang="zh-CN" sz="2800" baseline="-25000" dirty="0"/>
              <a:t>3</a:t>
            </a:r>
            <a:r>
              <a:rPr lang="en-US" altLang="zh-CN" sz="2800" dirty="0"/>
              <a:t>,</a:t>
            </a:r>
            <a:r>
              <a:rPr lang="zh-CN" altLang="zh-CN" sz="2800" dirty="0"/>
              <a:t>水解呈碱性</a:t>
            </a:r>
            <a:r>
              <a:rPr lang="en-US" altLang="zh-CN" sz="2800" dirty="0"/>
              <a:t>,</a:t>
            </a:r>
            <a:r>
              <a:rPr lang="zh-CN" altLang="zh-CN" sz="2800" dirty="0"/>
              <a:t>加热能促进水解</a:t>
            </a:r>
            <a:r>
              <a:rPr lang="en-US" altLang="zh-CN" sz="2800" dirty="0"/>
              <a:t>,</a:t>
            </a:r>
            <a:r>
              <a:rPr lang="zh-CN" altLang="zh-CN" sz="2800" dirty="0"/>
              <a:t>其碱性增强</a:t>
            </a:r>
            <a:r>
              <a:rPr lang="en-US" altLang="zh-CN" sz="2800" dirty="0"/>
              <a:t>,</a:t>
            </a:r>
            <a:r>
              <a:rPr lang="zh-CN" altLang="zh-CN" sz="2800" dirty="0"/>
              <a:t>去污能力增强</a:t>
            </a:r>
            <a:r>
              <a:rPr lang="en-US" altLang="zh-CN" sz="2800" dirty="0"/>
              <a:t>,D</a:t>
            </a:r>
            <a:r>
              <a:rPr lang="zh-CN" altLang="zh-CN" sz="2800" dirty="0"/>
              <a:t>项正确。</a:t>
            </a:r>
          </a:p>
          <a:p>
            <a:pPr>
              <a:lnSpc>
                <a:spcPct val="150000"/>
              </a:lnSpc>
            </a:pPr>
            <a:endParaRPr lang="zh-CN"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矩形 20"/>
          <p:cNvSpPr/>
          <p:nvPr/>
        </p:nvSpPr>
        <p:spPr>
          <a:xfrm>
            <a:off x="9098281" y="0"/>
            <a:ext cx="21146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专题五：钠及其化合物</a:t>
            </a:r>
          </a:p>
        </p:txBody>
      </p:sp>
    </p:spTree>
    <p:extLst>
      <p:ext uri="{BB962C8B-B14F-4D97-AF65-F5344CB8AC3E}">
        <p14:creationId xmlns:p14="http://schemas.microsoft.com/office/powerpoint/2010/main" val="1955233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799" y="-2"/>
            <a:ext cx="8366567"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方法</a:t>
            </a:r>
            <a:r>
              <a:rPr lang="en-US" altLang="zh-CN" sz="2800" dirty="0">
                <a:solidFill>
                  <a:srgbClr val="DA251C"/>
                </a:solidFill>
              </a:rPr>
              <a:t>5 </a:t>
            </a:r>
            <a:r>
              <a:rPr lang="zh-CN" altLang="en-US" sz="2800" dirty="0">
                <a:solidFill>
                  <a:srgbClr val="DA251C"/>
                </a:solidFill>
              </a:rPr>
              <a:t>碳酸钠、碳酸氢钠溶液与盐酸反应的图像分析</a:t>
            </a:r>
            <a:endParaRPr lang="zh-CN" altLang="zh-CN" sz="2800" dirty="0">
              <a:solidFill>
                <a:srgbClr val="DA251C"/>
              </a:solidFill>
            </a:endParaRPr>
          </a:p>
        </p:txBody>
      </p:sp>
      <p:sp>
        <p:nvSpPr>
          <p:cNvPr id="8" name="矩形 7"/>
          <p:cNvSpPr/>
          <p:nvPr/>
        </p:nvSpPr>
        <p:spPr>
          <a:xfrm>
            <a:off x="234043" y="729341"/>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8">
            <a:extLst>
              <a:ext uri="{FF2B5EF4-FFF2-40B4-BE49-F238E27FC236}">
                <a16:creationId xmlns:a16="http://schemas.microsoft.com/office/drawing/2014/main" xmlns="" id="{714F6134-7288-4796-8499-E211F9E0561B}"/>
              </a:ext>
            </a:extLst>
          </p:cNvPr>
          <p:cNvSpPr/>
          <p:nvPr/>
        </p:nvSpPr>
        <p:spPr>
          <a:xfrm>
            <a:off x="335643" y="1391638"/>
            <a:ext cx="11622313" cy="523220"/>
          </a:xfrm>
          <a:prstGeom prst="rect">
            <a:avLst/>
          </a:prstGeom>
        </p:spPr>
        <p:txBody>
          <a:bodyPr wrap="square">
            <a:spAutoFit/>
          </a:bodyPr>
          <a:lstStyle/>
          <a:p>
            <a:r>
              <a:rPr lang="en-US" altLang="zh-CN" sz="2800" b="1" dirty="0"/>
              <a:t>1.</a:t>
            </a:r>
            <a:r>
              <a:rPr lang="zh-CN" altLang="zh-CN" sz="2800" b="1" dirty="0"/>
              <a:t>利用数形结合思想理解碳酸钠、碳酸氢钠溶液与盐酸反应的</a:t>
            </a:r>
            <a:r>
              <a:rPr lang="en-US" altLang="zh-CN" sz="2800" b="1" dirty="0"/>
              <a:t>4</a:t>
            </a:r>
            <a:r>
              <a:rPr lang="zh-CN" altLang="zh-CN" sz="2800" b="1" dirty="0"/>
              <a:t>类图像</a:t>
            </a:r>
          </a:p>
        </p:txBody>
      </p:sp>
      <mc:AlternateContent xmlns:mc="http://schemas.openxmlformats.org/markup-compatibility/2006" xmlns:a14="http://schemas.microsoft.com/office/drawing/2010/main">
        <mc:Choice Requires="a14">
          <p:graphicFrame>
            <p:nvGraphicFramePr>
              <p:cNvPr id="2" name="表格 1"/>
              <p:cNvGraphicFramePr>
                <a:graphicFrameLocks noGrp="1"/>
              </p:cNvGraphicFramePr>
              <p:nvPr>
                <p:extLst>
                  <p:ext uri="{D42A27DB-BD31-4B8C-83A1-F6EECF244321}">
                    <p14:modId xmlns:p14="http://schemas.microsoft.com/office/powerpoint/2010/main" val="1786535284"/>
                  </p:ext>
                </p:extLst>
              </p:nvPr>
            </p:nvGraphicFramePr>
            <p:xfrm>
              <a:off x="439837" y="2053933"/>
              <a:ext cx="11354766" cy="4583811"/>
            </p:xfrm>
            <a:graphic>
              <a:graphicData uri="http://schemas.openxmlformats.org/drawingml/2006/table">
                <a:tbl>
                  <a:tblPr firstRow="1" bandRow="1">
                    <a:tableStyleId>{5C22544A-7EE6-4342-B048-85BDC9FD1C3A}</a:tableStyleId>
                  </a:tblPr>
                  <a:tblGrid>
                    <a:gridCol w="4409955">
                      <a:extLst>
                        <a:ext uri="{9D8B030D-6E8A-4147-A177-3AD203B41FA5}">
                          <a16:colId xmlns:a16="http://schemas.microsoft.com/office/drawing/2014/main" xmlns="" val="2157693665"/>
                        </a:ext>
                      </a:extLst>
                    </a:gridCol>
                    <a:gridCol w="3159889">
                      <a:extLst>
                        <a:ext uri="{9D8B030D-6E8A-4147-A177-3AD203B41FA5}">
                          <a16:colId xmlns:a16="http://schemas.microsoft.com/office/drawing/2014/main" xmlns="" val="1436280293"/>
                        </a:ext>
                      </a:extLst>
                    </a:gridCol>
                    <a:gridCol w="3784922">
                      <a:extLst>
                        <a:ext uri="{9D8B030D-6E8A-4147-A177-3AD203B41FA5}">
                          <a16:colId xmlns:a16="http://schemas.microsoft.com/office/drawing/2014/main" xmlns="" val="2828129351"/>
                        </a:ext>
                      </a:extLst>
                    </a:gridCol>
                  </a:tblGrid>
                  <a:tr h="501431">
                    <a:tc>
                      <a:txBody>
                        <a:bodyPr/>
                        <a:lstStyle/>
                        <a:p>
                          <a:pPr algn="ctr">
                            <a:lnSpc>
                              <a:spcPct val="150000"/>
                            </a:lnSpc>
                            <a:spcAft>
                              <a:spcPts val="0"/>
                            </a:spcAft>
                          </a:pPr>
                          <a:r>
                            <a:rPr lang="zh-CN" sz="2800" b="0" dirty="0">
                              <a:solidFill>
                                <a:srgbClr val="000000"/>
                              </a:solidFill>
                              <a:effectLst/>
                              <a:latin typeface="+mj-lt"/>
                              <a:ea typeface="+mj-ea"/>
                              <a:cs typeface="Times New Roman" panose="02020603050405020304" pitchFamily="18" charset="0"/>
                            </a:rPr>
                            <a:t>反应类型</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800" b="0" dirty="0">
                              <a:solidFill>
                                <a:srgbClr val="000000"/>
                              </a:solidFill>
                              <a:effectLst/>
                              <a:latin typeface="+mj-lt"/>
                              <a:ea typeface="+mj-ea"/>
                              <a:cs typeface="Times New Roman" panose="02020603050405020304" pitchFamily="18" charset="0"/>
                            </a:rPr>
                            <a:t>图像</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800" b="0" dirty="0">
                              <a:solidFill>
                                <a:srgbClr val="000000"/>
                              </a:solidFill>
                              <a:effectLst/>
                              <a:latin typeface="+mj-lt"/>
                              <a:ea typeface="+mj-ea"/>
                              <a:cs typeface="Times New Roman" panose="02020603050405020304" pitchFamily="18" charset="0"/>
                            </a:rPr>
                            <a:t>离子反应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004115621"/>
                      </a:ext>
                    </a:extLst>
                  </a:tr>
                  <a:tr h="1638661">
                    <a:tc>
                      <a:txBody>
                        <a:bodyPr/>
                        <a:lstStyle/>
                        <a:p>
                          <a:pPr>
                            <a:lnSpc>
                              <a:spcPct val="150000"/>
                            </a:lnSpc>
                            <a:spcAft>
                              <a:spcPts val="0"/>
                            </a:spcAft>
                          </a:pPr>
                          <a:r>
                            <a:rPr lang="zh-CN" sz="2800">
                              <a:solidFill>
                                <a:srgbClr val="000000"/>
                              </a:solidFill>
                              <a:effectLst/>
                              <a:latin typeface="+mj-lt"/>
                              <a:ea typeface="+mj-ea"/>
                              <a:cs typeface="Times New Roman" panose="02020603050405020304" pitchFamily="18" charset="0"/>
                            </a:rPr>
                            <a:t>向</a:t>
                          </a:r>
                          <a:r>
                            <a:rPr lang="en-US" sz="2800">
                              <a:solidFill>
                                <a:srgbClr val="000000"/>
                              </a:solidFill>
                              <a:effectLst/>
                              <a:latin typeface="+mj-lt"/>
                              <a:ea typeface="+mj-ea"/>
                              <a:cs typeface="Times New Roman" panose="02020603050405020304" pitchFamily="18" charset="0"/>
                            </a:rPr>
                            <a:t>NaHCO</a:t>
                          </a:r>
                          <a:r>
                            <a:rPr lang="en-US" sz="2800" baseline="-25000">
                              <a:solidFill>
                                <a:srgbClr val="000000"/>
                              </a:solidFill>
                              <a:effectLst/>
                              <a:latin typeface="+mj-lt"/>
                              <a:ea typeface="+mj-ea"/>
                              <a:cs typeface="Times New Roman" panose="02020603050405020304" pitchFamily="18" charset="0"/>
                            </a:rPr>
                            <a:t>3</a:t>
                          </a:r>
                          <a:r>
                            <a:rPr lang="zh-CN" sz="2800">
                              <a:solidFill>
                                <a:srgbClr val="000000"/>
                              </a:solidFill>
                              <a:effectLst/>
                              <a:latin typeface="+mj-lt"/>
                              <a:ea typeface="+mj-ea"/>
                              <a:cs typeface="Times New Roman" panose="02020603050405020304" pitchFamily="18" charset="0"/>
                            </a:rPr>
                            <a:t>溶液中逐滴加入盐酸</a:t>
                          </a:r>
                          <a:r>
                            <a:rPr lang="en-US" sz="2800">
                              <a:solidFill>
                                <a:srgbClr val="000000"/>
                              </a:solidFill>
                              <a:effectLst/>
                              <a:latin typeface="+mj-lt"/>
                              <a:ea typeface="+mj-ea"/>
                              <a:cs typeface="Times New Roman" panose="02020603050405020304" pitchFamily="18" charset="0"/>
                            </a:rPr>
                            <a:t>,</a:t>
                          </a:r>
                          <a:r>
                            <a:rPr lang="zh-CN" sz="2800">
                              <a:solidFill>
                                <a:srgbClr val="000000"/>
                              </a:solidFill>
                              <a:effectLst/>
                              <a:latin typeface="+mj-lt"/>
                              <a:ea typeface="+mj-ea"/>
                              <a:cs typeface="Times New Roman" panose="02020603050405020304" pitchFamily="18" charset="0"/>
                            </a:rPr>
                            <a:t>消耗的</a:t>
                          </a:r>
                          <a:r>
                            <a:rPr lang="en-US" sz="2800">
                              <a:solidFill>
                                <a:srgbClr val="000000"/>
                              </a:solidFill>
                              <a:effectLst/>
                              <a:latin typeface="+mj-lt"/>
                              <a:ea typeface="+mj-ea"/>
                              <a:cs typeface="Times New Roman" panose="02020603050405020304" pitchFamily="18" charset="0"/>
                            </a:rPr>
                            <a:t>HCl</a:t>
                          </a:r>
                          <a:r>
                            <a:rPr lang="zh-CN" sz="2800">
                              <a:solidFill>
                                <a:srgbClr val="000000"/>
                              </a:solidFill>
                              <a:effectLst/>
                              <a:latin typeface="+mj-lt"/>
                              <a:ea typeface="+mj-ea"/>
                              <a:cs typeface="Times New Roman" panose="02020603050405020304" pitchFamily="18" charset="0"/>
                            </a:rPr>
                            <a:t>与产生的</a:t>
                          </a:r>
                          <a:r>
                            <a:rPr lang="en-US" sz="2800">
                              <a:solidFill>
                                <a:srgbClr val="000000"/>
                              </a:solidFill>
                              <a:effectLst/>
                              <a:latin typeface="+mj-lt"/>
                              <a:ea typeface="+mj-ea"/>
                              <a:cs typeface="Times New Roman" panose="02020603050405020304" pitchFamily="18" charset="0"/>
                            </a:rPr>
                            <a:t>CO</a:t>
                          </a:r>
                          <a:r>
                            <a:rPr lang="en-US" sz="2800" baseline="-25000">
                              <a:solidFill>
                                <a:srgbClr val="000000"/>
                              </a:solidFill>
                              <a:effectLst/>
                              <a:latin typeface="+mj-lt"/>
                              <a:ea typeface="+mj-ea"/>
                              <a:cs typeface="Times New Roman" panose="02020603050405020304" pitchFamily="18" charset="0"/>
                            </a:rPr>
                            <a:t>2</a:t>
                          </a:r>
                          <a:r>
                            <a:rPr lang="zh-CN" sz="2800">
                              <a:solidFill>
                                <a:srgbClr val="000000"/>
                              </a:solidFill>
                              <a:effectLst/>
                              <a:latin typeface="+mj-lt"/>
                              <a:ea typeface="+mj-ea"/>
                              <a:cs typeface="Times New Roman" panose="02020603050405020304" pitchFamily="18" charset="0"/>
                            </a:rPr>
                            <a:t>的物质的量关系</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endParaRPr lang="zh-CN" altLang="en-US" sz="2800">
                            <a:latin typeface="+mj-lt"/>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US" altLang="zh-CN" sz="2800" kern="1200" dirty="0">
                              <a:solidFill>
                                <a:schemeClr val="dk1"/>
                              </a:solidFill>
                              <a:effectLst/>
                              <a:latin typeface="+mj-lt"/>
                              <a:ea typeface="+mj-ea"/>
                              <a:cs typeface="+mn-cs"/>
                            </a:rPr>
                            <a:t>HC</a:t>
                          </a:r>
                          <a14:m>
                            <m:oMath xmlns:m="http://schemas.openxmlformats.org/officeDocument/2006/math">
                              <m:sSubSup>
                                <m:sSubSupPr>
                                  <m:ctrlPr>
                                    <a:rPr lang="zh-CN" altLang="zh-CN" sz="2800" i="1" kern="1200">
                                      <a:solidFill>
                                        <a:schemeClr val="dk1"/>
                                      </a:solidFill>
                                      <a:effectLst/>
                                      <a:latin typeface="Cambria Math" panose="02040503050406030204" pitchFamily="18" charset="0"/>
                                      <a:ea typeface="+mj-ea"/>
                                      <a:cs typeface="+mn-cs"/>
                                    </a:rPr>
                                  </m:ctrlPr>
                                </m:sSubSupPr>
                                <m:e>
                                  <m:r>
                                    <m:rPr>
                                      <m:sty m:val="p"/>
                                    </m:rPr>
                                    <a:rPr lang="en-US" altLang="zh-CN" sz="2800" kern="1200">
                                      <a:solidFill>
                                        <a:schemeClr val="dk1"/>
                                      </a:solidFill>
                                      <a:effectLst/>
                                      <a:latin typeface="Cambria Math" panose="02040503050406030204" pitchFamily="18" charset="0"/>
                                      <a:ea typeface="+mj-ea"/>
                                      <a:cs typeface="+mn-cs"/>
                                    </a:rPr>
                                    <m:t>O</m:t>
                                  </m:r>
                                </m:e>
                                <m:sub>
                                  <m:r>
                                    <a:rPr lang="en-US" altLang="zh-CN" sz="2800" kern="1200">
                                      <a:solidFill>
                                        <a:schemeClr val="dk1"/>
                                      </a:solidFill>
                                      <a:effectLst/>
                                      <a:latin typeface="Cambria Math" panose="02040503050406030204" pitchFamily="18" charset="0"/>
                                      <a:ea typeface="+mj-ea"/>
                                      <a:cs typeface="+mn-cs"/>
                                    </a:rPr>
                                    <m:t>3</m:t>
                                  </m:r>
                                </m:sub>
                                <m:sup>
                                  <m:r>
                                    <m:rPr>
                                      <m:nor/>
                                    </m:rPr>
                                    <a:rPr lang="en-US" altLang="zh-CN" sz="2800" i="1" kern="1200">
                                      <a:solidFill>
                                        <a:schemeClr val="dk1"/>
                                      </a:solidFill>
                                      <a:effectLst/>
                                      <a:latin typeface="+mj-lt"/>
                                      <a:ea typeface="+mj-ea"/>
                                      <a:cs typeface="+mn-cs"/>
                                    </a:rPr>
                                    <m:t>−</m:t>
                                  </m:r>
                                </m:sup>
                              </m:sSubSup>
                            </m:oMath>
                          </a14:m>
                          <a:r>
                            <a:rPr lang="en-US" altLang="zh-CN" sz="2800" kern="1200" dirty="0">
                              <a:solidFill>
                                <a:schemeClr val="dk1"/>
                              </a:solidFill>
                              <a:effectLst/>
                              <a:latin typeface="+mj-lt"/>
                              <a:ea typeface="+mj-ea"/>
                              <a:cs typeface="+mn-cs"/>
                            </a:rPr>
                            <a:t>+H</a:t>
                          </a:r>
                          <a:r>
                            <a:rPr lang="en-US" altLang="zh-CN" sz="2800" kern="1200" baseline="30000" dirty="0">
                              <a:solidFill>
                                <a:schemeClr val="dk1"/>
                              </a:solidFill>
                              <a:effectLst/>
                              <a:latin typeface="+mj-lt"/>
                              <a:ea typeface="+mj-ea"/>
                              <a:cs typeface="+mn-cs"/>
                            </a:rPr>
                            <a:t>+</a:t>
                          </a:r>
                          <a:r>
                            <a:rPr lang="en-US" altLang="zh-CN" sz="2800" kern="1200" baseline="0" dirty="0">
                              <a:solidFill>
                                <a:schemeClr val="dk1"/>
                              </a:solidFill>
                              <a:effectLst/>
                              <a:latin typeface="+mj-lt"/>
                              <a:ea typeface="+mj-ea"/>
                              <a:cs typeface="+mn-cs"/>
                            </a:rPr>
                            <a:t>      </a:t>
                          </a:r>
                          <a:r>
                            <a:rPr lang="en-US" altLang="zh-CN" sz="2800" kern="1200" dirty="0">
                              <a:solidFill>
                                <a:schemeClr val="dk1"/>
                              </a:solidFill>
                              <a:effectLst/>
                              <a:latin typeface="+mj-lt"/>
                              <a:ea typeface="+mj-ea"/>
                              <a:cs typeface="+mn-cs"/>
                            </a:rPr>
                            <a:t>CO</a:t>
                          </a:r>
                          <a:r>
                            <a:rPr lang="en-US" altLang="zh-CN" sz="2800" kern="1200" baseline="-25000" dirty="0">
                              <a:solidFill>
                                <a:schemeClr val="dk1"/>
                              </a:solidFill>
                              <a:effectLst/>
                              <a:latin typeface="+mj-lt"/>
                              <a:ea typeface="+mj-ea"/>
                              <a:cs typeface="+mn-cs"/>
                            </a:rPr>
                            <a:t>2</a:t>
                          </a:r>
                          <a:r>
                            <a:rPr lang="en-US" altLang="zh-CN" sz="2800" kern="1200" dirty="0">
                              <a:solidFill>
                                <a:schemeClr val="dk1"/>
                              </a:solidFill>
                              <a:effectLst/>
                              <a:latin typeface="+mj-lt"/>
                              <a:ea typeface="+mj-ea"/>
                              <a:cs typeface="+mn-cs"/>
                            </a:rPr>
                            <a:t>↑ +H</a:t>
                          </a:r>
                          <a:r>
                            <a:rPr lang="en-US" altLang="zh-CN" sz="2800" kern="1200" baseline="-25000" dirty="0">
                              <a:solidFill>
                                <a:schemeClr val="dk1"/>
                              </a:solidFill>
                              <a:effectLst/>
                              <a:latin typeface="+mj-lt"/>
                              <a:ea typeface="+mj-ea"/>
                              <a:cs typeface="+mn-cs"/>
                            </a:rPr>
                            <a:t>2</a:t>
                          </a:r>
                          <a:r>
                            <a:rPr lang="en-US" altLang="zh-CN" sz="2800" kern="1200" dirty="0">
                              <a:solidFill>
                                <a:schemeClr val="dk1"/>
                              </a:solidFill>
                              <a:effectLst/>
                              <a:latin typeface="+mj-lt"/>
                              <a:ea typeface="+mj-ea"/>
                              <a:cs typeface="+mn-cs"/>
                            </a:rPr>
                            <a:t>O</a:t>
                          </a:r>
                          <a:endParaRPr lang="zh-CN" altLang="en-US" sz="2800" dirty="0">
                            <a:latin typeface="+mj-lt"/>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55438159"/>
                      </a:ext>
                    </a:extLst>
                  </a:tr>
                  <a:tr h="1770608">
                    <a:tc>
                      <a:txBody>
                        <a:bodyPr/>
                        <a:lstStyle/>
                        <a:p>
                          <a:pPr>
                            <a:lnSpc>
                              <a:spcPct val="150000"/>
                            </a:lnSpc>
                            <a:spcAft>
                              <a:spcPts val="0"/>
                            </a:spcAft>
                          </a:pPr>
                          <a:r>
                            <a:rPr lang="zh-CN" sz="2800" dirty="0">
                              <a:solidFill>
                                <a:srgbClr val="000000"/>
                              </a:solidFill>
                              <a:effectLst/>
                              <a:latin typeface="+mj-lt"/>
                              <a:ea typeface="+mj-ea"/>
                              <a:cs typeface="Times New Roman" panose="02020603050405020304" pitchFamily="18" charset="0"/>
                            </a:rPr>
                            <a:t>向</a:t>
                          </a:r>
                          <a:r>
                            <a:rPr lang="en-US" sz="2800" dirty="0">
                              <a:solidFill>
                                <a:srgbClr val="000000"/>
                              </a:solidFill>
                              <a:effectLst/>
                              <a:latin typeface="+mj-lt"/>
                              <a:ea typeface="+mj-ea"/>
                              <a:cs typeface="Times New Roman" panose="02020603050405020304" pitchFamily="18" charset="0"/>
                            </a:rPr>
                            <a:t>Na</a:t>
                          </a:r>
                          <a:r>
                            <a:rPr lang="en-US" sz="2800" baseline="-25000" dirty="0">
                              <a:solidFill>
                                <a:srgbClr val="000000"/>
                              </a:solidFill>
                              <a:effectLst/>
                              <a:latin typeface="+mj-lt"/>
                              <a:ea typeface="+mj-ea"/>
                              <a:cs typeface="Times New Roman" panose="02020603050405020304" pitchFamily="18" charset="0"/>
                            </a:rPr>
                            <a:t>2</a:t>
                          </a:r>
                          <a:r>
                            <a:rPr lang="en-US" sz="2800" dirty="0">
                              <a:solidFill>
                                <a:srgbClr val="000000"/>
                              </a:solidFill>
                              <a:effectLst/>
                              <a:latin typeface="+mj-lt"/>
                              <a:ea typeface="+mj-ea"/>
                              <a:cs typeface="Times New Roman" panose="02020603050405020304" pitchFamily="18" charset="0"/>
                            </a:rPr>
                            <a:t>CO</a:t>
                          </a:r>
                          <a:r>
                            <a:rPr lang="en-US" sz="2800" baseline="-25000" dirty="0">
                              <a:solidFill>
                                <a:srgbClr val="000000"/>
                              </a:solidFill>
                              <a:effectLst/>
                              <a:latin typeface="+mj-lt"/>
                              <a:ea typeface="+mj-ea"/>
                              <a:cs typeface="Times New Roman" panose="02020603050405020304" pitchFamily="18" charset="0"/>
                            </a:rPr>
                            <a:t>3</a:t>
                          </a:r>
                          <a:r>
                            <a:rPr lang="zh-CN" sz="2800" dirty="0">
                              <a:solidFill>
                                <a:srgbClr val="000000"/>
                              </a:solidFill>
                              <a:effectLst/>
                              <a:latin typeface="+mj-lt"/>
                              <a:ea typeface="+mj-ea"/>
                              <a:cs typeface="Times New Roman" panose="02020603050405020304" pitchFamily="18" charset="0"/>
                            </a:rPr>
                            <a:t>溶液中逐滴加入盐酸</a:t>
                          </a:r>
                          <a:r>
                            <a:rPr lang="en-US" sz="2800" dirty="0">
                              <a:solidFill>
                                <a:srgbClr val="000000"/>
                              </a:solidFill>
                              <a:effectLst/>
                              <a:latin typeface="+mj-lt"/>
                              <a:ea typeface="+mj-ea"/>
                              <a:cs typeface="Times New Roman" panose="02020603050405020304" pitchFamily="18" charset="0"/>
                            </a:rPr>
                            <a:t>,</a:t>
                          </a:r>
                          <a:r>
                            <a:rPr lang="zh-CN" sz="2800" dirty="0">
                              <a:solidFill>
                                <a:srgbClr val="000000"/>
                              </a:solidFill>
                              <a:effectLst/>
                              <a:latin typeface="+mj-lt"/>
                              <a:ea typeface="+mj-ea"/>
                              <a:cs typeface="Times New Roman" panose="02020603050405020304" pitchFamily="18" charset="0"/>
                            </a:rPr>
                            <a:t>消耗的</a:t>
                          </a:r>
                          <a:r>
                            <a:rPr lang="en-US" sz="2800" dirty="0" err="1">
                              <a:solidFill>
                                <a:srgbClr val="000000"/>
                              </a:solidFill>
                              <a:effectLst/>
                              <a:latin typeface="+mj-lt"/>
                              <a:ea typeface="+mj-ea"/>
                              <a:cs typeface="Times New Roman" panose="02020603050405020304" pitchFamily="18" charset="0"/>
                            </a:rPr>
                            <a:t>HCl</a:t>
                          </a:r>
                          <a:r>
                            <a:rPr lang="zh-CN" sz="2800" dirty="0">
                              <a:solidFill>
                                <a:srgbClr val="000000"/>
                              </a:solidFill>
                              <a:effectLst/>
                              <a:latin typeface="+mj-lt"/>
                              <a:ea typeface="+mj-ea"/>
                              <a:cs typeface="Times New Roman" panose="02020603050405020304" pitchFamily="18" charset="0"/>
                            </a:rPr>
                            <a:t>与产生的</a:t>
                          </a:r>
                          <a:r>
                            <a:rPr lang="en-US" sz="2800" dirty="0">
                              <a:solidFill>
                                <a:srgbClr val="000000"/>
                              </a:solidFill>
                              <a:effectLst/>
                              <a:latin typeface="+mj-lt"/>
                              <a:ea typeface="+mj-ea"/>
                              <a:cs typeface="Times New Roman" panose="02020603050405020304" pitchFamily="18" charset="0"/>
                            </a:rPr>
                            <a:t>CO</a:t>
                          </a:r>
                          <a:r>
                            <a:rPr lang="en-US" sz="2800" baseline="-25000" dirty="0">
                              <a:solidFill>
                                <a:srgbClr val="000000"/>
                              </a:solidFill>
                              <a:effectLst/>
                              <a:latin typeface="+mj-lt"/>
                              <a:ea typeface="+mj-ea"/>
                              <a:cs typeface="Times New Roman" panose="02020603050405020304" pitchFamily="18" charset="0"/>
                            </a:rPr>
                            <a:t>2</a:t>
                          </a:r>
                          <a:r>
                            <a:rPr lang="zh-CN" sz="2800" dirty="0">
                              <a:solidFill>
                                <a:srgbClr val="000000"/>
                              </a:solidFill>
                              <a:effectLst/>
                              <a:latin typeface="+mj-lt"/>
                              <a:ea typeface="+mj-ea"/>
                              <a:cs typeface="Times New Roman" panose="02020603050405020304" pitchFamily="18" charset="0"/>
                            </a:rPr>
                            <a:t>的物质的量关系</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endParaRPr lang="zh-CN" altLang="en-US" sz="2800">
                            <a:latin typeface="+mj-lt"/>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zh-CN" sz="2800" kern="1200" dirty="0">
                              <a:solidFill>
                                <a:schemeClr val="dk1"/>
                              </a:solidFill>
                              <a:effectLst/>
                              <a:latin typeface="+mj-lt"/>
                              <a:ea typeface="+mj-ea"/>
                              <a:cs typeface="+mn-cs"/>
                            </a:rPr>
                            <a:t>H</a:t>
                          </a:r>
                          <a:r>
                            <a:rPr lang="en-US" altLang="zh-CN" sz="2800" kern="1200" baseline="30000" dirty="0">
                              <a:solidFill>
                                <a:schemeClr val="dk1"/>
                              </a:solidFill>
                              <a:effectLst/>
                              <a:latin typeface="+mj-lt"/>
                              <a:ea typeface="+mj-ea"/>
                              <a:cs typeface="+mn-cs"/>
                            </a:rPr>
                            <a:t>+</a:t>
                          </a:r>
                          <a:r>
                            <a:rPr lang="en-US" altLang="zh-CN" sz="2800" kern="1200" dirty="0">
                              <a:solidFill>
                                <a:schemeClr val="dk1"/>
                              </a:solidFill>
                              <a:effectLst/>
                              <a:latin typeface="+mj-lt"/>
                              <a:ea typeface="+mj-ea"/>
                              <a:cs typeface="+mn-cs"/>
                            </a:rPr>
                            <a:t>+C</a:t>
                          </a:r>
                          <a14:m>
                            <m:oMath xmlns:m="http://schemas.openxmlformats.org/officeDocument/2006/math">
                              <m:sSubSup>
                                <m:sSubSupPr>
                                  <m:ctrlPr>
                                    <a:rPr lang="zh-CN" altLang="zh-CN" sz="2800" i="1" kern="1200">
                                      <a:solidFill>
                                        <a:schemeClr val="dk1"/>
                                      </a:solidFill>
                                      <a:effectLst/>
                                      <a:latin typeface="Cambria Math" panose="02040503050406030204" pitchFamily="18" charset="0"/>
                                      <a:ea typeface="+mj-ea"/>
                                      <a:cs typeface="+mn-cs"/>
                                    </a:rPr>
                                  </m:ctrlPr>
                                </m:sSubSupPr>
                                <m:e>
                                  <m:r>
                                    <m:rPr>
                                      <m:sty m:val="p"/>
                                    </m:rPr>
                                    <a:rPr lang="en-US" altLang="zh-CN" sz="2800" kern="1200">
                                      <a:solidFill>
                                        <a:schemeClr val="dk1"/>
                                      </a:solidFill>
                                      <a:effectLst/>
                                      <a:latin typeface="Cambria Math" panose="02040503050406030204" pitchFamily="18" charset="0"/>
                                      <a:ea typeface="+mj-ea"/>
                                      <a:cs typeface="+mn-cs"/>
                                    </a:rPr>
                                    <m:t>O</m:t>
                                  </m:r>
                                </m:e>
                                <m:sub>
                                  <m:r>
                                    <a:rPr lang="en-US" altLang="zh-CN" sz="2800" kern="1200">
                                      <a:solidFill>
                                        <a:schemeClr val="dk1"/>
                                      </a:solidFill>
                                      <a:effectLst/>
                                      <a:latin typeface="Cambria Math" panose="02040503050406030204" pitchFamily="18" charset="0"/>
                                      <a:ea typeface="+mj-ea"/>
                                      <a:cs typeface="+mn-cs"/>
                                    </a:rPr>
                                    <m:t>3</m:t>
                                  </m:r>
                                </m:sub>
                                <m:sup>
                                  <m:r>
                                    <a:rPr lang="en-US" altLang="zh-CN" sz="2800" kern="1200">
                                      <a:solidFill>
                                        <a:schemeClr val="dk1"/>
                                      </a:solidFill>
                                      <a:effectLst/>
                                      <a:latin typeface="Cambria Math" panose="02040503050406030204" pitchFamily="18" charset="0"/>
                                      <a:ea typeface="+mj-ea"/>
                                      <a:cs typeface="+mn-cs"/>
                                    </a:rPr>
                                    <m:t>2</m:t>
                                  </m:r>
                                  <m:r>
                                    <m:rPr>
                                      <m:nor/>
                                    </m:rPr>
                                    <a:rPr lang="en-US" altLang="zh-CN" sz="2800" i="1" kern="1200">
                                      <a:solidFill>
                                        <a:schemeClr val="dk1"/>
                                      </a:solidFill>
                                      <a:effectLst/>
                                      <a:latin typeface="+mj-lt"/>
                                      <a:ea typeface="+mj-ea"/>
                                      <a:cs typeface="+mn-cs"/>
                                    </a:rPr>
                                    <m:t>−</m:t>
                                  </m:r>
                                </m:sup>
                              </m:sSubSup>
                            </m:oMath>
                          </a14:m>
                          <a:r>
                            <a:rPr lang="zh-CN" altLang="en-US" sz="2800" dirty="0">
                              <a:latin typeface="+mj-lt"/>
                              <a:ea typeface="+mj-ea"/>
                            </a:rPr>
                            <a:t>       </a:t>
                          </a:r>
                          <a:r>
                            <a:rPr lang="en-US" altLang="zh-CN" sz="2800" kern="1200" dirty="0">
                              <a:solidFill>
                                <a:schemeClr val="dk1"/>
                              </a:solidFill>
                              <a:effectLst/>
                              <a:latin typeface="+mj-lt"/>
                              <a:ea typeface="+mj-ea"/>
                              <a:cs typeface="+mn-cs"/>
                            </a:rPr>
                            <a:t>HC</a:t>
                          </a:r>
                          <a14:m>
                            <m:oMath xmlns:m="http://schemas.openxmlformats.org/officeDocument/2006/math">
                              <m:sSubSup>
                                <m:sSubSupPr>
                                  <m:ctrlPr>
                                    <a:rPr lang="zh-CN" altLang="zh-CN" sz="2800" i="1" kern="1200">
                                      <a:solidFill>
                                        <a:schemeClr val="dk1"/>
                                      </a:solidFill>
                                      <a:effectLst/>
                                      <a:latin typeface="Cambria Math" panose="02040503050406030204" pitchFamily="18" charset="0"/>
                                      <a:ea typeface="+mj-ea"/>
                                      <a:cs typeface="+mn-cs"/>
                                    </a:rPr>
                                  </m:ctrlPr>
                                </m:sSubSupPr>
                                <m:e>
                                  <m:r>
                                    <m:rPr>
                                      <m:sty m:val="p"/>
                                    </m:rPr>
                                    <a:rPr lang="en-US" altLang="zh-CN" sz="2800" kern="1200">
                                      <a:solidFill>
                                        <a:schemeClr val="dk1"/>
                                      </a:solidFill>
                                      <a:effectLst/>
                                      <a:latin typeface="Cambria Math" panose="02040503050406030204" pitchFamily="18" charset="0"/>
                                      <a:ea typeface="+mj-ea"/>
                                      <a:cs typeface="+mn-cs"/>
                                    </a:rPr>
                                    <m:t>O</m:t>
                                  </m:r>
                                </m:e>
                                <m:sub>
                                  <m:r>
                                    <a:rPr lang="en-US" altLang="zh-CN" sz="2800" kern="1200">
                                      <a:solidFill>
                                        <a:schemeClr val="dk1"/>
                                      </a:solidFill>
                                      <a:effectLst/>
                                      <a:latin typeface="Cambria Math" panose="02040503050406030204" pitchFamily="18" charset="0"/>
                                      <a:ea typeface="+mj-ea"/>
                                      <a:cs typeface="+mn-cs"/>
                                    </a:rPr>
                                    <m:t>3</m:t>
                                  </m:r>
                                </m:sub>
                                <m:sup>
                                  <m:r>
                                    <m:rPr>
                                      <m:nor/>
                                    </m:rPr>
                                    <a:rPr lang="en-US" altLang="zh-CN" sz="2800" i="1" kern="1200">
                                      <a:solidFill>
                                        <a:schemeClr val="dk1"/>
                                      </a:solidFill>
                                      <a:effectLst/>
                                      <a:latin typeface="+mj-lt"/>
                                      <a:ea typeface="+mj-ea"/>
                                      <a:cs typeface="+mn-cs"/>
                                    </a:rPr>
                                    <m:t>−</m:t>
                                  </m:r>
                                </m:sup>
                              </m:sSubSup>
                            </m:oMath>
                          </a14:m>
                          <a:r>
                            <a:rPr lang="en-US" altLang="zh-CN" sz="2800" kern="1200" dirty="0">
                              <a:solidFill>
                                <a:schemeClr val="dk1"/>
                              </a:solidFill>
                              <a:effectLst/>
                              <a:latin typeface="+mj-lt"/>
                              <a:ea typeface="+mj-ea"/>
                              <a:cs typeface="+mn-cs"/>
                            </a:rPr>
                            <a:t>(</a:t>
                          </a:r>
                          <a:r>
                            <a:rPr lang="zh-CN" altLang="zh-CN" sz="2800" kern="1200" dirty="0">
                              <a:solidFill>
                                <a:schemeClr val="dk1"/>
                              </a:solidFill>
                              <a:effectLst/>
                              <a:latin typeface="+mj-lt"/>
                              <a:ea typeface="+mj-ea"/>
                              <a:cs typeface="+mn-cs"/>
                            </a:rPr>
                            <a:t>先</a:t>
                          </a:r>
                          <a:r>
                            <a:rPr lang="en-US" altLang="zh-CN" sz="2800" kern="1200" dirty="0">
                              <a:solidFill>
                                <a:schemeClr val="dk1"/>
                              </a:solidFill>
                              <a:effectLst/>
                              <a:latin typeface="+mj-lt"/>
                              <a:ea typeface="+mj-ea"/>
                              <a:cs typeface="+mn-cs"/>
                            </a:rPr>
                            <a:t>)</a:t>
                          </a:r>
                          <a:endParaRPr lang="zh-CN" altLang="zh-CN" sz="2800" kern="1200" dirty="0">
                            <a:solidFill>
                              <a:schemeClr val="dk1"/>
                            </a:solidFill>
                            <a:effectLst/>
                            <a:latin typeface="+mj-lt"/>
                            <a:ea typeface="+mj-ea"/>
                            <a:cs typeface="+mn-cs"/>
                          </a:endParaRPr>
                        </a:p>
                        <a:p>
                          <a:pPr>
                            <a:lnSpc>
                              <a:spcPct val="150000"/>
                            </a:lnSpc>
                          </a:pPr>
                          <a:r>
                            <a:rPr lang="en-US" altLang="zh-CN" sz="2800" kern="1200" dirty="0">
                              <a:solidFill>
                                <a:schemeClr val="dk1"/>
                              </a:solidFill>
                              <a:effectLst/>
                              <a:latin typeface="+mj-lt"/>
                              <a:ea typeface="+mj-ea"/>
                              <a:cs typeface="+mn-cs"/>
                            </a:rPr>
                            <a:t>HC</a:t>
                          </a:r>
                          <a14:m>
                            <m:oMath xmlns:m="http://schemas.openxmlformats.org/officeDocument/2006/math">
                              <m:sSubSup>
                                <m:sSubSupPr>
                                  <m:ctrlPr>
                                    <a:rPr lang="zh-CN" altLang="zh-CN" sz="2800" i="1" kern="1200">
                                      <a:solidFill>
                                        <a:schemeClr val="dk1"/>
                                      </a:solidFill>
                                      <a:effectLst/>
                                      <a:latin typeface="Cambria Math" panose="02040503050406030204" pitchFamily="18" charset="0"/>
                                      <a:ea typeface="+mj-ea"/>
                                      <a:cs typeface="+mn-cs"/>
                                    </a:rPr>
                                  </m:ctrlPr>
                                </m:sSubSupPr>
                                <m:e>
                                  <m:r>
                                    <m:rPr>
                                      <m:sty m:val="p"/>
                                    </m:rPr>
                                    <a:rPr lang="en-US" altLang="zh-CN" sz="2800" kern="1200">
                                      <a:solidFill>
                                        <a:schemeClr val="dk1"/>
                                      </a:solidFill>
                                      <a:effectLst/>
                                      <a:latin typeface="Cambria Math" panose="02040503050406030204" pitchFamily="18" charset="0"/>
                                      <a:ea typeface="+mj-ea"/>
                                      <a:cs typeface="+mn-cs"/>
                                    </a:rPr>
                                    <m:t>O</m:t>
                                  </m:r>
                                </m:e>
                                <m:sub>
                                  <m:r>
                                    <a:rPr lang="en-US" altLang="zh-CN" sz="2800" kern="1200">
                                      <a:solidFill>
                                        <a:schemeClr val="dk1"/>
                                      </a:solidFill>
                                      <a:effectLst/>
                                      <a:latin typeface="Cambria Math" panose="02040503050406030204" pitchFamily="18" charset="0"/>
                                      <a:ea typeface="+mj-ea"/>
                                      <a:cs typeface="+mn-cs"/>
                                    </a:rPr>
                                    <m:t>3</m:t>
                                  </m:r>
                                </m:sub>
                                <m:sup>
                                  <m:r>
                                    <m:rPr>
                                      <m:nor/>
                                    </m:rPr>
                                    <a:rPr lang="en-US" altLang="zh-CN" sz="2800" i="1" kern="1200">
                                      <a:solidFill>
                                        <a:schemeClr val="dk1"/>
                                      </a:solidFill>
                                      <a:effectLst/>
                                      <a:latin typeface="+mj-lt"/>
                                      <a:ea typeface="+mj-ea"/>
                                      <a:cs typeface="+mn-cs"/>
                                    </a:rPr>
                                    <m:t>−</m:t>
                                  </m:r>
                                </m:sup>
                              </m:sSubSup>
                            </m:oMath>
                          </a14:m>
                          <a:r>
                            <a:rPr lang="en-US" altLang="zh-CN" sz="2800" kern="1200" dirty="0">
                              <a:solidFill>
                                <a:schemeClr val="dk1"/>
                              </a:solidFill>
                              <a:effectLst/>
                              <a:latin typeface="+mj-lt"/>
                              <a:ea typeface="+mj-ea"/>
                              <a:cs typeface="+mn-cs"/>
                            </a:rPr>
                            <a:t>+H</a:t>
                          </a:r>
                          <a:r>
                            <a:rPr lang="en-US" altLang="zh-CN" sz="2800" kern="1200" baseline="30000" dirty="0">
                              <a:solidFill>
                                <a:schemeClr val="dk1"/>
                              </a:solidFill>
                              <a:effectLst/>
                              <a:latin typeface="+mj-lt"/>
                              <a:ea typeface="+mj-ea"/>
                              <a:cs typeface="+mn-cs"/>
                            </a:rPr>
                            <a:t>+</a:t>
                          </a:r>
                          <a:r>
                            <a:rPr lang="en-US" altLang="zh-CN" sz="2800" kern="1200" baseline="0" dirty="0">
                              <a:solidFill>
                                <a:schemeClr val="dk1"/>
                              </a:solidFill>
                              <a:effectLst/>
                              <a:latin typeface="+mj-lt"/>
                              <a:ea typeface="+mj-ea"/>
                              <a:cs typeface="+mn-cs"/>
                            </a:rPr>
                            <a:t>     </a:t>
                          </a:r>
                          <a:r>
                            <a:rPr lang="en-US" altLang="zh-CN" sz="2800" kern="1200" dirty="0">
                              <a:solidFill>
                                <a:schemeClr val="dk1"/>
                              </a:solidFill>
                              <a:effectLst/>
                              <a:latin typeface="+mj-lt"/>
                              <a:ea typeface="+mj-ea"/>
                              <a:cs typeface="+mn-cs"/>
                            </a:rPr>
                            <a:t>CO</a:t>
                          </a:r>
                          <a:r>
                            <a:rPr lang="en-US" altLang="zh-CN" sz="2800" kern="1200" baseline="-25000" dirty="0">
                              <a:solidFill>
                                <a:schemeClr val="dk1"/>
                              </a:solidFill>
                              <a:effectLst/>
                              <a:latin typeface="+mj-lt"/>
                              <a:ea typeface="+mj-ea"/>
                              <a:cs typeface="+mn-cs"/>
                            </a:rPr>
                            <a:t>2</a:t>
                          </a:r>
                          <a:r>
                            <a:rPr lang="en-US" altLang="zh-CN" sz="2800" kern="1200" dirty="0">
                              <a:solidFill>
                                <a:schemeClr val="dk1"/>
                              </a:solidFill>
                              <a:effectLst/>
                              <a:latin typeface="+mj-lt"/>
                              <a:ea typeface="+mj-ea"/>
                              <a:cs typeface="+mn-cs"/>
                            </a:rPr>
                            <a:t>↑+ H</a:t>
                          </a:r>
                          <a:r>
                            <a:rPr lang="en-US" altLang="zh-CN" sz="2800" kern="1200" baseline="-25000" dirty="0">
                              <a:solidFill>
                                <a:schemeClr val="dk1"/>
                              </a:solidFill>
                              <a:effectLst/>
                              <a:latin typeface="+mj-lt"/>
                              <a:ea typeface="+mj-ea"/>
                              <a:cs typeface="+mn-cs"/>
                            </a:rPr>
                            <a:t>2</a:t>
                          </a:r>
                          <a:r>
                            <a:rPr lang="en-US" altLang="zh-CN" sz="2800" kern="1200" dirty="0">
                              <a:solidFill>
                                <a:schemeClr val="dk1"/>
                              </a:solidFill>
                              <a:effectLst/>
                              <a:latin typeface="+mj-lt"/>
                              <a:ea typeface="+mj-ea"/>
                              <a:cs typeface="+mn-cs"/>
                            </a:rPr>
                            <a:t>O(</a:t>
                          </a:r>
                          <a:r>
                            <a:rPr lang="zh-CN" altLang="zh-CN" sz="2800" kern="1200" dirty="0">
                              <a:solidFill>
                                <a:schemeClr val="dk1"/>
                              </a:solidFill>
                              <a:effectLst/>
                              <a:latin typeface="+mj-lt"/>
                              <a:ea typeface="+mj-ea"/>
                              <a:cs typeface="+mn-cs"/>
                            </a:rPr>
                            <a:t>后</a:t>
                          </a:r>
                          <a:r>
                            <a:rPr lang="en-US" altLang="zh-CN" sz="2800" kern="1200" dirty="0">
                              <a:solidFill>
                                <a:schemeClr val="dk1"/>
                              </a:solidFill>
                              <a:effectLst/>
                              <a:latin typeface="+mj-lt"/>
                              <a:ea typeface="+mj-ea"/>
                              <a:cs typeface="+mn-cs"/>
                            </a:rPr>
                            <a:t>)</a:t>
                          </a:r>
                          <a:endParaRPr lang="zh-CN" altLang="en-US" sz="2800" dirty="0">
                            <a:latin typeface="+mj-lt"/>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22948137"/>
                      </a:ext>
                    </a:extLst>
                  </a:tr>
                </a:tbl>
              </a:graphicData>
            </a:graphic>
          </p:graphicFrame>
        </mc:Choice>
        <mc:Fallback xmlns="">
          <p:graphicFrame>
            <p:nvGraphicFramePr>
              <p:cNvPr id="2" name="表格 1"/>
              <p:cNvGraphicFramePr>
                <a:graphicFrameLocks noGrp="1"/>
              </p:cNvGraphicFramePr>
              <p:nvPr>
                <p:extLst>
                  <p:ext uri="{D42A27DB-BD31-4B8C-83A1-F6EECF244321}">
                    <p14:modId xmlns:p14="http://schemas.microsoft.com/office/powerpoint/2010/main" val="1786535284"/>
                  </p:ext>
                </p:extLst>
              </p:nvPr>
            </p:nvGraphicFramePr>
            <p:xfrm>
              <a:off x="439837" y="2053933"/>
              <a:ext cx="11354766" cy="4389502"/>
            </p:xfrm>
            <a:graphic>
              <a:graphicData uri="http://schemas.openxmlformats.org/drawingml/2006/table">
                <a:tbl>
                  <a:tblPr firstRow="1" bandRow="1">
                    <a:tableStyleId>{5C22544A-7EE6-4342-B048-85BDC9FD1C3A}</a:tableStyleId>
                  </a:tblPr>
                  <a:tblGrid>
                    <a:gridCol w="4409955">
                      <a:extLst>
                        <a:ext uri="{9D8B030D-6E8A-4147-A177-3AD203B41FA5}">
                          <a16:colId xmlns:a16="http://schemas.microsoft.com/office/drawing/2014/main" val="2157693665"/>
                        </a:ext>
                      </a:extLst>
                    </a:gridCol>
                    <a:gridCol w="3159889">
                      <a:extLst>
                        <a:ext uri="{9D8B030D-6E8A-4147-A177-3AD203B41FA5}">
                          <a16:colId xmlns:a16="http://schemas.microsoft.com/office/drawing/2014/main" val="1436280293"/>
                        </a:ext>
                      </a:extLst>
                    </a:gridCol>
                    <a:gridCol w="3784922">
                      <a:extLst>
                        <a:ext uri="{9D8B030D-6E8A-4147-A177-3AD203B41FA5}">
                          <a16:colId xmlns:a16="http://schemas.microsoft.com/office/drawing/2014/main" val="2828129351"/>
                        </a:ext>
                      </a:extLst>
                    </a:gridCol>
                  </a:tblGrid>
                  <a:tr h="564452">
                    <a:tc>
                      <a:txBody>
                        <a:bodyPr/>
                        <a:lstStyle/>
                        <a:p>
                          <a:pPr algn="ctr">
                            <a:lnSpc>
                              <a:spcPct val="150000"/>
                            </a:lnSpc>
                            <a:spcAft>
                              <a:spcPts val="0"/>
                            </a:spcAft>
                          </a:pPr>
                          <a:r>
                            <a:rPr lang="zh-CN" sz="2800" b="0" dirty="0">
                              <a:solidFill>
                                <a:srgbClr val="000000"/>
                              </a:solidFill>
                              <a:effectLst/>
                              <a:latin typeface="+mj-lt"/>
                              <a:ea typeface="+mj-ea"/>
                              <a:cs typeface="Times New Roman" panose="02020603050405020304" pitchFamily="18" charset="0"/>
                            </a:rPr>
                            <a:t>反应类型</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800" b="0" dirty="0">
                              <a:solidFill>
                                <a:srgbClr val="000000"/>
                              </a:solidFill>
                              <a:effectLst/>
                              <a:latin typeface="+mj-lt"/>
                              <a:ea typeface="+mj-ea"/>
                              <a:cs typeface="Times New Roman" panose="02020603050405020304" pitchFamily="18" charset="0"/>
                            </a:rPr>
                            <a:t>图像</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800" b="0" dirty="0">
                              <a:solidFill>
                                <a:srgbClr val="000000"/>
                              </a:solidFill>
                              <a:effectLst/>
                              <a:latin typeface="+mj-lt"/>
                              <a:ea typeface="+mj-ea"/>
                              <a:cs typeface="Times New Roman" panose="02020603050405020304" pitchFamily="18" charset="0"/>
                            </a:rPr>
                            <a:t>离子反应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4115621"/>
                      </a:ext>
                    </a:extLst>
                  </a:tr>
                  <a:tr h="1844612">
                    <a:tc>
                      <a:txBody>
                        <a:bodyPr/>
                        <a:lstStyle/>
                        <a:p>
                          <a:pPr>
                            <a:lnSpc>
                              <a:spcPct val="150000"/>
                            </a:lnSpc>
                            <a:spcAft>
                              <a:spcPts val="0"/>
                            </a:spcAft>
                          </a:pPr>
                          <a:r>
                            <a:rPr lang="zh-CN" sz="2800">
                              <a:solidFill>
                                <a:srgbClr val="000000"/>
                              </a:solidFill>
                              <a:effectLst/>
                              <a:latin typeface="+mj-lt"/>
                              <a:ea typeface="+mj-ea"/>
                              <a:cs typeface="Times New Roman" panose="02020603050405020304" pitchFamily="18" charset="0"/>
                            </a:rPr>
                            <a:t>向</a:t>
                          </a:r>
                          <a:r>
                            <a:rPr lang="en-US" sz="2800">
                              <a:solidFill>
                                <a:srgbClr val="000000"/>
                              </a:solidFill>
                              <a:effectLst/>
                              <a:latin typeface="+mj-lt"/>
                              <a:ea typeface="+mj-ea"/>
                              <a:cs typeface="Times New Roman" panose="02020603050405020304" pitchFamily="18" charset="0"/>
                            </a:rPr>
                            <a:t>NaHCO</a:t>
                          </a:r>
                          <a:r>
                            <a:rPr lang="en-US" sz="2800" baseline="-25000">
                              <a:solidFill>
                                <a:srgbClr val="000000"/>
                              </a:solidFill>
                              <a:effectLst/>
                              <a:latin typeface="+mj-lt"/>
                              <a:ea typeface="+mj-ea"/>
                              <a:cs typeface="Times New Roman" panose="02020603050405020304" pitchFamily="18" charset="0"/>
                            </a:rPr>
                            <a:t>3</a:t>
                          </a:r>
                          <a:r>
                            <a:rPr lang="zh-CN" sz="2800">
                              <a:solidFill>
                                <a:srgbClr val="000000"/>
                              </a:solidFill>
                              <a:effectLst/>
                              <a:latin typeface="+mj-lt"/>
                              <a:ea typeface="+mj-ea"/>
                              <a:cs typeface="Times New Roman" panose="02020603050405020304" pitchFamily="18" charset="0"/>
                            </a:rPr>
                            <a:t>溶液中逐滴加入盐酸</a:t>
                          </a:r>
                          <a:r>
                            <a:rPr lang="en-US" sz="2800">
                              <a:solidFill>
                                <a:srgbClr val="000000"/>
                              </a:solidFill>
                              <a:effectLst/>
                              <a:latin typeface="+mj-lt"/>
                              <a:ea typeface="+mj-ea"/>
                              <a:cs typeface="Times New Roman" panose="02020603050405020304" pitchFamily="18" charset="0"/>
                            </a:rPr>
                            <a:t>,</a:t>
                          </a:r>
                          <a:r>
                            <a:rPr lang="zh-CN" sz="2800">
                              <a:solidFill>
                                <a:srgbClr val="000000"/>
                              </a:solidFill>
                              <a:effectLst/>
                              <a:latin typeface="+mj-lt"/>
                              <a:ea typeface="+mj-ea"/>
                              <a:cs typeface="Times New Roman" panose="02020603050405020304" pitchFamily="18" charset="0"/>
                            </a:rPr>
                            <a:t>消耗的</a:t>
                          </a:r>
                          <a:r>
                            <a:rPr lang="en-US" sz="2800">
                              <a:solidFill>
                                <a:srgbClr val="000000"/>
                              </a:solidFill>
                              <a:effectLst/>
                              <a:latin typeface="+mj-lt"/>
                              <a:ea typeface="+mj-ea"/>
                              <a:cs typeface="Times New Roman" panose="02020603050405020304" pitchFamily="18" charset="0"/>
                            </a:rPr>
                            <a:t>HCl</a:t>
                          </a:r>
                          <a:r>
                            <a:rPr lang="zh-CN" sz="2800">
                              <a:solidFill>
                                <a:srgbClr val="000000"/>
                              </a:solidFill>
                              <a:effectLst/>
                              <a:latin typeface="+mj-lt"/>
                              <a:ea typeface="+mj-ea"/>
                              <a:cs typeface="Times New Roman" panose="02020603050405020304" pitchFamily="18" charset="0"/>
                            </a:rPr>
                            <a:t>与产生的</a:t>
                          </a:r>
                          <a:r>
                            <a:rPr lang="en-US" sz="2800">
                              <a:solidFill>
                                <a:srgbClr val="000000"/>
                              </a:solidFill>
                              <a:effectLst/>
                              <a:latin typeface="+mj-lt"/>
                              <a:ea typeface="+mj-ea"/>
                              <a:cs typeface="Times New Roman" panose="02020603050405020304" pitchFamily="18" charset="0"/>
                            </a:rPr>
                            <a:t>CO</a:t>
                          </a:r>
                          <a:r>
                            <a:rPr lang="en-US" sz="2800" baseline="-25000">
                              <a:solidFill>
                                <a:srgbClr val="000000"/>
                              </a:solidFill>
                              <a:effectLst/>
                              <a:latin typeface="+mj-lt"/>
                              <a:ea typeface="+mj-ea"/>
                              <a:cs typeface="Times New Roman" panose="02020603050405020304" pitchFamily="18" charset="0"/>
                            </a:rPr>
                            <a:t>2</a:t>
                          </a:r>
                          <a:r>
                            <a:rPr lang="zh-CN" sz="2800">
                              <a:solidFill>
                                <a:srgbClr val="000000"/>
                              </a:solidFill>
                              <a:effectLst/>
                              <a:latin typeface="+mj-lt"/>
                              <a:ea typeface="+mj-ea"/>
                              <a:cs typeface="Times New Roman" panose="02020603050405020304" pitchFamily="18" charset="0"/>
                            </a:rPr>
                            <a:t>的物质的量关系</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endParaRPr lang="zh-CN" altLang="en-US" sz="2800">
                            <a:latin typeface="+mj-lt"/>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0161" t="-31023" r="-322" b="-116502"/>
                          </a:stretch>
                        </a:blipFill>
                      </a:tcPr>
                    </a:tc>
                    <a:extLst>
                      <a:ext uri="{0D108BD9-81ED-4DB2-BD59-A6C34878D82A}">
                        <a16:rowId xmlns:a16="http://schemas.microsoft.com/office/drawing/2014/main" val="1255438159"/>
                      </a:ext>
                    </a:extLst>
                  </a:tr>
                  <a:tr h="1980438">
                    <a:tc>
                      <a:txBody>
                        <a:bodyPr/>
                        <a:lstStyle/>
                        <a:p>
                          <a:pPr>
                            <a:lnSpc>
                              <a:spcPct val="150000"/>
                            </a:lnSpc>
                            <a:spcAft>
                              <a:spcPts val="0"/>
                            </a:spcAft>
                          </a:pPr>
                          <a:r>
                            <a:rPr lang="zh-CN" sz="2800" dirty="0">
                              <a:solidFill>
                                <a:srgbClr val="000000"/>
                              </a:solidFill>
                              <a:effectLst/>
                              <a:latin typeface="+mj-lt"/>
                              <a:ea typeface="+mj-ea"/>
                              <a:cs typeface="Times New Roman" panose="02020603050405020304" pitchFamily="18" charset="0"/>
                            </a:rPr>
                            <a:t>向</a:t>
                          </a:r>
                          <a:r>
                            <a:rPr lang="en-US" sz="2800" dirty="0">
                              <a:solidFill>
                                <a:srgbClr val="000000"/>
                              </a:solidFill>
                              <a:effectLst/>
                              <a:latin typeface="+mj-lt"/>
                              <a:ea typeface="+mj-ea"/>
                              <a:cs typeface="Times New Roman" panose="02020603050405020304" pitchFamily="18" charset="0"/>
                            </a:rPr>
                            <a:t>Na</a:t>
                          </a:r>
                          <a:r>
                            <a:rPr lang="en-US" sz="2800" baseline="-25000" dirty="0">
                              <a:solidFill>
                                <a:srgbClr val="000000"/>
                              </a:solidFill>
                              <a:effectLst/>
                              <a:latin typeface="+mj-lt"/>
                              <a:ea typeface="+mj-ea"/>
                              <a:cs typeface="Times New Roman" panose="02020603050405020304" pitchFamily="18" charset="0"/>
                            </a:rPr>
                            <a:t>2</a:t>
                          </a:r>
                          <a:r>
                            <a:rPr lang="en-US" sz="2800" dirty="0">
                              <a:solidFill>
                                <a:srgbClr val="000000"/>
                              </a:solidFill>
                              <a:effectLst/>
                              <a:latin typeface="+mj-lt"/>
                              <a:ea typeface="+mj-ea"/>
                              <a:cs typeface="Times New Roman" panose="02020603050405020304" pitchFamily="18" charset="0"/>
                            </a:rPr>
                            <a:t>CO</a:t>
                          </a:r>
                          <a:r>
                            <a:rPr lang="en-US" sz="2800" baseline="-25000" dirty="0">
                              <a:solidFill>
                                <a:srgbClr val="000000"/>
                              </a:solidFill>
                              <a:effectLst/>
                              <a:latin typeface="+mj-lt"/>
                              <a:ea typeface="+mj-ea"/>
                              <a:cs typeface="Times New Roman" panose="02020603050405020304" pitchFamily="18" charset="0"/>
                            </a:rPr>
                            <a:t>3</a:t>
                          </a:r>
                          <a:r>
                            <a:rPr lang="zh-CN" sz="2800" dirty="0">
                              <a:solidFill>
                                <a:srgbClr val="000000"/>
                              </a:solidFill>
                              <a:effectLst/>
                              <a:latin typeface="+mj-lt"/>
                              <a:ea typeface="+mj-ea"/>
                              <a:cs typeface="Times New Roman" panose="02020603050405020304" pitchFamily="18" charset="0"/>
                            </a:rPr>
                            <a:t>溶液中逐滴加入盐酸</a:t>
                          </a:r>
                          <a:r>
                            <a:rPr lang="en-US" sz="2800" dirty="0">
                              <a:solidFill>
                                <a:srgbClr val="000000"/>
                              </a:solidFill>
                              <a:effectLst/>
                              <a:latin typeface="+mj-lt"/>
                              <a:ea typeface="+mj-ea"/>
                              <a:cs typeface="Times New Roman" panose="02020603050405020304" pitchFamily="18" charset="0"/>
                            </a:rPr>
                            <a:t>,</a:t>
                          </a:r>
                          <a:r>
                            <a:rPr lang="zh-CN" sz="2800" dirty="0">
                              <a:solidFill>
                                <a:srgbClr val="000000"/>
                              </a:solidFill>
                              <a:effectLst/>
                              <a:latin typeface="+mj-lt"/>
                              <a:ea typeface="+mj-ea"/>
                              <a:cs typeface="Times New Roman" panose="02020603050405020304" pitchFamily="18" charset="0"/>
                            </a:rPr>
                            <a:t>消耗的</a:t>
                          </a:r>
                          <a:r>
                            <a:rPr lang="en-US" sz="2800" dirty="0" err="1">
                              <a:solidFill>
                                <a:srgbClr val="000000"/>
                              </a:solidFill>
                              <a:effectLst/>
                              <a:latin typeface="+mj-lt"/>
                              <a:ea typeface="+mj-ea"/>
                              <a:cs typeface="Times New Roman" panose="02020603050405020304" pitchFamily="18" charset="0"/>
                            </a:rPr>
                            <a:t>HCl</a:t>
                          </a:r>
                          <a:r>
                            <a:rPr lang="zh-CN" sz="2800" dirty="0">
                              <a:solidFill>
                                <a:srgbClr val="000000"/>
                              </a:solidFill>
                              <a:effectLst/>
                              <a:latin typeface="+mj-lt"/>
                              <a:ea typeface="+mj-ea"/>
                              <a:cs typeface="Times New Roman" panose="02020603050405020304" pitchFamily="18" charset="0"/>
                            </a:rPr>
                            <a:t>与产生的</a:t>
                          </a:r>
                          <a:r>
                            <a:rPr lang="en-US" sz="2800" dirty="0">
                              <a:solidFill>
                                <a:srgbClr val="000000"/>
                              </a:solidFill>
                              <a:effectLst/>
                              <a:latin typeface="+mj-lt"/>
                              <a:ea typeface="+mj-ea"/>
                              <a:cs typeface="Times New Roman" panose="02020603050405020304" pitchFamily="18" charset="0"/>
                            </a:rPr>
                            <a:t>CO</a:t>
                          </a:r>
                          <a:r>
                            <a:rPr lang="en-US" sz="2800" baseline="-25000" dirty="0">
                              <a:solidFill>
                                <a:srgbClr val="000000"/>
                              </a:solidFill>
                              <a:effectLst/>
                              <a:latin typeface="+mj-lt"/>
                              <a:ea typeface="+mj-ea"/>
                              <a:cs typeface="Times New Roman" panose="02020603050405020304" pitchFamily="18" charset="0"/>
                            </a:rPr>
                            <a:t>2</a:t>
                          </a:r>
                          <a:r>
                            <a:rPr lang="zh-CN" sz="2800" dirty="0">
                              <a:solidFill>
                                <a:srgbClr val="000000"/>
                              </a:solidFill>
                              <a:effectLst/>
                              <a:latin typeface="+mj-lt"/>
                              <a:ea typeface="+mj-ea"/>
                              <a:cs typeface="Times New Roman" panose="02020603050405020304" pitchFamily="18" charset="0"/>
                            </a:rPr>
                            <a:t>的物质的量关系</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endParaRPr lang="zh-CN" altLang="en-US" sz="2800">
                            <a:latin typeface="+mj-lt"/>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0161" t="-122154" r="-322" b="-8615"/>
                          </a:stretch>
                        </a:blipFill>
                      </a:tcPr>
                    </a:tc>
                    <a:extLst>
                      <a:ext uri="{0D108BD9-81ED-4DB2-BD59-A6C34878D82A}">
                        <a16:rowId xmlns:a16="http://schemas.microsoft.com/office/drawing/2014/main" val="2622948137"/>
                      </a:ext>
                    </a:extLst>
                  </a:tr>
                </a:tbl>
              </a:graphicData>
            </a:graphic>
          </p:graphicFrame>
        </mc:Fallback>
      </mc:AlternateContent>
      <p:pic>
        <p:nvPicPr>
          <p:cNvPr id="10" name="YBTWDTSD118-17T.eps"/>
          <p:cNvPicPr/>
          <p:nvPr/>
        </p:nvPicPr>
        <p:blipFill>
          <a:blip r:embed="rId3"/>
          <a:stretch>
            <a:fillRect/>
          </a:stretch>
        </p:blipFill>
        <p:spPr>
          <a:xfrm>
            <a:off x="4937044" y="2801074"/>
            <a:ext cx="2991613" cy="1620868"/>
          </a:xfrm>
          <a:prstGeom prst="rect">
            <a:avLst/>
          </a:prstGeom>
        </p:spPr>
      </p:pic>
      <p:pic>
        <p:nvPicPr>
          <p:cNvPr id="11" name="YBTWDTSD118-18T.eps"/>
          <p:cNvPicPr/>
          <p:nvPr/>
        </p:nvPicPr>
        <p:blipFill>
          <a:blip r:embed="rId4"/>
          <a:stretch>
            <a:fillRect/>
          </a:stretch>
        </p:blipFill>
        <p:spPr>
          <a:xfrm>
            <a:off x="4937044" y="4782212"/>
            <a:ext cx="3029828" cy="1651573"/>
          </a:xfrm>
          <a:prstGeom prst="rect">
            <a:avLst/>
          </a:prstGeom>
        </p:spPr>
      </p:pic>
      <p:pic>
        <p:nvPicPr>
          <p:cNvPr id="12" name="图片 11"/>
          <p:cNvPicPr/>
          <p:nvPr/>
        </p:nvPicPr>
        <p:blipFill>
          <a:blip r:embed="rId5"/>
          <a:stretch>
            <a:fillRect/>
          </a:stretch>
        </p:blipFill>
        <p:spPr>
          <a:xfrm>
            <a:off x="9678273" y="4805362"/>
            <a:ext cx="366713" cy="211427"/>
          </a:xfrm>
          <a:prstGeom prst="rect">
            <a:avLst/>
          </a:prstGeom>
        </p:spPr>
      </p:pic>
      <p:pic>
        <p:nvPicPr>
          <p:cNvPr id="13" name="图片 12"/>
          <p:cNvPicPr/>
          <p:nvPr/>
        </p:nvPicPr>
        <p:blipFill>
          <a:blip r:embed="rId5"/>
          <a:stretch>
            <a:fillRect/>
          </a:stretch>
        </p:blipFill>
        <p:spPr>
          <a:xfrm>
            <a:off x="9678273" y="5461570"/>
            <a:ext cx="366713" cy="211427"/>
          </a:xfrm>
          <a:prstGeom prst="rect">
            <a:avLst/>
          </a:prstGeom>
        </p:spPr>
      </p:pic>
      <p:pic>
        <p:nvPicPr>
          <p:cNvPr id="14" name="图片 13"/>
          <p:cNvPicPr/>
          <p:nvPr/>
        </p:nvPicPr>
        <p:blipFill>
          <a:blip r:embed="rId5"/>
          <a:stretch>
            <a:fillRect/>
          </a:stretch>
        </p:blipFill>
        <p:spPr>
          <a:xfrm>
            <a:off x="9734152" y="2936758"/>
            <a:ext cx="366713" cy="211427"/>
          </a:xfrm>
          <a:prstGeom prst="rect">
            <a:avLst/>
          </a:prstGeom>
        </p:spPr>
      </p:pic>
    </p:spTree>
    <p:extLst>
      <p:ext uri="{BB962C8B-B14F-4D97-AF65-F5344CB8AC3E}">
        <p14:creationId xmlns:p14="http://schemas.microsoft.com/office/powerpoint/2010/main" val="6505830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xmlns="" id="{714F6134-7288-4796-8499-E211F9E0561B}"/>
              </a:ext>
            </a:extLst>
          </p:cNvPr>
          <p:cNvSpPr/>
          <p:nvPr/>
        </p:nvSpPr>
        <p:spPr>
          <a:xfrm>
            <a:off x="335643" y="256492"/>
            <a:ext cx="11622313" cy="461665"/>
          </a:xfrm>
          <a:prstGeom prst="rect">
            <a:avLst/>
          </a:prstGeom>
        </p:spPr>
        <p:txBody>
          <a:bodyPr wrap="square">
            <a:spAutoFit/>
          </a:bodyPr>
          <a:lstStyle/>
          <a:p>
            <a:pPr algn="r"/>
            <a:r>
              <a:rPr lang="en-US" altLang="zh-CN" sz="2400" dirty="0"/>
              <a:t>[</a:t>
            </a:r>
            <a:r>
              <a:rPr lang="zh-CN" altLang="en-US" sz="2400" dirty="0"/>
              <a:t>续表</a:t>
            </a:r>
            <a:r>
              <a:rPr lang="en-US" altLang="zh-CN" sz="2400" dirty="0"/>
              <a:t>]</a:t>
            </a:r>
            <a:endParaRPr lang="zh-CN" altLang="zh-CN" sz="2400" dirty="0"/>
          </a:p>
        </p:txBody>
      </p:sp>
      <mc:AlternateContent xmlns:mc="http://schemas.openxmlformats.org/markup-compatibility/2006" xmlns:a14="http://schemas.microsoft.com/office/drawing/2010/main">
        <mc:Choice Requires="a14">
          <p:graphicFrame>
            <p:nvGraphicFramePr>
              <p:cNvPr id="2" name="表格 1"/>
              <p:cNvGraphicFramePr>
                <a:graphicFrameLocks noGrp="1"/>
              </p:cNvGraphicFramePr>
              <p:nvPr>
                <p:extLst>
                  <p:ext uri="{D42A27DB-BD31-4B8C-83A1-F6EECF244321}">
                    <p14:modId xmlns:p14="http://schemas.microsoft.com/office/powerpoint/2010/main" val="3081319693"/>
                  </p:ext>
                </p:extLst>
              </p:nvPr>
            </p:nvGraphicFramePr>
            <p:xfrm>
              <a:off x="439837" y="718157"/>
              <a:ext cx="11354766" cy="5005423"/>
            </p:xfrm>
            <a:graphic>
              <a:graphicData uri="http://schemas.openxmlformats.org/drawingml/2006/table">
                <a:tbl>
                  <a:tblPr firstRow="1" bandRow="1">
                    <a:tableStyleId>{5C22544A-7EE6-4342-B048-85BDC9FD1C3A}</a:tableStyleId>
                  </a:tblPr>
                  <a:tblGrid>
                    <a:gridCol w="4409955">
                      <a:extLst>
                        <a:ext uri="{9D8B030D-6E8A-4147-A177-3AD203B41FA5}">
                          <a16:colId xmlns:a16="http://schemas.microsoft.com/office/drawing/2014/main" xmlns="" val="2157693665"/>
                        </a:ext>
                      </a:extLst>
                    </a:gridCol>
                    <a:gridCol w="3159889">
                      <a:extLst>
                        <a:ext uri="{9D8B030D-6E8A-4147-A177-3AD203B41FA5}">
                          <a16:colId xmlns:a16="http://schemas.microsoft.com/office/drawing/2014/main" xmlns="" val="1436280293"/>
                        </a:ext>
                      </a:extLst>
                    </a:gridCol>
                    <a:gridCol w="3784922">
                      <a:extLst>
                        <a:ext uri="{9D8B030D-6E8A-4147-A177-3AD203B41FA5}">
                          <a16:colId xmlns:a16="http://schemas.microsoft.com/office/drawing/2014/main" xmlns="" val="2828129351"/>
                        </a:ext>
                      </a:extLst>
                    </a:gridCol>
                  </a:tblGrid>
                  <a:tr h="429450">
                    <a:tc>
                      <a:txBody>
                        <a:bodyPr/>
                        <a:lstStyle/>
                        <a:p>
                          <a:pPr algn="ctr">
                            <a:lnSpc>
                              <a:spcPct val="120000"/>
                            </a:lnSpc>
                            <a:spcAft>
                              <a:spcPts val="0"/>
                            </a:spcAft>
                          </a:pPr>
                          <a:r>
                            <a:rPr lang="zh-CN" sz="2800" b="0" dirty="0">
                              <a:solidFill>
                                <a:srgbClr val="000000"/>
                              </a:solidFill>
                              <a:effectLst/>
                              <a:latin typeface="+mj-lt"/>
                              <a:ea typeface="+mj-ea"/>
                              <a:cs typeface="Times New Roman" panose="02020603050405020304" pitchFamily="18" charset="0"/>
                            </a:rPr>
                            <a:t>反应类型</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20000"/>
                            </a:lnSpc>
                            <a:spcAft>
                              <a:spcPts val="0"/>
                            </a:spcAft>
                          </a:pPr>
                          <a:r>
                            <a:rPr lang="zh-CN" sz="2800" b="0" dirty="0">
                              <a:solidFill>
                                <a:srgbClr val="000000"/>
                              </a:solidFill>
                              <a:effectLst/>
                              <a:latin typeface="+mj-lt"/>
                              <a:ea typeface="+mj-ea"/>
                              <a:cs typeface="Times New Roman" panose="02020603050405020304" pitchFamily="18" charset="0"/>
                            </a:rPr>
                            <a:t>图像</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20000"/>
                            </a:lnSpc>
                            <a:spcAft>
                              <a:spcPts val="0"/>
                            </a:spcAft>
                          </a:pPr>
                          <a:r>
                            <a:rPr lang="zh-CN" sz="2800" b="0" dirty="0">
                              <a:solidFill>
                                <a:srgbClr val="000000"/>
                              </a:solidFill>
                              <a:effectLst/>
                              <a:latin typeface="+mj-lt"/>
                              <a:ea typeface="+mj-ea"/>
                              <a:cs typeface="Times New Roman" panose="02020603050405020304" pitchFamily="18" charset="0"/>
                            </a:rPr>
                            <a:t>离子反应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004115621"/>
                      </a:ext>
                    </a:extLst>
                  </a:tr>
                  <a:tr h="2445103">
                    <a:tc>
                      <a:txBody>
                        <a:bodyPr/>
                        <a:lstStyle/>
                        <a:p>
                          <a:pPr>
                            <a:lnSpc>
                              <a:spcPct val="120000"/>
                            </a:lnSpc>
                            <a:spcAft>
                              <a:spcPts val="0"/>
                            </a:spcAft>
                          </a:pPr>
                          <a:r>
                            <a:rPr lang="zh-CN" sz="2800">
                              <a:solidFill>
                                <a:srgbClr val="000000"/>
                              </a:solidFill>
                              <a:effectLst/>
                              <a:latin typeface="+mj-lt"/>
                              <a:ea typeface="+mj-ea"/>
                              <a:cs typeface="Times New Roman" panose="02020603050405020304" pitchFamily="18" charset="0"/>
                            </a:rPr>
                            <a:t>向</a:t>
                          </a:r>
                          <a:r>
                            <a:rPr lang="en-US" sz="2800">
                              <a:solidFill>
                                <a:srgbClr val="000000"/>
                              </a:solidFill>
                              <a:effectLst/>
                              <a:latin typeface="+mj-lt"/>
                              <a:ea typeface="+mj-ea"/>
                              <a:cs typeface="Times New Roman" panose="02020603050405020304" pitchFamily="18" charset="0"/>
                            </a:rPr>
                            <a:t>Na</a:t>
                          </a:r>
                          <a:r>
                            <a:rPr lang="en-US" sz="2800" baseline="-25000">
                              <a:solidFill>
                                <a:srgbClr val="000000"/>
                              </a:solidFill>
                              <a:effectLst/>
                              <a:latin typeface="+mj-lt"/>
                              <a:ea typeface="+mj-ea"/>
                              <a:cs typeface="Times New Roman" panose="02020603050405020304" pitchFamily="18" charset="0"/>
                            </a:rPr>
                            <a:t>2</a:t>
                          </a:r>
                          <a:r>
                            <a:rPr lang="en-US" sz="2800">
                              <a:solidFill>
                                <a:srgbClr val="000000"/>
                              </a:solidFill>
                              <a:effectLst/>
                              <a:latin typeface="+mj-lt"/>
                              <a:ea typeface="+mj-ea"/>
                              <a:cs typeface="Times New Roman" panose="02020603050405020304" pitchFamily="18" charset="0"/>
                            </a:rPr>
                            <a:t>CO</a:t>
                          </a:r>
                          <a:r>
                            <a:rPr lang="en-US" sz="2800" baseline="-25000">
                              <a:solidFill>
                                <a:srgbClr val="000000"/>
                              </a:solidFill>
                              <a:effectLst/>
                              <a:latin typeface="+mj-lt"/>
                              <a:ea typeface="+mj-ea"/>
                              <a:cs typeface="Times New Roman" panose="02020603050405020304" pitchFamily="18" charset="0"/>
                            </a:rPr>
                            <a:t>3</a:t>
                          </a:r>
                          <a:r>
                            <a:rPr lang="zh-CN" sz="2800">
                              <a:solidFill>
                                <a:srgbClr val="000000"/>
                              </a:solidFill>
                              <a:effectLst/>
                              <a:latin typeface="+mj-lt"/>
                              <a:ea typeface="+mj-ea"/>
                              <a:cs typeface="Times New Roman" panose="02020603050405020304" pitchFamily="18" charset="0"/>
                            </a:rPr>
                            <a:t>、</a:t>
                          </a:r>
                          <a:r>
                            <a:rPr lang="en-US" sz="2800">
                              <a:solidFill>
                                <a:srgbClr val="000000"/>
                              </a:solidFill>
                              <a:effectLst/>
                              <a:latin typeface="+mj-lt"/>
                              <a:ea typeface="+mj-ea"/>
                              <a:cs typeface="Times New Roman" panose="02020603050405020304" pitchFamily="18" charset="0"/>
                            </a:rPr>
                            <a:t>NaOH</a:t>
                          </a:r>
                          <a:r>
                            <a:rPr lang="zh-CN" sz="2800">
                              <a:solidFill>
                                <a:srgbClr val="000000"/>
                              </a:solidFill>
                              <a:effectLst/>
                              <a:latin typeface="+mj-lt"/>
                              <a:ea typeface="+mj-ea"/>
                              <a:cs typeface="Times New Roman" panose="02020603050405020304" pitchFamily="18" charset="0"/>
                            </a:rPr>
                            <a:t>的混合溶液中逐滴加入盐酸</a:t>
                          </a:r>
                          <a:r>
                            <a:rPr lang="en-US" sz="2800">
                              <a:solidFill>
                                <a:srgbClr val="000000"/>
                              </a:solidFill>
                              <a:effectLst/>
                              <a:latin typeface="+mj-lt"/>
                              <a:ea typeface="+mj-ea"/>
                              <a:cs typeface="Times New Roman" panose="02020603050405020304" pitchFamily="18" charset="0"/>
                            </a:rPr>
                            <a:t>,</a:t>
                          </a:r>
                          <a:r>
                            <a:rPr lang="zh-CN" sz="2800">
                              <a:solidFill>
                                <a:srgbClr val="000000"/>
                              </a:solidFill>
                              <a:effectLst/>
                              <a:latin typeface="+mj-lt"/>
                              <a:ea typeface="+mj-ea"/>
                              <a:cs typeface="Times New Roman" panose="02020603050405020304" pitchFamily="18" charset="0"/>
                            </a:rPr>
                            <a:t>消耗的</a:t>
                          </a:r>
                          <a:r>
                            <a:rPr lang="en-US" sz="2800">
                              <a:solidFill>
                                <a:srgbClr val="000000"/>
                              </a:solidFill>
                              <a:effectLst/>
                              <a:latin typeface="+mj-lt"/>
                              <a:ea typeface="+mj-ea"/>
                              <a:cs typeface="Times New Roman" panose="02020603050405020304" pitchFamily="18" charset="0"/>
                            </a:rPr>
                            <a:t>HCl</a:t>
                          </a:r>
                          <a:r>
                            <a:rPr lang="zh-CN" sz="2800">
                              <a:solidFill>
                                <a:srgbClr val="000000"/>
                              </a:solidFill>
                              <a:effectLst/>
                              <a:latin typeface="+mj-lt"/>
                              <a:ea typeface="+mj-ea"/>
                              <a:cs typeface="Times New Roman" panose="02020603050405020304" pitchFamily="18" charset="0"/>
                            </a:rPr>
                            <a:t>与产生的</a:t>
                          </a:r>
                          <a:r>
                            <a:rPr lang="en-US" sz="2800">
                              <a:solidFill>
                                <a:srgbClr val="000000"/>
                              </a:solidFill>
                              <a:effectLst/>
                              <a:latin typeface="+mj-lt"/>
                              <a:ea typeface="+mj-ea"/>
                              <a:cs typeface="Times New Roman" panose="02020603050405020304" pitchFamily="18" charset="0"/>
                            </a:rPr>
                            <a:t>CO</a:t>
                          </a:r>
                          <a:r>
                            <a:rPr lang="en-US" sz="2800" baseline="-25000">
                              <a:solidFill>
                                <a:srgbClr val="000000"/>
                              </a:solidFill>
                              <a:effectLst/>
                              <a:latin typeface="+mj-lt"/>
                              <a:ea typeface="+mj-ea"/>
                              <a:cs typeface="Times New Roman" panose="02020603050405020304" pitchFamily="18" charset="0"/>
                            </a:rPr>
                            <a:t>2</a:t>
                          </a:r>
                          <a:r>
                            <a:rPr lang="zh-CN" sz="2800">
                              <a:solidFill>
                                <a:srgbClr val="000000"/>
                              </a:solidFill>
                              <a:effectLst/>
                              <a:latin typeface="+mj-lt"/>
                              <a:ea typeface="+mj-ea"/>
                              <a:cs typeface="Times New Roman" panose="02020603050405020304" pitchFamily="18" charset="0"/>
                            </a:rPr>
                            <a:t>的物质的量关系 </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20000"/>
                            </a:lnSpc>
                          </a:pPr>
                          <a:endParaRPr lang="zh-CN" altLang="en-US" sz="2800">
                            <a:latin typeface="+mj-lt"/>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lang="en-US" altLang="zh-CN" sz="2800" kern="1200" dirty="0">
                              <a:solidFill>
                                <a:schemeClr val="dk1"/>
                              </a:solidFill>
                              <a:effectLst/>
                              <a:latin typeface="+mj-lt"/>
                              <a:ea typeface="+mj-ea"/>
                              <a:cs typeface="+mn-cs"/>
                            </a:rPr>
                            <a:t>OH</a:t>
                          </a:r>
                          <a:r>
                            <a:rPr lang="en-US" altLang="zh-CN" sz="2800" kern="1200" baseline="30000" dirty="0">
                              <a:solidFill>
                                <a:schemeClr val="dk1"/>
                              </a:solidFill>
                              <a:effectLst/>
                              <a:latin typeface="+mj-lt"/>
                              <a:ea typeface="+mj-ea"/>
                              <a:cs typeface="+mn-cs"/>
                            </a:rPr>
                            <a:t>-</a:t>
                          </a:r>
                          <a:r>
                            <a:rPr lang="en-US" altLang="zh-CN" sz="2800" kern="1200" dirty="0">
                              <a:solidFill>
                                <a:schemeClr val="dk1"/>
                              </a:solidFill>
                              <a:effectLst/>
                              <a:latin typeface="+mj-lt"/>
                              <a:ea typeface="+mj-ea"/>
                              <a:cs typeface="+mn-cs"/>
                            </a:rPr>
                            <a:t>+H</a:t>
                          </a:r>
                          <a:r>
                            <a:rPr lang="en-US" altLang="zh-CN" sz="2800" kern="1200" baseline="30000" dirty="0">
                              <a:solidFill>
                                <a:schemeClr val="dk1"/>
                              </a:solidFill>
                              <a:effectLst/>
                              <a:latin typeface="+mj-lt"/>
                              <a:ea typeface="+mj-ea"/>
                              <a:cs typeface="+mn-cs"/>
                            </a:rPr>
                            <a:t>+</a:t>
                          </a:r>
                          <a:r>
                            <a:rPr lang="en-US" altLang="zh-CN" sz="2800" kern="1200" baseline="0" dirty="0">
                              <a:solidFill>
                                <a:schemeClr val="dk1"/>
                              </a:solidFill>
                              <a:effectLst/>
                              <a:latin typeface="+mj-lt"/>
                              <a:ea typeface="+mj-ea"/>
                              <a:cs typeface="+mn-cs"/>
                            </a:rPr>
                            <a:t>       </a:t>
                          </a:r>
                          <a:r>
                            <a:rPr lang="en-US" altLang="zh-CN" sz="2800" kern="1200" dirty="0">
                              <a:solidFill>
                                <a:schemeClr val="dk1"/>
                              </a:solidFill>
                              <a:effectLst/>
                              <a:latin typeface="+mj-lt"/>
                              <a:ea typeface="+mj-ea"/>
                              <a:cs typeface="+mn-cs"/>
                            </a:rPr>
                            <a:t>H</a:t>
                          </a:r>
                          <a:r>
                            <a:rPr lang="en-US" altLang="zh-CN" sz="2800" kern="1200" baseline="-25000" dirty="0">
                              <a:solidFill>
                                <a:schemeClr val="dk1"/>
                              </a:solidFill>
                              <a:effectLst/>
                              <a:latin typeface="+mj-lt"/>
                              <a:ea typeface="+mj-ea"/>
                              <a:cs typeface="+mn-cs"/>
                            </a:rPr>
                            <a:t>2</a:t>
                          </a:r>
                          <a:r>
                            <a:rPr lang="en-US" altLang="zh-CN" sz="2800" kern="1200" dirty="0">
                              <a:solidFill>
                                <a:schemeClr val="dk1"/>
                              </a:solidFill>
                              <a:effectLst/>
                              <a:latin typeface="+mj-lt"/>
                              <a:ea typeface="+mj-ea"/>
                              <a:cs typeface="+mn-cs"/>
                            </a:rPr>
                            <a:t>O(</a:t>
                          </a:r>
                          <a:r>
                            <a:rPr lang="zh-CN" altLang="zh-CN" sz="2800" kern="1200" dirty="0">
                              <a:solidFill>
                                <a:schemeClr val="dk1"/>
                              </a:solidFill>
                              <a:effectLst/>
                              <a:latin typeface="+mj-lt"/>
                              <a:ea typeface="+mj-ea"/>
                              <a:cs typeface="+mn-cs"/>
                            </a:rPr>
                            <a:t>先</a:t>
                          </a:r>
                          <a:r>
                            <a:rPr lang="en-US" altLang="zh-CN" sz="2800" kern="1200" dirty="0">
                              <a:solidFill>
                                <a:schemeClr val="dk1"/>
                              </a:solidFill>
                              <a:effectLst/>
                              <a:latin typeface="+mj-lt"/>
                              <a:ea typeface="+mj-ea"/>
                              <a:cs typeface="+mn-cs"/>
                            </a:rPr>
                            <a:t>)</a:t>
                          </a:r>
                          <a:endParaRPr lang="zh-CN" altLang="zh-CN" sz="2800" kern="1200" dirty="0">
                            <a:solidFill>
                              <a:schemeClr val="dk1"/>
                            </a:solidFill>
                            <a:effectLst/>
                            <a:latin typeface="+mj-lt"/>
                            <a:ea typeface="+mj-ea"/>
                            <a:cs typeface="+mn-cs"/>
                          </a:endParaRPr>
                        </a:p>
                        <a:p>
                          <a:pPr marL="0" marR="0" indent="0" algn="l" defTabSz="914400" rtl="0" eaLnBrk="1" fontAlgn="auto" latinLnBrk="0" hangingPunct="1">
                            <a:lnSpc>
                              <a:spcPct val="120000"/>
                            </a:lnSpc>
                            <a:spcBef>
                              <a:spcPts val="0"/>
                            </a:spcBef>
                            <a:spcAft>
                              <a:spcPts val="0"/>
                            </a:spcAft>
                            <a:buClrTx/>
                            <a:buSzTx/>
                            <a:buFontTx/>
                            <a:buNone/>
                            <a:tabLst/>
                            <a:defRPr/>
                          </a:pPr>
                          <a:r>
                            <a:rPr lang="en-US" altLang="zh-CN" sz="2800" kern="1200" dirty="0">
                              <a:solidFill>
                                <a:schemeClr val="dk1"/>
                              </a:solidFill>
                              <a:effectLst/>
                              <a:latin typeface="+mj-lt"/>
                              <a:ea typeface="+mj-ea"/>
                              <a:cs typeface="+mn-cs"/>
                            </a:rPr>
                            <a:t>H</a:t>
                          </a:r>
                          <a:r>
                            <a:rPr lang="en-US" altLang="zh-CN" sz="2800" kern="1200" baseline="30000" dirty="0">
                              <a:solidFill>
                                <a:schemeClr val="dk1"/>
                              </a:solidFill>
                              <a:effectLst/>
                              <a:latin typeface="+mj-lt"/>
                              <a:ea typeface="+mj-ea"/>
                              <a:cs typeface="+mn-cs"/>
                            </a:rPr>
                            <a:t>+</a:t>
                          </a:r>
                          <a:r>
                            <a:rPr lang="en-US" altLang="zh-CN" sz="2800" kern="1200" dirty="0">
                              <a:solidFill>
                                <a:schemeClr val="dk1"/>
                              </a:solidFill>
                              <a:effectLst/>
                              <a:latin typeface="+mj-lt"/>
                              <a:ea typeface="+mj-ea"/>
                              <a:cs typeface="+mn-cs"/>
                            </a:rPr>
                            <a:t>+C</a:t>
                          </a:r>
                          <a14:m>
                            <m:oMath xmlns:m="http://schemas.openxmlformats.org/officeDocument/2006/math">
                              <m:sSubSup>
                                <m:sSubSupPr>
                                  <m:ctrlPr>
                                    <a:rPr lang="zh-CN" altLang="zh-CN" sz="2800" i="1" kern="1200">
                                      <a:solidFill>
                                        <a:schemeClr val="dk1"/>
                                      </a:solidFill>
                                      <a:effectLst/>
                                      <a:latin typeface="Cambria Math" panose="02040503050406030204" pitchFamily="18" charset="0"/>
                                      <a:ea typeface="+mj-ea"/>
                                      <a:cs typeface="+mn-cs"/>
                                    </a:rPr>
                                  </m:ctrlPr>
                                </m:sSubSupPr>
                                <m:e>
                                  <m:r>
                                    <m:rPr>
                                      <m:sty m:val="p"/>
                                    </m:rPr>
                                    <a:rPr lang="en-US" altLang="zh-CN" sz="2800" kern="1200">
                                      <a:solidFill>
                                        <a:schemeClr val="dk1"/>
                                      </a:solidFill>
                                      <a:effectLst/>
                                      <a:latin typeface="Cambria Math" panose="02040503050406030204" pitchFamily="18" charset="0"/>
                                      <a:ea typeface="+mj-ea"/>
                                      <a:cs typeface="+mn-cs"/>
                                    </a:rPr>
                                    <m:t>O</m:t>
                                  </m:r>
                                </m:e>
                                <m:sub>
                                  <m:r>
                                    <a:rPr lang="en-US" altLang="zh-CN" sz="2800" kern="1200">
                                      <a:solidFill>
                                        <a:schemeClr val="dk1"/>
                                      </a:solidFill>
                                      <a:effectLst/>
                                      <a:latin typeface="Cambria Math" panose="02040503050406030204" pitchFamily="18" charset="0"/>
                                      <a:ea typeface="+mj-ea"/>
                                      <a:cs typeface="+mn-cs"/>
                                    </a:rPr>
                                    <m:t>3</m:t>
                                  </m:r>
                                </m:sub>
                                <m:sup>
                                  <m:r>
                                    <a:rPr lang="en-US" altLang="zh-CN" sz="2800" kern="1200">
                                      <a:solidFill>
                                        <a:schemeClr val="dk1"/>
                                      </a:solidFill>
                                      <a:effectLst/>
                                      <a:latin typeface="Cambria Math" panose="02040503050406030204" pitchFamily="18" charset="0"/>
                                      <a:ea typeface="+mj-ea"/>
                                      <a:cs typeface="+mn-cs"/>
                                    </a:rPr>
                                    <m:t>2</m:t>
                                  </m:r>
                                  <m:r>
                                    <m:rPr>
                                      <m:nor/>
                                    </m:rPr>
                                    <a:rPr lang="en-US" altLang="zh-CN" sz="2800" i="1" kern="1200">
                                      <a:solidFill>
                                        <a:schemeClr val="dk1"/>
                                      </a:solidFill>
                                      <a:effectLst/>
                                      <a:latin typeface="+mj-lt"/>
                                      <a:ea typeface="+mj-ea"/>
                                      <a:cs typeface="+mn-cs"/>
                                    </a:rPr>
                                    <m:t>−</m:t>
                                  </m:r>
                                </m:sup>
                              </m:sSubSup>
                            </m:oMath>
                          </a14:m>
                          <a:r>
                            <a:rPr lang="zh-CN" altLang="en-US" sz="2800" dirty="0">
                              <a:latin typeface="+mj-lt"/>
                              <a:ea typeface="+mj-ea"/>
                            </a:rPr>
                            <a:t>  </a:t>
                          </a:r>
                          <a:r>
                            <a:rPr lang="zh-CN" altLang="en-US" sz="2800" baseline="0" dirty="0">
                              <a:latin typeface="+mj-lt"/>
                              <a:ea typeface="+mj-ea"/>
                            </a:rPr>
                            <a:t>  </a:t>
                          </a:r>
                          <a:r>
                            <a:rPr lang="en-US" altLang="zh-CN" sz="2800" kern="1200" dirty="0">
                              <a:solidFill>
                                <a:schemeClr val="dk1"/>
                              </a:solidFill>
                              <a:effectLst/>
                              <a:latin typeface="+mj-lt"/>
                              <a:ea typeface="+mj-ea"/>
                              <a:cs typeface="+mn-cs"/>
                            </a:rPr>
                            <a:t>HC</a:t>
                          </a:r>
                          <a14:m>
                            <m:oMath xmlns:m="http://schemas.openxmlformats.org/officeDocument/2006/math">
                              <m:sSubSup>
                                <m:sSubSupPr>
                                  <m:ctrlPr>
                                    <a:rPr lang="zh-CN" altLang="zh-CN" sz="2800" i="1" kern="1200">
                                      <a:solidFill>
                                        <a:schemeClr val="dk1"/>
                                      </a:solidFill>
                                      <a:effectLst/>
                                      <a:latin typeface="Cambria Math" panose="02040503050406030204" pitchFamily="18" charset="0"/>
                                      <a:ea typeface="+mj-ea"/>
                                      <a:cs typeface="+mn-cs"/>
                                    </a:rPr>
                                  </m:ctrlPr>
                                </m:sSubSupPr>
                                <m:e>
                                  <m:r>
                                    <m:rPr>
                                      <m:sty m:val="p"/>
                                    </m:rPr>
                                    <a:rPr lang="en-US" altLang="zh-CN" sz="2800" kern="1200">
                                      <a:solidFill>
                                        <a:schemeClr val="dk1"/>
                                      </a:solidFill>
                                      <a:effectLst/>
                                      <a:latin typeface="Cambria Math" panose="02040503050406030204" pitchFamily="18" charset="0"/>
                                      <a:ea typeface="+mj-ea"/>
                                      <a:cs typeface="+mn-cs"/>
                                    </a:rPr>
                                    <m:t>O</m:t>
                                  </m:r>
                                </m:e>
                                <m:sub>
                                  <m:r>
                                    <a:rPr lang="en-US" altLang="zh-CN" sz="2800" kern="1200">
                                      <a:solidFill>
                                        <a:schemeClr val="dk1"/>
                                      </a:solidFill>
                                      <a:effectLst/>
                                      <a:latin typeface="Cambria Math" panose="02040503050406030204" pitchFamily="18" charset="0"/>
                                      <a:ea typeface="+mj-ea"/>
                                      <a:cs typeface="+mn-cs"/>
                                    </a:rPr>
                                    <m:t>3</m:t>
                                  </m:r>
                                </m:sub>
                                <m:sup>
                                  <m:r>
                                    <m:rPr>
                                      <m:nor/>
                                    </m:rPr>
                                    <a:rPr lang="en-US" altLang="zh-CN" sz="2800" i="1" kern="1200">
                                      <a:solidFill>
                                        <a:schemeClr val="dk1"/>
                                      </a:solidFill>
                                      <a:effectLst/>
                                      <a:latin typeface="+mj-lt"/>
                                      <a:ea typeface="+mj-ea"/>
                                      <a:cs typeface="+mn-cs"/>
                                    </a:rPr>
                                    <m:t>−</m:t>
                                  </m:r>
                                </m:sup>
                              </m:sSubSup>
                            </m:oMath>
                          </a14:m>
                          <a:r>
                            <a:rPr lang="en-US" altLang="zh-CN" sz="2800" kern="1200" dirty="0">
                              <a:solidFill>
                                <a:schemeClr val="dk1"/>
                              </a:solidFill>
                              <a:effectLst/>
                              <a:latin typeface="+mj-lt"/>
                              <a:ea typeface="+mj-ea"/>
                              <a:cs typeface="+mn-cs"/>
                            </a:rPr>
                            <a:t>(</a:t>
                          </a:r>
                          <a:r>
                            <a:rPr lang="zh-CN" altLang="zh-CN" sz="2800" kern="1200" dirty="0">
                              <a:solidFill>
                                <a:schemeClr val="dk1"/>
                              </a:solidFill>
                              <a:effectLst/>
                              <a:latin typeface="+mj-lt"/>
                              <a:ea typeface="+mj-ea"/>
                              <a:cs typeface="+mn-cs"/>
                            </a:rPr>
                            <a:t>后</a:t>
                          </a:r>
                          <a:r>
                            <a:rPr lang="en-US" altLang="zh-CN" sz="2800" kern="1200" dirty="0">
                              <a:solidFill>
                                <a:schemeClr val="dk1"/>
                              </a:solidFill>
                              <a:effectLst/>
                              <a:latin typeface="+mj-lt"/>
                              <a:ea typeface="+mj-ea"/>
                              <a:cs typeface="+mn-cs"/>
                            </a:rPr>
                            <a:t>)</a:t>
                          </a:r>
                          <a:endParaRPr lang="zh-CN" altLang="zh-CN" sz="2800" kern="1200" dirty="0">
                            <a:solidFill>
                              <a:schemeClr val="dk1"/>
                            </a:solidFill>
                            <a:effectLst/>
                            <a:latin typeface="+mj-lt"/>
                            <a:ea typeface="+mj-ea"/>
                            <a:cs typeface="+mn-cs"/>
                          </a:endParaRPr>
                        </a:p>
                        <a:p>
                          <a:pPr>
                            <a:lnSpc>
                              <a:spcPct val="120000"/>
                            </a:lnSpc>
                          </a:pPr>
                          <a:r>
                            <a:rPr lang="en-US" altLang="zh-CN" sz="2800" kern="1200" dirty="0">
                              <a:solidFill>
                                <a:schemeClr val="dk1"/>
                              </a:solidFill>
                              <a:effectLst/>
                              <a:latin typeface="+mj-lt"/>
                              <a:ea typeface="+mj-ea"/>
                              <a:cs typeface="+mn-cs"/>
                            </a:rPr>
                            <a:t>HC</a:t>
                          </a:r>
                          <a14:m>
                            <m:oMath xmlns:m="http://schemas.openxmlformats.org/officeDocument/2006/math">
                              <m:sSubSup>
                                <m:sSubSupPr>
                                  <m:ctrlPr>
                                    <a:rPr lang="zh-CN" altLang="zh-CN" sz="2800" i="1" kern="1200">
                                      <a:solidFill>
                                        <a:schemeClr val="dk1"/>
                                      </a:solidFill>
                                      <a:effectLst/>
                                      <a:latin typeface="Cambria Math" panose="02040503050406030204" pitchFamily="18" charset="0"/>
                                      <a:ea typeface="+mj-ea"/>
                                      <a:cs typeface="+mn-cs"/>
                                    </a:rPr>
                                  </m:ctrlPr>
                                </m:sSubSupPr>
                                <m:e>
                                  <m:r>
                                    <m:rPr>
                                      <m:sty m:val="p"/>
                                    </m:rPr>
                                    <a:rPr lang="en-US" altLang="zh-CN" sz="2800" kern="1200">
                                      <a:solidFill>
                                        <a:schemeClr val="dk1"/>
                                      </a:solidFill>
                                      <a:effectLst/>
                                      <a:latin typeface="Cambria Math" panose="02040503050406030204" pitchFamily="18" charset="0"/>
                                      <a:ea typeface="+mj-ea"/>
                                      <a:cs typeface="+mn-cs"/>
                                    </a:rPr>
                                    <m:t>O</m:t>
                                  </m:r>
                                </m:e>
                                <m:sub>
                                  <m:r>
                                    <a:rPr lang="en-US" altLang="zh-CN" sz="2800" kern="1200">
                                      <a:solidFill>
                                        <a:schemeClr val="dk1"/>
                                      </a:solidFill>
                                      <a:effectLst/>
                                      <a:latin typeface="Cambria Math" panose="02040503050406030204" pitchFamily="18" charset="0"/>
                                      <a:ea typeface="+mj-ea"/>
                                      <a:cs typeface="+mn-cs"/>
                                    </a:rPr>
                                    <m:t>3</m:t>
                                  </m:r>
                                </m:sub>
                                <m:sup>
                                  <m:r>
                                    <m:rPr>
                                      <m:nor/>
                                    </m:rPr>
                                    <a:rPr lang="en-US" altLang="zh-CN" sz="2800" i="1" kern="1200">
                                      <a:solidFill>
                                        <a:schemeClr val="dk1"/>
                                      </a:solidFill>
                                      <a:effectLst/>
                                      <a:latin typeface="+mj-lt"/>
                                      <a:ea typeface="+mj-ea"/>
                                      <a:cs typeface="+mn-cs"/>
                                    </a:rPr>
                                    <m:t>−</m:t>
                                  </m:r>
                                </m:sup>
                              </m:sSubSup>
                            </m:oMath>
                          </a14:m>
                          <a:r>
                            <a:rPr lang="en-US" altLang="zh-CN" sz="2800" kern="1200" dirty="0">
                              <a:solidFill>
                                <a:schemeClr val="dk1"/>
                              </a:solidFill>
                              <a:effectLst/>
                              <a:latin typeface="+mj-lt"/>
                              <a:ea typeface="+mj-ea"/>
                              <a:cs typeface="+mn-cs"/>
                            </a:rPr>
                            <a:t>+H</a:t>
                          </a:r>
                          <a:r>
                            <a:rPr lang="en-US" altLang="zh-CN" sz="2800" kern="1200" baseline="30000" dirty="0">
                              <a:solidFill>
                                <a:schemeClr val="dk1"/>
                              </a:solidFill>
                              <a:effectLst/>
                              <a:latin typeface="+mj-lt"/>
                              <a:ea typeface="+mj-ea"/>
                              <a:cs typeface="+mn-cs"/>
                            </a:rPr>
                            <a:t>+</a:t>
                          </a:r>
                          <a:r>
                            <a:rPr lang="en-US" altLang="zh-CN" sz="2800" kern="1200" baseline="0" dirty="0">
                              <a:solidFill>
                                <a:schemeClr val="dk1"/>
                              </a:solidFill>
                              <a:effectLst/>
                              <a:latin typeface="+mj-lt"/>
                              <a:ea typeface="+mj-ea"/>
                              <a:cs typeface="+mn-cs"/>
                            </a:rPr>
                            <a:t>        </a:t>
                          </a:r>
                          <a:r>
                            <a:rPr lang="en-US" altLang="zh-CN" sz="2800" kern="1200" dirty="0">
                              <a:solidFill>
                                <a:schemeClr val="dk1"/>
                              </a:solidFill>
                              <a:effectLst/>
                              <a:latin typeface="+mj-lt"/>
                              <a:ea typeface="+mj-ea"/>
                              <a:cs typeface="+mn-cs"/>
                            </a:rPr>
                            <a:t>CO</a:t>
                          </a:r>
                          <a:r>
                            <a:rPr lang="en-US" altLang="zh-CN" sz="2800" kern="1200" baseline="-25000" dirty="0">
                              <a:solidFill>
                                <a:schemeClr val="dk1"/>
                              </a:solidFill>
                              <a:effectLst/>
                              <a:latin typeface="+mj-lt"/>
                              <a:ea typeface="+mj-ea"/>
                              <a:cs typeface="+mn-cs"/>
                            </a:rPr>
                            <a:t>2</a:t>
                          </a:r>
                          <a:r>
                            <a:rPr lang="en-US" altLang="zh-CN" sz="2800" kern="1200" dirty="0">
                              <a:solidFill>
                                <a:schemeClr val="dk1"/>
                              </a:solidFill>
                              <a:effectLst/>
                              <a:latin typeface="+mj-lt"/>
                              <a:ea typeface="+mj-ea"/>
                              <a:cs typeface="+mn-cs"/>
                            </a:rPr>
                            <a:t>↑ +H</a:t>
                          </a:r>
                          <a:r>
                            <a:rPr lang="en-US" altLang="zh-CN" sz="2800" kern="1200" baseline="-25000" dirty="0">
                              <a:solidFill>
                                <a:schemeClr val="dk1"/>
                              </a:solidFill>
                              <a:effectLst/>
                              <a:latin typeface="+mj-lt"/>
                              <a:ea typeface="+mj-ea"/>
                              <a:cs typeface="+mn-cs"/>
                            </a:rPr>
                            <a:t>2</a:t>
                          </a:r>
                          <a:r>
                            <a:rPr lang="en-US" altLang="zh-CN" sz="2800" kern="1200" dirty="0">
                              <a:solidFill>
                                <a:schemeClr val="dk1"/>
                              </a:solidFill>
                              <a:effectLst/>
                              <a:latin typeface="+mj-lt"/>
                              <a:ea typeface="+mj-ea"/>
                              <a:cs typeface="+mn-cs"/>
                            </a:rPr>
                            <a:t>O(</a:t>
                          </a:r>
                          <a:r>
                            <a:rPr lang="zh-CN" altLang="zh-CN" sz="2800" kern="1200" dirty="0">
                              <a:solidFill>
                                <a:schemeClr val="dk1"/>
                              </a:solidFill>
                              <a:effectLst/>
                              <a:latin typeface="+mj-lt"/>
                              <a:ea typeface="+mj-ea"/>
                              <a:cs typeface="+mn-cs"/>
                            </a:rPr>
                            <a:t>最后</a:t>
                          </a:r>
                          <a:r>
                            <a:rPr lang="en-US" altLang="zh-CN" sz="2800" kern="1200" dirty="0">
                              <a:solidFill>
                                <a:schemeClr val="dk1"/>
                              </a:solidFill>
                              <a:effectLst/>
                              <a:latin typeface="+mj-lt"/>
                              <a:ea typeface="+mj-ea"/>
                              <a:cs typeface="+mn-cs"/>
                            </a:rPr>
                            <a:t>)</a:t>
                          </a:r>
                          <a:endParaRPr lang="zh-CN" altLang="en-US" sz="2800" dirty="0">
                            <a:latin typeface="+mj-lt"/>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55438159"/>
                      </a:ext>
                    </a:extLst>
                  </a:tr>
                  <a:tr h="1857572">
                    <a:tc>
                      <a:txBody>
                        <a:bodyPr/>
                        <a:lstStyle/>
                        <a:p>
                          <a:pPr>
                            <a:lnSpc>
                              <a:spcPct val="120000"/>
                            </a:lnSpc>
                            <a:spcAft>
                              <a:spcPts val="0"/>
                            </a:spcAft>
                          </a:pPr>
                          <a:r>
                            <a:rPr lang="zh-CN" sz="2800" dirty="0">
                              <a:solidFill>
                                <a:srgbClr val="000000"/>
                              </a:solidFill>
                              <a:effectLst/>
                              <a:latin typeface="+mj-lt"/>
                              <a:ea typeface="+mj-ea"/>
                              <a:cs typeface="Times New Roman" panose="02020603050405020304" pitchFamily="18" charset="0"/>
                            </a:rPr>
                            <a:t>向</a:t>
                          </a:r>
                          <a:r>
                            <a:rPr lang="en-US" sz="2800" dirty="0">
                              <a:solidFill>
                                <a:srgbClr val="000000"/>
                              </a:solidFill>
                              <a:effectLst/>
                              <a:latin typeface="+mj-lt"/>
                              <a:ea typeface="+mj-ea"/>
                              <a:cs typeface="Times New Roman" panose="02020603050405020304" pitchFamily="18" charset="0"/>
                            </a:rPr>
                            <a:t>Na</a:t>
                          </a:r>
                          <a:r>
                            <a:rPr lang="en-US" sz="2800" baseline="-25000" dirty="0">
                              <a:solidFill>
                                <a:srgbClr val="000000"/>
                              </a:solidFill>
                              <a:effectLst/>
                              <a:latin typeface="+mj-lt"/>
                              <a:ea typeface="+mj-ea"/>
                              <a:cs typeface="Times New Roman" panose="02020603050405020304" pitchFamily="18" charset="0"/>
                            </a:rPr>
                            <a:t>2</a:t>
                          </a:r>
                          <a:r>
                            <a:rPr lang="en-US" sz="2800" dirty="0">
                              <a:solidFill>
                                <a:srgbClr val="000000"/>
                              </a:solidFill>
                              <a:effectLst/>
                              <a:latin typeface="+mj-lt"/>
                              <a:ea typeface="+mj-ea"/>
                              <a:cs typeface="Times New Roman" panose="02020603050405020304" pitchFamily="18" charset="0"/>
                            </a:rPr>
                            <a:t>CO</a:t>
                          </a:r>
                          <a:r>
                            <a:rPr lang="en-US" sz="2800" baseline="-25000" dirty="0">
                              <a:solidFill>
                                <a:srgbClr val="000000"/>
                              </a:solidFill>
                              <a:effectLst/>
                              <a:latin typeface="+mj-lt"/>
                              <a:ea typeface="+mj-ea"/>
                              <a:cs typeface="Times New Roman" panose="02020603050405020304" pitchFamily="18" charset="0"/>
                            </a:rPr>
                            <a:t>3</a:t>
                          </a:r>
                          <a:r>
                            <a:rPr lang="zh-CN" sz="2800" dirty="0">
                              <a:solidFill>
                                <a:srgbClr val="000000"/>
                              </a:solidFill>
                              <a:effectLst/>
                              <a:latin typeface="+mj-lt"/>
                              <a:ea typeface="+mj-ea"/>
                              <a:cs typeface="Times New Roman" panose="02020603050405020304" pitchFamily="18" charset="0"/>
                            </a:rPr>
                            <a:t>、</a:t>
                          </a:r>
                          <a:r>
                            <a:rPr lang="en-US" sz="2800" dirty="0">
                              <a:solidFill>
                                <a:srgbClr val="000000"/>
                              </a:solidFill>
                              <a:effectLst/>
                              <a:latin typeface="+mj-lt"/>
                              <a:ea typeface="+mj-ea"/>
                              <a:cs typeface="Times New Roman" panose="02020603050405020304" pitchFamily="18" charset="0"/>
                            </a:rPr>
                            <a:t>NaHCO</a:t>
                          </a:r>
                          <a:r>
                            <a:rPr lang="en-US" sz="2800" baseline="-25000" dirty="0">
                              <a:solidFill>
                                <a:srgbClr val="000000"/>
                              </a:solidFill>
                              <a:effectLst/>
                              <a:latin typeface="+mj-lt"/>
                              <a:ea typeface="+mj-ea"/>
                              <a:cs typeface="Times New Roman" panose="02020603050405020304" pitchFamily="18" charset="0"/>
                            </a:rPr>
                            <a:t>3</a:t>
                          </a:r>
                          <a:r>
                            <a:rPr lang="zh-CN" sz="2800" dirty="0">
                              <a:solidFill>
                                <a:srgbClr val="000000"/>
                              </a:solidFill>
                              <a:effectLst/>
                              <a:latin typeface="+mj-lt"/>
                              <a:ea typeface="+mj-ea"/>
                              <a:cs typeface="Times New Roman" panose="02020603050405020304" pitchFamily="18" charset="0"/>
                            </a:rPr>
                            <a:t>的混合溶液中逐滴加入盐酸</a:t>
                          </a:r>
                          <a:r>
                            <a:rPr lang="en-US" sz="2800" dirty="0">
                              <a:solidFill>
                                <a:srgbClr val="000000"/>
                              </a:solidFill>
                              <a:effectLst/>
                              <a:latin typeface="+mj-lt"/>
                              <a:ea typeface="+mj-ea"/>
                              <a:cs typeface="Times New Roman" panose="02020603050405020304" pitchFamily="18" charset="0"/>
                            </a:rPr>
                            <a:t>,</a:t>
                          </a:r>
                          <a:r>
                            <a:rPr lang="zh-CN" sz="2800" dirty="0">
                              <a:solidFill>
                                <a:srgbClr val="000000"/>
                              </a:solidFill>
                              <a:effectLst/>
                              <a:latin typeface="+mj-lt"/>
                              <a:ea typeface="+mj-ea"/>
                              <a:cs typeface="Times New Roman" panose="02020603050405020304" pitchFamily="18" charset="0"/>
                            </a:rPr>
                            <a:t>消耗的</a:t>
                          </a:r>
                          <a:r>
                            <a:rPr lang="en-US" sz="2800" dirty="0" err="1">
                              <a:solidFill>
                                <a:srgbClr val="000000"/>
                              </a:solidFill>
                              <a:effectLst/>
                              <a:latin typeface="+mj-lt"/>
                              <a:ea typeface="+mj-ea"/>
                              <a:cs typeface="Times New Roman" panose="02020603050405020304" pitchFamily="18" charset="0"/>
                            </a:rPr>
                            <a:t>HCl</a:t>
                          </a:r>
                          <a:r>
                            <a:rPr lang="zh-CN" sz="2800" dirty="0">
                              <a:solidFill>
                                <a:srgbClr val="000000"/>
                              </a:solidFill>
                              <a:effectLst/>
                              <a:latin typeface="+mj-lt"/>
                              <a:ea typeface="+mj-ea"/>
                              <a:cs typeface="Times New Roman" panose="02020603050405020304" pitchFamily="18" charset="0"/>
                            </a:rPr>
                            <a:t>与产生的</a:t>
                          </a:r>
                          <a:r>
                            <a:rPr lang="en-US" sz="2800" dirty="0">
                              <a:solidFill>
                                <a:srgbClr val="000000"/>
                              </a:solidFill>
                              <a:effectLst/>
                              <a:latin typeface="+mj-lt"/>
                              <a:ea typeface="+mj-ea"/>
                              <a:cs typeface="Times New Roman" panose="02020603050405020304" pitchFamily="18" charset="0"/>
                            </a:rPr>
                            <a:t>CO</a:t>
                          </a:r>
                          <a:r>
                            <a:rPr lang="en-US" sz="2800" baseline="-25000" dirty="0">
                              <a:solidFill>
                                <a:srgbClr val="000000"/>
                              </a:solidFill>
                              <a:effectLst/>
                              <a:latin typeface="+mj-lt"/>
                              <a:ea typeface="+mj-ea"/>
                              <a:cs typeface="Times New Roman" panose="02020603050405020304" pitchFamily="18" charset="0"/>
                            </a:rPr>
                            <a:t>2</a:t>
                          </a:r>
                          <a:r>
                            <a:rPr lang="zh-CN" sz="2800" dirty="0">
                              <a:solidFill>
                                <a:srgbClr val="000000"/>
                              </a:solidFill>
                              <a:effectLst/>
                              <a:latin typeface="+mj-lt"/>
                              <a:ea typeface="+mj-ea"/>
                              <a:cs typeface="Times New Roman" panose="02020603050405020304" pitchFamily="18" charset="0"/>
                            </a:rPr>
                            <a:t>的物质的量关系</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20000"/>
                            </a:lnSpc>
                          </a:pPr>
                          <a:endParaRPr lang="zh-CN" altLang="en-US" sz="2800" dirty="0">
                            <a:latin typeface="+mj-lt"/>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lang="en-US" altLang="zh-CN" sz="2800" kern="1200" dirty="0">
                              <a:solidFill>
                                <a:schemeClr val="dk1"/>
                              </a:solidFill>
                              <a:effectLst/>
                              <a:latin typeface="+mj-lt"/>
                              <a:ea typeface="+mj-ea"/>
                              <a:cs typeface="+mn-cs"/>
                            </a:rPr>
                            <a:t>H</a:t>
                          </a:r>
                          <a:r>
                            <a:rPr lang="en-US" altLang="zh-CN" sz="2800" kern="1200" baseline="30000" dirty="0">
                              <a:solidFill>
                                <a:schemeClr val="dk1"/>
                              </a:solidFill>
                              <a:effectLst/>
                              <a:latin typeface="+mj-lt"/>
                              <a:ea typeface="+mj-ea"/>
                              <a:cs typeface="+mn-cs"/>
                            </a:rPr>
                            <a:t>+</a:t>
                          </a:r>
                          <a:r>
                            <a:rPr lang="en-US" altLang="zh-CN" sz="2800" kern="1200" dirty="0">
                              <a:solidFill>
                                <a:schemeClr val="dk1"/>
                              </a:solidFill>
                              <a:effectLst/>
                              <a:latin typeface="+mj-lt"/>
                              <a:ea typeface="+mj-ea"/>
                              <a:cs typeface="+mn-cs"/>
                            </a:rPr>
                            <a:t>+C</a:t>
                          </a:r>
                          <a14:m>
                            <m:oMath xmlns:m="http://schemas.openxmlformats.org/officeDocument/2006/math">
                              <m:sSubSup>
                                <m:sSubSupPr>
                                  <m:ctrlPr>
                                    <a:rPr lang="zh-CN" altLang="zh-CN" sz="2800" i="1" kern="1200">
                                      <a:solidFill>
                                        <a:schemeClr val="dk1"/>
                                      </a:solidFill>
                                      <a:effectLst/>
                                      <a:latin typeface="Cambria Math" panose="02040503050406030204" pitchFamily="18" charset="0"/>
                                      <a:ea typeface="+mj-ea"/>
                                      <a:cs typeface="+mn-cs"/>
                                    </a:rPr>
                                  </m:ctrlPr>
                                </m:sSubSupPr>
                                <m:e>
                                  <m:r>
                                    <m:rPr>
                                      <m:sty m:val="p"/>
                                    </m:rPr>
                                    <a:rPr lang="en-US" altLang="zh-CN" sz="2800" kern="1200">
                                      <a:solidFill>
                                        <a:schemeClr val="dk1"/>
                                      </a:solidFill>
                                      <a:effectLst/>
                                      <a:latin typeface="Cambria Math" panose="02040503050406030204" pitchFamily="18" charset="0"/>
                                      <a:ea typeface="+mj-ea"/>
                                      <a:cs typeface="+mn-cs"/>
                                    </a:rPr>
                                    <m:t>O</m:t>
                                  </m:r>
                                </m:e>
                                <m:sub>
                                  <m:r>
                                    <a:rPr lang="en-US" altLang="zh-CN" sz="2800" kern="1200">
                                      <a:solidFill>
                                        <a:schemeClr val="dk1"/>
                                      </a:solidFill>
                                      <a:effectLst/>
                                      <a:latin typeface="Cambria Math" panose="02040503050406030204" pitchFamily="18" charset="0"/>
                                      <a:ea typeface="+mj-ea"/>
                                      <a:cs typeface="+mn-cs"/>
                                    </a:rPr>
                                    <m:t>3</m:t>
                                  </m:r>
                                </m:sub>
                                <m:sup>
                                  <m:r>
                                    <a:rPr lang="en-US" altLang="zh-CN" sz="2800" kern="1200">
                                      <a:solidFill>
                                        <a:schemeClr val="dk1"/>
                                      </a:solidFill>
                                      <a:effectLst/>
                                      <a:latin typeface="Cambria Math" panose="02040503050406030204" pitchFamily="18" charset="0"/>
                                      <a:ea typeface="+mj-ea"/>
                                      <a:cs typeface="+mn-cs"/>
                                    </a:rPr>
                                    <m:t>2</m:t>
                                  </m:r>
                                  <m:r>
                                    <m:rPr>
                                      <m:nor/>
                                    </m:rPr>
                                    <a:rPr lang="en-US" altLang="zh-CN" sz="2800" i="1" kern="1200">
                                      <a:solidFill>
                                        <a:schemeClr val="dk1"/>
                                      </a:solidFill>
                                      <a:effectLst/>
                                      <a:latin typeface="+mj-lt"/>
                                      <a:ea typeface="+mj-ea"/>
                                      <a:cs typeface="+mn-cs"/>
                                    </a:rPr>
                                    <m:t>−</m:t>
                                  </m:r>
                                </m:sup>
                              </m:sSubSup>
                            </m:oMath>
                          </a14:m>
                          <a:r>
                            <a:rPr lang="zh-CN" altLang="en-US" sz="2800" dirty="0">
                              <a:latin typeface="+mj-lt"/>
                              <a:ea typeface="+mj-ea"/>
                            </a:rPr>
                            <a:t>       </a:t>
                          </a:r>
                          <a:r>
                            <a:rPr lang="en-US" altLang="zh-CN" sz="2800" kern="1200" dirty="0">
                              <a:solidFill>
                                <a:schemeClr val="dk1"/>
                              </a:solidFill>
                              <a:effectLst/>
                              <a:latin typeface="+mj-lt"/>
                              <a:ea typeface="+mj-ea"/>
                              <a:cs typeface="+mn-cs"/>
                            </a:rPr>
                            <a:t>HC</a:t>
                          </a:r>
                          <a14:m>
                            <m:oMath xmlns:m="http://schemas.openxmlformats.org/officeDocument/2006/math">
                              <m:sSubSup>
                                <m:sSubSupPr>
                                  <m:ctrlPr>
                                    <a:rPr lang="zh-CN" altLang="zh-CN" sz="2800" i="1" kern="1200">
                                      <a:solidFill>
                                        <a:schemeClr val="dk1"/>
                                      </a:solidFill>
                                      <a:effectLst/>
                                      <a:latin typeface="Cambria Math" panose="02040503050406030204" pitchFamily="18" charset="0"/>
                                      <a:ea typeface="+mj-ea"/>
                                      <a:cs typeface="+mn-cs"/>
                                    </a:rPr>
                                  </m:ctrlPr>
                                </m:sSubSupPr>
                                <m:e>
                                  <m:r>
                                    <m:rPr>
                                      <m:sty m:val="p"/>
                                    </m:rPr>
                                    <a:rPr lang="en-US" altLang="zh-CN" sz="2800" kern="1200">
                                      <a:solidFill>
                                        <a:schemeClr val="dk1"/>
                                      </a:solidFill>
                                      <a:effectLst/>
                                      <a:latin typeface="Cambria Math" panose="02040503050406030204" pitchFamily="18" charset="0"/>
                                      <a:ea typeface="+mj-ea"/>
                                      <a:cs typeface="+mn-cs"/>
                                    </a:rPr>
                                    <m:t>O</m:t>
                                  </m:r>
                                </m:e>
                                <m:sub>
                                  <m:r>
                                    <a:rPr lang="en-US" altLang="zh-CN" sz="2800" kern="1200">
                                      <a:solidFill>
                                        <a:schemeClr val="dk1"/>
                                      </a:solidFill>
                                      <a:effectLst/>
                                      <a:latin typeface="Cambria Math" panose="02040503050406030204" pitchFamily="18" charset="0"/>
                                      <a:ea typeface="+mj-ea"/>
                                      <a:cs typeface="+mn-cs"/>
                                    </a:rPr>
                                    <m:t>3</m:t>
                                  </m:r>
                                </m:sub>
                                <m:sup>
                                  <m:r>
                                    <m:rPr>
                                      <m:nor/>
                                    </m:rPr>
                                    <a:rPr lang="en-US" altLang="zh-CN" sz="2800" i="1" kern="1200">
                                      <a:solidFill>
                                        <a:schemeClr val="dk1"/>
                                      </a:solidFill>
                                      <a:effectLst/>
                                      <a:latin typeface="+mj-lt"/>
                                      <a:ea typeface="+mj-ea"/>
                                      <a:cs typeface="+mn-cs"/>
                                    </a:rPr>
                                    <m:t>−</m:t>
                                  </m:r>
                                </m:sup>
                              </m:sSubSup>
                            </m:oMath>
                          </a14:m>
                          <a:r>
                            <a:rPr lang="en-US" altLang="zh-CN" sz="2800" kern="1200" dirty="0">
                              <a:solidFill>
                                <a:schemeClr val="dk1"/>
                              </a:solidFill>
                              <a:effectLst/>
                              <a:latin typeface="+mj-lt"/>
                              <a:ea typeface="+mj-ea"/>
                              <a:cs typeface="+mn-cs"/>
                            </a:rPr>
                            <a:t>(</a:t>
                          </a:r>
                          <a:r>
                            <a:rPr lang="zh-CN" altLang="zh-CN" sz="2800" kern="1200" dirty="0">
                              <a:solidFill>
                                <a:schemeClr val="dk1"/>
                              </a:solidFill>
                              <a:effectLst/>
                              <a:latin typeface="+mj-lt"/>
                              <a:ea typeface="+mj-ea"/>
                              <a:cs typeface="+mn-cs"/>
                            </a:rPr>
                            <a:t>先</a:t>
                          </a:r>
                          <a:r>
                            <a:rPr lang="en-US" altLang="zh-CN" sz="2800" kern="1200" dirty="0">
                              <a:solidFill>
                                <a:schemeClr val="dk1"/>
                              </a:solidFill>
                              <a:effectLst/>
                              <a:latin typeface="+mj-lt"/>
                              <a:ea typeface="+mj-ea"/>
                              <a:cs typeface="+mn-cs"/>
                            </a:rPr>
                            <a:t>)</a:t>
                          </a:r>
                          <a:endParaRPr lang="zh-CN" altLang="zh-CN" sz="2800" kern="1200" dirty="0">
                            <a:solidFill>
                              <a:schemeClr val="dk1"/>
                            </a:solidFill>
                            <a:effectLst/>
                            <a:latin typeface="+mj-lt"/>
                            <a:ea typeface="+mj-ea"/>
                            <a:cs typeface="+mn-cs"/>
                          </a:endParaRPr>
                        </a:p>
                        <a:p>
                          <a:pPr>
                            <a:lnSpc>
                              <a:spcPct val="120000"/>
                            </a:lnSpc>
                          </a:pPr>
                          <a:r>
                            <a:rPr lang="en-US" altLang="zh-CN" sz="2800" kern="1200" dirty="0">
                              <a:solidFill>
                                <a:schemeClr val="dk1"/>
                              </a:solidFill>
                              <a:effectLst/>
                              <a:latin typeface="+mj-lt"/>
                              <a:ea typeface="+mj-ea"/>
                              <a:cs typeface="+mn-cs"/>
                            </a:rPr>
                            <a:t>HC</a:t>
                          </a:r>
                          <a14:m>
                            <m:oMath xmlns:m="http://schemas.openxmlformats.org/officeDocument/2006/math">
                              <m:sSubSup>
                                <m:sSubSupPr>
                                  <m:ctrlPr>
                                    <a:rPr lang="zh-CN" altLang="zh-CN" sz="2800" i="1" kern="1200">
                                      <a:solidFill>
                                        <a:schemeClr val="dk1"/>
                                      </a:solidFill>
                                      <a:effectLst/>
                                      <a:latin typeface="Cambria Math" panose="02040503050406030204" pitchFamily="18" charset="0"/>
                                      <a:ea typeface="+mj-ea"/>
                                      <a:cs typeface="+mn-cs"/>
                                    </a:rPr>
                                  </m:ctrlPr>
                                </m:sSubSupPr>
                                <m:e>
                                  <m:r>
                                    <m:rPr>
                                      <m:sty m:val="p"/>
                                    </m:rPr>
                                    <a:rPr lang="en-US" altLang="zh-CN" sz="2800" kern="1200">
                                      <a:solidFill>
                                        <a:schemeClr val="dk1"/>
                                      </a:solidFill>
                                      <a:effectLst/>
                                      <a:latin typeface="Cambria Math" panose="02040503050406030204" pitchFamily="18" charset="0"/>
                                      <a:ea typeface="+mj-ea"/>
                                      <a:cs typeface="+mn-cs"/>
                                    </a:rPr>
                                    <m:t>O</m:t>
                                  </m:r>
                                </m:e>
                                <m:sub>
                                  <m:r>
                                    <a:rPr lang="en-US" altLang="zh-CN" sz="2800" kern="1200">
                                      <a:solidFill>
                                        <a:schemeClr val="dk1"/>
                                      </a:solidFill>
                                      <a:effectLst/>
                                      <a:latin typeface="Cambria Math" panose="02040503050406030204" pitchFamily="18" charset="0"/>
                                      <a:ea typeface="+mj-ea"/>
                                      <a:cs typeface="+mn-cs"/>
                                    </a:rPr>
                                    <m:t>3</m:t>
                                  </m:r>
                                </m:sub>
                                <m:sup>
                                  <m:r>
                                    <m:rPr>
                                      <m:nor/>
                                    </m:rPr>
                                    <a:rPr lang="en-US" altLang="zh-CN" sz="2800" i="1" kern="1200">
                                      <a:solidFill>
                                        <a:schemeClr val="dk1"/>
                                      </a:solidFill>
                                      <a:effectLst/>
                                      <a:latin typeface="+mj-lt"/>
                                      <a:ea typeface="+mj-ea"/>
                                      <a:cs typeface="+mn-cs"/>
                                    </a:rPr>
                                    <m:t>−</m:t>
                                  </m:r>
                                </m:sup>
                              </m:sSubSup>
                            </m:oMath>
                          </a14:m>
                          <a:r>
                            <a:rPr lang="en-US" altLang="zh-CN" sz="2800" kern="1200" dirty="0">
                              <a:solidFill>
                                <a:schemeClr val="dk1"/>
                              </a:solidFill>
                              <a:effectLst/>
                              <a:latin typeface="+mj-lt"/>
                              <a:ea typeface="+mj-ea"/>
                              <a:cs typeface="+mn-cs"/>
                            </a:rPr>
                            <a:t>+H</a:t>
                          </a:r>
                          <a:r>
                            <a:rPr lang="en-US" altLang="zh-CN" sz="2800" kern="1200" baseline="30000" dirty="0">
                              <a:solidFill>
                                <a:schemeClr val="dk1"/>
                              </a:solidFill>
                              <a:effectLst/>
                              <a:latin typeface="+mj-lt"/>
                              <a:ea typeface="+mj-ea"/>
                              <a:cs typeface="+mn-cs"/>
                            </a:rPr>
                            <a:t>+</a:t>
                          </a:r>
                          <a:r>
                            <a:rPr lang="en-US" altLang="zh-CN" sz="2800" kern="1200" baseline="0" dirty="0">
                              <a:solidFill>
                                <a:schemeClr val="dk1"/>
                              </a:solidFill>
                              <a:effectLst/>
                              <a:latin typeface="+mj-lt"/>
                              <a:ea typeface="+mj-ea"/>
                              <a:cs typeface="+mn-cs"/>
                            </a:rPr>
                            <a:t>     </a:t>
                          </a:r>
                          <a:r>
                            <a:rPr lang="en-US" altLang="zh-CN" sz="2800" kern="1200" dirty="0">
                              <a:solidFill>
                                <a:schemeClr val="dk1"/>
                              </a:solidFill>
                              <a:effectLst/>
                              <a:latin typeface="+mj-lt"/>
                              <a:ea typeface="+mj-ea"/>
                              <a:cs typeface="+mn-cs"/>
                            </a:rPr>
                            <a:t>CO</a:t>
                          </a:r>
                          <a:r>
                            <a:rPr lang="en-US" altLang="zh-CN" sz="2800" kern="1200" baseline="-25000" dirty="0">
                              <a:solidFill>
                                <a:schemeClr val="dk1"/>
                              </a:solidFill>
                              <a:effectLst/>
                              <a:latin typeface="+mj-lt"/>
                              <a:ea typeface="+mj-ea"/>
                              <a:cs typeface="+mn-cs"/>
                            </a:rPr>
                            <a:t>2</a:t>
                          </a:r>
                          <a:r>
                            <a:rPr lang="en-US" altLang="zh-CN" sz="2800" kern="1200" dirty="0">
                              <a:solidFill>
                                <a:schemeClr val="dk1"/>
                              </a:solidFill>
                              <a:effectLst/>
                              <a:latin typeface="+mj-lt"/>
                              <a:ea typeface="+mj-ea"/>
                              <a:cs typeface="+mn-cs"/>
                            </a:rPr>
                            <a:t>↑+ H</a:t>
                          </a:r>
                          <a:r>
                            <a:rPr lang="en-US" altLang="zh-CN" sz="2800" kern="1200" baseline="-25000" dirty="0">
                              <a:solidFill>
                                <a:schemeClr val="dk1"/>
                              </a:solidFill>
                              <a:effectLst/>
                              <a:latin typeface="+mj-lt"/>
                              <a:ea typeface="+mj-ea"/>
                              <a:cs typeface="+mn-cs"/>
                            </a:rPr>
                            <a:t>2</a:t>
                          </a:r>
                          <a:r>
                            <a:rPr lang="en-US" altLang="zh-CN" sz="2800" kern="1200" dirty="0">
                              <a:solidFill>
                                <a:schemeClr val="dk1"/>
                              </a:solidFill>
                              <a:effectLst/>
                              <a:latin typeface="+mj-lt"/>
                              <a:ea typeface="+mj-ea"/>
                              <a:cs typeface="+mn-cs"/>
                            </a:rPr>
                            <a:t>O(</a:t>
                          </a:r>
                          <a:r>
                            <a:rPr lang="zh-CN" altLang="zh-CN" sz="2800" kern="1200" dirty="0">
                              <a:solidFill>
                                <a:schemeClr val="dk1"/>
                              </a:solidFill>
                              <a:effectLst/>
                              <a:latin typeface="+mj-lt"/>
                              <a:ea typeface="+mj-ea"/>
                              <a:cs typeface="+mn-cs"/>
                            </a:rPr>
                            <a:t>后</a:t>
                          </a:r>
                          <a:r>
                            <a:rPr lang="en-US" altLang="zh-CN" sz="2800" kern="1200" dirty="0">
                              <a:solidFill>
                                <a:schemeClr val="dk1"/>
                              </a:solidFill>
                              <a:effectLst/>
                              <a:latin typeface="+mj-lt"/>
                              <a:ea typeface="+mj-ea"/>
                              <a:cs typeface="+mn-cs"/>
                            </a:rPr>
                            <a:t>)</a:t>
                          </a:r>
                          <a:endParaRPr lang="zh-CN" altLang="en-US" sz="2800" dirty="0">
                            <a:latin typeface="+mj-lt"/>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22948137"/>
                      </a:ext>
                    </a:extLst>
                  </a:tr>
                </a:tbl>
              </a:graphicData>
            </a:graphic>
          </p:graphicFrame>
        </mc:Choice>
        <mc:Fallback xmlns="">
          <p:graphicFrame>
            <p:nvGraphicFramePr>
              <p:cNvPr id="2" name="表格 1"/>
              <p:cNvGraphicFramePr>
                <a:graphicFrameLocks noGrp="1"/>
              </p:cNvGraphicFramePr>
              <p:nvPr>
                <p:extLst>
                  <p:ext uri="{D42A27DB-BD31-4B8C-83A1-F6EECF244321}">
                    <p14:modId xmlns:p14="http://schemas.microsoft.com/office/powerpoint/2010/main" val="3081319693"/>
                  </p:ext>
                </p:extLst>
              </p:nvPr>
            </p:nvGraphicFramePr>
            <p:xfrm>
              <a:off x="439837" y="718157"/>
              <a:ext cx="11354766" cy="5005423"/>
            </p:xfrm>
            <a:graphic>
              <a:graphicData uri="http://schemas.openxmlformats.org/drawingml/2006/table">
                <a:tbl>
                  <a:tblPr firstRow="1" bandRow="1">
                    <a:tableStyleId>{5C22544A-7EE6-4342-B048-85BDC9FD1C3A}</a:tableStyleId>
                  </a:tblPr>
                  <a:tblGrid>
                    <a:gridCol w="4409955">
                      <a:extLst>
                        <a:ext uri="{9D8B030D-6E8A-4147-A177-3AD203B41FA5}">
                          <a16:colId xmlns:a16="http://schemas.microsoft.com/office/drawing/2014/main" val="2157693665"/>
                        </a:ext>
                      </a:extLst>
                    </a:gridCol>
                    <a:gridCol w="3159889">
                      <a:extLst>
                        <a:ext uri="{9D8B030D-6E8A-4147-A177-3AD203B41FA5}">
                          <a16:colId xmlns:a16="http://schemas.microsoft.com/office/drawing/2014/main" val="1436280293"/>
                        </a:ext>
                      </a:extLst>
                    </a:gridCol>
                    <a:gridCol w="3784922">
                      <a:extLst>
                        <a:ext uri="{9D8B030D-6E8A-4147-A177-3AD203B41FA5}">
                          <a16:colId xmlns:a16="http://schemas.microsoft.com/office/drawing/2014/main" val="2828129351"/>
                        </a:ext>
                      </a:extLst>
                    </a:gridCol>
                  </a:tblGrid>
                  <a:tr h="512064">
                    <a:tc>
                      <a:txBody>
                        <a:bodyPr/>
                        <a:lstStyle/>
                        <a:p>
                          <a:pPr algn="ctr">
                            <a:lnSpc>
                              <a:spcPct val="120000"/>
                            </a:lnSpc>
                            <a:spcAft>
                              <a:spcPts val="0"/>
                            </a:spcAft>
                          </a:pPr>
                          <a:r>
                            <a:rPr lang="zh-CN" sz="2800" b="0" dirty="0">
                              <a:solidFill>
                                <a:srgbClr val="000000"/>
                              </a:solidFill>
                              <a:effectLst/>
                              <a:latin typeface="+mj-lt"/>
                              <a:ea typeface="+mj-ea"/>
                              <a:cs typeface="Times New Roman" panose="02020603050405020304" pitchFamily="18" charset="0"/>
                            </a:rPr>
                            <a:t>反应类型</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20000"/>
                            </a:lnSpc>
                            <a:spcAft>
                              <a:spcPts val="0"/>
                            </a:spcAft>
                          </a:pPr>
                          <a:r>
                            <a:rPr lang="zh-CN" sz="2800" b="0" dirty="0">
                              <a:solidFill>
                                <a:srgbClr val="000000"/>
                              </a:solidFill>
                              <a:effectLst/>
                              <a:latin typeface="+mj-lt"/>
                              <a:ea typeface="+mj-ea"/>
                              <a:cs typeface="Times New Roman" panose="02020603050405020304" pitchFamily="18" charset="0"/>
                            </a:rPr>
                            <a:t>图像</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20000"/>
                            </a:lnSpc>
                            <a:spcAft>
                              <a:spcPts val="0"/>
                            </a:spcAft>
                          </a:pPr>
                          <a:r>
                            <a:rPr lang="zh-CN" sz="2800" b="0" dirty="0">
                              <a:solidFill>
                                <a:srgbClr val="000000"/>
                              </a:solidFill>
                              <a:effectLst/>
                              <a:latin typeface="+mj-lt"/>
                              <a:ea typeface="+mj-ea"/>
                              <a:cs typeface="Times New Roman" panose="02020603050405020304" pitchFamily="18" charset="0"/>
                            </a:rPr>
                            <a:t>离子反应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4115621"/>
                      </a:ext>
                    </a:extLst>
                  </a:tr>
                  <a:tr h="2445103">
                    <a:tc>
                      <a:txBody>
                        <a:bodyPr/>
                        <a:lstStyle/>
                        <a:p>
                          <a:pPr>
                            <a:lnSpc>
                              <a:spcPct val="120000"/>
                            </a:lnSpc>
                            <a:spcAft>
                              <a:spcPts val="0"/>
                            </a:spcAft>
                          </a:pPr>
                          <a:r>
                            <a:rPr lang="zh-CN" sz="2800">
                              <a:solidFill>
                                <a:srgbClr val="000000"/>
                              </a:solidFill>
                              <a:effectLst/>
                              <a:latin typeface="+mj-lt"/>
                              <a:ea typeface="+mj-ea"/>
                              <a:cs typeface="Times New Roman" panose="02020603050405020304" pitchFamily="18" charset="0"/>
                            </a:rPr>
                            <a:t>向</a:t>
                          </a:r>
                          <a:r>
                            <a:rPr lang="en-US" sz="2800">
                              <a:solidFill>
                                <a:srgbClr val="000000"/>
                              </a:solidFill>
                              <a:effectLst/>
                              <a:latin typeface="+mj-lt"/>
                              <a:ea typeface="+mj-ea"/>
                              <a:cs typeface="Times New Roman" panose="02020603050405020304" pitchFamily="18" charset="0"/>
                            </a:rPr>
                            <a:t>Na</a:t>
                          </a:r>
                          <a:r>
                            <a:rPr lang="en-US" sz="2800" baseline="-25000">
                              <a:solidFill>
                                <a:srgbClr val="000000"/>
                              </a:solidFill>
                              <a:effectLst/>
                              <a:latin typeface="+mj-lt"/>
                              <a:ea typeface="+mj-ea"/>
                              <a:cs typeface="Times New Roman" panose="02020603050405020304" pitchFamily="18" charset="0"/>
                            </a:rPr>
                            <a:t>2</a:t>
                          </a:r>
                          <a:r>
                            <a:rPr lang="en-US" sz="2800">
                              <a:solidFill>
                                <a:srgbClr val="000000"/>
                              </a:solidFill>
                              <a:effectLst/>
                              <a:latin typeface="+mj-lt"/>
                              <a:ea typeface="+mj-ea"/>
                              <a:cs typeface="Times New Roman" panose="02020603050405020304" pitchFamily="18" charset="0"/>
                            </a:rPr>
                            <a:t>CO</a:t>
                          </a:r>
                          <a:r>
                            <a:rPr lang="en-US" sz="2800" baseline="-25000">
                              <a:solidFill>
                                <a:srgbClr val="000000"/>
                              </a:solidFill>
                              <a:effectLst/>
                              <a:latin typeface="+mj-lt"/>
                              <a:ea typeface="+mj-ea"/>
                              <a:cs typeface="Times New Roman" panose="02020603050405020304" pitchFamily="18" charset="0"/>
                            </a:rPr>
                            <a:t>3</a:t>
                          </a:r>
                          <a:r>
                            <a:rPr lang="zh-CN" sz="2800">
                              <a:solidFill>
                                <a:srgbClr val="000000"/>
                              </a:solidFill>
                              <a:effectLst/>
                              <a:latin typeface="+mj-lt"/>
                              <a:ea typeface="+mj-ea"/>
                              <a:cs typeface="Times New Roman" panose="02020603050405020304" pitchFamily="18" charset="0"/>
                            </a:rPr>
                            <a:t>、</a:t>
                          </a:r>
                          <a:r>
                            <a:rPr lang="en-US" sz="2800">
                              <a:solidFill>
                                <a:srgbClr val="000000"/>
                              </a:solidFill>
                              <a:effectLst/>
                              <a:latin typeface="+mj-lt"/>
                              <a:ea typeface="+mj-ea"/>
                              <a:cs typeface="Times New Roman" panose="02020603050405020304" pitchFamily="18" charset="0"/>
                            </a:rPr>
                            <a:t>NaOH</a:t>
                          </a:r>
                          <a:r>
                            <a:rPr lang="zh-CN" sz="2800">
                              <a:solidFill>
                                <a:srgbClr val="000000"/>
                              </a:solidFill>
                              <a:effectLst/>
                              <a:latin typeface="+mj-lt"/>
                              <a:ea typeface="+mj-ea"/>
                              <a:cs typeface="Times New Roman" panose="02020603050405020304" pitchFamily="18" charset="0"/>
                            </a:rPr>
                            <a:t>的混合溶液中逐滴加入盐酸</a:t>
                          </a:r>
                          <a:r>
                            <a:rPr lang="en-US" sz="2800">
                              <a:solidFill>
                                <a:srgbClr val="000000"/>
                              </a:solidFill>
                              <a:effectLst/>
                              <a:latin typeface="+mj-lt"/>
                              <a:ea typeface="+mj-ea"/>
                              <a:cs typeface="Times New Roman" panose="02020603050405020304" pitchFamily="18" charset="0"/>
                            </a:rPr>
                            <a:t>,</a:t>
                          </a:r>
                          <a:r>
                            <a:rPr lang="zh-CN" sz="2800">
                              <a:solidFill>
                                <a:srgbClr val="000000"/>
                              </a:solidFill>
                              <a:effectLst/>
                              <a:latin typeface="+mj-lt"/>
                              <a:ea typeface="+mj-ea"/>
                              <a:cs typeface="Times New Roman" panose="02020603050405020304" pitchFamily="18" charset="0"/>
                            </a:rPr>
                            <a:t>消耗的</a:t>
                          </a:r>
                          <a:r>
                            <a:rPr lang="en-US" sz="2800">
                              <a:solidFill>
                                <a:srgbClr val="000000"/>
                              </a:solidFill>
                              <a:effectLst/>
                              <a:latin typeface="+mj-lt"/>
                              <a:ea typeface="+mj-ea"/>
                              <a:cs typeface="Times New Roman" panose="02020603050405020304" pitchFamily="18" charset="0"/>
                            </a:rPr>
                            <a:t>HCl</a:t>
                          </a:r>
                          <a:r>
                            <a:rPr lang="zh-CN" sz="2800">
                              <a:solidFill>
                                <a:srgbClr val="000000"/>
                              </a:solidFill>
                              <a:effectLst/>
                              <a:latin typeface="+mj-lt"/>
                              <a:ea typeface="+mj-ea"/>
                              <a:cs typeface="Times New Roman" panose="02020603050405020304" pitchFamily="18" charset="0"/>
                            </a:rPr>
                            <a:t>与产生的</a:t>
                          </a:r>
                          <a:r>
                            <a:rPr lang="en-US" sz="2800">
                              <a:solidFill>
                                <a:srgbClr val="000000"/>
                              </a:solidFill>
                              <a:effectLst/>
                              <a:latin typeface="+mj-lt"/>
                              <a:ea typeface="+mj-ea"/>
                              <a:cs typeface="Times New Roman" panose="02020603050405020304" pitchFamily="18" charset="0"/>
                            </a:rPr>
                            <a:t>CO</a:t>
                          </a:r>
                          <a:r>
                            <a:rPr lang="en-US" sz="2800" baseline="-25000">
                              <a:solidFill>
                                <a:srgbClr val="000000"/>
                              </a:solidFill>
                              <a:effectLst/>
                              <a:latin typeface="+mj-lt"/>
                              <a:ea typeface="+mj-ea"/>
                              <a:cs typeface="Times New Roman" panose="02020603050405020304" pitchFamily="18" charset="0"/>
                            </a:rPr>
                            <a:t>2</a:t>
                          </a:r>
                          <a:r>
                            <a:rPr lang="zh-CN" sz="2800">
                              <a:solidFill>
                                <a:srgbClr val="000000"/>
                              </a:solidFill>
                              <a:effectLst/>
                              <a:latin typeface="+mj-lt"/>
                              <a:ea typeface="+mj-ea"/>
                              <a:cs typeface="Times New Roman" panose="02020603050405020304" pitchFamily="18" charset="0"/>
                            </a:rPr>
                            <a:t>的物质的量关系 </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20000"/>
                            </a:lnSpc>
                          </a:pPr>
                          <a:endParaRPr lang="zh-CN" altLang="en-US" sz="2800">
                            <a:latin typeface="+mj-lt"/>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0161" t="-23383" r="-322" b="-90547"/>
                          </a:stretch>
                        </a:blipFill>
                      </a:tcPr>
                    </a:tc>
                    <a:extLst>
                      <a:ext uri="{0D108BD9-81ED-4DB2-BD59-A6C34878D82A}">
                        <a16:rowId xmlns:a16="http://schemas.microsoft.com/office/drawing/2014/main" val="1255438159"/>
                      </a:ext>
                    </a:extLst>
                  </a:tr>
                  <a:tr h="2048256">
                    <a:tc>
                      <a:txBody>
                        <a:bodyPr/>
                        <a:lstStyle/>
                        <a:p>
                          <a:pPr>
                            <a:lnSpc>
                              <a:spcPct val="120000"/>
                            </a:lnSpc>
                            <a:spcAft>
                              <a:spcPts val="0"/>
                            </a:spcAft>
                          </a:pPr>
                          <a:r>
                            <a:rPr lang="zh-CN" sz="2800" dirty="0">
                              <a:solidFill>
                                <a:srgbClr val="000000"/>
                              </a:solidFill>
                              <a:effectLst/>
                              <a:latin typeface="+mj-lt"/>
                              <a:ea typeface="+mj-ea"/>
                              <a:cs typeface="Times New Roman" panose="02020603050405020304" pitchFamily="18" charset="0"/>
                            </a:rPr>
                            <a:t>向</a:t>
                          </a:r>
                          <a:r>
                            <a:rPr lang="en-US" sz="2800" dirty="0">
                              <a:solidFill>
                                <a:srgbClr val="000000"/>
                              </a:solidFill>
                              <a:effectLst/>
                              <a:latin typeface="+mj-lt"/>
                              <a:ea typeface="+mj-ea"/>
                              <a:cs typeface="Times New Roman" panose="02020603050405020304" pitchFamily="18" charset="0"/>
                            </a:rPr>
                            <a:t>Na</a:t>
                          </a:r>
                          <a:r>
                            <a:rPr lang="en-US" sz="2800" baseline="-25000" dirty="0">
                              <a:solidFill>
                                <a:srgbClr val="000000"/>
                              </a:solidFill>
                              <a:effectLst/>
                              <a:latin typeface="+mj-lt"/>
                              <a:ea typeface="+mj-ea"/>
                              <a:cs typeface="Times New Roman" panose="02020603050405020304" pitchFamily="18" charset="0"/>
                            </a:rPr>
                            <a:t>2</a:t>
                          </a:r>
                          <a:r>
                            <a:rPr lang="en-US" sz="2800" dirty="0">
                              <a:solidFill>
                                <a:srgbClr val="000000"/>
                              </a:solidFill>
                              <a:effectLst/>
                              <a:latin typeface="+mj-lt"/>
                              <a:ea typeface="+mj-ea"/>
                              <a:cs typeface="Times New Roman" panose="02020603050405020304" pitchFamily="18" charset="0"/>
                            </a:rPr>
                            <a:t>CO</a:t>
                          </a:r>
                          <a:r>
                            <a:rPr lang="en-US" sz="2800" baseline="-25000" dirty="0">
                              <a:solidFill>
                                <a:srgbClr val="000000"/>
                              </a:solidFill>
                              <a:effectLst/>
                              <a:latin typeface="+mj-lt"/>
                              <a:ea typeface="+mj-ea"/>
                              <a:cs typeface="Times New Roman" panose="02020603050405020304" pitchFamily="18" charset="0"/>
                            </a:rPr>
                            <a:t>3</a:t>
                          </a:r>
                          <a:r>
                            <a:rPr lang="zh-CN" sz="2800" dirty="0">
                              <a:solidFill>
                                <a:srgbClr val="000000"/>
                              </a:solidFill>
                              <a:effectLst/>
                              <a:latin typeface="+mj-lt"/>
                              <a:ea typeface="+mj-ea"/>
                              <a:cs typeface="Times New Roman" panose="02020603050405020304" pitchFamily="18" charset="0"/>
                            </a:rPr>
                            <a:t>、</a:t>
                          </a:r>
                          <a:r>
                            <a:rPr lang="en-US" sz="2800" dirty="0">
                              <a:solidFill>
                                <a:srgbClr val="000000"/>
                              </a:solidFill>
                              <a:effectLst/>
                              <a:latin typeface="+mj-lt"/>
                              <a:ea typeface="+mj-ea"/>
                              <a:cs typeface="Times New Roman" panose="02020603050405020304" pitchFamily="18" charset="0"/>
                            </a:rPr>
                            <a:t>NaHCO</a:t>
                          </a:r>
                          <a:r>
                            <a:rPr lang="en-US" sz="2800" baseline="-25000" dirty="0">
                              <a:solidFill>
                                <a:srgbClr val="000000"/>
                              </a:solidFill>
                              <a:effectLst/>
                              <a:latin typeface="+mj-lt"/>
                              <a:ea typeface="+mj-ea"/>
                              <a:cs typeface="Times New Roman" panose="02020603050405020304" pitchFamily="18" charset="0"/>
                            </a:rPr>
                            <a:t>3</a:t>
                          </a:r>
                          <a:r>
                            <a:rPr lang="zh-CN" sz="2800" dirty="0">
                              <a:solidFill>
                                <a:srgbClr val="000000"/>
                              </a:solidFill>
                              <a:effectLst/>
                              <a:latin typeface="+mj-lt"/>
                              <a:ea typeface="+mj-ea"/>
                              <a:cs typeface="Times New Roman" panose="02020603050405020304" pitchFamily="18" charset="0"/>
                            </a:rPr>
                            <a:t>的混合溶液中逐滴加入盐酸</a:t>
                          </a:r>
                          <a:r>
                            <a:rPr lang="en-US" sz="2800" dirty="0">
                              <a:solidFill>
                                <a:srgbClr val="000000"/>
                              </a:solidFill>
                              <a:effectLst/>
                              <a:latin typeface="+mj-lt"/>
                              <a:ea typeface="+mj-ea"/>
                              <a:cs typeface="Times New Roman" panose="02020603050405020304" pitchFamily="18" charset="0"/>
                            </a:rPr>
                            <a:t>,</a:t>
                          </a:r>
                          <a:r>
                            <a:rPr lang="zh-CN" sz="2800" dirty="0">
                              <a:solidFill>
                                <a:srgbClr val="000000"/>
                              </a:solidFill>
                              <a:effectLst/>
                              <a:latin typeface="+mj-lt"/>
                              <a:ea typeface="+mj-ea"/>
                              <a:cs typeface="Times New Roman" panose="02020603050405020304" pitchFamily="18" charset="0"/>
                            </a:rPr>
                            <a:t>消耗的</a:t>
                          </a:r>
                          <a:r>
                            <a:rPr lang="en-US" sz="2800" dirty="0" err="1">
                              <a:solidFill>
                                <a:srgbClr val="000000"/>
                              </a:solidFill>
                              <a:effectLst/>
                              <a:latin typeface="+mj-lt"/>
                              <a:ea typeface="+mj-ea"/>
                              <a:cs typeface="Times New Roman" panose="02020603050405020304" pitchFamily="18" charset="0"/>
                            </a:rPr>
                            <a:t>HCl</a:t>
                          </a:r>
                          <a:r>
                            <a:rPr lang="zh-CN" sz="2800" dirty="0">
                              <a:solidFill>
                                <a:srgbClr val="000000"/>
                              </a:solidFill>
                              <a:effectLst/>
                              <a:latin typeface="+mj-lt"/>
                              <a:ea typeface="+mj-ea"/>
                              <a:cs typeface="Times New Roman" panose="02020603050405020304" pitchFamily="18" charset="0"/>
                            </a:rPr>
                            <a:t>与产生的</a:t>
                          </a:r>
                          <a:r>
                            <a:rPr lang="en-US" sz="2800" dirty="0">
                              <a:solidFill>
                                <a:srgbClr val="000000"/>
                              </a:solidFill>
                              <a:effectLst/>
                              <a:latin typeface="+mj-lt"/>
                              <a:ea typeface="+mj-ea"/>
                              <a:cs typeface="Times New Roman" panose="02020603050405020304" pitchFamily="18" charset="0"/>
                            </a:rPr>
                            <a:t>CO</a:t>
                          </a:r>
                          <a:r>
                            <a:rPr lang="en-US" sz="2800" baseline="-25000" dirty="0">
                              <a:solidFill>
                                <a:srgbClr val="000000"/>
                              </a:solidFill>
                              <a:effectLst/>
                              <a:latin typeface="+mj-lt"/>
                              <a:ea typeface="+mj-ea"/>
                              <a:cs typeface="Times New Roman" panose="02020603050405020304" pitchFamily="18" charset="0"/>
                            </a:rPr>
                            <a:t>2</a:t>
                          </a:r>
                          <a:r>
                            <a:rPr lang="zh-CN" sz="2800" dirty="0">
                              <a:solidFill>
                                <a:srgbClr val="000000"/>
                              </a:solidFill>
                              <a:effectLst/>
                              <a:latin typeface="+mj-lt"/>
                              <a:ea typeface="+mj-ea"/>
                              <a:cs typeface="Times New Roman" panose="02020603050405020304" pitchFamily="18" charset="0"/>
                            </a:rPr>
                            <a:t>的物质的量关系</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20000"/>
                            </a:lnSpc>
                          </a:pPr>
                          <a:endParaRPr lang="zh-CN" altLang="en-US" sz="2800" dirty="0">
                            <a:latin typeface="+mj-lt"/>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0161" t="-147619" r="-322" b="-8333"/>
                          </a:stretch>
                        </a:blipFill>
                      </a:tcPr>
                    </a:tc>
                    <a:extLst>
                      <a:ext uri="{0D108BD9-81ED-4DB2-BD59-A6C34878D82A}">
                        <a16:rowId xmlns:a16="http://schemas.microsoft.com/office/drawing/2014/main" val="2622948137"/>
                      </a:ext>
                    </a:extLst>
                  </a:tr>
                </a:tbl>
              </a:graphicData>
            </a:graphic>
          </p:graphicFrame>
        </mc:Fallback>
      </mc:AlternateContent>
      <p:pic>
        <p:nvPicPr>
          <p:cNvPr id="12" name="图片 11"/>
          <p:cNvPicPr/>
          <p:nvPr/>
        </p:nvPicPr>
        <p:blipFill>
          <a:blip r:embed="rId3"/>
          <a:stretch>
            <a:fillRect/>
          </a:stretch>
        </p:blipFill>
        <p:spPr>
          <a:xfrm>
            <a:off x="9402886" y="1382106"/>
            <a:ext cx="386274" cy="222705"/>
          </a:xfrm>
          <a:prstGeom prst="rect">
            <a:avLst/>
          </a:prstGeom>
        </p:spPr>
      </p:pic>
      <p:pic>
        <p:nvPicPr>
          <p:cNvPr id="13" name="图片 12"/>
          <p:cNvPicPr/>
          <p:nvPr/>
        </p:nvPicPr>
        <p:blipFill>
          <a:blip r:embed="rId3"/>
          <a:stretch>
            <a:fillRect/>
          </a:stretch>
        </p:blipFill>
        <p:spPr>
          <a:xfrm>
            <a:off x="9486706" y="1933782"/>
            <a:ext cx="386274" cy="222705"/>
          </a:xfrm>
          <a:prstGeom prst="rect">
            <a:avLst/>
          </a:prstGeom>
        </p:spPr>
      </p:pic>
      <p:pic>
        <p:nvPicPr>
          <p:cNvPr id="14" name="图片 13"/>
          <p:cNvPicPr/>
          <p:nvPr/>
        </p:nvPicPr>
        <p:blipFill>
          <a:blip r:embed="rId3"/>
          <a:stretch>
            <a:fillRect/>
          </a:stretch>
        </p:blipFill>
        <p:spPr>
          <a:xfrm>
            <a:off x="9789160" y="2427502"/>
            <a:ext cx="386274" cy="222705"/>
          </a:xfrm>
          <a:prstGeom prst="rect">
            <a:avLst/>
          </a:prstGeom>
        </p:spPr>
      </p:pic>
      <p:pic>
        <p:nvPicPr>
          <p:cNvPr id="15" name="图片 14"/>
          <p:cNvPicPr/>
          <p:nvPr/>
        </p:nvPicPr>
        <p:blipFill>
          <a:blip r:embed="rId3"/>
          <a:stretch>
            <a:fillRect/>
          </a:stretch>
        </p:blipFill>
        <p:spPr>
          <a:xfrm>
            <a:off x="9672320" y="3884342"/>
            <a:ext cx="386274" cy="222705"/>
          </a:xfrm>
          <a:prstGeom prst="rect">
            <a:avLst/>
          </a:prstGeom>
        </p:spPr>
      </p:pic>
      <p:pic>
        <p:nvPicPr>
          <p:cNvPr id="16" name="图片 15"/>
          <p:cNvPicPr/>
          <p:nvPr/>
        </p:nvPicPr>
        <p:blipFill>
          <a:blip r:embed="rId3"/>
          <a:stretch>
            <a:fillRect/>
          </a:stretch>
        </p:blipFill>
        <p:spPr>
          <a:xfrm>
            <a:off x="9672320" y="4378062"/>
            <a:ext cx="386274" cy="222705"/>
          </a:xfrm>
          <a:prstGeom prst="rect">
            <a:avLst/>
          </a:prstGeom>
        </p:spPr>
      </p:pic>
      <p:pic>
        <p:nvPicPr>
          <p:cNvPr id="17" name="YBTWDTSD118-19T.eps"/>
          <p:cNvPicPr/>
          <p:nvPr/>
        </p:nvPicPr>
        <p:blipFill>
          <a:blip r:embed="rId4"/>
          <a:stretch>
            <a:fillRect/>
          </a:stretch>
        </p:blipFill>
        <p:spPr>
          <a:xfrm>
            <a:off x="5019304" y="1728586"/>
            <a:ext cx="2796499" cy="1568998"/>
          </a:xfrm>
          <a:prstGeom prst="rect">
            <a:avLst/>
          </a:prstGeom>
        </p:spPr>
      </p:pic>
      <p:pic>
        <p:nvPicPr>
          <p:cNvPr id="18" name="YBTWDTSD118-20T.eps"/>
          <p:cNvPicPr/>
          <p:nvPr/>
        </p:nvPicPr>
        <p:blipFill>
          <a:blip r:embed="rId5"/>
          <a:stretch>
            <a:fillRect/>
          </a:stretch>
        </p:blipFill>
        <p:spPr>
          <a:xfrm>
            <a:off x="4958079" y="3818219"/>
            <a:ext cx="2910624" cy="1643445"/>
          </a:xfrm>
          <a:prstGeom prst="rect">
            <a:avLst/>
          </a:prstGeom>
        </p:spPr>
      </p:pic>
      <p:sp>
        <p:nvSpPr>
          <p:cNvPr id="19" name="矩形 18"/>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20" name="组合 19"/>
          <p:cNvGrpSpPr/>
          <p:nvPr/>
        </p:nvGrpSpPr>
        <p:grpSpPr>
          <a:xfrm>
            <a:off x="11409225" y="1524"/>
            <a:ext cx="85864" cy="187056"/>
            <a:chOff x="5320236" y="0"/>
            <a:chExt cx="1566554" cy="3412757"/>
          </a:xfrm>
        </p:grpSpPr>
        <p:sp>
          <p:nvSpPr>
            <p:cNvPr id="21" name="任意多边形 20"/>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2" name="任意多边形 21"/>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23" name="组合 22"/>
          <p:cNvGrpSpPr/>
          <p:nvPr/>
        </p:nvGrpSpPr>
        <p:grpSpPr>
          <a:xfrm>
            <a:off x="11578590" y="60500"/>
            <a:ext cx="379366" cy="115796"/>
            <a:chOff x="2452571" y="1771159"/>
            <a:chExt cx="7813430" cy="2384926"/>
          </a:xfrm>
          <a:solidFill>
            <a:schemeClr val="bg1"/>
          </a:solidFill>
        </p:grpSpPr>
        <p:sp>
          <p:nvSpPr>
            <p:cNvPr id="24" name="任意多边形 23"/>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任意多边形 24"/>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矩形 26"/>
          <p:cNvSpPr/>
          <p:nvPr/>
        </p:nvSpPr>
        <p:spPr>
          <a:xfrm>
            <a:off x="9098281" y="0"/>
            <a:ext cx="21146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专题五：钠及其化合物</a:t>
            </a:r>
          </a:p>
        </p:txBody>
      </p:sp>
      <p:sp>
        <p:nvSpPr>
          <p:cNvPr id="3" name="矩形 2"/>
          <p:cNvSpPr/>
          <p:nvPr/>
        </p:nvSpPr>
        <p:spPr>
          <a:xfrm>
            <a:off x="335642" y="5728232"/>
            <a:ext cx="11514337" cy="961097"/>
          </a:xfrm>
          <a:prstGeom prst="rect">
            <a:avLst/>
          </a:prstGeom>
        </p:spPr>
        <p:txBody>
          <a:bodyPr wrap="square">
            <a:spAutoFit/>
          </a:bodyPr>
          <a:lstStyle/>
          <a:p>
            <a:pPr>
              <a:lnSpc>
                <a:spcPct val="150000"/>
              </a:lnSpc>
              <a:spcAft>
                <a:spcPts val="0"/>
              </a:spcAft>
            </a:pPr>
            <a:r>
              <a:rPr lang="en-US" altLang="zh-CN" sz="2000" i="1" dirty="0">
                <a:solidFill>
                  <a:srgbClr val="000000"/>
                </a:solidFill>
                <a:cs typeface="Times New Roman" panose="02020603050405020304" pitchFamily="18" charset="0"/>
              </a:rPr>
              <a:t>a</a:t>
            </a:r>
            <a:r>
              <a:rPr lang="zh-CN" altLang="zh-CN" sz="2000" dirty="0">
                <a:solidFill>
                  <a:srgbClr val="000000"/>
                </a:solidFill>
                <a:cs typeface="Times New Roman" panose="02020603050405020304" pitchFamily="18" charset="0"/>
              </a:rPr>
              <a:t>代表未生成气体时</a:t>
            </a:r>
            <a:r>
              <a:rPr lang="en-US" altLang="zh-CN" sz="2000" dirty="0">
                <a:solidFill>
                  <a:srgbClr val="000000"/>
                </a:solidFill>
                <a:cs typeface="Times New Roman" panose="02020603050405020304" pitchFamily="18" charset="0"/>
              </a:rPr>
              <a:t>,</a:t>
            </a:r>
            <a:r>
              <a:rPr lang="zh-CN" altLang="zh-CN" sz="2000" dirty="0">
                <a:solidFill>
                  <a:srgbClr val="000000"/>
                </a:solidFill>
                <a:cs typeface="Times New Roman" panose="02020603050405020304" pitchFamily="18" charset="0"/>
              </a:rPr>
              <a:t>消耗的</a:t>
            </a:r>
            <a:r>
              <a:rPr lang="en-US" altLang="zh-CN" sz="2000" dirty="0" err="1">
                <a:solidFill>
                  <a:srgbClr val="000000"/>
                </a:solidFill>
                <a:cs typeface="Times New Roman" panose="02020603050405020304" pitchFamily="18" charset="0"/>
              </a:rPr>
              <a:t>HCl</a:t>
            </a:r>
            <a:r>
              <a:rPr lang="zh-CN" altLang="zh-CN" sz="2000" dirty="0">
                <a:solidFill>
                  <a:srgbClr val="000000"/>
                </a:solidFill>
                <a:cs typeface="Times New Roman" panose="02020603050405020304" pitchFamily="18" charset="0"/>
              </a:rPr>
              <a:t>的物质的量</a:t>
            </a:r>
            <a:r>
              <a:rPr lang="en-US" altLang="zh-CN" sz="2000" dirty="0">
                <a:solidFill>
                  <a:srgbClr val="000000"/>
                </a:solidFill>
                <a:cs typeface="Times New Roman" panose="02020603050405020304" pitchFamily="18" charset="0"/>
              </a:rPr>
              <a:t>;</a:t>
            </a:r>
            <a:r>
              <a:rPr lang="en-US" altLang="zh-CN" sz="2000" i="1" dirty="0">
                <a:solidFill>
                  <a:srgbClr val="000000"/>
                </a:solidFill>
                <a:cs typeface="Times New Roman" panose="02020603050405020304" pitchFamily="18" charset="0"/>
              </a:rPr>
              <a:t>b</a:t>
            </a:r>
            <a:r>
              <a:rPr lang="zh-CN" altLang="zh-CN" sz="2000" dirty="0">
                <a:solidFill>
                  <a:srgbClr val="000000"/>
                </a:solidFill>
                <a:cs typeface="Times New Roman" panose="02020603050405020304" pitchFamily="18" charset="0"/>
              </a:rPr>
              <a:t>表示从开始生成气体到气体量达到最大值时消耗的</a:t>
            </a:r>
            <a:r>
              <a:rPr lang="en-US" altLang="zh-CN" sz="2000" dirty="0" err="1">
                <a:solidFill>
                  <a:srgbClr val="000000"/>
                </a:solidFill>
                <a:cs typeface="Times New Roman" panose="02020603050405020304" pitchFamily="18" charset="0"/>
              </a:rPr>
              <a:t>HCl</a:t>
            </a:r>
            <a:r>
              <a:rPr lang="zh-CN" altLang="zh-CN" sz="2000" dirty="0">
                <a:solidFill>
                  <a:srgbClr val="000000"/>
                </a:solidFill>
                <a:cs typeface="Times New Roman" panose="02020603050405020304" pitchFamily="18" charset="0"/>
              </a:rPr>
              <a:t>的物质的量</a:t>
            </a:r>
            <a:r>
              <a:rPr lang="en-US" altLang="zh-CN" sz="2000" dirty="0">
                <a:solidFill>
                  <a:srgbClr val="000000"/>
                </a:solidFill>
                <a:cs typeface="Times New Roman" panose="02020603050405020304" pitchFamily="18" charset="0"/>
              </a:rPr>
              <a:t>;</a:t>
            </a:r>
            <a:r>
              <a:rPr lang="en-US" altLang="zh-CN" sz="2000" i="1" dirty="0">
                <a:solidFill>
                  <a:srgbClr val="000000"/>
                </a:solidFill>
                <a:cs typeface="Times New Roman" panose="02020603050405020304" pitchFamily="18" charset="0"/>
              </a:rPr>
              <a:t>c</a:t>
            </a:r>
            <a:r>
              <a:rPr lang="zh-CN" altLang="zh-CN" sz="2000" dirty="0">
                <a:solidFill>
                  <a:srgbClr val="000000"/>
                </a:solidFill>
                <a:cs typeface="Times New Roman" panose="02020603050405020304" pitchFamily="18" charset="0"/>
              </a:rPr>
              <a:t>代表生成</a:t>
            </a:r>
            <a:r>
              <a:rPr lang="en-US" altLang="zh-CN" sz="2000" dirty="0">
                <a:solidFill>
                  <a:srgbClr val="000000"/>
                </a:solidFill>
                <a:cs typeface="Times New Roman" panose="02020603050405020304" pitchFamily="18" charset="0"/>
              </a:rPr>
              <a:t>CO</a:t>
            </a:r>
            <a:r>
              <a:rPr lang="en-US" altLang="zh-CN" sz="2000" baseline="-25000" dirty="0">
                <a:solidFill>
                  <a:srgbClr val="000000"/>
                </a:solidFill>
                <a:cs typeface="Times New Roman" panose="02020603050405020304" pitchFamily="18" charset="0"/>
              </a:rPr>
              <a:t>2</a:t>
            </a:r>
            <a:r>
              <a:rPr lang="zh-CN" altLang="zh-CN" sz="2000" dirty="0">
                <a:solidFill>
                  <a:srgbClr val="000000"/>
                </a:solidFill>
                <a:cs typeface="Times New Roman" panose="02020603050405020304" pitchFamily="18" charset="0"/>
              </a:rPr>
              <a:t>的物质的量。</a:t>
            </a:r>
            <a:endParaRPr lang="en-US" altLang="zh-CN" sz="2000" dirty="0">
              <a:solidFill>
                <a:srgbClr val="000000"/>
              </a:solidFill>
              <a:cs typeface="Times New Roman" panose="02020603050405020304" pitchFamily="18" charset="0"/>
            </a:endParaRPr>
          </a:p>
        </p:txBody>
      </p:sp>
    </p:spTree>
    <p:extLst>
      <p:ext uri="{BB962C8B-B14F-4D97-AF65-F5344CB8AC3E}">
        <p14:creationId xmlns:p14="http://schemas.microsoft.com/office/powerpoint/2010/main" val="17785894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 name="矩形 18"/>
              <p:cNvSpPr/>
              <p:nvPr/>
            </p:nvSpPr>
            <p:spPr>
              <a:xfrm>
                <a:off x="439837" y="729341"/>
                <a:ext cx="11354766" cy="3008901"/>
              </a:xfrm>
              <a:prstGeom prst="rect">
                <a:avLst/>
              </a:prstGeom>
            </p:spPr>
            <p:txBody>
              <a:bodyPr wrap="square">
                <a:spAutoFit/>
              </a:bodyPr>
              <a:lstStyle/>
              <a:p>
                <a:pPr>
                  <a:lnSpc>
                    <a:spcPct val="150000"/>
                  </a:lnSpc>
                </a:pPr>
                <a:r>
                  <a:rPr lang="en-US" altLang="zh-CN" sz="2800" b="1" dirty="0"/>
                  <a:t>2.</a:t>
                </a:r>
                <a:r>
                  <a:rPr lang="zh-CN" altLang="zh-CN" sz="2800" b="1" dirty="0"/>
                  <a:t>向</a:t>
                </a:r>
                <a:r>
                  <a:rPr lang="en-US" altLang="zh-CN" sz="2800" b="1" dirty="0"/>
                  <a:t>CO</a:t>
                </a:r>
                <a:r>
                  <a:rPr lang="en-US" altLang="zh-CN" sz="2800" b="1" baseline="-25000" dirty="0"/>
                  <a:t>2</a:t>
                </a:r>
                <a:r>
                  <a:rPr lang="zh-CN" altLang="zh-CN" sz="2800" b="1" dirty="0"/>
                  <a:t>与</a:t>
                </a:r>
                <a:r>
                  <a:rPr lang="en-US" altLang="zh-CN" sz="2800" b="1" dirty="0" err="1"/>
                  <a:t>NaOH</a:t>
                </a:r>
                <a:r>
                  <a:rPr lang="zh-CN" altLang="zh-CN" sz="2800" b="1" dirty="0"/>
                  <a:t>反应后的溶液中加入盐酸后溶质组成分析</a:t>
                </a:r>
              </a:p>
              <a:p>
                <a:pPr>
                  <a:lnSpc>
                    <a:spcPct val="150000"/>
                  </a:lnSpc>
                </a:pPr>
                <a:r>
                  <a:rPr lang="zh-CN" altLang="zh-CN" sz="2800" dirty="0"/>
                  <a:t>将</a:t>
                </a:r>
                <a:r>
                  <a:rPr lang="en-US" altLang="zh-CN" sz="2800" dirty="0"/>
                  <a:t>CO</a:t>
                </a:r>
                <a:r>
                  <a:rPr lang="en-US" altLang="zh-CN" sz="2800" baseline="-25000" dirty="0"/>
                  <a:t>2</a:t>
                </a:r>
                <a:r>
                  <a:rPr lang="zh-CN" altLang="zh-CN" sz="2800" dirty="0"/>
                  <a:t>通入</a:t>
                </a:r>
                <a:r>
                  <a:rPr lang="en-US" altLang="zh-CN" sz="2800" dirty="0" err="1"/>
                  <a:t>NaOH</a:t>
                </a:r>
                <a:r>
                  <a:rPr lang="zh-CN" altLang="zh-CN" sz="2800" dirty="0"/>
                  <a:t>溶液</a:t>
                </a:r>
                <a:r>
                  <a:rPr lang="en-US" altLang="zh-CN" sz="2800" dirty="0"/>
                  <a:t>,</a:t>
                </a:r>
                <a:r>
                  <a:rPr lang="zh-CN" altLang="zh-CN" sz="2800" dirty="0"/>
                  <a:t>依据</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𝑛</m:t>
                        </m:r>
                        <m:r>
                          <m:rPr>
                            <m:nor/>
                          </m:rPr>
                          <a:rPr lang="en-US" altLang="zh-CN" sz="2800"/>
                          <m:t>(</m:t>
                        </m:r>
                        <m:r>
                          <m:rPr>
                            <m:sty m:val="p"/>
                          </m:rPr>
                          <a:rPr lang="en-US" altLang="zh-CN" sz="2800">
                            <a:latin typeface="Cambria Math" panose="02040503050406030204" pitchFamily="18" charset="0"/>
                          </a:rPr>
                          <m:t>NaOH</m:t>
                        </m:r>
                        <m:r>
                          <m:rPr>
                            <m:nor/>
                          </m:rPr>
                          <a:rPr lang="en-US" altLang="zh-CN" sz="2800"/>
                          <m:t>)</m:t>
                        </m:r>
                      </m:num>
                      <m:den>
                        <m:r>
                          <a:rPr lang="en-US" altLang="zh-CN" sz="2800" i="1">
                            <a:latin typeface="Cambria Math" panose="02040503050406030204" pitchFamily="18" charset="0"/>
                          </a:rPr>
                          <m:t>𝑛</m:t>
                        </m:r>
                        <m:r>
                          <m:rPr>
                            <m:nor/>
                          </m:rPr>
                          <a:rPr lang="en-US" altLang="zh-CN" sz="2800"/>
                          <m:t>(</m:t>
                        </m:r>
                        <m:r>
                          <m:rPr>
                            <m:sty m:val="p"/>
                          </m:rPr>
                          <a:rPr lang="en-US" altLang="zh-CN" sz="2800">
                            <a:latin typeface="Cambria Math" panose="02040503050406030204" pitchFamily="18" charset="0"/>
                          </a:rPr>
                          <m:t>C</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2</m:t>
                            </m:r>
                          </m:sub>
                        </m:sSub>
                        <m:r>
                          <m:rPr>
                            <m:nor/>
                          </m:rPr>
                          <a:rPr lang="en-US" altLang="zh-CN" sz="2800"/>
                          <m:t>)</m:t>
                        </m:r>
                      </m:den>
                    </m:f>
                  </m:oMath>
                </a14:m>
                <a:r>
                  <a:rPr lang="zh-CN" altLang="zh-CN" sz="2800" dirty="0"/>
                  <a:t>的大小</a:t>
                </a:r>
                <a:r>
                  <a:rPr lang="en-US" altLang="zh-CN" sz="2800" dirty="0"/>
                  <a:t>,</a:t>
                </a:r>
                <a:r>
                  <a:rPr lang="zh-CN" altLang="zh-CN" sz="2800" dirty="0"/>
                  <a:t>溶质组成可能有四种情况</a:t>
                </a:r>
                <a:r>
                  <a:rPr lang="en-US" altLang="zh-CN" sz="2800" dirty="0"/>
                  <a:t>,</a:t>
                </a:r>
                <a:r>
                  <a:rPr lang="zh-CN" altLang="zh-CN" sz="2800" dirty="0"/>
                  <a:t>如下图数轴所示</a:t>
                </a:r>
                <a:r>
                  <a:rPr lang="en-US" altLang="zh-CN" sz="2800" dirty="0"/>
                  <a:t>:</a:t>
                </a:r>
                <a:endParaRPr lang="zh-CN" altLang="zh-CN" sz="2800" dirty="0"/>
              </a:p>
              <a:p>
                <a:pPr>
                  <a:lnSpc>
                    <a:spcPct val="150000"/>
                  </a:lnSpc>
                  <a:spcAft>
                    <a:spcPts val="0"/>
                  </a:spcAft>
                </a:pPr>
                <a:endParaRPr lang="zh-CN" altLang="zh-CN" sz="2000" dirty="0">
                  <a:solidFill>
                    <a:srgbClr val="000000"/>
                  </a:solidFill>
                  <a:latin typeface="+mj-lt"/>
                  <a:ea typeface="+mj-ea"/>
                  <a:cs typeface="Times New Roman" panose="02020603050405020304" pitchFamily="18" charset="0"/>
                </a:endParaRPr>
              </a:p>
            </p:txBody>
          </p:sp>
        </mc:Choice>
        <mc:Fallback xmlns="">
          <p:sp>
            <p:nvSpPr>
              <p:cNvPr id="19" name="矩形 18"/>
              <p:cNvSpPr>
                <a:spLocks noRot="1" noChangeAspect="1" noMove="1" noResize="1" noEditPoints="1" noAdjustHandles="1" noChangeArrowheads="1" noChangeShapeType="1" noTextEdit="1"/>
              </p:cNvSpPr>
              <p:nvPr/>
            </p:nvSpPr>
            <p:spPr>
              <a:xfrm>
                <a:off x="439837" y="729341"/>
                <a:ext cx="11354766" cy="3008901"/>
              </a:xfrm>
              <a:prstGeom prst="rect">
                <a:avLst/>
              </a:prstGeom>
              <a:blipFill rotWithShape="1">
                <a:blip r:embed="rId2"/>
                <a:stretch>
                  <a:fillRect l="-1074" r="-376"/>
                </a:stretch>
              </a:blipFill>
            </p:spPr>
            <p:txBody>
              <a:bodyPr/>
              <a:lstStyle/>
              <a:p>
                <a:r>
                  <a:rPr lang="zh-CN" altLang="en-US">
                    <a:noFill/>
                  </a:rPr>
                  <a:t> </a:t>
                </a:r>
              </a:p>
            </p:txBody>
          </p:sp>
        </mc:Fallback>
      </mc:AlternateContent>
      <p:pic>
        <p:nvPicPr>
          <p:cNvPr id="20" name="YBTWDTSD118-21T.eps" descr="id:2147518582;FounderCES"/>
          <p:cNvPicPr/>
          <p:nvPr/>
        </p:nvPicPr>
        <p:blipFill>
          <a:blip r:embed="rId3"/>
          <a:stretch>
            <a:fillRect/>
          </a:stretch>
        </p:blipFill>
        <p:spPr>
          <a:xfrm>
            <a:off x="2728095" y="4033808"/>
            <a:ext cx="5897977" cy="1776683"/>
          </a:xfrm>
          <a:prstGeom prst="rect">
            <a:avLst/>
          </a:prstGeom>
        </p:spPr>
      </p:pic>
      <p:sp>
        <p:nvSpPr>
          <p:cNvPr id="8" name="矩形 7"/>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9" name="组合 8"/>
          <p:cNvGrpSpPr/>
          <p:nvPr/>
        </p:nvGrpSpPr>
        <p:grpSpPr>
          <a:xfrm>
            <a:off x="11409225" y="1524"/>
            <a:ext cx="85864" cy="187056"/>
            <a:chOff x="5320236" y="0"/>
            <a:chExt cx="1566554" cy="3412757"/>
          </a:xfrm>
        </p:grpSpPr>
        <p:sp>
          <p:nvSpPr>
            <p:cNvPr id="10" name="任意多边形 9"/>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2" name="组合 11"/>
          <p:cNvGrpSpPr/>
          <p:nvPr/>
        </p:nvGrpSpPr>
        <p:grpSpPr>
          <a:xfrm>
            <a:off x="11578590" y="60500"/>
            <a:ext cx="379366" cy="115796"/>
            <a:chOff x="2452571" y="1771159"/>
            <a:chExt cx="7813430" cy="2384926"/>
          </a:xfrm>
          <a:solidFill>
            <a:schemeClr val="bg1"/>
          </a:solidFill>
        </p:grpSpPr>
        <p:sp>
          <p:nvSpPr>
            <p:cNvPr id="13" name="任意多边形 12"/>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任意多边形 13"/>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p:cNvSpPr/>
          <p:nvPr/>
        </p:nvSpPr>
        <p:spPr>
          <a:xfrm>
            <a:off x="9098281" y="0"/>
            <a:ext cx="21146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专题五：钠及其化合物</a:t>
            </a:r>
          </a:p>
        </p:txBody>
      </p:sp>
    </p:spTree>
    <p:extLst>
      <p:ext uri="{BB962C8B-B14F-4D97-AF65-F5344CB8AC3E}">
        <p14:creationId xmlns:p14="http://schemas.microsoft.com/office/powerpoint/2010/main" val="926269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79958" y="1319555"/>
            <a:ext cx="11723913" cy="662297"/>
          </a:xfrm>
          <a:prstGeom prst="rect">
            <a:avLst/>
          </a:prstGeom>
        </p:spPr>
        <p:txBody>
          <a:bodyPr wrap="square">
            <a:spAutoFit/>
          </a:bodyPr>
          <a:lstStyle/>
          <a:p>
            <a:pPr>
              <a:lnSpc>
                <a:spcPct val="150000"/>
              </a:lnSpc>
            </a:pPr>
            <a:r>
              <a:rPr lang="zh-CN" altLang="en-US" sz="2800" dirty="0"/>
              <a:t>了解常见金属</a:t>
            </a:r>
            <a:r>
              <a:rPr lang="en-US" altLang="zh-CN" sz="2800" dirty="0"/>
              <a:t>(Na)</a:t>
            </a:r>
            <a:r>
              <a:rPr lang="zh-CN" altLang="en-US" sz="2800" dirty="0"/>
              <a:t>及其重要化合物的制备方法</a:t>
            </a:r>
            <a:r>
              <a:rPr lang="en-US" altLang="zh-CN" sz="2800" dirty="0"/>
              <a:t>,</a:t>
            </a:r>
            <a:r>
              <a:rPr lang="zh-CN" altLang="en-US" sz="2800" dirty="0"/>
              <a:t>掌握其主要性质及其应用</a:t>
            </a:r>
            <a:endPar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考纲要求</a:t>
            </a:r>
          </a:p>
        </p:txBody>
      </p:sp>
    </p:spTree>
    <p:extLst>
      <p:ext uri="{BB962C8B-B14F-4D97-AF65-F5344CB8AC3E}">
        <p14:creationId xmlns:p14="http://schemas.microsoft.com/office/powerpoint/2010/main" val="16430797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5909310"/>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t>将一定体积的</a:t>
            </a:r>
            <a:r>
              <a:rPr lang="en-US" altLang="zh-CN" sz="2800" dirty="0"/>
              <a:t>CO</a:t>
            </a:r>
            <a:r>
              <a:rPr lang="en-US" altLang="zh-CN" sz="2800" baseline="-25000" dirty="0"/>
              <a:t>2</a:t>
            </a:r>
            <a:r>
              <a:rPr lang="zh-CN" altLang="zh-CN" sz="2800" dirty="0"/>
              <a:t>通入一定浓度的</a:t>
            </a:r>
            <a:r>
              <a:rPr lang="en-US" altLang="zh-CN" sz="2800" dirty="0" err="1"/>
              <a:t>NaOH</a:t>
            </a:r>
            <a:r>
              <a:rPr lang="zh-CN" altLang="zh-CN" sz="2800" dirty="0"/>
              <a:t>溶液中</a:t>
            </a:r>
            <a:r>
              <a:rPr lang="en-US" altLang="zh-CN" sz="2800" dirty="0"/>
              <a:t>,</a:t>
            </a:r>
            <a:r>
              <a:rPr lang="zh-CN" altLang="zh-CN" sz="2800" dirty="0"/>
              <a:t>为了测定所得溶液的成分</a:t>
            </a:r>
            <a:r>
              <a:rPr lang="en-US" altLang="zh-CN" sz="2800" dirty="0"/>
              <a:t>,</a:t>
            </a:r>
            <a:r>
              <a:rPr lang="zh-CN" altLang="zh-CN" sz="2800" dirty="0"/>
              <a:t>向该溶液中逐滴加入 </a:t>
            </a:r>
            <a:r>
              <a:rPr lang="en-US" altLang="zh-CN" sz="2800" dirty="0"/>
              <a:t>1 mol·L</a:t>
            </a:r>
            <a:r>
              <a:rPr lang="en-US" altLang="zh-CN" sz="2800" baseline="30000" dirty="0"/>
              <a:t>-1</a:t>
            </a:r>
            <a:r>
              <a:rPr lang="zh-CN" altLang="zh-CN" sz="2800" dirty="0"/>
              <a:t>的盐酸。所加盐酸的体积与产生</a:t>
            </a:r>
            <a:r>
              <a:rPr lang="en-US" altLang="zh-CN" sz="2800" dirty="0"/>
              <a:t>CO</a:t>
            </a:r>
            <a:r>
              <a:rPr lang="en-US" altLang="zh-CN" sz="2800" baseline="-25000" dirty="0"/>
              <a:t>2</a:t>
            </a:r>
            <a:r>
              <a:rPr lang="zh-CN" altLang="zh-CN" sz="2800" dirty="0"/>
              <a:t>的体积</a:t>
            </a:r>
            <a:r>
              <a:rPr lang="en-US" altLang="zh-CN" sz="2800" dirty="0"/>
              <a:t>(</a:t>
            </a:r>
            <a:r>
              <a:rPr lang="zh-CN" altLang="zh-CN" sz="2800" dirty="0"/>
              <a:t>标准状况</a:t>
            </a:r>
            <a:r>
              <a:rPr lang="en-US" altLang="zh-CN" sz="2800" dirty="0"/>
              <a:t>)</a:t>
            </a:r>
            <a:r>
              <a:rPr lang="zh-CN" altLang="zh-CN" sz="2800" dirty="0"/>
              <a:t>的关系如图所示。</a:t>
            </a:r>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r>
              <a:rPr lang="en-US" altLang="zh-CN" sz="2800" dirty="0"/>
              <a:t>(1)</a:t>
            </a:r>
            <a:r>
              <a:rPr lang="zh-CN" altLang="zh-CN" sz="2800" dirty="0"/>
              <a:t>加入</a:t>
            </a:r>
            <a:r>
              <a:rPr lang="en-US" altLang="zh-CN" sz="2800" dirty="0"/>
              <a:t>35 mL</a:t>
            </a:r>
            <a:r>
              <a:rPr lang="zh-CN" altLang="zh-CN" sz="2800" dirty="0"/>
              <a:t>盐酸时</a:t>
            </a:r>
            <a:r>
              <a:rPr lang="en-US" altLang="zh-CN" sz="2800" dirty="0"/>
              <a:t>,</a:t>
            </a:r>
            <a:r>
              <a:rPr lang="zh-CN" altLang="zh-CN" sz="2800" dirty="0"/>
              <a:t>产生的</a:t>
            </a:r>
            <a:r>
              <a:rPr lang="en-US" altLang="zh-CN" sz="2800" dirty="0"/>
              <a:t>CO</a:t>
            </a:r>
            <a:r>
              <a:rPr lang="en-US" altLang="zh-CN" sz="2800" baseline="-25000" dirty="0"/>
              <a:t>2</a:t>
            </a:r>
            <a:r>
              <a:rPr lang="zh-CN" altLang="zh-CN" sz="2800" dirty="0"/>
              <a:t>的体积</a:t>
            </a:r>
            <a:r>
              <a:rPr lang="en-US" altLang="zh-CN" sz="2800" dirty="0"/>
              <a:t>(</a:t>
            </a:r>
            <a:r>
              <a:rPr lang="zh-CN" altLang="zh-CN" sz="2800" dirty="0"/>
              <a:t>标准状况</a:t>
            </a:r>
            <a:r>
              <a:rPr lang="en-US" altLang="zh-CN" sz="2800" dirty="0"/>
              <a:t>)</a:t>
            </a:r>
            <a:r>
              <a:rPr lang="zh-CN" altLang="zh-CN" sz="2800" dirty="0"/>
              <a:t>为</a:t>
            </a:r>
            <a:r>
              <a:rPr lang="zh-CN" altLang="zh-CN" sz="2800" u="sng" dirty="0"/>
              <a:t>　　</a:t>
            </a:r>
            <a:r>
              <a:rPr lang="en-US" altLang="zh-CN" sz="2800" u="sng" dirty="0"/>
              <a:t>   </a:t>
            </a:r>
            <a:r>
              <a:rPr lang="zh-CN" altLang="zh-CN" sz="2800" u="sng" dirty="0"/>
              <a:t>　　</a:t>
            </a:r>
            <a:r>
              <a:rPr lang="en-US" altLang="zh-CN" sz="2800" dirty="0"/>
              <a:t>mL</a:t>
            </a:r>
            <a:r>
              <a:rPr lang="zh-CN" altLang="zh-CN" sz="2800" dirty="0"/>
              <a:t>。</a:t>
            </a:r>
            <a:r>
              <a:rPr lang="en-US" altLang="zh-CN" sz="2800" dirty="0"/>
              <a:t> </a:t>
            </a:r>
            <a:endParaRPr lang="zh-CN" altLang="zh-CN" sz="2800" dirty="0"/>
          </a:p>
          <a:p>
            <a:pPr>
              <a:lnSpc>
                <a:spcPct val="150000"/>
              </a:lnSpc>
            </a:pPr>
            <a:r>
              <a:rPr lang="en-US" altLang="zh-CN" sz="2800" dirty="0"/>
              <a:t>(2)</a:t>
            </a:r>
            <a:r>
              <a:rPr lang="zh-CN" altLang="zh-CN" sz="2800" dirty="0"/>
              <a:t>溶液中所含溶质及其物质的量为</a:t>
            </a:r>
            <a:r>
              <a:rPr lang="zh-CN" altLang="zh-CN" sz="2800" u="sng" dirty="0"/>
              <a:t>　</a:t>
            </a:r>
            <a:r>
              <a:rPr lang="en-US" altLang="zh-CN" sz="2800" u="sng" dirty="0"/>
              <a:t>                                     </a:t>
            </a:r>
            <a:r>
              <a:rPr lang="zh-CN" altLang="zh-CN" sz="2800" dirty="0"/>
              <a:t>。</a:t>
            </a:r>
            <a:r>
              <a:rPr lang="en-US" altLang="zh-CN" sz="2800" dirty="0"/>
              <a:t> </a:t>
            </a:r>
            <a:endParaRPr lang="zh-CN"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098281" y="0"/>
            <a:ext cx="21146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专题五：钠及其化合物</a:t>
            </a:r>
          </a:p>
        </p:txBody>
      </p:sp>
      <p:pic>
        <p:nvPicPr>
          <p:cNvPr id="23" name="gaofu-12.jpg" descr="id:2147518596;FounderCES"/>
          <p:cNvPicPr/>
          <p:nvPr/>
        </p:nvPicPr>
        <p:blipFill>
          <a:blip r:embed="rId2"/>
          <a:stretch>
            <a:fillRect/>
          </a:stretch>
        </p:blipFill>
        <p:spPr>
          <a:xfrm>
            <a:off x="3518705" y="2160405"/>
            <a:ext cx="5154590" cy="2768684"/>
          </a:xfrm>
          <a:prstGeom prst="rect">
            <a:avLst/>
          </a:prstGeom>
        </p:spPr>
      </p:pic>
    </p:spTree>
    <p:extLst>
      <p:ext uri="{BB962C8B-B14F-4D97-AF65-F5344CB8AC3E}">
        <p14:creationId xmlns:p14="http://schemas.microsoft.com/office/powerpoint/2010/main" val="26485516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234043" y="244824"/>
                <a:ext cx="11723913" cy="6315768"/>
              </a:xfrm>
              <a:prstGeom prst="rect">
                <a:avLst/>
              </a:prstGeom>
            </p:spPr>
            <p:txBody>
              <a:bodyPr wrap="square">
                <a:spAutoFit/>
              </a:bodyPr>
              <a:lstStyle/>
              <a:p>
                <a:pPr>
                  <a:lnSpc>
                    <a:spcPct val="130000"/>
                  </a:lnSpc>
                </a:pPr>
                <a:r>
                  <a:rPr lang="zh-CN" altLang="zh-CN" sz="2800" b="1" dirty="0">
                    <a:solidFill>
                      <a:srgbClr val="DA251C"/>
                    </a:solidFill>
                  </a:rPr>
                  <a:t>思维导引</a:t>
                </a:r>
                <a:r>
                  <a:rPr lang="zh-CN" altLang="zh-CN" sz="2800" dirty="0"/>
                  <a:t>　先通过图像中所消耗盐酸的体积与产生</a:t>
                </a:r>
                <a:r>
                  <a:rPr lang="en-US" altLang="zh-CN" sz="2800" dirty="0"/>
                  <a:t>CO</a:t>
                </a:r>
                <a:r>
                  <a:rPr lang="en-US" altLang="zh-CN" sz="2800" baseline="-25000" dirty="0"/>
                  <a:t>2</a:t>
                </a:r>
                <a:r>
                  <a:rPr lang="zh-CN" altLang="zh-CN" sz="2800" dirty="0"/>
                  <a:t>的体积关系确定该溶液的溶质</a:t>
                </a:r>
                <a:r>
                  <a:rPr lang="en-US" altLang="zh-CN" sz="2800" dirty="0"/>
                  <a:t>,</a:t>
                </a:r>
                <a:r>
                  <a:rPr lang="zh-CN" altLang="zh-CN" sz="2800" dirty="0"/>
                  <a:t>再根据具体数值计算溶质的物质的量。</a:t>
                </a:r>
                <a:endParaRPr lang="en-US" altLang="zh-CN" sz="2800" dirty="0"/>
              </a:p>
              <a:p>
                <a:pPr>
                  <a:lnSpc>
                    <a:spcPct val="130000"/>
                  </a:lnSpc>
                </a:pPr>
                <a:r>
                  <a:rPr lang="zh-CN" altLang="zh-CN" sz="2800" b="1" dirty="0">
                    <a:solidFill>
                      <a:srgbClr val="DA251C"/>
                    </a:solidFill>
                  </a:rPr>
                  <a:t>解析</a:t>
                </a:r>
                <a:r>
                  <a:rPr lang="zh-CN" altLang="zh-CN" sz="2800" dirty="0"/>
                  <a:t>　</a:t>
                </a:r>
                <a:r>
                  <a:rPr lang="en-US" altLang="zh-CN" sz="2800" dirty="0"/>
                  <a:t>(1)</a:t>
                </a:r>
                <a:r>
                  <a:rPr lang="zh-CN" altLang="zh-CN" sz="2800" dirty="0"/>
                  <a:t>由图像所示消耗盐酸的体积与产生</a:t>
                </a:r>
                <a:r>
                  <a:rPr lang="en-US" altLang="zh-CN" sz="2800" dirty="0"/>
                  <a:t>CO</a:t>
                </a:r>
                <a:r>
                  <a:rPr lang="en-US" altLang="zh-CN" sz="2800" baseline="-25000" dirty="0"/>
                  <a:t>2</a:t>
                </a:r>
                <a:r>
                  <a:rPr lang="zh-CN" altLang="zh-CN" sz="2800" dirty="0"/>
                  <a:t>的体积可知</a:t>
                </a:r>
                <a:r>
                  <a:rPr lang="en-US" altLang="zh-CN" sz="2800" dirty="0"/>
                  <a:t>,</a:t>
                </a:r>
                <a:r>
                  <a:rPr lang="zh-CN" altLang="zh-CN" sz="2800" dirty="0"/>
                  <a:t>该溶液的溶质是</a:t>
                </a:r>
                <a:r>
                  <a:rPr lang="en-US" altLang="zh-CN" sz="2800" dirty="0" err="1"/>
                  <a:t>NaOH</a:t>
                </a:r>
                <a:r>
                  <a:rPr lang="zh-CN" altLang="zh-CN" sz="2800" dirty="0"/>
                  <a:t>和</a:t>
                </a:r>
                <a:r>
                  <a:rPr lang="en-US" altLang="zh-CN" sz="2800" dirty="0"/>
                  <a:t>Na</a:t>
                </a:r>
                <a:r>
                  <a:rPr lang="en-US" altLang="zh-CN" sz="2800" baseline="-25000" dirty="0"/>
                  <a:t>2</a:t>
                </a:r>
                <a:r>
                  <a:rPr lang="en-US" altLang="zh-CN" sz="2800" dirty="0"/>
                  <a:t>CO</a:t>
                </a:r>
                <a:r>
                  <a:rPr lang="en-US" altLang="zh-CN" sz="2800" baseline="-25000" dirty="0"/>
                  <a:t>3</a:t>
                </a:r>
                <a:r>
                  <a:rPr lang="zh-CN" altLang="zh-CN" sz="2800" dirty="0"/>
                  <a:t>。</a:t>
                </a:r>
                <a:r>
                  <a:rPr lang="en-US" altLang="zh-CN" sz="2800" i="1" dirty="0"/>
                  <a:t>OA</a:t>
                </a:r>
                <a:r>
                  <a:rPr lang="zh-CN" altLang="zh-CN" sz="2800" dirty="0"/>
                  <a:t>段</a:t>
                </a:r>
                <a:r>
                  <a:rPr lang="en-US" altLang="zh-CN" sz="2800" dirty="0"/>
                  <a:t>H</a:t>
                </a:r>
                <a:r>
                  <a:rPr lang="en-US" altLang="zh-CN" sz="2800" baseline="30000" dirty="0"/>
                  <a:t>+</a:t>
                </a:r>
                <a:r>
                  <a:rPr lang="zh-CN" altLang="zh-CN" sz="2800" dirty="0"/>
                  <a:t>先与</a:t>
                </a:r>
                <a:r>
                  <a:rPr lang="en-US" altLang="zh-CN" sz="2800" dirty="0"/>
                  <a:t>OH</a:t>
                </a:r>
                <a:r>
                  <a:rPr lang="en-US" altLang="zh-CN" sz="2800" baseline="30000" dirty="0"/>
                  <a:t>-</a:t>
                </a:r>
                <a:r>
                  <a:rPr lang="zh-CN" altLang="zh-CN" sz="2800" dirty="0"/>
                  <a:t>反应生成</a:t>
                </a:r>
                <a:r>
                  <a:rPr lang="en-US" altLang="zh-CN" sz="2800" dirty="0"/>
                  <a:t>H</a:t>
                </a:r>
                <a:r>
                  <a:rPr lang="en-US" altLang="zh-CN" sz="2800" baseline="-25000" dirty="0"/>
                  <a:t>2</a:t>
                </a:r>
                <a:r>
                  <a:rPr lang="en-US" altLang="zh-CN" sz="2800" dirty="0"/>
                  <a:t>O,</a:t>
                </a:r>
                <a:r>
                  <a:rPr lang="zh-CN" altLang="zh-CN" sz="2800" dirty="0"/>
                  <a:t>待</a:t>
                </a:r>
                <a:r>
                  <a:rPr lang="en-US" altLang="zh-CN" sz="2800" dirty="0"/>
                  <a:t>OH</a:t>
                </a:r>
                <a:r>
                  <a:rPr lang="en-US" altLang="zh-CN" sz="2800" baseline="30000" dirty="0"/>
                  <a:t>-</a:t>
                </a:r>
                <a:r>
                  <a:rPr lang="zh-CN" altLang="zh-CN" sz="2800" dirty="0"/>
                  <a:t>消耗完</a:t>
                </a:r>
                <a:r>
                  <a:rPr lang="en-US" altLang="zh-CN" sz="2800" dirty="0"/>
                  <a:t>,H</a:t>
                </a:r>
                <a:r>
                  <a:rPr lang="en-US" altLang="zh-CN" sz="2800" baseline="30000" dirty="0"/>
                  <a:t>+</a:t>
                </a:r>
                <a:r>
                  <a:rPr lang="zh-CN" altLang="zh-CN" sz="2800" dirty="0"/>
                  <a:t>再与</a:t>
                </a:r>
                <a:r>
                  <a:rPr lang="en-US" altLang="zh-CN" sz="2800" dirty="0"/>
                  <a:t>C</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oMath>
                </a14:m>
                <a:r>
                  <a:rPr lang="zh-CN" altLang="zh-CN" sz="2800" dirty="0"/>
                  <a:t>反应生成</a:t>
                </a:r>
                <a:r>
                  <a:rPr lang="en-US" altLang="zh-CN" sz="2800" dirty="0"/>
                  <a:t>HC</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m:rPr>
                            <m:nor/>
                          </m:rPr>
                          <a:rPr lang="en-US" altLang="zh-CN" sz="2800" i="1"/>
                          <m:t>−</m:t>
                        </m:r>
                      </m:sup>
                    </m:sSubSup>
                  </m:oMath>
                </a14:m>
                <a:r>
                  <a:rPr lang="zh-CN" altLang="zh-CN" sz="2800" dirty="0"/>
                  <a:t>。</a:t>
                </a:r>
                <a:r>
                  <a:rPr lang="en-US" altLang="zh-CN" sz="2800" i="1" dirty="0"/>
                  <a:t>AB</a:t>
                </a:r>
                <a:r>
                  <a:rPr lang="zh-CN" altLang="zh-CN" sz="2800" dirty="0"/>
                  <a:t>段发生反应</a:t>
                </a:r>
                <a:r>
                  <a:rPr lang="en-US" altLang="zh-CN" sz="2800" dirty="0"/>
                  <a:t>H</a:t>
                </a:r>
                <a:r>
                  <a:rPr lang="en-US" altLang="zh-CN" sz="2800" baseline="30000" dirty="0"/>
                  <a:t>+</a:t>
                </a:r>
                <a:r>
                  <a:rPr lang="en-US" altLang="zh-CN" sz="2800" dirty="0"/>
                  <a:t>+ HC</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m:rPr>
                            <m:nor/>
                          </m:rPr>
                          <a:rPr lang="en-US" altLang="zh-CN" sz="2800" i="1"/>
                          <m:t>−</m:t>
                        </m:r>
                      </m:sup>
                    </m:sSubSup>
                  </m:oMath>
                </a14:m>
                <a:r>
                  <a:rPr lang="en-US" altLang="zh-CN" sz="2800" dirty="0"/>
                  <a:t>      CO</a:t>
                </a:r>
                <a:r>
                  <a:rPr lang="en-US" altLang="zh-CN" sz="2800" baseline="-25000" dirty="0"/>
                  <a:t>2</a:t>
                </a:r>
                <a:r>
                  <a:rPr lang="en-US" altLang="zh-CN" sz="2800" dirty="0"/>
                  <a:t>↑+H</a:t>
                </a:r>
                <a:r>
                  <a:rPr lang="en-US" altLang="zh-CN" sz="2800" baseline="-25000" dirty="0"/>
                  <a:t>2</a:t>
                </a:r>
                <a:r>
                  <a:rPr lang="en-US" altLang="zh-CN" sz="2800" dirty="0"/>
                  <a:t>O,</a:t>
                </a:r>
                <a:r>
                  <a:rPr lang="zh-CN" altLang="zh-CN" sz="2800" dirty="0"/>
                  <a:t>加入</a:t>
                </a:r>
                <a:r>
                  <a:rPr lang="en-US" altLang="zh-CN" sz="2800" dirty="0"/>
                  <a:t>35 mL</a:t>
                </a:r>
                <a:r>
                  <a:rPr lang="zh-CN" altLang="zh-CN" sz="2800" dirty="0"/>
                  <a:t>盐酸时</a:t>
                </a:r>
                <a:r>
                  <a:rPr lang="en-US" altLang="zh-CN" sz="2800" dirty="0"/>
                  <a:t>,</a:t>
                </a:r>
                <a:r>
                  <a:rPr lang="zh-CN" altLang="zh-CN" sz="2800" dirty="0"/>
                  <a:t>产生的</a:t>
                </a:r>
                <a:r>
                  <a:rPr lang="en-US" altLang="zh-CN" sz="2800" i="1" dirty="0"/>
                  <a:t>n</a:t>
                </a:r>
                <a:r>
                  <a:rPr lang="en-US" altLang="zh-CN" sz="2800" dirty="0"/>
                  <a:t>(CO</a:t>
                </a:r>
                <a:r>
                  <a:rPr lang="en-US" altLang="zh-CN" sz="2800" baseline="-25000" dirty="0"/>
                  <a:t>2</a:t>
                </a:r>
                <a:r>
                  <a:rPr lang="en-US" altLang="zh-CN" sz="2800" dirty="0"/>
                  <a:t>)=</a:t>
                </a:r>
                <a:r>
                  <a:rPr lang="en-US" altLang="zh-CN" sz="2800" i="1" dirty="0"/>
                  <a:t>n</a:t>
                </a:r>
                <a:r>
                  <a:rPr lang="en-US" altLang="zh-CN" sz="2800" dirty="0"/>
                  <a:t>(H</a:t>
                </a:r>
                <a:r>
                  <a:rPr lang="en-US" altLang="zh-CN" sz="2800" baseline="30000" dirty="0"/>
                  <a:t>+</a:t>
                </a:r>
                <a:r>
                  <a:rPr lang="en-US" altLang="zh-CN" sz="2800" dirty="0"/>
                  <a:t>)=(35-25) mL×10</a:t>
                </a:r>
                <a:r>
                  <a:rPr lang="en-US" altLang="zh-CN" sz="2800" baseline="30000" dirty="0"/>
                  <a:t>-3</a:t>
                </a:r>
                <a:r>
                  <a:rPr lang="en-US" altLang="zh-CN" sz="2800" dirty="0"/>
                  <a:t> L·mL</a:t>
                </a:r>
                <a:r>
                  <a:rPr lang="en-US" altLang="zh-CN" sz="2800" baseline="30000" dirty="0"/>
                  <a:t>-1</a:t>
                </a:r>
                <a:r>
                  <a:rPr lang="en-US" altLang="zh-CN" sz="2800" dirty="0"/>
                  <a:t>×1 mol·L</a:t>
                </a:r>
                <a:r>
                  <a:rPr lang="en-US" altLang="zh-CN" sz="2800" baseline="30000" dirty="0"/>
                  <a:t>-1</a:t>
                </a:r>
                <a:r>
                  <a:rPr lang="en-US" altLang="zh-CN" sz="2800" dirty="0"/>
                  <a:t>=0.01 </a:t>
                </a:r>
                <a:r>
                  <a:rPr lang="en-US" altLang="zh-CN" sz="2800" dirty="0" err="1"/>
                  <a:t>mol</a:t>
                </a:r>
                <a:r>
                  <a:rPr lang="en-US" altLang="zh-CN" sz="2800" dirty="0"/>
                  <a:t>,</a:t>
                </a:r>
                <a:r>
                  <a:rPr lang="zh-CN" altLang="zh-CN" sz="2800" dirty="0"/>
                  <a:t>则</a:t>
                </a:r>
                <a:r>
                  <a:rPr lang="en-US" altLang="zh-CN" sz="2800" i="1" dirty="0"/>
                  <a:t>V</a:t>
                </a:r>
                <a:r>
                  <a:rPr lang="en-US" altLang="zh-CN" sz="2800" dirty="0"/>
                  <a:t>(CO</a:t>
                </a:r>
                <a:r>
                  <a:rPr lang="en-US" altLang="zh-CN" sz="2800" baseline="-25000" dirty="0"/>
                  <a:t>2</a:t>
                </a:r>
                <a:r>
                  <a:rPr lang="en-US" altLang="zh-CN" sz="2800" dirty="0"/>
                  <a:t>)=22.4 L·mol</a:t>
                </a:r>
                <a:r>
                  <a:rPr lang="en-US" altLang="zh-CN" sz="2800" baseline="30000" dirty="0"/>
                  <a:t>-1</a:t>
                </a:r>
                <a:r>
                  <a:rPr lang="en-US" altLang="zh-CN" sz="2800" dirty="0"/>
                  <a:t>×0.01 </a:t>
                </a:r>
                <a:r>
                  <a:rPr lang="en-US" altLang="zh-CN" sz="2800" dirty="0" err="1"/>
                  <a:t>mol</a:t>
                </a:r>
                <a:r>
                  <a:rPr lang="en-US" altLang="zh-CN" sz="2800" dirty="0"/>
                  <a:t>=0.224 L =224 mL</a:t>
                </a:r>
                <a:r>
                  <a:rPr lang="zh-CN" altLang="zh-CN" sz="2800" dirty="0"/>
                  <a:t>。</a:t>
                </a:r>
                <a:r>
                  <a:rPr lang="en-US" altLang="zh-CN" sz="2800" dirty="0"/>
                  <a:t>(2)</a:t>
                </a:r>
                <a:r>
                  <a:rPr lang="zh-CN" altLang="zh-CN" sz="2800" dirty="0"/>
                  <a:t>由</a:t>
                </a:r>
                <a:r>
                  <a:rPr lang="en-US" altLang="zh-CN" sz="2800" dirty="0"/>
                  <a:t>H</a:t>
                </a:r>
                <a:r>
                  <a:rPr lang="en-US" altLang="zh-CN" sz="2800" baseline="30000" dirty="0"/>
                  <a:t>+</a:t>
                </a:r>
                <a:r>
                  <a:rPr lang="en-US" altLang="zh-CN" sz="2800" dirty="0"/>
                  <a:t>+C</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oMath>
                </a14:m>
                <a:r>
                  <a:rPr lang="en-US" altLang="zh-CN" sz="2800" dirty="0"/>
                  <a:t>       </a:t>
                </a:r>
                <a:r>
                  <a:rPr lang="zh-CN" altLang="zh-CN" sz="2800" dirty="0"/>
                  <a:t> </a:t>
                </a:r>
                <a:r>
                  <a:rPr lang="en-US" altLang="zh-CN" sz="2800" dirty="0"/>
                  <a:t>HC</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m:rPr>
                            <m:nor/>
                          </m:rPr>
                          <a:rPr lang="en-US" altLang="zh-CN" sz="2800" i="1"/>
                          <m:t>−</m:t>
                        </m:r>
                      </m:sup>
                    </m:sSubSup>
                  </m:oMath>
                </a14:m>
                <a:r>
                  <a:rPr lang="zh-CN" altLang="zh-CN" sz="2800" dirty="0"/>
                  <a:t>及</a:t>
                </a:r>
                <a:r>
                  <a:rPr lang="en-US" altLang="zh-CN" sz="2800" dirty="0"/>
                  <a:t>H</a:t>
                </a:r>
                <a:r>
                  <a:rPr lang="en-US" altLang="zh-CN" sz="2800" baseline="30000" dirty="0"/>
                  <a:t>+</a:t>
                </a:r>
                <a:r>
                  <a:rPr lang="en-US" altLang="zh-CN" sz="2800" dirty="0"/>
                  <a:t>+HC</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m:rPr>
                            <m:nor/>
                          </m:rPr>
                          <a:rPr lang="en-US" altLang="zh-CN" sz="2800" i="1"/>
                          <m:t>−</m:t>
                        </m:r>
                      </m:sup>
                    </m:sSubSup>
                  </m:oMath>
                </a14:m>
                <a:r>
                  <a:rPr lang="en-US" altLang="zh-CN" sz="2800" dirty="0"/>
                  <a:t>      CO</a:t>
                </a:r>
                <a:r>
                  <a:rPr lang="en-US" altLang="zh-CN" sz="2800" baseline="-25000" dirty="0"/>
                  <a:t>2</a:t>
                </a:r>
                <a:r>
                  <a:rPr lang="en-US" altLang="zh-CN" sz="2800" dirty="0"/>
                  <a:t>↑+H</a:t>
                </a:r>
                <a:r>
                  <a:rPr lang="en-US" altLang="zh-CN" sz="2800" baseline="-25000" dirty="0"/>
                  <a:t>2</a:t>
                </a:r>
                <a:r>
                  <a:rPr lang="en-US" altLang="zh-CN" sz="2800" dirty="0"/>
                  <a:t>O</a:t>
                </a:r>
                <a:r>
                  <a:rPr lang="zh-CN" altLang="zh-CN" sz="2800" dirty="0"/>
                  <a:t>可知</a:t>
                </a:r>
                <a:r>
                  <a:rPr lang="en-US" altLang="zh-CN" sz="2800" dirty="0"/>
                  <a:t>,</a:t>
                </a:r>
                <a:r>
                  <a:rPr lang="en-US" altLang="zh-CN" sz="2800" i="1" dirty="0"/>
                  <a:t>n</a:t>
                </a:r>
                <a:r>
                  <a:rPr lang="en-US" altLang="zh-CN" sz="2800" dirty="0"/>
                  <a:t>(C</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oMath>
                </a14:m>
                <a:r>
                  <a:rPr lang="en-US" altLang="zh-CN" sz="2800" dirty="0"/>
                  <a:t>)=(45-25) mL×10</a:t>
                </a:r>
                <a:r>
                  <a:rPr lang="en-US" altLang="zh-CN" sz="2800" baseline="30000" dirty="0"/>
                  <a:t>-3</a:t>
                </a:r>
                <a:r>
                  <a:rPr lang="en-US" altLang="zh-CN" sz="2800" dirty="0"/>
                  <a:t> L·mL</a:t>
                </a:r>
                <a:r>
                  <a:rPr lang="en-US" altLang="zh-CN" sz="2800" baseline="30000" dirty="0"/>
                  <a:t>-1</a:t>
                </a:r>
                <a:r>
                  <a:rPr lang="en-US" altLang="zh-CN" sz="2800" dirty="0"/>
                  <a:t>×1 mol·L</a:t>
                </a:r>
                <a:r>
                  <a:rPr lang="en-US" altLang="zh-CN" sz="2800" baseline="30000" dirty="0"/>
                  <a:t>-1</a:t>
                </a:r>
                <a:r>
                  <a:rPr lang="en-US" altLang="zh-CN" sz="2800" dirty="0"/>
                  <a:t>=0.02 </a:t>
                </a:r>
                <a:r>
                  <a:rPr lang="en-US" altLang="zh-CN" sz="2800" dirty="0" err="1"/>
                  <a:t>mol</a:t>
                </a:r>
                <a:r>
                  <a:rPr lang="en-US" altLang="zh-CN" sz="2800" dirty="0"/>
                  <a:t>,</a:t>
                </a:r>
                <a:r>
                  <a:rPr lang="zh-CN" altLang="zh-CN" sz="2800" dirty="0"/>
                  <a:t>故</a:t>
                </a:r>
                <a:r>
                  <a:rPr lang="en-US" altLang="zh-CN" sz="2800" i="1" dirty="0"/>
                  <a:t>OA</a:t>
                </a:r>
                <a:r>
                  <a:rPr lang="zh-CN" altLang="zh-CN" sz="2800" dirty="0"/>
                  <a:t>段与</a:t>
                </a:r>
                <a:r>
                  <a:rPr lang="en-US" altLang="zh-CN" sz="2800" dirty="0"/>
                  <a:t>H</a:t>
                </a:r>
                <a:r>
                  <a:rPr lang="en-US" altLang="zh-CN" sz="2800" baseline="30000" dirty="0"/>
                  <a:t>+</a:t>
                </a:r>
                <a:r>
                  <a:rPr lang="zh-CN" altLang="zh-CN" sz="2800" dirty="0"/>
                  <a:t>反应的</a:t>
                </a:r>
                <a:r>
                  <a:rPr lang="en-US" altLang="zh-CN" sz="2800" dirty="0"/>
                  <a:t>OH</a:t>
                </a:r>
                <a:r>
                  <a:rPr lang="en-US" altLang="zh-CN" sz="2800" baseline="30000" dirty="0"/>
                  <a:t>-</a:t>
                </a:r>
                <a:r>
                  <a:rPr lang="zh-CN" altLang="zh-CN" sz="2800" dirty="0"/>
                  <a:t>为 </a:t>
                </a:r>
                <a:r>
                  <a:rPr lang="en-US" altLang="zh-CN" sz="2800" dirty="0"/>
                  <a:t>25 mL×10</a:t>
                </a:r>
                <a:r>
                  <a:rPr lang="en-US" altLang="zh-CN" sz="2800" baseline="30000" dirty="0"/>
                  <a:t>-3</a:t>
                </a:r>
                <a:r>
                  <a:rPr lang="en-US" altLang="zh-CN" sz="2800" dirty="0"/>
                  <a:t> L·mL</a:t>
                </a:r>
                <a:r>
                  <a:rPr lang="en-US" altLang="zh-CN" sz="2800" baseline="30000" dirty="0"/>
                  <a:t>-1</a:t>
                </a:r>
                <a:r>
                  <a:rPr lang="en-US" altLang="zh-CN" sz="2800" dirty="0"/>
                  <a:t>×1 mol·L</a:t>
                </a:r>
                <a:r>
                  <a:rPr lang="en-US" altLang="zh-CN" sz="2800" baseline="30000" dirty="0"/>
                  <a:t>-1</a:t>
                </a:r>
                <a:r>
                  <a:rPr lang="en-US" altLang="zh-CN" sz="2800" dirty="0"/>
                  <a:t>-0.02 </a:t>
                </a:r>
                <a:r>
                  <a:rPr lang="en-US" altLang="zh-CN" sz="2800" dirty="0" err="1"/>
                  <a:t>mol</a:t>
                </a:r>
                <a:r>
                  <a:rPr lang="en-US" altLang="zh-CN" sz="2800" dirty="0"/>
                  <a:t> =0.005 </a:t>
                </a:r>
                <a:r>
                  <a:rPr lang="en-US" altLang="zh-CN" sz="2800" dirty="0" err="1"/>
                  <a:t>mol</a:t>
                </a:r>
                <a:r>
                  <a:rPr lang="en-US" altLang="zh-CN" sz="2800" dirty="0"/>
                  <a:t>,</a:t>
                </a:r>
                <a:r>
                  <a:rPr lang="zh-CN" altLang="zh-CN" sz="2800" dirty="0"/>
                  <a:t>即溶液中含</a:t>
                </a:r>
                <a:r>
                  <a:rPr lang="en-US" altLang="zh-CN" sz="2800" dirty="0" err="1"/>
                  <a:t>NaOH</a:t>
                </a:r>
                <a:r>
                  <a:rPr lang="en-US" altLang="zh-CN" sz="2800" dirty="0"/>
                  <a:t> 0.005 </a:t>
                </a:r>
                <a:r>
                  <a:rPr lang="en-US" altLang="zh-CN" sz="2800" dirty="0" err="1"/>
                  <a:t>mol</a:t>
                </a:r>
                <a:r>
                  <a:rPr lang="zh-CN" altLang="zh-CN" sz="2800" dirty="0"/>
                  <a:t>、</a:t>
                </a:r>
                <a:r>
                  <a:rPr lang="en-US" altLang="zh-CN" sz="2800" dirty="0"/>
                  <a:t>Na</a:t>
                </a:r>
                <a:r>
                  <a:rPr lang="en-US" altLang="zh-CN" sz="2800" baseline="-25000" dirty="0"/>
                  <a:t>2</a:t>
                </a:r>
                <a:r>
                  <a:rPr lang="en-US" altLang="zh-CN" sz="2800" dirty="0"/>
                  <a:t>CO</a:t>
                </a:r>
                <a:r>
                  <a:rPr lang="en-US" altLang="zh-CN" sz="2800" baseline="-25000" dirty="0"/>
                  <a:t>3</a:t>
                </a:r>
                <a:r>
                  <a:rPr lang="en-US" altLang="zh-CN" sz="2800" dirty="0"/>
                  <a:t> 0.02 </a:t>
                </a:r>
                <a:r>
                  <a:rPr lang="en-US" altLang="zh-CN" sz="2800" dirty="0" err="1"/>
                  <a:t>mol</a:t>
                </a:r>
                <a:r>
                  <a:rPr lang="zh-CN" altLang="zh-CN" sz="2800" dirty="0"/>
                  <a:t>。</a:t>
                </a:r>
              </a:p>
              <a:p>
                <a:pPr>
                  <a:lnSpc>
                    <a:spcPct val="130000"/>
                  </a:lnSpc>
                </a:pPr>
                <a:r>
                  <a:rPr lang="zh-CN" altLang="zh-CN" sz="2800" b="1" dirty="0">
                    <a:solidFill>
                      <a:srgbClr val="DA251C"/>
                    </a:solidFill>
                  </a:rPr>
                  <a:t>答案</a:t>
                </a:r>
                <a:r>
                  <a:rPr lang="zh-CN" altLang="zh-CN" sz="2800" dirty="0"/>
                  <a:t>　</a:t>
                </a:r>
                <a:r>
                  <a:rPr lang="en-US" altLang="zh-CN" sz="2800" dirty="0"/>
                  <a:t>(1)224</a:t>
                </a:r>
                <a:r>
                  <a:rPr lang="zh-CN" altLang="zh-CN" sz="2800" dirty="0"/>
                  <a:t>　</a:t>
                </a:r>
                <a:r>
                  <a:rPr lang="en-US" altLang="zh-CN" sz="2800" dirty="0"/>
                  <a:t>(2)</a:t>
                </a:r>
                <a:r>
                  <a:rPr lang="en-US" altLang="zh-CN" sz="2800" dirty="0" err="1"/>
                  <a:t>NaOH</a:t>
                </a:r>
                <a:r>
                  <a:rPr lang="en-US" altLang="zh-CN" sz="2800" dirty="0"/>
                  <a:t> 0.005 </a:t>
                </a:r>
                <a:r>
                  <a:rPr lang="en-US" altLang="zh-CN" sz="2800" dirty="0" err="1"/>
                  <a:t>mol</a:t>
                </a:r>
                <a:r>
                  <a:rPr lang="zh-CN" altLang="zh-CN" sz="2800" dirty="0"/>
                  <a:t>、</a:t>
                </a:r>
                <a:r>
                  <a:rPr lang="en-US" altLang="zh-CN" sz="2800" dirty="0"/>
                  <a:t>Na</a:t>
                </a:r>
                <a:r>
                  <a:rPr lang="en-US" altLang="zh-CN" sz="2800" baseline="-25000" dirty="0"/>
                  <a:t>2</a:t>
                </a:r>
                <a:r>
                  <a:rPr lang="en-US" altLang="zh-CN" sz="2800" dirty="0"/>
                  <a:t>CO</a:t>
                </a:r>
                <a:r>
                  <a:rPr lang="en-US" altLang="zh-CN" sz="2800" baseline="-25000" dirty="0"/>
                  <a:t>3</a:t>
                </a:r>
                <a:r>
                  <a:rPr lang="en-US" altLang="zh-CN" sz="2800" dirty="0"/>
                  <a:t> 0.02 </a:t>
                </a:r>
                <a:r>
                  <a:rPr lang="en-US" altLang="zh-CN" sz="2800" dirty="0" err="1"/>
                  <a:t>mol</a:t>
                </a:r>
                <a:endParaRPr lang="zh-CN" altLang="zh-CN" sz="2800" dirty="0"/>
              </a:p>
            </p:txBody>
          </p:sp>
        </mc:Choice>
        <mc:Fallback xmlns="">
          <p:sp>
            <p:nvSpPr>
              <p:cNvPr id="2" name="矩形 1"/>
              <p:cNvSpPr>
                <a:spLocks noRot="1" noChangeAspect="1" noMove="1" noResize="1" noEditPoints="1" noAdjustHandles="1" noChangeArrowheads="1" noChangeShapeType="1" noTextEdit="1"/>
              </p:cNvSpPr>
              <p:nvPr/>
            </p:nvSpPr>
            <p:spPr>
              <a:xfrm>
                <a:off x="234043" y="244824"/>
                <a:ext cx="11723913" cy="6315768"/>
              </a:xfrm>
              <a:prstGeom prst="rect">
                <a:avLst/>
              </a:prstGeom>
              <a:blipFill>
                <a:blip r:embed="rId2"/>
                <a:stretch>
                  <a:fillRect l="-1040" r="-364" b="-1737"/>
                </a:stretch>
              </a:blipFill>
            </p:spPr>
            <p:txBody>
              <a:bodyPr/>
              <a:lstStyle/>
              <a:p>
                <a:r>
                  <a:rPr lang="zh-CN" altLang="en-US">
                    <a:noFill/>
                  </a:rPr>
                  <a:t> </a:t>
                </a:r>
              </a:p>
            </p:txBody>
          </p:sp>
        </mc:Fallback>
      </mc:AlternateContent>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098281" y="0"/>
            <a:ext cx="21146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专题五：钠及其化合物</a:t>
            </a:r>
          </a:p>
        </p:txBody>
      </p:sp>
      <p:pic>
        <p:nvPicPr>
          <p:cNvPr id="14" name="图片 13"/>
          <p:cNvPicPr/>
          <p:nvPr/>
        </p:nvPicPr>
        <p:blipFill>
          <a:blip r:embed="rId3"/>
          <a:stretch>
            <a:fillRect/>
          </a:stretch>
        </p:blipFill>
        <p:spPr>
          <a:xfrm>
            <a:off x="7875740" y="2728233"/>
            <a:ext cx="449110" cy="255147"/>
          </a:xfrm>
          <a:prstGeom prst="rect">
            <a:avLst/>
          </a:prstGeom>
        </p:spPr>
      </p:pic>
      <p:pic>
        <p:nvPicPr>
          <p:cNvPr id="15" name="图片 14"/>
          <p:cNvPicPr/>
          <p:nvPr/>
        </p:nvPicPr>
        <p:blipFill>
          <a:blip r:embed="rId3"/>
          <a:stretch>
            <a:fillRect/>
          </a:stretch>
        </p:blipFill>
        <p:spPr>
          <a:xfrm>
            <a:off x="10518456" y="3903890"/>
            <a:ext cx="449110" cy="255147"/>
          </a:xfrm>
          <a:prstGeom prst="rect">
            <a:avLst/>
          </a:prstGeom>
        </p:spPr>
      </p:pic>
      <p:pic>
        <p:nvPicPr>
          <p:cNvPr id="16" name="图片 15"/>
          <p:cNvPicPr/>
          <p:nvPr/>
        </p:nvPicPr>
        <p:blipFill>
          <a:blip r:embed="rId3"/>
          <a:stretch>
            <a:fillRect/>
          </a:stretch>
        </p:blipFill>
        <p:spPr>
          <a:xfrm>
            <a:off x="3273594" y="4466598"/>
            <a:ext cx="449110" cy="255147"/>
          </a:xfrm>
          <a:prstGeom prst="rect">
            <a:avLst/>
          </a:prstGeom>
        </p:spPr>
      </p:pic>
    </p:spTree>
    <p:extLst>
      <p:ext uri="{BB962C8B-B14F-4D97-AF65-F5344CB8AC3E}">
        <p14:creationId xmlns:p14="http://schemas.microsoft.com/office/powerpoint/2010/main" val="10841288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234043" y="244824"/>
                <a:ext cx="11723913" cy="4661469"/>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拓展变式</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5   </a:t>
                </a:r>
                <a:r>
                  <a:rPr lang="zh-CN" altLang="zh-CN" sz="2800" dirty="0"/>
                  <a:t>向</a:t>
                </a:r>
                <a:r>
                  <a:rPr lang="en-US" altLang="zh-CN" sz="2800" dirty="0" err="1"/>
                  <a:t>NaOH</a:t>
                </a:r>
                <a:r>
                  <a:rPr lang="zh-CN" altLang="zh-CN" sz="2800" dirty="0"/>
                  <a:t>和</a:t>
                </a:r>
                <a:r>
                  <a:rPr lang="en-US" altLang="zh-CN" sz="2800" dirty="0"/>
                  <a:t>Na</a:t>
                </a:r>
                <a:r>
                  <a:rPr lang="en-US" altLang="zh-CN" sz="2800" baseline="-25000" dirty="0"/>
                  <a:t>2</a:t>
                </a:r>
                <a:r>
                  <a:rPr lang="en-US" altLang="zh-CN" sz="2800" dirty="0"/>
                  <a:t>CO</a:t>
                </a:r>
                <a:r>
                  <a:rPr lang="en-US" altLang="zh-CN" sz="2800" baseline="-25000" dirty="0"/>
                  <a:t>3</a:t>
                </a:r>
                <a:r>
                  <a:rPr lang="zh-CN" altLang="zh-CN" sz="2800" dirty="0"/>
                  <a:t>混合溶液中滴加 </a:t>
                </a:r>
                <a:r>
                  <a:rPr lang="en-US" altLang="zh-CN" sz="2800" dirty="0"/>
                  <a:t>0.1 mol·L</a:t>
                </a:r>
                <a:r>
                  <a:rPr lang="en-US" altLang="zh-CN" sz="2800" baseline="30000" dirty="0"/>
                  <a:t>-1</a:t>
                </a:r>
                <a:r>
                  <a:rPr lang="en-US" altLang="zh-CN" sz="2800" dirty="0"/>
                  <a:t> </a:t>
                </a:r>
                <a:r>
                  <a:rPr lang="zh-CN" altLang="zh-CN" sz="2800" dirty="0"/>
                  <a:t>的稀盐酸</a:t>
                </a:r>
                <a:r>
                  <a:rPr lang="en-US" altLang="zh-CN" sz="2800" dirty="0"/>
                  <a:t>,</a:t>
                </a:r>
                <a:r>
                  <a:rPr lang="zh-CN" altLang="zh-CN" sz="2800" dirty="0"/>
                  <a:t>生成</a:t>
                </a:r>
                <a:r>
                  <a:rPr lang="en-US" altLang="zh-CN" sz="2800" dirty="0"/>
                  <a:t>CO</a:t>
                </a:r>
                <a:r>
                  <a:rPr lang="en-US" altLang="zh-CN" sz="2800" baseline="-25000" dirty="0"/>
                  <a:t>2</a:t>
                </a:r>
                <a:r>
                  <a:rPr lang="zh-CN" altLang="zh-CN" sz="2800" dirty="0"/>
                  <a:t>的物质的量与加入盐酸的体积</a:t>
                </a:r>
                <a:r>
                  <a:rPr lang="en-US" altLang="zh-CN" sz="2800" dirty="0"/>
                  <a:t>(</a:t>
                </a:r>
                <a:r>
                  <a:rPr lang="en-US" altLang="zh-CN" sz="2800" i="1" dirty="0"/>
                  <a:t>V</a:t>
                </a:r>
                <a:r>
                  <a:rPr lang="en-US" altLang="zh-CN" sz="2800" dirty="0"/>
                  <a:t>)</a:t>
                </a:r>
                <a:r>
                  <a:rPr lang="zh-CN" altLang="zh-CN" sz="2800" dirty="0"/>
                  <a:t>的关系如图所示。下列判断正确的是</a:t>
                </a:r>
                <a:r>
                  <a:rPr lang="en-US" altLang="zh-CN" sz="2800" dirty="0" smtClean="0"/>
                  <a:t>(    </a:t>
                </a:r>
                <a:r>
                  <a:rPr lang="en-US" altLang="zh-CN" sz="2800" dirty="0"/>
                  <a:t>)</a:t>
                </a:r>
              </a:p>
              <a:p>
                <a:pPr>
                  <a:lnSpc>
                    <a:spcPct val="150000"/>
                  </a:lnSpc>
                </a:pPr>
                <a:r>
                  <a:rPr lang="en-US" altLang="zh-CN" sz="2800" dirty="0"/>
                  <a:t>A.</a:t>
                </a:r>
                <a:r>
                  <a:rPr lang="zh-CN" altLang="zh-CN" sz="2800" dirty="0"/>
                  <a:t>在</a:t>
                </a:r>
                <a:r>
                  <a:rPr lang="en-US" altLang="zh-CN" sz="2800" dirty="0"/>
                  <a:t>0~</a:t>
                </a:r>
                <a:r>
                  <a:rPr lang="en-US" altLang="zh-CN" sz="2800" i="1" dirty="0"/>
                  <a:t>a</a:t>
                </a:r>
                <a:r>
                  <a:rPr lang="zh-CN" altLang="zh-CN" sz="2800" dirty="0"/>
                  <a:t>范围内</a:t>
                </a:r>
                <a:r>
                  <a:rPr lang="en-US" altLang="zh-CN" sz="2800" dirty="0"/>
                  <a:t>,</a:t>
                </a:r>
                <a:r>
                  <a:rPr lang="zh-CN" altLang="zh-CN" sz="2800" dirty="0"/>
                  <a:t>只发生中和反应</a:t>
                </a:r>
              </a:p>
              <a:p>
                <a:pPr>
                  <a:lnSpc>
                    <a:spcPct val="150000"/>
                  </a:lnSpc>
                </a:pPr>
                <a:r>
                  <a:rPr lang="en-US" altLang="zh-CN" sz="2800" dirty="0" err="1"/>
                  <a:t>B.</a:t>
                </a:r>
                <a:r>
                  <a:rPr lang="en-US" altLang="zh-CN" sz="2800" i="1" dirty="0" err="1"/>
                  <a:t>ab</a:t>
                </a:r>
                <a:r>
                  <a:rPr lang="zh-CN" altLang="zh-CN" sz="2800" dirty="0"/>
                  <a:t>段发生反应的离子方程式为</a:t>
                </a:r>
                <a:r>
                  <a:rPr lang="en-US" altLang="zh-CN" sz="2800" dirty="0"/>
                  <a:t>C</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oMath>
                </a14:m>
                <a:r>
                  <a:rPr lang="en-US" altLang="zh-CN" sz="2800" dirty="0"/>
                  <a:t>+2H</a:t>
                </a:r>
                <a:r>
                  <a:rPr lang="en-US" altLang="zh-CN" sz="2800" baseline="30000" dirty="0"/>
                  <a:t>+</a:t>
                </a:r>
                <a:r>
                  <a:rPr lang="en-US" altLang="zh-CN" sz="2800" dirty="0"/>
                  <a:t>     CO</a:t>
                </a:r>
                <a:r>
                  <a:rPr lang="en-US" altLang="zh-CN" sz="2800" baseline="-25000" dirty="0"/>
                  <a:t>2</a:t>
                </a:r>
                <a:r>
                  <a:rPr lang="en-US" altLang="zh-CN" sz="2800" dirty="0"/>
                  <a:t>↑+H</a:t>
                </a:r>
                <a:r>
                  <a:rPr lang="en-US" altLang="zh-CN" sz="2800" baseline="-25000" dirty="0"/>
                  <a:t>2</a:t>
                </a:r>
                <a:r>
                  <a:rPr lang="en-US" altLang="zh-CN" sz="2800" dirty="0"/>
                  <a:t>O</a:t>
                </a:r>
                <a:endParaRPr lang="zh-CN" altLang="zh-CN" sz="2800" dirty="0"/>
              </a:p>
              <a:p>
                <a:pPr>
                  <a:lnSpc>
                    <a:spcPct val="150000"/>
                  </a:lnSpc>
                </a:pPr>
                <a:r>
                  <a:rPr lang="en-US" altLang="zh-CN" sz="2800" dirty="0" err="1"/>
                  <a:t>C.</a:t>
                </a:r>
                <a:r>
                  <a:rPr lang="en-US" altLang="zh-CN" sz="2800" i="1" dirty="0" err="1"/>
                  <a:t>a</a:t>
                </a:r>
                <a:r>
                  <a:rPr lang="en-US" altLang="zh-CN" sz="2800" dirty="0"/>
                  <a:t>=0.3</a:t>
                </a:r>
                <a:endParaRPr lang="zh-CN" altLang="zh-CN" sz="2800" dirty="0"/>
              </a:p>
              <a:p>
                <a:pPr>
                  <a:lnSpc>
                    <a:spcPct val="150000"/>
                  </a:lnSpc>
                </a:pPr>
                <a:r>
                  <a:rPr lang="en-US" altLang="zh-CN" sz="2800" dirty="0"/>
                  <a:t>D.</a:t>
                </a:r>
                <a:r>
                  <a:rPr lang="zh-CN" altLang="zh-CN" sz="2800" dirty="0"/>
                  <a:t>原混合溶液中</a:t>
                </a:r>
                <a:r>
                  <a:rPr lang="en-US" altLang="zh-CN" sz="2800" dirty="0" err="1"/>
                  <a:t>NaOH</a:t>
                </a:r>
                <a:r>
                  <a:rPr lang="zh-CN" altLang="zh-CN" sz="2800" dirty="0"/>
                  <a:t>与</a:t>
                </a:r>
                <a:r>
                  <a:rPr lang="en-US" altLang="zh-CN" sz="2800" dirty="0"/>
                  <a:t>Na</a:t>
                </a:r>
                <a:r>
                  <a:rPr lang="en-US" altLang="zh-CN" sz="2800" baseline="-25000" dirty="0"/>
                  <a:t>2</a:t>
                </a:r>
                <a:r>
                  <a:rPr lang="en-US" altLang="zh-CN" sz="2800" dirty="0"/>
                  <a:t>CO</a:t>
                </a:r>
                <a:r>
                  <a:rPr lang="en-US" altLang="zh-CN" sz="2800" baseline="-25000" dirty="0"/>
                  <a:t>3</a:t>
                </a:r>
                <a:r>
                  <a:rPr lang="zh-CN" altLang="zh-CN" sz="2800" dirty="0"/>
                  <a:t>的物质的量之比为</a:t>
                </a:r>
                <a:r>
                  <a:rPr lang="en-US" altLang="zh-CN" sz="2800" dirty="0"/>
                  <a:t>1∶2</a:t>
                </a:r>
                <a:endParaRPr lang="zh-CN" altLang="zh-CN" sz="2800" dirty="0"/>
              </a:p>
            </p:txBody>
          </p:sp>
        </mc:Choice>
        <mc:Fallback xmlns="">
          <p:sp>
            <p:nvSpPr>
              <p:cNvPr id="2" name="矩形 1"/>
              <p:cNvSpPr>
                <a:spLocks noRot="1" noChangeAspect="1" noMove="1" noResize="1" noEditPoints="1" noAdjustHandles="1" noChangeArrowheads="1" noChangeShapeType="1" noTextEdit="1"/>
              </p:cNvSpPr>
              <p:nvPr/>
            </p:nvSpPr>
            <p:spPr>
              <a:xfrm>
                <a:off x="234043" y="244824"/>
                <a:ext cx="11723913" cy="4661469"/>
              </a:xfrm>
              <a:prstGeom prst="rect">
                <a:avLst/>
              </a:prstGeom>
              <a:blipFill rotWithShape="1">
                <a:blip r:embed="rId2"/>
                <a:stretch>
                  <a:fillRect l="-1040" b="-392"/>
                </a:stretch>
              </a:blipFill>
            </p:spPr>
            <p:txBody>
              <a:bodyPr/>
              <a:lstStyle/>
              <a:p>
                <a:r>
                  <a:rPr lang="zh-CN" altLang="en-US">
                    <a:noFill/>
                  </a:rPr>
                  <a:t> </a:t>
                </a:r>
              </a:p>
            </p:txBody>
          </p:sp>
        </mc:Fallback>
      </mc:AlternateContent>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矩形 20"/>
          <p:cNvSpPr/>
          <p:nvPr/>
        </p:nvSpPr>
        <p:spPr>
          <a:xfrm>
            <a:off x="9098281" y="0"/>
            <a:ext cx="21146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专题五：钠及其化合物</a:t>
            </a:r>
          </a:p>
        </p:txBody>
      </p:sp>
      <p:pic>
        <p:nvPicPr>
          <p:cNvPr id="13" name="图片 12"/>
          <p:cNvPicPr/>
          <p:nvPr/>
        </p:nvPicPr>
        <p:blipFill>
          <a:blip r:embed="rId3"/>
          <a:stretch>
            <a:fillRect/>
          </a:stretch>
        </p:blipFill>
        <p:spPr>
          <a:xfrm>
            <a:off x="6936744" y="3128878"/>
            <a:ext cx="372741" cy="211760"/>
          </a:xfrm>
          <a:prstGeom prst="rect">
            <a:avLst/>
          </a:prstGeom>
        </p:spPr>
      </p:pic>
      <p:pic>
        <p:nvPicPr>
          <p:cNvPr id="1025" name="Picture 1" descr="C:\Users\lenovo\AppData\Roaming\Tencent\Users\763860530\QQ\WinTemp\RichOle\WEA]TE%K4E_EA3B4G~5@1J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4324" y="1539433"/>
            <a:ext cx="254317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4466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234043" y="244824"/>
                <a:ext cx="11723913" cy="5352619"/>
              </a:xfrm>
              <a:prstGeom prst="rect">
                <a:avLst/>
              </a:prstGeom>
            </p:spPr>
            <p:txBody>
              <a:bodyPr wrap="square">
                <a:spAutoFit/>
              </a:bodyPr>
              <a:lstStyle/>
              <a:p>
                <a:pPr>
                  <a:lnSpc>
                    <a:spcPct val="150000"/>
                  </a:lnSpc>
                </a:pPr>
                <a:r>
                  <a:rPr lang="en-US" altLang="zh-CN" sz="2800" dirty="0" smtClean="0"/>
                  <a:t>5.C</a:t>
                </a:r>
                <a:r>
                  <a:rPr lang="zh-CN" altLang="zh-CN" sz="2800" dirty="0"/>
                  <a:t>　在</a:t>
                </a:r>
                <a:r>
                  <a:rPr lang="en-US" altLang="zh-CN" sz="2800" dirty="0"/>
                  <a:t>0~</a:t>
                </a:r>
                <a:r>
                  <a:rPr lang="en-US" altLang="zh-CN" sz="2800" i="1" dirty="0"/>
                  <a:t>a</a:t>
                </a:r>
                <a:r>
                  <a:rPr lang="zh-CN" altLang="zh-CN" sz="2800" dirty="0"/>
                  <a:t>范围内</a:t>
                </a:r>
                <a:r>
                  <a:rPr lang="en-US" altLang="zh-CN" sz="2800" dirty="0"/>
                  <a:t>,</a:t>
                </a:r>
                <a:r>
                  <a:rPr lang="zh-CN" altLang="zh-CN" sz="2800" dirty="0"/>
                  <a:t>先发生中和反应</a:t>
                </a:r>
                <a:r>
                  <a:rPr lang="en-US" altLang="zh-CN" sz="2800" dirty="0"/>
                  <a:t>,</a:t>
                </a:r>
                <a:r>
                  <a:rPr lang="zh-CN" altLang="zh-CN" sz="2800" dirty="0"/>
                  <a:t>后发生</a:t>
                </a:r>
                <a:r>
                  <a:rPr lang="en-US" altLang="zh-CN" sz="2800" dirty="0"/>
                  <a:t>C</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a:solidFill>
                              <a:schemeClr val="dk1"/>
                            </a:solidFill>
                          </a:rPr>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oMath>
                </a14:m>
                <a:r>
                  <a:rPr lang="zh-CN" altLang="zh-CN" sz="2800" dirty="0"/>
                  <a:t>与</a:t>
                </a:r>
                <a:r>
                  <a:rPr lang="en-US" altLang="zh-CN" sz="2800" dirty="0"/>
                  <a:t>H</a:t>
                </a:r>
                <a:r>
                  <a:rPr lang="en-US" altLang="zh-CN" sz="2800" baseline="30000" dirty="0"/>
                  <a:t>+</a:t>
                </a:r>
                <a:r>
                  <a:rPr lang="zh-CN" altLang="zh-CN" sz="2800" dirty="0"/>
                  <a:t>生成</a:t>
                </a:r>
                <a:r>
                  <a:rPr lang="en-US" altLang="zh-CN" sz="2800" dirty="0"/>
                  <a:t>HC</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a:solidFill>
                              <a:schemeClr val="dk1"/>
                            </a:solidFill>
                          </a:rPr>
                          <m:t>O</m:t>
                        </m:r>
                      </m:e>
                      <m:sub>
                        <m:r>
                          <a:rPr lang="en-US" altLang="zh-CN" sz="2800">
                            <a:latin typeface="Cambria Math" panose="02040503050406030204" pitchFamily="18" charset="0"/>
                          </a:rPr>
                          <m:t>3</m:t>
                        </m:r>
                      </m:sub>
                      <m:sup>
                        <m:r>
                          <m:rPr>
                            <m:nor/>
                          </m:rPr>
                          <a:rPr lang="en-US" altLang="zh-CN" sz="2800" i="1"/>
                          <m:t>−</m:t>
                        </m:r>
                      </m:sup>
                    </m:sSubSup>
                  </m:oMath>
                </a14:m>
                <a:r>
                  <a:rPr lang="zh-CN" altLang="zh-CN" sz="2800" dirty="0"/>
                  <a:t>的反应</a:t>
                </a:r>
                <a:r>
                  <a:rPr lang="en-US" altLang="zh-CN" sz="2800" dirty="0"/>
                  <a:t>,A</a:t>
                </a:r>
                <a:r>
                  <a:rPr lang="zh-CN" altLang="zh-CN" sz="2800" dirty="0"/>
                  <a:t>项错误</a:t>
                </a:r>
                <a:r>
                  <a:rPr lang="en-US" altLang="zh-CN" sz="2800" dirty="0"/>
                  <a:t>;</a:t>
                </a:r>
                <a:r>
                  <a:rPr lang="en-US" altLang="zh-CN" sz="2800" i="1" dirty="0"/>
                  <a:t>ab</a:t>
                </a:r>
                <a:r>
                  <a:rPr lang="zh-CN" altLang="zh-CN" sz="2800" dirty="0"/>
                  <a:t>段发生反应的离子方程式为</a:t>
                </a:r>
                <a:r>
                  <a:rPr lang="en-US" altLang="zh-CN" sz="2800" dirty="0"/>
                  <a:t>HC</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a:solidFill>
                              <a:schemeClr val="dk1"/>
                            </a:solidFill>
                          </a:rPr>
                          <m:t>O</m:t>
                        </m:r>
                      </m:e>
                      <m:sub>
                        <m:r>
                          <a:rPr lang="en-US" altLang="zh-CN" sz="2800">
                            <a:latin typeface="Cambria Math" panose="02040503050406030204" pitchFamily="18" charset="0"/>
                          </a:rPr>
                          <m:t>3</m:t>
                        </m:r>
                      </m:sub>
                      <m:sup>
                        <m:r>
                          <m:rPr>
                            <m:nor/>
                          </m:rPr>
                          <a:rPr lang="en-US" altLang="zh-CN" sz="2800" i="1"/>
                          <m:t>−</m:t>
                        </m:r>
                      </m:sup>
                    </m:sSubSup>
                  </m:oMath>
                </a14:m>
                <a:r>
                  <a:rPr lang="en-US" altLang="zh-CN" sz="2800" dirty="0"/>
                  <a:t>+H</a:t>
                </a:r>
                <a:r>
                  <a:rPr lang="en-US" altLang="zh-CN" sz="2800" baseline="30000" dirty="0"/>
                  <a:t>+</a:t>
                </a:r>
                <a:r>
                  <a:rPr lang="en-US" altLang="zh-CN" sz="2800" dirty="0"/>
                  <a:t>       H</a:t>
                </a:r>
                <a:r>
                  <a:rPr lang="en-US" altLang="zh-CN" sz="2800" baseline="-25000" dirty="0"/>
                  <a:t>2</a:t>
                </a:r>
                <a:r>
                  <a:rPr lang="en-US" altLang="zh-CN" sz="2800" dirty="0"/>
                  <a:t>O+CO</a:t>
                </a:r>
                <a:r>
                  <a:rPr lang="en-US" altLang="zh-CN" sz="2800" baseline="-25000" dirty="0"/>
                  <a:t>2</a:t>
                </a:r>
                <a:r>
                  <a:rPr lang="en-US" altLang="zh-CN" sz="2800" dirty="0"/>
                  <a:t>↑,B</a:t>
                </a:r>
                <a:r>
                  <a:rPr lang="zh-CN" altLang="zh-CN" sz="2800" dirty="0"/>
                  <a:t>项错误</a:t>
                </a:r>
                <a:r>
                  <a:rPr lang="en-US" altLang="zh-CN" sz="2800" dirty="0"/>
                  <a:t>;</a:t>
                </a:r>
                <a:r>
                  <a:rPr lang="zh-CN" altLang="zh-CN" sz="2800" dirty="0"/>
                  <a:t>因</a:t>
                </a:r>
                <a:r>
                  <a:rPr lang="en-US" altLang="zh-CN" sz="2800" i="1" dirty="0"/>
                  <a:t>a</a:t>
                </a:r>
                <a:r>
                  <a:rPr lang="en-US" altLang="zh-CN" sz="2800" dirty="0"/>
                  <a:t>~0.4</a:t>
                </a:r>
                <a:r>
                  <a:rPr lang="zh-CN" altLang="zh-CN" sz="2800" dirty="0"/>
                  <a:t>范围内发生的反应是</a:t>
                </a:r>
                <a:r>
                  <a:rPr lang="en-US" altLang="zh-CN" sz="2800" dirty="0"/>
                  <a:t>H</a:t>
                </a:r>
                <a:r>
                  <a:rPr lang="en-US" altLang="zh-CN" sz="2800" baseline="30000" dirty="0"/>
                  <a:t>+</a:t>
                </a:r>
                <a:r>
                  <a:rPr lang="en-US" altLang="zh-CN" sz="2800" dirty="0"/>
                  <a:t>+HC</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a:solidFill>
                              <a:schemeClr val="dk1"/>
                            </a:solidFill>
                          </a:rPr>
                          <m:t>O</m:t>
                        </m:r>
                      </m:e>
                      <m:sub>
                        <m:r>
                          <a:rPr lang="en-US" altLang="zh-CN" sz="2800">
                            <a:latin typeface="Cambria Math" panose="02040503050406030204" pitchFamily="18" charset="0"/>
                          </a:rPr>
                          <m:t>3</m:t>
                        </m:r>
                      </m:sub>
                      <m:sup>
                        <m:r>
                          <m:rPr>
                            <m:nor/>
                          </m:rPr>
                          <a:rPr lang="en-US" altLang="zh-CN" sz="2800" i="1"/>
                          <m:t>−</m:t>
                        </m:r>
                      </m:sup>
                    </m:sSubSup>
                  </m:oMath>
                </a14:m>
                <a:r>
                  <a:rPr lang="en-US" altLang="zh-CN" sz="2800" dirty="0"/>
                  <a:t>       CO</a:t>
                </a:r>
                <a:r>
                  <a:rPr lang="en-US" altLang="zh-CN" sz="2800" baseline="-25000" dirty="0"/>
                  <a:t>2</a:t>
                </a:r>
                <a:r>
                  <a:rPr lang="en-US" altLang="zh-CN" sz="2800" dirty="0"/>
                  <a:t>↑+H</a:t>
                </a:r>
                <a:r>
                  <a:rPr lang="en-US" altLang="zh-CN" sz="2800" baseline="-25000" dirty="0"/>
                  <a:t>2</a:t>
                </a:r>
                <a:r>
                  <a:rPr lang="en-US" altLang="zh-CN" sz="2800" dirty="0"/>
                  <a:t>O,</a:t>
                </a:r>
                <a:r>
                  <a:rPr lang="en-US" altLang="zh-CN" sz="2800" i="1" dirty="0"/>
                  <a:t>n</a:t>
                </a:r>
                <a:r>
                  <a:rPr lang="en-US" altLang="zh-CN" sz="2800" dirty="0"/>
                  <a:t>(CO</a:t>
                </a:r>
                <a:r>
                  <a:rPr lang="en-US" altLang="zh-CN" sz="2800" baseline="-25000" dirty="0"/>
                  <a:t>2</a:t>
                </a:r>
                <a:r>
                  <a:rPr lang="en-US" altLang="zh-CN" sz="2800" dirty="0"/>
                  <a:t>)=0.01 </a:t>
                </a:r>
                <a:r>
                  <a:rPr lang="en-US" altLang="zh-CN" sz="2800" dirty="0" err="1"/>
                  <a:t>mol</a:t>
                </a:r>
                <a:r>
                  <a:rPr lang="en-US" altLang="zh-CN" sz="2800" dirty="0"/>
                  <a:t>, </a:t>
                </a:r>
                <a:r>
                  <a:rPr lang="en-US" altLang="zh-CN" sz="2800" i="1" dirty="0"/>
                  <a:t>n</a:t>
                </a:r>
                <a:r>
                  <a:rPr lang="en-US" altLang="zh-CN" sz="2800" dirty="0"/>
                  <a:t>(H</a:t>
                </a:r>
                <a:r>
                  <a:rPr lang="en-US" altLang="zh-CN" sz="2800" baseline="30000" dirty="0"/>
                  <a:t>+</a:t>
                </a:r>
                <a:r>
                  <a:rPr lang="en-US" altLang="zh-CN" sz="2800" dirty="0"/>
                  <a:t>)=</a:t>
                </a:r>
                <a:r>
                  <a:rPr lang="en-US" altLang="zh-CN" sz="2800" i="1" dirty="0"/>
                  <a:t>n</a:t>
                </a:r>
                <a:r>
                  <a:rPr lang="en-US" altLang="zh-CN" sz="2800" dirty="0"/>
                  <a:t>(CO</a:t>
                </a:r>
                <a:r>
                  <a:rPr lang="en-US" altLang="zh-CN" sz="2800" baseline="-25000" dirty="0"/>
                  <a:t>2</a:t>
                </a:r>
                <a:r>
                  <a:rPr lang="en-US" altLang="zh-CN" sz="2800" dirty="0"/>
                  <a:t>)=0.01 </a:t>
                </a:r>
                <a:r>
                  <a:rPr lang="en-US" altLang="zh-CN" sz="2800" dirty="0" err="1"/>
                  <a:t>mol</a:t>
                </a:r>
                <a:r>
                  <a:rPr lang="en-US" altLang="zh-CN" sz="2800" dirty="0"/>
                  <a:t>,</a:t>
                </a:r>
                <a:r>
                  <a:rPr lang="zh-CN" altLang="zh-CN" sz="2800" dirty="0"/>
                  <a:t>所以</a:t>
                </a:r>
                <a:r>
                  <a:rPr lang="en-US" altLang="zh-CN" sz="2800" i="1" dirty="0"/>
                  <a:t>a</a:t>
                </a:r>
                <a:r>
                  <a:rPr lang="en-US" altLang="zh-CN" sz="2800" dirty="0"/>
                  <a:t>=0.3,C</a:t>
                </a:r>
                <a:r>
                  <a:rPr lang="zh-CN" altLang="zh-CN" sz="2800" dirty="0"/>
                  <a:t>项正确</a:t>
                </a:r>
                <a:r>
                  <a:rPr lang="en-US" altLang="zh-CN" sz="2800" dirty="0"/>
                  <a:t>;</a:t>
                </a:r>
                <a:r>
                  <a:rPr lang="zh-CN" altLang="zh-CN" sz="2800" dirty="0"/>
                  <a:t>由碳元素守恒可知溶液中</a:t>
                </a:r>
                <a:r>
                  <a:rPr lang="en-US" altLang="zh-CN" sz="2800" i="1" dirty="0"/>
                  <a:t>n</a:t>
                </a:r>
                <a:r>
                  <a:rPr lang="en-US" altLang="zh-CN" sz="2800" dirty="0"/>
                  <a:t>(C</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a:solidFill>
                              <a:schemeClr val="dk1"/>
                            </a:solidFill>
                          </a:rPr>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oMath>
                </a14:m>
                <a:r>
                  <a:rPr lang="en-US" altLang="zh-CN" sz="2800" dirty="0"/>
                  <a:t>)=</a:t>
                </a:r>
                <a:r>
                  <a:rPr lang="en-US" altLang="zh-CN" sz="2800" i="1" dirty="0"/>
                  <a:t>n</a:t>
                </a:r>
                <a:r>
                  <a:rPr lang="en-US" altLang="zh-CN" sz="2800" dirty="0"/>
                  <a:t>(CO</a:t>
                </a:r>
                <a:r>
                  <a:rPr lang="en-US" altLang="zh-CN" sz="2800" baseline="-25000" dirty="0"/>
                  <a:t>2</a:t>
                </a:r>
                <a:r>
                  <a:rPr lang="en-US" altLang="zh-CN" sz="2800" dirty="0"/>
                  <a:t>)=0.01 </a:t>
                </a:r>
                <a:r>
                  <a:rPr lang="en-US" altLang="zh-CN" sz="2800" dirty="0" err="1"/>
                  <a:t>mol</a:t>
                </a:r>
                <a:r>
                  <a:rPr lang="en-US" altLang="zh-CN" sz="2800" dirty="0"/>
                  <a:t>,</a:t>
                </a:r>
                <a:r>
                  <a:rPr lang="zh-CN" altLang="zh-CN" sz="2800" dirty="0"/>
                  <a:t>在</a:t>
                </a:r>
                <a:r>
                  <a:rPr lang="en-US" altLang="zh-CN" sz="2800" dirty="0"/>
                  <a:t>0~</a:t>
                </a:r>
                <a:r>
                  <a:rPr lang="en-US" altLang="zh-CN" sz="2800" i="1" dirty="0"/>
                  <a:t>a</a:t>
                </a:r>
                <a:r>
                  <a:rPr lang="zh-CN" altLang="zh-CN" sz="2800" dirty="0"/>
                  <a:t>范围内</a:t>
                </a:r>
                <a:r>
                  <a:rPr lang="en-US" altLang="zh-CN" sz="2800" dirty="0"/>
                  <a:t>,</a:t>
                </a:r>
                <a:r>
                  <a:rPr lang="zh-CN" altLang="zh-CN" sz="2800" dirty="0"/>
                  <a:t>生成</a:t>
                </a:r>
                <a:r>
                  <a:rPr lang="en-US" altLang="zh-CN" sz="2800" dirty="0"/>
                  <a:t>0.01 </a:t>
                </a:r>
                <a:r>
                  <a:rPr lang="en-US" altLang="zh-CN" sz="2800" dirty="0" err="1"/>
                  <a:t>mol</a:t>
                </a:r>
                <a:r>
                  <a:rPr lang="en-US" altLang="zh-CN" sz="2800" dirty="0"/>
                  <a:t> HC</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m:rPr>
                            <m:nor/>
                          </m:rPr>
                          <a:rPr lang="en-US" altLang="zh-CN" sz="2800" i="1"/>
                          <m:t>−</m:t>
                        </m:r>
                      </m:sup>
                    </m:sSubSup>
                  </m:oMath>
                </a14:m>
                <a:r>
                  <a:rPr lang="zh-CN" altLang="zh-CN" sz="2800" dirty="0"/>
                  <a:t>消耗</a:t>
                </a:r>
                <a:r>
                  <a:rPr lang="en-US" altLang="zh-CN" sz="2800" dirty="0"/>
                  <a:t>0.1 L</a:t>
                </a:r>
                <a:r>
                  <a:rPr lang="zh-CN" altLang="zh-CN" sz="2800" dirty="0"/>
                  <a:t>稀盐酸</a:t>
                </a:r>
                <a:r>
                  <a:rPr lang="en-US" altLang="zh-CN" sz="2800" dirty="0"/>
                  <a:t>,</a:t>
                </a:r>
                <a:r>
                  <a:rPr lang="zh-CN" altLang="zh-CN" sz="2800" dirty="0"/>
                  <a:t>故</a:t>
                </a:r>
                <a:r>
                  <a:rPr lang="en-US" altLang="zh-CN" sz="2800" dirty="0" err="1"/>
                  <a:t>NaOH</a:t>
                </a:r>
                <a:r>
                  <a:rPr lang="zh-CN" altLang="zh-CN" sz="2800" dirty="0"/>
                  <a:t>消耗稀盐酸的体积为</a:t>
                </a:r>
                <a:r>
                  <a:rPr lang="en-US" altLang="zh-CN" sz="2800" dirty="0"/>
                  <a:t>0.2 </a:t>
                </a:r>
                <a:r>
                  <a:rPr lang="en-US" altLang="zh-CN" sz="2800" dirty="0" err="1"/>
                  <a:t>L,</a:t>
                </a:r>
                <a:r>
                  <a:rPr lang="en-US" altLang="zh-CN" sz="2800" i="1" dirty="0" err="1"/>
                  <a:t>n</a:t>
                </a:r>
                <a:r>
                  <a:rPr lang="en-US" altLang="zh-CN" sz="2800" dirty="0"/>
                  <a:t>(OH</a:t>
                </a:r>
                <a:r>
                  <a:rPr lang="en-US" altLang="zh-CN" sz="2800" baseline="30000" dirty="0"/>
                  <a:t>-</a:t>
                </a:r>
                <a:r>
                  <a:rPr lang="en-US" altLang="zh-CN" sz="2800" dirty="0"/>
                  <a:t>)=0.2 L×0.1 mol·L</a:t>
                </a:r>
                <a:r>
                  <a:rPr lang="en-US" altLang="zh-CN" sz="2800" baseline="30000" dirty="0"/>
                  <a:t>-1</a:t>
                </a:r>
                <a:r>
                  <a:rPr lang="en-US" altLang="zh-CN" sz="2800" dirty="0"/>
                  <a:t>=0.02 </a:t>
                </a:r>
                <a:r>
                  <a:rPr lang="en-US" altLang="zh-CN" sz="2800" dirty="0" err="1"/>
                  <a:t>mol</a:t>
                </a:r>
                <a:r>
                  <a:rPr lang="en-US" altLang="zh-CN" sz="2800" dirty="0"/>
                  <a:t>,</a:t>
                </a:r>
                <a:r>
                  <a:rPr lang="zh-CN" altLang="zh-CN" sz="2800" dirty="0"/>
                  <a:t>因此原混合溶液中</a:t>
                </a:r>
                <a:r>
                  <a:rPr lang="en-US" altLang="zh-CN" sz="2800" dirty="0" err="1"/>
                  <a:t>NaOH</a:t>
                </a:r>
                <a:r>
                  <a:rPr lang="zh-CN" altLang="zh-CN" sz="2800" dirty="0"/>
                  <a:t>与</a:t>
                </a:r>
                <a:r>
                  <a:rPr lang="en-US" altLang="zh-CN" sz="2800" dirty="0"/>
                  <a:t>Na</a:t>
                </a:r>
                <a:r>
                  <a:rPr lang="en-US" altLang="zh-CN" sz="2800" baseline="-25000" dirty="0"/>
                  <a:t>2</a:t>
                </a:r>
                <a:r>
                  <a:rPr lang="en-US" altLang="zh-CN" sz="2800" dirty="0"/>
                  <a:t>CO</a:t>
                </a:r>
                <a:r>
                  <a:rPr lang="en-US" altLang="zh-CN" sz="2800" baseline="-25000" dirty="0"/>
                  <a:t>3</a:t>
                </a:r>
                <a:r>
                  <a:rPr lang="zh-CN" altLang="zh-CN" sz="2800" dirty="0"/>
                  <a:t>的物质的量之比为</a:t>
                </a:r>
                <a:r>
                  <a:rPr lang="en-US" altLang="zh-CN" sz="2800" dirty="0"/>
                  <a:t>2∶1,D</a:t>
                </a:r>
                <a:r>
                  <a:rPr lang="zh-CN" altLang="zh-CN" sz="2800" dirty="0"/>
                  <a:t>项错误。</a:t>
                </a:r>
              </a:p>
              <a:p>
                <a:pPr>
                  <a:lnSpc>
                    <a:spcPct val="150000"/>
                  </a:lnSpc>
                </a:pPr>
                <a:endParaRPr lang="zh-CN" altLang="zh-CN" sz="2800" dirty="0"/>
              </a:p>
            </p:txBody>
          </p:sp>
        </mc:Choice>
        <mc:Fallback xmlns="">
          <p:sp>
            <p:nvSpPr>
              <p:cNvPr id="2" name="矩形 1"/>
              <p:cNvSpPr>
                <a:spLocks noRot="1" noChangeAspect="1" noMove="1" noResize="1" noEditPoints="1" noAdjustHandles="1" noChangeArrowheads="1" noChangeShapeType="1" noTextEdit="1"/>
              </p:cNvSpPr>
              <p:nvPr/>
            </p:nvSpPr>
            <p:spPr>
              <a:xfrm>
                <a:off x="234043" y="244824"/>
                <a:ext cx="11723913" cy="5352619"/>
              </a:xfrm>
              <a:prstGeom prst="rect">
                <a:avLst/>
              </a:prstGeom>
              <a:blipFill rotWithShape="1">
                <a:blip r:embed="rId2"/>
                <a:stretch>
                  <a:fillRect l="-1040" r="-728"/>
                </a:stretch>
              </a:blipFill>
            </p:spPr>
            <p:txBody>
              <a:bodyPr/>
              <a:lstStyle/>
              <a:p>
                <a:r>
                  <a:rPr lang="zh-CN" altLang="en-US">
                    <a:noFill/>
                  </a:rPr>
                  <a:t> </a:t>
                </a:r>
              </a:p>
            </p:txBody>
          </p:sp>
        </mc:Fallback>
      </mc:AlternateContent>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矩形 20"/>
          <p:cNvSpPr/>
          <p:nvPr/>
        </p:nvSpPr>
        <p:spPr>
          <a:xfrm>
            <a:off x="9098281" y="0"/>
            <a:ext cx="21146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专题五：钠及其化合物</a:t>
            </a:r>
          </a:p>
        </p:txBody>
      </p:sp>
      <p:pic>
        <p:nvPicPr>
          <p:cNvPr id="14" name="图片 13"/>
          <p:cNvPicPr/>
          <p:nvPr/>
        </p:nvPicPr>
        <p:blipFill>
          <a:blip r:embed="rId3"/>
          <a:stretch>
            <a:fillRect/>
          </a:stretch>
        </p:blipFill>
        <p:spPr>
          <a:xfrm>
            <a:off x="7860800" y="1229500"/>
            <a:ext cx="396874" cy="228817"/>
          </a:xfrm>
          <a:prstGeom prst="rect">
            <a:avLst/>
          </a:prstGeom>
        </p:spPr>
      </p:pic>
      <p:pic>
        <p:nvPicPr>
          <p:cNvPr id="15" name="图片 14"/>
          <p:cNvPicPr/>
          <p:nvPr/>
        </p:nvPicPr>
        <p:blipFill>
          <a:blip r:embed="rId3"/>
          <a:stretch>
            <a:fillRect/>
          </a:stretch>
        </p:blipFill>
        <p:spPr>
          <a:xfrm>
            <a:off x="6022286" y="1872358"/>
            <a:ext cx="396874" cy="228817"/>
          </a:xfrm>
          <a:prstGeom prst="rect">
            <a:avLst/>
          </a:prstGeom>
        </p:spPr>
      </p:pic>
    </p:spTree>
    <p:extLst>
      <p:ext uri="{BB962C8B-B14F-4D97-AF65-F5344CB8AC3E}">
        <p14:creationId xmlns:p14="http://schemas.microsoft.com/office/powerpoint/2010/main" val="39844192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799" y="-2"/>
            <a:ext cx="6248401"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微课</a:t>
            </a:r>
            <a:r>
              <a:rPr lang="en-US" altLang="zh-CN" sz="2800" dirty="0">
                <a:solidFill>
                  <a:srgbClr val="DA251C"/>
                </a:solidFill>
              </a:rPr>
              <a:t>3 </a:t>
            </a:r>
            <a:r>
              <a:rPr lang="zh-CN" altLang="en-US" sz="2800" dirty="0">
                <a:solidFill>
                  <a:srgbClr val="DA251C"/>
                </a:solidFill>
              </a:rPr>
              <a:t>纯碱中</a:t>
            </a:r>
            <a:r>
              <a:rPr lang="en-US" altLang="zh-CN" sz="2800" dirty="0">
                <a:solidFill>
                  <a:srgbClr val="DA251C"/>
                </a:solidFill>
              </a:rPr>
              <a:t>Na2CO3</a:t>
            </a:r>
            <a:r>
              <a:rPr lang="zh-CN" altLang="en-US" sz="2800" dirty="0">
                <a:solidFill>
                  <a:srgbClr val="DA251C"/>
                </a:solidFill>
              </a:rPr>
              <a:t>质量分数的测定</a:t>
            </a:r>
            <a:endParaRPr lang="zh-CN" altLang="zh-CN" sz="2800" dirty="0">
              <a:solidFill>
                <a:srgbClr val="DA251C"/>
              </a:solidFill>
            </a:endParaRPr>
          </a:p>
        </p:txBody>
      </p:sp>
      <p:sp>
        <p:nvSpPr>
          <p:cNvPr id="19" name="矩形 18"/>
          <p:cNvSpPr/>
          <p:nvPr/>
        </p:nvSpPr>
        <p:spPr>
          <a:xfrm>
            <a:off x="439837" y="729341"/>
            <a:ext cx="11354766" cy="5262979"/>
          </a:xfrm>
          <a:prstGeom prst="rect">
            <a:avLst/>
          </a:prstGeom>
        </p:spPr>
        <p:txBody>
          <a:bodyPr wrap="square">
            <a:spAutoFit/>
          </a:bodyPr>
          <a:lstStyle/>
          <a:p>
            <a:pPr>
              <a:lnSpc>
                <a:spcPct val="150000"/>
              </a:lnSpc>
            </a:pPr>
            <a:r>
              <a:rPr lang="zh-CN" altLang="en-US" sz="2800" b="1" dirty="0">
                <a:solidFill>
                  <a:srgbClr val="DA251C"/>
                </a:solidFill>
              </a:rPr>
              <a:t>微点解读</a:t>
            </a:r>
            <a:r>
              <a:rPr lang="en-US" altLang="zh-CN" sz="2800" dirty="0">
                <a:solidFill>
                  <a:srgbClr val="000000"/>
                </a:solidFill>
                <a:latin typeface="+mj-lt"/>
                <a:ea typeface="+mj-ea"/>
                <a:cs typeface="Times New Roman" panose="02020603050405020304" pitchFamily="18" charset="0"/>
              </a:rPr>
              <a:t>  </a:t>
            </a:r>
            <a:r>
              <a:rPr lang="en-US" altLang="zh-CN" sz="2800" b="1" dirty="0"/>
              <a:t>1.</a:t>
            </a:r>
            <a:r>
              <a:rPr lang="zh-CN" altLang="zh-CN" sz="2800" b="1" dirty="0"/>
              <a:t>气体法</a:t>
            </a:r>
          </a:p>
          <a:p>
            <a:pPr>
              <a:lnSpc>
                <a:spcPct val="150000"/>
              </a:lnSpc>
            </a:pPr>
            <a:r>
              <a:rPr lang="en-US" altLang="zh-CN" sz="2800" dirty="0"/>
              <a:t>(1)</a:t>
            </a:r>
            <a:r>
              <a:rPr lang="zh-CN" altLang="zh-CN" sz="2800" dirty="0"/>
              <a:t>测定原理</a:t>
            </a:r>
          </a:p>
          <a:p>
            <a:pPr>
              <a:lnSpc>
                <a:spcPct val="150000"/>
              </a:lnSpc>
            </a:pPr>
            <a:r>
              <a:rPr lang="en-US" altLang="zh-CN" sz="2800" dirty="0"/>
              <a:t>Na</a:t>
            </a:r>
            <a:r>
              <a:rPr lang="en-US" altLang="zh-CN" sz="2800" baseline="-25000" dirty="0"/>
              <a:t>2</a:t>
            </a:r>
            <a:r>
              <a:rPr lang="en-US" altLang="zh-CN" sz="2800" dirty="0"/>
              <a:t>CO</a:t>
            </a:r>
            <a:r>
              <a:rPr lang="en-US" altLang="zh-CN" sz="2800" baseline="-25000" dirty="0"/>
              <a:t>3</a:t>
            </a:r>
            <a:r>
              <a:rPr lang="en-US" altLang="zh-CN" sz="2800" dirty="0"/>
              <a:t>+H</a:t>
            </a:r>
            <a:r>
              <a:rPr lang="en-US" altLang="zh-CN" sz="2800" baseline="-25000" dirty="0"/>
              <a:t>2</a:t>
            </a:r>
            <a:r>
              <a:rPr lang="en-US" altLang="zh-CN" sz="2800" dirty="0"/>
              <a:t>SO</a:t>
            </a:r>
            <a:r>
              <a:rPr lang="en-US" altLang="zh-CN" sz="2800" baseline="-25000" dirty="0"/>
              <a:t>4</a:t>
            </a:r>
            <a:r>
              <a:rPr lang="en-US" altLang="zh-CN" sz="2800" dirty="0"/>
              <a:t>       Na</a:t>
            </a:r>
            <a:r>
              <a:rPr lang="en-US" altLang="zh-CN" sz="2800" baseline="-25000" dirty="0"/>
              <a:t>2</a:t>
            </a:r>
            <a:r>
              <a:rPr lang="en-US" altLang="zh-CN" sz="2800" dirty="0"/>
              <a:t>SO</a:t>
            </a:r>
            <a:r>
              <a:rPr lang="en-US" altLang="zh-CN" sz="2800" baseline="-25000" dirty="0"/>
              <a:t>4</a:t>
            </a:r>
            <a:r>
              <a:rPr lang="en-US" altLang="zh-CN" sz="2800" dirty="0"/>
              <a:t>+H</a:t>
            </a:r>
            <a:r>
              <a:rPr lang="en-US" altLang="zh-CN" sz="2800" baseline="-25000" dirty="0"/>
              <a:t>2</a:t>
            </a:r>
            <a:r>
              <a:rPr lang="en-US" altLang="zh-CN" sz="2800" dirty="0"/>
              <a:t>O+CO</a:t>
            </a:r>
            <a:r>
              <a:rPr lang="en-US" altLang="zh-CN" sz="2800" baseline="-25000" dirty="0"/>
              <a:t>2</a:t>
            </a:r>
            <a:r>
              <a:rPr lang="en-US" altLang="zh-CN" sz="2800" dirty="0"/>
              <a:t>↑</a:t>
            </a:r>
            <a:endParaRPr lang="zh-CN" altLang="zh-CN" sz="2800" dirty="0"/>
          </a:p>
          <a:p>
            <a:pPr>
              <a:lnSpc>
                <a:spcPct val="150000"/>
              </a:lnSpc>
            </a:pPr>
            <a:r>
              <a:rPr lang="zh-CN" altLang="zh-CN" sz="2800" dirty="0"/>
              <a:t>依据产生的</a:t>
            </a:r>
            <a:r>
              <a:rPr lang="en-US" altLang="zh-CN" sz="2800" dirty="0"/>
              <a:t>CO</a:t>
            </a:r>
            <a:r>
              <a:rPr lang="en-US" altLang="zh-CN" sz="2800" baseline="-25000" dirty="0"/>
              <a:t>2</a:t>
            </a:r>
            <a:r>
              <a:rPr lang="zh-CN" altLang="zh-CN" sz="2800" dirty="0"/>
              <a:t>的体积确定</a:t>
            </a:r>
            <a:r>
              <a:rPr lang="en-US" altLang="zh-CN" sz="2800" dirty="0"/>
              <a:t>Na</a:t>
            </a:r>
            <a:r>
              <a:rPr lang="en-US" altLang="zh-CN" sz="2800" baseline="-25000" dirty="0"/>
              <a:t>2</a:t>
            </a:r>
            <a:r>
              <a:rPr lang="en-US" altLang="zh-CN" sz="2800" dirty="0"/>
              <a:t>CO</a:t>
            </a:r>
            <a:r>
              <a:rPr lang="en-US" altLang="zh-CN" sz="2800" baseline="-25000" dirty="0"/>
              <a:t>3</a:t>
            </a:r>
            <a:r>
              <a:rPr lang="zh-CN" altLang="zh-CN" sz="2800" dirty="0"/>
              <a:t>的物质的量</a:t>
            </a:r>
            <a:r>
              <a:rPr lang="en-US" altLang="zh-CN" sz="2800" dirty="0"/>
              <a:t>,</a:t>
            </a:r>
            <a:r>
              <a:rPr lang="zh-CN" altLang="zh-CN" sz="2800" dirty="0"/>
              <a:t>进而确定纯碱中</a:t>
            </a:r>
            <a:r>
              <a:rPr lang="en-US" altLang="zh-CN" sz="2800" dirty="0"/>
              <a:t>Na</a:t>
            </a:r>
            <a:r>
              <a:rPr lang="en-US" altLang="zh-CN" sz="2800" baseline="-25000" dirty="0"/>
              <a:t>2</a:t>
            </a:r>
            <a:r>
              <a:rPr lang="en-US" altLang="zh-CN" sz="2800" dirty="0"/>
              <a:t>CO</a:t>
            </a:r>
            <a:r>
              <a:rPr lang="en-US" altLang="zh-CN" sz="2800" baseline="-25000" dirty="0"/>
              <a:t>3</a:t>
            </a:r>
            <a:r>
              <a:rPr lang="zh-CN" altLang="zh-CN" sz="2800" dirty="0"/>
              <a:t>的含量。</a:t>
            </a:r>
          </a:p>
          <a:p>
            <a:pPr>
              <a:lnSpc>
                <a:spcPct val="150000"/>
              </a:lnSpc>
            </a:pPr>
            <a:r>
              <a:rPr lang="en-US" altLang="zh-CN" sz="2800" dirty="0"/>
              <a:t>(2)</a:t>
            </a:r>
            <a:r>
              <a:rPr lang="zh-CN" altLang="zh-CN" sz="2800" dirty="0"/>
              <a:t>实验操作</a:t>
            </a:r>
          </a:p>
          <a:p>
            <a:pPr>
              <a:lnSpc>
                <a:spcPct val="150000"/>
              </a:lnSpc>
            </a:pPr>
            <a:r>
              <a:rPr lang="zh-CN" altLang="zh-CN" sz="2800" dirty="0"/>
              <a:t>向</a:t>
            </a:r>
            <a:r>
              <a:rPr lang="en-US" altLang="zh-CN" sz="2800" i="1" dirty="0"/>
              <a:t>m</a:t>
            </a:r>
            <a:r>
              <a:rPr lang="en-US" altLang="zh-CN" sz="2800" dirty="0"/>
              <a:t> g</a:t>
            </a:r>
            <a:r>
              <a:rPr lang="zh-CN" altLang="zh-CN" sz="2800" dirty="0"/>
              <a:t>纯碱样品中加入足量的稀硫酸</a:t>
            </a:r>
            <a:r>
              <a:rPr lang="en-US" altLang="zh-CN" sz="2800" dirty="0"/>
              <a:t>,</a:t>
            </a:r>
            <a:r>
              <a:rPr lang="zh-CN" altLang="zh-CN" sz="2800" dirty="0"/>
              <a:t>测量得到产生的气体体积为</a:t>
            </a:r>
            <a:r>
              <a:rPr lang="en-US" altLang="zh-CN" sz="2800" i="1" dirty="0"/>
              <a:t>V</a:t>
            </a:r>
            <a:r>
              <a:rPr lang="en-US" altLang="zh-CN" sz="2800" dirty="0"/>
              <a:t> mL(</a:t>
            </a:r>
            <a:r>
              <a:rPr lang="zh-CN" altLang="zh-CN" sz="2800" dirty="0"/>
              <a:t>已折算为标准状况</a:t>
            </a:r>
            <a:r>
              <a:rPr lang="en-US" altLang="zh-CN" sz="2800" dirty="0"/>
              <a:t>)</a:t>
            </a:r>
            <a:r>
              <a:rPr lang="zh-CN" altLang="zh-CN" sz="2800" dirty="0"/>
              <a:t>。</a:t>
            </a:r>
          </a:p>
        </p:txBody>
      </p:sp>
      <p:pic>
        <p:nvPicPr>
          <p:cNvPr id="8" name="图片 7"/>
          <p:cNvPicPr/>
          <p:nvPr/>
        </p:nvPicPr>
        <p:blipFill>
          <a:blip r:embed="rId2"/>
          <a:stretch>
            <a:fillRect/>
          </a:stretch>
        </p:blipFill>
        <p:spPr>
          <a:xfrm>
            <a:off x="2934387" y="2300862"/>
            <a:ext cx="441273" cy="250694"/>
          </a:xfrm>
          <a:prstGeom prst="rect">
            <a:avLst/>
          </a:prstGeom>
        </p:spPr>
      </p:pic>
    </p:spTree>
    <p:extLst>
      <p:ext uri="{BB962C8B-B14F-4D97-AF65-F5344CB8AC3E}">
        <p14:creationId xmlns:p14="http://schemas.microsoft.com/office/powerpoint/2010/main" val="7362846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62647" y="439973"/>
            <a:ext cx="11709146" cy="5721182"/>
            <a:chOff x="262647" y="729341"/>
            <a:chExt cx="11709146" cy="5721182"/>
          </a:xfrm>
        </p:grpSpPr>
        <mc:AlternateContent xmlns:mc="http://schemas.openxmlformats.org/markup-compatibility/2006" xmlns:a14="http://schemas.microsoft.com/office/drawing/2010/main">
          <mc:Choice Requires="a14">
            <p:sp>
              <p:nvSpPr>
                <p:cNvPr id="19" name="矩形 18"/>
                <p:cNvSpPr/>
                <p:nvPr/>
              </p:nvSpPr>
              <p:spPr>
                <a:xfrm>
                  <a:off x="262647" y="729341"/>
                  <a:ext cx="11709146" cy="5721182"/>
                </a:xfrm>
                <a:prstGeom prst="rect">
                  <a:avLst/>
                </a:prstGeom>
              </p:spPr>
              <p:txBody>
                <a:bodyPr wrap="square">
                  <a:spAutoFit/>
                </a:bodyPr>
                <a:lstStyle/>
                <a:p>
                  <a:pPr>
                    <a:lnSpc>
                      <a:spcPct val="140000"/>
                    </a:lnSpc>
                  </a:pPr>
                  <a:r>
                    <a:rPr lang="en-US" altLang="zh-CN" sz="2800" dirty="0"/>
                    <a:t>(3)</a:t>
                  </a:r>
                  <a:r>
                    <a:rPr lang="zh-CN" altLang="zh-CN" sz="2800" dirty="0"/>
                    <a:t>数据处理</a:t>
                  </a:r>
                </a:p>
                <a:p>
                  <a:pPr>
                    <a:lnSpc>
                      <a:spcPct val="140000"/>
                    </a:lnSpc>
                  </a:pPr>
                  <a:r>
                    <a:rPr lang="zh-CN" altLang="zh-CN" sz="2800" dirty="0"/>
                    <a:t>纯碱样品中</a:t>
                  </a:r>
                  <a:r>
                    <a:rPr lang="en-US" altLang="zh-CN" sz="2800" dirty="0"/>
                    <a:t>Na</a:t>
                  </a:r>
                  <a:r>
                    <a:rPr lang="en-US" altLang="zh-CN" sz="2800" baseline="-25000" dirty="0"/>
                    <a:t>2</a:t>
                  </a:r>
                  <a:r>
                    <a:rPr lang="en-US" altLang="zh-CN" sz="2800" dirty="0"/>
                    <a:t>CO</a:t>
                  </a:r>
                  <a:r>
                    <a:rPr lang="en-US" altLang="zh-CN" sz="2800" baseline="-25000" dirty="0"/>
                    <a:t>3</a:t>
                  </a:r>
                  <a:r>
                    <a:rPr lang="zh-CN" altLang="zh-CN" sz="2800" dirty="0"/>
                    <a:t>的质量为</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𝑉</m:t>
                          </m:r>
                        </m:num>
                        <m:den>
                          <m:r>
                            <a:rPr lang="en-US" altLang="zh-CN" sz="2800">
                              <a:latin typeface="Cambria Math" panose="02040503050406030204" pitchFamily="18" charset="0"/>
                            </a:rPr>
                            <m:t>22</m:t>
                          </m:r>
                          <m:r>
                            <m:rPr>
                              <m:nor/>
                            </m:rPr>
                            <a:rPr lang="en-US" altLang="zh-CN" sz="2800"/>
                            <m:t> </m:t>
                          </m:r>
                          <m:r>
                            <a:rPr lang="en-US" altLang="zh-CN" sz="2800">
                              <a:latin typeface="Cambria Math" panose="02040503050406030204" pitchFamily="18" charset="0"/>
                            </a:rPr>
                            <m:t>400</m:t>
                          </m:r>
                        </m:den>
                      </m:f>
                    </m:oMath>
                  </a14:m>
                  <a:r>
                    <a:rPr lang="en-US" altLang="zh-CN" sz="2800" dirty="0"/>
                    <a:t> mol×106 g·mol</a:t>
                  </a:r>
                  <a:r>
                    <a:rPr lang="en-US" altLang="zh-CN" sz="2800" baseline="30000" dirty="0"/>
                    <a:t>-1</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106</m:t>
                          </m:r>
                          <m:r>
                            <a:rPr lang="en-US" altLang="zh-CN" sz="2800" i="1">
                              <a:latin typeface="Cambria Math" panose="02040503050406030204" pitchFamily="18" charset="0"/>
                            </a:rPr>
                            <m:t>𝑉</m:t>
                          </m:r>
                        </m:num>
                        <m:den>
                          <m:r>
                            <a:rPr lang="en-US" altLang="zh-CN" sz="2800">
                              <a:latin typeface="Cambria Math" panose="02040503050406030204" pitchFamily="18" charset="0"/>
                            </a:rPr>
                            <m:t>22</m:t>
                          </m:r>
                          <m:r>
                            <m:rPr>
                              <m:nor/>
                            </m:rPr>
                            <a:rPr lang="en-US" altLang="zh-CN" sz="2800"/>
                            <m:t> </m:t>
                          </m:r>
                          <m:r>
                            <a:rPr lang="en-US" altLang="zh-CN" sz="2800">
                              <a:latin typeface="Cambria Math" panose="02040503050406030204" pitchFamily="18" charset="0"/>
                            </a:rPr>
                            <m:t>400</m:t>
                          </m:r>
                        </m:den>
                      </m:f>
                    </m:oMath>
                  </a14:m>
                  <a:r>
                    <a:rPr lang="en-US" altLang="zh-CN" sz="2800" dirty="0"/>
                    <a:t> g,</a:t>
                  </a:r>
                  <a:r>
                    <a:rPr lang="zh-CN" altLang="zh-CN" sz="2800" dirty="0"/>
                    <a:t>则纯碱样品中</a:t>
                  </a:r>
                  <a:r>
                    <a:rPr lang="en-US" altLang="zh-CN" sz="2800" dirty="0"/>
                    <a:t>Na</a:t>
                  </a:r>
                  <a:r>
                    <a:rPr lang="en-US" altLang="zh-CN" sz="2800" baseline="-25000" dirty="0"/>
                    <a:t>2</a:t>
                  </a:r>
                  <a:r>
                    <a:rPr lang="en-US" altLang="zh-CN" sz="2800" dirty="0"/>
                    <a:t>CO</a:t>
                  </a:r>
                  <a:r>
                    <a:rPr lang="en-US" altLang="zh-CN" sz="2800" baseline="-25000" dirty="0"/>
                    <a:t>3</a:t>
                  </a:r>
                  <a:r>
                    <a:rPr lang="zh-CN" altLang="zh-CN" sz="2800" dirty="0"/>
                    <a:t>的质量分数为</a:t>
                  </a:r>
                  <a14:m>
                    <m:oMath xmlns:m="http://schemas.openxmlformats.org/officeDocument/2006/math">
                      <m:f>
                        <m:fPr>
                          <m:ctrlPr>
                            <a:rPr lang="zh-CN" altLang="zh-CN" sz="2800" i="1">
                              <a:latin typeface="Cambria Math" panose="02040503050406030204" pitchFamily="18" charset="0"/>
                            </a:rPr>
                          </m:ctrlPr>
                        </m:fPr>
                        <m:num>
                          <m:f>
                            <m:fPr>
                              <m:ctrlPr>
                                <a:rPr lang="zh-CN" altLang="zh-CN" sz="2800" i="1">
                                  <a:latin typeface="Cambria Math" panose="02040503050406030204" pitchFamily="18" charset="0"/>
                                </a:rPr>
                              </m:ctrlPr>
                            </m:fPr>
                            <m:num>
                              <m:r>
                                <a:rPr lang="en-US" altLang="zh-CN" sz="2800">
                                  <a:latin typeface="Cambria Math" panose="02040503050406030204" pitchFamily="18" charset="0"/>
                                </a:rPr>
                                <m:t>106</m:t>
                              </m:r>
                              <m:r>
                                <a:rPr lang="en-US" altLang="zh-CN" sz="2800" i="1">
                                  <a:latin typeface="Cambria Math" panose="02040503050406030204" pitchFamily="18" charset="0"/>
                                </a:rPr>
                                <m:t>𝑉</m:t>
                              </m:r>
                            </m:num>
                            <m:den>
                              <m:r>
                                <a:rPr lang="en-US" altLang="zh-CN" sz="2800">
                                  <a:latin typeface="Cambria Math" panose="02040503050406030204" pitchFamily="18" charset="0"/>
                                </a:rPr>
                                <m:t>22</m:t>
                              </m:r>
                              <m:r>
                                <m:rPr>
                                  <m:nor/>
                                </m:rPr>
                                <a:rPr lang="en-US" altLang="zh-CN" sz="2800"/>
                                <m:t> </m:t>
                              </m:r>
                              <m:r>
                                <a:rPr lang="en-US" altLang="zh-CN" sz="2800">
                                  <a:latin typeface="Cambria Math" panose="02040503050406030204" pitchFamily="18" charset="0"/>
                                </a:rPr>
                                <m:t>400</m:t>
                              </m:r>
                            </m:den>
                          </m:f>
                          <m:r>
                            <m:rPr>
                              <m:sty m:val="p"/>
                            </m:rPr>
                            <a:rPr lang="en-US" altLang="zh-CN" sz="2800">
                              <a:latin typeface="Cambria Math" panose="02040503050406030204" pitchFamily="18" charset="0"/>
                            </a:rPr>
                            <m:t>g</m:t>
                          </m:r>
                        </m:num>
                        <m:den>
                          <m:r>
                            <a:rPr lang="en-US" altLang="zh-CN" sz="2800" i="1">
                              <a:latin typeface="Cambria Math" panose="02040503050406030204" pitchFamily="18" charset="0"/>
                            </a:rPr>
                            <m:t>𝑚</m:t>
                          </m:r>
                          <m:r>
                            <m:rPr>
                              <m:sty m:val="p"/>
                            </m:rPr>
                            <a:rPr lang="en-US" altLang="zh-CN" sz="2800">
                              <a:latin typeface="Cambria Math" panose="02040503050406030204" pitchFamily="18" charset="0"/>
                            </a:rPr>
                            <m:t>g</m:t>
                          </m:r>
                        </m:den>
                      </m:f>
                    </m:oMath>
                  </a14:m>
                  <a:r>
                    <a:rPr lang="en-US" altLang="zh-CN" sz="2800" dirty="0"/>
                    <a:t>×100%=</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53</m:t>
                          </m:r>
                          <m:r>
                            <a:rPr lang="en-US" altLang="zh-CN" sz="2800" i="1">
                              <a:latin typeface="Cambria Math" panose="02040503050406030204" pitchFamily="18" charset="0"/>
                            </a:rPr>
                            <m:t>𝑉</m:t>
                          </m:r>
                        </m:num>
                        <m:den>
                          <m:r>
                            <a:rPr lang="en-US" altLang="zh-CN" sz="2800">
                              <a:latin typeface="Cambria Math" panose="02040503050406030204" pitchFamily="18" charset="0"/>
                            </a:rPr>
                            <m:t>112</m:t>
                          </m:r>
                          <m:r>
                            <a:rPr lang="en-US" altLang="zh-CN" sz="2800" i="1">
                              <a:latin typeface="Cambria Math" panose="02040503050406030204" pitchFamily="18" charset="0"/>
                            </a:rPr>
                            <m:t>𝑚</m:t>
                          </m:r>
                        </m:den>
                      </m:f>
                    </m:oMath>
                  </a14:m>
                  <a:r>
                    <a:rPr lang="en-US" altLang="zh-CN" sz="2800" dirty="0"/>
                    <a:t>%</a:t>
                  </a:r>
                  <a:r>
                    <a:rPr lang="zh-CN" altLang="zh-CN" sz="2800" dirty="0"/>
                    <a:t>。</a:t>
                  </a:r>
                  <a:endParaRPr lang="en-US" altLang="zh-CN" sz="2800" dirty="0"/>
                </a:p>
                <a:p>
                  <a:pPr>
                    <a:lnSpc>
                      <a:spcPct val="140000"/>
                    </a:lnSpc>
                  </a:pPr>
                  <a:r>
                    <a:rPr lang="en-US" altLang="zh-CN" sz="2800" b="1" dirty="0"/>
                    <a:t>2.</a:t>
                  </a:r>
                  <a:r>
                    <a:rPr lang="zh-CN" altLang="zh-CN" sz="2800" b="1" dirty="0"/>
                    <a:t>沉淀法</a:t>
                  </a:r>
                </a:p>
                <a:p>
                  <a:pPr>
                    <a:lnSpc>
                      <a:spcPct val="140000"/>
                    </a:lnSpc>
                  </a:pPr>
                  <a:r>
                    <a:rPr lang="en-US" altLang="zh-CN" sz="2800" dirty="0"/>
                    <a:t>(1)</a:t>
                  </a:r>
                  <a:r>
                    <a:rPr lang="zh-CN" altLang="zh-CN" sz="2800" dirty="0"/>
                    <a:t>测定原理</a:t>
                  </a:r>
                </a:p>
                <a:p>
                  <a:pPr>
                    <a:lnSpc>
                      <a:spcPct val="140000"/>
                    </a:lnSpc>
                  </a:pPr>
                  <a:r>
                    <a:rPr lang="en-US" altLang="zh-CN" sz="2800" dirty="0"/>
                    <a:t>Na</a:t>
                  </a:r>
                  <a:r>
                    <a:rPr lang="en-US" altLang="zh-CN" sz="2800" baseline="-25000" dirty="0"/>
                    <a:t>2</a:t>
                  </a:r>
                  <a:r>
                    <a:rPr lang="en-US" altLang="zh-CN" sz="2800" dirty="0"/>
                    <a:t>CO</a:t>
                  </a:r>
                  <a:r>
                    <a:rPr lang="en-US" altLang="zh-CN" sz="2800" baseline="-25000" dirty="0"/>
                    <a:t>3</a:t>
                  </a:r>
                  <a:r>
                    <a:rPr lang="en-US" altLang="zh-CN" sz="2800" dirty="0"/>
                    <a:t>+BaCl</a:t>
                  </a:r>
                  <a:r>
                    <a:rPr lang="en-US" altLang="zh-CN" sz="2800" baseline="-25000" dirty="0"/>
                    <a:t>2</a:t>
                  </a:r>
                  <a:r>
                    <a:rPr lang="en-US" altLang="zh-CN" sz="2800" dirty="0"/>
                    <a:t>        BaCO</a:t>
                  </a:r>
                  <a:r>
                    <a:rPr lang="en-US" altLang="zh-CN" sz="2800" baseline="-25000" dirty="0"/>
                    <a:t>3</a:t>
                  </a:r>
                  <a:r>
                    <a:rPr lang="en-US" altLang="zh-CN" sz="2800" dirty="0"/>
                    <a:t>↓+2NaCl</a:t>
                  </a:r>
                </a:p>
                <a:p>
                  <a:pPr>
                    <a:lnSpc>
                      <a:spcPct val="140000"/>
                    </a:lnSpc>
                  </a:pPr>
                  <a:r>
                    <a:rPr lang="zh-CN" altLang="zh-CN" sz="2800" dirty="0"/>
                    <a:t>依据</a:t>
                  </a:r>
                  <a:r>
                    <a:rPr lang="en-US" altLang="zh-CN" sz="2800" dirty="0"/>
                    <a:t>BaCO</a:t>
                  </a:r>
                  <a:r>
                    <a:rPr lang="en-US" altLang="zh-CN" sz="2800" baseline="-25000" dirty="0"/>
                    <a:t>3</a:t>
                  </a:r>
                  <a:r>
                    <a:rPr lang="zh-CN" altLang="zh-CN" sz="2800" dirty="0"/>
                    <a:t>沉淀的质量</a:t>
                  </a:r>
                  <a:r>
                    <a:rPr lang="en-US" altLang="zh-CN" sz="2800" dirty="0"/>
                    <a:t>,</a:t>
                  </a:r>
                  <a:r>
                    <a:rPr lang="zh-CN" altLang="zh-CN" sz="2800" dirty="0"/>
                    <a:t>确定</a:t>
                  </a:r>
                  <a:r>
                    <a:rPr lang="en-US" altLang="zh-CN" sz="2800" dirty="0"/>
                    <a:t>Na</a:t>
                  </a:r>
                  <a:r>
                    <a:rPr lang="en-US" altLang="zh-CN" sz="2800" baseline="-25000" dirty="0"/>
                    <a:t>2</a:t>
                  </a:r>
                  <a:r>
                    <a:rPr lang="en-US" altLang="zh-CN" sz="2800" dirty="0"/>
                    <a:t>CO</a:t>
                  </a:r>
                  <a:r>
                    <a:rPr lang="en-US" altLang="zh-CN" sz="2800" baseline="-25000" dirty="0"/>
                    <a:t>3</a:t>
                  </a:r>
                  <a:r>
                    <a:rPr lang="zh-CN" altLang="zh-CN" sz="2800" dirty="0"/>
                    <a:t>的物质的量</a:t>
                  </a:r>
                  <a:r>
                    <a:rPr lang="en-US" altLang="zh-CN" sz="2800" dirty="0"/>
                    <a:t>,</a:t>
                  </a:r>
                  <a:r>
                    <a:rPr lang="zh-CN" altLang="zh-CN" sz="2800" dirty="0"/>
                    <a:t>进而确定纯碱中</a:t>
                  </a:r>
                  <a:r>
                    <a:rPr lang="en-US" altLang="zh-CN" sz="2800" dirty="0"/>
                    <a:t>Na</a:t>
                  </a:r>
                  <a:r>
                    <a:rPr lang="en-US" altLang="zh-CN" sz="2800" baseline="-25000" dirty="0"/>
                    <a:t>2</a:t>
                  </a:r>
                  <a:r>
                    <a:rPr lang="en-US" altLang="zh-CN" sz="2800" dirty="0"/>
                    <a:t>CO</a:t>
                  </a:r>
                  <a:r>
                    <a:rPr lang="en-US" altLang="zh-CN" sz="2800" baseline="-25000" dirty="0"/>
                    <a:t>3</a:t>
                  </a:r>
                  <a:r>
                    <a:rPr lang="zh-CN" altLang="zh-CN" sz="2800" dirty="0"/>
                    <a:t>的含量。</a:t>
                  </a:r>
                </a:p>
              </p:txBody>
            </p:sp>
          </mc:Choice>
          <mc:Fallback xmlns="">
            <p:sp>
              <p:nvSpPr>
                <p:cNvPr id="19" name="矩形 18"/>
                <p:cNvSpPr>
                  <a:spLocks noRot="1" noChangeAspect="1" noMove="1" noResize="1" noEditPoints="1" noAdjustHandles="1" noChangeArrowheads="1" noChangeShapeType="1" noTextEdit="1"/>
                </p:cNvSpPr>
                <p:nvPr/>
              </p:nvSpPr>
              <p:spPr>
                <a:xfrm>
                  <a:off x="262647" y="729341"/>
                  <a:ext cx="11709146" cy="5721182"/>
                </a:xfrm>
                <a:prstGeom prst="rect">
                  <a:avLst/>
                </a:prstGeom>
                <a:blipFill rotWithShape="1">
                  <a:blip r:embed="rId2"/>
                  <a:stretch>
                    <a:fillRect l="-1041" b="-1704"/>
                  </a:stretch>
                </a:blipFill>
              </p:spPr>
              <p:txBody>
                <a:bodyPr/>
                <a:lstStyle/>
                <a:p>
                  <a:r>
                    <a:rPr lang="zh-CN" altLang="en-US">
                      <a:noFill/>
                    </a:rPr>
                    <a:t> </a:t>
                  </a:r>
                </a:p>
              </p:txBody>
            </p:sp>
          </mc:Fallback>
        </mc:AlternateContent>
        <p:pic>
          <p:nvPicPr>
            <p:cNvPr id="8" name="图片 7"/>
            <p:cNvPicPr/>
            <p:nvPr/>
          </p:nvPicPr>
          <p:blipFill>
            <a:blip r:embed="rId3"/>
            <a:stretch>
              <a:fillRect/>
            </a:stretch>
          </p:blipFill>
          <p:spPr>
            <a:xfrm>
              <a:off x="2700924" y="4849510"/>
              <a:ext cx="441273" cy="250694"/>
            </a:xfrm>
            <a:prstGeom prst="rect">
              <a:avLst/>
            </a:prstGeom>
          </p:spPr>
        </p:pic>
      </p:grpSp>
      <p:sp>
        <p:nvSpPr>
          <p:cNvPr id="9" name="矩形 8"/>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10" name="组合 9"/>
          <p:cNvGrpSpPr/>
          <p:nvPr/>
        </p:nvGrpSpPr>
        <p:grpSpPr>
          <a:xfrm>
            <a:off x="11409225" y="1524"/>
            <a:ext cx="85864" cy="187056"/>
            <a:chOff x="5320236" y="0"/>
            <a:chExt cx="1566554" cy="3412757"/>
          </a:xfrm>
        </p:grpSpPr>
        <p:sp>
          <p:nvSpPr>
            <p:cNvPr id="11" name="任意多边形 10"/>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任意多边形 11"/>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3" name="组合 12"/>
          <p:cNvGrpSpPr/>
          <p:nvPr/>
        </p:nvGrpSpPr>
        <p:grpSpPr>
          <a:xfrm>
            <a:off x="11578590" y="60500"/>
            <a:ext cx="379366" cy="115796"/>
            <a:chOff x="2452571" y="1771159"/>
            <a:chExt cx="7813430" cy="2384926"/>
          </a:xfrm>
          <a:solidFill>
            <a:schemeClr val="bg1"/>
          </a:solidFill>
        </p:grpSpPr>
        <p:sp>
          <p:nvSpPr>
            <p:cNvPr id="14" name="任意多边形 13"/>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任意多边形 14"/>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9098281" y="0"/>
            <a:ext cx="21146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专题五：钠及其化合物</a:t>
            </a:r>
          </a:p>
        </p:txBody>
      </p:sp>
    </p:spTree>
    <p:extLst>
      <p:ext uri="{BB962C8B-B14F-4D97-AF65-F5344CB8AC3E}">
        <p14:creationId xmlns:p14="http://schemas.microsoft.com/office/powerpoint/2010/main" val="42265753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 name="矩形 18"/>
              <p:cNvSpPr/>
              <p:nvPr/>
            </p:nvSpPr>
            <p:spPr>
              <a:xfrm>
                <a:off x="439837" y="729341"/>
                <a:ext cx="11354766" cy="4905254"/>
              </a:xfrm>
              <a:prstGeom prst="rect">
                <a:avLst/>
              </a:prstGeom>
            </p:spPr>
            <p:txBody>
              <a:bodyPr wrap="square">
                <a:spAutoFit/>
              </a:bodyPr>
              <a:lstStyle/>
              <a:p>
                <a:pPr>
                  <a:lnSpc>
                    <a:spcPct val="150000"/>
                  </a:lnSpc>
                </a:pPr>
                <a:r>
                  <a:rPr lang="en-US" altLang="zh-CN" sz="2800" dirty="0"/>
                  <a:t>(2)</a:t>
                </a:r>
                <a:r>
                  <a:rPr lang="zh-CN" altLang="zh-CN" sz="2800" dirty="0"/>
                  <a:t>实验操作</a:t>
                </a:r>
              </a:p>
              <a:p>
                <a:pPr>
                  <a:lnSpc>
                    <a:spcPct val="150000"/>
                  </a:lnSpc>
                </a:pPr>
                <a:r>
                  <a:rPr lang="zh-CN" altLang="zh-CN" sz="2800" dirty="0"/>
                  <a:t>先将</a:t>
                </a:r>
                <a:r>
                  <a:rPr lang="en-US" altLang="zh-CN" sz="2800" i="1" dirty="0"/>
                  <a:t>m</a:t>
                </a:r>
                <a:r>
                  <a:rPr lang="en-US" altLang="zh-CN" sz="2800" dirty="0"/>
                  <a:t> g</a:t>
                </a:r>
                <a:r>
                  <a:rPr lang="zh-CN" altLang="zh-CN" sz="2800" dirty="0"/>
                  <a:t>纯碱样品溶于水配成溶液</a:t>
                </a:r>
                <a:r>
                  <a:rPr lang="en-US" altLang="zh-CN" sz="2800" dirty="0"/>
                  <a:t>,</a:t>
                </a:r>
                <a:r>
                  <a:rPr lang="zh-CN" altLang="zh-CN" sz="2800" dirty="0"/>
                  <a:t>再向溶液中加入过量的</a:t>
                </a:r>
                <a:r>
                  <a:rPr lang="en-US" altLang="zh-CN" sz="2800" dirty="0"/>
                  <a:t>BaCl</a:t>
                </a:r>
                <a:r>
                  <a:rPr lang="en-US" altLang="zh-CN" sz="2800" baseline="-25000" dirty="0"/>
                  <a:t>2</a:t>
                </a:r>
                <a:r>
                  <a:rPr lang="zh-CN" altLang="zh-CN" sz="2800" dirty="0"/>
                  <a:t>溶液</a:t>
                </a:r>
                <a:r>
                  <a:rPr lang="en-US" altLang="zh-CN" sz="2800" dirty="0"/>
                  <a:t>,</a:t>
                </a:r>
                <a:r>
                  <a:rPr lang="zh-CN" altLang="zh-CN" sz="2800" dirty="0"/>
                  <a:t>经过滤、洗涤、烘干后</a:t>
                </a:r>
                <a:r>
                  <a:rPr lang="en-US" altLang="zh-CN" sz="2800" dirty="0"/>
                  <a:t>,</a:t>
                </a:r>
                <a:r>
                  <a:rPr lang="zh-CN" altLang="zh-CN" sz="2800" dirty="0"/>
                  <a:t>称量得到沉淀的质量为</a:t>
                </a:r>
                <a:r>
                  <a:rPr lang="en-US" altLang="zh-CN" sz="2800" i="1" dirty="0"/>
                  <a:t>n</a:t>
                </a:r>
                <a:r>
                  <a:rPr lang="en-US" altLang="zh-CN" sz="2800" dirty="0"/>
                  <a:t> g</a:t>
                </a:r>
                <a:r>
                  <a:rPr lang="zh-CN" altLang="zh-CN" sz="2800" dirty="0"/>
                  <a:t>。</a:t>
                </a:r>
              </a:p>
              <a:p>
                <a:pPr>
                  <a:lnSpc>
                    <a:spcPct val="150000"/>
                  </a:lnSpc>
                </a:pPr>
                <a:r>
                  <a:rPr lang="en-US" altLang="zh-CN" sz="2800" dirty="0"/>
                  <a:t>(3)</a:t>
                </a:r>
                <a:r>
                  <a:rPr lang="zh-CN" altLang="zh-CN" sz="2800" dirty="0"/>
                  <a:t>数据处理</a:t>
                </a:r>
              </a:p>
              <a:p>
                <a:pPr>
                  <a:lnSpc>
                    <a:spcPct val="150000"/>
                  </a:lnSpc>
                </a:pPr>
                <a:r>
                  <a:rPr lang="zh-CN" altLang="zh-CN" sz="2800" dirty="0"/>
                  <a:t>纯碱样品中</a:t>
                </a:r>
                <a:r>
                  <a:rPr lang="en-US" altLang="zh-CN" sz="2800" dirty="0"/>
                  <a:t>Na</a:t>
                </a:r>
                <a:r>
                  <a:rPr lang="en-US" altLang="zh-CN" sz="2800" baseline="-25000" dirty="0"/>
                  <a:t>2</a:t>
                </a:r>
                <a:r>
                  <a:rPr lang="en-US" altLang="zh-CN" sz="2800" dirty="0"/>
                  <a:t>CO</a:t>
                </a:r>
                <a:r>
                  <a:rPr lang="en-US" altLang="zh-CN" sz="2800" baseline="-25000" dirty="0"/>
                  <a:t>3</a:t>
                </a:r>
                <a:r>
                  <a:rPr lang="zh-CN" altLang="zh-CN" sz="2800" dirty="0"/>
                  <a:t>的质量为</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𝑛</m:t>
                        </m:r>
                        <m:r>
                          <m:rPr>
                            <m:sty m:val="p"/>
                          </m:rPr>
                          <a:rPr lang="en-US" altLang="zh-CN" sz="2800">
                            <a:latin typeface="Cambria Math" panose="02040503050406030204" pitchFamily="18" charset="0"/>
                          </a:rPr>
                          <m:t>g</m:t>
                        </m:r>
                      </m:num>
                      <m:den>
                        <m:r>
                          <a:rPr lang="en-US" altLang="zh-CN" sz="2800">
                            <a:latin typeface="Cambria Math" panose="02040503050406030204" pitchFamily="18" charset="0"/>
                          </a:rPr>
                          <m:t>197</m:t>
                        </m:r>
                        <m:r>
                          <m:rPr>
                            <m:nor/>
                          </m:rPr>
                          <a:rPr lang="en-US" altLang="zh-CN" sz="2800"/>
                          <m:t> </m:t>
                        </m:r>
                        <m:r>
                          <m:rPr>
                            <m:sty m:val="p"/>
                          </m:rPr>
                          <a:rPr lang="en-US" altLang="zh-CN" sz="2800">
                            <a:latin typeface="Cambria Math" panose="02040503050406030204" pitchFamily="18" charset="0"/>
                          </a:rPr>
                          <m:t>g</m:t>
                        </m:r>
                        <m:r>
                          <m:rPr>
                            <m:nor/>
                          </m:rPr>
                          <a:rPr lang="en-US" altLang="zh-CN" sz="2800"/>
                          <m:t>·</m:t>
                        </m:r>
                        <m:r>
                          <m:rPr>
                            <m:sty m:val="p"/>
                          </m:rPr>
                          <a:rPr lang="en-US" altLang="zh-CN" sz="2800">
                            <a:latin typeface="Cambria Math" panose="02040503050406030204" pitchFamily="18" charset="0"/>
                          </a:rPr>
                          <m:t>mo</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l</m:t>
                            </m:r>
                          </m:e>
                          <m:sup>
                            <m:r>
                              <m:rPr>
                                <m:nor/>
                              </m:rPr>
                              <a:rPr lang="en-US" altLang="zh-CN" sz="2800" i="1"/>
                              <m:t>−</m:t>
                            </m:r>
                            <m:r>
                              <a:rPr lang="en-US" altLang="zh-CN" sz="2800">
                                <a:latin typeface="Cambria Math" panose="02040503050406030204" pitchFamily="18" charset="0"/>
                              </a:rPr>
                              <m:t>1</m:t>
                            </m:r>
                          </m:sup>
                        </m:sSup>
                      </m:den>
                    </m:f>
                  </m:oMath>
                </a14:m>
                <a:r>
                  <a:rPr lang="en-US" altLang="zh-CN" sz="2800" dirty="0"/>
                  <a:t>×106 g·mol</a:t>
                </a:r>
                <a:r>
                  <a:rPr lang="en-US" altLang="zh-CN" sz="2800" baseline="30000" dirty="0"/>
                  <a:t>-1</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106</m:t>
                        </m:r>
                        <m:r>
                          <a:rPr lang="en-US" altLang="zh-CN" sz="2800" i="1">
                            <a:latin typeface="Cambria Math" panose="02040503050406030204" pitchFamily="18" charset="0"/>
                          </a:rPr>
                          <m:t>𝑛</m:t>
                        </m:r>
                      </m:num>
                      <m:den>
                        <m:r>
                          <a:rPr lang="en-US" altLang="zh-CN" sz="2800">
                            <a:latin typeface="Cambria Math" panose="02040503050406030204" pitchFamily="18" charset="0"/>
                          </a:rPr>
                          <m:t>197</m:t>
                        </m:r>
                      </m:den>
                    </m:f>
                  </m:oMath>
                </a14:m>
                <a:r>
                  <a:rPr lang="en-US" altLang="zh-CN" sz="2800" dirty="0"/>
                  <a:t> g,</a:t>
                </a:r>
                <a:r>
                  <a:rPr lang="zh-CN" altLang="zh-CN" sz="2800" dirty="0"/>
                  <a:t>则纯碱样品中</a:t>
                </a:r>
                <a:r>
                  <a:rPr lang="en-US" altLang="zh-CN" sz="2800" dirty="0"/>
                  <a:t>Na</a:t>
                </a:r>
                <a:r>
                  <a:rPr lang="en-US" altLang="zh-CN" sz="2800" baseline="-25000" dirty="0"/>
                  <a:t>2</a:t>
                </a:r>
                <a:r>
                  <a:rPr lang="en-US" altLang="zh-CN" sz="2800" dirty="0"/>
                  <a:t>CO</a:t>
                </a:r>
                <a:r>
                  <a:rPr lang="en-US" altLang="zh-CN" sz="2800" baseline="-25000" dirty="0"/>
                  <a:t>3</a:t>
                </a:r>
                <a:r>
                  <a:rPr lang="zh-CN" altLang="zh-CN" sz="2800" dirty="0"/>
                  <a:t>的质量分数为</a:t>
                </a:r>
                <a14:m>
                  <m:oMath xmlns:m="http://schemas.openxmlformats.org/officeDocument/2006/math">
                    <m:f>
                      <m:fPr>
                        <m:ctrlPr>
                          <a:rPr lang="zh-CN" altLang="zh-CN" sz="2800" i="1">
                            <a:latin typeface="Cambria Math" panose="02040503050406030204" pitchFamily="18" charset="0"/>
                          </a:rPr>
                        </m:ctrlPr>
                      </m:fPr>
                      <m:num>
                        <m:f>
                          <m:fPr>
                            <m:ctrlPr>
                              <a:rPr lang="zh-CN" altLang="zh-CN" sz="2800" i="1">
                                <a:latin typeface="Cambria Math" panose="02040503050406030204" pitchFamily="18" charset="0"/>
                              </a:rPr>
                            </m:ctrlPr>
                          </m:fPr>
                          <m:num>
                            <m:r>
                              <a:rPr lang="en-US" altLang="zh-CN" sz="2800">
                                <a:latin typeface="Cambria Math" panose="02040503050406030204" pitchFamily="18" charset="0"/>
                              </a:rPr>
                              <m:t>106</m:t>
                            </m:r>
                            <m:r>
                              <a:rPr lang="en-US" altLang="zh-CN" sz="2800" i="1">
                                <a:latin typeface="Cambria Math" panose="02040503050406030204" pitchFamily="18" charset="0"/>
                              </a:rPr>
                              <m:t>𝑛</m:t>
                            </m:r>
                          </m:num>
                          <m:den>
                            <m:r>
                              <a:rPr lang="en-US" altLang="zh-CN" sz="2800">
                                <a:latin typeface="Cambria Math" panose="02040503050406030204" pitchFamily="18" charset="0"/>
                              </a:rPr>
                              <m:t>197</m:t>
                            </m:r>
                          </m:den>
                        </m:f>
                        <m:r>
                          <m:rPr>
                            <m:sty m:val="p"/>
                          </m:rPr>
                          <a:rPr lang="en-US" altLang="zh-CN" sz="2800">
                            <a:latin typeface="Cambria Math" panose="02040503050406030204" pitchFamily="18" charset="0"/>
                          </a:rPr>
                          <m:t>g</m:t>
                        </m:r>
                      </m:num>
                      <m:den>
                        <m:r>
                          <a:rPr lang="en-US" altLang="zh-CN" sz="2800" i="1">
                            <a:latin typeface="Cambria Math" panose="02040503050406030204" pitchFamily="18" charset="0"/>
                          </a:rPr>
                          <m:t>𝑚</m:t>
                        </m:r>
                        <m:r>
                          <m:rPr>
                            <m:sty m:val="p"/>
                          </m:rPr>
                          <a:rPr lang="en-US" altLang="zh-CN" sz="2800">
                            <a:latin typeface="Cambria Math" panose="02040503050406030204" pitchFamily="18" charset="0"/>
                          </a:rPr>
                          <m:t>g</m:t>
                        </m:r>
                      </m:den>
                    </m:f>
                  </m:oMath>
                </a14:m>
                <a:r>
                  <a:rPr lang="en-US" altLang="zh-CN" sz="2800" dirty="0"/>
                  <a:t>×100%=</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106</m:t>
                        </m:r>
                        <m:r>
                          <a:rPr lang="en-US" altLang="zh-CN" sz="2800" i="1">
                            <a:latin typeface="Cambria Math" panose="02040503050406030204" pitchFamily="18" charset="0"/>
                          </a:rPr>
                          <m:t>𝑛</m:t>
                        </m:r>
                      </m:num>
                      <m:den>
                        <m:r>
                          <a:rPr lang="en-US" altLang="zh-CN" sz="2800">
                            <a:latin typeface="Cambria Math" panose="02040503050406030204" pitchFamily="18" charset="0"/>
                          </a:rPr>
                          <m:t>197</m:t>
                        </m:r>
                        <m:r>
                          <a:rPr lang="en-US" altLang="zh-CN" sz="2800" i="1">
                            <a:latin typeface="Cambria Math" panose="02040503050406030204" pitchFamily="18" charset="0"/>
                          </a:rPr>
                          <m:t>𝑚</m:t>
                        </m:r>
                      </m:den>
                    </m:f>
                  </m:oMath>
                </a14:m>
                <a:r>
                  <a:rPr lang="en-US" altLang="zh-CN" sz="2800" dirty="0"/>
                  <a:t>×100%</a:t>
                </a:r>
                <a:r>
                  <a:rPr lang="zh-CN" altLang="zh-CN" sz="2800" dirty="0"/>
                  <a:t>。</a:t>
                </a:r>
              </a:p>
            </p:txBody>
          </p:sp>
        </mc:Choice>
        <mc:Fallback xmlns="">
          <p:sp>
            <p:nvSpPr>
              <p:cNvPr id="19" name="矩形 18"/>
              <p:cNvSpPr>
                <a:spLocks noRot="1" noChangeAspect="1" noMove="1" noResize="1" noEditPoints="1" noAdjustHandles="1" noChangeArrowheads="1" noChangeShapeType="1" noTextEdit="1"/>
              </p:cNvSpPr>
              <p:nvPr/>
            </p:nvSpPr>
            <p:spPr>
              <a:xfrm>
                <a:off x="439837" y="729341"/>
                <a:ext cx="11354766" cy="4905254"/>
              </a:xfrm>
              <a:prstGeom prst="rect">
                <a:avLst/>
              </a:prstGeom>
              <a:blipFill>
                <a:blip r:embed="rId2"/>
                <a:stretch>
                  <a:fillRect l="-1074" r="-644"/>
                </a:stretch>
              </a:blipFill>
            </p:spPr>
            <p:txBody>
              <a:bodyPr/>
              <a:lstStyle/>
              <a:p>
                <a:r>
                  <a:rPr lang="zh-CN" altLang="en-US">
                    <a:noFill/>
                  </a:rPr>
                  <a:t> </a:t>
                </a:r>
              </a:p>
            </p:txBody>
          </p:sp>
        </mc:Fallback>
      </mc:AlternateContent>
      <p:sp>
        <p:nvSpPr>
          <p:cNvPr id="8" name="矩形 7"/>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9" name="组合 8"/>
          <p:cNvGrpSpPr/>
          <p:nvPr/>
        </p:nvGrpSpPr>
        <p:grpSpPr>
          <a:xfrm>
            <a:off x="11409225" y="1524"/>
            <a:ext cx="85864" cy="187056"/>
            <a:chOff x="5320236" y="0"/>
            <a:chExt cx="1566554" cy="3412757"/>
          </a:xfrm>
        </p:grpSpPr>
        <p:sp>
          <p:nvSpPr>
            <p:cNvPr id="10" name="任意多边形 9"/>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2" name="组合 11"/>
          <p:cNvGrpSpPr/>
          <p:nvPr/>
        </p:nvGrpSpPr>
        <p:grpSpPr>
          <a:xfrm>
            <a:off x="11578590" y="60500"/>
            <a:ext cx="379366" cy="115796"/>
            <a:chOff x="2452571" y="1771159"/>
            <a:chExt cx="7813430" cy="2384926"/>
          </a:xfrm>
          <a:solidFill>
            <a:schemeClr val="bg1"/>
          </a:solidFill>
        </p:grpSpPr>
        <p:sp>
          <p:nvSpPr>
            <p:cNvPr id="13" name="任意多边形 12"/>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任意多边形 13"/>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p:cNvSpPr/>
          <p:nvPr/>
        </p:nvSpPr>
        <p:spPr>
          <a:xfrm>
            <a:off x="9098281" y="0"/>
            <a:ext cx="21146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专题五：钠及其化合物</a:t>
            </a:r>
          </a:p>
        </p:txBody>
      </p:sp>
    </p:spTree>
    <p:extLst>
      <p:ext uri="{BB962C8B-B14F-4D97-AF65-F5344CB8AC3E}">
        <p14:creationId xmlns:p14="http://schemas.microsoft.com/office/powerpoint/2010/main" val="13749461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3970318"/>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6</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t>下列实验方案中</a:t>
            </a:r>
            <a:r>
              <a:rPr lang="en-US" altLang="zh-CN" sz="2800" dirty="0"/>
              <a:t>,</a:t>
            </a:r>
            <a:r>
              <a:rPr lang="zh-CN" altLang="zh-CN" sz="2800" dirty="0"/>
              <a:t>不能测定</a:t>
            </a:r>
            <a:r>
              <a:rPr lang="en-US" altLang="zh-CN" sz="2800" dirty="0"/>
              <a:t>Na</a:t>
            </a:r>
            <a:r>
              <a:rPr lang="en-US" altLang="zh-CN" sz="2800" baseline="-25000" dirty="0"/>
              <a:t>2</a:t>
            </a:r>
            <a:r>
              <a:rPr lang="en-US" altLang="zh-CN" sz="2800" dirty="0"/>
              <a:t>CO</a:t>
            </a:r>
            <a:r>
              <a:rPr lang="en-US" altLang="zh-CN" sz="2800" baseline="-25000" dirty="0"/>
              <a:t>3</a:t>
            </a:r>
            <a:r>
              <a:rPr lang="zh-CN" altLang="zh-CN" sz="2800" dirty="0"/>
              <a:t>和</a:t>
            </a:r>
            <a:r>
              <a:rPr lang="en-US" altLang="zh-CN" sz="2800" dirty="0"/>
              <a:t>NaHCO</a:t>
            </a:r>
            <a:r>
              <a:rPr lang="en-US" altLang="zh-CN" sz="2800" baseline="-25000" dirty="0"/>
              <a:t>3</a:t>
            </a:r>
            <a:r>
              <a:rPr lang="zh-CN" altLang="zh-CN" sz="2800" dirty="0"/>
              <a:t>混合物中</a:t>
            </a:r>
            <a:r>
              <a:rPr lang="en-US" altLang="zh-CN" sz="2800" dirty="0"/>
              <a:t>Na</a:t>
            </a:r>
            <a:r>
              <a:rPr lang="en-US" altLang="zh-CN" sz="2800" baseline="-25000" dirty="0"/>
              <a:t>2</a:t>
            </a:r>
            <a:r>
              <a:rPr lang="en-US" altLang="zh-CN" sz="2800" dirty="0"/>
              <a:t>CO</a:t>
            </a:r>
            <a:r>
              <a:rPr lang="en-US" altLang="zh-CN" sz="2800" baseline="-25000" dirty="0"/>
              <a:t>3</a:t>
            </a:r>
            <a:r>
              <a:rPr lang="zh-CN" altLang="zh-CN" sz="2800" dirty="0"/>
              <a:t>质量分数的是</a:t>
            </a:r>
          </a:p>
          <a:p>
            <a:pPr>
              <a:lnSpc>
                <a:spcPct val="150000"/>
              </a:lnSpc>
            </a:pPr>
            <a:r>
              <a:rPr lang="en-US" altLang="zh-CN" sz="2800" dirty="0"/>
              <a:t>A.</a:t>
            </a:r>
            <a:r>
              <a:rPr lang="zh-CN" altLang="zh-CN" sz="2800" dirty="0"/>
              <a:t>取</a:t>
            </a:r>
            <a:r>
              <a:rPr lang="en-US" altLang="zh-CN" sz="2800" i="1" dirty="0"/>
              <a:t>a</a:t>
            </a:r>
            <a:r>
              <a:rPr lang="zh-CN" altLang="zh-CN" sz="2800" dirty="0"/>
              <a:t>克混合物充分加热</a:t>
            </a:r>
            <a:r>
              <a:rPr lang="en-US" altLang="zh-CN" sz="2800" dirty="0"/>
              <a:t>,</a:t>
            </a:r>
            <a:r>
              <a:rPr lang="zh-CN" altLang="zh-CN" sz="2800" dirty="0"/>
              <a:t>减重</a:t>
            </a:r>
            <a:r>
              <a:rPr lang="en-US" altLang="zh-CN" sz="2800" i="1" dirty="0"/>
              <a:t>b</a:t>
            </a:r>
            <a:r>
              <a:rPr lang="zh-CN" altLang="zh-CN" sz="2800" dirty="0"/>
              <a:t>克</a:t>
            </a:r>
          </a:p>
          <a:p>
            <a:pPr>
              <a:lnSpc>
                <a:spcPct val="150000"/>
              </a:lnSpc>
            </a:pPr>
            <a:r>
              <a:rPr lang="en-US" altLang="zh-CN" sz="2800" dirty="0"/>
              <a:t>B.</a:t>
            </a:r>
            <a:r>
              <a:rPr lang="zh-CN" altLang="zh-CN" sz="2800" dirty="0"/>
              <a:t>取</a:t>
            </a:r>
            <a:r>
              <a:rPr lang="en-US" altLang="zh-CN" sz="2800" i="1" dirty="0"/>
              <a:t>a</a:t>
            </a:r>
            <a:r>
              <a:rPr lang="zh-CN" altLang="zh-CN" sz="2800" dirty="0"/>
              <a:t>克混合物与足量稀盐酸充分反应</a:t>
            </a:r>
            <a:r>
              <a:rPr lang="en-US" altLang="zh-CN" sz="2800" dirty="0"/>
              <a:t>,</a:t>
            </a:r>
            <a:r>
              <a:rPr lang="zh-CN" altLang="zh-CN" sz="2800" dirty="0"/>
              <a:t>加热、蒸干、灼烧</a:t>
            </a:r>
            <a:r>
              <a:rPr lang="en-US" altLang="zh-CN" sz="2800" dirty="0"/>
              <a:t>,</a:t>
            </a:r>
            <a:r>
              <a:rPr lang="zh-CN" altLang="zh-CN" sz="2800" dirty="0"/>
              <a:t>得</a:t>
            </a:r>
            <a:r>
              <a:rPr lang="en-US" altLang="zh-CN" sz="2800" i="1" dirty="0"/>
              <a:t>b</a:t>
            </a:r>
            <a:r>
              <a:rPr lang="zh-CN" altLang="zh-CN" sz="2800" dirty="0"/>
              <a:t>克固体</a:t>
            </a:r>
          </a:p>
          <a:p>
            <a:pPr>
              <a:lnSpc>
                <a:spcPct val="150000"/>
              </a:lnSpc>
            </a:pPr>
            <a:r>
              <a:rPr lang="en-US" altLang="zh-CN" sz="2800" dirty="0"/>
              <a:t>C.</a:t>
            </a:r>
            <a:r>
              <a:rPr lang="zh-CN" altLang="zh-CN" sz="2800" dirty="0"/>
              <a:t>取</a:t>
            </a:r>
            <a:r>
              <a:rPr lang="en-US" altLang="zh-CN" sz="2800" i="1" dirty="0"/>
              <a:t>a</a:t>
            </a:r>
            <a:r>
              <a:rPr lang="zh-CN" altLang="zh-CN" sz="2800" dirty="0"/>
              <a:t>克混合物与足量稀硫酸充分反应</a:t>
            </a:r>
            <a:r>
              <a:rPr lang="en-US" altLang="zh-CN" sz="2800" dirty="0"/>
              <a:t>,</a:t>
            </a:r>
            <a:r>
              <a:rPr lang="zh-CN" altLang="zh-CN" sz="2800" dirty="0"/>
              <a:t>逸出气体用碱石灰吸收</a:t>
            </a:r>
            <a:r>
              <a:rPr lang="en-US" altLang="zh-CN" sz="2800" dirty="0"/>
              <a:t>,</a:t>
            </a:r>
            <a:r>
              <a:rPr lang="zh-CN" altLang="zh-CN" sz="2800" dirty="0"/>
              <a:t>增重</a:t>
            </a:r>
            <a:r>
              <a:rPr lang="en-US" altLang="zh-CN" sz="2800" i="1" dirty="0"/>
              <a:t>b</a:t>
            </a:r>
            <a:r>
              <a:rPr lang="zh-CN" altLang="zh-CN" sz="2800" dirty="0"/>
              <a:t>克</a:t>
            </a:r>
          </a:p>
          <a:p>
            <a:pPr>
              <a:lnSpc>
                <a:spcPct val="150000"/>
              </a:lnSpc>
            </a:pPr>
            <a:r>
              <a:rPr lang="en-US" altLang="zh-CN" sz="2800" dirty="0"/>
              <a:t>D.</a:t>
            </a:r>
            <a:r>
              <a:rPr lang="zh-CN" altLang="zh-CN" sz="2800" dirty="0"/>
              <a:t>取</a:t>
            </a:r>
            <a:r>
              <a:rPr lang="en-US" altLang="zh-CN" sz="2800" i="1" dirty="0"/>
              <a:t>a</a:t>
            </a:r>
            <a:r>
              <a:rPr lang="zh-CN" altLang="zh-CN" sz="2800" dirty="0"/>
              <a:t>克混合物与足量</a:t>
            </a:r>
            <a:r>
              <a:rPr lang="en-US" altLang="zh-CN" sz="2800" dirty="0"/>
              <a:t>Ba(OH)</a:t>
            </a:r>
            <a:r>
              <a:rPr lang="en-US" altLang="zh-CN" sz="2800" baseline="-25000" dirty="0"/>
              <a:t>2</a:t>
            </a:r>
            <a:r>
              <a:rPr lang="zh-CN" altLang="zh-CN" sz="2800" dirty="0"/>
              <a:t>溶液充分反应</a:t>
            </a:r>
            <a:r>
              <a:rPr lang="en-US" altLang="zh-CN" sz="2800" dirty="0"/>
              <a:t>,</a:t>
            </a:r>
            <a:r>
              <a:rPr lang="zh-CN" altLang="zh-CN" sz="2800" dirty="0"/>
              <a:t>过滤、洗涤、烘干</a:t>
            </a:r>
            <a:r>
              <a:rPr lang="en-US" altLang="zh-CN" sz="2800" dirty="0"/>
              <a:t>,</a:t>
            </a:r>
            <a:r>
              <a:rPr lang="zh-CN" altLang="zh-CN" sz="2800" dirty="0"/>
              <a:t>得</a:t>
            </a:r>
            <a:r>
              <a:rPr lang="en-US" altLang="zh-CN" sz="2800" i="1" dirty="0"/>
              <a:t>b</a:t>
            </a:r>
            <a:r>
              <a:rPr lang="zh-CN" altLang="zh-CN" sz="2800" dirty="0"/>
              <a:t>克固体</a:t>
            </a: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098281" y="0"/>
            <a:ext cx="21146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专题五：钠及其化合物</a:t>
            </a:r>
          </a:p>
        </p:txBody>
      </p:sp>
    </p:spTree>
    <p:extLst>
      <p:ext uri="{BB962C8B-B14F-4D97-AF65-F5344CB8AC3E}">
        <p14:creationId xmlns:p14="http://schemas.microsoft.com/office/powerpoint/2010/main" val="7724736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5909310"/>
          </a:xfrm>
          <a:prstGeom prst="rect">
            <a:avLst/>
          </a:prstGeom>
        </p:spPr>
        <p:txBody>
          <a:bodyPr wrap="square">
            <a:spAutoFit/>
          </a:bodyPr>
          <a:lstStyle/>
          <a:p>
            <a:pPr>
              <a:lnSpc>
                <a:spcPct val="150000"/>
              </a:lnSpc>
            </a:pPr>
            <a:r>
              <a:rPr lang="zh-CN" altLang="zh-CN" sz="2800" b="1" dirty="0">
                <a:solidFill>
                  <a:srgbClr val="DA251C"/>
                </a:solidFill>
              </a:rPr>
              <a:t>解析</a:t>
            </a:r>
            <a:r>
              <a:rPr lang="zh-CN" altLang="zh-CN" sz="2800" dirty="0"/>
              <a:t>　</a:t>
            </a:r>
            <a:r>
              <a:rPr lang="en-US" altLang="zh-CN" sz="2800" dirty="0"/>
              <a:t>A</a:t>
            </a:r>
            <a:r>
              <a:rPr lang="zh-CN" altLang="zh-CN" sz="2800" dirty="0"/>
              <a:t>项采用差量法</a:t>
            </a:r>
            <a:r>
              <a:rPr lang="en-US" altLang="zh-CN" sz="2800" dirty="0"/>
              <a:t>,</a:t>
            </a:r>
            <a:r>
              <a:rPr lang="zh-CN" altLang="zh-CN" sz="2800" dirty="0"/>
              <a:t>减少的质量为</a:t>
            </a:r>
            <a:r>
              <a:rPr lang="en-US" altLang="zh-CN" sz="2800" dirty="0"/>
              <a:t>NaHCO</a:t>
            </a:r>
            <a:r>
              <a:rPr lang="en-US" altLang="zh-CN" sz="2800" baseline="-25000" dirty="0"/>
              <a:t>3</a:t>
            </a:r>
            <a:r>
              <a:rPr lang="zh-CN" altLang="zh-CN" sz="2800" dirty="0"/>
              <a:t>分解生成的二氧化碳和水的质量</a:t>
            </a:r>
            <a:r>
              <a:rPr lang="en-US" altLang="zh-CN" sz="2800" dirty="0"/>
              <a:t>,</a:t>
            </a:r>
            <a:r>
              <a:rPr lang="zh-CN" altLang="zh-CN" sz="2800" dirty="0"/>
              <a:t>由此可求出</a:t>
            </a:r>
            <a:r>
              <a:rPr lang="en-US" altLang="zh-CN" sz="2800" dirty="0"/>
              <a:t>NaHCO</a:t>
            </a:r>
            <a:r>
              <a:rPr lang="en-US" altLang="zh-CN" sz="2800" baseline="-25000" dirty="0"/>
              <a:t>3</a:t>
            </a:r>
            <a:r>
              <a:rPr lang="zh-CN" altLang="zh-CN" sz="2800" dirty="0"/>
              <a:t>的质量</a:t>
            </a:r>
            <a:r>
              <a:rPr lang="en-US" altLang="zh-CN" sz="2800" dirty="0"/>
              <a:t>,</a:t>
            </a:r>
            <a:r>
              <a:rPr lang="zh-CN" altLang="zh-CN" sz="2800" dirty="0"/>
              <a:t>进而求出</a:t>
            </a:r>
            <a:r>
              <a:rPr lang="en-US" altLang="zh-CN" sz="2800" dirty="0"/>
              <a:t>Na</a:t>
            </a:r>
            <a:r>
              <a:rPr lang="en-US" altLang="zh-CN" sz="2800" baseline="-25000" dirty="0"/>
              <a:t>2</a:t>
            </a:r>
            <a:r>
              <a:rPr lang="en-US" altLang="zh-CN" sz="2800" dirty="0"/>
              <a:t>CO</a:t>
            </a:r>
            <a:r>
              <a:rPr lang="en-US" altLang="zh-CN" sz="2800" baseline="-25000" dirty="0"/>
              <a:t>3</a:t>
            </a:r>
            <a:r>
              <a:rPr lang="zh-CN" altLang="zh-CN" sz="2800" dirty="0"/>
              <a:t>的质量分数</a:t>
            </a:r>
            <a:r>
              <a:rPr lang="en-US" altLang="zh-CN" sz="2800" dirty="0"/>
              <a:t>;B</a:t>
            </a:r>
            <a:r>
              <a:rPr lang="zh-CN" altLang="zh-CN" sz="2800" dirty="0"/>
              <a:t>项中</a:t>
            </a:r>
            <a:r>
              <a:rPr lang="en-US" altLang="zh-CN" sz="2800" i="1" dirty="0"/>
              <a:t>b</a:t>
            </a:r>
            <a:r>
              <a:rPr lang="zh-CN" altLang="zh-CN" sz="2800" dirty="0"/>
              <a:t>克固体为生成的</a:t>
            </a:r>
            <a:r>
              <a:rPr lang="en-US" altLang="zh-CN" sz="2800" dirty="0" err="1"/>
              <a:t>NaCl</a:t>
            </a:r>
            <a:r>
              <a:rPr lang="zh-CN" altLang="zh-CN" sz="2800" dirty="0"/>
              <a:t>的质量</a:t>
            </a:r>
            <a:r>
              <a:rPr lang="en-US" altLang="zh-CN" sz="2800" dirty="0"/>
              <a:t>,</a:t>
            </a:r>
            <a:r>
              <a:rPr lang="zh-CN" altLang="zh-CN" sz="2800" dirty="0"/>
              <a:t>根据钠原子守恒和混合物总质量可列式计算出</a:t>
            </a:r>
            <a:r>
              <a:rPr lang="en-US" altLang="zh-CN" sz="2800" dirty="0"/>
              <a:t>Na</a:t>
            </a:r>
            <a:r>
              <a:rPr lang="en-US" altLang="zh-CN" sz="2800" baseline="-25000" dirty="0"/>
              <a:t>2</a:t>
            </a:r>
            <a:r>
              <a:rPr lang="en-US" altLang="zh-CN" sz="2800" dirty="0"/>
              <a:t>CO</a:t>
            </a:r>
            <a:r>
              <a:rPr lang="en-US" altLang="zh-CN" sz="2800" baseline="-25000" dirty="0"/>
              <a:t>3</a:t>
            </a:r>
            <a:r>
              <a:rPr lang="zh-CN" altLang="zh-CN" sz="2800" dirty="0"/>
              <a:t>的质量</a:t>
            </a:r>
            <a:r>
              <a:rPr lang="en-US" altLang="zh-CN" sz="2800" dirty="0"/>
              <a:t>,</a:t>
            </a:r>
            <a:r>
              <a:rPr lang="zh-CN" altLang="zh-CN" sz="2800" dirty="0"/>
              <a:t>进而求出</a:t>
            </a:r>
            <a:r>
              <a:rPr lang="en-US" altLang="zh-CN" sz="2800" dirty="0"/>
              <a:t>Na</a:t>
            </a:r>
            <a:r>
              <a:rPr lang="en-US" altLang="zh-CN" sz="2800" baseline="-25000" dirty="0"/>
              <a:t>2</a:t>
            </a:r>
            <a:r>
              <a:rPr lang="en-US" altLang="zh-CN" sz="2800" dirty="0"/>
              <a:t>CO</a:t>
            </a:r>
            <a:r>
              <a:rPr lang="en-US" altLang="zh-CN" sz="2800" baseline="-25000" dirty="0"/>
              <a:t>3</a:t>
            </a:r>
            <a:r>
              <a:rPr lang="zh-CN" altLang="zh-CN" sz="2800" dirty="0"/>
              <a:t>的质量分数</a:t>
            </a:r>
            <a:r>
              <a:rPr lang="en-US" altLang="zh-CN" sz="2800" dirty="0"/>
              <a:t>;C</a:t>
            </a:r>
            <a:r>
              <a:rPr lang="zh-CN" altLang="zh-CN" sz="2800" dirty="0"/>
              <a:t>项中碱石灰增加的质量为盐与酸反应生成的二氧化碳及溶液中挥发出来的水蒸气的质量</a:t>
            </a:r>
            <a:r>
              <a:rPr lang="en-US" altLang="zh-CN" sz="2800" dirty="0"/>
              <a:t>,</a:t>
            </a:r>
            <a:r>
              <a:rPr lang="zh-CN" altLang="zh-CN" sz="2800" dirty="0"/>
              <a:t>因此不能通过数据准确计算出</a:t>
            </a:r>
            <a:r>
              <a:rPr lang="en-US" altLang="zh-CN" sz="2800" dirty="0"/>
              <a:t>Na</a:t>
            </a:r>
            <a:r>
              <a:rPr lang="en-US" altLang="zh-CN" sz="2800" baseline="-25000" dirty="0"/>
              <a:t>2</a:t>
            </a:r>
            <a:r>
              <a:rPr lang="en-US" altLang="zh-CN" sz="2800" dirty="0"/>
              <a:t>CO</a:t>
            </a:r>
            <a:r>
              <a:rPr lang="en-US" altLang="zh-CN" sz="2800" baseline="-25000" dirty="0"/>
              <a:t>3</a:t>
            </a:r>
            <a:r>
              <a:rPr lang="zh-CN" altLang="zh-CN" sz="2800" dirty="0"/>
              <a:t>的质量分数</a:t>
            </a:r>
            <a:r>
              <a:rPr lang="en-US" altLang="zh-CN" sz="2800" dirty="0"/>
              <a:t>;D</a:t>
            </a:r>
            <a:r>
              <a:rPr lang="zh-CN" altLang="zh-CN" sz="2800" dirty="0"/>
              <a:t>项中沉淀的质量即为</a:t>
            </a:r>
            <a:r>
              <a:rPr lang="en-US" altLang="zh-CN" sz="2800" dirty="0"/>
              <a:t>BaCO</a:t>
            </a:r>
            <a:r>
              <a:rPr lang="en-US" altLang="zh-CN" sz="2800" baseline="-25000" dirty="0"/>
              <a:t>3</a:t>
            </a:r>
            <a:r>
              <a:rPr lang="zh-CN" altLang="zh-CN" sz="2800" dirty="0"/>
              <a:t>的质量</a:t>
            </a:r>
            <a:r>
              <a:rPr lang="en-US" altLang="zh-CN" sz="2800" dirty="0"/>
              <a:t>,</a:t>
            </a:r>
            <a:r>
              <a:rPr lang="zh-CN" altLang="zh-CN" sz="2800" dirty="0"/>
              <a:t>利用碳原子守恒</a:t>
            </a:r>
            <a:r>
              <a:rPr lang="en-US" altLang="zh-CN" sz="2800" dirty="0"/>
              <a:t>,</a:t>
            </a:r>
            <a:r>
              <a:rPr lang="zh-CN" altLang="zh-CN" sz="2800" dirty="0"/>
              <a:t>根据</a:t>
            </a:r>
            <a:r>
              <a:rPr lang="en-US" altLang="zh-CN" sz="2800" dirty="0"/>
              <a:t>BaCO</a:t>
            </a:r>
            <a:r>
              <a:rPr lang="en-US" altLang="zh-CN" sz="2800" baseline="-25000" dirty="0"/>
              <a:t>3</a:t>
            </a:r>
            <a:r>
              <a:rPr lang="zh-CN" altLang="zh-CN" sz="2800" dirty="0"/>
              <a:t>的质量和混合物总质量可以列式求出</a:t>
            </a:r>
            <a:r>
              <a:rPr lang="en-US" altLang="zh-CN" sz="2800" dirty="0"/>
              <a:t>Na</a:t>
            </a:r>
            <a:r>
              <a:rPr lang="en-US" altLang="zh-CN" sz="2800" baseline="-25000" dirty="0"/>
              <a:t>2</a:t>
            </a:r>
            <a:r>
              <a:rPr lang="en-US" altLang="zh-CN" sz="2800" dirty="0"/>
              <a:t>CO</a:t>
            </a:r>
            <a:r>
              <a:rPr lang="en-US" altLang="zh-CN" sz="2800" baseline="-25000" dirty="0"/>
              <a:t>3</a:t>
            </a:r>
            <a:r>
              <a:rPr lang="zh-CN" altLang="zh-CN" sz="2800" dirty="0"/>
              <a:t>的质量</a:t>
            </a:r>
            <a:r>
              <a:rPr lang="en-US" altLang="zh-CN" sz="2800" dirty="0"/>
              <a:t>,</a:t>
            </a:r>
            <a:r>
              <a:rPr lang="zh-CN" altLang="zh-CN" sz="2800" dirty="0"/>
              <a:t>进而求出</a:t>
            </a:r>
            <a:r>
              <a:rPr lang="en-US" altLang="zh-CN" sz="2800" dirty="0"/>
              <a:t>Na</a:t>
            </a:r>
            <a:r>
              <a:rPr lang="en-US" altLang="zh-CN" sz="2800" baseline="-25000" dirty="0"/>
              <a:t>2</a:t>
            </a:r>
            <a:r>
              <a:rPr lang="en-US" altLang="zh-CN" sz="2800" dirty="0"/>
              <a:t>CO</a:t>
            </a:r>
            <a:r>
              <a:rPr lang="en-US" altLang="zh-CN" sz="2800" baseline="-25000" dirty="0"/>
              <a:t>3</a:t>
            </a:r>
            <a:r>
              <a:rPr lang="zh-CN" altLang="zh-CN" sz="2800" dirty="0"/>
              <a:t>的质量分数。</a:t>
            </a:r>
            <a:endParaRPr lang="en-US" altLang="zh-CN" sz="2800" dirty="0"/>
          </a:p>
          <a:p>
            <a:pPr>
              <a:lnSpc>
                <a:spcPct val="150000"/>
              </a:lnSpc>
            </a:pPr>
            <a:r>
              <a:rPr lang="zh-CN" altLang="zh-CN" sz="2800" b="1" dirty="0">
                <a:solidFill>
                  <a:srgbClr val="DA251C"/>
                </a:solidFill>
              </a:rPr>
              <a:t>答案</a:t>
            </a:r>
            <a:r>
              <a:rPr lang="zh-CN" altLang="zh-CN" sz="2800" dirty="0"/>
              <a:t>　</a:t>
            </a:r>
            <a:r>
              <a:rPr lang="en-US" altLang="zh-CN" sz="2800" dirty="0"/>
              <a:t>C</a:t>
            </a:r>
            <a:endParaRPr lang="zh-CN"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098281" y="0"/>
            <a:ext cx="21146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专题五：钠及其化合物</a:t>
            </a:r>
          </a:p>
        </p:txBody>
      </p:sp>
    </p:spTree>
    <p:extLst>
      <p:ext uri="{BB962C8B-B14F-4D97-AF65-F5344CB8AC3E}">
        <p14:creationId xmlns:p14="http://schemas.microsoft.com/office/powerpoint/2010/main" val="785058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5909310"/>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7</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t>[2016</a:t>
            </a:r>
            <a:r>
              <a:rPr lang="zh-CN" altLang="zh-CN" sz="2800" dirty="0"/>
              <a:t>浙江</a:t>
            </a:r>
            <a:r>
              <a:rPr lang="en-US" altLang="zh-CN" sz="2800" dirty="0"/>
              <a:t>4</a:t>
            </a:r>
            <a:r>
              <a:rPr lang="zh-CN" altLang="zh-CN" sz="2800" dirty="0"/>
              <a:t>月选考</a:t>
            </a:r>
            <a:r>
              <a:rPr lang="en-US" altLang="zh-CN" sz="2800" dirty="0"/>
              <a:t>,28,4</a:t>
            </a:r>
            <a:r>
              <a:rPr lang="zh-CN" altLang="zh-CN" sz="2800" dirty="0"/>
              <a:t>分</a:t>
            </a:r>
            <a:r>
              <a:rPr lang="en-US" altLang="zh-CN" sz="2800" dirty="0"/>
              <a:t>]</a:t>
            </a:r>
            <a:r>
              <a:rPr lang="zh-CN" altLang="zh-CN" sz="2800" dirty="0"/>
              <a:t>为确定碳酸钠和碳酸氢钠混合样品中碳酸钠的质量分数</a:t>
            </a:r>
            <a:r>
              <a:rPr lang="en-US" altLang="zh-CN" sz="2800" dirty="0"/>
              <a:t>,</a:t>
            </a:r>
            <a:r>
              <a:rPr lang="zh-CN" altLang="zh-CN" sz="2800" dirty="0"/>
              <a:t>可通过加热分解得到的</a:t>
            </a:r>
            <a:r>
              <a:rPr lang="en-US" altLang="zh-CN" sz="2800" dirty="0"/>
              <a:t>CO</a:t>
            </a:r>
            <a:r>
              <a:rPr lang="en-US" altLang="zh-CN" sz="2800" baseline="-25000" dirty="0"/>
              <a:t>2</a:t>
            </a:r>
            <a:r>
              <a:rPr lang="zh-CN" altLang="zh-CN" sz="2800" dirty="0"/>
              <a:t>质量进行计算</a:t>
            </a:r>
            <a:r>
              <a:rPr lang="en-US" altLang="zh-CN" sz="2800" dirty="0"/>
              <a:t>,</a:t>
            </a:r>
            <a:r>
              <a:rPr lang="zh-CN" altLang="zh-CN" sz="2800" dirty="0"/>
              <a:t>某同学设计的实验装置示意图如下</a:t>
            </a:r>
            <a:r>
              <a:rPr lang="en-US" altLang="zh-CN" sz="2800" dirty="0"/>
              <a:t>:</a:t>
            </a:r>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r>
              <a:rPr lang="zh-CN" altLang="zh-CN" sz="2800" dirty="0"/>
              <a:t>请回答</a:t>
            </a:r>
            <a:r>
              <a:rPr lang="en-US" altLang="zh-CN" sz="2800" dirty="0"/>
              <a:t>:</a:t>
            </a:r>
            <a:endParaRPr lang="zh-CN" altLang="zh-CN" sz="2800" dirty="0"/>
          </a:p>
          <a:p>
            <a:pPr>
              <a:lnSpc>
                <a:spcPct val="150000"/>
              </a:lnSpc>
            </a:pPr>
            <a:r>
              <a:rPr lang="en-US" altLang="zh-CN" sz="2800" dirty="0"/>
              <a:t>(1)</a:t>
            </a:r>
            <a:r>
              <a:rPr lang="zh-CN" altLang="zh-CN" sz="2800" dirty="0"/>
              <a:t>仪器</a:t>
            </a:r>
            <a:r>
              <a:rPr lang="en-US" altLang="zh-CN" sz="2800" dirty="0"/>
              <a:t>a</a:t>
            </a:r>
            <a:r>
              <a:rPr lang="zh-CN" altLang="zh-CN" sz="2800" dirty="0"/>
              <a:t>的名称是</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(2)</a:t>
            </a:r>
            <a:r>
              <a:rPr lang="zh-CN" altLang="zh-CN" sz="2800" dirty="0"/>
              <a:t>装置</a:t>
            </a:r>
            <a:r>
              <a:rPr lang="en-US" altLang="zh-CN" sz="2800" dirty="0"/>
              <a:t>B</a:t>
            </a:r>
            <a:r>
              <a:rPr lang="zh-CN" altLang="zh-CN" sz="2800" dirty="0"/>
              <a:t>中冰水的作用是</a:t>
            </a:r>
            <a:r>
              <a:rPr lang="en-US" altLang="zh-CN" sz="2800" dirty="0"/>
              <a:t> </a:t>
            </a:r>
            <a:r>
              <a:rPr lang="zh-CN" altLang="zh-CN" sz="2800" u="sng" dirty="0"/>
              <a:t>　</a:t>
            </a:r>
            <a:r>
              <a:rPr lang="en-US" altLang="zh-CN" sz="2800" u="sng" dirty="0"/>
              <a:t>                                                  </a:t>
            </a:r>
            <a:r>
              <a:rPr lang="zh-CN" altLang="zh-CN" sz="2800" dirty="0"/>
              <a:t>。</a:t>
            </a:r>
            <a:r>
              <a:rPr lang="en-US" altLang="zh-CN" sz="2800" dirty="0"/>
              <a:t> </a:t>
            </a:r>
            <a:endParaRPr lang="zh-CN"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098281" y="0"/>
            <a:ext cx="21146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专题五：钠及其化合物</a:t>
            </a:r>
          </a:p>
        </p:txBody>
      </p:sp>
      <p:pic>
        <p:nvPicPr>
          <p:cNvPr id="14" name="YBTWDTSD118-23T.eps" descr="id:2147518680;FounderCES"/>
          <p:cNvPicPr/>
          <p:nvPr/>
        </p:nvPicPr>
        <p:blipFill>
          <a:blip r:embed="rId2"/>
          <a:stretch>
            <a:fillRect/>
          </a:stretch>
        </p:blipFill>
        <p:spPr>
          <a:xfrm>
            <a:off x="3316063" y="2280602"/>
            <a:ext cx="5559872" cy="2011998"/>
          </a:xfrm>
          <a:prstGeom prst="rect">
            <a:avLst/>
          </a:prstGeom>
        </p:spPr>
      </p:pic>
    </p:spTree>
    <p:extLst>
      <p:ext uri="{BB962C8B-B14F-4D97-AF65-F5344CB8AC3E}">
        <p14:creationId xmlns:p14="http://schemas.microsoft.com/office/powerpoint/2010/main" val="320383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命题规律</a:t>
            </a:r>
          </a:p>
        </p:txBody>
      </p:sp>
      <p:graphicFrame>
        <p:nvGraphicFramePr>
          <p:cNvPr id="8" name="表格 7">
            <a:extLst>
              <a:ext uri="{FF2B5EF4-FFF2-40B4-BE49-F238E27FC236}">
                <a16:creationId xmlns:a16="http://schemas.microsoft.com/office/drawing/2014/main" xmlns="" id="{E121C589-5773-48FD-A6FB-F154B2FC5338}"/>
              </a:ext>
            </a:extLst>
          </p:cNvPr>
          <p:cNvGraphicFramePr>
            <a:graphicFrameLocks noGrp="1"/>
          </p:cNvGraphicFramePr>
          <p:nvPr>
            <p:extLst>
              <p:ext uri="{D42A27DB-BD31-4B8C-83A1-F6EECF244321}">
                <p14:modId xmlns:p14="http://schemas.microsoft.com/office/powerpoint/2010/main" val="798563611"/>
              </p:ext>
            </p:extLst>
          </p:nvPr>
        </p:nvGraphicFramePr>
        <p:xfrm>
          <a:off x="641885" y="863601"/>
          <a:ext cx="10908229" cy="5625429"/>
        </p:xfrm>
        <a:graphic>
          <a:graphicData uri="http://schemas.openxmlformats.org/drawingml/2006/table">
            <a:tbl>
              <a:tblPr firstRow="1" firstCol="1" bandRow="1"/>
              <a:tblGrid>
                <a:gridCol w="2152115">
                  <a:extLst>
                    <a:ext uri="{9D8B030D-6E8A-4147-A177-3AD203B41FA5}">
                      <a16:colId xmlns:a16="http://schemas.microsoft.com/office/drawing/2014/main" xmlns="" val="1452197166"/>
                    </a:ext>
                  </a:extLst>
                </a:gridCol>
                <a:gridCol w="2672945">
                  <a:extLst>
                    <a:ext uri="{9D8B030D-6E8A-4147-A177-3AD203B41FA5}">
                      <a16:colId xmlns:a16="http://schemas.microsoft.com/office/drawing/2014/main" xmlns="" val="1142463843"/>
                    </a:ext>
                  </a:extLst>
                </a:gridCol>
                <a:gridCol w="6083169">
                  <a:extLst>
                    <a:ext uri="{9D8B030D-6E8A-4147-A177-3AD203B41FA5}">
                      <a16:colId xmlns:a16="http://schemas.microsoft.com/office/drawing/2014/main" xmlns="" val="507570111"/>
                    </a:ext>
                  </a:extLst>
                </a:gridCol>
              </a:tblGrid>
              <a:tr h="436092">
                <a:tc>
                  <a:txBody>
                    <a:bodyPr/>
                    <a:lstStyle/>
                    <a:p>
                      <a:pPr algn="ctr">
                        <a:lnSpc>
                          <a:spcPct val="100000"/>
                        </a:lnSpc>
                      </a:pPr>
                      <a:r>
                        <a:rPr lang="zh-CN" altLang="en-US" sz="2400" b="1" dirty="0">
                          <a:solidFill>
                            <a:srgbClr val="DA251C"/>
                          </a:solidFill>
                          <a:latin typeface="微软雅黑" panose="020B0503020204020204" pitchFamily="82" charset="2"/>
                          <a:ea typeface="微软雅黑" panose="020B0503020204020204" pitchFamily="82" charset="2"/>
                        </a:rPr>
                        <a:t>核心考点</a:t>
                      </a:r>
                    </a:p>
                  </a:txBody>
                  <a:tcPr marL="148833" marR="148833" marT="74416" marB="744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ctr" defTabSz="863600" rtl="0" eaLnBrk="1" latinLnBrk="0" hangingPunct="1">
                        <a:lnSpc>
                          <a:spcPct val="100000"/>
                        </a:lnSpc>
                      </a:pPr>
                      <a:r>
                        <a:rPr lang="zh-CN" altLang="en-US" sz="2400" b="1" kern="1200" dirty="0">
                          <a:solidFill>
                            <a:srgbClr val="DA251C"/>
                          </a:solidFill>
                          <a:latin typeface="微软雅黑" panose="020B0503020204020204" pitchFamily="82" charset="2"/>
                          <a:ea typeface="微软雅黑" panose="020B0503020204020204" pitchFamily="82" charset="2"/>
                          <a:cs typeface="+mn-cs"/>
                        </a:rPr>
                        <a:t>考题取样</a:t>
                      </a:r>
                    </a:p>
                  </a:txBody>
                  <a:tcPr marL="148833" marR="148833" marT="74416" marB="744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ctr" defTabSz="863600" rtl="0" eaLnBrk="1" latinLnBrk="0" hangingPunct="1">
                        <a:lnSpc>
                          <a:spcPct val="100000"/>
                        </a:lnSpc>
                      </a:pPr>
                      <a:r>
                        <a:rPr lang="zh-CN" altLang="en-US" sz="2400" b="1" kern="1200" dirty="0" smtClean="0">
                          <a:solidFill>
                            <a:srgbClr val="DA251C"/>
                          </a:solidFill>
                          <a:latin typeface="微软雅黑" panose="020B0503020204020204" pitchFamily="82" charset="2"/>
                          <a:ea typeface="微软雅黑" panose="020B0503020204020204" pitchFamily="82" charset="2"/>
                          <a:cs typeface="+mn-cs"/>
                        </a:rPr>
                        <a:t>考向必究</a:t>
                      </a:r>
                      <a:endParaRPr lang="zh-CN" altLang="en-US" sz="2400" b="1" kern="1200" dirty="0">
                        <a:solidFill>
                          <a:srgbClr val="DA251C"/>
                        </a:solidFill>
                        <a:latin typeface="微软雅黑" panose="020B0503020204020204" pitchFamily="82" charset="2"/>
                        <a:ea typeface="微软雅黑" panose="020B0503020204020204" pitchFamily="82" charset="2"/>
                        <a:cs typeface="+mn-cs"/>
                      </a:endParaRPr>
                    </a:p>
                  </a:txBody>
                  <a:tcPr marL="148833" marR="148833" marT="74416" marB="744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489257953"/>
                  </a:ext>
                </a:extLst>
              </a:tr>
              <a:tr h="1027701">
                <a:tc rowSpan="2">
                  <a:txBody>
                    <a:bodyPr/>
                    <a:lstStyle/>
                    <a:p>
                      <a:pPr>
                        <a:lnSpc>
                          <a:spcPct val="100000"/>
                        </a:lnSpc>
                        <a:spcAft>
                          <a:spcPts val="0"/>
                        </a:spcAft>
                      </a:pPr>
                      <a:r>
                        <a:rPr lang="zh-CN" sz="2800" dirty="0">
                          <a:solidFill>
                            <a:srgbClr val="000000"/>
                          </a:solidFill>
                          <a:effectLst/>
                          <a:latin typeface="+mj-lt"/>
                          <a:ea typeface="+mn-ea"/>
                          <a:cs typeface="Times New Roman" panose="02020603050405020304" pitchFamily="18" charset="0"/>
                        </a:rPr>
                        <a:t>钠的性质、制备、保存及用途</a:t>
                      </a: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en-US" sz="2800" dirty="0">
                          <a:solidFill>
                            <a:srgbClr val="000000"/>
                          </a:solidFill>
                          <a:effectLst/>
                          <a:latin typeface="+mj-lt"/>
                          <a:ea typeface="+mn-ea"/>
                          <a:cs typeface="Times New Roman" panose="02020603050405020304" pitchFamily="18" charset="0"/>
                        </a:rPr>
                        <a:t>2017</a:t>
                      </a:r>
                      <a:r>
                        <a:rPr lang="zh-CN" sz="2800" dirty="0">
                          <a:solidFill>
                            <a:srgbClr val="000000"/>
                          </a:solidFill>
                          <a:effectLst/>
                          <a:latin typeface="+mj-lt"/>
                          <a:ea typeface="+mn-ea"/>
                          <a:cs typeface="Times New Roman" panose="02020603050405020304" pitchFamily="18" charset="0"/>
                        </a:rPr>
                        <a:t>全国卷</a:t>
                      </a:r>
                      <a:r>
                        <a:rPr lang="en-US" sz="2800" dirty="0">
                          <a:solidFill>
                            <a:srgbClr val="000000"/>
                          </a:solidFill>
                          <a:effectLst/>
                          <a:latin typeface="+mj-lt"/>
                          <a:ea typeface="+mn-ea"/>
                          <a:cs typeface="Times New Roman" panose="02020603050405020304" pitchFamily="18" charset="0"/>
                        </a:rPr>
                        <a:t>Ⅱ, T13B</a:t>
                      </a:r>
                      <a:endParaRPr lang="zh-CN" sz="2800" dirty="0">
                        <a:solidFill>
                          <a:srgbClr val="000000"/>
                        </a:solidFill>
                        <a:effectLst/>
                        <a:latin typeface="+mj-lt"/>
                        <a:ea typeface="+mn-ea"/>
                        <a:cs typeface="Times New Roman" panose="02020603050405020304" pitchFamily="18" charset="0"/>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zh-CN" sz="2800">
                          <a:solidFill>
                            <a:srgbClr val="000000"/>
                          </a:solidFill>
                          <a:effectLst/>
                          <a:latin typeface="+mj-lt"/>
                          <a:ea typeface="+mn-ea"/>
                          <a:cs typeface="Times New Roman" panose="02020603050405020304" pitchFamily="18" charset="0"/>
                        </a:rPr>
                        <a:t>考查</a:t>
                      </a:r>
                      <a:r>
                        <a:rPr lang="en-US" sz="2800">
                          <a:solidFill>
                            <a:srgbClr val="000000"/>
                          </a:solidFill>
                          <a:effectLst/>
                          <a:latin typeface="+mj-lt"/>
                          <a:ea typeface="+mn-ea"/>
                          <a:cs typeface="Times New Roman" panose="02020603050405020304" pitchFamily="18" charset="0"/>
                        </a:rPr>
                        <a:t>Na</a:t>
                      </a:r>
                      <a:r>
                        <a:rPr lang="zh-CN" sz="2800">
                          <a:solidFill>
                            <a:srgbClr val="000000"/>
                          </a:solidFill>
                          <a:effectLst/>
                          <a:latin typeface="+mj-lt"/>
                          <a:ea typeface="+mn-ea"/>
                          <a:cs typeface="Times New Roman" panose="02020603050405020304" pitchFamily="18" charset="0"/>
                        </a:rPr>
                        <a:t>的性质及应用</a:t>
                      </a:r>
                      <a:r>
                        <a:rPr lang="en-US" sz="2800" b="1">
                          <a:solidFill>
                            <a:srgbClr val="000000"/>
                          </a:solidFill>
                          <a:effectLst/>
                          <a:latin typeface="+mj-lt"/>
                          <a:ea typeface="+mn-ea"/>
                          <a:cs typeface="Times New Roman" panose="02020603050405020304" pitchFamily="18" charset="0"/>
                        </a:rPr>
                        <a:t>(</a:t>
                      </a:r>
                      <a:r>
                        <a:rPr lang="zh-CN" sz="2800" b="1">
                          <a:solidFill>
                            <a:srgbClr val="000000"/>
                          </a:solidFill>
                          <a:effectLst/>
                          <a:latin typeface="+mj-lt"/>
                          <a:ea typeface="+mn-ea"/>
                          <a:cs typeface="Times New Roman" panose="02020603050405020304" pitchFamily="18" charset="0"/>
                        </a:rPr>
                        <a:t>考向</a:t>
                      </a:r>
                      <a:r>
                        <a:rPr lang="en-US" sz="2800" b="1">
                          <a:solidFill>
                            <a:srgbClr val="000000"/>
                          </a:solidFill>
                          <a:effectLst/>
                          <a:latin typeface="+mj-lt"/>
                          <a:ea typeface="+mn-ea"/>
                          <a:cs typeface="Times New Roman" panose="02020603050405020304" pitchFamily="18" charset="0"/>
                        </a:rPr>
                        <a:t>1)</a:t>
                      </a:r>
                      <a:endParaRPr lang="zh-CN" sz="2800">
                        <a:solidFill>
                          <a:srgbClr val="000000"/>
                        </a:solidFill>
                        <a:effectLst/>
                        <a:latin typeface="+mj-lt"/>
                        <a:ea typeface="+mn-ea"/>
                        <a:cs typeface="Times New Roman" panose="02020603050405020304" pitchFamily="18" charset="0"/>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24355476"/>
                  </a:ext>
                </a:extLst>
              </a:tr>
              <a:tr h="1020784">
                <a:tc vMerge="1">
                  <a:txBody>
                    <a:bodyPr/>
                    <a:lstStyle/>
                    <a:p>
                      <a:endParaRPr lang="zh-CN" altLang="en-US"/>
                    </a:p>
                  </a:txBody>
                  <a:tcPr/>
                </a:tc>
                <a:tc>
                  <a:txBody>
                    <a:bodyPr/>
                    <a:lstStyle/>
                    <a:p>
                      <a:pPr>
                        <a:lnSpc>
                          <a:spcPct val="100000"/>
                        </a:lnSpc>
                        <a:spcAft>
                          <a:spcPts val="0"/>
                        </a:spcAft>
                      </a:pPr>
                      <a:r>
                        <a:rPr lang="en-US" sz="2800" dirty="0">
                          <a:solidFill>
                            <a:srgbClr val="000000"/>
                          </a:solidFill>
                          <a:effectLst/>
                          <a:latin typeface="+mj-lt"/>
                          <a:ea typeface="+mn-ea"/>
                          <a:cs typeface="Times New Roman" panose="02020603050405020304" pitchFamily="18" charset="0"/>
                        </a:rPr>
                        <a:t>2017</a:t>
                      </a:r>
                      <a:r>
                        <a:rPr lang="zh-CN" sz="2800" dirty="0">
                          <a:solidFill>
                            <a:srgbClr val="000000"/>
                          </a:solidFill>
                          <a:effectLst/>
                          <a:latin typeface="+mj-lt"/>
                          <a:ea typeface="+mn-ea"/>
                          <a:cs typeface="Times New Roman" panose="02020603050405020304" pitchFamily="18" charset="0"/>
                        </a:rPr>
                        <a:t>全国卷</a:t>
                      </a:r>
                      <a:r>
                        <a:rPr lang="en-US" sz="2800" dirty="0">
                          <a:solidFill>
                            <a:srgbClr val="000000"/>
                          </a:solidFill>
                          <a:effectLst/>
                          <a:latin typeface="+mj-lt"/>
                          <a:ea typeface="+mn-ea"/>
                          <a:cs typeface="Times New Roman" panose="02020603050405020304" pitchFamily="18" charset="0"/>
                        </a:rPr>
                        <a:t>Ⅱ, T10B</a:t>
                      </a:r>
                      <a:endParaRPr lang="zh-CN" sz="2800" dirty="0">
                        <a:solidFill>
                          <a:srgbClr val="000000"/>
                        </a:solidFill>
                        <a:effectLst/>
                        <a:latin typeface="+mj-lt"/>
                        <a:ea typeface="+mn-ea"/>
                        <a:cs typeface="Times New Roman" panose="02020603050405020304" pitchFamily="18" charset="0"/>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zh-CN" sz="2800" dirty="0">
                          <a:solidFill>
                            <a:srgbClr val="000000"/>
                          </a:solidFill>
                          <a:effectLst/>
                          <a:latin typeface="+mj-lt"/>
                          <a:ea typeface="+mn-ea"/>
                          <a:cs typeface="Times New Roman" panose="02020603050405020304" pitchFamily="18" charset="0"/>
                        </a:rPr>
                        <a:t>考查</a:t>
                      </a:r>
                      <a:r>
                        <a:rPr lang="en-US" sz="2800" dirty="0">
                          <a:solidFill>
                            <a:srgbClr val="000000"/>
                          </a:solidFill>
                          <a:effectLst/>
                          <a:latin typeface="+mj-lt"/>
                          <a:ea typeface="+mn-ea"/>
                          <a:cs typeface="Times New Roman" panose="02020603050405020304" pitchFamily="18" charset="0"/>
                        </a:rPr>
                        <a:t>Na</a:t>
                      </a:r>
                      <a:r>
                        <a:rPr lang="zh-CN" sz="2800" dirty="0">
                          <a:solidFill>
                            <a:srgbClr val="000000"/>
                          </a:solidFill>
                          <a:effectLst/>
                          <a:latin typeface="+mj-lt"/>
                          <a:ea typeface="+mn-ea"/>
                          <a:cs typeface="Times New Roman" panose="02020603050405020304" pitchFamily="18" charset="0"/>
                        </a:rPr>
                        <a:t>与乙醇和水中羟基上氢原子的反应</a:t>
                      </a:r>
                      <a:r>
                        <a:rPr lang="en-US" sz="2800" b="1" dirty="0">
                          <a:solidFill>
                            <a:srgbClr val="000000"/>
                          </a:solidFill>
                          <a:effectLst/>
                          <a:latin typeface="+mj-lt"/>
                          <a:ea typeface="+mn-ea"/>
                          <a:cs typeface="Times New Roman" panose="02020603050405020304" pitchFamily="18" charset="0"/>
                        </a:rPr>
                        <a:t>(</a:t>
                      </a:r>
                      <a:r>
                        <a:rPr lang="zh-CN" sz="2800" b="1" dirty="0">
                          <a:solidFill>
                            <a:srgbClr val="000000"/>
                          </a:solidFill>
                          <a:effectLst/>
                          <a:latin typeface="+mj-lt"/>
                          <a:ea typeface="+mn-ea"/>
                          <a:cs typeface="Times New Roman" panose="02020603050405020304" pitchFamily="18" charset="0"/>
                        </a:rPr>
                        <a:t>方法</a:t>
                      </a:r>
                      <a:r>
                        <a:rPr lang="en-US" sz="2800" b="1" dirty="0">
                          <a:solidFill>
                            <a:srgbClr val="000000"/>
                          </a:solidFill>
                          <a:effectLst/>
                          <a:latin typeface="+mj-lt"/>
                          <a:ea typeface="+mn-ea"/>
                          <a:cs typeface="Times New Roman" panose="02020603050405020304" pitchFamily="18" charset="0"/>
                        </a:rPr>
                        <a:t>1)</a:t>
                      </a:r>
                      <a:endParaRPr lang="zh-CN" sz="2800" dirty="0">
                        <a:solidFill>
                          <a:srgbClr val="000000"/>
                        </a:solidFill>
                        <a:effectLst/>
                        <a:latin typeface="+mj-lt"/>
                        <a:ea typeface="+mn-ea"/>
                        <a:cs typeface="Times New Roman" panose="02020603050405020304" pitchFamily="18" charset="0"/>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250556556"/>
                  </a:ext>
                </a:extLst>
              </a:tr>
              <a:tr h="1020784">
                <a:tc rowSpan="2">
                  <a:txBody>
                    <a:bodyPr/>
                    <a:lstStyle/>
                    <a:p>
                      <a:pPr>
                        <a:lnSpc>
                          <a:spcPct val="100000"/>
                        </a:lnSpc>
                        <a:spcAft>
                          <a:spcPts val="0"/>
                        </a:spcAft>
                      </a:pPr>
                      <a:r>
                        <a:rPr lang="zh-CN" sz="2800">
                          <a:solidFill>
                            <a:srgbClr val="000000"/>
                          </a:solidFill>
                          <a:effectLst/>
                          <a:latin typeface="+mj-lt"/>
                          <a:ea typeface="+mn-ea"/>
                          <a:cs typeface="Times New Roman" panose="02020603050405020304" pitchFamily="18" charset="0"/>
                        </a:rPr>
                        <a:t>氧化钠与过氧化钠</a:t>
                      </a: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en-US" sz="2800" dirty="0">
                          <a:solidFill>
                            <a:srgbClr val="000000"/>
                          </a:solidFill>
                          <a:effectLst/>
                          <a:latin typeface="+mj-lt"/>
                          <a:ea typeface="+mn-ea"/>
                          <a:cs typeface="Times New Roman" panose="02020603050405020304" pitchFamily="18" charset="0"/>
                        </a:rPr>
                        <a:t>2014</a:t>
                      </a:r>
                      <a:r>
                        <a:rPr lang="zh-CN" sz="2800" dirty="0">
                          <a:solidFill>
                            <a:srgbClr val="000000"/>
                          </a:solidFill>
                          <a:effectLst/>
                          <a:latin typeface="+mj-lt"/>
                          <a:ea typeface="+mn-ea"/>
                          <a:cs typeface="Times New Roman" panose="02020603050405020304" pitchFamily="18" charset="0"/>
                        </a:rPr>
                        <a:t>新课标全国卷</a:t>
                      </a:r>
                      <a:r>
                        <a:rPr lang="en-US" sz="2800" dirty="0">
                          <a:solidFill>
                            <a:srgbClr val="000000"/>
                          </a:solidFill>
                          <a:effectLst/>
                          <a:latin typeface="+mj-lt"/>
                          <a:ea typeface="+mn-ea"/>
                          <a:cs typeface="Times New Roman" panose="02020603050405020304" pitchFamily="18" charset="0"/>
                        </a:rPr>
                        <a:t>Ⅱ,T9B</a:t>
                      </a:r>
                      <a:endParaRPr lang="zh-CN" sz="2800" dirty="0">
                        <a:solidFill>
                          <a:srgbClr val="000000"/>
                        </a:solidFill>
                        <a:effectLst/>
                        <a:latin typeface="+mj-lt"/>
                        <a:ea typeface="+mn-ea"/>
                        <a:cs typeface="Times New Roman" panose="02020603050405020304" pitchFamily="18" charset="0"/>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zh-CN" sz="2800" dirty="0">
                          <a:solidFill>
                            <a:srgbClr val="000000"/>
                          </a:solidFill>
                          <a:effectLst/>
                          <a:latin typeface="+mj-lt"/>
                          <a:ea typeface="+mn-ea"/>
                          <a:cs typeface="Times New Roman" panose="02020603050405020304" pitchFamily="18" charset="0"/>
                        </a:rPr>
                        <a:t>考查</a:t>
                      </a:r>
                      <a:r>
                        <a:rPr lang="en-US" sz="2800" dirty="0">
                          <a:solidFill>
                            <a:srgbClr val="000000"/>
                          </a:solidFill>
                          <a:effectLst/>
                          <a:latin typeface="+mj-lt"/>
                          <a:ea typeface="+mn-ea"/>
                          <a:cs typeface="Times New Roman" panose="02020603050405020304" pitchFamily="18" charset="0"/>
                        </a:rPr>
                        <a:t>Na</a:t>
                      </a:r>
                      <a:r>
                        <a:rPr lang="en-US" sz="2800" baseline="-25000" dirty="0">
                          <a:solidFill>
                            <a:srgbClr val="000000"/>
                          </a:solidFill>
                          <a:effectLst/>
                          <a:latin typeface="+mj-lt"/>
                          <a:ea typeface="+mn-ea"/>
                          <a:cs typeface="Times New Roman" panose="02020603050405020304" pitchFamily="18" charset="0"/>
                        </a:rPr>
                        <a:t>2</a:t>
                      </a:r>
                      <a:r>
                        <a:rPr lang="en-US" sz="2800" dirty="0">
                          <a:solidFill>
                            <a:srgbClr val="000000"/>
                          </a:solidFill>
                          <a:effectLst/>
                          <a:latin typeface="+mj-lt"/>
                          <a:ea typeface="+mn-ea"/>
                          <a:cs typeface="Times New Roman" panose="02020603050405020304" pitchFamily="18" charset="0"/>
                        </a:rPr>
                        <a:t>O</a:t>
                      </a:r>
                      <a:r>
                        <a:rPr lang="en-US" sz="2800" baseline="-25000" dirty="0">
                          <a:solidFill>
                            <a:srgbClr val="000000"/>
                          </a:solidFill>
                          <a:effectLst/>
                          <a:latin typeface="+mj-lt"/>
                          <a:ea typeface="+mn-ea"/>
                          <a:cs typeface="Times New Roman" panose="02020603050405020304" pitchFamily="18" charset="0"/>
                        </a:rPr>
                        <a:t>2</a:t>
                      </a:r>
                      <a:r>
                        <a:rPr lang="zh-CN" sz="2800" dirty="0">
                          <a:solidFill>
                            <a:srgbClr val="000000"/>
                          </a:solidFill>
                          <a:effectLst/>
                          <a:latin typeface="+mj-lt"/>
                          <a:ea typeface="+mn-ea"/>
                          <a:cs typeface="Times New Roman" panose="02020603050405020304" pitchFamily="18" charset="0"/>
                        </a:rPr>
                        <a:t>与</a:t>
                      </a:r>
                      <a:r>
                        <a:rPr lang="en-US" sz="2800" dirty="0">
                          <a:solidFill>
                            <a:srgbClr val="000000"/>
                          </a:solidFill>
                          <a:effectLst/>
                          <a:latin typeface="+mj-lt"/>
                          <a:ea typeface="+mn-ea"/>
                          <a:cs typeface="Times New Roman" panose="02020603050405020304" pitchFamily="18" charset="0"/>
                        </a:rPr>
                        <a:t>CO</a:t>
                      </a:r>
                      <a:r>
                        <a:rPr lang="en-US" sz="2800" baseline="-25000" dirty="0">
                          <a:solidFill>
                            <a:srgbClr val="000000"/>
                          </a:solidFill>
                          <a:effectLst/>
                          <a:latin typeface="+mj-lt"/>
                          <a:ea typeface="+mn-ea"/>
                          <a:cs typeface="Times New Roman" panose="02020603050405020304" pitchFamily="18" charset="0"/>
                        </a:rPr>
                        <a:t>2</a:t>
                      </a:r>
                      <a:r>
                        <a:rPr lang="zh-CN" sz="2800" dirty="0">
                          <a:solidFill>
                            <a:srgbClr val="000000"/>
                          </a:solidFill>
                          <a:effectLst/>
                          <a:latin typeface="+mj-lt"/>
                          <a:ea typeface="+mn-ea"/>
                          <a:cs typeface="Times New Roman" panose="02020603050405020304" pitchFamily="18" charset="0"/>
                        </a:rPr>
                        <a:t>反应后固体质量变化</a:t>
                      </a:r>
                      <a:r>
                        <a:rPr lang="en-US" altLang="zh-CN" sz="2800" dirty="0">
                          <a:solidFill>
                            <a:srgbClr val="000000"/>
                          </a:solidFill>
                          <a:effectLst/>
                          <a:latin typeface="+mj-lt"/>
                          <a:ea typeface="+mn-ea"/>
                          <a:cs typeface="Times New Roman" panose="02020603050405020304" pitchFamily="18" charset="0"/>
                        </a:rPr>
                        <a:t> </a:t>
                      </a:r>
                      <a:r>
                        <a:rPr lang="en-US" sz="2800" b="1" dirty="0">
                          <a:solidFill>
                            <a:srgbClr val="000000"/>
                          </a:solidFill>
                          <a:effectLst/>
                          <a:latin typeface="+mj-lt"/>
                          <a:ea typeface="+mn-ea"/>
                          <a:cs typeface="Times New Roman" panose="02020603050405020304" pitchFamily="18" charset="0"/>
                        </a:rPr>
                        <a:t>(</a:t>
                      </a:r>
                      <a:r>
                        <a:rPr lang="zh-CN" sz="2800" b="1" dirty="0">
                          <a:solidFill>
                            <a:srgbClr val="000000"/>
                          </a:solidFill>
                          <a:effectLst/>
                          <a:latin typeface="+mj-lt"/>
                          <a:ea typeface="+mn-ea"/>
                          <a:cs typeface="Times New Roman" panose="02020603050405020304" pitchFamily="18" charset="0"/>
                        </a:rPr>
                        <a:t>考向</a:t>
                      </a:r>
                      <a:r>
                        <a:rPr lang="en-US" sz="2800" b="1" dirty="0">
                          <a:solidFill>
                            <a:srgbClr val="000000"/>
                          </a:solidFill>
                          <a:effectLst/>
                          <a:latin typeface="+mj-lt"/>
                          <a:ea typeface="+mn-ea"/>
                          <a:cs typeface="Times New Roman" panose="02020603050405020304" pitchFamily="18" charset="0"/>
                        </a:rPr>
                        <a:t>2)</a:t>
                      </a:r>
                      <a:endParaRPr lang="zh-CN" sz="2800" dirty="0">
                        <a:solidFill>
                          <a:srgbClr val="000000"/>
                        </a:solidFill>
                        <a:effectLst/>
                        <a:latin typeface="+mj-lt"/>
                        <a:ea typeface="+mn-ea"/>
                        <a:cs typeface="Times New Roman" panose="02020603050405020304" pitchFamily="18" charset="0"/>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2661826356"/>
                  </a:ext>
                </a:extLst>
              </a:tr>
              <a:tr h="1020784">
                <a:tc vMerge="1">
                  <a:txBody>
                    <a:bodyPr/>
                    <a:lstStyle/>
                    <a:p>
                      <a:endParaRPr lang="zh-CN" altLang="en-US"/>
                    </a:p>
                  </a:txBody>
                  <a:tcPr/>
                </a:tc>
                <a:tc>
                  <a:txBody>
                    <a:bodyPr/>
                    <a:lstStyle/>
                    <a:p>
                      <a:pPr>
                        <a:lnSpc>
                          <a:spcPct val="100000"/>
                        </a:lnSpc>
                        <a:spcAft>
                          <a:spcPts val="0"/>
                        </a:spcAft>
                      </a:pPr>
                      <a:r>
                        <a:rPr lang="en-US" sz="2800" dirty="0">
                          <a:solidFill>
                            <a:srgbClr val="000000"/>
                          </a:solidFill>
                          <a:effectLst/>
                          <a:latin typeface="+mj-lt"/>
                          <a:ea typeface="+mn-ea"/>
                          <a:cs typeface="Times New Roman" panose="02020603050405020304" pitchFamily="18" charset="0"/>
                        </a:rPr>
                        <a:t>2015</a:t>
                      </a:r>
                      <a:r>
                        <a:rPr lang="zh-CN" sz="2800" dirty="0">
                          <a:solidFill>
                            <a:srgbClr val="000000"/>
                          </a:solidFill>
                          <a:effectLst/>
                          <a:latin typeface="+mj-lt"/>
                          <a:ea typeface="+mn-ea"/>
                          <a:cs typeface="Times New Roman" panose="02020603050405020304" pitchFamily="18" charset="0"/>
                        </a:rPr>
                        <a:t>新课标全国卷</a:t>
                      </a:r>
                      <a:r>
                        <a:rPr lang="en-US" sz="2800" dirty="0">
                          <a:solidFill>
                            <a:srgbClr val="000000"/>
                          </a:solidFill>
                          <a:effectLst/>
                          <a:latin typeface="+mj-lt"/>
                          <a:ea typeface="+mn-ea"/>
                          <a:cs typeface="Times New Roman" panose="02020603050405020304" pitchFamily="18" charset="0"/>
                        </a:rPr>
                        <a:t>Ⅰ,T8C</a:t>
                      </a:r>
                      <a:endParaRPr lang="zh-CN" sz="2800" dirty="0">
                        <a:solidFill>
                          <a:srgbClr val="000000"/>
                        </a:solidFill>
                        <a:effectLst/>
                        <a:latin typeface="+mj-lt"/>
                        <a:ea typeface="+mn-ea"/>
                        <a:cs typeface="Times New Roman" panose="02020603050405020304" pitchFamily="18" charset="0"/>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zh-CN" sz="2800" dirty="0">
                          <a:solidFill>
                            <a:srgbClr val="000000"/>
                          </a:solidFill>
                          <a:effectLst/>
                          <a:latin typeface="+mj-lt"/>
                          <a:ea typeface="+mn-ea"/>
                          <a:cs typeface="Times New Roman" panose="02020603050405020304" pitchFamily="18" charset="0"/>
                        </a:rPr>
                        <a:t>考查过氧化钠与水反应的电子转移数目</a:t>
                      </a:r>
                      <a:r>
                        <a:rPr lang="en-US" sz="2800" b="1" dirty="0">
                          <a:solidFill>
                            <a:srgbClr val="000000"/>
                          </a:solidFill>
                          <a:effectLst/>
                          <a:latin typeface="+mj-lt"/>
                          <a:ea typeface="+mn-ea"/>
                          <a:cs typeface="Times New Roman" panose="02020603050405020304" pitchFamily="18" charset="0"/>
                        </a:rPr>
                        <a:t>(</a:t>
                      </a:r>
                      <a:r>
                        <a:rPr lang="zh-CN" sz="2800" b="1" dirty="0">
                          <a:solidFill>
                            <a:srgbClr val="000000"/>
                          </a:solidFill>
                          <a:effectLst/>
                          <a:latin typeface="+mj-lt"/>
                          <a:ea typeface="+mn-ea"/>
                          <a:cs typeface="Times New Roman" panose="02020603050405020304" pitchFamily="18" charset="0"/>
                        </a:rPr>
                        <a:t>考向</a:t>
                      </a:r>
                      <a:r>
                        <a:rPr lang="en-US" sz="2800" b="1" dirty="0">
                          <a:solidFill>
                            <a:srgbClr val="000000"/>
                          </a:solidFill>
                          <a:effectLst/>
                          <a:latin typeface="+mj-lt"/>
                          <a:ea typeface="+mn-ea"/>
                          <a:cs typeface="Times New Roman" panose="02020603050405020304" pitchFamily="18" charset="0"/>
                        </a:rPr>
                        <a:t>2)</a:t>
                      </a:r>
                      <a:endParaRPr lang="zh-CN" sz="2800" dirty="0">
                        <a:solidFill>
                          <a:srgbClr val="000000"/>
                        </a:solidFill>
                        <a:effectLst/>
                        <a:latin typeface="+mj-lt"/>
                        <a:ea typeface="+mn-ea"/>
                        <a:cs typeface="Times New Roman" panose="02020603050405020304" pitchFamily="18" charset="0"/>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3195649883"/>
                  </a:ext>
                </a:extLst>
              </a:tr>
              <a:tr h="1020784">
                <a:tc>
                  <a:txBody>
                    <a:bodyPr/>
                    <a:lstStyle/>
                    <a:p>
                      <a:pPr>
                        <a:lnSpc>
                          <a:spcPct val="100000"/>
                        </a:lnSpc>
                        <a:spcAft>
                          <a:spcPts val="0"/>
                        </a:spcAft>
                      </a:pPr>
                      <a:r>
                        <a:rPr lang="zh-CN" sz="2800" dirty="0">
                          <a:solidFill>
                            <a:srgbClr val="000000"/>
                          </a:solidFill>
                          <a:effectLst/>
                          <a:latin typeface="+mj-lt"/>
                          <a:ea typeface="+mn-ea"/>
                          <a:cs typeface="Times New Roman" panose="02020603050405020304" pitchFamily="18" charset="0"/>
                        </a:rPr>
                        <a:t>碳酸钠与碳酸氢钠</a:t>
                      </a: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en-US" sz="2800" dirty="0">
                          <a:solidFill>
                            <a:srgbClr val="000000"/>
                          </a:solidFill>
                          <a:effectLst/>
                          <a:latin typeface="+mj-lt"/>
                          <a:ea typeface="+mn-ea"/>
                          <a:cs typeface="Times New Roman" panose="02020603050405020304" pitchFamily="18" charset="0"/>
                        </a:rPr>
                        <a:t>2017</a:t>
                      </a:r>
                      <a:r>
                        <a:rPr lang="zh-CN" sz="2800" dirty="0">
                          <a:solidFill>
                            <a:srgbClr val="000000"/>
                          </a:solidFill>
                          <a:effectLst/>
                          <a:latin typeface="+mj-lt"/>
                          <a:ea typeface="+mn-ea"/>
                          <a:cs typeface="Times New Roman" panose="02020603050405020304" pitchFamily="18" charset="0"/>
                        </a:rPr>
                        <a:t>天津理综</a:t>
                      </a:r>
                      <a:r>
                        <a:rPr lang="en-US" sz="2800" dirty="0">
                          <a:solidFill>
                            <a:srgbClr val="000000"/>
                          </a:solidFill>
                          <a:effectLst/>
                          <a:latin typeface="+mj-lt"/>
                          <a:ea typeface="+mn-ea"/>
                          <a:cs typeface="Times New Roman" panose="02020603050405020304" pitchFamily="18" charset="0"/>
                        </a:rPr>
                        <a:t>, T4A</a:t>
                      </a:r>
                      <a:endParaRPr lang="zh-CN" sz="2800" dirty="0">
                        <a:solidFill>
                          <a:srgbClr val="000000"/>
                        </a:solidFill>
                        <a:effectLst/>
                        <a:latin typeface="+mj-lt"/>
                        <a:ea typeface="+mn-ea"/>
                        <a:cs typeface="Times New Roman" panose="02020603050405020304" pitchFamily="18" charset="0"/>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zh-CN" altLang="zh-CN" sz="2800" kern="1200" dirty="0">
                          <a:solidFill>
                            <a:schemeClr val="tx1"/>
                          </a:solidFill>
                          <a:effectLst/>
                          <a:latin typeface="+mj-lt"/>
                          <a:ea typeface="+mn-ea"/>
                          <a:cs typeface="+mn-cs"/>
                        </a:rPr>
                        <a:t>考查碳酸氢钠中碳酸钠的除去方法</a:t>
                      </a:r>
                      <a:r>
                        <a:rPr lang="en-US" altLang="zh-CN" sz="2800" b="1" kern="1200" dirty="0">
                          <a:solidFill>
                            <a:schemeClr val="tx1"/>
                          </a:solidFill>
                          <a:effectLst/>
                          <a:latin typeface="+mj-lt"/>
                          <a:ea typeface="+mn-ea"/>
                          <a:cs typeface="+mn-cs"/>
                        </a:rPr>
                        <a:t>(</a:t>
                      </a:r>
                      <a:r>
                        <a:rPr lang="zh-CN" altLang="zh-CN" sz="2800" b="1" kern="1200" dirty="0">
                          <a:solidFill>
                            <a:schemeClr val="tx1"/>
                          </a:solidFill>
                          <a:effectLst/>
                          <a:latin typeface="+mj-lt"/>
                          <a:ea typeface="+mn-ea"/>
                          <a:cs typeface="+mn-cs"/>
                        </a:rPr>
                        <a:t>方法</a:t>
                      </a:r>
                      <a:r>
                        <a:rPr lang="en-US" altLang="zh-CN" sz="2800" b="1" kern="1200" dirty="0">
                          <a:solidFill>
                            <a:schemeClr val="tx1"/>
                          </a:solidFill>
                          <a:effectLst/>
                          <a:latin typeface="+mj-lt"/>
                          <a:ea typeface="+mn-ea"/>
                          <a:cs typeface="+mn-cs"/>
                        </a:rPr>
                        <a:t>4)</a:t>
                      </a:r>
                      <a:endParaRPr lang="zh-CN" sz="2800" dirty="0">
                        <a:solidFill>
                          <a:srgbClr val="000000"/>
                        </a:solidFill>
                        <a:effectLst/>
                        <a:latin typeface="+mj-lt"/>
                        <a:ea typeface="+mn-ea"/>
                        <a:cs typeface="Times New Roman" panose="02020603050405020304" pitchFamily="18" charset="0"/>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835626697"/>
                  </a:ext>
                </a:extLst>
              </a:tr>
            </a:tbl>
          </a:graphicData>
        </a:graphic>
      </p:graphicFrame>
    </p:spTree>
    <p:extLst>
      <p:ext uri="{BB962C8B-B14F-4D97-AF65-F5344CB8AC3E}">
        <p14:creationId xmlns:p14="http://schemas.microsoft.com/office/powerpoint/2010/main" val="37912352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4616648"/>
          </a:xfrm>
          <a:prstGeom prst="rect">
            <a:avLst/>
          </a:prstGeom>
        </p:spPr>
        <p:txBody>
          <a:bodyPr wrap="square">
            <a:spAutoFit/>
          </a:bodyPr>
          <a:lstStyle/>
          <a:p>
            <a:pPr>
              <a:lnSpc>
                <a:spcPct val="150000"/>
              </a:lnSpc>
            </a:pPr>
            <a:r>
              <a:rPr lang="en-US" altLang="zh-CN" sz="2800" dirty="0"/>
              <a:t>(3)</a:t>
            </a:r>
            <a:r>
              <a:rPr lang="zh-CN" altLang="zh-CN" sz="2800" dirty="0"/>
              <a:t>该同学设计的实验装置存在缺陷</a:t>
            </a:r>
            <a:r>
              <a:rPr lang="en-US" altLang="zh-CN" sz="2800" dirty="0"/>
              <a:t>,</a:t>
            </a:r>
            <a:r>
              <a:rPr lang="zh-CN" altLang="zh-CN" sz="2800" dirty="0"/>
              <a:t>有关该实验装置及实验过程中</a:t>
            </a:r>
            <a:r>
              <a:rPr lang="en-US" altLang="zh-CN" sz="2800" dirty="0"/>
              <a:t>,</a:t>
            </a:r>
            <a:r>
              <a:rPr lang="zh-CN" altLang="zh-CN" sz="2800" dirty="0"/>
              <a:t>下列因素可能使碳酸钠的质量分数偏高的是</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A.</a:t>
            </a:r>
            <a:r>
              <a:rPr lang="zh-CN" altLang="zh-CN" sz="2800" dirty="0"/>
              <a:t>样品分解不完全</a:t>
            </a:r>
          </a:p>
          <a:p>
            <a:pPr>
              <a:lnSpc>
                <a:spcPct val="150000"/>
              </a:lnSpc>
            </a:pPr>
            <a:r>
              <a:rPr lang="en-US" altLang="zh-CN" sz="2800" dirty="0"/>
              <a:t>B.</a:t>
            </a:r>
            <a:r>
              <a:rPr lang="zh-CN" altLang="zh-CN" sz="2800" dirty="0"/>
              <a:t>装置</a:t>
            </a:r>
            <a:r>
              <a:rPr lang="en-US" altLang="zh-CN" sz="2800" dirty="0"/>
              <a:t>B</a:t>
            </a:r>
            <a:r>
              <a:rPr lang="zh-CN" altLang="zh-CN" sz="2800" dirty="0"/>
              <a:t>、</a:t>
            </a:r>
            <a:r>
              <a:rPr lang="en-US" altLang="zh-CN" sz="2800" dirty="0"/>
              <a:t>C</a:t>
            </a:r>
            <a:r>
              <a:rPr lang="zh-CN" altLang="zh-CN" sz="2800" dirty="0"/>
              <a:t>之间缺少</a:t>
            </a:r>
            <a:r>
              <a:rPr lang="en-US" altLang="zh-CN" sz="2800" dirty="0"/>
              <a:t>CO</a:t>
            </a:r>
            <a:r>
              <a:rPr lang="en-US" altLang="zh-CN" sz="2800" baseline="-25000" dirty="0"/>
              <a:t>2</a:t>
            </a:r>
            <a:r>
              <a:rPr lang="zh-CN" altLang="zh-CN" sz="2800" dirty="0"/>
              <a:t>的干燥装置</a:t>
            </a:r>
          </a:p>
          <a:p>
            <a:pPr>
              <a:lnSpc>
                <a:spcPct val="150000"/>
              </a:lnSpc>
            </a:pPr>
            <a:r>
              <a:rPr lang="en-US" altLang="zh-CN" sz="2800" dirty="0"/>
              <a:t>C.</a:t>
            </a:r>
            <a:r>
              <a:rPr lang="zh-CN" altLang="zh-CN" sz="2800" dirty="0"/>
              <a:t>产生</a:t>
            </a:r>
            <a:r>
              <a:rPr lang="en-US" altLang="zh-CN" sz="2800" dirty="0"/>
              <a:t>CO</a:t>
            </a:r>
            <a:r>
              <a:rPr lang="en-US" altLang="zh-CN" sz="2800" baseline="-25000" dirty="0"/>
              <a:t>2</a:t>
            </a:r>
            <a:r>
              <a:rPr lang="zh-CN" altLang="zh-CN" sz="2800" dirty="0"/>
              <a:t>气体的速率太快</a:t>
            </a:r>
            <a:r>
              <a:rPr lang="en-US" altLang="zh-CN" sz="2800" dirty="0"/>
              <a:t>,</a:t>
            </a:r>
            <a:r>
              <a:rPr lang="zh-CN" altLang="zh-CN" sz="2800" dirty="0"/>
              <a:t>没有被碱石灰完全吸收</a:t>
            </a:r>
          </a:p>
          <a:p>
            <a:pPr>
              <a:lnSpc>
                <a:spcPct val="150000"/>
              </a:lnSpc>
            </a:pPr>
            <a:r>
              <a:rPr lang="en-US" altLang="zh-CN" sz="2800" dirty="0"/>
              <a:t>D.</a:t>
            </a:r>
            <a:r>
              <a:rPr lang="zh-CN" altLang="zh-CN" sz="2800" dirty="0"/>
              <a:t>反应完全后停止加热</a:t>
            </a:r>
            <a:r>
              <a:rPr lang="en-US" altLang="zh-CN" sz="2800" dirty="0"/>
              <a:t>,</a:t>
            </a:r>
            <a:r>
              <a:rPr lang="zh-CN" altLang="zh-CN" sz="2800" dirty="0"/>
              <a:t>通入过量的空气</a:t>
            </a:r>
          </a:p>
          <a:p>
            <a:pPr>
              <a:lnSpc>
                <a:spcPct val="150000"/>
              </a:lnSpc>
            </a:pPr>
            <a:endParaRPr lang="zh-CN"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098281" y="0"/>
            <a:ext cx="21146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专题五：钠及其化合物</a:t>
            </a:r>
          </a:p>
        </p:txBody>
      </p:sp>
    </p:spTree>
    <p:extLst>
      <p:ext uri="{BB962C8B-B14F-4D97-AF65-F5344CB8AC3E}">
        <p14:creationId xmlns:p14="http://schemas.microsoft.com/office/powerpoint/2010/main" val="8614657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6479274"/>
          </a:xfrm>
          <a:prstGeom prst="rect">
            <a:avLst/>
          </a:prstGeom>
        </p:spPr>
        <p:txBody>
          <a:bodyPr wrap="square">
            <a:spAutoFit/>
          </a:bodyPr>
          <a:lstStyle/>
          <a:p>
            <a:pPr>
              <a:lnSpc>
                <a:spcPct val="150000"/>
              </a:lnSpc>
            </a:pPr>
            <a:r>
              <a:rPr lang="zh-CN" altLang="zh-CN" sz="2800" b="1" dirty="0">
                <a:solidFill>
                  <a:srgbClr val="DA251C"/>
                </a:solidFill>
              </a:rPr>
              <a:t>解析</a:t>
            </a:r>
            <a:r>
              <a:rPr lang="zh-CN" altLang="zh-CN" sz="2800" dirty="0"/>
              <a:t>　依据题意</a:t>
            </a:r>
            <a:r>
              <a:rPr lang="en-US" altLang="zh-CN" sz="2800" dirty="0"/>
              <a:t>,</a:t>
            </a:r>
            <a:r>
              <a:rPr lang="zh-CN" altLang="zh-CN" sz="2800" dirty="0"/>
              <a:t>碳酸氢钠的质量是通过其热分解产生的</a:t>
            </a:r>
            <a:r>
              <a:rPr lang="en-US" altLang="zh-CN" sz="2800" dirty="0"/>
              <a:t>CO</a:t>
            </a:r>
            <a:r>
              <a:rPr lang="en-US" altLang="zh-CN" sz="2800" baseline="-25000" dirty="0"/>
              <a:t>2</a:t>
            </a:r>
            <a:r>
              <a:rPr lang="zh-CN" altLang="zh-CN" sz="2800" dirty="0"/>
              <a:t>的质量换算出来的</a:t>
            </a:r>
            <a:r>
              <a:rPr lang="en-US" altLang="zh-CN" sz="2800" dirty="0"/>
              <a:t>,</a:t>
            </a:r>
            <a:r>
              <a:rPr lang="zh-CN" altLang="zh-CN" sz="2800" dirty="0"/>
              <a:t>进一步得到碳酸氢钠的质量分数</a:t>
            </a:r>
            <a:r>
              <a:rPr lang="en-US" altLang="zh-CN" sz="2800" dirty="0"/>
              <a:t>,</a:t>
            </a:r>
            <a:r>
              <a:rPr lang="zh-CN" altLang="zh-CN" sz="2800" dirty="0"/>
              <a:t>进而可求出碳酸钠的质量分数。</a:t>
            </a:r>
            <a:r>
              <a:rPr lang="en-US" altLang="zh-CN" sz="2800" dirty="0"/>
              <a:t>A</a:t>
            </a:r>
            <a:r>
              <a:rPr lang="zh-CN" altLang="zh-CN" sz="2800" dirty="0"/>
              <a:t>为样品受热分解装置</a:t>
            </a:r>
            <a:r>
              <a:rPr lang="en-US" altLang="zh-CN" sz="2800" dirty="0"/>
              <a:t>,B</a:t>
            </a:r>
            <a:r>
              <a:rPr lang="zh-CN" altLang="zh-CN" sz="2800" dirty="0"/>
              <a:t>为冷凝水的装置</a:t>
            </a:r>
            <a:r>
              <a:rPr lang="en-US" altLang="zh-CN" sz="2800" dirty="0"/>
              <a:t>,</a:t>
            </a:r>
            <a:r>
              <a:rPr lang="zh-CN" altLang="zh-CN" sz="2800" dirty="0"/>
              <a:t>若不冷凝水</a:t>
            </a:r>
            <a:r>
              <a:rPr lang="en-US" altLang="zh-CN" sz="2800" dirty="0"/>
              <a:t>,</a:t>
            </a:r>
            <a:r>
              <a:rPr lang="zh-CN" altLang="zh-CN" sz="2800" dirty="0"/>
              <a:t>水会被</a:t>
            </a:r>
            <a:r>
              <a:rPr lang="en-US" altLang="zh-CN" sz="2800" dirty="0"/>
              <a:t>C</a:t>
            </a:r>
            <a:r>
              <a:rPr lang="zh-CN" altLang="zh-CN" sz="2800" dirty="0"/>
              <a:t>处的碱石灰吸收</a:t>
            </a:r>
            <a:r>
              <a:rPr lang="en-US" altLang="zh-CN" sz="2800" dirty="0"/>
              <a:t>,</a:t>
            </a:r>
            <a:r>
              <a:rPr lang="zh-CN" altLang="zh-CN" sz="2800" dirty="0"/>
              <a:t>从而使测得的</a:t>
            </a:r>
            <a:r>
              <a:rPr lang="en-US" altLang="zh-CN" sz="2800" dirty="0"/>
              <a:t>CO</a:t>
            </a:r>
            <a:r>
              <a:rPr lang="en-US" altLang="zh-CN" sz="2800" baseline="-25000" dirty="0"/>
              <a:t>2</a:t>
            </a:r>
            <a:r>
              <a:rPr lang="zh-CN" altLang="zh-CN" sz="2800" dirty="0"/>
              <a:t>的质量偏大</a:t>
            </a:r>
            <a:r>
              <a:rPr lang="en-US" altLang="zh-CN" sz="2800" dirty="0"/>
              <a:t>,C</a:t>
            </a:r>
            <a:r>
              <a:rPr lang="zh-CN" altLang="zh-CN" sz="2800" dirty="0"/>
              <a:t>为吸收</a:t>
            </a:r>
            <a:r>
              <a:rPr lang="en-US" altLang="zh-CN" sz="2800" dirty="0"/>
              <a:t>CO</a:t>
            </a:r>
            <a:r>
              <a:rPr lang="en-US" altLang="zh-CN" sz="2800" baseline="-25000" dirty="0"/>
              <a:t>2</a:t>
            </a:r>
            <a:r>
              <a:rPr lang="zh-CN" altLang="zh-CN" sz="2800" dirty="0"/>
              <a:t>的装置</a:t>
            </a:r>
            <a:r>
              <a:rPr lang="en-US" altLang="zh-CN" sz="2800" dirty="0"/>
              <a:t>,a</a:t>
            </a:r>
            <a:r>
              <a:rPr lang="zh-CN" altLang="zh-CN" sz="2800" dirty="0"/>
              <a:t>是防止空气中的二氧化碳和水蒸气进入</a:t>
            </a:r>
            <a:r>
              <a:rPr lang="en-US" altLang="zh-CN" sz="2800" dirty="0"/>
              <a:t>C</a:t>
            </a:r>
            <a:r>
              <a:rPr lang="zh-CN" altLang="zh-CN" sz="2800" dirty="0"/>
              <a:t>的防护装置。</a:t>
            </a:r>
            <a:r>
              <a:rPr lang="en-US" altLang="zh-CN" sz="2800" dirty="0"/>
              <a:t>(1)a</a:t>
            </a:r>
            <a:r>
              <a:rPr lang="zh-CN" altLang="zh-CN" sz="2800" dirty="0"/>
              <a:t>为球形干燥管。</a:t>
            </a:r>
            <a:r>
              <a:rPr lang="en-US" altLang="zh-CN" sz="2800" dirty="0"/>
              <a:t>(2)</a:t>
            </a:r>
            <a:r>
              <a:rPr lang="zh-CN" altLang="zh-CN" sz="2800" dirty="0"/>
              <a:t>装置</a:t>
            </a:r>
            <a:r>
              <a:rPr lang="en-US" altLang="zh-CN" sz="2800" dirty="0"/>
              <a:t>B</a:t>
            </a:r>
            <a:r>
              <a:rPr lang="zh-CN" altLang="zh-CN" sz="2800" dirty="0"/>
              <a:t>中冰水的作用是冷凝反应生成的水</a:t>
            </a:r>
            <a:r>
              <a:rPr lang="en-US" altLang="zh-CN" sz="2800" dirty="0"/>
              <a:t>,</a:t>
            </a:r>
            <a:r>
              <a:rPr lang="zh-CN" altLang="zh-CN" sz="2800" dirty="0"/>
              <a:t>避免水进入</a:t>
            </a:r>
            <a:r>
              <a:rPr lang="en-US" altLang="zh-CN" sz="2800" dirty="0"/>
              <a:t>C</a:t>
            </a:r>
            <a:r>
              <a:rPr lang="zh-CN" altLang="zh-CN" sz="2800" dirty="0"/>
              <a:t>中干扰实验结果。</a:t>
            </a:r>
            <a:r>
              <a:rPr lang="en-US" altLang="zh-CN" sz="2800" dirty="0"/>
              <a:t>(3)A</a:t>
            </a:r>
            <a:r>
              <a:rPr lang="zh-CN" altLang="zh-CN" sz="2800" dirty="0"/>
              <a:t>项</a:t>
            </a:r>
            <a:r>
              <a:rPr lang="en-US" altLang="zh-CN" sz="2800" dirty="0"/>
              <a:t>,</a:t>
            </a:r>
            <a:r>
              <a:rPr lang="zh-CN" altLang="zh-CN" sz="2800" dirty="0"/>
              <a:t>若样品分解不完全</a:t>
            </a:r>
            <a:r>
              <a:rPr lang="en-US" altLang="zh-CN" sz="2800" dirty="0"/>
              <a:t>,</a:t>
            </a:r>
            <a:r>
              <a:rPr lang="zh-CN" altLang="zh-CN" sz="2800" dirty="0"/>
              <a:t>测得的</a:t>
            </a:r>
            <a:r>
              <a:rPr lang="en-US" altLang="zh-CN" sz="2800" dirty="0"/>
              <a:t>CO</a:t>
            </a:r>
            <a:r>
              <a:rPr lang="en-US" altLang="zh-CN" sz="2800" baseline="-25000" dirty="0"/>
              <a:t>2</a:t>
            </a:r>
            <a:r>
              <a:rPr lang="zh-CN" altLang="zh-CN" sz="2800" dirty="0"/>
              <a:t>的质量偏小</a:t>
            </a:r>
            <a:r>
              <a:rPr lang="en-US" altLang="zh-CN" sz="2800" dirty="0"/>
              <a:t>,</a:t>
            </a:r>
            <a:r>
              <a:rPr lang="zh-CN" altLang="zh-CN" sz="2800" dirty="0"/>
              <a:t>碳酸钠的质量分数偏高</a:t>
            </a:r>
            <a:r>
              <a:rPr lang="en-US" altLang="zh-CN" sz="2800" dirty="0"/>
              <a:t>,</a:t>
            </a:r>
            <a:r>
              <a:rPr lang="zh-CN" altLang="zh-CN" sz="2800" dirty="0"/>
              <a:t>符合题意</a:t>
            </a:r>
            <a:r>
              <a:rPr lang="en-US" altLang="zh-CN" sz="2800" dirty="0"/>
              <a:t>;B</a:t>
            </a:r>
            <a:r>
              <a:rPr lang="zh-CN" altLang="zh-CN" sz="2800" dirty="0"/>
              <a:t>项</a:t>
            </a:r>
            <a:r>
              <a:rPr lang="en-US" altLang="zh-CN" sz="2800" dirty="0"/>
              <a:t>,</a:t>
            </a:r>
            <a:r>
              <a:rPr lang="zh-CN" altLang="zh-CN" sz="2800" dirty="0"/>
              <a:t>装置</a:t>
            </a:r>
            <a:r>
              <a:rPr lang="en-US" altLang="zh-CN" sz="2800" dirty="0"/>
              <a:t>B</a:t>
            </a:r>
            <a:r>
              <a:rPr lang="zh-CN" altLang="zh-CN" sz="2800" dirty="0"/>
              <a:t>、</a:t>
            </a:r>
            <a:r>
              <a:rPr lang="en-US" altLang="zh-CN" sz="2800" dirty="0"/>
              <a:t>C</a:t>
            </a:r>
            <a:r>
              <a:rPr lang="zh-CN" altLang="zh-CN" sz="2800" dirty="0"/>
              <a:t>之间缺少</a:t>
            </a:r>
            <a:r>
              <a:rPr lang="en-US" altLang="zh-CN" sz="2800" dirty="0"/>
              <a:t>CO</a:t>
            </a:r>
            <a:r>
              <a:rPr lang="en-US" altLang="zh-CN" sz="2800" baseline="-25000" dirty="0"/>
              <a:t>2</a:t>
            </a:r>
            <a:r>
              <a:rPr lang="zh-CN" altLang="zh-CN" sz="2800" dirty="0"/>
              <a:t>的干燥装置</a:t>
            </a:r>
            <a:r>
              <a:rPr lang="en-US" altLang="zh-CN" sz="2800" dirty="0"/>
              <a:t>,</a:t>
            </a:r>
            <a:r>
              <a:rPr lang="zh-CN" altLang="zh-CN" sz="2800" dirty="0"/>
              <a:t>会使测得的</a:t>
            </a:r>
            <a:r>
              <a:rPr lang="en-US" altLang="zh-CN" sz="2800" dirty="0"/>
              <a:t>CO</a:t>
            </a:r>
            <a:r>
              <a:rPr lang="en-US" altLang="zh-CN" sz="2800" baseline="-25000" dirty="0"/>
              <a:t>2</a:t>
            </a:r>
            <a:r>
              <a:rPr lang="zh-CN" altLang="zh-CN" sz="2800" dirty="0"/>
              <a:t>的质量偏高</a:t>
            </a:r>
            <a:r>
              <a:rPr lang="en-US" altLang="zh-CN" sz="2800" dirty="0"/>
              <a:t>,</a:t>
            </a:r>
            <a:r>
              <a:rPr lang="zh-CN" altLang="zh-CN" sz="2800" dirty="0"/>
              <a:t>碳酸钠的质量分数偏低</a:t>
            </a:r>
            <a:r>
              <a:rPr lang="en-US" altLang="zh-CN" sz="2800" dirty="0"/>
              <a:t>,</a:t>
            </a:r>
            <a:r>
              <a:rPr lang="zh-CN" altLang="zh-CN" sz="2800" dirty="0"/>
              <a:t>不符合题意</a:t>
            </a:r>
            <a:r>
              <a:rPr lang="en-US" altLang="zh-CN" sz="2800" dirty="0"/>
              <a:t>;C</a:t>
            </a:r>
            <a:r>
              <a:rPr lang="zh-CN" altLang="zh-CN" sz="2800" dirty="0"/>
              <a:t>项</a:t>
            </a:r>
            <a:r>
              <a:rPr lang="en-US" altLang="zh-CN" sz="2800" dirty="0"/>
              <a:t>,</a:t>
            </a:r>
            <a:r>
              <a:rPr lang="zh-CN" altLang="zh-CN" sz="2800" dirty="0"/>
              <a:t>产生</a:t>
            </a:r>
            <a:r>
              <a:rPr lang="en-US" altLang="zh-CN" sz="2800" dirty="0"/>
              <a:t>CO</a:t>
            </a:r>
            <a:r>
              <a:rPr lang="en-US" altLang="zh-CN" sz="2800" baseline="-25000" dirty="0"/>
              <a:t>2</a:t>
            </a:r>
            <a:r>
              <a:rPr lang="zh-CN" altLang="zh-CN" sz="2800" dirty="0"/>
              <a:t>气体的速率太快</a:t>
            </a:r>
            <a:r>
              <a:rPr lang="en-US" altLang="zh-CN" sz="2800" dirty="0"/>
              <a:t>,</a:t>
            </a:r>
            <a:r>
              <a:rPr lang="zh-CN" altLang="zh-CN" sz="2800" dirty="0"/>
              <a:t>没有被碱石灰完全吸收</a:t>
            </a:r>
            <a:r>
              <a:rPr lang="en-US" altLang="zh-CN" sz="2800" dirty="0"/>
              <a:t>,</a:t>
            </a:r>
            <a:r>
              <a:rPr lang="zh-CN" altLang="zh-CN" sz="2800" dirty="0"/>
              <a:t>会使测得的</a:t>
            </a:r>
            <a:r>
              <a:rPr lang="en-US" altLang="zh-CN" sz="2800" dirty="0"/>
              <a:t>CO</a:t>
            </a:r>
            <a:r>
              <a:rPr lang="en-US" altLang="zh-CN" sz="2800" baseline="-25000" dirty="0"/>
              <a:t>2</a:t>
            </a:r>
            <a:r>
              <a:rPr lang="zh-CN" altLang="zh-CN" sz="2800" dirty="0"/>
              <a:t>的质量偏低</a:t>
            </a:r>
            <a:r>
              <a:rPr lang="en-US" altLang="zh-CN" sz="2800" dirty="0"/>
              <a:t>,</a:t>
            </a:r>
            <a:r>
              <a:rPr lang="zh-CN" altLang="zh-CN" sz="2800" dirty="0"/>
              <a:t>碳酸钠的质量分数偏高</a:t>
            </a:r>
            <a:r>
              <a:rPr lang="en-US" altLang="zh-CN" sz="2800" dirty="0"/>
              <a:t>,</a:t>
            </a:r>
            <a:r>
              <a:rPr lang="zh-CN" altLang="zh-CN" sz="2800" dirty="0"/>
              <a:t>符合题意</a:t>
            </a:r>
            <a:r>
              <a:rPr lang="en-US" altLang="zh-CN" sz="2800" dirty="0"/>
              <a:t>;D</a:t>
            </a:r>
            <a:r>
              <a:rPr lang="zh-CN" altLang="zh-CN" sz="2800" dirty="0"/>
              <a:t>项</a:t>
            </a:r>
            <a:r>
              <a:rPr lang="en-US" altLang="zh-CN" sz="2800" dirty="0"/>
              <a:t>,</a:t>
            </a:r>
            <a:r>
              <a:rPr lang="zh-CN" altLang="zh-CN" sz="2800" dirty="0"/>
              <a:t>反应完全</a:t>
            </a: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098281" y="0"/>
            <a:ext cx="21146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专题五：钠及其化合物</a:t>
            </a:r>
          </a:p>
        </p:txBody>
      </p:sp>
    </p:spTree>
    <p:extLst>
      <p:ext uri="{BB962C8B-B14F-4D97-AF65-F5344CB8AC3E}">
        <p14:creationId xmlns:p14="http://schemas.microsoft.com/office/powerpoint/2010/main" val="42775599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5262979"/>
          </a:xfrm>
          <a:prstGeom prst="rect">
            <a:avLst/>
          </a:prstGeom>
        </p:spPr>
        <p:txBody>
          <a:bodyPr wrap="square">
            <a:spAutoFit/>
          </a:bodyPr>
          <a:lstStyle/>
          <a:p>
            <a:pPr>
              <a:lnSpc>
                <a:spcPct val="150000"/>
              </a:lnSpc>
            </a:pPr>
            <a:r>
              <a:rPr lang="zh-CN" altLang="zh-CN" sz="2800" dirty="0"/>
              <a:t>后停止加热</a:t>
            </a:r>
            <a:r>
              <a:rPr lang="en-US" altLang="zh-CN" sz="2800" dirty="0"/>
              <a:t>,</a:t>
            </a:r>
            <a:r>
              <a:rPr lang="zh-CN" altLang="zh-CN" sz="2800" dirty="0"/>
              <a:t>通入过量的空气</a:t>
            </a:r>
            <a:r>
              <a:rPr lang="en-US" altLang="zh-CN" sz="2800" dirty="0"/>
              <a:t>,</a:t>
            </a:r>
            <a:r>
              <a:rPr lang="zh-CN" altLang="zh-CN" sz="2800" dirty="0"/>
              <a:t>空气中的</a:t>
            </a:r>
            <a:r>
              <a:rPr lang="en-US" altLang="zh-CN" sz="2800" dirty="0"/>
              <a:t>CO</a:t>
            </a:r>
            <a:r>
              <a:rPr lang="en-US" altLang="zh-CN" sz="2800" baseline="-25000" dirty="0"/>
              <a:t>2</a:t>
            </a:r>
            <a:r>
              <a:rPr lang="zh-CN" altLang="zh-CN" sz="2800" dirty="0"/>
              <a:t>和水会被装置</a:t>
            </a:r>
            <a:r>
              <a:rPr lang="en-US" altLang="zh-CN" sz="2800" dirty="0"/>
              <a:t>C</a:t>
            </a:r>
            <a:r>
              <a:rPr lang="zh-CN" altLang="zh-CN" sz="2800" dirty="0"/>
              <a:t>吸收</a:t>
            </a:r>
            <a:r>
              <a:rPr lang="en-US" altLang="zh-CN" sz="2800" dirty="0"/>
              <a:t>,</a:t>
            </a:r>
            <a:r>
              <a:rPr lang="zh-CN" altLang="zh-CN" sz="2800" dirty="0"/>
              <a:t>使测得的</a:t>
            </a:r>
            <a:r>
              <a:rPr lang="en-US" altLang="zh-CN" sz="2800" dirty="0"/>
              <a:t>CO</a:t>
            </a:r>
            <a:r>
              <a:rPr lang="en-US" altLang="zh-CN" sz="2800" baseline="-25000" dirty="0"/>
              <a:t>2</a:t>
            </a:r>
            <a:r>
              <a:rPr lang="zh-CN" altLang="zh-CN" sz="2800" dirty="0"/>
              <a:t>的质量偏大</a:t>
            </a:r>
            <a:r>
              <a:rPr lang="en-US" altLang="zh-CN" sz="2800" dirty="0"/>
              <a:t>,</a:t>
            </a:r>
            <a:r>
              <a:rPr lang="zh-CN" altLang="zh-CN" sz="2800" dirty="0"/>
              <a:t>碳酸钠的质量分数偏低</a:t>
            </a:r>
            <a:r>
              <a:rPr lang="en-US" altLang="zh-CN" sz="2800" dirty="0"/>
              <a:t>,</a:t>
            </a:r>
            <a:r>
              <a:rPr lang="zh-CN" altLang="zh-CN" sz="2800" dirty="0"/>
              <a:t>不符合题意。</a:t>
            </a:r>
          </a:p>
          <a:p>
            <a:pPr>
              <a:lnSpc>
                <a:spcPct val="150000"/>
              </a:lnSpc>
            </a:pPr>
            <a:r>
              <a:rPr lang="zh-CN" altLang="zh-CN" sz="2800" b="1" dirty="0">
                <a:solidFill>
                  <a:srgbClr val="DA251C"/>
                </a:solidFill>
              </a:rPr>
              <a:t>答案</a:t>
            </a:r>
            <a:r>
              <a:rPr lang="zh-CN" altLang="zh-CN" sz="2800" dirty="0"/>
              <a:t>　</a:t>
            </a:r>
            <a:r>
              <a:rPr lang="en-US" altLang="zh-CN" sz="2800" dirty="0"/>
              <a:t>(1)</a:t>
            </a:r>
            <a:r>
              <a:rPr lang="zh-CN" altLang="zh-CN" sz="2800" dirty="0"/>
              <a:t>球形干燥管　</a:t>
            </a:r>
            <a:r>
              <a:rPr lang="en-US" altLang="zh-CN" sz="2800" dirty="0"/>
              <a:t>(2)</a:t>
            </a:r>
            <a:r>
              <a:rPr lang="zh-CN" altLang="zh-CN" sz="2800" dirty="0"/>
              <a:t>冷凝反应生成的水　</a:t>
            </a:r>
            <a:r>
              <a:rPr lang="en-US" altLang="zh-CN" sz="2800" dirty="0"/>
              <a:t>(3)AC</a:t>
            </a:r>
          </a:p>
          <a:p>
            <a:pPr>
              <a:lnSpc>
                <a:spcPct val="150000"/>
              </a:lnSpc>
            </a:pPr>
            <a:r>
              <a:rPr lang="zh-CN" altLang="en-US" sz="2800" b="1" dirty="0">
                <a:solidFill>
                  <a:srgbClr val="DA251C"/>
                </a:solidFill>
              </a:rPr>
              <a:t>突破攻略  </a:t>
            </a:r>
            <a:r>
              <a:rPr lang="zh-CN" altLang="zh-CN" sz="2800" dirty="0"/>
              <a:t>本实验需要注意两个关键点</a:t>
            </a:r>
            <a:r>
              <a:rPr lang="en-US" altLang="zh-CN" sz="2800" dirty="0"/>
              <a:t>:(1)</a:t>
            </a:r>
            <a:r>
              <a:rPr lang="zh-CN" altLang="zh-CN" sz="2800" dirty="0"/>
              <a:t>要想准确得到碳酸钠的质量分数</a:t>
            </a:r>
            <a:r>
              <a:rPr lang="en-US" altLang="zh-CN" sz="2800" dirty="0"/>
              <a:t>,</a:t>
            </a:r>
            <a:r>
              <a:rPr lang="zh-CN" altLang="zh-CN" sz="2800" dirty="0"/>
              <a:t>必须准确得到</a:t>
            </a:r>
            <a:r>
              <a:rPr lang="en-US" altLang="zh-CN" sz="2800" dirty="0"/>
              <a:t>CO</a:t>
            </a:r>
            <a:r>
              <a:rPr lang="en-US" altLang="zh-CN" sz="2800" baseline="-25000" dirty="0"/>
              <a:t>2</a:t>
            </a:r>
            <a:r>
              <a:rPr lang="zh-CN" altLang="zh-CN" sz="2800" dirty="0"/>
              <a:t>的质量</a:t>
            </a:r>
            <a:r>
              <a:rPr lang="en-US" altLang="zh-CN" sz="2800" dirty="0"/>
              <a:t>,</a:t>
            </a:r>
            <a:r>
              <a:rPr lang="zh-CN" altLang="zh-CN" sz="2800" dirty="0"/>
              <a:t>要求</a:t>
            </a:r>
            <a:r>
              <a:rPr lang="en-US" altLang="zh-CN" sz="2800" dirty="0"/>
              <a:t>CO</a:t>
            </a:r>
            <a:r>
              <a:rPr lang="en-US" altLang="zh-CN" sz="2800" baseline="-25000" dirty="0"/>
              <a:t>2</a:t>
            </a:r>
            <a:r>
              <a:rPr lang="zh-CN" altLang="zh-CN" sz="2800" dirty="0"/>
              <a:t>必须全部来自碳酸氢钠的热分解</a:t>
            </a:r>
            <a:r>
              <a:rPr lang="en-US" altLang="zh-CN" sz="2800" dirty="0"/>
              <a:t>,</a:t>
            </a:r>
            <a:r>
              <a:rPr lang="zh-CN" altLang="zh-CN" sz="2800" dirty="0"/>
              <a:t>并且完全被</a:t>
            </a:r>
            <a:r>
              <a:rPr lang="en-US" altLang="zh-CN" sz="2800" dirty="0"/>
              <a:t>C</a:t>
            </a:r>
            <a:r>
              <a:rPr lang="zh-CN" altLang="zh-CN" sz="2800" dirty="0"/>
              <a:t>装置吸收</a:t>
            </a:r>
            <a:r>
              <a:rPr lang="en-US" altLang="zh-CN" sz="2800" dirty="0"/>
              <a:t>;(2)</a:t>
            </a:r>
            <a:r>
              <a:rPr lang="zh-CN" altLang="zh-CN" sz="2800" dirty="0"/>
              <a:t>碳酸钠的质量分数与所测得的</a:t>
            </a:r>
            <a:r>
              <a:rPr lang="en-US" altLang="zh-CN" sz="2800" dirty="0"/>
              <a:t>CO</a:t>
            </a:r>
            <a:r>
              <a:rPr lang="en-US" altLang="zh-CN" sz="2800" baseline="-25000" dirty="0"/>
              <a:t>2</a:t>
            </a:r>
            <a:r>
              <a:rPr lang="zh-CN" altLang="zh-CN" sz="2800" dirty="0"/>
              <a:t>的质量呈负相关关系</a:t>
            </a:r>
            <a:r>
              <a:rPr lang="en-US" altLang="zh-CN" sz="2800" dirty="0"/>
              <a:t>,</a:t>
            </a:r>
            <a:r>
              <a:rPr lang="zh-CN" altLang="zh-CN" sz="2800" dirty="0"/>
              <a:t>即测得</a:t>
            </a:r>
            <a:r>
              <a:rPr lang="en-US" altLang="zh-CN" sz="2800" dirty="0"/>
              <a:t>CO</a:t>
            </a:r>
            <a:r>
              <a:rPr lang="en-US" altLang="zh-CN" sz="2800" baseline="-25000" dirty="0"/>
              <a:t>2</a:t>
            </a:r>
            <a:r>
              <a:rPr lang="zh-CN" altLang="zh-CN" sz="2800" dirty="0"/>
              <a:t>的质量越小</a:t>
            </a:r>
            <a:r>
              <a:rPr lang="en-US" altLang="zh-CN" sz="2800" dirty="0"/>
              <a:t>,</a:t>
            </a:r>
            <a:r>
              <a:rPr lang="zh-CN" altLang="zh-CN" sz="2800" dirty="0"/>
              <a:t>碳酸钠的质量分数会越大。</a:t>
            </a:r>
          </a:p>
          <a:p>
            <a:pPr>
              <a:lnSpc>
                <a:spcPct val="150000"/>
              </a:lnSpc>
            </a:pPr>
            <a:endParaRPr lang="zh-CN"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9098281" y="0"/>
            <a:ext cx="21146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专题五：钠及其化合物</a:t>
            </a:r>
          </a:p>
        </p:txBody>
      </p:sp>
    </p:spTree>
    <p:extLst>
      <p:ext uri="{BB962C8B-B14F-4D97-AF65-F5344CB8AC3E}">
        <p14:creationId xmlns:p14="http://schemas.microsoft.com/office/powerpoint/2010/main" val="594700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C</a:t>
            </a:r>
            <a:r>
              <a:rPr lang="zh-CN" altLang="en-US" sz="2800" b="1" dirty="0">
                <a:solidFill>
                  <a:schemeClr val="bg1"/>
                </a:solidFill>
                <a:latin typeface="微软雅黑" panose="020B0503020204020204" pitchFamily="34" charset="-122"/>
                <a:ea typeface="微软雅黑" panose="020B0503020204020204" pitchFamily="34" charset="-122"/>
              </a:rPr>
              <a:t>考法帮</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考向全扫描</a:t>
            </a:r>
          </a:p>
        </p:txBody>
      </p:sp>
      <p:sp>
        <p:nvSpPr>
          <p:cNvPr id="3" name="矩形 2">
            <a:hlinkClick r:id="rId2" action="ppaction://hlinksldjump"/>
          </p:cNvPr>
          <p:cNvSpPr/>
          <p:nvPr/>
        </p:nvSpPr>
        <p:spPr>
          <a:xfrm>
            <a:off x="4659086" y="1273628"/>
            <a:ext cx="6487885"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 </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钠单质的性质</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 </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过氧化钠的性质及应用</a:t>
            </a:r>
            <a:endPar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104351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800" y="-2"/>
            <a:ext cx="18288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考情揭秘</a:t>
            </a:r>
          </a:p>
        </p:txBody>
      </p:sp>
      <p:sp>
        <p:nvSpPr>
          <p:cNvPr id="8" name="矩形 7">
            <a:extLst>
              <a:ext uri="{FF2B5EF4-FFF2-40B4-BE49-F238E27FC236}">
                <a16:creationId xmlns:a16="http://schemas.microsoft.com/office/drawing/2014/main" xmlns="" id="{8EA5E433-12A3-47D9-96FC-E1C5A5825E7B}"/>
              </a:ext>
            </a:extLst>
          </p:cNvPr>
          <p:cNvSpPr/>
          <p:nvPr/>
        </p:nvSpPr>
        <p:spPr>
          <a:xfrm>
            <a:off x="268515" y="979498"/>
            <a:ext cx="11691256" cy="5262979"/>
          </a:xfrm>
          <a:prstGeom prst="rect">
            <a:avLst/>
          </a:prstGeom>
        </p:spPr>
        <p:txBody>
          <a:bodyPr wrap="square">
            <a:spAutoFit/>
          </a:bodyPr>
          <a:lstStyle/>
          <a:p>
            <a:pPr>
              <a:lnSpc>
                <a:spcPct val="150000"/>
              </a:lnSpc>
            </a:pPr>
            <a:r>
              <a:rPr lang="zh-CN" altLang="zh-CN" sz="2800" dirty="0"/>
              <a:t>近几年有关本专题的考查特点有</a:t>
            </a:r>
            <a:r>
              <a:rPr lang="en-US" altLang="zh-CN" sz="2800" dirty="0"/>
              <a:t>:1.</a:t>
            </a:r>
            <a:r>
              <a:rPr lang="zh-CN" altLang="zh-CN" sz="2800" dirty="0"/>
              <a:t>结合阿伏加德罗常数考查钠及过氧化钠的有关反应中转移电子数的问题</a:t>
            </a:r>
            <a:r>
              <a:rPr lang="en-US" altLang="zh-CN" sz="2800" dirty="0"/>
              <a:t>,</a:t>
            </a:r>
            <a:r>
              <a:rPr lang="zh-CN" altLang="zh-CN" sz="2800" dirty="0"/>
              <a:t>如</a:t>
            </a:r>
            <a:r>
              <a:rPr lang="en-US" altLang="zh-CN" sz="2800" dirty="0"/>
              <a:t>2015</a:t>
            </a:r>
            <a:r>
              <a:rPr lang="zh-CN" altLang="zh-CN" sz="2800" dirty="0"/>
              <a:t>年新课标全国卷</a:t>
            </a:r>
            <a:r>
              <a:rPr lang="en-US" altLang="zh-CN" sz="2800" dirty="0"/>
              <a:t>Ⅱ</a:t>
            </a:r>
            <a:r>
              <a:rPr lang="zh-CN" altLang="zh-CN" sz="2800" dirty="0"/>
              <a:t>第</a:t>
            </a:r>
            <a:r>
              <a:rPr lang="en-US" altLang="zh-CN" sz="2800" dirty="0"/>
              <a:t>10</a:t>
            </a:r>
            <a:r>
              <a:rPr lang="zh-CN" altLang="zh-CN" sz="2800" dirty="0"/>
              <a:t>题</a:t>
            </a:r>
            <a:r>
              <a:rPr lang="en-US" altLang="zh-CN" sz="2800" dirty="0"/>
              <a:t>C</a:t>
            </a:r>
            <a:r>
              <a:rPr lang="zh-CN" altLang="zh-CN" sz="2800" dirty="0"/>
              <a:t>选项考查钠在空气中燃烧转移的电子数</a:t>
            </a:r>
            <a:r>
              <a:rPr lang="en-US" altLang="zh-CN" sz="2800" dirty="0"/>
              <a:t>,2015</a:t>
            </a:r>
            <a:r>
              <a:rPr lang="zh-CN" altLang="zh-CN" sz="2800" dirty="0"/>
              <a:t>年新课标全国卷</a:t>
            </a:r>
            <a:r>
              <a:rPr lang="en-US" altLang="zh-CN" sz="2800" dirty="0"/>
              <a:t>Ⅰ</a:t>
            </a:r>
            <a:r>
              <a:rPr lang="zh-CN" altLang="zh-CN" sz="2800" dirty="0"/>
              <a:t>第</a:t>
            </a:r>
            <a:r>
              <a:rPr lang="en-US" altLang="zh-CN" sz="2800" dirty="0"/>
              <a:t>8</a:t>
            </a:r>
            <a:r>
              <a:rPr lang="zh-CN" altLang="zh-CN" sz="2800" dirty="0"/>
              <a:t>题</a:t>
            </a:r>
            <a:r>
              <a:rPr lang="en-US" altLang="zh-CN" sz="2800" dirty="0"/>
              <a:t>C</a:t>
            </a:r>
            <a:r>
              <a:rPr lang="zh-CN" altLang="zh-CN" sz="2800" dirty="0"/>
              <a:t>选项考查过氧化钠与水反应中转移的电子数。</a:t>
            </a:r>
          </a:p>
          <a:p>
            <a:pPr>
              <a:lnSpc>
                <a:spcPct val="150000"/>
              </a:lnSpc>
            </a:pPr>
            <a:r>
              <a:rPr lang="en-US" altLang="zh-CN" sz="2800" dirty="0"/>
              <a:t>2.</a:t>
            </a:r>
            <a:r>
              <a:rPr lang="zh-CN" altLang="zh-CN" sz="2800" dirty="0"/>
              <a:t>结合实验考查钠单质的性质</a:t>
            </a:r>
            <a:r>
              <a:rPr lang="en-US" altLang="zh-CN" sz="2800" dirty="0"/>
              <a:t>,</a:t>
            </a:r>
            <a:r>
              <a:rPr lang="zh-CN" altLang="zh-CN" sz="2800" dirty="0"/>
              <a:t>过氧化钠与水或二氧化碳的反应以及碳酸钠、碳酸氢钠的性质和鉴别</a:t>
            </a:r>
            <a:r>
              <a:rPr lang="en-US" altLang="zh-CN" sz="2800" dirty="0"/>
              <a:t>,</a:t>
            </a:r>
            <a:r>
              <a:rPr lang="zh-CN" altLang="zh-CN" sz="2800" dirty="0"/>
              <a:t>如</a:t>
            </a:r>
            <a:r>
              <a:rPr lang="en-US" altLang="zh-CN" sz="2800" dirty="0"/>
              <a:t>2017</a:t>
            </a:r>
            <a:r>
              <a:rPr lang="zh-CN" altLang="zh-CN" sz="2800" dirty="0"/>
              <a:t>年全国卷</a:t>
            </a:r>
            <a:r>
              <a:rPr lang="en-US" altLang="zh-CN" sz="2800" dirty="0"/>
              <a:t>Ⅱ</a:t>
            </a:r>
            <a:r>
              <a:rPr lang="zh-CN" altLang="zh-CN" sz="2800" dirty="0"/>
              <a:t>第</a:t>
            </a:r>
            <a:r>
              <a:rPr lang="en-US" altLang="zh-CN" sz="2800" dirty="0"/>
              <a:t>13</a:t>
            </a:r>
            <a:r>
              <a:rPr lang="zh-CN" altLang="zh-CN" sz="2800" dirty="0"/>
              <a:t>题</a:t>
            </a:r>
            <a:r>
              <a:rPr lang="en-US" altLang="zh-CN" sz="2800" dirty="0"/>
              <a:t>B</a:t>
            </a:r>
            <a:r>
              <a:rPr lang="zh-CN" altLang="zh-CN" sz="2800" dirty="0"/>
              <a:t>选项考查钠单质的燃烧产物与</a:t>
            </a:r>
            <a:r>
              <a:rPr lang="en-US" altLang="zh-CN" sz="2800" dirty="0"/>
              <a:t>CO</a:t>
            </a:r>
            <a:r>
              <a:rPr lang="en-US" altLang="zh-CN" sz="2800" baseline="-25000" dirty="0"/>
              <a:t>2</a:t>
            </a:r>
            <a:r>
              <a:rPr lang="zh-CN" altLang="zh-CN" sz="2800" dirty="0"/>
              <a:t>的实验</a:t>
            </a:r>
            <a:r>
              <a:rPr lang="en-US" altLang="zh-CN" sz="2800" dirty="0"/>
              <a:t>,2016</a:t>
            </a:r>
            <a:r>
              <a:rPr lang="zh-CN" altLang="zh-CN" sz="2800" dirty="0"/>
              <a:t>年全国卷</a:t>
            </a:r>
            <a:r>
              <a:rPr lang="en-US" altLang="zh-CN" sz="2800" dirty="0"/>
              <a:t>Ⅱ</a:t>
            </a:r>
            <a:r>
              <a:rPr lang="zh-CN" altLang="zh-CN" sz="2800" dirty="0"/>
              <a:t>第</a:t>
            </a:r>
            <a:r>
              <a:rPr lang="en-US" altLang="zh-CN" sz="2800" dirty="0"/>
              <a:t>12</a:t>
            </a:r>
            <a:r>
              <a:rPr lang="zh-CN" altLang="zh-CN" sz="2800" dirty="0"/>
              <a:t>题考查碳酸钠、碳酸氢钠等物质的性质与鉴别。</a:t>
            </a:r>
          </a:p>
        </p:txBody>
      </p:sp>
    </p:spTree>
    <p:extLst>
      <p:ext uri="{BB962C8B-B14F-4D97-AF65-F5344CB8AC3E}">
        <p14:creationId xmlns:p14="http://schemas.microsoft.com/office/powerpoint/2010/main" val="27914690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xmlns="" id="{9BCFBCDB-577C-4C84-9BF9-814CC413FB39}"/>
              </a:ext>
            </a:extLst>
          </p:cNvPr>
          <p:cNvSpPr/>
          <p:nvPr/>
        </p:nvSpPr>
        <p:spPr>
          <a:xfrm>
            <a:off x="250487" y="734771"/>
            <a:ext cx="11723912" cy="5909310"/>
          </a:xfrm>
          <a:prstGeom prst="rect">
            <a:avLst/>
          </a:prstGeom>
        </p:spPr>
        <p:txBody>
          <a:bodyPr wrap="square">
            <a:spAutoFit/>
          </a:bodyPr>
          <a:lstStyle/>
          <a:p>
            <a:pPr>
              <a:lnSpc>
                <a:spcPct val="150000"/>
              </a:lnSpc>
            </a:pPr>
            <a:r>
              <a:rPr lang="zh-CN" altLang="zh-CN" sz="2800" b="1" dirty="0">
                <a:solidFill>
                  <a:srgbClr val="DA251C"/>
                </a:solidFill>
                <a:cs typeface="Times New Roman"/>
              </a:rPr>
              <a:t>示例</a:t>
            </a:r>
            <a:r>
              <a:rPr lang="en-US" altLang="zh-CN" sz="2800" b="1" dirty="0">
                <a:solidFill>
                  <a:srgbClr val="DA251C"/>
                </a:solidFill>
                <a:cs typeface="Times New Roman"/>
              </a:rPr>
              <a:t>8</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t>[</a:t>
            </a:r>
            <a:r>
              <a:rPr lang="zh-CN" altLang="zh-CN" sz="2800" dirty="0"/>
              <a:t>高考组合改编题</a:t>
            </a:r>
            <a:r>
              <a:rPr lang="en-US" altLang="zh-CN" sz="2800" dirty="0"/>
              <a:t>]</a:t>
            </a:r>
            <a:r>
              <a:rPr lang="zh-CN" altLang="zh-CN" sz="2800" dirty="0"/>
              <a:t>下列说法不正确的是</a:t>
            </a:r>
          </a:p>
          <a:p>
            <a:pPr>
              <a:lnSpc>
                <a:spcPct val="150000"/>
              </a:lnSpc>
            </a:pPr>
            <a:r>
              <a:rPr lang="en-US" altLang="zh-CN" sz="2800" dirty="0"/>
              <a:t>A.[2017</a:t>
            </a:r>
            <a:r>
              <a:rPr lang="zh-CN" altLang="zh-CN" sz="2800" dirty="0"/>
              <a:t>全国卷</a:t>
            </a:r>
            <a:r>
              <a:rPr lang="en-US" altLang="zh-CN" sz="2800" dirty="0"/>
              <a:t>Ⅱ,13B</a:t>
            </a:r>
            <a:r>
              <a:rPr lang="zh-CN" altLang="zh-CN" sz="2800" dirty="0"/>
              <a:t>改编</a:t>
            </a:r>
            <a:r>
              <a:rPr lang="en-US" altLang="zh-CN" sz="2800" dirty="0"/>
              <a:t>]</a:t>
            </a:r>
            <a:r>
              <a:rPr lang="zh-CN" altLang="zh-CN" sz="2800" dirty="0"/>
              <a:t>将金属钠在燃烧匙中点燃</a:t>
            </a:r>
            <a:r>
              <a:rPr lang="en-US" altLang="zh-CN" sz="2800" dirty="0"/>
              <a:t>,</a:t>
            </a:r>
            <a:r>
              <a:rPr lang="zh-CN" altLang="zh-CN" sz="2800" dirty="0"/>
              <a:t>迅速伸入集满</a:t>
            </a:r>
            <a:r>
              <a:rPr lang="en-US" altLang="zh-CN" sz="2800" dirty="0"/>
              <a:t>CO</a:t>
            </a:r>
            <a:r>
              <a:rPr lang="en-US" altLang="zh-CN" sz="2800" baseline="-25000" dirty="0"/>
              <a:t>2</a:t>
            </a:r>
            <a:r>
              <a:rPr lang="zh-CN" altLang="zh-CN" sz="2800" dirty="0"/>
              <a:t>的集气瓶</a:t>
            </a:r>
            <a:r>
              <a:rPr lang="en-US" altLang="zh-CN" sz="2800" dirty="0"/>
              <a:t>,</a:t>
            </a:r>
            <a:r>
              <a:rPr lang="zh-CN" altLang="zh-CN" sz="2800" dirty="0"/>
              <a:t>集气瓶中产生大量白烟</a:t>
            </a:r>
            <a:r>
              <a:rPr lang="en-US" altLang="zh-CN" sz="2800" dirty="0"/>
              <a:t>,</a:t>
            </a:r>
            <a:r>
              <a:rPr lang="zh-CN" altLang="zh-CN" sz="2800" dirty="0"/>
              <a:t>瓶内有黑色颗粒产生</a:t>
            </a:r>
            <a:r>
              <a:rPr lang="en-US" altLang="zh-CN" sz="2800" dirty="0"/>
              <a:t>,</a:t>
            </a:r>
            <a:r>
              <a:rPr lang="zh-CN" altLang="zh-CN" sz="2800" dirty="0"/>
              <a:t>说明</a:t>
            </a:r>
            <a:r>
              <a:rPr lang="en-US" altLang="zh-CN" sz="2800" dirty="0"/>
              <a:t>CO</a:t>
            </a:r>
            <a:r>
              <a:rPr lang="en-US" altLang="zh-CN" sz="2800" baseline="-25000" dirty="0"/>
              <a:t>2</a:t>
            </a:r>
            <a:r>
              <a:rPr lang="zh-CN" altLang="zh-CN" sz="2800" dirty="0"/>
              <a:t>具有氧化性</a:t>
            </a:r>
          </a:p>
          <a:p>
            <a:pPr>
              <a:lnSpc>
                <a:spcPct val="150000"/>
              </a:lnSpc>
            </a:pPr>
            <a:r>
              <a:rPr lang="en-US" altLang="zh-CN" sz="2800" dirty="0"/>
              <a:t>B.[2016</a:t>
            </a:r>
            <a:r>
              <a:rPr lang="zh-CN" altLang="zh-CN" sz="2800" dirty="0"/>
              <a:t>全国卷</a:t>
            </a:r>
            <a:r>
              <a:rPr lang="en-US" altLang="zh-CN" sz="2800" dirty="0"/>
              <a:t>Ⅱ,13D</a:t>
            </a:r>
            <a:r>
              <a:rPr lang="zh-CN" altLang="zh-CN" sz="2800" dirty="0"/>
              <a:t>改编</a:t>
            </a:r>
            <a:r>
              <a:rPr lang="en-US" altLang="zh-CN" sz="2800" dirty="0"/>
              <a:t>]</a:t>
            </a:r>
            <a:r>
              <a:rPr lang="zh-CN" altLang="zh-CN" sz="2800" dirty="0"/>
              <a:t>分别将少量钠投入到盛有水和乙醇的烧杯中</a:t>
            </a:r>
            <a:r>
              <a:rPr lang="en-US" altLang="zh-CN" sz="2800" dirty="0"/>
              <a:t>,</a:t>
            </a:r>
            <a:r>
              <a:rPr lang="zh-CN" altLang="zh-CN" sz="2800" dirty="0"/>
              <a:t>可以比较水与乙醇中氢的活泼性</a:t>
            </a:r>
          </a:p>
          <a:p>
            <a:pPr>
              <a:lnSpc>
                <a:spcPct val="150000"/>
              </a:lnSpc>
            </a:pPr>
            <a:r>
              <a:rPr lang="en-US" altLang="zh-CN" sz="2800" dirty="0"/>
              <a:t>C.[2015</a:t>
            </a:r>
            <a:r>
              <a:rPr lang="zh-CN" altLang="zh-CN" sz="2800" dirty="0"/>
              <a:t>新课标全国卷</a:t>
            </a:r>
            <a:r>
              <a:rPr lang="en-US" altLang="zh-CN" sz="2800" dirty="0"/>
              <a:t>Ⅱ,10C]</a:t>
            </a:r>
            <a:r>
              <a:rPr lang="zh-CN" altLang="zh-CN" sz="2800" dirty="0"/>
              <a:t>钠在空气中燃烧可生成多种氧化物。</a:t>
            </a:r>
            <a:r>
              <a:rPr lang="en-US" altLang="zh-CN" sz="2800" dirty="0"/>
              <a:t>23 g</a:t>
            </a:r>
            <a:r>
              <a:rPr lang="zh-CN" altLang="zh-CN" sz="2800" dirty="0"/>
              <a:t>钠充分燃烧时转移电子数为</a:t>
            </a:r>
            <a:r>
              <a:rPr lang="en-US" altLang="zh-CN" sz="2800" dirty="0"/>
              <a:t>1</a:t>
            </a:r>
            <a:r>
              <a:rPr lang="en-US" altLang="zh-CN" sz="2800" i="1" dirty="0"/>
              <a:t>N</a:t>
            </a:r>
            <a:r>
              <a:rPr lang="en-US" altLang="zh-CN" sz="2800" baseline="-25000" dirty="0"/>
              <a:t>A</a:t>
            </a:r>
            <a:endParaRPr lang="zh-CN" altLang="zh-CN" sz="2800" dirty="0"/>
          </a:p>
          <a:p>
            <a:pPr>
              <a:lnSpc>
                <a:spcPct val="150000"/>
              </a:lnSpc>
            </a:pPr>
            <a:r>
              <a:rPr lang="en-US" altLang="zh-CN" sz="2800" dirty="0"/>
              <a:t>D.[2013</a:t>
            </a:r>
            <a:r>
              <a:rPr lang="zh-CN" altLang="zh-CN" sz="2800" dirty="0"/>
              <a:t>新课标全国卷</a:t>
            </a:r>
            <a:r>
              <a:rPr lang="en-US" altLang="zh-CN" sz="2800" dirty="0"/>
              <a:t>Ⅱ,10B</a:t>
            </a:r>
            <a:r>
              <a:rPr lang="zh-CN" altLang="zh-CN" sz="2800" dirty="0"/>
              <a:t>改编</a:t>
            </a:r>
            <a:r>
              <a:rPr lang="en-US" altLang="zh-CN" sz="2800" dirty="0"/>
              <a:t>]</a:t>
            </a:r>
            <a:r>
              <a:rPr lang="zh-CN" altLang="zh-CN" sz="2800" dirty="0"/>
              <a:t>钠与</a:t>
            </a:r>
            <a:r>
              <a:rPr lang="en-US" altLang="zh-CN" sz="2800" dirty="0"/>
              <a:t>CuSO</a:t>
            </a:r>
            <a:r>
              <a:rPr lang="en-US" altLang="zh-CN" sz="2800" baseline="-25000" dirty="0"/>
              <a:t>4</a:t>
            </a:r>
            <a:r>
              <a:rPr lang="zh-CN" altLang="zh-CN" sz="2800" dirty="0"/>
              <a:t>溶液反应的离子方程式</a:t>
            </a:r>
            <a:r>
              <a:rPr lang="en-US" altLang="zh-CN" sz="2800" dirty="0"/>
              <a:t>: 2Na+Cu</a:t>
            </a:r>
            <a:r>
              <a:rPr lang="en-US" altLang="zh-CN" sz="2800" baseline="30000" dirty="0"/>
              <a:t>2+</a:t>
            </a:r>
            <a:r>
              <a:rPr lang="en-US" altLang="zh-CN" sz="2800" dirty="0"/>
              <a:t>       Cu↓+2Na</a:t>
            </a:r>
            <a:r>
              <a:rPr lang="en-US" altLang="zh-CN" sz="2800" baseline="30000" dirty="0"/>
              <a:t>+</a:t>
            </a:r>
            <a:endParaRPr lang="zh-CN" altLang="zh-CN" sz="2800" dirty="0"/>
          </a:p>
        </p:txBody>
      </p:sp>
      <p:sp>
        <p:nvSpPr>
          <p:cNvPr id="18" name="矩形 17">
            <a:extLst>
              <a:ext uri="{FF2B5EF4-FFF2-40B4-BE49-F238E27FC236}">
                <a16:creationId xmlns:a16="http://schemas.microsoft.com/office/drawing/2014/main" xmlns="" id="{A2A84C92-79A9-4D4B-B239-8E7F764F7A24}"/>
              </a:ext>
            </a:extLst>
          </p:cNvPr>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19" name="矩形 18">
            <a:extLst>
              <a:ext uri="{FF2B5EF4-FFF2-40B4-BE49-F238E27FC236}">
                <a16:creationId xmlns:a16="http://schemas.microsoft.com/office/drawing/2014/main" xmlns="" id="{11FDB6B2-A016-4A70-B131-BD696910996E}"/>
              </a:ext>
            </a:extLst>
          </p:cNvPr>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20" name="矩形 19">
            <a:extLst>
              <a:ext uri="{FF2B5EF4-FFF2-40B4-BE49-F238E27FC236}">
                <a16:creationId xmlns:a16="http://schemas.microsoft.com/office/drawing/2014/main" xmlns="" id="{3A6C60BF-FD67-4859-A866-B3E2AFF0A966}"/>
              </a:ext>
            </a:extLst>
          </p:cNvPr>
          <p:cNvSpPr/>
          <p:nvPr/>
        </p:nvSpPr>
        <p:spPr>
          <a:xfrm>
            <a:off x="1066800" y="-2"/>
            <a:ext cx="393346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800" dirty="0">
                <a:solidFill>
                  <a:srgbClr val="DA251C"/>
                </a:solidFill>
              </a:rPr>
              <a:t>考向</a:t>
            </a:r>
            <a:r>
              <a:rPr lang="en-US" altLang="zh-CN" sz="2800" dirty="0">
                <a:solidFill>
                  <a:srgbClr val="DA251C"/>
                </a:solidFill>
              </a:rPr>
              <a:t>1 </a:t>
            </a:r>
            <a:r>
              <a:rPr lang="zh-CN" altLang="en-US" sz="2800" dirty="0">
                <a:solidFill>
                  <a:srgbClr val="DA251C"/>
                </a:solidFill>
              </a:rPr>
              <a:t>钠单质的性质</a:t>
            </a:r>
            <a:endParaRPr lang="en-US" altLang="zh-CN" sz="2800" dirty="0">
              <a:solidFill>
                <a:srgbClr val="DA251C"/>
              </a:solidFill>
            </a:endParaRPr>
          </a:p>
        </p:txBody>
      </p:sp>
      <p:pic>
        <p:nvPicPr>
          <p:cNvPr id="6" name="图片 5"/>
          <p:cNvPicPr/>
          <p:nvPr/>
        </p:nvPicPr>
        <p:blipFill>
          <a:blip r:embed="rId2"/>
          <a:stretch>
            <a:fillRect/>
          </a:stretch>
        </p:blipFill>
        <p:spPr>
          <a:xfrm>
            <a:off x="1876425" y="6121543"/>
            <a:ext cx="496471" cy="282053"/>
          </a:xfrm>
          <a:prstGeom prst="rect">
            <a:avLst/>
          </a:prstGeom>
        </p:spPr>
      </p:pic>
    </p:spTree>
    <p:extLst>
      <p:ext uri="{BB962C8B-B14F-4D97-AF65-F5344CB8AC3E}">
        <p14:creationId xmlns:p14="http://schemas.microsoft.com/office/powerpoint/2010/main" val="1999296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xmlns="" id="{9BCFBCDB-577C-4C84-9BF9-814CC413FB39}"/>
              </a:ext>
            </a:extLst>
          </p:cNvPr>
          <p:cNvSpPr/>
          <p:nvPr/>
        </p:nvSpPr>
        <p:spPr>
          <a:xfrm>
            <a:off x="250487" y="734771"/>
            <a:ext cx="11723912" cy="4616648"/>
          </a:xfrm>
          <a:prstGeom prst="rect">
            <a:avLst/>
          </a:prstGeom>
        </p:spPr>
        <p:txBody>
          <a:bodyPr wrap="square">
            <a:spAutoFit/>
          </a:bodyPr>
          <a:lstStyle/>
          <a:p>
            <a:pPr>
              <a:lnSpc>
                <a:spcPct val="150000"/>
              </a:lnSpc>
            </a:pPr>
            <a:r>
              <a:rPr lang="zh-CN" altLang="zh-CN" sz="2800" b="1" dirty="0">
                <a:solidFill>
                  <a:srgbClr val="DA251C"/>
                </a:solidFill>
              </a:rPr>
              <a:t>解析</a:t>
            </a:r>
            <a:r>
              <a:rPr lang="zh-CN" altLang="zh-CN" sz="2800" dirty="0"/>
              <a:t>　点燃的金属钠能在装有</a:t>
            </a:r>
            <a:r>
              <a:rPr lang="en-US" altLang="zh-CN" sz="2800" dirty="0"/>
              <a:t>CO</a:t>
            </a:r>
            <a:r>
              <a:rPr lang="en-US" altLang="zh-CN" sz="2800" baseline="-25000" dirty="0"/>
              <a:t>2</a:t>
            </a:r>
            <a:r>
              <a:rPr lang="zh-CN" altLang="zh-CN" sz="2800" dirty="0"/>
              <a:t>的集气瓶中反应生成 </a:t>
            </a:r>
            <a:r>
              <a:rPr lang="en-US" altLang="zh-CN" sz="2800" dirty="0"/>
              <a:t>Na</a:t>
            </a:r>
            <a:r>
              <a:rPr lang="en-US" altLang="zh-CN" sz="2800" baseline="-25000" dirty="0"/>
              <a:t>2</a:t>
            </a:r>
            <a:r>
              <a:rPr lang="en-US" altLang="zh-CN" sz="2800" dirty="0"/>
              <a:t>CO</a:t>
            </a:r>
            <a:r>
              <a:rPr lang="en-US" altLang="zh-CN" sz="2800" baseline="-25000" dirty="0"/>
              <a:t>3</a:t>
            </a:r>
            <a:endParaRPr lang="zh-CN" altLang="zh-CN" sz="2800" dirty="0"/>
          </a:p>
          <a:p>
            <a:pPr>
              <a:lnSpc>
                <a:spcPct val="150000"/>
              </a:lnSpc>
            </a:pPr>
            <a:r>
              <a:rPr lang="zh-CN" altLang="zh-CN" sz="2800" dirty="0"/>
              <a:t>和</a:t>
            </a:r>
            <a:r>
              <a:rPr lang="en-US" altLang="zh-CN" sz="2800" dirty="0"/>
              <a:t>C,</a:t>
            </a:r>
            <a:r>
              <a:rPr lang="zh-CN" altLang="zh-CN" sz="2800" dirty="0"/>
              <a:t>说明</a:t>
            </a:r>
            <a:r>
              <a:rPr lang="en-US" altLang="zh-CN" sz="2800" dirty="0"/>
              <a:t>CO</a:t>
            </a:r>
            <a:r>
              <a:rPr lang="en-US" altLang="zh-CN" sz="2800" baseline="-25000" dirty="0"/>
              <a:t>2</a:t>
            </a:r>
            <a:r>
              <a:rPr lang="zh-CN" altLang="zh-CN" sz="2800" dirty="0"/>
              <a:t>具有氧化性</a:t>
            </a:r>
            <a:r>
              <a:rPr lang="en-US" altLang="zh-CN" sz="2800" dirty="0"/>
              <a:t>,A</a:t>
            </a:r>
            <a:r>
              <a:rPr lang="zh-CN" altLang="zh-CN" sz="2800" dirty="0"/>
              <a:t>项正确</a:t>
            </a:r>
            <a:r>
              <a:rPr lang="en-US" altLang="zh-CN" sz="2800" dirty="0"/>
              <a:t>;</a:t>
            </a:r>
            <a:r>
              <a:rPr lang="zh-CN" altLang="zh-CN" sz="2800" dirty="0"/>
              <a:t>根据</a:t>
            </a:r>
            <a:r>
              <a:rPr lang="en-US" altLang="zh-CN" sz="2800" dirty="0"/>
              <a:t>Na</a:t>
            </a:r>
            <a:r>
              <a:rPr lang="zh-CN" altLang="zh-CN" sz="2800" dirty="0"/>
              <a:t>分别与水、乙醇反应的剧烈程度或产生气泡的快慢可比较水和乙醇中氢的活泼性</a:t>
            </a:r>
            <a:r>
              <a:rPr lang="en-US" altLang="zh-CN" sz="2800" dirty="0"/>
              <a:t>,B</a:t>
            </a:r>
            <a:r>
              <a:rPr lang="zh-CN" altLang="zh-CN" sz="2800" dirty="0"/>
              <a:t>项正确</a:t>
            </a:r>
            <a:r>
              <a:rPr lang="en-US" altLang="zh-CN" sz="2800" dirty="0"/>
              <a:t>;</a:t>
            </a:r>
            <a:r>
              <a:rPr lang="zh-CN" altLang="zh-CN" sz="2800" dirty="0"/>
              <a:t>钠与</a:t>
            </a:r>
            <a:r>
              <a:rPr lang="en-US" altLang="zh-CN" sz="2800" dirty="0"/>
              <a:t>O</a:t>
            </a:r>
            <a:r>
              <a:rPr lang="en-US" altLang="zh-CN" sz="2800" baseline="-25000" dirty="0"/>
              <a:t>2</a:t>
            </a:r>
            <a:r>
              <a:rPr lang="zh-CN" altLang="zh-CN" sz="2800" dirty="0"/>
              <a:t>反应的各种产物中钠只显</a:t>
            </a:r>
            <a:r>
              <a:rPr lang="en-US" altLang="zh-CN" sz="2800" dirty="0"/>
              <a:t>+1</a:t>
            </a:r>
            <a:r>
              <a:rPr lang="zh-CN" altLang="zh-CN" sz="2800" dirty="0"/>
              <a:t>价</a:t>
            </a:r>
            <a:r>
              <a:rPr lang="en-US" altLang="zh-CN" sz="2800" dirty="0"/>
              <a:t>,</a:t>
            </a:r>
            <a:r>
              <a:rPr lang="zh-CN" altLang="zh-CN" sz="2800" dirty="0"/>
              <a:t>所以</a:t>
            </a:r>
            <a:r>
              <a:rPr lang="en-US" altLang="zh-CN" sz="2800" dirty="0"/>
              <a:t>1 </a:t>
            </a:r>
            <a:r>
              <a:rPr lang="en-US" altLang="zh-CN" sz="2800" dirty="0" err="1"/>
              <a:t>mol</a:t>
            </a:r>
            <a:r>
              <a:rPr lang="en-US" altLang="zh-CN" sz="2800" dirty="0"/>
              <a:t> Na</a:t>
            </a:r>
            <a:r>
              <a:rPr lang="zh-CN" altLang="zh-CN" sz="2800" dirty="0"/>
              <a:t>充分燃烧转移</a:t>
            </a:r>
            <a:r>
              <a:rPr lang="en-US" altLang="zh-CN" sz="2800" dirty="0"/>
              <a:t>1 </a:t>
            </a:r>
            <a:r>
              <a:rPr lang="en-US" altLang="zh-CN" sz="2800" dirty="0" err="1"/>
              <a:t>mol</a:t>
            </a:r>
            <a:r>
              <a:rPr lang="en-US" altLang="zh-CN" sz="2800" dirty="0"/>
              <a:t> e</a:t>
            </a:r>
            <a:r>
              <a:rPr lang="en-US" altLang="zh-CN" sz="2800" baseline="30000" dirty="0"/>
              <a:t>-</a:t>
            </a:r>
            <a:r>
              <a:rPr lang="en-US" altLang="zh-CN" sz="2800" dirty="0"/>
              <a:t>,C</a:t>
            </a:r>
            <a:r>
              <a:rPr lang="zh-CN" altLang="zh-CN" sz="2800" dirty="0"/>
              <a:t>项正确</a:t>
            </a:r>
            <a:r>
              <a:rPr lang="en-US" altLang="zh-CN" sz="2800" dirty="0"/>
              <a:t>; Na</a:t>
            </a:r>
            <a:r>
              <a:rPr lang="zh-CN" altLang="zh-CN" sz="2800" dirty="0"/>
              <a:t>与</a:t>
            </a:r>
            <a:r>
              <a:rPr lang="en-US" altLang="zh-CN" sz="2800" dirty="0"/>
              <a:t>CuSO</a:t>
            </a:r>
            <a:r>
              <a:rPr lang="en-US" altLang="zh-CN" sz="2800" baseline="-25000" dirty="0"/>
              <a:t>4</a:t>
            </a:r>
            <a:r>
              <a:rPr lang="zh-CN" altLang="zh-CN" sz="2800" dirty="0"/>
              <a:t>溶液反应</a:t>
            </a:r>
            <a:r>
              <a:rPr lang="en-US" altLang="zh-CN" sz="2800" dirty="0"/>
              <a:t>,</a:t>
            </a:r>
            <a:r>
              <a:rPr lang="zh-CN" altLang="zh-CN" sz="2800" dirty="0"/>
              <a:t>不能置换出</a:t>
            </a:r>
            <a:r>
              <a:rPr lang="en-US" altLang="zh-CN" sz="2800" dirty="0"/>
              <a:t>Cu,</a:t>
            </a:r>
            <a:r>
              <a:rPr lang="zh-CN" altLang="zh-CN" sz="2800" dirty="0"/>
              <a:t>离子方程式应为</a:t>
            </a:r>
            <a:r>
              <a:rPr lang="en-US" altLang="zh-CN" sz="2800" dirty="0"/>
              <a:t>2Na+2H</a:t>
            </a:r>
            <a:r>
              <a:rPr lang="en-US" altLang="zh-CN" sz="2800" baseline="-25000" dirty="0"/>
              <a:t>2</a:t>
            </a:r>
            <a:r>
              <a:rPr lang="en-US" altLang="zh-CN" sz="2800" dirty="0"/>
              <a:t>O+ Cu</a:t>
            </a:r>
            <a:r>
              <a:rPr lang="en-US" altLang="zh-CN" sz="2800" baseline="30000" dirty="0"/>
              <a:t>2+</a:t>
            </a:r>
            <a:r>
              <a:rPr lang="en-US" altLang="zh-CN" sz="2800" dirty="0"/>
              <a:t>     Cu(OH)</a:t>
            </a:r>
            <a:r>
              <a:rPr lang="en-US" altLang="zh-CN" sz="2800" baseline="-25000" dirty="0"/>
              <a:t>2</a:t>
            </a:r>
            <a:r>
              <a:rPr lang="en-US" altLang="zh-CN" sz="2800" dirty="0"/>
              <a:t>↓+2Na</a:t>
            </a:r>
            <a:r>
              <a:rPr lang="en-US" altLang="zh-CN" sz="2800" baseline="30000" dirty="0"/>
              <a:t>+</a:t>
            </a:r>
            <a:r>
              <a:rPr lang="en-US" altLang="zh-CN" sz="2800" dirty="0"/>
              <a:t>+H</a:t>
            </a:r>
            <a:r>
              <a:rPr lang="en-US" altLang="zh-CN" sz="2800" baseline="-25000" dirty="0"/>
              <a:t>2</a:t>
            </a:r>
            <a:r>
              <a:rPr lang="en-US" altLang="zh-CN" sz="2800" dirty="0"/>
              <a:t>↑,D</a:t>
            </a:r>
            <a:r>
              <a:rPr lang="zh-CN" altLang="zh-CN" sz="2800" dirty="0"/>
              <a:t>项错误。</a:t>
            </a:r>
            <a:endParaRPr lang="en-US" altLang="zh-CN" sz="2800" dirty="0"/>
          </a:p>
          <a:p>
            <a:pPr>
              <a:lnSpc>
                <a:spcPct val="150000"/>
              </a:lnSpc>
            </a:pPr>
            <a:r>
              <a:rPr lang="zh-CN" altLang="zh-CN" sz="2800" b="1" dirty="0">
                <a:solidFill>
                  <a:srgbClr val="DA251C"/>
                </a:solidFill>
              </a:rPr>
              <a:t>答案</a:t>
            </a:r>
            <a:r>
              <a:rPr lang="zh-CN" altLang="zh-CN" sz="2800" dirty="0"/>
              <a:t>　</a:t>
            </a:r>
            <a:r>
              <a:rPr lang="en-US" altLang="zh-CN" sz="2800" dirty="0"/>
              <a:t>D</a:t>
            </a:r>
            <a:endParaRPr lang="zh-CN" altLang="zh-CN" sz="2800" dirty="0"/>
          </a:p>
        </p:txBody>
      </p:sp>
      <p:pic>
        <p:nvPicPr>
          <p:cNvPr id="6" name="图片 5"/>
          <p:cNvPicPr/>
          <p:nvPr/>
        </p:nvPicPr>
        <p:blipFill>
          <a:blip r:embed="rId2"/>
          <a:stretch>
            <a:fillRect/>
          </a:stretch>
        </p:blipFill>
        <p:spPr>
          <a:xfrm>
            <a:off x="10278745" y="3571383"/>
            <a:ext cx="496471" cy="282053"/>
          </a:xfrm>
          <a:prstGeom prst="rect">
            <a:avLst/>
          </a:prstGeom>
        </p:spPr>
      </p:pic>
      <p:sp>
        <p:nvSpPr>
          <p:cNvPr id="7" name="矩形 6"/>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8" name="组合 7"/>
          <p:cNvGrpSpPr/>
          <p:nvPr/>
        </p:nvGrpSpPr>
        <p:grpSpPr>
          <a:xfrm>
            <a:off x="11409225" y="1524"/>
            <a:ext cx="85864" cy="187056"/>
            <a:chOff x="5320236" y="0"/>
            <a:chExt cx="1566554" cy="3412757"/>
          </a:xfrm>
        </p:grpSpPr>
        <p:sp>
          <p:nvSpPr>
            <p:cNvPr id="10" name="任意多边形 9"/>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2" name="组合 11"/>
          <p:cNvGrpSpPr/>
          <p:nvPr/>
        </p:nvGrpSpPr>
        <p:grpSpPr>
          <a:xfrm>
            <a:off x="11578590" y="60500"/>
            <a:ext cx="379366" cy="115796"/>
            <a:chOff x="2452571" y="1771159"/>
            <a:chExt cx="7813430" cy="2384926"/>
          </a:xfrm>
          <a:solidFill>
            <a:schemeClr val="bg1"/>
          </a:solidFill>
        </p:grpSpPr>
        <p:sp>
          <p:nvSpPr>
            <p:cNvPr id="13" name="任意多边形 12"/>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任意多边形 13"/>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p:cNvSpPr/>
          <p:nvPr/>
        </p:nvSpPr>
        <p:spPr>
          <a:xfrm>
            <a:off x="9098281" y="0"/>
            <a:ext cx="21146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专题五：钠及其化合物</a:t>
            </a:r>
          </a:p>
        </p:txBody>
      </p:sp>
    </p:spTree>
    <p:extLst>
      <p:ext uri="{BB962C8B-B14F-4D97-AF65-F5344CB8AC3E}">
        <p14:creationId xmlns:p14="http://schemas.microsoft.com/office/powerpoint/2010/main" val="27664698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xmlns="" id="{9BCFBCDB-577C-4C84-9BF9-814CC413FB39}"/>
              </a:ext>
            </a:extLst>
          </p:cNvPr>
          <p:cNvSpPr/>
          <p:nvPr/>
        </p:nvSpPr>
        <p:spPr>
          <a:xfrm>
            <a:off x="250487" y="734771"/>
            <a:ext cx="11723912" cy="3893951"/>
          </a:xfrm>
          <a:prstGeom prst="rect">
            <a:avLst/>
          </a:prstGeom>
        </p:spPr>
        <p:txBody>
          <a:bodyPr wrap="square">
            <a:spAutoFit/>
          </a:bodyPr>
          <a:lstStyle/>
          <a:p>
            <a:pPr>
              <a:lnSpc>
                <a:spcPct val="150000"/>
              </a:lnSpc>
            </a:pPr>
            <a:r>
              <a:rPr lang="zh-CN" altLang="zh-CN" sz="2800" b="1" dirty="0">
                <a:solidFill>
                  <a:srgbClr val="DA251C"/>
                </a:solidFill>
                <a:cs typeface="Times New Roman"/>
              </a:rPr>
              <a:t>示例</a:t>
            </a:r>
            <a:r>
              <a:rPr lang="en-US" altLang="zh-CN" sz="2800" b="1" dirty="0">
                <a:solidFill>
                  <a:srgbClr val="DA251C"/>
                </a:solidFill>
                <a:cs typeface="Times New Roman"/>
              </a:rPr>
              <a:t>9</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t>[</a:t>
            </a:r>
            <a:r>
              <a:rPr lang="zh-CN" altLang="zh-CN" sz="2800" dirty="0"/>
              <a:t>高考组合题</a:t>
            </a:r>
            <a:r>
              <a:rPr lang="en-US" altLang="zh-CN" sz="2800" dirty="0"/>
              <a:t>]</a:t>
            </a:r>
            <a:r>
              <a:rPr lang="zh-CN" altLang="zh-CN" sz="2800" dirty="0"/>
              <a:t>下列说法错误的是</a:t>
            </a:r>
          </a:p>
          <a:p>
            <a:pPr>
              <a:lnSpc>
                <a:spcPct val="150000"/>
              </a:lnSpc>
            </a:pPr>
            <a:r>
              <a:rPr lang="en-US" altLang="zh-CN" sz="2800" dirty="0"/>
              <a:t>A.[2015</a:t>
            </a:r>
            <a:r>
              <a:rPr lang="zh-CN" altLang="zh-CN" sz="2800" dirty="0"/>
              <a:t>新课标全国卷</a:t>
            </a:r>
            <a:r>
              <a:rPr lang="en-US" altLang="zh-CN" sz="2800" dirty="0"/>
              <a:t>Ⅰ,8C]</a:t>
            </a:r>
            <a:r>
              <a:rPr lang="zh-CN" altLang="zh-CN" sz="2800" dirty="0"/>
              <a:t>过氧化钠与水反应时</a:t>
            </a:r>
            <a:r>
              <a:rPr lang="en-US" altLang="zh-CN" sz="2800" dirty="0"/>
              <a:t>,</a:t>
            </a:r>
            <a:r>
              <a:rPr lang="zh-CN" altLang="zh-CN" sz="2800" dirty="0"/>
              <a:t>生成 </a:t>
            </a:r>
            <a:r>
              <a:rPr lang="en-US" altLang="zh-CN" sz="2800" dirty="0"/>
              <a:t>0.1 </a:t>
            </a:r>
            <a:r>
              <a:rPr lang="en-US" altLang="zh-CN" sz="2800" dirty="0" err="1"/>
              <a:t>mol</a:t>
            </a:r>
            <a:r>
              <a:rPr lang="en-US" altLang="zh-CN" sz="2800" dirty="0"/>
              <a:t> </a:t>
            </a:r>
            <a:r>
              <a:rPr lang="zh-CN" altLang="zh-CN" sz="2800" dirty="0"/>
              <a:t>氧气转移的电子数为</a:t>
            </a:r>
            <a:r>
              <a:rPr lang="en-US" altLang="zh-CN" sz="2800" dirty="0"/>
              <a:t>0.2</a:t>
            </a:r>
            <a:r>
              <a:rPr lang="en-US" altLang="zh-CN" sz="2800" i="1" dirty="0"/>
              <a:t>N</a:t>
            </a:r>
            <a:r>
              <a:rPr lang="en-US" altLang="zh-CN" sz="2800" baseline="-25000" dirty="0"/>
              <a:t>A</a:t>
            </a:r>
            <a:endParaRPr lang="zh-CN" altLang="zh-CN" sz="2800" dirty="0"/>
          </a:p>
          <a:p>
            <a:pPr>
              <a:lnSpc>
                <a:spcPct val="150000"/>
              </a:lnSpc>
            </a:pPr>
            <a:r>
              <a:rPr lang="en-US" altLang="zh-CN" sz="2800" dirty="0"/>
              <a:t>B.[2014</a:t>
            </a:r>
            <a:r>
              <a:rPr lang="zh-CN" altLang="zh-CN" sz="2800" dirty="0"/>
              <a:t>新课标全国卷</a:t>
            </a:r>
            <a:r>
              <a:rPr lang="en-US" altLang="zh-CN" sz="2800" dirty="0"/>
              <a:t>Ⅱ,9B]</a:t>
            </a:r>
            <a:r>
              <a:rPr lang="zh-CN" altLang="zh-CN" sz="2800" dirty="0"/>
              <a:t>二氧化碳通过</a:t>
            </a:r>
            <a:r>
              <a:rPr lang="en-US" altLang="zh-CN" sz="2800" dirty="0"/>
              <a:t>Na</a:t>
            </a:r>
            <a:r>
              <a:rPr lang="en-US" altLang="zh-CN" sz="2800" baseline="-25000" dirty="0"/>
              <a:t>2</a:t>
            </a:r>
            <a:r>
              <a:rPr lang="en-US" altLang="zh-CN" sz="2800" dirty="0"/>
              <a:t>O</a:t>
            </a:r>
            <a:r>
              <a:rPr lang="en-US" altLang="zh-CN" sz="2800" baseline="-25000" dirty="0"/>
              <a:t>2</a:t>
            </a:r>
            <a:r>
              <a:rPr lang="zh-CN" altLang="zh-CN" sz="2800" dirty="0"/>
              <a:t>粉末</a:t>
            </a:r>
            <a:r>
              <a:rPr lang="en-US" altLang="zh-CN" sz="2800" dirty="0"/>
              <a:t>,</a:t>
            </a:r>
            <a:r>
              <a:rPr lang="zh-CN" altLang="zh-CN" sz="2800" dirty="0"/>
              <a:t>反应后固体物质增重</a:t>
            </a:r>
          </a:p>
          <a:p>
            <a:pPr>
              <a:lnSpc>
                <a:spcPct val="150000"/>
              </a:lnSpc>
            </a:pPr>
            <a:r>
              <a:rPr lang="en-US" altLang="zh-CN" sz="2800" dirty="0"/>
              <a:t>C.[2014</a:t>
            </a:r>
            <a:r>
              <a:rPr lang="zh-CN" altLang="zh-CN" sz="2800" dirty="0"/>
              <a:t>大纲全国卷</a:t>
            </a:r>
            <a:r>
              <a:rPr lang="en-US" altLang="zh-CN" sz="2800" dirty="0"/>
              <a:t>,7C]1 </a:t>
            </a:r>
            <a:r>
              <a:rPr lang="en-US" altLang="zh-CN" sz="2800" dirty="0" err="1"/>
              <a:t>mol</a:t>
            </a:r>
            <a:r>
              <a:rPr lang="en-US" altLang="zh-CN" sz="2800" dirty="0"/>
              <a:t> Na</a:t>
            </a:r>
            <a:r>
              <a:rPr lang="en-US" altLang="zh-CN" sz="2800" baseline="-25000" dirty="0"/>
              <a:t>2</a:t>
            </a:r>
            <a:r>
              <a:rPr lang="en-US" altLang="zh-CN" sz="2800" dirty="0"/>
              <a:t>O</a:t>
            </a:r>
            <a:r>
              <a:rPr lang="en-US" altLang="zh-CN" sz="2800" baseline="-25000" dirty="0"/>
              <a:t>2</a:t>
            </a:r>
            <a:r>
              <a:rPr lang="zh-CN" altLang="zh-CN" sz="2800" dirty="0"/>
              <a:t>固体中含离子总数为</a:t>
            </a:r>
            <a:r>
              <a:rPr lang="en-US" altLang="zh-CN" sz="2800" dirty="0"/>
              <a:t>4</a:t>
            </a:r>
            <a:r>
              <a:rPr lang="en-US" altLang="zh-CN" sz="2800" i="1" dirty="0"/>
              <a:t>N</a:t>
            </a:r>
            <a:r>
              <a:rPr lang="en-US" altLang="zh-CN" sz="2800" baseline="-25000" dirty="0"/>
              <a:t>A</a:t>
            </a:r>
            <a:endParaRPr lang="zh-CN" altLang="zh-CN" sz="2800" dirty="0"/>
          </a:p>
          <a:p>
            <a:pPr>
              <a:lnSpc>
                <a:spcPct val="150000"/>
              </a:lnSpc>
            </a:pPr>
            <a:r>
              <a:rPr lang="en-US" altLang="zh-CN" sz="2800" dirty="0"/>
              <a:t>D.[2017</a:t>
            </a:r>
            <a:r>
              <a:rPr lang="zh-CN" altLang="zh-CN" sz="2800" dirty="0"/>
              <a:t>海南</a:t>
            </a:r>
            <a:r>
              <a:rPr lang="en-US" altLang="zh-CN" sz="2800" dirty="0"/>
              <a:t>,7C]</a:t>
            </a:r>
            <a:r>
              <a:rPr lang="zh-CN" altLang="zh-CN" sz="2800" dirty="0"/>
              <a:t>过氧化钠与二氧化碳反应可制备氧气</a:t>
            </a:r>
          </a:p>
        </p:txBody>
      </p:sp>
      <p:sp>
        <p:nvSpPr>
          <p:cNvPr id="18" name="矩形 17">
            <a:extLst>
              <a:ext uri="{FF2B5EF4-FFF2-40B4-BE49-F238E27FC236}">
                <a16:creationId xmlns:a16="http://schemas.microsoft.com/office/drawing/2014/main" xmlns="" id="{A2A84C92-79A9-4D4B-B239-8E7F764F7A24}"/>
              </a:ext>
            </a:extLst>
          </p:cNvPr>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19" name="矩形 18">
            <a:extLst>
              <a:ext uri="{FF2B5EF4-FFF2-40B4-BE49-F238E27FC236}">
                <a16:creationId xmlns:a16="http://schemas.microsoft.com/office/drawing/2014/main" xmlns="" id="{11FDB6B2-A016-4A70-B131-BD696910996E}"/>
              </a:ext>
            </a:extLst>
          </p:cNvPr>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20" name="矩形 19">
            <a:extLst>
              <a:ext uri="{FF2B5EF4-FFF2-40B4-BE49-F238E27FC236}">
                <a16:creationId xmlns:a16="http://schemas.microsoft.com/office/drawing/2014/main" xmlns="" id="{3A6C60BF-FD67-4859-A866-B3E2AFF0A966}"/>
              </a:ext>
            </a:extLst>
          </p:cNvPr>
          <p:cNvSpPr/>
          <p:nvPr/>
        </p:nvSpPr>
        <p:spPr>
          <a:xfrm>
            <a:off x="1066800" y="-2"/>
            <a:ext cx="493776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800" dirty="0">
                <a:solidFill>
                  <a:srgbClr val="DA251C"/>
                </a:solidFill>
              </a:rPr>
              <a:t>考向</a:t>
            </a:r>
            <a:r>
              <a:rPr lang="en-US" altLang="zh-CN" sz="2800" dirty="0">
                <a:solidFill>
                  <a:srgbClr val="DA251C"/>
                </a:solidFill>
              </a:rPr>
              <a:t>2 </a:t>
            </a:r>
            <a:r>
              <a:rPr lang="zh-CN" altLang="en-US" sz="2800" dirty="0">
                <a:solidFill>
                  <a:srgbClr val="DA251C"/>
                </a:solidFill>
              </a:rPr>
              <a:t>过氧化钠的性质及应用</a:t>
            </a:r>
            <a:endParaRPr lang="en-US" altLang="zh-CN" sz="2800" dirty="0">
              <a:solidFill>
                <a:srgbClr val="DA251C"/>
              </a:solidFill>
            </a:endParaRPr>
          </a:p>
        </p:txBody>
      </p:sp>
    </p:spTree>
    <p:extLst>
      <p:ext uri="{BB962C8B-B14F-4D97-AF65-F5344CB8AC3E}">
        <p14:creationId xmlns:p14="http://schemas.microsoft.com/office/powerpoint/2010/main" val="16341565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xmlns="" id="{9BCFBCDB-577C-4C84-9BF9-814CC413FB39}"/>
                  </a:ext>
                </a:extLst>
              </p:cNvPr>
              <p:cNvSpPr/>
              <p:nvPr/>
            </p:nvSpPr>
            <p:spPr>
              <a:xfrm>
                <a:off x="250487" y="734771"/>
                <a:ext cx="11723912" cy="4012060"/>
              </a:xfrm>
              <a:prstGeom prst="rect">
                <a:avLst/>
              </a:prstGeom>
            </p:spPr>
            <p:txBody>
              <a:bodyPr wrap="square">
                <a:spAutoFit/>
              </a:bodyPr>
              <a:lstStyle/>
              <a:p>
                <a:pPr>
                  <a:lnSpc>
                    <a:spcPct val="150000"/>
                  </a:lnSpc>
                </a:pPr>
                <a:r>
                  <a:rPr lang="zh-CN" altLang="zh-CN" sz="2800" b="1" dirty="0">
                    <a:solidFill>
                      <a:srgbClr val="DA251C"/>
                    </a:solidFill>
                  </a:rPr>
                  <a:t>解析</a:t>
                </a:r>
                <a:r>
                  <a:rPr lang="zh-CN" altLang="zh-CN" sz="2800" dirty="0"/>
                  <a:t>　过氧化钠与水发生反应</a:t>
                </a:r>
                <a:r>
                  <a:rPr lang="en-US" altLang="zh-CN" sz="2800" dirty="0"/>
                  <a:t>2Na</a:t>
                </a:r>
                <a:r>
                  <a:rPr lang="en-US" altLang="zh-CN" sz="2800" baseline="-25000" dirty="0"/>
                  <a:t>2</a:t>
                </a:r>
                <a:r>
                  <a:rPr lang="en-US" altLang="zh-CN" sz="2800" dirty="0"/>
                  <a:t>O</a:t>
                </a:r>
                <a:r>
                  <a:rPr lang="en-US" altLang="zh-CN" sz="2800" baseline="-25000" dirty="0"/>
                  <a:t>2</a:t>
                </a:r>
                <a:r>
                  <a:rPr lang="en-US" altLang="zh-CN" sz="2800" dirty="0"/>
                  <a:t>+2H</a:t>
                </a:r>
                <a:r>
                  <a:rPr lang="en-US" altLang="zh-CN" sz="2800" baseline="-25000" dirty="0"/>
                  <a:t>2</a:t>
                </a:r>
                <a:r>
                  <a:rPr lang="en-US" altLang="zh-CN" sz="2800" dirty="0"/>
                  <a:t>O       4NaOH+O</a:t>
                </a:r>
                <a:r>
                  <a:rPr lang="en-US" altLang="zh-CN" sz="2800" baseline="-25000" dirty="0"/>
                  <a:t>2</a:t>
                </a:r>
                <a:r>
                  <a:rPr lang="en-US" altLang="zh-CN" sz="2800" dirty="0"/>
                  <a:t>↑,Na</a:t>
                </a:r>
                <a:r>
                  <a:rPr lang="en-US" altLang="zh-CN" sz="2800" baseline="-25000" dirty="0"/>
                  <a:t>2</a:t>
                </a:r>
                <a:r>
                  <a:rPr lang="en-US" altLang="zh-CN" sz="2800" dirty="0"/>
                  <a:t>O</a:t>
                </a:r>
                <a:r>
                  <a:rPr lang="en-US" altLang="zh-CN" sz="2800" baseline="-25000" dirty="0"/>
                  <a:t>2</a:t>
                </a:r>
                <a:r>
                  <a:rPr lang="zh-CN" altLang="zh-CN" sz="2800" dirty="0"/>
                  <a:t>既作氧化剂又作还原剂</a:t>
                </a:r>
                <a:r>
                  <a:rPr lang="en-US" altLang="zh-CN" sz="2800" dirty="0"/>
                  <a:t>,</a:t>
                </a:r>
                <a:r>
                  <a:rPr lang="zh-CN" altLang="zh-CN" sz="2800" dirty="0"/>
                  <a:t>生成</a:t>
                </a:r>
                <a:r>
                  <a:rPr lang="en-US" altLang="zh-CN" sz="2800" dirty="0"/>
                  <a:t>0.1 </a:t>
                </a:r>
                <a:r>
                  <a:rPr lang="en-US" altLang="zh-CN" sz="2800" dirty="0" err="1"/>
                  <a:t>mol</a:t>
                </a:r>
                <a:r>
                  <a:rPr lang="zh-CN" altLang="zh-CN" sz="2800" dirty="0"/>
                  <a:t>氧气</a:t>
                </a:r>
                <a:r>
                  <a:rPr lang="en-US" altLang="zh-CN" sz="2800" dirty="0"/>
                  <a:t>,</a:t>
                </a:r>
                <a:r>
                  <a:rPr lang="zh-CN" altLang="zh-CN" sz="2800" dirty="0"/>
                  <a:t>转移电子数为 </a:t>
                </a:r>
                <a:r>
                  <a:rPr lang="en-US" altLang="zh-CN" sz="2800" dirty="0"/>
                  <a:t>0.2</a:t>
                </a:r>
                <a:r>
                  <a:rPr lang="en-US" altLang="zh-CN" sz="2800" i="1" dirty="0"/>
                  <a:t>N</a:t>
                </a:r>
                <a:r>
                  <a:rPr lang="en-US" altLang="zh-CN" sz="2800" baseline="-25000" dirty="0"/>
                  <a:t>A</a:t>
                </a:r>
                <a:r>
                  <a:rPr lang="en-US" altLang="zh-CN" sz="2800" dirty="0"/>
                  <a:t>,A</a:t>
                </a:r>
                <a:r>
                  <a:rPr lang="zh-CN" altLang="zh-CN" sz="2800" dirty="0"/>
                  <a:t>项正确</a:t>
                </a:r>
                <a:r>
                  <a:rPr lang="en-US" altLang="zh-CN" sz="2800" dirty="0"/>
                  <a:t>;</a:t>
                </a:r>
                <a:r>
                  <a:rPr lang="zh-CN" altLang="zh-CN" sz="2800" dirty="0"/>
                  <a:t>二氧化碳通过</a:t>
                </a:r>
                <a:r>
                  <a:rPr lang="en-US" altLang="zh-CN" sz="2800" dirty="0"/>
                  <a:t>Na</a:t>
                </a:r>
                <a:r>
                  <a:rPr lang="en-US" altLang="zh-CN" sz="2800" baseline="-25000" dirty="0"/>
                  <a:t>2</a:t>
                </a:r>
                <a:r>
                  <a:rPr lang="en-US" altLang="zh-CN" sz="2800" dirty="0"/>
                  <a:t>O</a:t>
                </a:r>
                <a:r>
                  <a:rPr lang="en-US" altLang="zh-CN" sz="2800" baseline="-25000" dirty="0"/>
                  <a:t>2</a:t>
                </a:r>
                <a:r>
                  <a:rPr lang="zh-CN" altLang="zh-CN" sz="2800" dirty="0"/>
                  <a:t>粉末</a:t>
                </a:r>
                <a:r>
                  <a:rPr lang="en-US" altLang="zh-CN" sz="2800" dirty="0"/>
                  <a:t>,</a:t>
                </a:r>
                <a:r>
                  <a:rPr lang="zh-CN" altLang="zh-CN" sz="2800" dirty="0"/>
                  <a:t>发生反应</a:t>
                </a:r>
                <a:r>
                  <a:rPr lang="en-US" altLang="zh-CN" sz="2800" dirty="0"/>
                  <a:t>2CO</a:t>
                </a:r>
                <a:r>
                  <a:rPr lang="en-US" altLang="zh-CN" sz="2800" baseline="-25000" dirty="0"/>
                  <a:t>2</a:t>
                </a:r>
                <a:r>
                  <a:rPr lang="en-US" altLang="zh-CN" sz="2800" dirty="0"/>
                  <a:t>+2Na</a:t>
                </a:r>
                <a:r>
                  <a:rPr lang="en-US" altLang="zh-CN" sz="2800" baseline="-25000" dirty="0"/>
                  <a:t>2</a:t>
                </a:r>
                <a:r>
                  <a:rPr lang="en-US" altLang="zh-CN" sz="2800" dirty="0"/>
                  <a:t>O</a:t>
                </a:r>
                <a:r>
                  <a:rPr lang="en-US" altLang="zh-CN" sz="2800" baseline="-25000" dirty="0"/>
                  <a:t>2</a:t>
                </a:r>
                <a:r>
                  <a:rPr lang="en-US" altLang="zh-CN" sz="2800" dirty="0"/>
                  <a:t>       2Na</a:t>
                </a:r>
                <a:r>
                  <a:rPr lang="en-US" altLang="zh-CN" sz="2800" baseline="-25000" dirty="0"/>
                  <a:t>2</a:t>
                </a:r>
                <a:r>
                  <a:rPr lang="en-US" altLang="zh-CN" sz="2800" dirty="0"/>
                  <a:t>CO</a:t>
                </a:r>
                <a:r>
                  <a:rPr lang="en-US" altLang="zh-CN" sz="2800" baseline="-25000" dirty="0"/>
                  <a:t>3</a:t>
                </a:r>
                <a:r>
                  <a:rPr lang="en-US" altLang="zh-CN" sz="2800" dirty="0"/>
                  <a:t>+O</a:t>
                </a:r>
                <a:r>
                  <a:rPr lang="en-US" altLang="zh-CN" sz="2800" baseline="-25000" dirty="0"/>
                  <a:t>2</a:t>
                </a:r>
                <a:r>
                  <a:rPr lang="en-US" altLang="zh-CN" sz="2800" dirty="0"/>
                  <a:t>,</a:t>
                </a:r>
                <a:r>
                  <a:rPr lang="zh-CN" altLang="zh-CN" sz="2800" dirty="0"/>
                  <a:t>固体质量增加</a:t>
                </a:r>
                <a:r>
                  <a:rPr lang="en-US" altLang="zh-CN" sz="2800" dirty="0"/>
                  <a:t>,B</a:t>
                </a:r>
                <a:r>
                  <a:rPr lang="zh-CN" altLang="zh-CN" sz="2800" dirty="0"/>
                  <a:t>项正确</a:t>
                </a:r>
                <a:r>
                  <a:rPr lang="en-US" altLang="zh-CN" sz="2800" dirty="0"/>
                  <a:t>; Na</a:t>
                </a:r>
                <a:r>
                  <a:rPr lang="en-US" altLang="zh-CN" sz="2800" baseline="-25000" dirty="0"/>
                  <a:t>2</a:t>
                </a:r>
                <a:r>
                  <a:rPr lang="en-US" altLang="zh-CN" sz="2800" dirty="0"/>
                  <a:t>O</a:t>
                </a:r>
                <a:r>
                  <a:rPr lang="en-US" altLang="zh-CN" sz="2800" baseline="-25000" dirty="0"/>
                  <a:t>2</a:t>
                </a:r>
                <a:r>
                  <a:rPr lang="zh-CN" altLang="zh-CN" sz="2800" dirty="0"/>
                  <a:t>是由</a:t>
                </a:r>
                <a:r>
                  <a:rPr lang="en-US" altLang="zh-CN" sz="2800" dirty="0"/>
                  <a:t>Na</a:t>
                </a:r>
                <a:r>
                  <a:rPr lang="en-US" altLang="zh-CN" sz="2800" baseline="30000" dirty="0"/>
                  <a:t>+</a:t>
                </a:r>
                <a:r>
                  <a:rPr lang="zh-CN" altLang="zh-CN" sz="2800" dirty="0"/>
                  <a:t>与</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2</m:t>
                        </m:r>
                      </m:sub>
                      <m:sup>
                        <m:r>
                          <a:rPr lang="en-US" altLang="zh-CN" sz="2800">
                            <a:latin typeface="Cambria Math" panose="02040503050406030204" pitchFamily="18" charset="0"/>
                          </a:rPr>
                          <m:t>2</m:t>
                        </m:r>
                        <m:r>
                          <m:rPr>
                            <m:nor/>
                          </m:rPr>
                          <a:rPr lang="en-US" altLang="zh-CN" sz="2800" i="1"/>
                          <m:t>−</m:t>
                        </m:r>
                      </m:sup>
                    </m:sSubSup>
                  </m:oMath>
                </a14:m>
                <a:r>
                  <a:rPr lang="zh-CN" altLang="zh-CN" sz="2800" dirty="0"/>
                  <a:t>构成的</a:t>
                </a:r>
                <a:r>
                  <a:rPr lang="en-US" altLang="zh-CN" sz="2800" dirty="0"/>
                  <a:t>,</a:t>
                </a:r>
                <a:r>
                  <a:rPr lang="zh-CN" altLang="zh-CN" sz="2800" dirty="0"/>
                  <a:t>故</a:t>
                </a:r>
                <a:r>
                  <a:rPr lang="en-US" altLang="zh-CN" sz="2800" dirty="0"/>
                  <a:t>1 </a:t>
                </a:r>
                <a:r>
                  <a:rPr lang="en-US" altLang="zh-CN" sz="2800" dirty="0" err="1"/>
                  <a:t>mol</a:t>
                </a:r>
                <a:r>
                  <a:rPr lang="en-US" altLang="zh-CN" sz="2800" dirty="0"/>
                  <a:t> Na</a:t>
                </a:r>
                <a:r>
                  <a:rPr lang="en-US" altLang="zh-CN" sz="2800" baseline="-25000" dirty="0"/>
                  <a:t>2</a:t>
                </a:r>
                <a:r>
                  <a:rPr lang="en-US" altLang="zh-CN" sz="2800" dirty="0"/>
                  <a:t>O</a:t>
                </a:r>
                <a:r>
                  <a:rPr lang="en-US" altLang="zh-CN" sz="2800" baseline="-25000" dirty="0"/>
                  <a:t>2</a:t>
                </a:r>
                <a:r>
                  <a:rPr lang="zh-CN" altLang="zh-CN" sz="2800" dirty="0"/>
                  <a:t>固体中含离子总数为</a:t>
                </a:r>
                <a:r>
                  <a:rPr lang="en-US" altLang="zh-CN" sz="2800" dirty="0"/>
                  <a:t>3</a:t>
                </a:r>
                <a:r>
                  <a:rPr lang="en-US" altLang="zh-CN" sz="2800" i="1" dirty="0"/>
                  <a:t>N</a:t>
                </a:r>
                <a:r>
                  <a:rPr lang="en-US" altLang="zh-CN" sz="2800" baseline="-25000" dirty="0"/>
                  <a:t>A</a:t>
                </a:r>
                <a:r>
                  <a:rPr lang="en-US" altLang="zh-CN" sz="2800" dirty="0"/>
                  <a:t>,C</a:t>
                </a:r>
                <a:r>
                  <a:rPr lang="zh-CN" altLang="zh-CN" sz="2800" dirty="0"/>
                  <a:t>项错误</a:t>
                </a:r>
                <a:r>
                  <a:rPr lang="en-US" altLang="zh-CN" sz="2800" dirty="0"/>
                  <a:t>; </a:t>
                </a:r>
                <a:r>
                  <a:rPr lang="zh-CN" altLang="zh-CN" sz="2800" dirty="0"/>
                  <a:t>过氧化钠与二氧化碳反应可制备氧气</a:t>
                </a:r>
                <a:r>
                  <a:rPr lang="en-US" altLang="zh-CN" sz="2800" dirty="0"/>
                  <a:t>,D</a:t>
                </a:r>
                <a:r>
                  <a:rPr lang="zh-CN" altLang="zh-CN" sz="2800" dirty="0"/>
                  <a:t>项正确。</a:t>
                </a:r>
              </a:p>
              <a:p>
                <a:pPr>
                  <a:lnSpc>
                    <a:spcPct val="150000"/>
                  </a:lnSpc>
                </a:pPr>
                <a:r>
                  <a:rPr lang="zh-CN" altLang="zh-CN" sz="2800" b="1" dirty="0">
                    <a:solidFill>
                      <a:srgbClr val="DA251C"/>
                    </a:solidFill>
                  </a:rPr>
                  <a:t>答案</a:t>
                </a:r>
                <a:r>
                  <a:rPr lang="zh-CN" altLang="zh-CN" sz="2800" dirty="0"/>
                  <a:t>　</a:t>
                </a:r>
                <a:r>
                  <a:rPr lang="en-US" altLang="zh-CN" sz="2800" dirty="0"/>
                  <a:t>C</a:t>
                </a:r>
                <a:endParaRPr lang="zh-CN" altLang="zh-CN" sz="2800" dirty="0"/>
              </a:p>
            </p:txBody>
          </p:sp>
        </mc:Choice>
        <mc:Fallback xmlns="">
          <p:sp>
            <p:nvSpPr>
              <p:cNvPr id="9" name="矩形 8">
                <a:extLst>
                  <a:ext uri="{FF2B5EF4-FFF2-40B4-BE49-F238E27FC236}">
                    <a16:creationId xmlns:a16="http://schemas.microsoft.com/office/drawing/2014/main" id="{9BCFBCDB-577C-4C84-9BF9-814CC413FB39}"/>
                  </a:ext>
                </a:extLst>
              </p:cNvPr>
              <p:cNvSpPr>
                <a:spLocks noRot="1" noChangeAspect="1" noMove="1" noResize="1" noEditPoints="1" noAdjustHandles="1" noChangeArrowheads="1" noChangeShapeType="1" noTextEdit="1"/>
              </p:cNvSpPr>
              <p:nvPr/>
            </p:nvSpPr>
            <p:spPr>
              <a:xfrm>
                <a:off x="250487" y="734771"/>
                <a:ext cx="11723912" cy="4012060"/>
              </a:xfrm>
              <a:prstGeom prst="rect">
                <a:avLst/>
              </a:prstGeom>
              <a:blipFill>
                <a:blip r:embed="rId2"/>
                <a:stretch>
                  <a:fillRect l="-1040" r="-936" b="-1520"/>
                </a:stretch>
              </a:blipFill>
            </p:spPr>
            <p:txBody>
              <a:bodyPr/>
              <a:lstStyle/>
              <a:p>
                <a:r>
                  <a:rPr lang="zh-CN" altLang="en-US">
                    <a:noFill/>
                  </a:rPr>
                  <a:t> </a:t>
                </a:r>
              </a:p>
            </p:txBody>
          </p:sp>
        </mc:Fallback>
      </mc:AlternateContent>
      <p:pic>
        <p:nvPicPr>
          <p:cNvPr id="6" name="图片 5"/>
          <p:cNvPicPr/>
          <p:nvPr/>
        </p:nvPicPr>
        <p:blipFill>
          <a:blip r:embed="rId3"/>
          <a:stretch>
            <a:fillRect/>
          </a:stretch>
        </p:blipFill>
        <p:spPr>
          <a:xfrm>
            <a:off x="7113369" y="990743"/>
            <a:ext cx="496471" cy="282053"/>
          </a:xfrm>
          <a:prstGeom prst="rect">
            <a:avLst/>
          </a:prstGeom>
        </p:spPr>
      </p:pic>
      <p:pic>
        <p:nvPicPr>
          <p:cNvPr id="7" name="图片 6"/>
          <p:cNvPicPr/>
          <p:nvPr/>
        </p:nvPicPr>
        <p:blipFill>
          <a:blip r:embed="rId3"/>
          <a:stretch>
            <a:fillRect/>
          </a:stretch>
        </p:blipFill>
        <p:spPr>
          <a:xfrm>
            <a:off x="5953760" y="2281063"/>
            <a:ext cx="496471" cy="282053"/>
          </a:xfrm>
          <a:prstGeom prst="rect">
            <a:avLst/>
          </a:prstGeom>
        </p:spPr>
      </p:pic>
      <p:sp>
        <p:nvSpPr>
          <p:cNvPr id="21" name="矩形 20"/>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22" name="组合 21"/>
          <p:cNvGrpSpPr/>
          <p:nvPr/>
        </p:nvGrpSpPr>
        <p:grpSpPr>
          <a:xfrm>
            <a:off x="11409225" y="1524"/>
            <a:ext cx="85864" cy="187056"/>
            <a:chOff x="5320236" y="0"/>
            <a:chExt cx="1566554" cy="3412757"/>
          </a:xfrm>
        </p:grpSpPr>
        <p:sp>
          <p:nvSpPr>
            <p:cNvPr id="23" name="任意多边形 22"/>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任意多边形 23"/>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25" name="组合 24"/>
          <p:cNvGrpSpPr/>
          <p:nvPr/>
        </p:nvGrpSpPr>
        <p:grpSpPr>
          <a:xfrm>
            <a:off x="11578590" y="60500"/>
            <a:ext cx="379366" cy="115796"/>
            <a:chOff x="2452571" y="1771159"/>
            <a:chExt cx="7813430" cy="2384926"/>
          </a:xfrm>
          <a:solidFill>
            <a:schemeClr val="bg1"/>
          </a:solidFill>
        </p:grpSpPr>
        <p:sp>
          <p:nvSpPr>
            <p:cNvPr id="26" name="任意多边形 25"/>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7" name="任意多边形 26"/>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矩形 28"/>
          <p:cNvSpPr/>
          <p:nvPr/>
        </p:nvSpPr>
        <p:spPr>
          <a:xfrm>
            <a:off x="9098281" y="0"/>
            <a:ext cx="211467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专题五：钠及其化合物</a:t>
            </a:r>
          </a:p>
        </p:txBody>
      </p:sp>
    </p:spTree>
    <p:extLst>
      <p:ext uri="{BB962C8B-B14F-4D97-AF65-F5344CB8AC3E}">
        <p14:creationId xmlns:p14="http://schemas.microsoft.com/office/powerpoint/2010/main" val="37750668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721571" y="2254128"/>
            <a:ext cx="4801314" cy="499432"/>
          </a:xfrm>
          <a:prstGeom prst="rect">
            <a:avLst/>
          </a:prstGeom>
          <a:noFill/>
        </p:spPr>
        <p:txBody>
          <a:bodyPr wrap="none" rtlCol="0">
            <a:spAutoFit/>
          </a:bodyPr>
          <a:lstStyle/>
          <a:p>
            <a:pPr algn="ctr">
              <a:lnSpc>
                <a:spcPct val="150000"/>
              </a:lnSpc>
            </a:pPr>
            <a:r>
              <a:rPr lang="zh-CN" altLang="en-US" sz="2000" dirty="0">
                <a:solidFill>
                  <a:srgbClr val="DA251C"/>
                </a:solidFill>
              </a:rPr>
              <a:t>找新题，组好卷！智能筛选，一键成卷！</a:t>
            </a:r>
            <a:endParaRPr lang="en-US" altLang="zh-CN" sz="2000" dirty="0">
              <a:solidFill>
                <a:srgbClr val="DA251C"/>
              </a:solidFill>
            </a:endParaRPr>
          </a:p>
        </p:txBody>
      </p:sp>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r="40505"/>
          <a:stretch/>
        </p:blipFill>
        <p:spPr>
          <a:xfrm>
            <a:off x="8514840" y="1725644"/>
            <a:ext cx="1214777" cy="288998"/>
          </a:xfrm>
          <a:prstGeom prst="rect">
            <a:avLst/>
          </a:prstGeom>
        </p:spPr>
      </p:pic>
      <p:sp>
        <p:nvSpPr>
          <p:cNvPr id="8" name="文本框 7"/>
          <p:cNvSpPr txBox="1"/>
          <p:nvPr/>
        </p:nvSpPr>
        <p:spPr>
          <a:xfrm>
            <a:off x="6830575" y="2816547"/>
            <a:ext cx="4583306" cy="535531"/>
          </a:xfrm>
          <a:prstGeom prst="rect">
            <a:avLst/>
          </a:prstGeom>
          <a:noFill/>
        </p:spPr>
        <p:txBody>
          <a:bodyPr wrap="none" rtlCol="0">
            <a:spAutoFit/>
          </a:bodyPr>
          <a:lstStyle/>
          <a:p>
            <a:pPr algn="ctr">
              <a:lnSpc>
                <a:spcPct val="120000"/>
              </a:lnSpc>
            </a:pPr>
            <a:r>
              <a:rPr lang="zh-CN" altLang="zh-CN" sz="1200" dirty="0">
                <a:solidFill>
                  <a:schemeClr val="tx1">
                    <a:lumMod val="50000"/>
                    <a:lumOff val="50000"/>
                  </a:schemeClr>
                </a:solidFill>
                <a:latin typeface="+mn-ea"/>
              </a:rPr>
              <a:t>强区名校，新题好卷，每日更新</a:t>
            </a:r>
            <a:r>
              <a:rPr lang="zh-CN" altLang="en-US" sz="1200" dirty="0">
                <a:solidFill>
                  <a:schemeClr val="tx1">
                    <a:lumMod val="50000"/>
                    <a:lumOff val="50000"/>
                  </a:schemeClr>
                </a:solidFill>
                <a:latin typeface="+mn-ea"/>
              </a:rPr>
              <a:t>，</a:t>
            </a:r>
            <a:r>
              <a:rPr lang="zh-CN" altLang="zh-CN" sz="1200" dirty="0">
                <a:solidFill>
                  <a:schemeClr val="tx1">
                    <a:lumMod val="50000"/>
                    <a:lumOff val="50000"/>
                  </a:schemeClr>
                </a:solidFill>
                <a:latin typeface="+mn-ea"/>
              </a:rPr>
              <a:t>智能选题，模板体例，</a:t>
            </a:r>
            <a:r>
              <a:rPr lang="en-US" altLang="zh-CN" sz="1200" dirty="0">
                <a:solidFill>
                  <a:schemeClr val="tx1">
                    <a:lumMod val="50000"/>
                    <a:lumOff val="50000"/>
                  </a:schemeClr>
                </a:solidFill>
                <a:latin typeface="+mn-ea"/>
              </a:rPr>
              <a:t>3</a:t>
            </a:r>
            <a:r>
              <a:rPr lang="zh-CN" altLang="zh-CN" sz="1200" dirty="0">
                <a:solidFill>
                  <a:schemeClr val="tx1">
                    <a:lumMod val="50000"/>
                    <a:lumOff val="50000"/>
                  </a:schemeClr>
                </a:solidFill>
                <a:latin typeface="+mn-ea"/>
              </a:rPr>
              <a:t>步成卷</a:t>
            </a:r>
            <a:endParaRPr lang="en-US" altLang="zh-CN" sz="1200" dirty="0">
              <a:solidFill>
                <a:schemeClr val="tx1">
                  <a:lumMod val="50000"/>
                  <a:lumOff val="50000"/>
                </a:schemeClr>
              </a:solidFill>
              <a:latin typeface="+mn-ea"/>
            </a:endParaRPr>
          </a:p>
          <a:p>
            <a:pPr algn="ctr">
              <a:lnSpc>
                <a:spcPct val="120000"/>
              </a:lnSpc>
            </a:pPr>
            <a:r>
              <a:rPr lang="zh-CN" altLang="zh-CN" sz="1200" dirty="0">
                <a:solidFill>
                  <a:schemeClr val="tx1">
                    <a:lumMod val="50000"/>
                    <a:lumOff val="50000"/>
                  </a:schemeClr>
                </a:solidFill>
                <a:latin typeface="+mn-ea"/>
              </a:rPr>
              <a:t>自动查重，一键替换，</a:t>
            </a:r>
            <a:r>
              <a:rPr lang="zh-CN" altLang="en-US" sz="1200" dirty="0">
                <a:solidFill>
                  <a:schemeClr val="tx1">
                    <a:lumMod val="50000"/>
                    <a:lumOff val="50000"/>
                  </a:schemeClr>
                </a:solidFill>
                <a:latin typeface="+mn-ea"/>
              </a:rPr>
              <a:t>难度自定，天星原创题库，</a:t>
            </a:r>
            <a:r>
              <a:rPr lang="zh-CN" altLang="zh-CN" sz="1200" dirty="0">
                <a:solidFill>
                  <a:schemeClr val="tx1">
                    <a:lumMod val="50000"/>
                    <a:lumOff val="50000"/>
                  </a:schemeClr>
                </a:solidFill>
                <a:latin typeface="+mn-ea"/>
              </a:rPr>
              <a:t>好题随选随用</a:t>
            </a:r>
            <a:r>
              <a:rPr lang="en-US" altLang="zh-CN" sz="1200" dirty="0">
                <a:solidFill>
                  <a:schemeClr val="tx1">
                    <a:lumMod val="50000"/>
                    <a:lumOff val="50000"/>
                  </a:schemeClr>
                </a:solidFill>
                <a:latin typeface="+mn-ea"/>
              </a:rPr>
              <a:t>!</a:t>
            </a:r>
          </a:p>
        </p:txBody>
      </p:sp>
      <p:sp>
        <p:nvSpPr>
          <p:cNvPr id="9" name="矩形 8"/>
          <p:cNvSpPr/>
          <p:nvPr/>
        </p:nvSpPr>
        <p:spPr>
          <a:xfrm>
            <a:off x="8516934" y="4347700"/>
            <a:ext cx="1210588" cy="430374"/>
          </a:xfrm>
          <a:prstGeom prst="rect">
            <a:avLst/>
          </a:prstGeom>
        </p:spPr>
        <p:txBody>
          <a:bodyPr wrap="none">
            <a:spAutoFit/>
          </a:bodyPr>
          <a:lstStyle/>
          <a:p>
            <a:pPr algn="ctr">
              <a:lnSpc>
                <a:spcPct val="120000"/>
              </a:lnSpc>
            </a:pPr>
            <a:r>
              <a:rPr lang="zh-CN" altLang="en-US" sz="2000" dirty="0">
                <a:solidFill>
                  <a:schemeClr val="tx1">
                    <a:lumMod val="85000"/>
                    <a:lumOff val="15000"/>
                  </a:schemeClr>
                </a:solidFill>
                <a:latin typeface="+mn-ea"/>
              </a:rPr>
              <a:t>免费组卷</a:t>
            </a:r>
            <a:endParaRPr lang="zh-CN" altLang="zh-CN" sz="2000" dirty="0">
              <a:solidFill>
                <a:schemeClr val="tx1">
                  <a:lumMod val="85000"/>
                  <a:lumOff val="15000"/>
                </a:schemeClr>
              </a:solidFill>
              <a:latin typeface="+mn-ea"/>
            </a:endParaRPr>
          </a:p>
        </p:txBody>
      </p:sp>
      <p:cxnSp>
        <p:nvCxnSpPr>
          <p:cNvPr id="11" name="直接连接符 10"/>
          <p:cNvCxnSpPr/>
          <p:nvPr/>
        </p:nvCxnSpPr>
        <p:spPr>
          <a:xfrm>
            <a:off x="6096000" y="1251857"/>
            <a:ext cx="0" cy="435428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矩形 11">
            <a:hlinkClick r:id="rId3"/>
          </p:cNvPr>
          <p:cNvSpPr/>
          <p:nvPr/>
        </p:nvSpPr>
        <p:spPr>
          <a:xfrm>
            <a:off x="7924799" y="4833257"/>
            <a:ext cx="2394857" cy="478971"/>
          </a:xfrm>
          <a:prstGeom prst="rect">
            <a:avLst/>
          </a:prstGeom>
          <a:solidFill>
            <a:srgbClr val="DA251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rPr>
              <a:t>www.wln100.com</a:t>
            </a:r>
            <a:endParaRPr lang="zh-CN" altLang="en-US" sz="2000" dirty="0">
              <a:solidFill>
                <a:schemeClr val="bg1"/>
              </a:solidFill>
            </a:endParaRPr>
          </a:p>
        </p:txBody>
      </p:sp>
      <p:sp>
        <p:nvSpPr>
          <p:cNvPr id="14" name="文本框 13"/>
          <p:cNvSpPr txBox="1"/>
          <p:nvPr/>
        </p:nvSpPr>
        <p:spPr>
          <a:xfrm>
            <a:off x="1474395" y="4313171"/>
            <a:ext cx="3448380" cy="553998"/>
          </a:xfrm>
          <a:prstGeom prst="rect">
            <a:avLst/>
          </a:prstGeom>
          <a:noFill/>
        </p:spPr>
        <p:txBody>
          <a:bodyPr wrap="none" rtlCol="0">
            <a:spAutoFit/>
          </a:bodyPr>
          <a:lstStyle/>
          <a:p>
            <a:pPr algn="ctr">
              <a:lnSpc>
                <a:spcPct val="150000"/>
              </a:lnSpc>
            </a:pPr>
            <a:r>
              <a:rPr lang="en-US" altLang="zh-CN" sz="2000" dirty="0">
                <a:solidFill>
                  <a:schemeClr val="tx1">
                    <a:lumMod val="85000"/>
                    <a:lumOff val="15000"/>
                  </a:schemeClr>
                </a:solidFill>
              </a:rPr>
              <a:t>2019《</a:t>
            </a:r>
            <a:r>
              <a:rPr lang="zh-CN" altLang="en-US" sz="2000" dirty="0">
                <a:solidFill>
                  <a:schemeClr val="tx1">
                    <a:lumMod val="85000"/>
                    <a:lumOff val="15000"/>
                  </a:schemeClr>
                </a:solidFill>
              </a:rPr>
              <a:t>高考帮</a:t>
            </a:r>
            <a:r>
              <a:rPr lang="en-US" altLang="zh-CN" sz="2000" dirty="0">
                <a:solidFill>
                  <a:schemeClr val="tx1">
                    <a:lumMod val="85000"/>
                    <a:lumOff val="15000"/>
                  </a:schemeClr>
                </a:solidFill>
              </a:rPr>
              <a:t>》</a:t>
            </a:r>
            <a:r>
              <a:rPr lang="zh-CN" altLang="en-US" sz="2000" dirty="0">
                <a:solidFill>
                  <a:schemeClr val="tx1">
                    <a:lumMod val="85000"/>
                    <a:lumOff val="15000"/>
                  </a:schemeClr>
                </a:solidFill>
              </a:rPr>
              <a:t>增值</a:t>
            </a:r>
            <a:r>
              <a:rPr lang="en-US" altLang="zh-CN" sz="2000" dirty="0">
                <a:solidFill>
                  <a:schemeClr val="tx1">
                    <a:lumMod val="85000"/>
                    <a:lumOff val="15000"/>
                  </a:schemeClr>
                </a:solidFill>
              </a:rPr>
              <a:t>PPT</a:t>
            </a:r>
            <a:r>
              <a:rPr lang="zh-CN" altLang="en-US" sz="2000" dirty="0">
                <a:solidFill>
                  <a:schemeClr val="tx1">
                    <a:lumMod val="85000"/>
                    <a:lumOff val="15000"/>
                  </a:schemeClr>
                </a:solidFill>
              </a:rPr>
              <a:t>课件</a:t>
            </a:r>
            <a:endParaRPr lang="en-US" altLang="zh-CN" sz="2000" dirty="0">
              <a:solidFill>
                <a:schemeClr val="tx1">
                  <a:lumMod val="85000"/>
                  <a:lumOff val="15000"/>
                </a:schemeClr>
              </a:solidFill>
            </a:endParaRPr>
          </a:p>
        </p:txBody>
      </p:sp>
      <p:sp>
        <p:nvSpPr>
          <p:cNvPr id="16" name="矩形 15">
            <a:hlinkClick r:id="rId4"/>
          </p:cNvPr>
          <p:cNvSpPr/>
          <p:nvPr/>
        </p:nvSpPr>
        <p:spPr>
          <a:xfrm>
            <a:off x="1902399" y="4833257"/>
            <a:ext cx="2385706" cy="478971"/>
          </a:xfrm>
          <a:prstGeom prst="rect">
            <a:avLst/>
          </a:prstGeom>
          <a:solidFill>
            <a:srgbClr val="DA251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rPr>
              <a:t>查看更多 </a:t>
            </a:r>
            <a:r>
              <a:rPr lang="en-US" altLang="zh-CN" sz="1400" dirty="0">
                <a:solidFill>
                  <a:schemeClr val="bg1"/>
                </a:solidFill>
              </a:rPr>
              <a:t>&gt;</a:t>
            </a:r>
            <a:endParaRPr lang="zh-CN" altLang="en-US" sz="1400" dirty="0">
              <a:solidFill>
                <a:schemeClr val="bg1"/>
              </a:solidFill>
            </a:endParaRPr>
          </a:p>
        </p:txBody>
      </p:sp>
      <p:pic>
        <p:nvPicPr>
          <p:cNvPr id="15" name="图片 14"/>
          <p:cNvPicPr>
            <a:picLocks noChangeAspect="1"/>
          </p:cNvPicPr>
          <p:nvPr/>
        </p:nvPicPr>
        <p:blipFill>
          <a:blip r:embed="rId5"/>
          <a:stretch>
            <a:fillRect/>
          </a:stretch>
        </p:blipFill>
        <p:spPr>
          <a:xfrm>
            <a:off x="2294404" y="1811729"/>
            <a:ext cx="1654790" cy="2382898"/>
          </a:xfrm>
          <a:prstGeom prst="rect">
            <a:avLst/>
          </a:prstGeom>
          <a:solidFill>
            <a:srgbClr val="C00000"/>
          </a:solidFill>
          <a:ln>
            <a:solidFill>
              <a:srgbClr val="DA251C"/>
            </a:solidFill>
          </a:ln>
        </p:spPr>
      </p:pic>
    </p:spTree>
    <p:extLst>
      <p:ext uri="{BB962C8B-B14F-4D97-AF65-F5344CB8AC3E}">
        <p14:creationId xmlns:p14="http://schemas.microsoft.com/office/powerpoint/2010/main" val="2749715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34043" y="949904"/>
            <a:ext cx="11723913" cy="4616648"/>
          </a:xfrm>
          <a:prstGeom prst="rect">
            <a:avLst/>
          </a:prstGeom>
        </p:spPr>
        <p:txBody>
          <a:bodyPr wrap="square">
            <a:spAutoFit/>
          </a:bodyPr>
          <a:lstStyle/>
          <a:p>
            <a:pPr>
              <a:lnSpc>
                <a:spcPct val="150000"/>
              </a:lnSpc>
            </a:pPr>
            <a:r>
              <a:rPr lang="zh-CN" altLang="en-US" sz="2800" b="1" dirty="0" smtClean="0"/>
              <a:t>考</a:t>
            </a:r>
            <a:r>
              <a:rPr lang="zh-CN" altLang="en-US" sz="2800" b="1" dirty="0"/>
              <a:t>情分析</a:t>
            </a:r>
            <a:r>
              <a:rPr lang="zh-CN" altLang="en-US" sz="2800" dirty="0"/>
              <a:t>　近几年全国卷对本专题内容考查较少</a:t>
            </a:r>
            <a:r>
              <a:rPr lang="en-US" altLang="zh-CN" sz="2800" dirty="0"/>
              <a:t>,</a:t>
            </a:r>
            <a:r>
              <a:rPr lang="zh-CN" altLang="en-US" sz="2800" dirty="0"/>
              <a:t>一般与其他专题内容结合起来进行考查</a:t>
            </a:r>
            <a:r>
              <a:rPr lang="en-US" altLang="zh-CN" sz="2800" dirty="0"/>
              <a:t>,</a:t>
            </a:r>
            <a:r>
              <a:rPr lang="zh-CN" altLang="en-US" sz="2800" dirty="0"/>
              <a:t>常以一个选项或一个填空的形式考查钠与过氧化钠的性质、碳酸钠与碳酸氢钠的鉴别及有关计算</a:t>
            </a:r>
            <a:r>
              <a:rPr lang="en-US" altLang="zh-CN" sz="2800" dirty="0"/>
              <a:t>,</a:t>
            </a:r>
            <a:r>
              <a:rPr lang="zh-CN" altLang="en-US" sz="2800" dirty="0"/>
              <a:t>分值为</a:t>
            </a:r>
            <a:r>
              <a:rPr lang="en-US" altLang="zh-CN" sz="2800" dirty="0"/>
              <a:t>2~4</a:t>
            </a:r>
            <a:r>
              <a:rPr lang="zh-CN" altLang="en-US" sz="2800" dirty="0"/>
              <a:t>分。</a:t>
            </a:r>
          </a:p>
          <a:p>
            <a:pPr>
              <a:lnSpc>
                <a:spcPct val="150000"/>
              </a:lnSpc>
            </a:pPr>
            <a:r>
              <a:rPr lang="zh-CN" altLang="en-US" sz="2800" b="1" dirty="0" smtClean="0"/>
              <a:t>命题</a:t>
            </a:r>
            <a:r>
              <a:rPr lang="zh-CN" altLang="en-US" sz="2800" b="1" dirty="0"/>
              <a:t>预测</a:t>
            </a:r>
            <a:r>
              <a:rPr lang="zh-CN" altLang="en-US" sz="2800" dirty="0"/>
              <a:t>　本专题直接出现大题的可能性不大</a:t>
            </a:r>
            <a:r>
              <a:rPr lang="en-US" altLang="zh-CN" sz="2800" dirty="0"/>
              <a:t>,</a:t>
            </a:r>
            <a:r>
              <a:rPr lang="zh-CN" altLang="en-US" sz="2800" dirty="0"/>
              <a:t>但有考查迁移能力的可能性</a:t>
            </a:r>
            <a:r>
              <a:rPr lang="en-US" altLang="zh-CN" sz="2800" dirty="0"/>
              <a:t>,</a:t>
            </a:r>
            <a:r>
              <a:rPr lang="zh-CN" altLang="en-US" sz="2800" dirty="0"/>
              <a:t>考查物质的结构与性质</a:t>
            </a:r>
            <a:r>
              <a:rPr lang="en-US" altLang="zh-CN" sz="2800" dirty="0"/>
              <a:t>(</a:t>
            </a:r>
            <a:r>
              <a:rPr lang="zh-CN" altLang="en-US" sz="2800" dirty="0"/>
              <a:t>如钠的活泼性、过氧化钠的结构与性质、碳酸氢钠的热不稳定性</a:t>
            </a:r>
            <a:r>
              <a:rPr lang="en-US" altLang="zh-CN" sz="2800" dirty="0"/>
              <a:t>)</a:t>
            </a:r>
            <a:r>
              <a:rPr lang="zh-CN" altLang="en-US" sz="2800" dirty="0"/>
              <a:t>的选择题出现概率较大</a:t>
            </a:r>
            <a:r>
              <a:rPr lang="en-US" altLang="zh-CN" sz="2800" dirty="0"/>
              <a:t>,</a:t>
            </a:r>
            <a:r>
              <a:rPr lang="zh-CN" altLang="en-US" sz="2800" dirty="0"/>
              <a:t>预计</a:t>
            </a:r>
            <a:r>
              <a:rPr lang="en-US" altLang="zh-CN" sz="2800" dirty="0"/>
              <a:t>2019</a:t>
            </a:r>
            <a:r>
              <a:rPr lang="zh-CN" altLang="en-US" sz="2800" dirty="0"/>
              <a:t>年高考对本专题的考查特点不变</a:t>
            </a:r>
          </a:p>
        </p:txBody>
      </p:sp>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8" name="矩形 7"/>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rgbClr val="DA251C"/>
                </a:solidFill>
              </a:rPr>
              <a:t>命题分析预测</a:t>
            </a:r>
            <a:endParaRPr lang="zh-CN" altLang="en-US" sz="2800" dirty="0">
              <a:solidFill>
                <a:srgbClr val="DA251C"/>
              </a:solidFill>
            </a:endParaRPr>
          </a:p>
        </p:txBody>
      </p:sp>
    </p:spTree>
    <p:extLst>
      <p:ext uri="{BB962C8B-B14F-4D97-AF65-F5344CB8AC3E}">
        <p14:creationId xmlns:p14="http://schemas.microsoft.com/office/powerpoint/2010/main" val="1720224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8" name="矩形 7"/>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知识体系构建</a:t>
            </a:r>
          </a:p>
        </p:txBody>
      </p:sp>
      <p:pic>
        <p:nvPicPr>
          <p:cNvPr id="2" name="图片 1"/>
          <p:cNvPicPr>
            <a:picLocks noChangeAspect="1"/>
          </p:cNvPicPr>
          <p:nvPr/>
        </p:nvPicPr>
        <p:blipFill>
          <a:blip r:embed="rId2"/>
          <a:stretch>
            <a:fillRect/>
          </a:stretch>
        </p:blipFill>
        <p:spPr>
          <a:xfrm>
            <a:off x="295072" y="1273023"/>
            <a:ext cx="11601856" cy="4311954"/>
          </a:xfrm>
          <a:prstGeom prst="rect">
            <a:avLst/>
          </a:prstGeom>
        </p:spPr>
      </p:pic>
    </p:spTree>
    <p:extLst>
      <p:ext uri="{BB962C8B-B14F-4D97-AF65-F5344CB8AC3E}">
        <p14:creationId xmlns:p14="http://schemas.microsoft.com/office/powerpoint/2010/main" val="42224737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5dc22a5405c24047fa5e5a164fbdfac291b7c9"/>
  <p:tag name="ARTICULATE_PROJECT_OPEN" val="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1637</TotalTime>
  <Words>4158</Words>
  <Application>Microsoft Office PowerPoint</Application>
  <PresentationFormat>宽屏</PresentationFormat>
  <Paragraphs>556</Paragraphs>
  <Slides>79</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79</vt:i4>
      </vt:variant>
    </vt:vector>
  </HeadingPairs>
  <TitlesOfParts>
    <vt:vector size="88" baseType="lpstr">
      <vt:lpstr>NEU-BZ-S92</vt:lpstr>
      <vt:lpstr>方正黑体_GBK</vt:lpstr>
      <vt:lpstr>方正书宋_GBK</vt:lpstr>
      <vt:lpstr>微软雅黑</vt:lpstr>
      <vt:lpstr>Arial</vt:lpstr>
      <vt:lpstr>Calibri</vt:lpstr>
      <vt:lpstr>Cambria Math</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dc:creator>
  <cp:lastModifiedBy>lenovo</cp:lastModifiedBy>
  <cp:revision>263</cp:revision>
  <dcterms:created xsi:type="dcterms:W3CDTF">2018-02-01T09:53:21Z</dcterms:created>
  <dcterms:modified xsi:type="dcterms:W3CDTF">2018-03-20T09:38:26Z</dcterms:modified>
</cp:coreProperties>
</file>