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1" r:id="rId3"/>
    <p:sldId id="262" r:id="rId4"/>
    <p:sldId id="272" r:id="rId5"/>
    <p:sldId id="261" r:id="rId6"/>
    <p:sldId id="277" r:id="rId7"/>
    <p:sldId id="278" r:id="rId8"/>
    <p:sldId id="279" r:id="rId9"/>
    <p:sldId id="717" r:id="rId10"/>
    <p:sldId id="273" r:id="rId11"/>
    <p:sldId id="263" r:id="rId12"/>
    <p:sldId id="657" r:id="rId13"/>
    <p:sldId id="658" r:id="rId14"/>
    <p:sldId id="659" r:id="rId15"/>
    <p:sldId id="660" r:id="rId16"/>
    <p:sldId id="661" r:id="rId17"/>
    <p:sldId id="662" r:id="rId18"/>
    <p:sldId id="663" r:id="rId19"/>
    <p:sldId id="664" r:id="rId20"/>
    <p:sldId id="665" r:id="rId21"/>
    <p:sldId id="666" r:id="rId22"/>
    <p:sldId id="667" r:id="rId23"/>
    <p:sldId id="668" r:id="rId24"/>
    <p:sldId id="669" r:id="rId25"/>
    <p:sldId id="670" r:id="rId26"/>
    <p:sldId id="274" r:id="rId27"/>
    <p:sldId id="326" r:id="rId28"/>
    <p:sldId id="674" r:id="rId29"/>
    <p:sldId id="675" r:id="rId30"/>
    <p:sldId id="676" r:id="rId31"/>
    <p:sldId id="677" r:id="rId32"/>
    <p:sldId id="680" r:id="rId33"/>
    <p:sldId id="681" r:id="rId34"/>
    <p:sldId id="682" r:id="rId35"/>
    <p:sldId id="683" r:id="rId36"/>
    <p:sldId id="684" r:id="rId37"/>
    <p:sldId id="685" r:id="rId38"/>
    <p:sldId id="686" r:id="rId39"/>
    <p:sldId id="687" r:id="rId40"/>
    <p:sldId id="688" r:id="rId41"/>
    <p:sldId id="689" r:id="rId42"/>
    <p:sldId id="690" r:id="rId43"/>
    <p:sldId id="691" r:id="rId44"/>
    <p:sldId id="692" r:id="rId45"/>
    <p:sldId id="693" r:id="rId46"/>
    <p:sldId id="694" r:id="rId47"/>
    <p:sldId id="695" r:id="rId48"/>
    <p:sldId id="696" r:id="rId49"/>
    <p:sldId id="697" r:id="rId50"/>
    <p:sldId id="698" r:id="rId51"/>
    <p:sldId id="699" r:id="rId52"/>
    <p:sldId id="700" r:id="rId53"/>
    <p:sldId id="701" r:id="rId54"/>
    <p:sldId id="702" r:id="rId55"/>
    <p:sldId id="703" r:id="rId56"/>
    <p:sldId id="704" r:id="rId57"/>
    <p:sldId id="705" r:id="rId58"/>
    <p:sldId id="706" r:id="rId59"/>
    <p:sldId id="275" r:id="rId60"/>
    <p:sldId id="283" r:id="rId61"/>
    <p:sldId id="391" r:id="rId62"/>
    <p:sldId id="709" r:id="rId63"/>
    <p:sldId id="710" r:id="rId64"/>
    <p:sldId id="712" r:id="rId65"/>
    <p:sldId id="713" r:id="rId66"/>
    <p:sldId id="714" r:id="rId67"/>
    <p:sldId id="715" r:id="rId68"/>
    <p:sldId id="716" r:id="rId69"/>
    <p:sldId id="266" r:id="rId70"/>
  </p:sldIdLst>
  <p:sldSz cx="12192000" cy="6858000"/>
  <p:notesSz cx="6858000" cy="9144000"/>
  <p:custDataLst>
    <p:tags r:id="rId7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272"/>
          </p14:sldIdLst>
        </p14:section>
        <p14:section name="考情精解读" id="{E5B6AE4C-B16F-4E49-ACF6-1636DDCCFF7B}">
          <p14:sldIdLst>
            <p14:sldId id="261"/>
            <p14:sldId id="277"/>
            <p14:sldId id="278"/>
            <p14:sldId id="279"/>
            <p14:sldId id="717"/>
          </p14:sldIdLst>
        </p14:section>
        <p14:section name="A.知识全通关" id="{0696FE38-A922-4D75-AA25-7EF156A1C92B}">
          <p14:sldIdLst>
            <p14:sldId id="273"/>
            <p14:sldId id="263"/>
            <p14:sldId id="657"/>
            <p14:sldId id="658"/>
            <p14:sldId id="659"/>
            <p14:sldId id="660"/>
            <p14:sldId id="661"/>
            <p14:sldId id="662"/>
            <p14:sldId id="663"/>
            <p14:sldId id="664"/>
            <p14:sldId id="665"/>
            <p14:sldId id="666"/>
            <p14:sldId id="667"/>
            <p14:sldId id="668"/>
            <p14:sldId id="669"/>
            <p14:sldId id="670"/>
          </p14:sldIdLst>
        </p14:section>
        <p14:section name="B.素养大提升" id="{EAE3448C-E808-4F1F-840E-365612D64D3F}">
          <p14:sldIdLst>
            <p14:sldId id="274"/>
            <p14:sldId id="326"/>
            <p14:sldId id="674"/>
            <p14:sldId id="675"/>
            <p14:sldId id="676"/>
            <p14:sldId id="677"/>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Lst>
        </p14:section>
        <p14:section name="C.考向全扫描" id="{C8D129F6-420B-47E8-9577-A84C8752F9E5}">
          <p14:sldIdLst>
            <p14:sldId id="275"/>
            <p14:sldId id="283"/>
            <p14:sldId id="391"/>
            <p14:sldId id="709"/>
            <p14:sldId id="710"/>
            <p14:sldId id="712"/>
            <p14:sldId id="713"/>
            <p14:sldId id="714"/>
            <p14:sldId id="715"/>
            <p14:sldId id="716"/>
          </p14:sldIdLst>
        </p14:section>
        <p14:section name="尾片" id="{185A69EE-4998-4242-976C-7169DE9C7BAE}">
          <p14:sldIdLst>
            <p14:sldId id="266"/>
          </p14:sldIdLst>
        </p14:section>
      </p14:sectionLst>
    </p:ex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4660"/>
  </p:normalViewPr>
  <p:slideViewPr>
    <p:cSldViewPr snapToGrid="0" showGuides="1">
      <p:cViewPr varScale="1">
        <p:scale>
          <a:sx n="92" d="100"/>
          <a:sy n="92" d="100"/>
        </p:scale>
        <p:origin x="660" y="84"/>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69.xml.rels><?xml version="1.0" encoding="UTF-8" standalone="yes"?>
<Relationships xmlns="http://schemas.openxmlformats.org/package/2006/relationships"><Relationship Id="rId3" Type="http://schemas.openxmlformats.org/officeDocument/2006/relationships/hyperlink" Target="http://www.wln100.com/" TargetMode="External"/><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hyperlink" Target="http://g.tesoon.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1273628"/>
            <a:ext cx="7274413"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硫单质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硫的氢化物和重要的氧化物</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硫酸</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臭氧和过氧化氢</a:t>
            </a:r>
          </a:p>
        </p:txBody>
      </p:sp>
    </p:spTree>
    <p:extLst>
      <p:ext uri="{BB962C8B-B14F-4D97-AF65-F5344CB8AC3E}">
        <p14:creationId xmlns:p14="http://schemas.microsoft.com/office/powerpoint/2010/main" val="284340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817123" y="-2"/>
            <a:ext cx="307394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1</a:t>
            </a:r>
            <a:r>
              <a:rPr lang="zh-CN" altLang="en-US" sz="2800" dirty="0">
                <a:solidFill>
                  <a:srgbClr val="DA251C"/>
                </a:solidFill>
              </a:rPr>
              <a:t>　硫单质</a:t>
            </a:r>
            <a:endParaRPr lang="en-US" altLang="zh-CN" sz="2800" dirty="0">
              <a:solidFill>
                <a:srgbClr val="DA251C"/>
              </a:solidFill>
            </a:endParaRPr>
          </a:p>
        </p:txBody>
      </p:sp>
      <p:sp>
        <p:nvSpPr>
          <p:cNvPr id="4" name="矩形 3"/>
          <p:cNvSpPr/>
          <p:nvPr/>
        </p:nvSpPr>
        <p:spPr>
          <a:xfrm>
            <a:off x="243068" y="729341"/>
            <a:ext cx="11713580" cy="2677656"/>
          </a:xfrm>
          <a:prstGeom prst="rect">
            <a:avLst/>
          </a:prstGeom>
        </p:spPr>
        <p:txBody>
          <a:bodyPr wrap="square">
            <a:spAutoFit/>
          </a:bodyPr>
          <a:lstStyle/>
          <a:p>
            <a:pPr>
              <a:lnSpc>
                <a:spcPct val="150000"/>
              </a:lnSpc>
            </a:pPr>
            <a:r>
              <a:rPr lang="en-US" altLang="zh-CN" sz="2800" b="1" dirty="0"/>
              <a:t>1.</a:t>
            </a:r>
            <a:r>
              <a:rPr lang="zh-CN" altLang="zh-CN" sz="2800" b="1" dirty="0"/>
              <a:t>硫元素的存在形态</a:t>
            </a:r>
          </a:p>
          <a:p>
            <a:pPr>
              <a:lnSpc>
                <a:spcPct val="150000"/>
              </a:lnSpc>
            </a:pPr>
            <a:r>
              <a:rPr lang="en-US" altLang="zh-CN" sz="2800" dirty="0"/>
              <a:t>(1)</a:t>
            </a:r>
            <a:r>
              <a:rPr lang="zh-CN" altLang="zh-CN" sz="2800" dirty="0"/>
              <a:t>游离态</a:t>
            </a:r>
            <a:r>
              <a:rPr lang="en-US" altLang="zh-CN" sz="2800" dirty="0"/>
              <a:t>:</a:t>
            </a:r>
            <a:r>
              <a:rPr lang="zh-CN" altLang="zh-CN" sz="2800" dirty="0"/>
              <a:t>硫单质俗称硫黄</a:t>
            </a:r>
            <a:r>
              <a:rPr lang="en-US" altLang="zh-CN" sz="2800" dirty="0"/>
              <a:t>,</a:t>
            </a:r>
            <a:r>
              <a:rPr lang="zh-CN" altLang="zh-CN" sz="2800" dirty="0"/>
              <a:t>主要存在于火山喷口附近或地壳的岩层里。</a:t>
            </a:r>
          </a:p>
          <a:p>
            <a:pPr>
              <a:lnSpc>
                <a:spcPct val="150000"/>
              </a:lnSpc>
            </a:pPr>
            <a:r>
              <a:rPr lang="en-US" altLang="zh-CN" sz="2800" dirty="0"/>
              <a:t>(2)</a:t>
            </a:r>
            <a:r>
              <a:rPr lang="zh-CN" altLang="zh-CN" sz="2800" dirty="0"/>
              <a:t>化合态</a:t>
            </a:r>
            <a:r>
              <a:rPr lang="en-US" altLang="zh-CN" sz="2800" dirty="0"/>
              <a:t>:</a:t>
            </a:r>
            <a:r>
              <a:rPr lang="zh-CN" altLang="zh-CN" sz="2800" dirty="0"/>
              <a:t>主要以硫化物和硫酸盐的形式存在。常见含硫化合物化学式如下</a:t>
            </a:r>
            <a:r>
              <a:rPr lang="en-US" altLang="zh-CN" sz="2800" dirty="0"/>
              <a:t>:</a:t>
            </a:r>
            <a:endParaRPr lang="zh-CN" altLang="zh-CN" sz="2800" dirty="0">
              <a:solidFill>
                <a:srgbClr val="000000"/>
              </a:solidFill>
              <a:latin typeface="+mj-ea"/>
              <a:ea typeface="+mj-ea"/>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016598883"/>
              </p:ext>
            </p:extLst>
          </p:nvPr>
        </p:nvGraphicFramePr>
        <p:xfrm>
          <a:off x="408564" y="3429000"/>
          <a:ext cx="11374873" cy="1815148"/>
        </p:xfrm>
        <a:graphic>
          <a:graphicData uri="http://schemas.openxmlformats.org/drawingml/2006/table">
            <a:tbl>
              <a:tblPr firstRow="1" firstCol="1" bandRow="1">
                <a:tableStyleId>{5C22544A-7EE6-4342-B048-85BDC9FD1C3A}</a:tableStyleId>
              </a:tblPr>
              <a:tblGrid>
                <a:gridCol w="1138134">
                  <a:extLst>
                    <a:ext uri="{9D8B030D-6E8A-4147-A177-3AD203B41FA5}">
                      <a16:colId xmlns:a16="http://schemas.microsoft.com/office/drawing/2014/main" xmlns="" val="2968484141"/>
                    </a:ext>
                  </a:extLst>
                </a:gridCol>
                <a:gridCol w="1099225">
                  <a:extLst>
                    <a:ext uri="{9D8B030D-6E8A-4147-A177-3AD203B41FA5}">
                      <a16:colId xmlns:a16="http://schemas.microsoft.com/office/drawing/2014/main" xmlns="" val="2164139483"/>
                    </a:ext>
                  </a:extLst>
                </a:gridCol>
                <a:gridCol w="2023354">
                  <a:extLst>
                    <a:ext uri="{9D8B030D-6E8A-4147-A177-3AD203B41FA5}">
                      <a16:colId xmlns:a16="http://schemas.microsoft.com/office/drawing/2014/main" xmlns="" val="791626790"/>
                    </a:ext>
                  </a:extLst>
                </a:gridCol>
                <a:gridCol w="2305455">
                  <a:extLst>
                    <a:ext uri="{9D8B030D-6E8A-4147-A177-3AD203B41FA5}">
                      <a16:colId xmlns:a16="http://schemas.microsoft.com/office/drawing/2014/main" xmlns="" val="502804482"/>
                    </a:ext>
                  </a:extLst>
                </a:gridCol>
                <a:gridCol w="2110902">
                  <a:extLst>
                    <a:ext uri="{9D8B030D-6E8A-4147-A177-3AD203B41FA5}">
                      <a16:colId xmlns:a16="http://schemas.microsoft.com/office/drawing/2014/main" xmlns="" val="1306304627"/>
                    </a:ext>
                  </a:extLst>
                </a:gridCol>
                <a:gridCol w="2697803">
                  <a:extLst>
                    <a:ext uri="{9D8B030D-6E8A-4147-A177-3AD203B41FA5}">
                      <a16:colId xmlns:a16="http://schemas.microsoft.com/office/drawing/2014/main" xmlns="" val="2802953578"/>
                    </a:ext>
                  </a:extLst>
                </a:gridCol>
              </a:tblGrid>
              <a:tr h="605049">
                <a:tc>
                  <a:txBody>
                    <a:bodyPr/>
                    <a:lstStyle/>
                    <a:p>
                      <a:pPr algn="ctr">
                        <a:lnSpc>
                          <a:spcPct val="100000"/>
                        </a:lnSpc>
                        <a:spcAft>
                          <a:spcPts val="0"/>
                        </a:spcAft>
                      </a:pPr>
                      <a:r>
                        <a:rPr lang="zh-CN" sz="2800" b="0" dirty="0">
                          <a:solidFill>
                            <a:schemeClr val="tx1"/>
                          </a:solidFill>
                          <a:effectLst/>
                        </a:rPr>
                        <a:t>硫铁矿</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黄铜矿</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石膏</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芒硝</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绿矾</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明矾</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16672575"/>
                  </a:ext>
                </a:extLst>
              </a:tr>
              <a:tr h="1210099">
                <a:tc>
                  <a:txBody>
                    <a:bodyPr/>
                    <a:lstStyle/>
                    <a:p>
                      <a:pPr algn="ctr">
                        <a:lnSpc>
                          <a:spcPct val="100000"/>
                        </a:lnSpc>
                        <a:spcAft>
                          <a:spcPts val="0"/>
                        </a:spcAft>
                      </a:pPr>
                      <a:r>
                        <a:rPr lang="en-US" sz="2800" b="0">
                          <a:solidFill>
                            <a:schemeClr val="tx1"/>
                          </a:solidFill>
                          <a:effectLst/>
                        </a:rPr>
                        <a:t>FeS</a:t>
                      </a:r>
                      <a:r>
                        <a:rPr lang="en-US" sz="2800" b="0" baseline="-25000">
                          <a:solidFill>
                            <a:schemeClr val="tx1"/>
                          </a:solidFill>
                          <a:effectLst/>
                        </a:rPr>
                        <a:t>2</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a:solidFill>
                            <a:schemeClr val="tx1"/>
                          </a:solidFill>
                          <a:effectLst/>
                        </a:rPr>
                        <a:t>CuFeS</a:t>
                      </a:r>
                      <a:r>
                        <a:rPr lang="en-US" sz="2800" b="0" baseline="-25000">
                          <a:solidFill>
                            <a:schemeClr val="tx1"/>
                          </a:solidFill>
                          <a:effectLst/>
                        </a:rPr>
                        <a:t>2</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dirty="0">
                          <a:solidFill>
                            <a:schemeClr val="tx1"/>
                          </a:solidFill>
                          <a:effectLst/>
                        </a:rPr>
                        <a:t>CaSO</a:t>
                      </a:r>
                      <a:r>
                        <a:rPr lang="en-US" sz="2800" b="0" baseline="-25000" dirty="0">
                          <a:solidFill>
                            <a:schemeClr val="tx1"/>
                          </a:solidFill>
                          <a:effectLst/>
                        </a:rPr>
                        <a:t>4</a:t>
                      </a:r>
                      <a:r>
                        <a:rPr lang="en-US" sz="2800" b="0" dirty="0">
                          <a:solidFill>
                            <a:schemeClr val="tx1"/>
                          </a:solidFill>
                          <a:effectLst/>
                        </a:rPr>
                        <a:t>·2H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dirty="0">
                          <a:solidFill>
                            <a:schemeClr val="tx1"/>
                          </a:solidFill>
                          <a:effectLst/>
                        </a:rPr>
                        <a:t>Na</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4</a:t>
                      </a:r>
                      <a:r>
                        <a:rPr lang="en-US" sz="2800" b="0" dirty="0">
                          <a:solidFill>
                            <a:schemeClr val="tx1"/>
                          </a:solidFill>
                          <a:effectLst/>
                        </a:rPr>
                        <a:t>·10H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dirty="0">
                          <a:solidFill>
                            <a:schemeClr val="tx1"/>
                          </a:solidFill>
                          <a:effectLst/>
                        </a:rPr>
                        <a:t>FeSO</a:t>
                      </a:r>
                      <a:r>
                        <a:rPr lang="en-US" sz="2800" b="0" baseline="-25000" dirty="0">
                          <a:solidFill>
                            <a:schemeClr val="tx1"/>
                          </a:solidFill>
                          <a:effectLst/>
                        </a:rPr>
                        <a:t>4</a:t>
                      </a:r>
                      <a:r>
                        <a:rPr lang="en-US" sz="2800" b="0" dirty="0">
                          <a:solidFill>
                            <a:schemeClr val="tx1"/>
                          </a:solidFill>
                          <a:effectLst/>
                        </a:rPr>
                        <a:t>·7H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dirty="0" err="1">
                          <a:solidFill>
                            <a:schemeClr val="tx1"/>
                          </a:solidFill>
                          <a:effectLst/>
                        </a:rPr>
                        <a:t>KAl</a:t>
                      </a:r>
                      <a:r>
                        <a:rPr lang="en-US" sz="2800" b="0" dirty="0">
                          <a:solidFill>
                            <a:schemeClr val="tx1"/>
                          </a:solidFill>
                          <a:effectLst/>
                        </a:rPr>
                        <a:t>(SO</a:t>
                      </a:r>
                      <a:r>
                        <a:rPr lang="en-US" sz="2800" b="0" baseline="-25000" dirty="0">
                          <a:solidFill>
                            <a:schemeClr val="tx1"/>
                          </a:solidFill>
                          <a:effectLst/>
                        </a:rPr>
                        <a:t>4</a:t>
                      </a:r>
                      <a:r>
                        <a:rPr lang="en-US" sz="2800" b="0" dirty="0">
                          <a:solidFill>
                            <a:schemeClr val="tx1"/>
                          </a:solidFill>
                          <a:effectLst/>
                        </a:rPr>
                        <a:t>)</a:t>
                      </a:r>
                      <a:r>
                        <a:rPr lang="en-US" sz="2800" b="0" baseline="-25000" dirty="0">
                          <a:solidFill>
                            <a:schemeClr val="tx1"/>
                          </a:solidFill>
                          <a:effectLst/>
                        </a:rPr>
                        <a:t>2</a:t>
                      </a:r>
                      <a:r>
                        <a:rPr lang="en-US" sz="2800" b="0" dirty="0">
                          <a:solidFill>
                            <a:schemeClr val="tx1"/>
                          </a:solidFill>
                          <a:effectLst/>
                        </a:rPr>
                        <a:t>·12H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64387116"/>
                  </a:ext>
                </a:extLst>
              </a:tr>
            </a:tbl>
          </a:graphicData>
        </a:graphic>
      </p:graphicFrame>
    </p:spTree>
    <p:extLst>
      <p:ext uri="{BB962C8B-B14F-4D97-AF65-F5344CB8AC3E}">
        <p14:creationId xmlns:p14="http://schemas.microsoft.com/office/powerpoint/2010/main" val="63668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970318"/>
          </a:xfrm>
          <a:prstGeom prst="rect">
            <a:avLst/>
          </a:prstGeom>
        </p:spPr>
        <p:txBody>
          <a:bodyPr wrap="square">
            <a:spAutoFit/>
          </a:bodyPr>
          <a:lstStyle/>
          <a:p>
            <a:pPr>
              <a:lnSpc>
                <a:spcPct val="150000"/>
              </a:lnSpc>
            </a:pPr>
            <a:r>
              <a:rPr lang="en-US" altLang="zh-CN" sz="2800" b="1" dirty="0"/>
              <a:t>2.</a:t>
            </a:r>
            <a:r>
              <a:rPr lang="zh-CN" altLang="zh-CN" sz="2800" b="1" dirty="0"/>
              <a:t>硫单质的物理、化学性质</a:t>
            </a:r>
          </a:p>
          <a:p>
            <a:pPr>
              <a:lnSpc>
                <a:spcPct val="150000"/>
              </a:lnSpc>
            </a:pPr>
            <a:r>
              <a:rPr lang="en-US" altLang="zh-CN" sz="2800" dirty="0"/>
              <a:t>(1)</a:t>
            </a:r>
            <a:r>
              <a:rPr lang="zh-CN" altLang="zh-CN" sz="2800" dirty="0"/>
              <a:t>物理性质</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graphicFrame>
        <p:nvGraphicFramePr>
          <p:cNvPr id="3" name="表格 2"/>
          <p:cNvGraphicFramePr>
            <a:graphicFrameLocks noGrp="1"/>
          </p:cNvGraphicFramePr>
          <p:nvPr>
            <p:extLst>
              <p:ext uri="{D42A27DB-BD31-4B8C-83A1-F6EECF244321}">
                <p14:modId xmlns:p14="http://schemas.microsoft.com/office/powerpoint/2010/main" val="1469321083"/>
              </p:ext>
            </p:extLst>
          </p:nvPr>
        </p:nvGraphicFramePr>
        <p:xfrm>
          <a:off x="956550" y="1740256"/>
          <a:ext cx="9656327" cy="1920240"/>
        </p:xfrm>
        <a:graphic>
          <a:graphicData uri="http://schemas.openxmlformats.org/drawingml/2006/table">
            <a:tbl>
              <a:tblPr firstRow="1" firstCol="1" bandRow="1">
                <a:tableStyleId>{5C22544A-7EE6-4342-B048-85BDC9FD1C3A}</a:tableStyleId>
              </a:tblPr>
              <a:tblGrid>
                <a:gridCol w="3448688">
                  <a:extLst>
                    <a:ext uri="{9D8B030D-6E8A-4147-A177-3AD203B41FA5}">
                      <a16:colId xmlns:a16="http://schemas.microsoft.com/office/drawing/2014/main" xmlns="" val="3842786198"/>
                    </a:ext>
                  </a:extLst>
                </a:gridCol>
                <a:gridCol w="2069213">
                  <a:extLst>
                    <a:ext uri="{9D8B030D-6E8A-4147-A177-3AD203B41FA5}">
                      <a16:colId xmlns:a16="http://schemas.microsoft.com/office/drawing/2014/main" xmlns="" val="3311460694"/>
                    </a:ext>
                  </a:extLst>
                </a:gridCol>
                <a:gridCol w="2069213">
                  <a:extLst>
                    <a:ext uri="{9D8B030D-6E8A-4147-A177-3AD203B41FA5}">
                      <a16:colId xmlns:a16="http://schemas.microsoft.com/office/drawing/2014/main" xmlns="" val="4283868107"/>
                    </a:ext>
                  </a:extLst>
                </a:gridCol>
                <a:gridCol w="2069213">
                  <a:extLst>
                    <a:ext uri="{9D8B030D-6E8A-4147-A177-3AD203B41FA5}">
                      <a16:colId xmlns:a16="http://schemas.microsoft.com/office/drawing/2014/main" xmlns="" val="2756613152"/>
                    </a:ext>
                  </a:extLst>
                </a:gridCol>
              </a:tblGrid>
              <a:tr h="0">
                <a:tc>
                  <a:txBody>
                    <a:bodyPr/>
                    <a:lstStyle/>
                    <a:p>
                      <a:pPr algn="ctr">
                        <a:lnSpc>
                          <a:spcPct val="150000"/>
                        </a:lnSpc>
                        <a:spcAft>
                          <a:spcPts val="0"/>
                        </a:spcAft>
                      </a:pPr>
                      <a:r>
                        <a:rPr lang="zh-CN" sz="2800" b="0" dirty="0">
                          <a:solidFill>
                            <a:schemeClr val="tx1"/>
                          </a:solidFill>
                          <a:effectLst/>
                        </a:rPr>
                        <a:t>颜色、状态</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lnSpc>
                          <a:spcPct val="150000"/>
                        </a:lnSpc>
                        <a:spcAft>
                          <a:spcPts val="0"/>
                        </a:spcAft>
                      </a:pPr>
                      <a:r>
                        <a:rPr lang="zh-CN" sz="2800" b="0">
                          <a:solidFill>
                            <a:schemeClr val="tx1"/>
                          </a:solidFill>
                          <a:effectLst/>
                        </a:rPr>
                        <a:t>溶解性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3081555414"/>
                  </a:ext>
                </a:extLst>
              </a:tr>
              <a:tr h="0">
                <a:tc rowSpan="2">
                  <a:txBody>
                    <a:bodyPr/>
                    <a:lstStyle/>
                    <a:p>
                      <a:pPr algn="ctr">
                        <a:lnSpc>
                          <a:spcPct val="150000"/>
                        </a:lnSpc>
                        <a:spcAft>
                          <a:spcPts val="0"/>
                        </a:spcAft>
                      </a:pPr>
                      <a:r>
                        <a:rPr lang="zh-CN" sz="2800" b="0">
                          <a:solidFill>
                            <a:schemeClr val="tx1"/>
                          </a:solidFill>
                          <a:effectLst/>
                        </a:rPr>
                        <a:t>黄色</a:t>
                      </a:r>
                      <a:r>
                        <a:rPr lang="en-US" sz="2800" b="0">
                          <a:solidFill>
                            <a:schemeClr val="tx1"/>
                          </a:solidFill>
                          <a:effectLst/>
                        </a:rPr>
                        <a:t>(</a:t>
                      </a:r>
                      <a:r>
                        <a:rPr lang="zh-CN" sz="2800" b="0">
                          <a:solidFill>
                            <a:schemeClr val="tx1"/>
                          </a:solidFill>
                          <a:effectLst/>
                        </a:rPr>
                        <a:t>或淡黄色</a:t>
                      </a:r>
                      <a:r>
                        <a:rPr lang="en-US" sz="2800" b="0">
                          <a:solidFill>
                            <a:schemeClr val="tx1"/>
                          </a:solidFill>
                          <a:effectLst/>
                        </a:rPr>
                        <a:t>)</a:t>
                      </a:r>
                      <a:r>
                        <a:rPr lang="zh-CN" sz="2800" b="0">
                          <a:solidFill>
                            <a:schemeClr val="tx1"/>
                          </a:solidFill>
                          <a:effectLst/>
                        </a:rPr>
                        <a:t>固体</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rPr>
                        <a:t>水</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rPr>
                        <a:t>酒精</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800" b="0">
                          <a:solidFill>
                            <a:schemeClr val="tx1"/>
                          </a:solidFill>
                          <a:effectLst/>
                        </a:rPr>
                        <a:t>CS</a:t>
                      </a:r>
                      <a:r>
                        <a:rPr lang="en-US" sz="2800" b="0" baseline="-25000">
                          <a:solidFill>
                            <a:schemeClr val="tx1"/>
                          </a:solidFill>
                          <a:effectLst/>
                        </a:rPr>
                        <a:t>2</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05004778"/>
                  </a:ext>
                </a:extLst>
              </a:tr>
              <a:tr h="0">
                <a:tc vMerge="1">
                  <a:txBody>
                    <a:bodyPr/>
                    <a:lstStyle/>
                    <a:p>
                      <a:endParaRPr lang="zh-CN" altLang="en-US"/>
                    </a:p>
                  </a:txBody>
                  <a:tcPr/>
                </a:tc>
                <a:tc>
                  <a:txBody>
                    <a:bodyPr/>
                    <a:lstStyle/>
                    <a:p>
                      <a:pPr algn="ctr">
                        <a:lnSpc>
                          <a:spcPct val="150000"/>
                        </a:lnSpc>
                        <a:spcAft>
                          <a:spcPts val="0"/>
                        </a:spcAft>
                      </a:pPr>
                      <a:r>
                        <a:rPr lang="zh-CN" sz="2800" b="0">
                          <a:solidFill>
                            <a:schemeClr val="tx1"/>
                          </a:solidFill>
                          <a:effectLst/>
                        </a:rPr>
                        <a:t>不溶</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a:solidFill>
                            <a:schemeClr val="tx1"/>
                          </a:solidFill>
                          <a:effectLst/>
                        </a:rPr>
                        <a:t>微溶</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800" b="0" dirty="0">
                          <a:solidFill>
                            <a:schemeClr val="tx1"/>
                          </a:solidFill>
                          <a:effectLst/>
                        </a:rPr>
                        <a:t>易溶</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93166763"/>
                  </a:ext>
                </a:extLst>
              </a:tr>
            </a:tbl>
          </a:graphicData>
        </a:graphic>
      </p:graphicFrame>
    </p:spTree>
    <p:extLst>
      <p:ext uri="{BB962C8B-B14F-4D97-AF65-F5344CB8AC3E}">
        <p14:creationId xmlns:p14="http://schemas.microsoft.com/office/powerpoint/2010/main" val="323606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6555641"/>
          </a:xfrm>
          <a:prstGeom prst="rect">
            <a:avLst/>
          </a:prstGeom>
        </p:spPr>
        <p:txBody>
          <a:bodyPr wrap="square">
            <a:spAutoFit/>
          </a:bodyPr>
          <a:lstStyle/>
          <a:p>
            <a:pPr>
              <a:lnSpc>
                <a:spcPct val="150000"/>
              </a:lnSpc>
            </a:pPr>
            <a:r>
              <a:rPr lang="en-US" altLang="zh-CN" sz="2800" dirty="0"/>
              <a:t>(2)</a:t>
            </a:r>
            <a:r>
              <a:rPr lang="zh-CN" altLang="zh-CN" sz="2800" dirty="0"/>
              <a:t>化学性质</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zh-CN" altLang="zh-CN" sz="2800" dirty="0"/>
          </a:p>
          <a:p>
            <a:pPr>
              <a:lnSpc>
                <a:spcPct val="150000"/>
              </a:lnSpc>
            </a:pPr>
            <a:r>
              <a:rPr lang="en-US" altLang="zh-CN" sz="2800" dirty="0"/>
              <a:t>(3)</a:t>
            </a:r>
            <a:r>
              <a:rPr lang="zh-CN" altLang="en-US" sz="2800" dirty="0"/>
              <a:t>用途</a:t>
            </a:r>
          </a:p>
          <a:p>
            <a:pPr>
              <a:lnSpc>
                <a:spcPct val="150000"/>
              </a:lnSpc>
            </a:pPr>
            <a:r>
              <a:rPr lang="zh-CN" altLang="en-US" sz="2800" dirty="0"/>
              <a:t>用于制造硫酸、化肥、火柴及杀虫剂等</a:t>
            </a:r>
            <a:r>
              <a:rPr lang="en-US" altLang="zh-CN" sz="2800" dirty="0"/>
              <a:t>,</a:t>
            </a:r>
            <a:r>
              <a:rPr lang="zh-CN" altLang="en-US" sz="2800" dirty="0"/>
              <a:t>还用于制造火药、烟花爆竹等。</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pic>
        <p:nvPicPr>
          <p:cNvPr id="14" name="YBTWDTSDS专9-1T.eps" descr="id:2147521372;FounderCES"/>
          <p:cNvPicPr/>
          <p:nvPr/>
        </p:nvPicPr>
        <p:blipFill>
          <a:blip r:embed="rId2"/>
          <a:stretch>
            <a:fillRect/>
          </a:stretch>
        </p:blipFill>
        <p:spPr>
          <a:xfrm>
            <a:off x="2286000" y="939787"/>
            <a:ext cx="7620000" cy="4978426"/>
          </a:xfrm>
          <a:prstGeom prst="rect">
            <a:avLst/>
          </a:prstGeom>
        </p:spPr>
      </p:pic>
    </p:spTree>
    <p:extLst>
      <p:ext uri="{BB962C8B-B14F-4D97-AF65-F5344CB8AC3E}">
        <p14:creationId xmlns:p14="http://schemas.microsoft.com/office/powerpoint/2010/main" val="3699456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2677656"/>
          </a:xfrm>
          <a:prstGeom prst="rect">
            <a:avLst/>
          </a:prstGeom>
        </p:spPr>
        <p:txBody>
          <a:bodyPr wrap="square">
            <a:spAutoFit/>
          </a:bodyPr>
          <a:lstStyle/>
          <a:p>
            <a:pPr>
              <a:lnSpc>
                <a:spcPct val="150000"/>
              </a:lnSpc>
            </a:pPr>
            <a:r>
              <a:rPr lang="zh-CN" altLang="en-US" sz="2800" b="1" dirty="0">
                <a:solidFill>
                  <a:srgbClr val="DA251C"/>
                </a:solidFill>
              </a:rPr>
              <a:t>拓展延伸</a:t>
            </a:r>
            <a:endParaRPr lang="en-US" altLang="zh-CN" sz="2800" b="1" dirty="0">
              <a:solidFill>
                <a:srgbClr val="DA251C"/>
              </a:solidFill>
            </a:endParaRPr>
          </a:p>
          <a:p>
            <a:pPr>
              <a:lnSpc>
                <a:spcPct val="150000"/>
              </a:lnSpc>
            </a:pPr>
            <a:r>
              <a:rPr lang="en-US" altLang="zh-CN" sz="2800" dirty="0"/>
              <a:t>1.</a:t>
            </a:r>
            <a:r>
              <a:rPr lang="zh-CN" altLang="zh-CN" sz="2800" dirty="0"/>
              <a:t>硫元素有多种同素异形体</a:t>
            </a:r>
            <a:r>
              <a:rPr lang="en-US" altLang="zh-CN" sz="2800" dirty="0"/>
              <a:t>,</a:t>
            </a:r>
            <a:r>
              <a:rPr lang="zh-CN" altLang="zh-CN" sz="2800" dirty="0"/>
              <a:t>如单斜硫和斜方硫。硫蒸气中常存在</a:t>
            </a:r>
            <a:r>
              <a:rPr lang="en-US" altLang="zh-CN" sz="2800" dirty="0"/>
              <a:t>S</a:t>
            </a:r>
            <a:r>
              <a:rPr lang="en-US" altLang="zh-CN" sz="2800" baseline="-25000" dirty="0"/>
              <a:t>2</a:t>
            </a:r>
            <a:r>
              <a:rPr lang="zh-CN" altLang="zh-CN" sz="2800" dirty="0"/>
              <a:t>、</a:t>
            </a:r>
            <a:r>
              <a:rPr lang="en-US" altLang="zh-CN" sz="2800" dirty="0"/>
              <a:t>S</a:t>
            </a:r>
            <a:r>
              <a:rPr lang="en-US" altLang="zh-CN" sz="2800" baseline="-25000" dirty="0"/>
              <a:t>4</a:t>
            </a:r>
            <a:r>
              <a:rPr lang="zh-CN" altLang="zh-CN" sz="2800" dirty="0"/>
              <a:t>、</a:t>
            </a:r>
            <a:r>
              <a:rPr lang="en-US" altLang="zh-CN" sz="2800" dirty="0"/>
              <a:t>S</a:t>
            </a:r>
            <a:r>
              <a:rPr lang="en-US" altLang="zh-CN" sz="2800" baseline="-25000" dirty="0"/>
              <a:t>6</a:t>
            </a:r>
            <a:r>
              <a:rPr lang="zh-CN" altLang="zh-CN" sz="2800" dirty="0"/>
              <a:t>、</a:t>
            </a:r>
            <a:r>
              <a:rPr lang="en-US" altLang="zh-CN" sz="2800" dirty="0"/>
              <a:t>S</a:t>
            </a:r>
            <a:r>
              <a:rPr lang="en-US" altLang="zh-CN" sz="2800" baseline="-25000" dirty="0"/>
              <a:t>8</a:t>
            </a:r>
            <a:r>
              <a:rPr lang="zh-CN" altLang="zh-CN" sz="2800" dirty="0"/>
              <a:t>等分子。</a:t>
            </a:r>
          </a:p>
          <a:p>
            <a:pPr>
              <a:lnSpc>
                <a:spcPct val="150000"/>
              </a:lnSpc>
            </a:pPr>
            <a:r>
              <a:rPr lang="en-US" altLang="zh-CN" sz="2800" dirty="0"/>
              <a:t>2.</a:t>
            </a:r>
            <a:r>
              <a:rPr lang="zh-CN" altLang="zh-CN" sz="2800" dirty="0"/>
              <a:t>汞蒸气有毒</a:t>
            </a:r>
            <a:r>
              <a:rPr lang="en-US" altLang="zh-CN" sz="2800" dirty="0"/>
              <a:t>,</a:t>
            </a:r>
            <a:r>
              <a:rPr lang="zh-CN" altLang="zh-CN" sz="2800" dirty="0"/>
              <a:t>实验室里不慎洒落一些汞</a:t>
            </a:r>
            <a:r>
              <a:rPr lang="en-US" altLang="zh-CN" sz="2800" dirty="0"/>
              <a:t>,</a:t>
            </a:r>
            <a:r>
              <a:rPr lang="zh-CN" altLang="zh-CN" sz="2800" dirty="0"/>
              <a:t>可撒上硫粉进行处理</a:t>
            </a:r>
            <a:r>
              <a:rPr lang="en-US" altLang="zh-CN" sz="2800" dirty="0"/>
              <a:t>(</a:t>
            </a:r>
            <a:r>
              <a:rPr lang="zh-CN" altLang="zh-CN" sz="2800" dirty="0"/>
              <a:t>生成</a:t>
            </a:r>
            <a:r>
              <a:rPr lang="en-US" altLang="zh-CN" sz="2800" dirty="0" err="1"/>
              <a:t>HgS</a:t>
            </a:r>
            <a:r>
              <a:rPr lang="en-US" altLang="zh-CN" sz="2800" dirty="0"/>
              <a:t>)</a:t>
            </a:r>
            <a:r>
              <a:rPr lang="zh-CN" altLang="zh-CN" sz="2800" dirty="0"/>
              <a:t>。</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Tree>
    <p:extLst>
      <p:ext uri="{BB962C8B-B14F-4D97-AF65-F5344CB8AC3E}">
        <p14:creationId xmlns:p14="http://schemas.microsoft.com/office/powerpoint/2010/main" val="2426193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817123" y="-2"/>
            <a:ext cx="7003915"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2</a:t>
            </a:r>
            <a:r>
              <a:rPr lang="zh-CN" altLang="en-US" sz="2800" dirty="0">
                <a:solidFill>
                  <a:srgbClr val="DA251C"/>
                </a:solidFill>
              </a:rPr>
              <a:t>　硫的氢化物和重要的氧化物（重点）</a:t>
            </a:r>
            <a:endParaRPr lang="en-US" altLang="zh-CN" sz="2800" dirty="0">
              <a:solidFill>
                <a:srgbClr val="DA251C"/>
              </a:solidFill>
            </a:endParaRPr>
          </a:p>
        </p:txBody>
      </p:sp>
      <p:sp>
        <p:nvSpPr>
          <p:cNvPr id="4" name="矩形 3"/>
          <p:cNvSpPr/>
          <p:nvPr/>
        </p:nvSpPr>
        <p:spPr>
          <a:xfrm>
            <a:off x="243068" y="729341"/>
            <a:ext cx="11713580" cy="523220"/>
          </a:xfrm>
          <a:prstGeom prst="rect">
            <a:avLst/>
          </a:prstGeom>
        </p:spPr>
        <p:txBody>
          <a:bodyPr wrap="square">
            <a:spAutoFit/>
          </a:bodyPr>
          <a:lstStyle/>
          <a:p>
            <a:r>
              <a:rPr lang="en-US" altLang="zh-CN" sz="2800" b="1" dirty="0"/>
              <a:t>1.H</a:t>
            </a:r>
            <a:r>
              <a:rPr lang="en-US" altLang="zh-CN" sz="2800" b="1" baseline="-25000" dirty="0"/>
              <a:t>2</a:t>
            </a:r>
            <a:r>
              <a:rPr lang="en-US" altLang="zh-CN" sz="2800" b="1" dirty="0"/>
              <a:t>S</a:t>
            </a:r>
            <a:endParaRPr lang="zh-CN" altLang="zh-CN" sz="2800" b="1"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1873921817"/>
                  </p:ext>
                </p:extLst>
              </p:nvPr>
            </p:nvGraphicFramePr>
            <p:xfrm>
              <a:off x="428017" y="1381506"/>
              <a:ext cx="11335965" cy="5323459"/>
            </p:xfrm>
            <a:graphic>
              <a:graphicData uri="http://schemas.openxmlformats.org/drawingml/2006/table">
                <a:tbl>
                  <a:tblPr firstRow="1" firstCol="1" bandRow="1">
                    <a:tableStyleId>{5C22544A-7EE6-4342-B048-85BDC9FD1C3A}</a:tableStyleId>
                  </a:tblPr>
                  <a:tblGrid>
                    <a:gridCol w="1053080">
                      <a:extLst>
                        <a:ext uri="{9D8B030D-6E8A-4147-A177-3AD203B41FA5}">
                          <a16:colId xmlns:a16="http://schemas.microsoft.com/office/drawing/2014/main" xmlns="" val="2940668801"/>
                        </a:ext>
                      </a:extLst>
                    </a:gridCol>
                    <a:gridCol w="1053080">
                      <a:extLst>
                        <a:ext uri="{9D8B030D-6E8A-4147-A177-3AD203B41FA5}">
                          <a16:colId xmlns:a16="http://schemas.microsoft.com/office/drawing/2014/main" xmlns="" val="2557967572"/>
                        </a:ext>
                      </a:extLst>
                    </a:gridCol>
                    <a:gridCol w="2718543">
                      <a:extLst>
                        <a:ext uri="{9D8B030D-6E8A-4147-A177-3AD203B41FA5}">
                          <a16:colId xmlns:a16="http://schemas.microsoft.com/office/drawing/2014/main" xmlns="" val="3334417010"/>
                        </a:ext>
                      </a:extLst>
                    </a:gridCol>
                    <a:gridCol w="6511262">
                      <a:extLst>
                        <a:ext uri="{9D8B030D-6E8A-4147-A177-3AD203B41FA5}">
                          <a16:colId xmlns:a16="http://schemas.microsoft.com/office/drawing/2014/main" xmlns="" val="3810358447"/>
                        </a:ext>
                      </a:extLst>
                    </a:gridCol>
                  </a:tblGrid>
                  <a:tr h="44401">
                    <a:tc gridSpan="2">
                      <a:txBody>
                        <a:bodyPr/>
                        <a:lstStyle/>
                        <a:p>
                          <a:pPr algn="ctr">
                            <a:lnSpc>
                              <a:spcPct val="130000"/>
                            </a:lnSpc>
                            <a:spcAft>
                              <a:spcPts val="0"/>
                            </a:spcAft>
                          </a:pPr>
                          <a:r>
                            <a:rPr lang="zh-CN" sz="2800" b="0" dirty="0">
                              <a:solidFill>
                                <a:schemeClr val="tx1"/>
                              </a:solidFill>
                              <a:effectLst/>
                            </a:rPr>
                            <a:t>物理性质</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lnSpc>
                              <a:spcPct val="130000"/>
                            </a:lnSpc>
                            <a:spcAft>
                              <a:spcPts val="0"/>
                            </a:spcAft>
                          </a:pPr>
                          <a:r>
                            <a:rPr lang="zh-CN" sz="2800" b="0">
                              <a:solidFill>
                                <a:schemeClr val="tx1"/>
                              </a:solidFill>
                              <a:effectLst/>
                            </a:rPr>
                            <a:t>无色、有臭鸡蛋气味的气体</a:t>
                          </a:r>
                          <a:r>
                            <a:rPr lang="en-US" sz="2800" b="0">
                              <a:solidFill>
                                <a:schemeClr val="tx1"/>
                              </a:solidFill>
                              <a:effectLst/>
                            </a:rPr>
                            <a:t>;1</a:t>
                          </a:r>
                          <a:r>
                            <a:rPr lang="zh-CN" sz="2800" b="0">
                              <a:solidFill>
                                <a:schemeClr val="tx1"/>
                              </a:solidFill>
                              <a:effectLst/>
                            </a:rPr>
                            <a:t>体积的水能溶解</a:t>
                          </a:r>
                          <a:r>
                            <a:rPr lang="en-US" sz="2800" b="0">
                              <a:solidFill>
                                <a:schemeClr val="tx1"/>
                              </a:solidFill>
                              <a:effectLst/>
                            </a:rPr>
                            <a:t>2.6</a:t>
                          </a:r>
                          <a:r>
                            <a:rPr lang="zh-CN" sz="2800" b="0">
                              <a:solidFill>
                                <a:schemeClr val="tx1"/>
                              </a:solidFill>
                              <a:effectLst/>
                            </a:rPr>
                            <a:t>体积的</a:t>
                          </a:r>
                          <a:r>
                            <a:rPr lang="en-US" sz="2800" b="0">
                              <a:solidFill>
                                <a:schemeClr val="tx1"/>
                              </a:solidFill>
                              <a:effectLst/>
                            </a:rPr>
                            <a:t>H</a:t>
                          </a:r>
                          <a:r>
                            <a:rPr lang="en-US" sz="2800" b="0" baseline="-25000">
                              <a:solidFill>
                                <a:schemeClr val="tx1"/>
                              </a:solidFill>
                              <a:effectLst/>
                            </a:rPr>
                            <a:t>2</a:t>
                          </a:r>
                          <a:r>
                            <a:rPr lang="en-US" sz="2800" b="0">
                              <a:solidFill>
                                <a:schemeClr val="tx1"/>
                              </a:solidFill>
                              <a:effectLst/>
                            </a:rPr>
                            <a:t>S</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 val="1330111469"/>
                      </a:ext>
                    </a:extLst>
                  </a:tr>
                  <a:tr h="44401">
                    <a:tc rowSpan="4">
                      <a:txBody>
                        <a:bodyPr/>
                        <a:lstStyle/>
                        <a:p>
                          <a:pPr algn="ctr">
                            <a:lnSpc>
                              <a:spcPct val="130000"/>
                            </a:lnSpc>
                            <a:spcAft>
                              <a:spcPts val="0"/>
                            </a:spcAft>
                          </a:pPr>
                          <a:r>
                            <a:rPr lang="zh-CN" sz="2800" b="0">
                              <a:solidFill>
                                <a:schemeClr val="tx1"/>
                              </a:solidFill>
                              <a:effectLst/>
                            </a:rPr>
                            <a:t>化</a:t>
                          </a:r>
                        </a:p>
                        <a:p>
                          <a:pPr algn="ctr">
                            <a:lnSpc>
                              <a:spcPct val="130000"/>
                            </a:lnSpc>
                            <a:spcAft>
                              <a:spcPts val="0"/>
                            </a:spcAft>
                          </a:pPr>
                          <a:r>
                            <a:rPr lang="zh-CN" sz="2800" b="0">
                              <a:solidFill>
                                <a:schemeClr val="tx1"/>
                              </a:solidFill>
                              <a:effectLst/>
                            </a:rPr>
                            <a:t>学</a:t>
                          </a:r>
                        </a:p>
                        <a:p>
                          <a:pPr algn="ctr">
                            <a:lnSpc>
                              <a:spcPct val="130000"/>
                            </a:lnSpc>
                            <a:spcAft>
                              <a:spcPts val="0"/>
                            </a:spcAft>
                          </a:pPr>
                          <a:r>
                            <a:rPr lang="zh-CN" sz="2800" b="0">
                              <a:solidFill>
                                <a:schemeClr val="tx1"/>
                              </a:solidFill>
                              <a:effectLst/>
                            </a:rPr>
                            <a:t>性</a:t>
                          </a:r>
                        </a:p>
                        <a:p>
                          <a:pPr algn="ctr">
                            <a:lnSpc>
                              <a:spcPct val="130000"/>
                            </a:lnSpc>
                            <a:spcAft>
                              <a:spcPts val="0"/>
                            </a:spcAft>
                          </a:pPr>
                          <a:r>
                            <a:rPr lang="zh-CN" sz="2800" b="0">
                              <a:solidFill>
                                <a:schemeClr val="tx1"/>
                              </a:solidFill>
                              <a:effectLst/>
                            </a:rPr>
                            <a:t>质</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zh-CN" sz="2800" b="0">
                              <a:solidFill>
                                <a:schemeClr val="tx1"/>
                              </a:solidFill>
                              <a:effectLst/>
                            </a:rPr>
                            <a:t>毒性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30000"/>
                            </a:lnSpc>
                            <a:spcAft>
                              <a:spcPts val="0"/>
                            </a:spcAft>
                          </a:pPr>
                          <a:r>
                            <a:rPr lang="zh-CN" sz="2800" b="0" dirty="0">
                              <a:solidFill>
                                <a:schemeClr val="tx1"/>
                              </a:solidFill>
                              <a:effectLst/>
                            </a:rPr>
                            <a:t>有毒</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 val="3891451689"/>
                      </a:ext>
                    </a:extLst>
                  </a:tr>
                  <a:tr h="532817">
                    <a:tc vMerge="1">
                      <a:txBody>
                        <a:bodyPr/>
                        <a:lstStyle/>
                        <a:p>
                          <a:endParaRPr lang="zh-CN" altLang="en-US"/>
                        </a:p>
                      </a:txBody>
                      <a:tcPr/>
                    </a:tc>
                    <a:tc rowSpan="3">
                      <a:txBody>
                        <a:bodyPr/>
                        <a:lstStyle/>
                        <a:p>
                          <a:pPr algn="ctr">
                            <a:lnSpc>
                              <a:spcPct val="130000"/>
                            </a:lnSpc>
                            <a:spcAft>
                              <a:spcPts val="0"/>
                            </a:spcAft>
                          </a:pPr>
                          <a:r>
                            <a:rPr lang="zh-CN" sz="2800" b="0">
                              <a:solidFill>
                                <a:schemeClr val="tx1"/>
                              </a:solidFill>
                              <a:effectLst/>
                            </a:rPr>
                            <a:t>其水</a:t>
                          </a:r>
                        </a:p>
                        <a:p>
                          <a:pPr algn="ctr">
                            <a:lnSpc>
                              <a:spcPct val="130000"/>
                            </a:lnSpc>
                            <a:spcAft>
                              <a:spcPts val="0"/>
                            </a:spcAft>
                          </a:pPr>
                          <a:r>
                            <a:rPr lang="zh-CN" sz="2800" b="0">
                              <a:solidFill>
                                <a:schemeClr val="tx1"/>
                              </a:solidFill>
                              <a:effectLst/>
                            </a:rPr>
                            <a:t>溶液</a:t>
                          </a:r>
                        </a:p>
                        <a:p>
                          <a:pPr algn="ctr">
                            <a:lnSpc>
                              <a:spcPct val="130000"/>
                            </a:lnSpc>
                            <a:spcAft>
                              <a:spcPts val="0"/>
                            </a:spcAft>
                          </a:pPr>
                          <a:r>
                            <a:rPr lang="zh-CN" sz="2800" b="0">
                              <a:solidFill>
                                <a:schemeClr val="tx1"/>
                              </a:solidFill>
                              <a:effectLst/>
                            </a:rPr>
                            <a:t>是二</a:t>
                          </a:r>
                        </a:p>
                        <a:p>
                          <a:pPr algn="ctr">
                            <a:lnSpc>
                              <a:spcPct val="130000"/>
                            </a:lnSpc>
                            <a:spcAft>
                              <a:spcPts val="0"/>
                            </a:spcAft>
                          </a:pPr>
                          <a:r>
                            <a:rPr lang="zh-CN" sz="2800" b="0">
                              <a:solidFill>
                                <a:schemeClr val="tx1"/>
                              </a:solidFill>
                              <a:effectLst/>
                            </a:rPr>
                            <a:t>元弱</a:t>
                          </a:r>
                        </a:p>
                        <a:p>
                          <a:pPr algn="ctr">
                            <a:lnSpc>
                              <a:spcPct val="130000"/>
                            </a:lnSpc>
                            <a:spcAft>
                              <a:spcPts val="0"/>
                            </a:spcAft>
                          </a:pPr>
                          <a:r>
                            <a:rPr lang="zh-CN" sz="2800" b="0">
                              <a:solidFill>
                                <a:schemeClr val="tx1"/>
                              </a:solidFill>
                              <a:effectLst/>
                            </a:rPr>
                            <a:t>酸　</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zh-CN" sz="2800" b="0">
                              <a:solidFill>
                                <a:schemeClr val="tx1"/>
                              </a:solidFill>
                              <a:effectLst/>
                            </a:rPr>
                            <a:t>电离方程式</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3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       HS</a:t>
                          </a:r>
                          <a:r>
                            <a:rPr lang="en-US" sz="2800" b="0" baseline="30000" dirty="0">
                              <a:solidFill>
                                <a:schemeClr val="tx1"/>
                              </a:solidFill>
                              <a:effectLst/>
                            </a:rPr>
                            <a:t>-</a:t>
                          </a:r>
                          <a:r>
                            <a:rPr lang="en-US" sz="2800" b="0" dirty="0">
                              <a:solidFill>
                                <a:schemeClr val="tx1"/>
                              </a:solidFill>
                              <a:effectLst/>
                            </a:rPr>
                            <a:t>+H</a:t>
                          </a:r>
                          <a:r>
                            <a:rPr lang="en-US" sz="2800" b="0" baseline="30000" dirty="0">
                              <a:solidFill>
                                <a:schemeClr val="tx1"/>
                              </a:solidFill>
                              <a:effectLst/>
                            </a:rPr>
                            <a:t>+ </a:t>
                          </a:r>
                          <a:r>
                            <a:rPr lang="zh-CN" sz="2800" b="0" dirty="0">
                              <a:solidFill>
                                <a:schemeClr val="tx1"/>
                              </a:solidFill>
                              <a:effectLst/>
                            </a:rPr>
                            <a:t>　</a:t>
                          </a:r>
                          <a:r>
                            <a:rPr lang="en-US" altLang="zh-CN" sz="2800" b="0" dirty="0">
                              <a:solidFill>
                                <a:schemeClr val="tx1"/>
                              </a:solidFill>
                              <a:effectLst/>
                            </a:rPr>
                            <a:t> </a:t>
                          </a:r>
                          <a:r>
                            <a:rPr lang="en-US" sz="2800" b="0" dirty="0">
                              <a:solidFill>
                                <a:schemeClr val="tx1"/>
                              </a:solidFill>
                              <a:effectLst/>
                            </a:rPr>
                            <a:t>HS</a:t>
                          </a:r>
                          <a:r>
                            <a:rPr lang="en-US" sz="2800" b="0" baseline="30000" dirty="0">
                              <a:solidFill>
                                <a:schemeClr val="tx1"/>
                              </a:solidFill>
                              <a:effectLst/>
                            </a:rPr>
                            <a:t>-</a:t>
                          </a:r>
                          <a:r>
                            <a:rPr lang="en-US" sz="2800" b="0" dirty="0">
                              <a:solidFill>
                                <a:schemeClr val="tx1"/>
                              </a:solidFill>
                              <a:effectLst/>
                            </a:rPr>
                            <a:t>       H</a:t>
                          </a:r>
                          <a:r>
                            <a:rPr lang="en-US" sz="2800" b="0" baseline="30000" dirty="0">
                              <a:solidFill>
                                <a:schemeClr val="tx1"/>
                              </a:solidFill>
                              <a:effectLst/>
                            </a:rPr>
                            <a:t>+</a:t>
                          </a:r>
                          <a:r>
                            <a:rPr lang="en-US" sz="2800" b="0" dirty="0">
                              <a:solidFill>
                                <a:schemeClr val="tx1"/>
                              </a:solidFill>
                              <a:effectLst/>
                            </a:rPr>
                            <a:t>+S</a:t>
                          </a:r>
                          <a:r>
                            <a:rPr lang="en-US" sz="2800" b="0" baseline="30000" dirty="0">
                              <a:solidFill>
                                <a:schemeClr val="tx1"/>
                              </a:solidFill>
                              <a:effectLst/>
                            </a:rPr>
                            <a:t>2-</a:t>
                          </a:r>
                          <a:endParaRPr lang="zh-CN" sz="2800" b="0" dirty="0">
                            <a:solidFill>
                              <a:schemeClr val="tx1"/>
                            </a:solidFill>
                            <a:effectLst/>
                          </a:endParaRPr>
                        </a:p>
                        <a:p>
                          <a:pPr algn="l">
                            <a:lnSpc>
                              <a:spcPct val="13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a:t>
                          </a:r>
                          <a:r>
                            <a:rPr lang="zh-CN" sz="2800" b="0" dirty="0">
                              <a:solidFill>
                                <a:schemeClr val="tx1"/>
                              </a:solidFill>
                              <a:effectLst/>
                            </a:rPr>
                            <a:t>的酸性弱于</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3</a:t>
                          </a:r>
                          <a:r>
                            <a:rPr lang="zh-CN" sz="2800" b="0" dirty="0">
                              <a:solidFill>
                                <a:schemeClr val="tx1"/>
                              </a:solidFill>
                              <a:effectLst/>
                            </a:rPr>
                            <a:t>的</a:t>
                          </a:r>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54509728"/>
                      </a:ext>
                    </a:extLst>
                  </a:tr>
                  <a:tr h="710422">
                    <a:tc vMerge="1">
                      <a:txBody>
                        <a:bodyPr/>
                        <a:lstStyle/>
                        <a:p>
                          <a:endParaRPr lang="zh-CN" altLang="en-US"/>
                        </a:p>
                      </a:txBody>
                      <a:tcPr/>
                    </a:tc>
                    <a:tc vMerge="1">
                      <a:txBody>
                        <a:bodyPr/>
                        <a:lstStyle/>
                        <a:p>
                          <a:endParaRPr lang="zh-CN" altLang="en-US"/>
                        </a:p>
                      </a:txBody>
                      <a:tcPr/>
                    </a:tc>
                    <a:tc>
                      <a:txBody>
                        <a:bodyPr/>
                        <a:lstStyle/>
                        <a:p>
                          <a:pPr algn="ctr">
                            <a:lnSpc>
                              <a:spcPct val="130000"/>
                            </a:lnSpc>
                            <a:spcAft>
                              <a:spcPts val="0"/>
                            </a:spcAft>
                          </a:pPr>
                          <a:r>
                            <a:rPr lang="zh-CN" sz="2800" b="0" dirty="0">
                              <a:solidFill>
                                <a:schemeClr val="tx1"/>
                              </a:solidFill>
                              <a:effectLst/>
                            </a:rPr>
                            <a:t>与碱溶</a:t>
                          </a:r>
                        </a:p>
                        <a:p>
                          <a:pPr algn="ctr">
                            <a:lnSpc>
                              <a:spcPct val="130000"/>
                            </a:lnSpc>
                            <a:spcAft>
                              <a:spcPts val="0"/>
                            </a:spcAft>
                          </a:pPr>
                          <a:r>
                            <a:rPr lang="zh-CN" sz="2800" b="0" dirty="0">
                              <a:solidFill>
                                <a:schemeClr val="tx1"/>
                              </a:solidFill>
                              <a:effectLst/>
                            </a:rPr>
                            <a:t>液反应</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30000"/>
                            </a:lnSpc>
                            <a:spcAft>
                              <a:spcPts val="0"/>
                            </a:spcAft>
                          </a:pPr>
                          <a14:m>
                            <m:oMath xmlns:m="http://schemas.openxmlformats.org/officeDocument/2006/math">
                              <m:f>
                                <m:fPr>
                                  <m:ctrlPr>
                                    <a:rPr lang="zh-CN" sz="2800" b="0" i="1" smtClean="0">
                                      <a:solidFill>
                                        <a:schemeClr val="tx1"/>
                                      </a:solidFill>
                                      <a:effectLst/>
                                      <a:latin typeface="Cambria Math" panose="02040503050406030204" pitchFamily="18" charset="0"/>
                                    </a:rPr>
                                  </m:ctrlPr>
                                </m:fPr>
                                <m:num>
                                  <m:r>
                                    <a:rPr lang="en-US" sz="2800" b="0" i="1">
                                      <a:solidFill>
                                        <a:schemeClr val="tx1"/>
                                      </a:solidFill>
                                      <a:effectLst/>
                                      <a:latin typeface="Cambria Math" panose="02040503050406030204" pitchFamily="18" charset="0"/>
                                    </a:rPr>
                                    <m:t>𝑛</m:t>
                                  </m:r>
                                  <m:r>
                                    <m:rPr>
                                      <m:nor/>
                                    </m:rPr>
                                    <a:rPr lang="en-US" sz="2800" b="0">
                                      <a:solidFill>
                                        <a:schemeClr val="tx1"/>
                                      </a:solidFill>
                                      <a:effectLst/>
                                    </a:rPr>
                                    <m:t>(</m:t>
                                  </m:r>
                                  <m:r>
                                    <m:rPr>
                                      <m:sty m:val="p"/>
                                    </m:rPr>
                                    <a:rPr lang="en-US" sz="2800" b="0" i="0">
                                      <a:solidFill>
                                        <a:schemeClr val="tx1"/>
                                      </a:solidFill>
                                      <a:effectLst/>
                                      <a:latin typeface="Cambria Math" panose="02040503050406030204" pitchFamily="18" charset="0"/>
                                    </a:rPr>
                                    <m:t>NaOH</m:t>
                                  </m:r>
                                  <m:r>
                                    <m:rPr>
                                      <m:nor/>
                                    </m:rPr>
                                    <a:rPr lang="en-US" sz="2800" b="0">
                                      <a:solidFill>
                                        <a:schemeClr val="tx1"/>
                                      </a:solidFill>
                                      <a:effectLst/>
                                    </a:rPr>
                                    <m:t>)</m:t>
                                  </m:r>
                                </m:num>
                                <m:den>
                                  <m:r>
                                    <a:rPr lang="en-US" sz="2800" b="0" i="1">
                                      <a:solidFill>
                                        <a:schemeClr val="tx1"/>
                                      </a:solidFill>
                                      <a:effectLst/>
                                      <a:latin typeface="Cambria Math" panose="02040503050406030204" pitchFamily="18" charset="0"/>
                                    </a:rPr>
                                    <m:t>𝑛</m:t>
                                  </m:r>
                                  <m:r>
                                    <m:rPr>
                                      <m:nor/>
                                    </m:rPr>
                                    <a:rPr lang="en-US" sz="2800" b="0">
                                      <a:solidFill>
                                        <a:schemeClr val="tx1"/>
                                      </a:solidFill>
                                      <a:effectLst/>
                                    </a:rPr>
                                    <m:t>(</m:t>
                                  </m:r>
                                  <m:sSub>
                                    <m:sSubPr>
                                      <m:ctrlPr>
                                        <a:rPr lang="zh-CN" sz="2800" b="0" i="1">
                                          <a:solidFill>
                                            <a:schemeClr val="tx1"/>
                                          </a:solidFill>
                                          <a:effectLst/>
                                          <a:latin typeface="Cambria Math" panose="02040503050406030204" pitchFamily="18" charset="0"/>
                                        </a:rPr>
                                      </m:ctrlPr>
                                    </m:sSubPr>
                                    <m:e>
                                      <m:r>
                                        <m:rPr>
                                          <m:sty m:val="p"/>
                                        </m:rPr>
                                        <a:rPr lang="en-US" sz="2800" b="0" i="0">
                                          <a:solidFill>
                                            <a:schemeClr val="tx1"/>
                                          </a:solidFill>
                                          <a:effectLst/>
                                          <a:latin typeface="Cambria Math" panose="02040503050406030204" pitchFamily="18" charset="0"/>
                                        </a:rPr>
                                        <m:t>H</m:t>
                                      </m:r>
                                    </m:e>
                                    <m:sub>
                                      <m:r>
                                        <a:rPr lang="en-US" sz="2800" b="0" i="0">
                                          <a:solidFill>
                                            <a:schemeClr val="tx1"/>
                                          </a:solidFill>
                                          <a:effectLst/>
                                          <a:latin typeface="Cambria Math" panose="02040503050406030204" pitchFamily="18" charset="0"/>
                                        </a:rPr>
                                        <m:t>2</m:t>
                                      </m:r>
                                    </m:sub>
                                  </m:sSub>
                                  <m:r>
                                    <m:rPr>
                                      <m:sty m:val="p"/>
                                    </m:rPr>
                                    <a:rPr lang="en-US" sz="2800" b="0" i="0">
                                      <a:solidFill>
                                        <a:schemeClr val="tx1"/>
                                      </a:solidFill>
                                      <a:effectLst/>
                                      <a:latin typeface="Cambria Math" panose="02040503050406030204" pitchFamily="18" charset="0"/>
                                    </a:rPr>
                                    <m:t>S</m:t>
                                  </m:r>
                                  <m:r>
                                    <m:rPr>
                                      <m:nor/>
                                    </m:rPr>
                                    <a:rPr lang="en-US" sz="2800" b="0">
                                      <a:solidFill>
                                        <a:schemeClr val="tx1"/>
                                      </a:solidFill>
                                      <a:effectLst/>
                                    </a:rPr>
                                    <m:t>)</m:t>
                                  </m:r>
                                </m:den>
                              </m:f>
                            </m:oMath>
                          </a14:m>
                          <a:r>
                            <a:rPr lang="en-US" sz="2800" b="0" dirty="0">
                              <a:solidFill>
                                <a:schemeClr val="tx1"/>
                              </a:solidFill>
                              <a:effectLst/>
                            </a:rPr>
                            <a:t>≤1</a:t>
                          </a:r>
                          <a:r>
                            <a:rPr lang="zh-CN" sz="2800" b="0" dirty="0">
                              <a:solidFill>
                                <a:schemeClr val="tx1"/>
                              </a:solidFill>
                              <a:effectLst/>
                            </a:rPr>
                            <a:t>时</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S+NaOH      </a:t>
                          </a:r>
                          <a:r>
                            <a:rPr lang="en-US" sz="2800" b="0" dirty="0" smtClean="0">
                              <a:solidFill>
                                <a:schemeClr val="tx1"/>
                              </a:solidFill>
                              <a:effectLst/>
                            </a:rPr>
                            <a:t> NaHS+H</a:t>
                          </a:r>
                          <a:r>
                            <a:rPr lang="en-US" sz="2800" b="0" baseline="-25000" dirty="0" smtClean="0">
                              <a:solidFill>
                                <a:schemeClr val="tx1"/>
                              </a:solidFill>
                              <a:effectLst/>
                            </a:rPr>
                            <a:t>2</a:t>
                          </a:r>
                          <a:r>
                            <a:rPr lang="en-US" sz="2800" b="0" dirty="0" smtClean="0">
                              <a:solidFill>
                                <a:schemeClr val="tx1"/>
                              </a:solidFill>
                              <a:effectLst/>
                            </a:rPr>
                            <a:t>O</a:t>
                          </a:r>
                          <a:endParaRPr lang="zh-CN" sz="2800" b="0" dirty="0">
                            <a:solidFill>
                              <a:schemeClr val="tx1"/>
                            </a:solidFill>
                            <a:effectLst/>
                          </a:endParaRPr>
                        </a:p>
                        <a:p>
                          <a:pPr algn="l">
                            <a:lnSpc>
                              <a:spcPct val="130000"/>
                            </a:lnSpc>
                            <a:spcAft>
                              <a:spcPts val="0"/>
                            </a:spcAft>
                          </a:pPr>
                          <a14:m>
                            <m:oMath xmlns:m="http://schemas.openxmlformats.org/officeDocument/2006/math">
                              <m:f>
                                <m:fPr>
                                  <m:ctrlPr>
                                    <a:rPr lang="zh-CN" sz="2800" b="0" i="1">
                                      <a:solidFill>
                                        <a:schemeClr val="tx1"/>
                                      </a:solidFill>
                                      <a:effectLst/>
                                      <a:latin typeface="Cambria Math" panose="02040503050406030204" pitchFamily="18" charset="0"/>
                                    </a:rPr>
                                  </m:ctrlPr>
                                </m:fPr>
                                <m:num>
                                  <m:r>
                                    <a:rPr lang="en-US" sz="2800" b="0" i="1">
                                      <a:solidFill>
                                        <a:schemeClr val="tx1"/>
                                      </a:solidFill>
                                      <a:effectLst/>
                                      <a:latin typeface="Cambria Math" panose="02040503050406030204" pitchFamily="18" charset="0"/>
                                    </a:rPr>
                                    <m:t>𝑛</m:t>
                                  </m:r>
                                  <m:r>
                                    <m:rPr>
                                      <m:nor/>
                                    </m:rPr>
                                    <a:rPr lang="en-US" sz="2800" b="0">
                                      <a:solidFill>
                                        <a:schemeClr val="tx1"/>
                                      </a:solidFill>
                                      <a:effectLst/>
                                    </a:rPr>
                                    <m:t>(</m:t>
                                  </m:r>
                                  <m:r>
                                    <m:rPr>
                                      <m:sty m:val="p"/>
                                    </m:rPr>
                                    <a:rPr lang="en-US" sz="2800" b="0" i="0">
                                      <a:solidFill>
                                        <a:schemeClr val="tx1"/>
                                      </a:solidFill>
                                      <a:effectLst/>
                                      <a:latin typeface="Cambria Math" panose="02040503050406030204" pitchFamily="18" charset="0"/>
                                    </a:rPr>
                                    <m:t>NaOH</m:t>
                                  </m:r>
                                  <m:r>
                                    <m:rPr>
                                      <m:nor/>
                                    </m:rPr>
                                    <a:rPr lang="en-US" sz="2800" b="0">
                                      <a:solidFill>
                                        <a:schemeClr val="tx1"/>
                                      </a:solidFill>
                                      <a:effectLst/>
                                    </a:rPr>
                                    <m:t>)</m:t>
                                  </m:r>
                                </m:num>
                                <m:den>
                                  <m:r>
                                    <a:rPr lang="en-US" sz="2800" b="0" i="1">
                                      <a:solidFill>
                                        <a:schemeClr val="tx1"/>
                                      </a:solidFill>
                                      <a:effectLst/>
                                      <a:latin typeface="Cambria Math" panose="02040503050406030204" pitchFamily="18" charset="0"/>
                                    </a:rPr>
                                    <m:t>𝑛</m:t>
                                  </m:r>
                                  <m:r>
                                    <m:rPr>
                                      <m:nor/>
                                    </m:rPr>
                                    <a:rPr lang="en-US" sz="2800" b="0">
                                      <a:solidFill>
                                        <a:schemeClr val="tx1"/>
                                      </a:solidFill>
                                      <a:effectLst/>
                                    </a:rPr>
                                    <m:t>(</m:t>
                                  </m:r>
                                  <m:sSub>
                                    <m:sSubPr>
                                      <m:ctrlPr>
                                        <a:rPr lang="zh-CN" sz="2800" b="0" i="1">
                                          <a:solidFill>
                                            <a:schemeClr val="tx1"/>
                                          </a:solidFill>
                                          <a:effectLst/>
                                          <a:latin typeface="Cambria Math" panose="02040503050406030204" pitchFamily="18" charset="0"/>
                                        </a:rPr>
                                      </m:ctrlPr>
                                    </m:sSubPr>
                                    <m:e>
                                      <m:r>
                                        <m:rPr>
                                          <m:sty m:val="p"/>
                                        </m:rPr>
                                        <a:rPr lang="en-US" sz="2800" b="0" i="0">
                                          <a:solidFill>
                                            <a:schemeClr val="tx1"/>
                                          </a:solidFill>
                                          <a:effectLst/>
                                          <a:latin typeface="Cambria Math" panose="02040503050406030204" pitchFamily="18" charset="0"/>
                                        </a:rPr>
                                        <m:t>H</m:t>
                                      </m:r>
                                    </m:e>
                                    <m:sub>
                                      <m:r>
                                        <a:rPr lang="en-US" sz="2800" b="0" i="0">
                                          <a:solidFill>
                                            <a:schemeClr val="tx1"/>
                                          </a:solidFill>
                                          <a:effectLst/>
                                          <a:latin typeface="Cambria Math" panose="02040503050406030204" pitchFamily="18" charset="0"/>
                                        </a:rPr>
                                        <m:t>2</m:t>
                                      </m:r>
                                    </m:sub>
                                  </m:sSub>
                                  <m:r>
                                    <m:rPr>
                                      <m:sty m:val="p"/>
                                    </m:rPr>
                                    <a:rPr lang="en-US" sz="2800" b="0" i="0">
                                      <a:solidFill>
                                        <a:schemeClr val="tx1"/>
                                      </a:solidFill>
                                      <a:effectLst/>
                                      <a:latin typeface="Cambria Math" panose="02040503050406030204" pitchFamily="18" charset="0"/>
                                    </a:rPr>
                                    <m:t>S</m:t>
                                  </m:r>
                                  <m:r>
                                    <m:rPr>
                                      <m:nor/>
                                    </m:rPr>
                                    <a:rPr lang="en-US" sz="2800" b="0">
                                      <a:solidFill>
                                        <a:schemeClr val="tx1"/>
                                      </a:solidFill>
                                      <a:effectLst/>
                                    </a:rPr>
                                    <m:t>)</m:t>
                                  </m:r>
                                </m:den>
                              </m:f>
                            </m:oMath>
                          </a14:m>
                          <a:r>
                            <a:rPr lang="en-US" sz="2800" b="0" dirty="0">
                              <a:solidFill>
                                <a:schemeClr val="tx1"/>
                              </a:solidFill>
                              <a:effectLst/>
                            </a:rPr>
                            <a:t>≥2</a:t>
                          </a:r>
                          <a:r>
                            <a:rPr lang="zh-CN" sz="2800" b="0" dirty="0">
                              <a:solidFill>
                                <a:schemeClr val="tx1"/>
                              </a:solidFill>
                              <a:effectLst/>
                            </a:rPr>
                            <a:t>时</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S+2NaOH     </a:t>
                          </a:r>
                          <a:r>
                            <a:rPr lang="en-US" sz="2800" b="0" dirty="0" smtClean="0">
                              <a:solidFill>
                                <a:schemeClr val="tx1"/>
                              </a:solidFill>
                              <a:effectLst/>
                            </a:rPr>
                            <a:t>   </a:t>
                          </a:r>
                          <a:r>
                            <a:rPr lang="en-US" sz="2800" b="0" dirty="0">
                              <a:solidFill>
                                <a:schemeClr val="tx1"/>
                              </a:solidFill>
                              <a:effectLst/>
                            </a:rPr>
                            <a:t>Na</a:t>
                          </a:r>
                          <a:r>
                            <a:rPr lang="en-US" sz="2800" b="0" baseline="-25000" dirty="0">
                              <a:solidFill>
                                <a:schemeClr val="tx1"/>
                              </a:solidFill>
                              <a:effectLst/>
                            </a:rPr>
                            <a:t>2</a:t>
                          </a:r>
                          <a:r>
                            <a:rPr lang="en-US" sz="2800" b="0" dirty="0">
                              <a:solidFill>
                                <a:schemeClr val="tx1"/>
                              </a:solidFill>
                              <a:effectLst/>
                            </a:rPr>
                            <a:t>S+2H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69736015"/>
                      </a:ext>
                    </a:extLst>
                  </a:tr>
                  <a:tr h="621620">
                    <a:tc vMerge="1">
                      <a:txBody>
                        <a:bodyPr/>
                        <a:lstStyle/>
                        <a:p>
                          <a:endParaRPr lang="zh-CN" altLang="en-US"/>
                        </a:p>
                      </a:txBody>
                      <a:tcPr/>
                    </a:tc>
                    <a:tc vMerge="1">
                      <a:txBody>
                        <a:bodyPr/>
                        <a:lstStyle/>
                        <a:p>
                          <a:endParaRPr lang="zh-CN" altLang="en-US"/>
                        </a:p>
                      </a:txBody>
                      <a:tcPr/>
                    </a:tc>
                    <a:tc>
                      <a:txBody>
                        <a:bodyPr/>
                        <a:lstStyle/>
                        <a:p>
                          <a:pPr algn="ctr">
                            <a:lnSpc>
                              <a:spcPct val="130000"/>
                            </a:lnSpc>
                            <a:spcAft>
                              <a:spcPts val="0"/>
                            </a:spcAft>
                          </a:pPr>
                          <a:r>
                            <a:rPr lang="zh-CN" sz="2800" b="0">
                              <a:solidFill>
                                <a:schemeClr val="tx1"/>
                              </a:solidFill>
                              <a:effectLst/>
                            </a:rPr>
                            <a:t>与某些盐</a:t>
                          </a:r>
                        </a:p>
                        <a:p>
                          <a:pPr algn="ctr">
                            <a:lnSpc>
                              <a:spcPct val="130000"/>
                            </a:lnSpc>
                            <a:spcAft>
                              <a:spcPts val="0"/>
                            </a:spcAft>
                          </a:pPr>
                          <a:r>
                            <a:rPr lang="zh-CN" sz="2800" b="0">
                              <a:solidFill>
                                <a:schemeClr val="tx1"/>
                              </a:solidFill>
                              <a:effectLst/>
                            </a:rPr>
                            <a:t>溶液反应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3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S+CuSO</a:t>
                          </a:r>
                          <a:r>
                            <a:rPr lang="en-US" sz="2800" b="0" baseline="-25000" dirty="0">
                              <a:solidFill>
                                <a:schemeClr val="tx1"/>
                              </a:solidFill>
                              <a:effectLst/>
                            </a:rPr>
                            <a:t>4</a:t>
                          </a:r>
                          <a:r>
                            <a:rPr lang="en-US" sz="2800" b="0" dirty="0">
                              <a:solidFill>
                                <a:schemeClr val="tx1"/>
                              </a:solidFill>
                              <a:effectLst/>
                            </a:rPr>
                            <a:t>       </a:t>
                          </a:r>
                          <a:r>
                            <a:rPr lang="en-US" sz="2800" b="0" dirty="0" smtClean="0">
                              <a:solidFill>
                                <a:schemeClr val="tx1"/>
                              </a:solidFill>
                              <a:effectLst/>
                            </a:rPr>
                            <a:t> </a:t>
                          </a:r>
                          <a:r>
                            <a:rPr lang="en-US" sz="2800" b="0" dirty="0" err="1" smtClean="0">
                              <a:solidFill>
                                <a:schemeClr val="tx1"/>
                              </a:solidFill>
                              <a:effectLst/>
                            </a:rPr>
                            <a:t>CuS</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4</a:t>
                          </a:r>
                          <a:endParaRPr lang="zh-CN" sz="2800" b="0" dirty="0">
                            <a:solidFill>
                              <a:schemeClr val="tx1"/>
                            </a:solidFill>
                            <a:effectLst/>
                          </a:endParaRPr>
                        </a:p>
                        <a:p>
                          <a:pPr algn="l">
                            <a:lnSpc>
                              <a:spcPct val="13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S+(CH</a:t>
                          </a:r>
                          <a:r>
                            <a:rPr lang="en-US" sz="2800" b="0" baseline="-25000" dirty="0">
                              <a:solidFill>
                                <a:schemeClr val="tx1"/>
                              </a:solidFill>
                              <a:effectLst/>
                            </a:rPr>
                            <a:t>3</a:t>
                          </a:r>
                          <a:r>
                            <a:rPr lang="en-US" sz="2800" b="0" dirty="0">
                              <a:solidFill>
                                <a:schemeClr val="tx1"/>
                              </a:solidFill>
                              <a:effectLst/>
                            </a:rPr>
                            <a:t>COO)</a:t>
                          </a:r>
                          <a:r>
                            <a:rPr lang="en-US" sz="2800" b="0" baseline="-25000" dirty="0">
                              <a:solidFill>
                                <a:schemeClr val="tx1"/>
                              </a:solidFill>
                              <a:effectLst/>
                            </a:rPr>
                            <a:t>2</a:t>
                          </a:r>
                          <a:r>
                            <a:rPr lang="en-US" sz="2800" b="0" dirty="0">
                              <a:solidFill>
                                <a:schemeClr val="tx1"/>
                              </a:solidFill>
                              <a:effectLst/>
                            </a:rPr>
                            <a:t>Pb       </a:t>
                          </a:r>
                          <a:r>
                            <a:rPr lang="en-US" sz="2800" b="0" dirty="0" err="1">
                              <a:solidFill>
                                <a:schemeClr val="tx1"/>
                              </a:solidFill>
                              <a:effectLst/>
                            </a:rPr>
                            <a:t>PbS</a:t>
                          </a:r>
                          <a:r>
                            <a:rPr lang="en-US" sz="2800" b="0" dirty="0">
                              <a:solidFill>
                                <a:schemeClr val="tx1"/>
                              </a:solidFill>
                              <a:effectLst/>
                            </a:rPr>
                            <a:t>↓+2CH</a:t>
                          </a:r>
                          <a:r>
                            <a:rPr lang="en-US" sz="2800" b="0" baseline="-25000" dirty="0">
                              <a:solidFill>
                                <a:schemeClr val="tx1"/>
                              </a:solidFill>
                              <a:effectLst/>
                            </a:rPr>
                            <a:t>3</a:t>
                          </a:r>
                          <a:r>
                            <a:rPr lang="en-US" sz="2800" b="0" dirty="0">
                              <a:solidFill>
                                <a:schemeClr val="tx1"/>
                              </a:solidFill>
                              <a:effectLst/>
                            </a:rPr>
                            <a:t>COOH</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68477668"/>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1873921817"/>
                  </p:ext>
                </p:extLst>
              </p:nvPr>
            </p:nvGraphicFramePr>
            <p:xfrm>
              <a:off x="428017" y="1381506"/>
              <a:ext cx="11335965" cy="5323459"/>
            </p:xfrm>
            <a:graphic>
              <a:graphicData uri="http://schemas.openxmlformats.org/drawingml/2006/table">
                <a:tbl>
                  <a:tblPr firstRow="1" firstCol="1" bandRow="1">
                    <a:tableStyleId>{5C22544A-7EE6-4342-B048-85BDC9FD1C3A}</a:tableStyleId>
                  </a:tblPr>
                  <a:tblGrid>
                    <a:gridCol w="1053080">
                      <a:extLst>
                        <a:ext uri="{9D8B030D-6E8A-4147-A177-3AD203B41FA5}">
                          <a16:colId xmlns:a16="http://schemas.microsoft.com/office/drawing/2014/main" xmlns:a14="http://schemas.microsoft.com/office/drawing/2010/main" xmlns="" val="2940668801"/>
                        </a:ext>
                      </a:extLst>
                    </a:gridCol>
                    <a:gridCol w="1053080">
                      <a:extLst>
                        <a:ext uri="{9D8B030D-6E8A-4147-A177-3AD203B41FA5}">
                          <a16:colId xmlns:a16="http://schemas.microsoft.com/office/drawing/2014/main" xmlns:a14="http://schemas.microsoft.com/office/drawing/2010/main" xmlns="" val="2557967572"/>
                        </a:ext>
                      </a:extLst>
                    </a:gridCol>
                    <a:gridCol w="2718543">
                      <a:extLst>
                        <a:ext uri="{9D8B030D-6E8A-4147-A177-3AD203B41FA5}">
                          <a16:colId xmlns:a16="http://schemas.microsoft.com/office/drawing/2014/main" xmlns:a14="http://schemas.microsoft.com/office/drawing/2010/main" xmlns="" val="3334417010"/>
                        </a:ext>
                      </a:extLst>
                    </a:gridCol>
                    <a:gridCol w="6511262">
                      <a:extLst>
                        <a:ext uri="{9D8B030D-6E8A-4147-A177-3AD203B41FA5}">
                          <a16:colId xmlns:a16="http://schemas.microsoft.com/office/drawing/2014/main" xmlns:a14="http://schemas.microsoft.com/office/drawing/2010/main" xmlns="" val="3810358447"/>
                        </a:ext>
                      </a:extLst>
                    </a:gridCol>
                  </a:tblGrid>
                  <a:tr h="554736">
                    <a:tc gridSpan="2">
                      <a:txBody>
                        <a:bodyPr/>
                        <a:lstStyle/>
                        <a:p>
                          <a:pPr algn="ctr">
                            <a:lnSpc>
                              <a:spcPct val="130000"/>
                            </a:lnSpc>
                            <a:spcAft>
                              <a:spcPts val="0"/>
                            </a:spcAft>
                          </a:pPr>
                          <a:r>
                            <a:rPr lang="zh-CN" sz="2800" b="0" dirty="0">
                              <a:solidFill>
                                <a:schemeClr val="tx1"/>
                              </a:solidFill>
                              <a:effectLst/>
                            </a:rPr>
                            <a:t>物理性质</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gn="ctr">
                            <a:lnSpc>
                              <a:spcPct val="130000"/>
                            </a:lnSpc>
                            <a:spcAft>
                              <a:spcPts val="0"/>
                            </a:spcAft>
                          </a:pPr>
                          <a:r>
                            <a:rPr lang="zh-CN" sz="2800" b="0">
                              <a:solidFill>
                                <a:schemeClr val="tx1"/>
                              </a:solidFill>
                              <a:effectLst/>
                            </a:rPr>
                            <a:t>无色、有臭鸡蛋气味的气体</a:t>
                          </a:r>
                          <a:r>
                            <a:rPr lang="en-US" sz="2800" b="0">
                              <a:solidFill>
                                <a:schemeClr val="tx1"/>
                              </a:solidFill>
                              <a:effectLst/>
                            </a:rPr>
                            <a:t>;1</a:t>
                          </a:r>
                          <a:r>
                            <a:rPr lang="zh-CN" sz="2800" b="0">
                              <a:solidFill>
                                <a:schemeClr val="tx1"/>
                              </a:solidFill>
                              <a:effectLst/>
                            </a:rPr>
                            <a:t>体积的水能溶解</a:t>
                          </a:r>
                          <a:r>
                            <a:rPr lang="en-US" sz="2800" b="0">
                              <a:solidFill>
                                <a:schemeClr val="tx1"/>
                              </a:solidFill>
                              <a:effectLst/>
                            </a:rPr>
                            <a:t>2.6</a:t>
                          </a:r>
                          <a:r>
                            <a:rPr lang="zh-CN" sz="2800" b="0">
                              <a:solidFill>
                                <a:schemeClr val="tx1"/>
                              </a:solidFill>
                              <a:effectLst/>
                            </a:rPr>
                            <a:t>体积的</a:t>
                          </a:r>
                          <a:r>
                            <a:rPr lang="en-US" sz="2800" b="0">
                              <a:solidFill>
                                <a:schemeClr val="tx1"/>
                              </a:solidFill>
                              <a:effectLst/>
                            </a:rPr>
                            <a:t>H</a:t>
                          </a:r>
                          <a:r>
                            <a:rPr lang="en-US" sz="2800" b="0" baseline="-25000">
                              <a:solidFill>
                                <a:schemeClr val="tx1"/>
                              </a:solidFill>
                              <a:effectLst/>
                            </a:rPr>
                            <a:t>2</a:t>
                          </a:r>
                          <a:r>
                            <a:rPr lang="en-US" sz="2800" b="0">
                              <a:solidFill>
                                <a:schemeClr val="tx1"/>
                              </a:solidFill>
                              <a:effectLst/>
                            </a:rPr>
                            <a:t>S</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a14="http://schemas.microsoft.com/office/drawing/2010/main" xmlns="" val="1330111469"/>
                      </a:ext>
                    </a:extLst>
                  </a:tr>
                  <a:tr h="554736">
                    <a:tc rowSpan="4">
                      <a:txBody>
                        <a:bodyPr/>
                        <a:lstStyle/>
                        <a:p>
                          <a:pPr algn="ctr">
                            <a:lnSpc>
                              <a:spcPct val="130000"/>
                            </a:lnSpc>
                            <a:spcAft>
                              <a:spcPts val="0"/>
                            </a:spcAft>
                          </a:pPr>
                          <a:r>
                            <a:rPr lang="zh-CN" sz="2800" b="0">
                              <a:solidFill>
                                <a:schemeClr val="tx1"/>
                              </a:solidFill>
                              <a:effectLst/>
                            </a:rPr>
                            <a:t>化</a:t>
                          </a:r>
                        </a:p>
                        <a:p>
                          <a:pPr algn="ctr">
                            <a:lnSpc>
                              <a:spcPct val="130000"/>
                            </a:lnSpc>
                            <a:spcAft>
                              <a:spcPts val="0"/>
                            </a:spcAft>
                          </a:pPr>
                          <a:r>
                            <a:rPr lang="zh-CN" sz="2800" b="0">
                              <a:solidFill>
                                <a:schemeClr val="tx1"/>
                              </a:solidFill>
                              <a:effectLst/>
                            </a:rPr>
                            <a:t>学</a:t>
                          </a:r>
                        </a:p>
                        <a:p>
                          <a:pPr algn="ctr">
                            <a:lnSpc>
                              <a:spcPct val="130000"/>
                            </a:lnSpc>
                            <a:spcAft>
                              <a:spcPts val="0"/>
                            </a:spcAft>
                          </a:pPr>
                          <a:r>
                            <a:rPr lang="zh-CN" sz="2800" b="0">
                              <a:solidFill>
                                <a:schemeClr val="tx1"/>
                              </a:solidFill>
                              <a:effectLst/>
                            </a:rPr>
                            <a:t>性</a:t>
                          </a:r>
                        </a:p>
                        <a:p>
                          <a:pPr algn="ctr">
                            <a:lnSpc>
                              <a:spcPct val="130000"/>
                            </a:lnSpc>
                            <a:spcAft>
                              <a:spcPts val="0"/>
                            </a:spcAft>
                          </a:pPr>
                          <a:r>
                            <a:rPr lang="zh-CN" sz="2800" b="0">
                              <a:solidFill>
                                <a:schemeClr val="tx1"/>
                              </a:solidFill>
                              <a:effectLst/>
                            </a:rPr>
                            <a:t>质</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zh-CN" sz="2800" b="0">
                              <a:solidFill>
                                <a:schemeClr val="tx1"/>
                              </a:solidFill>
                              <a:effectLst/>
                            </a:rPr>
                            <a:t>毒性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30000"/>
                            </a:lnSpc>
                            <a:spcAft>
                              <a:spcPts val="0"/>
                            </a:spcAft>
                          </a:pPr>
                          <a:r>
                            <a:rPr lang="zh-CN" sz="2800" b="0" dirty="0">
                              <a:solidFill>
                                <a:schemeClr val="tx1"/>
                              </a:solidFill>
                              <a:effectLst/>
                            </a:rPr>
                            <a:t>有毒</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a14="http://schemas.microsoft.com/office/drawing/2010/main" xmlns="" val="3891451689"/>
                      </a:ext>
                    </a:extLst>
                  </a:tr>
                  <a:tr h="1109472">
                    <a:tc vMerge="1">
                      <a:txBody>
                        <a:bodyPr/>
                        <a:lstStyle/>
                        <a:p>
                          <a:endParaRPr lang="zh-CN" altLang="en-US"/>
                        </a:p>
                      </a:txBody>
                      <a:tcPr/>
                    </a:tc>
                    <a:tc rowSpan="3">
                      <a:txBody>
                        <a:bodyPr/>
                        <a:lstStyle/>
                        <a:p>
                          <a:pPr algn="ctr">
                            <a:lnSpc>
                              <a:spcPct val="130000"/>
                            </a:lnSpc>
                            <a:spcAft>
                              <a:spcPts val="0"/>
                            </a:spcAft>
                          </a:pPr>
                          <a:r>
                            <a:rPr lang="zh-CN" sz="2800" b="0">
                              <a:solidFill>
                                <a:schemeClr val="tx1"/>
                              </a:solidFill>
                              <a:effectLst/>
                            </a:rPr>
                            <a:t>其水</a:t>
                          </a:r>
                        </a:p>
                        <a:p>
                          <a:pPr algn="ctr">
                            <a:lnSpc>
                              <a:spcPct val="130000"/>
                            </a:lnSpc>
                            <a:spcAft>
                              <a:spcPts val="0"/>
                            </a:spcAft>
                          </a:pPr>
                          <a:r>
                            <a:rPr lang="zh-CN" sz="2800" b="0">
                              <a:solidFill>
                                <a:schemeClr val="tx1"/>
                              </a:solidFill>
                              <a:effectLst/>
                            </a:rPr>
                            <a:t>溶液</a:t>
                          </a:r>
                        </a:p>
                        <a:p>
                          <a:pPr algn="ctr">
                            <a:lnSpc>
                              <a:spcPct val="130000"/>
                            </a:lnSpc>
                            <a:spcAft>
                              <a:spcPts val="0"/>
                            </a:spcAft>
                          </a:pPr>
                          <a:r>
                            <a:rPr lang="zh-CN" sz="2800" b="0">
                              <a:solidFill>
                                <a:schemeClr val="tx1"/>
                              </a:solidFill>
                              <a:effectLst/>
                            </a:rPr>
                            <a:t>是二</a:t>
                          </a:r>
                        </a:p>
                        <a:p>
                          <a:pPr algn="ctr">
                            <a:lnSpc>
                              <a:spcPct val="130000"/>
                            </a:lnSpc>
                            <a:spcAft>
                              <a:spcPts val="0"/>
                            </a:spcAft>
                          </a:pPr>
                          <a:r>
                            <a:rPr lang="zh-CN" sz="2800" b="0">
                              <a:solidFill>
                                <a:schemeClr val="tx1"/>
                              </a:solidFill>
                              <a:effectLst/>
                            </a:rPr>
                            <a:t>元弱</a:t>
                          </a:r>
                        </a:p>
                        <a:p>
                          <a:pPr algn="ctr">
                            <a:lnSpc>
                              <a:spcPct val="130000"/>
                            </a:lnSpc>
                            <a:spcAft>
                              <a:spcPts val="0"/>
                            </a:spcAft>
                          </a:pPr>
                          <a:r>
                            <a:rPr lang="zh-CN" sz="2800" b="0">
                              <a:solidFill>
                                <a:schemeClr val="tx1"/>
                              </a:solidFill>
                              <a:effectLst/>
                            </a:rPr>
                            <a:t>酸　</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zh-CN" sz="2800" b="0">
                              <a:solidFill>
                                <a:schemeClr val="tx1"/>
                              </a:solidFill>
                              <a:effectLst/>
                            </a:rPr>
                            <a:t>电离方程式</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3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       HS</a:t>
                          </a:r>
                          <a:r>
                            <a:rPr lang="en-US" sz="2800" b="0" baseline="30000" dirty="0">
                              <a:solidFill>
                                <a:schemeClr val="tx1"/>
                              </a:solidFill>
                              <a:effectLst/>
                            </a:rPr>
                            <a:t>-</a:t>
                          </a:r>
                          <a:r>
                            <a:rPr lang="en-US" sz="2800" b="0" dirty="0">
                              <a:solidFill>
                                <a:schemeClr val="tx1"/>
                              </a:solidFill>
                              <a:effectLst/>
                            </a:rPr>
                            <a:t>+H</a:t>
                          </a:r>
                          <a:r>
                            <a:rPr lang="en-US" sz="2800" b="0" baseline="30000" dirty="0">
                              <a:solidFill>
                                <a:schemeClr val="tx1"/>
                              </a:solidFill>
                              <a:effectLst/>
                            </a:rPr>
                            <a:t>+ </a:t>
                          </a:r>
                          <a:r>
                            <a:rPr lang="zh-CN" sz="2800" b="0" dirty="0">
                              <a:solidFill>
                                <a:schemeClr val="tx1"/>
                              </a:solidFill>
                              <a:effectLst/>
                            </a:rPr>
                            <a:t>　</a:t>
                          </a:r>
                          <a:r>
                            <a:rPr lang="en-US" altLang="zh-CN" sz="2800" b="0" dirty="0">
                              <a:solidFill>
                                <a:schemeClr val="tx1"/>
                              </a:solidFill>
                              <a:effectLst/>
                            </a:rPr>
                            <a:t> </a:t>
                          </a:r>
                          <a:r>
                            <a:rPr lang="en-US" sz="2800" b="0" dirty="0">
                              <a:solidFill>
                                <a:schemeClr val="tx1"/>
                              </a:solidFill>
                              <a:effectLst/>
                            </a:rPr>
                            <a:t>HS</a:t>
                          </a:r>
                          <a:r>
                            <a:rPr lang="en-US" sz="2800" b="0" baseline="30000" dirty="0">
                              <a:solidFill>
                                <a:schemeClr val="tx1"/>
                              </a:solidFill>
                              <a:effectLst/>
                            </a:rPr>
                            <a:t>-</a:t>
                          </a:r>
                          <a:r>
                            <a:rPr lang="en-US" sz="2800" b="0" dirty="0">
                              <a:solidFill>
                                <a:schemeClr val="tx1"/>
                              </a:solidFill>
                              <a:effectLst/>
                            </a:rPr>
                            <a:t>       H</a:t>
                          </a:r>
                          <a:r>
                            <a:rPr lang="en-US" sz="2800" b="0" baseline="30000" dirty="0">
                              <a:solidFill>
                                <a:schemeClr val="tx1"/>
                              </a:solidFill>
                              <a:effectLst/>
                            </a:rPr>
                            <a:t>+</a:t>
                          </a:r>
                          <a:r>
                            <a:rPr lang="en-US" sz="2800" b="0" dirty="0">
                              <a:solidFill>
                                <a:schemeClr val="tx1"/>
                              </a:solidFill>
                              <a:effectLst/>
                            </a:rPr>
                            <a:t>+S</a:t>
                          </a:r>
                          <a:r>
                            <a:rPr lang="en-US" sz="2800" b="0" baseline="30000" dirty="0">
                              <a:solidFill>
                                <a:schemeClr val="tx1"/>
                              </a:solidFill>
                              <a:effectLst/>
                            </a:rPr>
                            <a:t>2-</a:t>
                          </a:r>
                          <a:endParaRPr lang="zh-CN" sz="2800" b="0" dirty="0">
                            <a:solidFill>
                              <a:schemeClr val="tx1"/>
                            </a:solidFill>
                            <a:effectLst/>
                          </a:endParaRPr>
                        </a:p>
                        <a:p>
                          <a:pPr algn="l">
                            <a:lnSpc>
                              <a:spcPct val="13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a:t>
                          </a:r>
                          <a:r>
                            <a:rPr lang="zh-CN" sz="2800" b="0" dirty="0">
                              <a:solidFill>
                                <a:schemeClr val="tx1"/>
                              </a:solidFill>
                              <a:effectLst/>
                            </a:rPr>
                            <a:t>的酸性弱于</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3</a:t>
                          </a:r>
                          <a:r>
                            <a:rPr lang="zh-CN" sz="2800" b="0" dirty="0">
                              <a:solidFill>
                                <a:schemeClr val="tx1"/>
                              </a:solidFill>
                              <a:effectLst/>
                            </a:rPr>
                            <a:t>的</a:t>
                          </a:r>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1854509728"/>
                      </a:ext>
                    </a:extLst>
                  </a:tr>
                  <a:tr h="1995043">
                    <a:tc vMerge="1">
                      <a:txBody>
                        <a:bodyPr/>
                        <a:lstStyle/>
                        <a:p>
                          <a:endParaRPr lang="zh-CN" altLang="en-US"/>
                        </a:p>
                      </a:txBody>
                      <a:tcPr/>
                    </a:tc>
                    <a:tc vMerge="1">
                      <a:txBody>
                        <a:bodyPr/>
                        <a:lstStyle/>
                        <a:p>
                          <a:endParaRPr lang="zh-CN" altLang="en-US"/>
                        </a:p>
                      </a:txBody>
                      <a:tcPr/>
                    </a:tc>
                    <a:tc>
                      <a:txBody>
                        <a:bodyPr/>
                        <a:lstStyle/>
                        <a:p>
                          <a:pPr algn="ctr">
                            <a:lnSpc>
                              <a:spcPct val="130000"/>
                            </a:lnSpc>
                            <a:spcAft>
                              <a:spcPts val="0"/>
                            </a:spcAft>
                          </a:pPr>
                          <a:r>
                            <a:rPr lang="zh-CN" sz="2800" b="0" dirty="0">
                              <a:solidFill>
                                <a:schemeClr val="tx1"/>
                              </a:solidFill>
                              <a:effectLst/>
                            </a:rPr>
                            <a:t>与碱溶</a:t>
                          </a:r>
                        </a:p>
                        <a:p>
                          <a:pPr algn="ctr">
                            <a:lnSpc>
                              <a:spcPct val="130000"/>
                            </a:lnSpc>
                            <a:spcAft>
                              <a:spcPts val="0"/>
                            </a:spcAft>
                          </a:pPr>
                          <a:r>
                            <a:rPr lang="zh-CN" sz="2800" b="0" dirty="0">
                              <a:solidFill>
                                <a:schemeClr val="tx1"/>
                              </a:solidFill>
                              <a:effectLst/>
                            </a:rPr>
                            <a:t>液反应</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74157" t="-113150" b="-65138"/>
                          </a:stretch>
                        </a:blipFill>
                      </a:tcPr>
                    </a:tc>
                    <a:extLst>
                      <a:ext uri="{0D108BD9-81ED-4DB2-BD59-A6C34878D82A}">
                        <a16:rowId xmlns:a16="http://schemas.microsoft.com/office/drawing/2014/main" xmlns:a14="http://schemas.microsoft.com/office/drawing/2010/main" xmlns="" val="2769736015"/>
                      </a:ext>
                    </a:extLst>
                  </a:tr>
                  <a:tr h="1109472">
                    <a:tc vMerge="1">
                      <a:txBody>
                        <a:bodyPr/>
                        <a:lstStyle/>
                        <a:p>
                          <a:endParaRPr lang="zh-CN" altLang="en-US"/>
                        </a:p>
                      </a:txBody>
                      <a:tcPr/>
                    </a:tc>
                    <a:tc vMerge="1">
                      <a:txBody>
                        <a:bodyPr/>
                        <a:lstStyle/>
                        <a:p>
                          <a:endParaRPr lang="zh-CN" altLang="en-US"/>
                        </a:p>
                      </a:txBody>
                      <a:tcPr/>
                    </a:tc>
                    <a:tc>
                      <a:txBody>
                        <a:bodyPr/>
                        <a:lstStyle/>
                        <a:p>
                          <a:pPr algn="ctr">
                            <a:lnSpc>
                              <a:spcPct val="130000"/>
                            </a:lnSpc>
                            <a:spcAft>
                              <a:spcPts val="0"/>
                            </a:spcAft>
                          </a:pPr>
                          <a:r>
                            <a:rPr lang="zh-CN" sz="2800" b="0">
                              <a:solidFill>
                                <a:schemeClr val="tx1"/>
                              </a:solidFill>
                              <a:effectLst/>
                            </a:rPr>
                            <a:t>与某些盐</a:t>
                          </a:r>
                        </a:p>
                        <a:p>
                          <a:pPr algn="ctr">
                            <a:lnSpc>
                              <a:spcPct val="130000"/>
                            </a:lnSpc>
                            <a:spcAft>
                              <a:spcPts val="0"/>
                            </a:spcAft>
                          </a:pPr>
                          <a:r>
                            <a:rPr lang="zh-CN" sz="2800" b="0">
                              <a:solidFill>
                                <a:schemeClr val="tx1"/>
                              </a:solidFill>
                              <a:effectLst/>
                            </a:rPr>
                            <a:t>溶液反应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3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S+CuSO</a:t>
                          </a:r>
                          <a:r>
                            <a:rPr lang="en-US" sz="2800" b="0" baseline="-25000" dirty="0">
                              <a:solidFill>
                                <a:schemeClr val="tx1"/>
                              </a:solidFill>
                              <a:effectLst/>
                            </a:rPr>
                            <a:t>4</a:t>
                          </a:r>
                          <a:r>
                            <a:rPr lang="en-US" sz="2800" b="0" dirty="0">
                              <a:solidFill>
                                <a:schemeClr val="tx1"/>
                              </a:solidFill>
                              <a:effectLst/>
                            </a:rPr>
                            <a:t>       </a:t>
                          </a:r>
                          <a:r>
                            <a:rPr lang="en-US" sz="2800" b="0" dirty="0" smtClean="0">
                              <a:solidFill>
                                <a:schemeClr val="tx1"/>
                              </a:solidFill>
                              <a:effectLst/>
                            </a:rPr>
                            <a:t> </a:t>
                          </a:r>
                          <a:r>
                            <a:rPr lang="en-US" sz="2800" b="0" dirty="0" err="1" smtClean="0">
                              <a:solidFill>
                                <a:schemeClr val="tx1"/>
                              </a:solidFill>
                              <a:effectLst/>
                            </a:rPr>
                            <a:t>CuS</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4</a:t>
                          </a:r>
                          <a:endParaRPr lang="zh-CN" sz="2800" b="0" dirty="0">
                            <a:solidFill>
                              <a:schemeClr val="tx1"/>
                            </a:solidFill>
                            <a:effectLst/>
                          </a:endParaRPr>
                        </a:p>
                        <a:p>
                          <a:pPr algn="l">
                            <a:lnSpc>
                              <a:spcPct val="13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S+(CH</a:t>
                          </a:r>
                          <a:r>
                            <a:rPr lang="en-US" sz="2800" b="0" baseline="-25000" dirty="0">
                              <a:solidFill>
                                <a:schemeClr val="tx1"/>
                              </a:solidFill>
                              <a:effectLst/>
                            </a:rPr>
                            <a:t>3</a:t>
                          </a:r>
                          <a:r>
                            <a:rPr lang="en-US" sz="2800" b="0" dirty="0">
                              <a:solidFill>
                                <a:schemeClr val="tx1"/>
                              </a:solidFill>
                              <a:effectLst/>
                            </a:rPr>
                            <a:t>COO)</a:t>
                          </a:r>
                          <a:r>
                            <a:rPr lang="en-US" sz="2800" b="0" baseline="-25000" dirty="0">
                              <a:solidFill>
                                <a:schemeClr val="tx1"/>
                              </a:solidFill>
                              <a:effectLst/>
                            </a:rPr>
                            <a:t>2</a:t>
                          </a:r>
                          <a:r>
                            <a:rPr lang="en-US" sz="2800" b="0" dirty="0">
                              <a:solidFill>
                                <a:schemeClr val="tx1"/>
                              </a:solidFill>
                              <a:effectLst/>
                            </a:rPr>
                            <a:t>Pb       </a:t>
                          </a:r>
                          <a:r>
                            <a:rPr lang="en-US" sz="2800" b="0" dirty="0" err="1">
                              <a:solidFill>
                                <a:schemeClr val="tx1"/>
                              </a:solidFill>
                              <a:effectLst/>
                            </a:rPr>
                            <a:t>PbS</a:t>
                          </a:r>
                          <a:r>
                            <a:rPr lang="en-US" sz="2800" b="0" dirty="0">
                              <a:solidFill>
                                <a:schemeClr val="tx1"/>
                              </a:solidFill>
                              <a:effectLst/>
                            </a:rPr>
                            <a:t>↓+2CH</a:t>
                          </a:r>
                          <a:r>
                            <a:rPr lang="en-US" sz="2800" b="0" baseline="-25000" dirty="0">
                              <a:solidFill>
                                <a:schemeClr val="tx1"/>
                              </a:solidFill>
                              <a:effectLst/>
                            </a:rPr>
                            <a:t>3</a:t>
                          </a:r>
                          <a:r>
                            <a:rPr lang="en-US" sz="2800" b="0" dirty="0">
                              <a:solidFill>
                                <a:schemeClr val="tx1"/>
                              </a:solidFill>
                              <a:effectLst/>
                            </a:rPr>
                            <a:t>COOH</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2368477668"/>
                      </a:ext>
                    </a:extLst>
                  </a:tr>
                </a:tbl>
              </a:graphicData>
            </a:graphic>
          </p:graphicFrame>
        </mc:Fallback>
      </mc:AlternateContent>
      <p:pic>
        <p:nvPicPr>
          <p:cNvPr id="17" name="图片 16"/>
          <p:cNvPicPr/>
          <p:nvPr/>
        </p:nvPicPr>
        <p:blipFill>
          <a:blip r:embed="rId3"/>
          <a:stretch>
            <a:fillRect/>
          </a:stretch>
        </p:blipFill>
        <p:spPr>
          <a:xfrm>
            <a:off x="5926456" y="2556486"/>
            <a:ext cx="469266" cy="270558"/>
          </a:xfrm>
          <a:prstGeom prst="rect">
            <a:avLst/>
          </a:prstGeom>
        </p:spPr>
      </p:pic>
      <p:pic>
        <p:nvPicPr>
          <p:cNvPr id="18" name="图片 17"/>
          <p:cNvPicPr/>
          <p:nvPr/>
        </p:nvPicPr>
        <p:blipFill>
          <a:blip r:embed="rId3"/>
          <a:stretch>
            <a:fillRect/>
          </a:stretch>
        </p:blipFill>
        <p:spPr>
          <a:xfrm>
            <a:off x="8674736" y="2556486"/>
            <a:ext cx="469266" cy="270558"/>
          </a:xfrm>
          <a:prstGeom prst="rect">
            <a:avLst/>
          </a:prstGeom>
        </p:spPr>
      </p:pic>
      <p:pic>
        <p:nvPicPr>
          <p:cNvPr id="19" name="图片 18"/>
          <p:cNvPicPr/>
          <p:nvPr/>
        </p:nvPicPr>
        <p:blipFill>
          <a:blip r:embed="rId4"/>
          <a:stretch>
            <a:fillRect/>
          </a:stretch>
        </p:blipFill>
        <p:spPr>
          <a:xfrm>
            <a:off x="8997739" y="4143376"/>
            <a:ext cx="495936" cy="170308"/>
          </a:xfrm>
          <a:prstGeom prst="rect">
            <a:avLst/>
          </a:prstGeom>
        </p:spPr>
      </p:pic>
      <p:pic>
        <p:nvPicPr>
          <p:cNvPr id="20" name="图片 19"/>
          <p:cNvPicPr/>
          <p:nvPr/>
        </p:nvPicPr>
        <p:blipFill>
          <a:blip r:embed="rId4"/>
          <a:stretch>
            <a:fillRect/>
          </a:stretch>
        </p:blipFill>
        <p:spPr>
          <a:xfrm>
            <a:off x="9215065" y="5099215"/>
            <a:ext cx="495936" cy="170308"/>
          </a:xfrm>
          <a:prstGeom prst="rect">
            <a:avLst/>
          </a:prstGeom>
        </p:spPr>
      </p:pic>
      <p:pic>
        <p:nvPicPr>
          <p:cNvPr id="21" name="图片 20"/>
          <p:cNvPicPr/>
          <p:nvPr/>
        </p:nvPicPr>
        <p:blipFill>
          <a:blip r:embed="rId4"/>
          <a:stretch>
            <a:fillRect/>
          </a:stretch>
        </p:blipFill>
        <p:spPr>
          <a:xfrm>
            <a:off x="7151979" y="5764462"/>
            <a:ext cx="495936" cy="170308"/>
          </a:xfrm>
          <a:prstGeom prst="rect">
            <a:avLst/>
          </a:prstGeom>
        </p:spPr>
      </p:pic>
      <p:pic>
        <p:nvPicPr>
          <p:cNvPr id="22" name="图片 21"/>
          <p:cNvPicPr/>
          <p:nvPr/>
        </p:nvPicPr>
        <p:blipFill>
          <a:blip r:embed="rId4"/>
          <a:stretch>
            <a:fillRect/>
          </a:stretch>
        </p:blipFill>
        <p:spPr>
          <a:xfrm>
            <a:off x="8178800" y="6320451"/>
            <a:ext cx="495936" cy="170308"/>
          </a:xfrm>
          <a:prstGeom prst="rect">
            <a:avLst/>
          </a:prstGeom>
        </p:spPr>
      </p:pic>
    </p:spTree>
    <p:extLst>
      <p:ext uri="{BB962C8B-B14F-4D97-AF65-F5344CB8AC3E}">
        <p14:creationId xmlns:p14="http://schemas.microsoft.com/office/powerpoint/2010/main" val="404940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3068" y="729341"/>
            <a:ext cx="11713580" cy="461665"/>
          </a:xfrm>
          <a:prstGeom prst="rect">
            <a:avLst/>
          </a:prstGeom>
        </p:spPr>
        <p:txBody>
          <a:bodyPr wrap="square">
            <a:spAutoFit/>
          </a:bodyPr>
          <a:lstStyle/>
          <a:p>
            <a:pPr algn="r"/>
            <a:r>
              <a:rPr lang="en-US" altLang="zh-CN" sz="2400" dirty="0"/>
              <a:t>[</a:t>
            </a:r>
            <a:r>
              <a:rPr lang="zh-CN" altLang="en-US" sz="2400" dirty="0"/>
              <a:t>续表</a:t>
            </a:r>
            <a:r>
              <a:rPr lang="en-US" altLang="zh-CN" sz="2400" dirty="0"/>
              <a:t>]</a:t>
            </a:r>
            <a:endParaRPr lang="zh-CN" altLang="zh-CN" sz="2400" dirty="0"/>
          </a:p>
        </p:txBody>
      </p:sp>
      <p:graphicFrame>
        <p:nvGraphicFramePr>
          <p:cNvPr id="3" name="表格 2"/>
          <p:cNvGraphicFramePr>
            <a:graphicFrameLocks noGrp="1"/>
          </p:cNvGraphicFramePr>
          <p:nvPr>
            <p:extLst>
              <p:ext uri="{D42A27DB-BD31-4B8C-83A1-F6EECF244321}">
                <p14:modId xmlns:p14="http://schemas.microsoft.com/office/powerpoint/2010/main" val="4008017806"/>
              </p:ext>
            </p:extLst>
          </p:nvPr>
        </p:nvGraphicFramePr>
        <p:xfrm>
          <a:off x="428017" y="1346648"/>
          <a:ext cx="11335965" cy="3857650"/>
        </p:xfrm>
        <a:graphic>
          <a:graphicData uri="http://schemas.openxmlformats.org/drawingml/2006/table">
            <a:tbl>
              <a:tblPr firstRow="1" firstCol="1" bandRow="1">
                <a:tableStyleId>{5C22544A-7EE6-4342-B048-85BDC9FD1C3A}</a:tableStyleId>
              </a:tblPr>
              <a:tblGrid>
                <a:gridCol w="1053080">
                  <a:extLst>
                    <a:ext uri="{9D8B030D-6E8A-4147-A177-3AD203B41FA5}">
                      <a16:colId xmlns:a16="http://schemas.microsoft.com/office/drawing/2014/main" xmlns="" val="2940668801"/>
                    </a:ext>
                  </a:extLst>
                </a:gridCol>
                <a:gridCol w="1053080">
                  <a:extLst>
                    <a:ext uri="{9D8B030D-6E8A-4147-A177-3AD203B41FA5}">
                      <a16:colId xmlns:a16="http://schemas.microsoft.com/office/drawing/2014/main" xmlns="" val="2557967572"/>
                    </a:ext>
                  </a:extLst>
                </a:gridCol>
                <a:gridCol w="2718543">
                  <a:extLst>
                    <a:ext uri="{9D8B030D-6E8A-4147-A177-3AD203B41FA5}">
                      <a16:colId xmlns:a16="http://schemas.microsoft.com/office/drawing/2014/main" xmlns="" val="3334417010"/>
                    </a:ext>
                  </a:extLst>
                </a:gridCol>
                <a:gridCol w="6511262">
                  <a:extLst>
                    <a:ext uri="{9D8B030D-6E8A-4147-A177-3AD203B41FA5}">
                      <a16:colId xmlns:a16="http://schemas.microsoft.com/office/drawing/2014/main" xmlns="" val="3810358447"/>
                    </a:ext>
                  </a:extLst>
                </a:gridCol>
              </a:tblGrid>
              <a:tr h="2830969">
                <a:tc>
                  <a:txBody>
                    <a:bodyPr/>
                    <a:lstStyle/>
                    <a:p>
                      <a:pPr algn="ctr">
                        <a:lnSpc>
                          <a:spcPct val="100000"/>
                        </a:lnSpc>
                        <a:spcAft>
                          <a:spcPts val="0"/>
                        </a:spcAft>
                      </a:pPr>
                      <a:r>
                        <a:rPr lang="zh-CN" sz="2800" b="0" dirty="0">
                          <a:solidFill>
                            <a:schemeClr val="tx1"/>
                          </a:solidFill>
                          <a:effectLst/>
                        </a:rPr>
                        <a:t>化</a:t>
                      </a:r>
                    </a:p>
                    <a:p>
                      <a:pPr algn="ctr">
                        <a:lnSpc>
                          <a:spcPct val="100000"/>
                        </a:lnSpc>
                        <a:spcAft>
                          <a:spcPts val="0"/>
                        </a:spcAft>
                      </a:pPr>
                      <a:r>
                        <a:rPr lang="zh-CN" sz="2800" b="0" dirty="0">
                          <a:solidFill>
                            <a:schemeClr val="tx1"/>
                          </a:solidFill>
                          <a:effectLst/>
                        </a:rPr>
                        <a:t>学</a:t>
                      </a:r>
                    </a:p>
                    <a:p>
                      <a:pPr algn="ctr">
                        <a:lnSpc>
                          <a:spcPct val="100000"/>
                        </a:lnSpc>
                        <a:spcAft>
                          <a:spcPts val="0"/>
                        </a:spcAft>
                      </a:pPr>
                      <a:r>
                        <a:rPr lang="zh-CN" sz="2800" b="0" dirty="0">
                          <a:solidFill>
                            <a:schemeClr val="tx1"/>
                          </a:solidFill>
                          <a:effectLst/>
                        </a:rPr>
                        <a:t>性</a:t>
                      </a:r>
                    </a:p>
                    <a:p>
                      <a:pPr algn="ctr">
                        <a:lnSpc>
                          <a:spcPct val="100000"/>
                        </a:lnSpc>
                        <a:spcAft>
                          <a:spcPts val="0"/>
                        </a:spcAft>
                      </a:pPr>
                      <a:r>
                        <a:rPr lang="zh-CN" sz="2800" b="0" dirty="0">
                          <a:solidFill>
                            <a:schemeClr val="tx1"/>
                          </a:solidFill>
                          <a:effectLst/>
                        </a:rPr>
                        <a:t>质</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强还</a:t>
                      </a:r>
                    </a:p>
                    <a:p>
                      <a:pPr algn="ctr">
                        <a:lnSpc>
                          <a:spcPct val="100000"/>
                        </a:lnSpc>
                        <a:spcAft>
                          <a:spcPts val="0"/>
                        </a:spcAft>
                      </a:pPr>
                      <a:r>
                        <a:rPr lang="zh-CN" sz="2800" b="0">
                          <a:solidFill>
                            <a:schemeClr val="tx1"/>
                          </a:solidFill>
                          <a:effectLst/>
                        </a:rPr>
                        <a:t>原性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800" b="0">
                          <a:solidFill>
                            <a:schemeClr val="tx1"/>
                          </a:solidFill>
                          <a:effectLst/>
                        </a:rPr>
                        <a:t>能被酸性</a:t>
                      </a:r>
                      <a:r>
                        <a:rPr lang="en-US" sz="2800" b="0">
                          <a:solidFill>
                            <a:schemeClr val="tx1"/>
                          </a:solidFill>
                          <a:effectLst/>
                        </a:rPr>
                        <a:t>KMnO</a:t>
                      </a:r>
                      <a:r>
                        <a:rPr lang="en-US" sz="2800" b="0" baseline="-25000">
                          <a:solidFill>
                            <a:schemeClr val="tx1"/>
                          </a:solidFill>
                          <a:effectLst/>
                        </a:rPr>
                        <a:t>4</a:t>
                      </a:r>
                      <a:r>
                        <a:rPr lang="zh-CN" sz="2800" b="0">
                          <a:solidFill>
                            <a:schemeClr val="tx1"/>
                          </a:solidFill>
                          <a:effectLst/>
                        </a:rPr>
                        <a:t>溶液、</a:t>
                      </a:r>
                      <a:r>
                        <a:rPr lang="en-US" sz="2800" b="0">
                          <a:solidFill>
                            <a:schemeClr val="tx1"/>
                          </a:solidFill>
                          <a:effectLst/>
                        </a:rPr>
                        <a:t>Fe</a:t>
                      </a:r>
                      <a:r>
                        <a:rPr lang="en-US" sz="2800" b="0" baseline="30000">
                          <a:solidFill>
                            <a:schemeClr val="tx1"/>
                          </a:solidFill>
                          <a:effectLst/>
                        </a:rPr>
                        <a:t>3+</a:t>
                      </a:r>
                      <a:r>
                        <a:rPr lang="zh-CN" sz="2800" b="0">
                          <a:solidFill>
                            <a:schemeClr val="tx1"/>
                          </a:solidFill>
                          <a:effectLst/>
                        </a:rPr>
                        <a:t>、氯水、溴水、碘水、硝酸、浓硫酸、</a:t>
                      </a:r>
                      <a:r>
                        <a:rPr lang="en-US" sz="2800" b="0">
                          <a:solidFill>
                            <a:schemeClr val="tx1"/>
                          </a:solidFill>
                          <a:effectLst/>
                        </a:rPr>
                        <a:t>O</a:t>
                      </a:r>
                      <a:r>
                        <a:rPr lang="en-US" sz="2800" b="0" baseline="-25000">
                          <a:solidFill>
                            <a:schemeClr val="tx1"/>
                          </a:solidFill>
                          <a:effectLst/>
                        </a:rPr>
                        <a:t>2</a:t>
                      </a:r>
                      <a:r>
                        <a:rPr lang="zh-CN" sz="2800" b="0">
                          <a:solidFill>
                            <a:schemeClr val="tx1"/>
                          </a:solidFill>
                          <a:effectLst/>
                        </a:rPr>
                        <a:t>、</a:t>
                      </a:r>
                      <a:r>
                        <a:rPr lang="en-US" sz="2800" b="0">
                          <a:solidFill>
                            <a:schemeClr val="tx1"/>
                          </a:solidFill>
                          <a:effectLst/>
                        </a:rPr>
                        <a:t>SO</a:t>
                      </a:r>
                      <a:r>
                        <a:rPr lang="en-US" sz="2800" b="0" baseline="-25000">
                          <a:solidFill>
                            <a:schemeClr val="tx1"/>
                          </a:solidFill>
                          <a:effectLst/>
                        </a:rPr>
                        <a:t>2</a:t>
                      </a:r>
                      <a:r>
                        <a:rPr lang="zh-CN" sz="2800" b="0">
                          <a:solidFill>
                            <a:schemeClr val="tx1"/>
                          </a:solidFill>
                          <a:effectLst/>
                        </a:rPr>
                        <a:t>等氧化</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19426" marR="194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800" b="0" dirty="0">
                          <a:solidFill>
                            <a:schemeClr val="tx1"/>
                          </a:solidFill>
                          <a:effectLst/>
                        </a:rPr>
                        <a:t>X</a:t>
                      </a:r>
                      <a:r>
                        <a:rPr lang="en-US" sz="2800" b="0" baseline="-25000" dirty="0">
                          <a:solidFill>
                            <a:schemeClr val="tx1"/>
                          </a:solidFill>
                          <a:effectLst/>
                        </a:rPr>
                        <a:t>2</a:t>
                      </a:r>
                      <a:r>
                        <a:rPr lang="en-US" sz="2800" b="0" dirty="0">
                          <a:solidFill>
                            <a:schemeClr val="tx1"/>
                          </a:solidFill>
                          <a:effectLst/>
                        </a:rPr>
                        <a:t> +H</a:t>
                      </a:r>
                      <a:r>
                        <a:rPr lang="en-US" sz="2800" b="0" baseline="-25000" dirty="0">
                          <a:solidFill>
                            <a:schemeClr val="tx1"/>
                          </a:solidFill>
                          <a:effectLst/>
                        </a:rPr>
                        <a:t>2</a:t>
                      </a:r>
                      <a:r>
                        <a:rPr lang="en-US" sz="2800" b="0" dirty="0">
                          <a:solidFill>
                            <a:schemeClr val="tx1"/>
                          </a:solidFill>
                          <a:effectLst/>
                        </a:rPr>
                        <a:t>S      2X</a:t>
                      </a:r>
                      <a:r>
                        <a:rPr lang="en-US" sz="2800" b="0" baseline="30000" dirty="0">
                          <a:solidFill>
                            <a:schemeClr val="tx1"/>
                          </a:solidFill>
                          <a:effectLst/>
                        </a:rPr>
                        <a:t>-</a:t>
                      </a:r>
                      <a:r>
                        <a:rPr lang="en-US" sz="2800" b="0" dirty="0">
                          <a:solidFill>
                            <a:schemeClr val="tx1"/>
                          </a:solidFill>
                          <a:effectLst/>
                        </a:rPr>
                        <a:t>+2H</a:t>
                      </a:r>
                      <a:r>
                        <a:rPr lang="en-US" sz="2800" b="0" baseline="30000" dirty="0">
                          <a:solidFill>
                            <a:schemeClr val="tx1"/>
                          </a:solidFill>
                          <a:effectLst/>
                        </a:rPr>
                        <a:t>+</a:t>
                      </a:r>
                      <a:r>
                        <a:rPr lang="en-US" sz="2800" b="0" dirty="0">
                          <a:solidFill>
                            <a:schemeClr val="tx1"/>
                          </a:solidFill>
                          <a:effectLst/>
                        </a:rPr>
                        <a:t>+S↓(X</a:t>
                      </a:r>
                      <a:r>
                        <a:rPr lang="zh-CN" sz="2800" b="0" dirty="0">
                          <a:solidFill>
                            <a:schemeClr val="tx1"/>
                          </a:solidFill>
                          <a:effectLst/>
                        </a:rPr>
                        <a:t>代表</a:t>
                      </a:r>
                      <a:r>
                        <a:rPr lang="en-US" sz="2800" b="0" dirty="0">
                          <a:solidFill>
                            <a:schemeClr val="tx1"/>
                          </a:solidFill>
                          <a:effectLst/>
                        </a:rPr>
                        <a:t>Cl</a:t>
                      </a:r>
                      <a:r>
                        <a:rPr lang="zh-CN" sz="2800" b="0" dirty="0">
                          <a:solidFill>
                            <a:schemeClr val="tx1"/>
                          </a:solidFill>
                          <a:effectLst/>
                        </a:rPr>
                        <a:t>、</a:t>
                      </a:r>
                      <a:r>
                        <a:rPr lang="en-US" sz="2800" b="0" dirty="0">
                          <a:solidFill>
                            <a:schemeClr val="tx1"/>
                          </a:solidFill>
                          <a:effectLst/>
                        </a:rPr>
                        <a:t>Br</a:t>
                      </a:r>
                      <a:r>
                        <a:rPr lang="zh-CN" sz="2800" b="0" dirty="0">
                          <a:solidFill>
                            <a:schemeClr val="tx1"/>
                          </a:solidFill>
                          <a:effectLst/>
                        </a:rPr>
                        <a:t>、</a:t>
                      </a:r>
                      <a:r>
                        <a:rPr lang="en-US" sz="2800" b="0" dirty="0">
                          <a:solidFill>
                            <a:schemeClr val="tx1"/>
                          </a:solidFill>
                          <a:effectLst/>
                        </a:rPr>
                        <a:t>I)</a:t>
                      </a:r>
                      <a:endParaRPr lang="zh-CN" sz="2800" b="0" dirty="0">
                        <a:solidFill>
                          <a:schemeClr val="tx1"/>
                        </a:solidFill>
                        <a:effectLst/>
                      </a:endParaRPr>
                    </a:p>
                    <a:p>
                      <a:pPr>
                        <a:lnSpc>
                          <a:spcPct val="10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a:t>
                      </a:r>
                      <a:r>
                        <a:rPr lang="zh-CN" sz="2800" b="0" dirty="0">
                          <a:solidFill>
                            <a:schemeClr val="tx1"/>
                          </a:solidFill>
                          <a:effectLst/>
                        </a:rPr>
                        <a:t>气体不完全燃烧</a:t>
                      </a:r>
                      <a:r>
                        <a:rPr lang="en-US" sz="2800" b="0" dirty="0">
                          <a:solidFill>
                            <a:schemeClr val="tx1"/>
                          </a:solidFill>
                          <a:effectLst/>
                        </a:rPr>
                        <a:t>:</a:t>
                      </a:r>
                    </a:p>
                    <a:p>
                      <a:pPr>
                        <a:lnSpc>
                          <a:spcPct val="100000"/>
                        </a:lnSpc>
                        <a:spcAft>
                          <a:spcPts val="0"/>
                        </a:spcAft>
                      </a:pPr>
                      <a:r>
                        <a:rPr lang="en-US" sz="2800" b="0" dirty="0">
                          <a:solidFill>
                            <a:schemeClr val="tx1"/>
                          </a:solidFill>
                          <a:effectLst/>
                        </a:rPr>
                        <a:t>2H</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2</a:t>
                      </a:r>
                      <a:r>
                        <a:rPr lang="en-US" sz="2800" b="0" dirty="0">
                          <a:solidFill>
                            <a:schemeClr val="tx1"/>
                          </a:solidFill>
                          <a:effectLst/>
                        </a:rPr>
                        <a:t>      2S+2H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endParaRPr>
                    </a:p>
                    <a:p>
                      <a:pPr>
                        <a:lnSpc>
                          <a:spcPct val="10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a:t>
                      </a:r>
                      <a:r>
                        <a:rPr lang="zh-CN" sz="2800" b="0" dirty="0">
                          <a:solidFill>
                            <a:schemeClr val="tx1"/>
                          </a:solidFill>
                          <a:effectLst/>
                        </a:rPr>
                        <a:t>气体完全燃烧</a:t>
                      </a:r>
                      <a:r>
                        <a:rPr lang="en-US" sz="2800" b="0" dirty="0">
                          <a:solidFill>
                            <a:schemeClr val="tx1"/>
                          </a:solidFill>
                          <a:effectLst/>
                        </a:rPr>
                        <a:t>:</a:t>
                      </a:r>
                    </a:p>
                    <a:p>
                      <a:pPr>
                        <a:lnSpc>
                          <a:spcPct val="100000"/>
                        </a:lnSpc>
                        <a:spcAft>
                          <a:spcPts val="0"/>
                        </a:spcAft>
                      </a:pPr>
                      <a:r>
                        <a:rPr lang="en-US" sz="2800" b="0" dirty="0">
                          <a:solidFill>
                            <a:schemeClr val="tx1"/>
                          </a:solidFill>
                          <a:effectLst/>
                        </a:rPr>
                        <a:t>2H</a:t>
                      </a:r>
                      <a:r>
                        <a:rPr lang="en-US" sz="2800" b="0" baseline="-25000" dirty="0">
                          <a:solidFill>
                            <a:schemeClr val="tx1"/>
                          </a:solidFill>
                          <a:effectLst/>
                        </a:rPr>
                        <a:t>2</a:t>
                      </a:r>
                      <a:r>
                        <a:rPr lang="en-US" sz="2800" b="0" dirty="0">
                          <a:solidFill>
                            <a:schemeClr val="tx1"/>
                          </a:solidFill>
                          <a:effectLst/>
                        </a:rPr>
                        <a:t>S+3O</a:t>
                      </a:r>
                      <a:r>
                        <a:rPr lang="en-US" sz="2800" b="0" baseline="-25000" dirty="0">
                          <a:solidFill>
                            <a:schemeClr val="tx1"/>
                          </a:solidFill>
                          <a:effectLst/>
                        </a:rPr>
                        <a:t>2</a:t>
                      </a:r>
                      <a:r>
                        <a:rPr lang="en-US" sz="2800" b="0" dirty="0">
                          <a:solidFill>
                            <a:schemeClr val="tx1"/>
                          </a:solidFill>
                          <a:effectLst/>
                        </a:rPr>
                        <a:t>       2SO</a:t>
                      </a:r>
                      <a:r>
                        <a:rPr lang="en-US" sz="2800" b="0" baseline="-25000" dirty="0">
                          <a:solidFill>
                            <a:schemeClr val="tx1"/>
                          </a:solidFill>
                          <a:effectLst/>
                        </a:rPr>
                        <a:t>2</a:t>
                      </a:r>
                      <a:r>
                        <a:rPr lang="en-US" sz="2800" b="0" dirty="0">
                          <a:solidFill>
                            <a:schemeClr val="tx1"/>
                          </a:solidFill>
                          <a:effectLst/>
                        </a:rPr>
                        <a:t>+2H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19426" marR="194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82796387"/>
                  </a:ext>
                </a:extLst>
              </a:tr>
              <a:tr h="1026681">
                <a:tc gridSpan="2">
                  <a:txBody>
                    <a:bodyPr/>
                    <a:lstStyle/>
                    <a:p>
                      <a:pPr algn="ctr">
                        <a:lnSpc>
                          <a:spcPct val="100000"/>
                        </a:lnSpc>
                        <a:spcAft>
                          <a:spcPts val="0"/>
                        </a:spcAft>
                      </a:pPr>
                      <a:r>
                        <a:rPr lang="zh-CN" sz="2800" b="0">
                          <a:solidFill>
                            <a:schemeClr val="tx1"/>
                          </a:solidFill>
                          <a:effectLst/>
                        </a:rPr>
                        <a:t>用途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nSpc>
                          <a:spcPct val="100000"/>
                        </a:lnSpc>
                        <a:spcAft>
                          <a:spcPts val="0"/>
                        </a:spcAft>
                      </a:pPr>
                      <a:r>
                        <a:rPr lang="zh-CN" sz="2800" b="0" dirty="0">
                          <a:solidFill>
                            <a:schemeClr val="tx1"/>
                          </a:solidFill>
                          <a:effectLst/>
                        </a:rPr>
                        <a:t>常用作废水处理中的沉淀剂</a:t>
                      </a:r>
                      <a:r>
                        <a:rPr lang="en-US" sz="2800" b="0" dirty="0">
                          <a:solidFill>
                            <a:schemeClr val="tx1"/>
                          </a:solidFill>
                          <a:effectLst/>
                        </a:rPr>
                        <a:t>,</a:t>
                      </a:r>
                      <a:r>
                        <a:rPr lang="zh-CN" sz="2800" b="0" dirty="0">
                          <a:solidFill>
                            <a:schemeClr val="tx1"/>
                          </a:solidFill>
                          <a:effectLst/>
                        </a:rPr>
                        <a:t>使某些重金属离子以硫化物的形式沉淀</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19426" marR="194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 val="3949242306"/>
                  </a:ext>
                </a:extLst>
              </a:tr>
            </a:tbl>
          </a:graphicData>
        </a:graphic>
      </p:graphicFrame>
      <p:pic>
        <p:nvPicPr>
          <p:cNvPr id="9" name="图片 8"/>
          <p:cNvPicPr/>
          <p:nvPr/>
        </p:nvPicPr>
        <p:blipFill>
          <a:blip r:embed="rId2"/>
          <a:stretch>
            <a:fillRect/>
          </a:stretch>
        </p:blipFill>
        <p:spPr>
          <a:xfrm>
            <a:off x="6575898" y="1805525"/>
            <a:ext cx="398307" cy="229643"/>
          </a:xfrm>
          <a:prstGeom prst="rect">
            <a:avLst/>
          </a:prstGeom>
        </p:spPr>
      </p:pic>
      <p:pic>
        <p:nvPicPr>
          <p:cNvPr id="12" name="图片 11"/>
          <p:cNvPicPr/>
          <p:nvPr/>
        </p:nvPicPr>
        <p:blipFill>
          <a:blip r:embed="rId3"/>
          <a:stretch>
            <a:fillRect/>
          </a:stretch>
        </p:blipFill>
        <p:spPr>
          <a:xfrm>
            <a:off x="6646227" y="2584809"/>
            <a:ext cx="421323" cy="381524"/>
          </a:xfrm>
          <a:prstGeom prst="rect">
            <a:avLst/>
          </a:prstGeom>
        </p:spPr>
      </p:pic>
      <p:pic>
        <p:nvPicPr>
          <p:cNvPr id="13" name="图片 12"/>
          <p:cNvPicPr/>
          <p:nvPr/>
        </p:nvPicPr>
        <p:blipFill>
          <a:blip r:embed="rId3"/>
          <a:stretch>
            <a:fillRect/>
          </a:stretch>
        </p:blipFill>
        <p:spPr>
          <a:xfrm>
            <a:off x="6856888" y="3396339"/>
            <a:ext cx="421323" cy="381524"/>
          </a:xfrm>
          <a:prstGeom prst="rect">
            <a:avLst/>
          </a:prstGeom>
        </p:spPr>
      </p:pic>
      <p:sp>
        <p:nvSpPr>
          <p:cNvPr id="22" name="矩形 21"/>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23" name="组合 22"/>
          <p:cNvGrpSpPr/>
          <p:nvPr/>
        </p:nvGrpSpPr>
        <p:grpSpPr>
          <a:xfrm>
            <a:off x="11409225" y="1524"/>
            <a:ext cx="85864" cy="187056"/>
            <a:chOff x="5320236" y="0"/>
            <a:chExt cx="1566554" cy="3412757"/>
          </a:xfrm>
        </p:grpSpPr>
        <p:sp>
          <p:nvSpPr>
            <p:cNvPr id="24" name="任意多边形 2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任意多边形 2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6" name="组合 25"/>
          <p:cNvGrpSpPr/>
          <p:nvPr/>
        </p:nvGrpSpPr>
        <p:grpSpPr>
          <a:xfrm>
            <a:off x="11578590" y="60500"/>
            <a:ext cx="379366" cy="115796"/>
            <a:chOff x="2452571" y="1771159"/>
            <a:chExt cx="7813430" cy="2384926"/>
          </a:xfrm>
          <a:solidFill>
            <a:schemeClr val="bg1"/>
          </a:solidFill>
        </p:grpSpPr>
        <p:sp>
          <p:nvSpPr>
            <p:cNvPr id="27" name="任意多边形 2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任意多边形 2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Tree>
    <p:extLst>
      <p:ext uri="{BB962C8B-B14F-4D97-AF65-F5344CB8AC3E}">
        <p14:creationId xmlns:p14="http://schemas.microsoft.com/office/powerpoint/2010/main" val="4159999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4376" y="305321"/>
            <a:ext cx="11713580" cy="662297"/>
          </a:xfrm>
          <a:prstGeom prst="rect">
            <a:avLst/>
          </a:prstGeom>
        </p:spPr>
        <p:txBody>
          <a:bodyPr wrap="square">
            <a:spAutoFit/>
          </a:bodyPr>
          <a:lstStyle/>
          <a:p>
            <a:pPr>
              <a:lnSpc>
                <a:spcPct val="150000"/>
              </a:lnSpc>
            </a:pPr>
            <a:r>
              <a:rPr lang="en-US" altLang="zh-CN" sz="2800" b="1" dirty="0"/>
              <a:t>2.</a:t>
            </a:r>
            <a:r>
              <a:rPr lang="zh-CN" altLang="zh-CN" sz="2800" b="1" dirty="0"/>
              <a:t>二氧化硫</a:t>
            </a:r>
            <a:r>
              <a:rPr lang="en-US" altLang="zh-CN" sz="2800" b="1" dirty="0"/>
              <a:t>(SO</a:t>
            </a:r>
            <a:r>
              <a:rPr lang="en-US" altLang="zh-CN" sz="2800" b="1" baseline="-25000" dirty="0"/>
              <a:t>2</a:t>
            </a:r>
            <a:r>
              <a:rPr lang="en-US" altLang="zh-CN" sz="2800" b="1" dirty="0"/>
              <a:t>)</a:t>
            </a:r>
            <a:endParaRPr lang="zh-CN" altLang="zh-CN" sz="2800" b="1" dirty="0"/>
          </a:p>
        </p:txBody>
      </p:sp>
      <p:sp>
        <p:nvSpPr>
          <p:cNvPr id="22" name="矩形 21"/>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23" name="组合 22"/>
          <p:cNvGrpSpPr/>
          <p:nvPr/>
        </p:nvGrpSpPr>
        <p:grpSpPr>
          <a:xfrm>
            <a:off x="11409225" y="1524"/>
            <a:ext cx="85864" cy="187056"/>
            <a:chOff x="5320236" y="0"/>
            <a:chExt cx="1566554" cy="3412757"/>
          </a:xfrm>
        </p:grpSpPr>
        <p:sp>
          <p:nvSpPr>
            <p:cNvPr id="24" name="任意多边形 2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任意多边形 2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6" name="组合 25"/>
          <p:cNvGrpSpPr/>
          <p:nvPr/>
        </p:nvGrpSpPr>
        <p:grpSpPr>
          <a:xfrm>
            <a:off x="11578590" y="60500"/>
            <a:ext cx="379366" cy="115796"/>
            <a:chOff x="2452571" y="1771159"/>
            <a:chExt cx="7813430" cy="2384926"/>
          </a:xfrm>
          <a:solidFill>
            <a:schemeClr val="bg1"/>
          </a:solidFill>
        </p:grpSpPr>
        <p:sp>
          <p:nvSpPr>
            <p:cNvPr id="27" name="任意多边形 2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任意多边形 2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1606816115"/>
                  </p:ext>
                </p:extLst>
              </p:nvPr>
            </p:nvGraphicFramePr>
            <p:xfrm>
              <a:off x="467359" y="1028117"/>
              <a:ext cx="11257281" cy="5500005"/>
            </p:xfrm>
            <a:graphic>
              <a:graphicData uri="http://schemas.openxmlformats.org/drawingml/2006/table">
                <a:tbl>
                  <a:tblPr firstRow="1" firstCol="1" bandRow="1">
                    <a:tableStyleId>{5C22544A-7EE6-4342-B048-85BDC9FD1C3A}</a:tableStyleId>
                  </a:tblPr>
                  <a:tblGrid>
                    <a:gridCol w="794282">
                      <a:extLst>
                        <a:ext uri="{9D8B030D-6E8A-4147-A177-3AD203B41FA5}">
                          <a16:colId xmlns:a16="http://schemas.microsoft.com/office/drawing/2014/main" xmlns="" val="7572606"/>
                        </a:ext>
                      </a:extLst>
                    </a:gridCol>
                    <a:gridCol w="1041721">
                      <a:extLst>
                        <a:ext uri="{9D8B030D-6E8A-4147-A177-3AD203B41FA5}">
                          <a16:colId xmlns:a16="http://schemas.microsoft.com/office/drawing/2014/main" xmlns="" val="182634785"/>
                        </a:ext>
                      </a:extLst>
                    </a:gridCol>
                    <a:gridCol w="2303362">
                      <a:extLst>
                        <a:ext uri="{9D8B030D-6E8A-4147-A177-3AD203B41FA5}">
                          <a16:colId xmlns:a16="http://schemas.microsoft.com/office/drawing/2014/main" xmlns="" val="3211843543"/>
                        </a:ext>
                      </a:extLst>
                    </a:gridCol>
                    <a:gridCol w="7117916">
                      <a:extLst>
                        <a:ext uri="{9D8B030D-6E8A-4147-A177-3AD203B41FA5}">
                          <a16:colId xmlns:a16="http://schemas.microsoft.com/office/drawing/2014/main" xmlns="" val="1330087220"/>
                        </a:ext>
                      </a:extLst>
                    </a:gridCol>
                  </a:tblGrid>
                  <a:tr h="891851">
                    <a:tc gridSpan="2">
                      <a:txBody>
                        <a:bodyPr/>
                        <a:lstStyle/>
                        <a:p>
                          <a:pPr algn="ctr">
                            <a:lnSpc>
                              <a:spcPct val="100000"/>
                            </a:lnSpc>
                            <a:spcAft>
                              <a:spcPts val="0"/>
                            </a:spcAft>
                          </a:pPr>
                          <a:r>
                            <a:rPr lang="zh-CN" sz="2800" b="0" dirty="0">
                              <a:solidFill>
                                <a:schemeClr val="tx1"/>
                              </a:solidFill>
                              <a:effectLst/>
                            </a:rPr>
                            <a:t>物理性质</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nSpc>
                              <a:spcPct val="100000"/>
                            </a:lnSpc>
                            <a:spcAft>
                              <a:spcPts val="0"/>
                            </a:spcAft>
                          </a:pPr>
                          <a:r>
                            <a:rPr lang="zh-CN" sz="2800" b="0">
                              <a:solidFill>
                                <a:schemeClr val="tx1"/>
                              </a:solidFill>
                              <a:effectLst/>
                            </a:rPr>
                            <a:t>无色、有刺激性气味的气体</a:t>
                          </a:r>
                          <a:r>
                            <a:rPr lang="en-US" sz="2800" b="0">
                              <a:solidFill>
                                <a:schemeClr val="tx1"/>
                              </a:solidFill>
                              <a:effectLst/>
                            </a:rPr>
                            <a:t>;</a:t>
                          </a:r>
                          <a:r>
                            <a:rPr lang="zh-CN" sz="2800" b="0">
                              <a:solidFill>
                                <a:schemeClr val="tx1"/>
                              </a:solidFill>
                              <a:effectLst/>
                            </a:rPr>
                            <a:t>易溶于水</a:t>
                          </a:r>
                          <a:r>
                            <a:rPr lang="en-US" sz="2800" b="0">
                              <a:solidFill>
                                <a:schemeClr val="tx1"/>
                              </a:solidFill>
                              <a:effectLst/>
                            </a:rPr>
                            <a:t>(</a:t>
                          </a:r>
                          <a:r>
                            <a:rPr lang="zh-CN" sz="2800" b="0">
                              <a:solidFill>
                                <a:schemeClr val="tx1"/>
                              </a:solidFill>
                              <a:effectLst/>
                            </a:rPr>
                            <a:t>体积比为</a:t>
                          </a:r>
                          <a:r>
                            <a:rPr lang="en-US" sz="2800" b="0">
                              <a:solidFill>
                                <a:schemeClr val="tx1"/>
                              </a:solidFill>
                              <a:effectLst/>
                            </a:rPr>
                            <a:t>1∶40);</a:t>
                          </a:r>
                          <a:r>
                            <a:rPr lang="zh-CN" sz="2800" b="0">
                              <a:solidFill>
                                <a:schemeClr val="tx1"/>
                              </a:solidFill>
                              <a:effectLst/>
                            </a:rPr>
                            <a:t>密度比空气的大</a:t>
                          </a:r>
                          <a:r>
                            <a:rPr lang="en-US" sz="2800" b="0">
                              <a:solidFill>
                                <a:schemeClr val="tx1"/>
                              </a:solidFill>
                              <a:effectLst/>
                            </a:rPr>
                            <a:t>;</a:t>
                          </a:r>
                          <a:r>
                            <a:rPr lang="zh-CN" sz="2800" b="0">
                              <a:solidFill>
                                <a:schemeClr val="tx1"/>
                              </a:solidFill>
                              <a:effectLst/>
                            </a:rPr>
                            <a:t>易液化</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29288" marR="29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 val="951644288"/>
                      </a:ext>
                    </a:extLst>
                  </a:tr>
                  <a:tr h="445926">
                    <a:tc rowSpan="5">
                      <a:txBody>
                        <a:bodyPr/>
                        <a:lstStyle/>
                        <a:p>
                          <a:pPr marL="0" algn="ctr" defTabSz="914400" rtl="0" eaLnBrk="1" latinLnBrk="0" hangingPunct="1">
                            <a:lnSpc>
                              <a:spcPct val="100000"/>
                            </a:lnSpc>
                            <a:spcAft>
                              <a:spcPts val="0"/>
                            </a:spcAft>
                          </a:pPr>
                          <a:r>
                            <a:rPr lang="zh-CN" altLang="en-US" sz="2800" b="0" kern="1200" dirty="0">
                              <a:solidFill>
                                <a:schemeClr val="tx1"/>
                              </a:solidFill>
                              <a:effectLst/>
                              <a:latin typeface="+mn-lt"/>
                              <a:ea typeface="+mn-ea"/>
                              <a:cs typeface="+mn-cs"/>
                            </a:rPr>
                            <a:t>化学性质</a:t>
                          </a:r>
                          <a:endParaRPr lang="en-US" sz="2800" b="0"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毒性</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00000"/>
                            </a:lnSpc>
                            <a:spcAft>
                              <a:spcPts val="0"/>
                            </a:spcAft>
                          </a:pPr>
                          <a:r>
                            <a:rPr lang="zh-CN" sz="2800" b="0" dirty="0">
                              <a:solidFill>
                                <a:schemeClr val="tx1"/>
                              </a:solidFill>
                              <a:effectLst/>
                            </a:rPr>
                            <a:t>有毒</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 val="2659334382"/>
                      </a:ext>
                    </a:extLst>
                  </a:tr>
                  <a:tr h="445926">
                    <a:tc vMerge="1">
                      <a:txBody>
                        <a:bodyPr/>
                        <a:lstStyle/>
                        <a:p>
                          <a:endParaRPr lang="zh-CN" altLang="en-US"/>
                        </a:p>
                      </a:txBody>
                      <a:tcPr/>
                    </a:tc>
                    <a:tc rowSpan="4">
                      <a:txBody>
                        <a:bodyPr/>
                        <a:lstStyle/>
                        <a:p>
                          <a:pPr algn="ctr">
                            <a:lnSpc>
                              <a:spcPct val="100000"/>
                            </a:lnSpc>
                            <a:spcAft>
                              <a:spcPts val="0"/>
                            </a:spcAft>
                          </a:pPr>
                          <a:r>
                            <a:rPr lang="zh-CN" sz="2800" b="0" dirty="0">
                              <a:solidFill>
                                <a:schemeClr val="tx1"/>
                              </a:solidFill>
                              <a:effectLst/>
                            </a:rPr>
                            <a:t>酸性氧化</a:t>
                          </a:r>
                        </a:p>
                        <a:p>
                          <a:pPr algn="ctr">
                            <a:lnSpc>
                              <a:spcPct val="100000"/>
                            </a:lnSpc>
                            <a:spcAft>
                              <a:spcPts val="0"/>
                            </a:spcAft>
                          </a:pPr>
                          <a:r>
                            <a:rPr lang="zh-CN" sz="2800" b="0" dirty="0">
                              <a:solidFill>
                                <a:schemeClr val="tx1"/>
                              </a:solidFill>
                              <a:effectLst/>
                            </a:rPr>
                            <a:t>物的通性</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与水反应</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SO</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       H</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3</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67838840"/>
                      </a:ext>
                    </a:extLst>
                  </a:tr>
                  <a:tr h="445926">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使指示剂变色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 SO</a:t>
                          </a:r>
                          <a:r>
                            <a:rPr lang="en-US" sz="2800" b="0" baseline="-25000" dirty="0">
                              <a:solidFill>
                                <a:schemeClr val="tx1"/>
                              </a:solidFill>
                              <a:effectLst/>
                            </a:rPr>
                            <a:t>2</a:t>
                          </a:r>
                          <a:r>
                            <a:rPr lang="zh-CN" sz="2800" b="0" dirty="0">
                              <a:solidFill>
                                <a:schemeClr val="tx1"/>
                              </a:solidFill>
                              <a:effectLst/>
                            </a:rPr>
                            <a:t>能使紫色石蕊溶液变红</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78185697"/>
                      </a:ext>
                    </a:extLst>
                  </a:tr>
                  <a:tr h="2378525">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zh-CN" sz="2800" b="0" dirty="0">
                              <a:solidFill>
                                <a:schemeClr val="tx1"/>
                              </a:solidFill>
                              <a:effectLst/>
                            </a:rPr>
                            <a:t>与碱溶液反应</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14:m>
                            <m:oMath xmlns:m="http://schemas.openxmlformats.org/officeDocument/2006/math">
                              <m:f>
                                <m:fPr>
                                  <m:ctrlPr>
                                    <a:rPr lang="zh-CN" sz="2800" b="0" i="1" smtClean="0">
                                      <a:solidFill>
                                        <a:schemeClr val="tx1"/>
                                      </a:solidFill>
                                      <a:effectLst/>
                                      <a:latin typeface="Cambria Math" panose="02040503050406030204" pitchFamily="18" charset="0"/>
                                    </a:rPr>
                                  </m:ctrlPr>
                                </m:fPr>
                                <m:num>
                                  <m:r>
                                    <a:rPr lang="en-US" sz="2800" b="0" i="1">
                                      <a:solidFill>
                                        <a:schemeClr val="tx1"/>
                                      </a:solidFill>
                                      <a:effectLst/>
                                      <a:latin typeface="Cambria Math" panose="02040503050406030204" pitchFamily="18" charset="0"/>
                                    </a:rPr>
                                    <m:t>𝑛</m:t>
                                  </m:r>
                                  <m:r>
                                    <m:rPr>
                                      <m:nor/>
                                    </m:rPr>
                                    <a:rPr lang="en-US" sz="2800" b="0">
                                      <a:solidFill>
                                        <a:schemeClr val="tx1"/>
                                      </a:solidFill>
                                      <a:effectLst/>
                                    </a:rPr>
                                    <m:t>(</m:t>
                                  </m:r>
                                  <m:r>
                                    <m:rPr>
                                      <m:sty m:val="p"/>
                                    </m:rPr>
                                    <a:rPr lang="en-US" sz="2800" b="0" i="0">
                                      <a:solidFill>
                                        <a:schemeClr val="tx1"/>
                                      </a:solidFill>
                                      <a:effectLst/>
                                      <a:latin typeface="Cambria Math" panose="02040503050406030204" pitchFamily="18" charset="0"/>
                                    </a:rPr>
                                    <m:t>NaOH</m:t>
                                  </m:r>
                                  <m:r>
                                    <m:rPr>
                                      <m:nor/>
                                    </m:rPr>
                                    <a:rPr lang="en-US" sz="2800" b="0">
                                      <a:solidFill>
                                        <a:schemeClr val="tx1"/>
                                      </a:solidFill>
                                      <a:effectLst/>
                                    </a:rPr>
                                    <m:t>)</m:t>
                                  </m:r>
                                </m:num>
                                <m:den>
                                  <m:r>
                                    <a:rPr lang="en-US" sz="2800" b="0" i="1">
                                      <a:solidFill>
                                        <a:schemeClr val="tx1"/>
                                      </a:solidFill>
                                      <a:effectLst/>
                                      <a:latin typeface="Cambria Math" panose="02040503050406030204" pitchFamily="18" charset="0"/>
                                    </a:rPr>
                                    <m:t>𝑛</m:t>
                                  </m:r>
                                  <m:r>
                                    <m:rPr>
                                      <m:nor/>
                                    </m:rPr>
                                    <a:rPr lang="en-US" sz="2800" b="0">
                                      <a:solidFill>
                                        <a:schemeClr val="tx1"/>
                                      </a:solidFill>
                                      <a:effectLst/>
                                    </a:rPr>
                                    <m:t>(</m:t>
                                  </m:r>
                                  <m:r>
                                    <m:rPr>
                                      <m:sty m:val="p"/>
                                    </m:rPr>
                                    <a:rPr lang="en-US" sz="2800" b="0" i="0">
                                      <a:solidFill>
                                        <a:schemeClr val="tx1"/>
                                      </a:solidFill>
                                      <a:effectLst/>
                                      <a:latin typeface="Cambria Math" panose="02040503050406030204" pitchFamily="18" charset="0"/>
                                    </a:rPr>
                                    <m:t>S</m:t>
                                  </m:r>
                                  <m:sSub>
                                    <m:sSubPr>
                                      <m:ctrlPr>
                                        <a:rPr lang="zh-CN" sz="2800" b="0" i="1">
                                          <a:solidFill>
                                            <a:schemeClr val="tx1"/>
                                          </a:solidFill>
                                          <a:effectLst/>
                                          <a:latin typeface="Cambria Math" panose="02040503050406030204" pitchFamily="18" charset="0"/>
                                        </a:rPr>
                                      </m:ctrlPr>
                                    </m:sSubPr>
                                    <m:e>
                                      <m:r>
                                        <m:rPr>
                                          <m:sty m:val="p"/>
                                        </m:rPr>
                                        <a:rPr lang="en-US" sz="2800" b="0" i="0">
                                          <a:solidFill>
                                            <a:schemeClr val="tx1"/>
                                          </a:solidFill>
                                          <a:effectLst/>
                                          <a:latin typeface="Cambria Math" panose="02040503050406030204" pitchFamily="18" charset="0"/>
                                        </a:rPr>
                                        <m:t>O</m:t>
                                      </m:r>
                                    </m:e>
                                    <m:sub>
                                      <m:r>
                                        <a:rPr lang="en-US" sz="2800" b="0" i="0">
                                          <a:solidFill>
                                            <a:schemeClr val="tx1"/>
                                          </a:solidFill>
                                          <a:effectLst/>
                                          <a:latin typeface="Cambria Math" panose="02040503050406030204" pitchFamily="18" charset="0"/>
                                        </a:rPr>
                                        <m:t>2</m:t>
                                      </m:r>
                                    </m:sub>
                                  </m:sSub>
                                  <m:r>
                                    <m:rPr>
                                      <m:nor/>
                                    </m:rPr>
                                    <a:rPr lang="en-US" sz="2800" b="0">
                                      <a:solidFill>
                                        <a:schemeClr val="tx1"/>
                                      </a:solidFill>
                                      <a:effectLst/>
                                    </a:rPr>
                                    <m:t>)</m:t>
                                  </m:r>
                                </m:den>
                              </m:f>
                            </m:oMath>
                          </a14:m>
                          <a:r>
                            <a:rPr lang="en-US" sz="2800" b="0" dirty="0">
                              <a:solidFill>
                                <a:schemeClr val="tx1"/>
                              </a:solidFill>
                              <a:effectLst/>
                            </a:rPr>
                            <a:t>≥2</a:t>
                          </a:r>
                          <a:r>
                            <a:rPr lang="zh-CN" sz="2800" b="0" dirty="0">
                              <a:solidFill>
                                <a:schemeClr val="tx1"/>
                              </a:solidFill>
                              <a:effectLst/>
                            </a:rPr>
                            <a:t>时</a:t>
                          </a:r>
                          <a:r>
                            <a:rPr lang="en-US" sz="2800" b="0" dirty="0">
                              <a:solidFill>
                                <a:schemeClr val="tx1"/>
                              </a:solidFill>
                              <a:effectLst/>
                            </a:rPr>
                            <a:t>:SO</a:t>
                          </a:r>
                          <a:r>
                            <a:rPr lang="en-US" sz="2800" b="0" baseline="-25000" dirty="0">
                              <a:solidFill>
                                <a:schemeClr val="tx1"/>
                              </a:solidFill>
                              <a:effectLst/>
                            </a:rPr>
                            <a:t>2</a:t>
                          </a:r>
                          <a:r>
                            <a:rPr lang="en-US" sz="2800" b="0" dirty="0">
                              <a:solidFill>
                                <a:schemeClr val="tx1"/>
                              </a:solidFill>
                              <a:effectLst/>
                            </a:rPr>
                            <a:t>+2NaOH      Na</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3</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endParaRPr>
                        </a:p>
                        <a:p>
                          <a:pPr algn="l">
                            <a:lnSpc>
                              <a:spcPct val="100000"/>
                            </a:lnSpc>
                            <a:spcAft>
                              <a:spcPts val="0"/>
                            </a:spcAft>
                          </a:pPr>
                          <a14:m>
                            <m:oMath xmlns:m="http://schemas.openxmlformats.org/officeDocument/2006/math">
                              <m:f>
                                <m:fPr>
                                  <m:ctrlPr>
                                    <a:rPr lang="zh-CN" sz="2800" b="0" i="1">
                                      <a:solidFill>
                                        <a:schemeClr val="tx1"/>
                                      </a:solidFill>
                                      <a:effectLst/>
                                      <a:latin typeface="Cambria Math" panose="02040503050406030204" pitchFamily="18" charset="0"/>
                                    </a:rPr>
                                  </m:ctrlPr>
                                </m:fPr>
                                <m:num>
                                  <m:r>
                                    <a:rPr lang="en-US" sz="2800" b="0" i="1">
                                      <a:solidFill>
                                        <a:schemeClr val="tx1"/>
                                      </a:solidFill>
                                      <a:effectLst/>
                                      <a:latin typeface="Cambria Math" panose="02040503050406030204" pitchFamily="18" charset="0"/>
                                    </a:rPr>
                                    <m:t>𝑛</m:t>
                                  </m:r>
                                  <m:r>
                                    <m:rPr>
                                      <m:nor/>
                                    </m:rPr>
                                    <a:rPr lang="en-US" sz="2800" b="0">
                                      <a:solidFill>
                                        <a:schemeClr val="tx1"/>
                                      </a:solidFill>
                                      <a:effectLst/>
                                    </a:rPr>
                                    <m:t>(</m:t>
                                  </m:r>
                                  <m:r>
                                    <m:rPr>
                                      <m:sty m:val="p"/>
                                    </m:rPr>
                                    <a:rPr lang="en-US" sz="2800" b="0" i="0">
                                      <a:solidFill>
                                        <a:schemeClr val="tx1"/>
                                      </a:solidFill>
                                      <a:effectLst/>
                                      <a:latin typeface="Cambria Math" panose="02040503050406030204" pitchFamily="18" charset="0"/>
                                    </a:rPr>
                                    <m:t>NaOH</m:t>
                                  </m:r>
                                  <m:r>
                                    <m:rPr>
                                      <m:nor/>
                                    </m:rPr>
                                    <a:rPr lang="en-US" sz="2800" b="0">
                                      <a:solidFill>
                                        <a:schemeClr val="tx1"/>
                                      </a:solidFill>
                                      <a:effectLst/>
                                    </a:rPr>
                                    <m:t>)</m:t>
                                  </m:r>
                                </m:num>
                                <m:den>
                                  <m:r>
                                    <a:rPr lang="en-US" sz="2800" b="0" i="1">
                                      <a:solidFill>
                                        <a:schemeClr val="tx1"/>
                                      </a:solidFill>
                                      <a:effectLst/>
                                      <a:latin typeface="Cambria Math" panose="02040503050406030204" pitchFamily="18" charset="0"/>
                                    </a:rPr>
                                    <m:t>𝑛</m:t>
                                  </m:r>
                                  <m:r>
                                    <m:rPr>
                                      <m:nor/>
                                    </m:rPr>
                                    <a:rPr lang="en-US" sz="2800" b="0">
                                      <a:solidFill>
                                        <a:schemeClr val="tx1"/>
                                      </a:solidFill>
                                      <a:effectLst/>
                                    </a:rPr>
                                    <m:t>(</m:t>
                                  </m:r>
                                  <m:r>
                                    <m:rPr>
                                      <m:sty m:val="p"/>
                                    </m:rPr>
                                    <a:rPr lang="en-US" sz="2800" b="0" i="0">
                                      <a:solidFill>
                                        <a:schemeClr val="tx1"/>
                                      </a:solidFill>
                                      <a:effectLst/>
                                      <a:latin typeface="Cambria Math" panose="02040503050406030204" pitchFamily="18" charset="0"/>
                                    </a:rPr>
                                    <m:t>S</m:t>
                                  </m:r>
                                  <m:sSub>
                                    <m:sSubPr>
                                      <m:ctrlPr>
                                        <a:rPr lang="zh-CN" sz="2800" b="0" i="1">
                                          <a:solidFill>
                                            <a:schemeClr val="tx1"/>
                                          </a:solidFill>
                                          <a:effectLst/>
                                          <a:latin typeface="Cambria Math" panose="02040503050406030204" pitchFamily="18" charset="0"/>
                                        </a:rPr>
                                      </m:ctrlPr>
                                    </m:sSubPr>
                                    <m:e>
                                      <m:r>
                                        <m:rPr>
                                          <m:sty m:val="p"/>
                                        </m:rPr>
                                        <a:rPr lang="en-US" sz="2800" b="0" i="0">
                                          <a:solidFill>
                                            <a:schemeClr val="tx1"/>
                                          </a:solidFill>
                                          <a:effectLst/>
                                          <a:latin typeface="Cambria Math" panose="02040503050406030204" pitchFamily="18" charset="0"/>
                                        </a:rPr>
                                        <m:t>O</m:t>
                                      </m:r>
                                    </m:e>
                                    <m:sub>
                                      <m:r>
                                        <a:rPr lang="en-US" sz="2800" b="0" i="0">
                                          <a:solidFill>
                                            <a:schemeClr val="tx1"/>
                                          </a:solidFill>
                                          <a:effectLst/>
                                          <a:latin typeface="Cambria Math" panose="02040503050406030204" pitchFamily="18" charset="0"/>
                                        </a:rPr>
                                        <m:t>2</m:t>
                                      </m:r>
                                    </m:sub>
                                  </m:sSub>
                                  <m:r>
                                    <m:rPr>
                                      <m:nor/>
                                    </m:rPr>
                                    <a:rPr lang="en-US" sz="2800" b="0">
                                      <a:solidFill>
                                        <a:schemeClr val="tx1"/>
                                      </a:solidFill>
                                      <a:effectLst/>
                                    </a:rPr>
                                    <m:t>)</m:t>
                                  </m:r>
                                </m:den>
                              </m:f>
                            </m:oMath>
                          </a14:m>
                          <a:r>
                            <a:rPr lang="en-US" sz="2800" b="0" dirty="0">
                              <a:solidFill>
                                <a:schemeClr val="tx1"/>
                              </a:solidFill>
                              <a:effectLst/>
                            </a:rPr>
                            <a:t>≤1</a:t>
                          </a:r>
                          <a:r>
                            <a:rPr lang="zh-CN" sz="2800" b="0" dirty="0">
                              <a:solidFill>
                                <a:schemeClr val="tx1"/>
                              </a:solidFill>
                              <a:effectLst/>
                            </a:rPr>
                            <a:t>时</a:t>
                          </a:r>
                          <a:r>
                            <a:rPr lang="en-US" sz="2800" b="0" dirty="0">
                              <a:solidFill>
                                <a:schemeClr val="tx1"/>
                              </a:solidFill>
                              <a:effectLst/>
                            </a:rPr>
                            <a:t>:SO</a:t>
                          </a:r>
                          <a:r>
                            <a:rPr lang="en-US" sz="2800" b="0" baseline="-25000" dirty="0">
                              <a:solidFill>
                                <a:schemeClr val="tx1"/>
                              </a:solidFill>
                              <a:effectLst/>
                            </a:rPr>
                            <a:t>2</a:t>
                          </a:r>
                          <a:r>
                            <a:rPr lang="en-US" sz="2800" b="0" dirty="0">
                              <a:solidFill>
                                <a:schemeClr val="tx1"/>
                              </a:solidFill>
                              <a:effectLst/>
                            </a:rPr>
                            <a:t>+NaOH      NaHSO</a:t>
                          </a:r>
                          <a:r>
                            <a:rPr lang="en-US" sz="2800" b="0" baseline="-25000" dirty="0">
                              <a:solidFill>
                                <a:schemeClr val="tx1"/>
                              </a:solidFill>
                              <a:effectLst/>
                            </a:rPr>
                            <a:t>3</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29288" marR="29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43494984"/>
                      </a:ext>
                    </a:extLst>
                  </a:tr>
                  <a:tr h="891851">
                    <a:tc vMerge="1">
                      <a:txBody>
                        <a:bodyPr/>
                        <a:lstStyle/>
                        <a:p>
                          <a:endParaRPr lang="zh-CN" altLang="en-US"/>
                        </a:p>
                      </a:txBody>
                      <a:tcPr/>
                    </a:tc>
                    <a:tc vMerge="1">
                      <a:txBody>
                        <a:bodyPr/>
                        <a:lstStyle/>
                        <a:p>
                          <a:endParaRPr lang="zh-CN" altLang="en-US"/>
                        </a:p>
                      </a:txBody>
                      <a:tcPr/>
                    </a:tc>
                    <a:tc>
                      <a:txBody>
                        <a:bodyPr/>
                        <a:lstStyle/>
                        <a:p>
                          <a:pPr>
                            <a:lnSpc>
                              <a:spcPct val="100000"/>
                            </a:lnSpc>
                            <a:spcAft>
                              <a:spcPts val="0"/>
                            </a:spcAft>
                          </a:pPr>
                          <a:r>
                            <a:rPr lang="zh-CN" sz="2800" b="0">
                              <a:solidFill>
                                <a:schemeClr val="tx1"/>
                              </a:solidFill>
                              <a:effectLst/>
                            </a:rPr>
                            <a:t>与碱性氧化物反应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29288" marR="29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SO</a:t>
                          </a:r>
                          <a:r>
                            <a:rPr lang="en-US" sz="2800" b="0" baseline="-25000" dirty="0">
                              <a:solidFill>
                                <a:schemeClr val="tx1"/>
                              </a:solidFill>
                              <a:effectLst/>
                            </a:rPr>
                            <a:t>2</a:t>
                          </a:r>
                          <a:r>
                            <a:rPr lang="en-US" sz="2800" b="0" dirty="0">
                              <a:solidFill>
                                <a:schemeClr val="tx1"/>
                              </a:solidFill>
                              <a:effectLst/>
                            </a:rPr>
                            <a:t>+CaO      CaSO</a:t>
                          </a:r>
                          <a:r>
                            <a:rPr lang="en-US" sz="2800" b="0" baseline="-25000" dirty="0">
                              <a:solidFill>
                                <a:schemeClr val="tx1"/>
                              </a:solidFill>
                              <a:effectLst/>
                            </a:rPr>
                            <a:t>3</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15258601"/>
                      </a:ext>
                    </a:extLst>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1606816115"/>
                  </p:ext>
                </p:extLst>
              </p:nvPr>
            </p:nvGraphicFramePr>
            <p:xfrm>
              <a:off x="467359" y="1028117"/>
              <a:ext cx="11257281" cy="5500005"/>
            </p:xfrm>
            <a:graphic>
              <a:graphicData uri="http://schemas.openxmlformats.org/drawingml/2006/table">
                <a:tbl>
                  <a:tblPr firstRow="1" firstCol="1" bandRow="1">
                    <a:tableStyleId>{5C22544A-7EE6-4342-B048-85BDC9FD1C3A}</a:tableStyleId>
                  </a:tblPr>
                  <a:tblGrid>
                    <a:gridCol w="794282">
                      <a:extLst>
                        <a:ext uri="{9D8B030D-6E8A-4147-A177-3AD203B41FA5}">
                          <a16:colId xmlns:a16="http://schemas.microsoft.com/office/drawing/2014/main" xmlns:a14="http://schemas.microsoft.com/office/drawing/2010/main" xmlns="" val="7572606"/>
                        </a:ext>
                      </a:extLst>
                    </a:gridCol>
                    <a:gridCol w="1041721">
                      <a:extLst>
                        <a:ext uri="{9D8B030D-6E8A-4147-A177-3AD203B41FA5}">
                          <a16:colId xmlns:a16="http://schemas.microsoft.com/office/drawing/2014/main" xmlns:a14="http://schemas.microsoft.com/office/drawing/2010/main" xmlns="" val="182634785"/>
                        </a:ext>
                      </a:extLst>
                    </a:gridCol>
                    <a:gridCol w="2303362">
                      <a:extLst>
                        <a:ext uri="{9D8B030D-6E8A-4147-A177-3AD203B41FA5}">
                          <a16:colId xmlns:a16="http://schemas.microsoft.com/office/drawing/2014/main" xmlns:a14="http://schemas.microsoft.com/office/drawing/2010/main" xmlns="" val="3211843543"/>
                        </a:ext>
                      </a:extLst>
                    </a:gridCol>
                    <a:gridCol w="7117916">
                      <a:extLst>
                        <a:ext uri="{9D8B030D-6E8A-4147-A177-3AD203B41FA5}">
                          <a16:colId xmlns:a16="http://schemas.microsoft.com/office/drawing/2014/main" xmlns:a14="http://schemas.microsoft.com/office/drawing/2010/main" xmlns="" val="1330087220"/>
                        </a:ext>
                      </a:extLst>
                    </a:gridCol>
                  </a:tblGrid>
                  <a:tr h="891851">
                    <a:tc gridSpan="2">
                      <a:txBody>
                        <a:bodyPr/>
                        <a:lstStyle/>
                        <a:p>
                          <a:pPr algn="ctr">
                            <a:lnSpc>
                              <a:spcPct val="100000"/>
                            </a:lnSpc>
                            <a:spcAft>
                              <a:spcPts val="0"/>
                            </a:spcAft>
                          </a:pPr>
                          <a:r>
                            <a:rPr lang="zh-CN" sz="2800" b="0" dirty="0">
                              <a:solidFill>
                                <a:schemeClr val="tx1"/>
                              </a:solidFill>
                              <a:effectLst/>
                            </a:rPr>
                            <a:t>物理性质</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nSpc>
                              <a:spcPct val="100000"/>
                            </a:lnSpc>
                            <a:spcAft>
                              <a:spcPts val="0"/>
                            </a:spcAft>
                          </a:pPr>
                          <a:r>
                            <a:rPr lang="zh-CN" sz="2800" b="0">
                              <a:solidFill>
                                <a:schemeClr val="tx1"/>
                              </a:solidFill>
                              <a:effectLst/>
                            </a:rPr>
                            <a:t>无色、有刺激性气味的气体</a:t>
                          </a:r>
                          <a:r>
                            <a:rPr lang="en-US" sz="2800" b="0">
                              <a:solidFill>
                                <a:schemeClr val="tx1"/>
                              </a:solidFill>
                              <a:effectLst/>
                            </a:rPr>
                            <a:t>;</a:t>
                          </a:r>
                          <a:r>
                            <a:rPr lang="zh-CN" sz="2800" b="0">
                              <a:solidFill>
                                <a:schemeClr val="tx1"/>
                              </a:solidFill>
                              <a:effectLst/>
                            </a:rPr>
                            <a:t>易溶于水</a:t>
                          </a:r>
                          <a:r>
                            <a:rPr lang="en-US" sz="2800" b="0">
                              <a:solidFill>
                                <a:schemeClr val="tx1"/>
                              </a:solidFill>
                              <a:effectLst/>
                            </a:rPr>
                            <a:t>(</a:t>
                          </a:r>
                          <a:r>
                            <a:rPr lang="zh-CN" sz="2800" b="0">
                              <a:solidFill>
                                <a:schemeClr val="tx1"/>
                              </a:solidFill>
                              <a:effectLst/>
                            </a:rPr>
                            <a:t>体积比为</a:t>
                          </a:r>
                          <a:r>
                            <a:rPr lang="en-US" sz="2800" b="0">
                              <a:solidFill>
                                <a:schemeClr val="tx1"/>
                              </a:solidFill>
                              <a:effectLst/>
                            </a:rPr>
                            <a:t>1∶40);</a:t>
                          </a:r>
                          <a:r>
                            <a:rPr lang="zh-CN" sz="2800" b="0">
                              <a:solidFill>
                                <a:schemeClr val="tx1"/>
                              </a:solidFill>
                              <a:effectLst/>
                            </a:rPr>
                            <a:t>密度比空气的大</a:t>
                          </a:r>
                          <a:r>
                            <a:rPr lang="en-US" sz="2800" b="0">
                              <a:solidFill>
                                <a:schemeClr val="tx1"/>
                              </a:solidFill>
                              <a:effectLst/>
                            </a:rPr>
                            <a:t>;</a:t>
                          </a:r>
                          <a:r>
                            <a:rPr lang="zh-CN" sz="2800" b="0">
                              <a:solidFill>
                                <a:schemeClr val="tx1"/>
                              </a:solidFill>
                              <a:effectLst/>
                            </a:rPr>
                            <a:t>易液化</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29288" marR="29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a14="http://schemas.microsoft.com/office/drawing/2010/main" xmlns="" val="951644288"/>
                      </a:ext>
                    </a:extLst>
                  </a:tr>
                  <a:tr h="445926">
                    <a:tc rowSpan="5">
                      <a:txBody>
                        <a:bodyPr/>
                        <a:lstStyle/>
                        <a:p>
                          <a:pPr marL="0" algn="ctr" defTabSz="914400" rtl="0" eaLnBrk="1" latinLnBrk="0" hangingPunct="1">
                            <a:lnSpc>
                              <a:spcPct val="100000"/>
                            </a:lnSpc>
                            <a:spcAft>
                              <a:spcPts val="0"/>
                            </a:spcAft>
                          </a:pPr>
                          <a:r>
                            <a:rPr lang="zh-CN" altLang="en-US" sz="2800" b="0" kern="1200" dirty="0">
                              <a:solidFill>
                                <a:schemeClr val="tx1"/>
                              </a:solidFill>
                              <a:effectLst/>
                              <a:latin typeface="+mn-lt"/>
                              <a:ea typeface="+mn-ea"/>
                              <a:cs typeface="+mn-cs"/>
                            </a:rPr>
                            <a:t>化学性质</a:t>
                          </a:r>
                          <a:endParaRPr lang="en-US" sz="2800" b="0"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毒性</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00000"/>
                            </a:lnSpc>
                            <a:spcAft>
                              <a:spcPts val="0"/>
                            </a:spcAft>
                          </a:pPr>
                          <a:r>
                            <a:rPr lang="zh-CN" sz="2800" b="0" dirty="0">
                              <a:solidFill>
                                <a:schemeClr val="tx1"/>
                              </a:solidFill>
                              <a:effectLst/>
                            </a:rPr>
                            <a:t>有毒</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a14="http://schemas.microsoft.com/office/drawing/2010/main" xmlns="" val="2659334382"/>
                      </a:ext>
                    </a:extLst>
                  </a:tr>
                  <a:tr h="445926">
                    <a:tc vMerge="1">
                      <a:txBody>
                        <a:bodyPr/>
                        <a:lstStyle/>
                        <a:p>
                          <a:endParaRPr lang="zh-CN" altLang="en-US"/>
                        </a:p>
                      </a:txBody>
                      <a:tcPr/>
                    </a:tc>
                    <a:tc rowSpan="4">
                      <a:txBody>
                        <a:bodyPr/>
                        <a:lstStyle/>
                        <a:p>
                          <a:pPr algn="ctr">
                            <a:lnSpc>
                              <a:spcPct val="100000"/>
                            </a:lnSpc>
                            <a:spcAft>
                              <a:spcPts val="0"/>
                            </a:spcAft>
                          </a:pPr>
                          <a:r>
                            <a:rPr lang="zh-CN" sz="2800" b="0" dirty="0">
                              <a:solidFill>
                                <a:schemeClr val="tx1"/>
                              </a:solidFill>
                              <a:effectLst/>
                            </a:rPr>
                            <a:t>酸性氧化</a:t>
                          </a:r>
                        </a:p>
                        <a:p>
                          <a:pPr algn="ctr">
                            <a:lnSpc>
                              <a:spcPct val="100000"/>
                            </a:lnSpc>
                            <a:spcAft>
                              <a:spcPts val="0"/>
                            </a:spcAft>
                          </a:pPr>
                          <a:r>
                            <a:rPr lang="zh-CN" sz="2800" b="0" dirty="0">
                              <a:solidFill>
                                <a:schemeClr val="tx1"/>
                              </a:solidFill>
                              <a:effectLst/>
                            </a:rPr>
                            <a:t>物的通性</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与水反应</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SO</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       H</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3</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3267838840"/>
                      </a:ext>
                    </a:extLst>
                  </a:tr>
                  <a:tr h="445926">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使指示剂变色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 SO</a:t>
                          </a:r>
                          <a:r>
                            <a:rPr lang="en-US" sz="2800" b="0" baseline="-25000" dirty="0">
                              <a:solidFill>
                                <a:schemeClr val="tx1"/>
                              </a:solidFill>
                              <a:effectLst/>
                            </a:rPr>
                            <a:t>2</a:t>
                          </a:r>
                          <a:r>
                            <a:rPr lang="zh-CN" sz="2800" b="0" dirty="0">
                              <a:solidFill>
                                <a:schemeClr val="tx1"/>
                              </a:solidFill>
                              <a:effectLst/>
                            </a:rPr>
                            <a:t>能使紫色石蕊溶液变红</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3378185697"/>
                      </a:ext>
                    </a:extLst>
                  </a:tr>
                  <a:tr h="2378525">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zh-CN" sz="2800" b="0" dirty="0">
                              <a:solidFill>
                                <a:schemeClr val="tx1"/>
                              </a:solidFill>
                              <a:effectLst/>
                            </a:rPr>
                            <a:t>与碱溶液反应</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29288" marR="29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58269" t="-98462" r="-86" b="-45641"/>
                          </a:stretch>
                        </a:blipFill>
                      </a:tcPr>
                    </a:tc>
                    <a:extLst>
                      <a:ext uri="{0D108BD9-81ED-4DB2-BD59-A6C34878D82A}">
                        <a16:rowId xmlns:a16="http://schemas.microsoft.com/office/drawing/2014/main" xmlns:a14="http://schemas.microsoft.com/office/drawing/2010/main" xmlns="" val="743494984"/>
                      </a:ext>
                    </a:extLst>
                  </a:tr>
                  <a:tr h="891851">
                    <a:tc vMerge="1">
                      <a:txBody>
                        <a:bodyPr/>
                        <a:lstStyle/>
                        <a:p>
                          <a:endParaRPr lang="zh-CN" altLang="en-US"/>
                        </a:p>
                      </a:txBody>
                      <a:tcPr/>
                    </a:tc>
                    <a:tc vMerge="1">
                      <a:txBody>
                        <a:bodyPr/>
                        <a:lstStyle/>
                        <a:p>
                          <a:endParaRPr lang="zh-CN" altLang="en-US"/>
                        </a:p>
                      </a:txBody>
                      <a:tcPr/>
                    </a:tc>
                    <a:tc>
                      <a:txBody>
                        <a:bodyPr/>
                        <a:lstStyle/>
                        <a:p>
                          <a:pPr>
                            <a:lnSpc>
                              <a:spcPct val="100000"/>
                            </a:lnSpc>
                            <a:spcAft>
                              <a:spcPts val="0"/>
                            </a:spcAft>
                          </a:pPr>
                          <a:r>
                            <a:rPr lang="zh-CN" sz="2800" b="0">
                              <a:solidFill>
                                <a:schemeClr val="tx1"/>
                              </a:solidFill>
                              <a:effectLst/>
                            </a:rPr>
                            <a:t>与碱性氧化物反应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29288" marR="29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SO</a:t>
                          </a:r>
                          <a:r>
                            <a:rPr lang="en-US" sz="2800" b="0" baseline="-25000" dirty="0">
                              <a:solidFill>
                                <a:schemeClr val="tx1"/>
                              </a:solidFill>
                              <a:effectLst/>
                            </a:rPr>
                            <a:t>2</a:t>
                          </a:r>
                          <a:r>
                            <a:rPr lang="en-US" sz="2800" b="0" dirty="0">
                              <a:solidFill>
                                <a:schemeClr val="tx1"/>
                              </a:solidFill>
                              <a:effectLst/>
                            </a:rPr>
                            <a:t>+CaO      CaSO</a:t>
                          </a:r>
                          <a:r>
                            <a:rPr lang="en-US" sz="2800" b="0" baseline="-25000" dirty="0">
                              <a:solidFill>
                                <a:schemeClr val="tx1"/>
                              </a:solidFill>
                              <a:effectLst/>
                            </a:rPr>
                            <a:t>3</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3715258601"/>
                      </a:ext>
                    </a:extLst>
                  </a:tr>
                </a:tbl>
              </a:graphicData>
            </a:graphic>
          </p:graphicFrame>
        </mc:Fallback>
      </mc:AlternateContent>
      <p:pic>
        <p:nvPicPr>
          <p:cNvPr id="31" name="图片 30"/>
          <p:cNvPicPr/>
          <p:nvPr/>
        </p:nvPicPr>
        <p:blipFill>
          <a:blip r:embed="rId3"/>
          <a:stretch>
            <a:fillRect/>
          </a:stretch>
        </p:blipFill>
        <p:spPr>
          <a:xfrm>
            <a:off x="6095999" y="2452367"/>
            <a:ext cx="496938" cy="286512"/>
          </a:xfrm>
          <a:prstGeom prst="rect">
            <a:avLst/>
          </a:prstGeom>
        </p:spPr>
      </p:pic>
      <p:pic>
        <p:nvPicPr>
          <p:cNvPr id="32" name="图片 31"/>
          <p:cNvPicPr/>
          <p:nvPr/>
        </p:nvPicPr>
        <p:blipFill>
          <a:blip r:embed="rId4"/>
          <a:stretch>
            <a:fillRect/>
          </a:stretch>
        </p:blipFill>
        <p:spPr>
          <a:xfrm>
            <a:off x="8495414" y="3940157"/>
            <a:ext cx="423796" cy="244338"/>
          </a:xfrm>
          <a:prstGeom prst="rect">
            <a:avLst/>
          </a:prstGeom>
        </p:spPr>
      </p:pic>
      <p:pic>
        <p:nvPicPr>
          <p:cNvPr id="33" name="图片 32"/>
          <p:cNvPicPr/>
          <p:nvPr/>
        </p:nvPicPr>
        <p:blipFill>
          <a:blip r:embed="rId4"/>
          <a:stretch>
            <a:fillRect/>
          </a:stretch>
        </p:blipFill>
        <p:spPr>
          <a:xfrm>
            <a:off x="8436375" y="4696205"/>
            <a:ext cx="423796" cy="244338"/>
          </a:xfrm>
          <a:prstGeom prst="rect">
            <a:avLst/>
          </a:prstGeom>
        </p:spPr>
      </p:pic>
      <p:pic>
        <p:nvPicPr>
          <p:cNvPr id="34" name="图片 33"/>
          <p:cNvPicPr/>
          <p:nvPr/>
        </p:nvPicPr>
        <p:blipFill>
          <a:blip r:embed="rId4"/>
          <a:stretch>
            <a:fillRect/>
          </a:stretch>
        </p:blipFill>
        <p:spPr>
          <a:xfrm>
            <a:off x="6059488" y="5963834"/>
            <a:ext cx="423796" cy="244338"/>
          </a:xfrm>
          <a:prstGeom prst="rect">
            <a:avLst/>
          </a:prstGeom>
        </p:spPr>
      </p:pic>
    </p:spTree>
    <p:extLst>
      <p:ext uri="{BB962C8B-B14F-4D97-AF65-F5344CB8AC3E}">
        <p14:creationId xmlns:p14="http://schemas.microsoft.com/office/powerpoint/2010/main" val="2039455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23" name="组合 22"/>
          <p:cNvGrpSpPr/>
          <p:nvPr/>
        </p:nvGrpSpPr>
        <p:grpSpPr>
          <a:xfrm>
            <a:off x="11409225" y="1524"/>
            <a:ext cx="85864" cy="187056"/>
            <a:chOff x="5320236" y="0"/>
            <a:chExt cx="1566554" cy="3412757"/>
          </a:xfrm>
        </p:grpSpPr>
        <p:sp>
          <p:nvSpPr>
            <p:cNvPr id="24" name="任意多边形 2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任意多边形 2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6" name="组合 25"/>
          <p:cNvGrpSpPr/>
          <p:nvPr/>
        </p:nvGrpSpPr>
        <p:grpSpPr>
          <a:xfrm>
            <a:off x="11578590" y="60500"/>
            <a:ext cx="379366" cy="115796"/>
            <a:chOff x="2452571" y="1771159"/>
            <a:chExt cx="7813430" cy="2384926"/>
          </a:xfrm>
          <a:solidFill>
            <a:schemeClr val="bg1"/>
          </a:solidFill>
        </p:grpSpPr>
        <p:sp>
          <p:nvSpPr>
            <p:cNvPr id="27" name="任意多边形 2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任意多边形 2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4225565056"/>
                  </p:ext>
                </p:extLst>
              </p:nvPr>
            </p:nvGraphicFramePr>
            <p:xfrm>
              <a:off x="467359" y="878954"/>
              <a:ext cx="11257281" cy="5679534"/>
            </p:xfrm>
            <a:graphic>
              <a:graphicData uri="http://schemas.openxmlformats.org/drawingml/2006/table">
                <a:tbl>
                  <a:tblPr firstRow="1" firstCol="1" bandRow="1">
                    <a:tableStyleId>{5C22544A-7EE6-4342-B048-85BDC9FD1C3A}</a:tableStyleId>
                  </a:tblPr>
                  <a:tblGrid>
                    <a:gridCol w="794282">
                      <a:extLst>
                        <a:ext uri="{9D8B030D-6E8A-4147-A177-3AD203B41FA5}">
                          <a16:colId xmlns:a16="http://schemas.microsoft.com/office/drawing/2014/main" xmlns="" val="7572606"/>
                        </a:ext>
                      </a:extLst>
                    </a:gridCol>
                    <a:gridCol w="1339319">
                      <a:extLst>
                        <a:ext uri="{9D8B030D-6E8A-4147-A177-3AD203B41FA5}">
                          <a16:colId xmlns:a16="http://schemas.microsoft.com/office/drawing/2014/main" xmlns="" val="182634785"/>
                        </a:ext>
                      </a:extLst>
                    </a:gridCol>
                    <a:gridCol w="3508010">
                      <a:extLst>
                        <a:ext uri="{9D8B030D-6E8A-4147-A177-3AD203B41FA5}">
                          <a16:colId xmlns:a16="http://schemas.microsoft.com/office/drawing/2014/main" xmlns="" val="3211843543"/>
                        </a:ext>
                      </a:extLst>
                    </a:gridCol>
                    <a:gridCol w="5615670">
                      <a:extLst>
                        <a:ext uri="{9D8B030D-6E8A-4147-A177-3AD203B41FA5}">
                          <a16:colId xmlns:a16="http://schemas.microsoft.com/office/drawing/2014/main" xmlns="" val="149138150"/>
                        </a:ext>
                      </a:extLst>
                    </a:gridCol>
                  </a:tblGrid>
                  <a:tr h="1382870">
                    <a:tc rowSpan="6">
                      <a:txBody>
                        <a:bodyPr/>
                        <a:lstStyle/>
                        <a:p>
                          <a:pPr marL="0" algn="ctr" defTabSz="914400" rtl="0" eaLnBrk="1" latinLnBrk="0" hangingPunct="1">
                            <a:lnSpc>
                              <a:spcPct val="100000"/>
                            </a:lnSpc>
                            <a:spcAft>
                              <a:spcPts val="0"/>
                            </a:spcAft>
                          </a:pPr>
                          <a:r>
                            <a:rPr lang="zh-CN" altLang="en-US" sz="2800" b="0" kern="1200" dirty="0">
                              <a:solidFill>
                                <a:schemeClr val="tx1"/>
                              </a:solidFill>
                              <a:effectLst/>
                              <a:latin typeface="+mn-lt"/>
                              <a:ea typeface="+mn-ea"/>
                              <a:cs typeface="+mn-cs"/>
                            </a:rPr>
                            <a:t>化学性质</a:t>
                          </a:r>
                          <a:endParaRPr lang="en-US" sz="2800" b="0"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与某些盐溶液反应</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lnSpc>
                              <a:spcPct val="100000"/>
                            </a:lnSpc>
                            <a:spcAft>
                              <a:spcPts val="0"/>
                            </a:spcAft>
                          </a:pPr>
                          <a:r>
                            <a:rPr lang="en-US" sz="2800" b="0" dirty="0">
                              <a:solidFill>
                                <a:schemeClr val="tx1"/>
                              </a:solidFill>
                              <a:effectLst/>
                            </a:rPr>
                            <a:t>SO</a:t>
                          </a:r>
                          <a:r>
                            <a:rPr lang="en-US" sz="2800" b="0" baseline="-25000" dirty="0">
                              <a:solidFill>
                                <a:schemeClr val="tx1"/>
                              </a:solidFill>
                              <a:effectLst/>
                            </a:rPr>
                            <a:t>2</a:t>
                          </a:r>
                          <a:r>
                            <a:rPr lang="en-US" sz="2800" b="0" dirty="0">
                              <a:solidFill>
                                <a:schemeClr val="tx1"/>
                              </a:solidFill>
                              <a:effectLst/>
                            </a:rPr>
                            <a:t>+NaHCO</a:t>
                          </a:r>
                          <a:r>
                            <a:rPr lang="en-US" sz="2800" b="0" baseline="-25000" dirty="0">
                              <a:solidFill>
                                <a:schemeClr val="tx1"/>
                              </a:solidFill>
                              <a:effectLst/>
                            </a:rPr>
                            <a:t>3 </a:t>
                          </a:r>
                          <a:r>
                            <a:rPr lang="en-US" sz="2800" b="0" dirty="0">
                              <a:solidFill>
                                <a:schemeClr val="tx1"/>
                              </a:solidFill>
                              <a:effectLst/>
                            </a:rPr>
                            <a:t>        NaHSO</a:t>
                          </a:r>
                          <a:r>
                            <a:rPr lang="en-US" sz="2800" b="0" baseline="-25000" dirty="0">
                              <a:solidFill>
                                <a:schemeClr val="tx1"/>
                              </a:solidFill>
                              <a:effectLst/>
                            </a:rPr>
                            <a:t>3</a:t>
                          </a:r>
                          <a:r>
                            <a:rPr lang="en-US" sz="2800" b="0" dirty="0">
                              <a:solidFill>
                                <a:schemeClr val="tx1"/>
                              </a:solidFill>
                              <a:effectLst/>
                            </a:rPr>
                            <a:t>+CO</a:t>
                          </a:r>
                          <a:r>
                            <a:rPr lang="en-US" sz="2800" b="0" baseline="-25000" dirty="0">
                              <a:solidFill>
                                <a:schemeClr val="tx1"/>
                              </a:solidFill>
                              <a:effectLst/>
                            </a:rPr>
                            <a:t>2</a:t>
                          </a:r>
                          <a:r>
                            <a:rPr lang="en-US" sz="2800" b="0" dirty="0">
                              <a:solidFill>
                                <a:schemeClr val="tx1"/>
                              </a:solidFill>
                              <a:effectLst/>
                            </a:rPr>
                            <a:t>(</a:t>
                          </a:r>
                          <a:r>
                            <a:rPr lang="zh-CN" sz="2800" b="0" dirty="0">
                              <a:solidFill>
                                <a:schemeClr val="tx1"/>
                              </a:solidFill>
                              <a:effectLst/>
                            </a:rPr>
                            <a:t>强酸制弱酸</a:t>
                          </a:r>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 val="369239122"/>
                      </a:ext>
                    </a:extLst>
                  </a:tr>
                  <a:tr h="345717">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氧化性 </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lnSpc>
                              <a:spcPct val="100000"/>
                            </a:lnSpc>
                            <a:spcAft>
                              <a:spcPts val="0"/>
                            </a:spcAft>
                          </a:pPr>
                          <a:r>
                            <a:rPr lang="en-US" sz="2800" b="0" dirty="0">
                              <a:solidFill>
                                <a:schemeClr val="tx1"/>
                              </a:solidFill>
                              <a:effectLst/>
                            </a:rPr>
                            <a:t>2H</a:t>
                          </a:r>
                          <a:r>
                            <a:rPr lang="en-US" sz="2800" b="0" baseline="-25000" dirty="0">
                              <a:solidFill>
                                <a:schemeClr val="tx1"/>
                              </a:solidFill>
                              <a:effectLst/>
                            </a:rPr>
                            <a:t>2</a:t>
                          </a:r>
                          <a:r>
                            <a:rPr lang="en-US" sz="2800" b="0" dirty="0">
                              <a:solidFill>
                                <a:schemeClr val="tx1"/>
                              </a:solidFill>
                              <a:effectLst/>
                            </a:rPr>
                            <a:t>S+SO</a:t>
                          </a:r>
                          <a:r>
                            <a:rPr lang="en-US" sz="2800" b="0" baseline="-25000" dirty="0">
                              <a:solidFill>
                                <a:schemeClr val="tx1"/>
                              </a:solidFill>
                              <a:effectLst/>
                            </a:rPr>
                            <a:t>2</a:t>
                          </a:r>
                          <a:r>
                            <a:rPr lang="en-US" sz="2800" b="0" dirty="0">
                              <a:solidFill>
                                <a:schemeClr val="tx1"/>
                              </a:solidFill>
                              <a:effectLst/>
                            </a:rPr>
                            <a:t>       3S↓+2H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 val="3479539333"/>
                      </a:ext>
                    </a:extLst>
                  </a:tr>
                  <a:tr h="345717">
                    <a:tc vMerge="1">
                      <a:txBody>
                        <a:bodyPr/>
                        <a:lstStyle/>
                        <a:p>
                          <a:endParaRPr lang="zh-CN" altLang="en-US"/>
                        </a:p>
                      </a:txBody>
                      <a:tcPr/>
                    </a:tc>
                    <a:tc rowSpan="3">
                      <a:txBody>
                        <a:bodyPr/>
                        <a:lstStyle/>
                        <a:p>
                          <a:pPr algn="ctr">
                            <a:lnSpc>
                              <a:spcPct val="100000"/>
                            </a:lnSpc>
                            <a:spcAft>
                              <a:spcPts val="0"/>
                            </a:spcAft>
                          </a:pPr>
                          <a:r>
                            <a:rPr lang="zh-CN" sz="2800" b="0">
                              <a:solidFill>
                                <a:schemeClr val="tx1"/>
                              </a:solidFill>
                              <a:effectLst/>
                            </a:rPr>
                            <a:t>还原性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zh-CN" sz="2800" b="0">
                              <a:solidFill>
                                <a:schemeClr val="tx1"/>
                              </a:solidFill>
                              <a:effectLst/>
                            </a:rPr>
                            <a:t>与</a:t>
                          </a:r>
                          <a:r>
                            <a:rPr lang="en-US" sz="2800" b="0">
                              <a:solidFill>
                                <a:schemeClr val="tx1"/>
                              </a:solidFill>
                              <a:effectLst/>
                            </a:rPr>
                            <a:t>O</a:t>
                          </a:r>
                          <a:r>
                            <a:rPr lang="en-US" sz="2800" b="0" baseline="-25000">
                              <a:solidFill>
                                <a:schemeClr val="tx1"/>
                              </a:solidFill>
                              <a:effectLst/>
                            </a:rPr>
                            <a:t>2</a:t>
                          </a:r>
                          <a:r>
                            <a:rPr lang="zh-CN" sz="2800" b="0">
                              <a:solidFill>
                                <a:schemeClr val="tx1"/>
                              </a:solidFill>
                              <a:effectLst/>
                            </a:rPr>
                            <a:t>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29288" marR="29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2SO</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         2SO</a:t>
                          </a:r>
                          <a:r>
                            <a:rPr lang="en-US" sz="2800" b="0" baseline="-25000" dirty="0">
                              <a:solidFill>
                                <a:schemeClr val="tx1"/>
                              </a:solidFill>
                              <a:effectLst/>
                            </a:rPr>
                            <a:t>3</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33453615"/>
                      </a:ext>
                    </a:extLst>
                  </a:tr>
                  <a:tr h="691435">
                    <a:tc vMerge="1">
                      <a:txBody>
                        <a:bodyPr/>
                        <a:lstStyle/>
                        <a:p>
                          <a:endParaRPr lang="zh-CN" altLang="en-US"/>
                        </a:p>
                      </a:txBody>
                      <a:tcPr/>
                    </a:tc>
                    <a:tc vMerge="1">
                      <a:txBody>
                        <a:bodyPr/>
                        <a:lstStyle/>
                        <a:p>
                          <a:endParaRPr lang="zh-CN" altLang="en-US"/>
                        </a:p>
                      </a:txBody>
                      <a:tcPr/>
                    </a:tc>
                    <a:tc>
                      <a:txBody>
                        <a:bodyPr/>
                        <a:lstStyle/>
                        <a:p>
                          <a:pPr algn="l">
                            <a:lnSpc>
                              <a:spcPct val="100000"/>
                            </a:lnSpc>
                            <a:spcAft>
                              <a:spcPts val="0"/>
                            </a:spcAft>
                          </a:pPr>
                          <a:r>
                            <a:rPr lang="zh-CN" sz="2800" b="0">
                              <a:solidFill>
                                <a:schemeClr val="tx1"/>
                              </a:solidFill>
                              <a:effectLst/>
                            </a:rPr>
                            <a:t>与</a:t>
                          </a:r>
                          <a:r>
                            <a:rPr lang="en-US" sz="2800" b="0">
                              <a:solidFill>
                                <a:schemeClr val="tx1"/>
                              </a:solidFill>
                              <a:effectLst/>
                            </a:rPr>
                            <a:t>X</a:t>
                          </a:r>
                          <a:r>
                            <a:rPr lang="en-US" sz="2800" b="0" baseline="-25000">
                              <a:solidFill>
                                <a:schemeClr val="tx1"/>
                              </a:solidFill>
                              <a:effectLst/>
                            </a:rPr>
                            <a:t>2</a:t>
                          </a:r>
                          <a:r>
                            <a:rPr lang="en-US" sz="2800" b="0">
                              <a:solidFill>
                                <a:schemeClr val="tx1"/>
                              </a:solidFill>
                              <a:effectLst/>
                            </a:rPr>
                            <a:t>(Cl</a:t>
                          </a:r>
                          <a:r>
                            <a:rPr lang="en-US" sz="2800" b="0" baseline="-25000">
                              <a:solidFill>
                                <a:schemeClr val="tx1"/>
                              </a:solidFill>
                              <a:effectLst/>
                            </a:rPr>
                            <a:t>2</a:t>
                          </a:r>
                          <a:r>
                            <a:rPr lang="zh-CN" sz="2800" b="0">
                              <a:solidFill>
                                <a:schemeClr val="tx1"/>
                              </a:solidFill>
                              <a:effectLst/>
                            </a:rPr>
                            <a:t>、</a:t>
                          </a:r>
                          <a:r>
                            <a:rPr lang="en-US" sz="2800" b="0">
                              <a:solidFill>
                                <a:schemeClr val="tx1"/>
                              </a:solidFill>
                              <a:effectLst/>
                            </a:rPr>
                            <a:t>Br</a:t>
                          </a:r>
                          <a:r>
                            <a:rPr lang="en-US" sz="2800" b="0" baseline="-25000">
                              <a:solidFill>
                                <a:schemeClr val="tx1"/>
                              </a:solidFill>
                              <a:effectLst/>
                            </a:rPr>
                            <a:t>2</a:t>
                          </a:r>
                          <a:r>
                            <a:rPr lang="zh-CN" sz="2800" b="0">
                              <a:solidFill>
                                <a:schemeClr val="tx1"/>
                              </a:solidFill>
                              <a:effectLst/>
                            </a:rPr>
                            <a:t>、</a:t>
                          </a:r>
                          <a:r>
                            <a:rPr lang="en-US" sz="2800" b="0">
                              <a:solidFill>
                                <a:schemeClr val="tx1"/>
                              </a:solidFill>
                              <a:effectLst/>
                            </a:rPr>
                            <a:t>I</a:t>
                          </a:r>
                          <a:r>
                            <a:rPr lang="en-US" sz="2800" b="0" baseline="-25000">
                              <a:solidFill>
                                <a:schemeClr val="tx1"/>
                              </a:solidFill>
                              <a:effectLst/>
                            </a:rPr>
                            <a:t>2</a:t>
                          </a:r>
                          <a:r>
                            <a:rPr lang="en-US" sz="2800" b="0">
                              <a:solidFill>
                                <a:schemeClr val="tx1"/>
                              </a:solidFill>
                              <a:effectLst/>
                            </a:rPr>
                            <a:t>)</a:t>
                          </a:r>
                          <a:r>
                            <a:rPr lang="zh-CN" sz="2800" b="0">
                              <a:solidFill>
                                <a:schemeClr val="tx1"/>
                              </a:solidFill>
                              <a:effectLst/>
                            </a:rPr>
                            <a:t>的水溶液反应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29288" marR="29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SO</a:t>
                          </a:r>
                          <a:r>
                            <a:rPr lang="en-US" sz="2800" b="0" baseline="-25000" dirty="0">
                              <a:solidFill>
                                <a:schemeClr val="tx1"/>
                              </a:solidFill>
                              <a:effectLst/>
                            </a:rPr>
                            <a:t>2</a:t>
                          </a:r>
                          <a:r>
                            <a:rPr lang="en-US" sz="2800" b="0" dirty="0">
                              <a:solidFill>
                                <a:schemeClr val="tx1"/>
                              </a:solidFill>
                              <a:effectLst/>
                            </a:rPr>
                            <a:t>+X</a:t>
                          </a:r>
                          <a:r>
                            <a:rPr lang="en-US" sz="2800" b="0" baseline="-25000" dirty="0">
                              <a:solidFill>
                                <a:schemeClr val="tx1"/>
                              </a:solidFill>
                              <a:effectLst/>
                            </a:rPr>
                            <a:t>2</a:t>
                          </a:r>
                          <a:r>
                            <a:rPr lang="en-US" sz="2800" b="0" dirty="0">
                              <a:solidFill>
                                <a:schemeClr val="tx1"/>
                              </a:solidFill>
                              <a:effectLst/>
                            </a:rPr>
                            <a:t>+2H</a:t>
                          </a:r>
                          <a:r>
                            <a:rPr lang="en-US" sz="2800" b="0" baseline="-25000" dirty="0">
                              <a:solidFill>
                                <a:schemeClr val="tx1"/>
                              </a:solidFill>
                              <a:effectLst/>
                            </a:rPr>
                            <a:t>2</a:t>
                          </a:r>
                          <a:r>
                            <a:rPr lang="en-US" sz="2800" b="0" dirty="0">
                              <a:solidFill>
                                <a:schemeClr val="tx1"/>
                              </a:solidFill>
                              <a:effectLst/>
                            </a:rPr>
                            <a:t>O       2HX+H</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4</a:t>
                          </a:r>
                          <a:r>
                            <a:rPr lang="en-US" sz="2800" b="0" dirty="0">
                              <a:solidFill>
                                <a:schemeClr val="tx1"/>
                              </a:solidFill>
                              <a:effectLst/>
                            </a:rPr>
                            <a:t> </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4440689"/>
                      </a:ext>
                    </a:extLst>
                  </a:tr>
                  <a:tr h="712836">
                    <a:tc vMerge="1">
                      <a:txBody>
                        <a:bodyPr/>
                        <a:lstStyle/>
                        <a:p>
                          <a:endParaRPr lang="zh-CN" altLang="en-US"/>
                        </a:p>
                      </a:txBody>
                      <a:tcPr/>
                    </a:tc>
                    <a:tc vMerge="1">
                      <a:txBody>
                        <a:bodyPr/>
                        <a:lstStyle/>
                        <a:p>
                          <a:endParaRPr lang="zh-CN" altLang="en-US"/>
                        </a:p>
                      </a:txBody>
                      <a:tcPr/>
                    </a:tc>
                    <a:tc gridSpan="2">
                      <a:txBody>
                        <a:bodyPr/>
                        <a:lstStyle/>
                        <a:p>
                          <a:pPr>
                            <a:lnSpc>
                              <a:spcPct val="100000"/>
                            </a:lnSpc>
                            <a:spcAft>
                              <a:spcPts val="0"/>
                            </a:spcAft>
                          </a:pPr>
                          <a:r>
                            <a:rPr lang="zh-CN" sz="2800" b="0" dirty="0">
                              <a:solidFill>
                                <a:schemeClr val="tx1"/>
                              </a:solidFill>
                              <a:effectLst/>
                            </a:rPr>
                            <a:t>可被酸性</a:t>
                          </a:r>
                          <a:r>
                            <a:rPr lang="en-US" sz="2800" b="0" dirty="0">
                              <a:solidFill>
                                <a:schemeClr val="tx1"/>
                              </a:solidFill>
                              <a:effectLst/>
                            </a:rPr>
                            <a:t>KMnO</a:t>
                          </a:r>
                          <a:r>
                            <a:rPr lang="en-US" sz="2800" b="0" baseline="-25000" dirty="0">
                              <a:solidFill>
                                <a:schemeClr val="tx1"/>
                              </a:solidFill>
                              <a:effectLst/>
                            </a:rPr>
                            <a:t>4</a:t>
                          </a:r>
                          <a:r>
                            <a:rPr lang="zh-CN" sz="2800" b="0" dirty="0">
                              <a:solidFill>
                                <a:schemeClr val="tx1"/>
                              </a:solidFill>
                              <a:effectLst/>
                            </a:rPr>
                            <a:t>溶液、</a:t>
                          </a:r>
                          <a:r>
                            <a:rPr lang="en-US" sz="2800" b="0" dirty="0">
                              <a:solidFill>
                                <a:schemeClr val="tx1"/>
                              </a:solidFill>
                              <a:effectLst/>
                            </a:rPr>
                            <a:t>K</a:t>
                          </a:r>
                          <a:r>
                            <a:rPr lang="en-US" sz="2800" b="0" baseline="-25000" dirty="0">
                              <a:solidFill>
                                <a:schemeClr val="tx1"/>
                              </a:solidFill>
                              <a:effectLst/>
                            </a:rPr>
                            <a:t>2</a:t>
                          </a:r>
                          <a:r>
                            <a:rPr lang="en-US" sz="2800" b="0" dirty="0">
                              <a:solidFill>
                                <a:schemeClr val="tx1"/>
                              </a:solidFill>
                              <a:effectLst/>
                            </a:rPr>
                            <a:t>Cr</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7</a:t>
                          </a:r>
                          <a:r>
                            <a:rPr lang="zh-CN" sz="2800" b="0" dirty="0">
                              <a:solidFill>
                                <a:schemeClr val="tx1"/>
                              </a:solidFill>
                              <a:effectLst/>
                            </a:rPr>
                            <a:t>溶液、</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zh-CN" sz="2800" b="0" dirty="0">
                              <a:solidFill>
                                <a:schemeClr val="tx1"/>
                              </a:solidFill>
                              <a:effectLst/>
                            </a:rPr>
                            <a:t>、</a:t>
                          </a:r>
                          <a:r>
                            <a:rPr lang="en-US" sz="2800" b="0" dirty="0">
                              <a:solidFill>
                                <a:schemeClr val="tx1"/>
                              </a:solidFill>
                              <a:effectLst/>
                            </a:rPr>
                            <a:t>Fe</a:t>
                          </a:r>
                          <a:r>
                            <a:rPr lang="en-US" sz="2800" b="0" baseline="30000" dirty="0">
                              <a:solidFill>
                                <a:schemeClr val="tx1"/>
                              </a:solidFill>
                              <a:effectLst/>
                            </a:rPr>
                            <a:t>3+</a:t>
                          </a:r>
                          <a:r>
                            <a:rPr lang="zh-CN" sz="2800" b="0" dirty="0">
                              <a:solidFill>
                                <a:schemeClr val="tx1"/>
                              </a:solidFill>
                              <a:effectLst/>
                            </a:rPr>
                            <a:t>等氧化</a:t>
                          </a:r>
                          <a:r>
                            <a:rPr lang="en-US" sz="2800" b="0" dirty="0">
                              <a:solidFill>
                                <a:schemeClr val="tx1"/>
                              </a:solidFill>
                              <a:effectLst/>
                            </a:rPr>
                            <a:t>,</a:t>
                          </a:r>
                          <a:r>
                            <a:rPr lang="zh-CN" sz="2800" b="0" dirty="0">
                              <a:solidFill>
                                <a:schemeClr val="tx1"/>
                              </a:solidFill>
                              <a:effectLst/>
                            </a:rPr>
                            <a:t>氧化产物为</a:t>
                          </a:r>
                          <a:r>
                            <a:rPr lang="en-US" sz="2800" b="0" dirty="0">
                              <a:solidFill>
                                <a:schemeClr val="tx1"/>
                              </a:solidFill>
                              <a:effectLst/>
                            </a:rPr>
                            <a:t>S</a:t>
                          </a:r>
                          <a14:m>
                            <m:oMath xmlns:m="http://schemas.openxmlformats.org/officeDocument/2006/math">
                              <m:sSubSup>
                                <m:sSubSupPr>
                                  <m:ctrlPr>
                                    <a:rPr lang="zh-CN" sz="2800" b="0" i="1">
                                      <a:solidFill>
                                        <a:schemeClr val="tx1"/>
                                      </a:solidFill>
                                      <a:effectLst/>
                                      <a:latin typeface="Cambria Math" panose="02040503050406030204" pitchFamily="18" charset="0"/>
                                    </a:rPr>
                                  </m:ctrlPr>
                                </m:sSubSupPr>
                                <m:e>
                                  <m:r>
                                    <m:rPr>
                                      <m:nor/>
                                    </m:rPr>
                                    <a:rPr lang="en-US" altLang="zh-CN" sz="2800" b="0" dirty="0" smtClean="0">
                                      <a:solidFill>
                                        <a:schemeClr val="tx1"/>
                                      </a:solidFill>
                                      <a:effectLst/>
                                    </a:rPr>
                                    <m:t>O</m:t>
                                  </m:r>
                                </m:e>
                                <m:sub>
                                  <m:r>
                                    <a:rPr lang="en-US" sz="2800" b="0" i="1">
                                      <a:solidFill>
                                        <a:schemeClr val="tx1"/>
                                      </a:solidFill>
                                      <a:effectLst/>
                                      <a:latin typeface="Cambria Math" panose="02040503050406030204" pitchFamily="18" charset="0"/>
                                    </a:rPr>
                                    <m:t>4</m:t>
                                  </m:r>
                                </m:sub>
                                <m:sup>
                                  <m:r>
                                    <a:rPr lang="en-US" sz="2800" b="0" i="1">
                                      <a:solidFill>
                                        <a:schemeClr val="tx1"/>
                                      </a:solidFill>
                                      <a:effectLst/>
                                      <a:latin typeface="Cambria Math" panose="02040503050406030204" pitchFamily="18" charset="0"/>
                                    </a:rPr>
                                    <m:t>2</m:t>
                                  </m:r>
                                  <m:r>
                                    <m:rPr>
                                      <m:nor/>
                                    </m:rPr>
                                    <a:rPr lang="en-US" sz="2800" b="0">
                                      <a:solidFill>
                                        <a:schemeClr val="tx1"/>
                                      </a:solidFill>
                                      <a:effectLst/>
                                    </a:rPr>
                                    <m:t>−</m:t>
                                  </m:r>
                                </m:sup>
                              </m:sSubSup>
                            </m:oMath>
                          </a14:m>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29288" marR="29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 val="4293832286"/>
                      </a:ext>
                    </a:extLst>
                  </a:tr>
                  <a:tr h="1382870">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漂白性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nSpc>
                              <a:spcPct val="100000"/>
                            </a:lnSpc>
                            <a:spcAft>
                              <a:spcPts val="0"/>
                            </a:spcAft>
                          </a:pPr>
                          <a:r>
                            <a:rPr lang="en-US" sz="2800" b="0" dirty="0">
                              <a:solidFill>
                                <a:schemeClr val="tx1"/>
                              </a:solidFill>
                              <a:effectLst/>
                            </a:rPr>
                            <a:t>SO</a:t>
                          </a:r>
                          <a:r>
                            <a:rPr lang="en-US" sz="2800" b="0" baseline="-25000" dirty="0">
                              <a:solidFill>
                                <a:schemeClr val="tx1"/>
                              </a:solidFill>
                              <a:effectLst/>
                            </a:rPr>
                            <a:t>2</a:t>
                          </a:r>
                          <a:r>
                            <a:rPr lang="zh-CN" sz="2800" b="0" dirty="0">
                              <a:solidFill>
                                <a:schemeClr val="tx1"/>
                              </a:solidFill>
                              <a:effectLst/>
                            </a:rPr>
                            <a:t>能漂白某些有色物质</a:t>
                          </a:r>
                          <a:r>
                            <a:rPr lang="en-US" sz="2800" b="0" dirty="0">
                              <a:solidFill>
                                <a:schemeClr val="tx1"/>
                              </a:solidFill>
                              <a:effectLst/>
                            </a:rPr>
                            <a:t>(</a:t>
                          </a:r>
                          <a:r>
                            <a:rPr lang="zh-CN" sz="2800" b="0" dirty="0">
                              <a:solidFill>
                                <a:schemeClr val="tx1"/>
                              </a:solidFill>
                              <a:effectLst/>
                            </a:rPr>
                            <a:t>如品红溶液</a:t>
                          </a:r>
                          <a:r>
                            <a:rPr lang="en-US" sz="2800" b="0" dirty="0">
                              <a:solidFill>
                                <a:schemeClr val="tx1"/>
                              </a:solidFill>
                              <a:effectLst/>
                            </a:rPr>
                            <a:t>),</a:t>
                          </a:r>
                          <a:r>
                            <a:rPr lang="zh-CN" sz="2800" b="0" dirty="0">
                              <a:solidFill>
                                <a:schemeClr val="tx1"/>
                              </a:solidFill>
                              <a:effectLst/>
                            </a:rPr>
                            <a:t>但不能使紫色石蕊溶液等指示剂褪色。</a:t>
                          </a:r>
                          <a:r>
                            <a:rPr lang="en-US" sz="2800" b="0" dirty="0">
                              <a:solidFill>
                                <a:schemeClr val="tx1"/>
                              </a:solidFill>
                              <a:effectLst/>
                            </a:rPr>
                            <a:t>SO</a:t>
                          </a:r>
                          <a:r>
                            <a:rPr lang="en-US" sz="2800" b="0" baseline="-25000" dirty="0">
                              <a:solidFill>
                                <a:schemeClr val="tx1"/>
                              </a:solidFill>
                              <a:effectLst/>
                            </a:rPr>
                            <a:t>2</a:t>
                          </a:r>
                          <a:r>
                            <a:rPr lang="zh-CN" sz="2800" b="0" dirty="0">
                              <a:solidFill>
                                <a:schemeClr val="tx1"/>
                              </a:solidFill>
                              <a:effectLst/>
                            </a:rPr>
                            <a:t>的漂白原理为与有机色质发生化合反应</a:t>
                          </a:r>
                          <a:r>
                            <a:rPr lang="en-US" sz="2800" b="0" dirty="0">
                              <a:solidFill>
                                <a:schemeClr val="tx1"/>
                              </a:solidFill>
                              <a:effectLst/>
                            </a:rPr>
                            <a:t>(</a:t>
                          </a:r>
                          <a:r>
                            <a:rPr lang="zh-CN" sz="2800" b="0" dirty="0">
                              <a:solidFill>
                                <a:schemeClr val="tx1"/>
                              </a:solidFill>
                              <a:effectLst/>
                            </a:rPr>
                            <a:t>非氧化还原反应</a:t>
                          </a:r>
                          <a:r>
                            <a:rPr lang="en-US" sz="2800" b="0" dirty="0">
                              <a:solidFill>
                                <a:schemeClr val="tx1"/>
                              </a:solidFill>
                              <a:effectLst/>
                            </a:rPr>
                            <a:t>),</a:t>
                          </a:r>
                          <a:r>
                            <a:rPr lang="zh-CN" sz="2800" b="0" dirty="0">
                              <a:solidFill>
                                <a:schemeClr val="tx1"/>
                              </a:solidFill>
                              <a:effectLst/>
                            </a:rPr>
                            <a:t>生成不稳定的无色物质</a:t>
                          </a:r>
                          <a:r>
                            <a:rPr lang="en-US" sz="2800" b="0" dirty="0">
                              <a:solidFill>
                                <a:schemeClr val="tx1"/>
                              </a:solidFill>
                              <a:effectLst/>
                            </a:rPr>
                            <a:t>,</a:t>
                          </a:r>
                          <a:r>
                            <a:rPr lang="zh-CN" sz="2800" b="0" dirty="0">
                              <a:solidFill>
                                <a:schemeClr val="tx1"/>
                              </a:solidFill>
                              <a:effectLst/>
                            </a:rPr>
                            <a:t>加热后仍能恢复原色。因此</a:t>
                          </a:r>
                          <a:r>
                            <a:rPr lang="en-US" sz="2800" b="0" dirty="0">
                              <a:solidFill>
                                <a:schemeClr val="tx1"/>
                              </a:solidFill>
                              <a:effectLst/>
                            </a:rPr>
                            <a:t>,SO</a:t>
                          </a:r>
                          <a:r>
                            <a:rPr lang="en-US" sz="2800" b="0" baseline="-25000" dirty="0">
                              <a:solidFill>
                                <a:schemeClr val="tx1"/>
                              </a:solidFill>
                              <a:effectLst/>
                            </a:rPr>
                            <a:t>2</a:t>
                          </a:r>
                          <a:r>
                            <a:rPr lang="zh-CN" sz="2800" b="0" dirty="0">
                              <a:solidFill>
                                <a:schemeClr val="tx1"/>
                              </a:solidFill>
                              <a:effectLst/>
                            </a:rPr>
                            <a:t>的漂白性不同于</a:t>
                          </a:r>
                          <a:r>
                            <a:rPr lang="en-US" sz="2800" b="0" dirty="0" err="1">
                              <a:solidFill>
                                <a:schemeClr val="tx1"/>
                              </a:solidFill>
                              <a:effectLst/>
                            </a:rPr>
                            <a:t>HClO</a:t>
                          </a:r>
                          <a:r>
                            <a:rPr lang="zh-CN" sz="2800" b="0" dirty="0">
                              <a:solidFill>
                                <a:schemeClr val="tx1"/>
                              </a:solidFill>
                              <a:effectLst/>
                            </a:rPr>
                            <a:t>的永久性漂白</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29288" marR="29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 val="3962212356"/>
                      </a:ext>
                    </a:extLst>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4225565056"/>
                  </p:ext>
                </p:extLst>
              </p:nvPr>
            </p:nvGraphicFramePr>
            <p:xfrm>
              <a:off x="467359" y="878954"/>
              <a:ext cx="11257281" cy="5679534"/>
            </p:xfrm>
            <a:graphic>
              <a:graphicData uri="http://schemas.openxmlformats.org/drawingml/2006/table">
                <a:tbl>
                  <a:tblPr firstRow="1" firstCol="1" bandRow="1">
                    <a:tableStyleId>{5C22544A-7EE6-4342-B048-85BDC9FD1C3A}</a:tableStyleId>
                  </a:tblPr>
                  <a:tblGrid>
                    <a:gridCol w="794282">
                      <a:extLst>
                        <a:ext uri="{9D8B030D-6E8A-4147-A177-3AD203B41FA5}">
                          <a16:colId xmlns:a16="http://schemas.microsoft.com/office/drawing/2014/main" xmlns:a14="http://schemas.microsoft.com/office/drawing/2010/main" xmlns="" val="7572606"/>
                        </a:ext>
                      </a:extLst>
                    </a:gridCol>
                    <a:gridCol w="1339319">
                      <a:extLst>
                        <a:ext uri="{9D8B030D-6E8A-4147-A177-3AD203B41FA5}">
                          <a16:colId xmlns:a16="http://schemas.microsoft.com/office/drawing/2014/main" xmlns:a14="http://schemas.microsoft.com/office/drawing/2010/main" xmlns="" val="182634785"/>
                        </a:ext>
                      </a:extLst>
                    </a:gridCol>
                    <a:gridCol w="3508010">
                      <a:extLst>
                        <a:ext uri="{9D8B030D-6E8A-4147-A177-3AD203B41FA5}">
                          <a16:colId xmlns:a16="http://schemas.microsoft.com/office/drawing/2014/main" xmlns:a14="http://schemas.microsoft.com/office/drawing/2010/main" xmlns="" val="3211843543"/>
                        </a:ext>
                      </a:extLst>
                    </a:gridCol>
                    <a:gridCol w="5615670">
                      <a:extLst>
                        <a:ext uri="{9D8B030D-6E8A-4147-A177-3AD203B41FA5}">
                          <a16:colId xmlns:a16="http://schemas.microsoft.com/office/drawing/2014/main" xmlns:a14="http://schemas.microsoft.com/office/drawing/2010/main" xmlns="" val="149138150"/>
                        </a:ext>
                      </a:extLst>
                    </a:gridCol>
                  </a:tblGrid>
                  <a:tr h="1382870">
                    <a:tc rowSpan="6">
                      <a:txBody>
                        <a:bodyPr/>
                        <a:lstStyle/>
                        <a:p>
                          <a:pPr marL="0" algn="ctr" defTabSz="914400" rtl="0" eaLnBrk="1" latinLnBrk="0" hangingPunct="1">
                            <a:lnSpc>
                              <a:spcPct val="100000"/>
                            </a:lnSpc>
                            <a:spcAft>
                              <a:spcPts val="0"/>
                            </a:spcAft>
                          </a:pPr>
                          <a:r>
                            <a:rPr lang="zh-CN" altLang="en-US" sz="2800" b="0" kern="1200" dirty="0">
                              <a:solidFill>
                                <a:schemeClr val="tx1"/>
                              </a:solidFill>
                              <a:effectLst/>
                              <a:latin typeface="+mn-lt"/>
                              <a:ea typeface="+mn-ea"/>
                              <a:cs typeface="+mn-cs"/>
                            </a:rPr>
                            <a:t>化学性质</a:t>
                          </a:r>
                          <a:endParaRPr lang="en-US" sz="2800" b="0"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与某些盐溶液反应</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lnSpc>
                              <a:spcPct val="100000"/>
                            </a:lnSpc>
                            <a:spcAft>
                              <a:spcPts val="0"/>
                            </a:spcAft>
                          </a:pPr>
                          <a:r>
                            <a:rPr lang="en-US" sz="2800" b="0" dirty="0">
                              <a:solidFill>
                                <a:schemeClr val="tx1"/>
                              </a:solidFill>
                              <a:effectLst/>
                            </a:rPr>
                            <a:t>SO</a:t>
                          </a:r>
                          <a:r>
                            <a:rPr lang="en-US" sz="2800" b="0" baseline="-25000" dirty="0">
                              <a:solidFill>
                                <a:schemeClr val="tx1"/>
                              </a:solidFill>
                              <a:effectLst/>
                            </a:rPr>
                            <a:t>2</a:t>
                          </a:r>
                          <a:r>
                            <a:rPr lang="en-US" sz="2800" b="0" dirty="0">
                              <a:solidFill>
                                <a:schemeClr val="tx1"/>
                              </a:solidFill>
                              <a:effectLst/>
                            </a:rPr>
                            <a:t>+NaHCO</a:t>
                          </a:r>
                          <a:r>
                            <a:rPr lang="en-US" sz="2800" b="0" baseline="-25000" dirty="0">
                              <a:solidFill>
                                <a:schemeClr val="tx1"/>
                              </a:solidFill>
                              <a:effectLst/>
                            </a:rPr>
                            <a:t>3 </a:t>
                          </a:r>
                          <a:r>
                            <a:rPr lang="en-US" sz="2800" b="0" dirty="0">
                              <a:solidFill>
                                <a:schemeClr val="tx1"/>
                              </a:solidFill>
                              <a:effectLst/>
                            </a:rPr>
                            <a:t>        NaHSO</a:t>
                          </a:r>
                          <a:r>
                            <a:rPr lang="en-US" sz="2800" b="0" baseline="-25000" dirty="0">
                              <a:solidFill>
                                <a:schemeClr val="tx1"/>
                              </a:solidFill>
                              <a:effectLst/>
                            </a:rPr>
                            <a:t>3</a:t>
                          </a:r>
                          <a:r>
                            <a:rPr lang="en-US" sz="2800" b="0" dirty="0">
                              <a:solidFill>
                                <a:schemeClr val="tx1"/>
                              </a:solidFill>
                              <a:effectLst/>
                            </a:rPr>
                            <a:t>+CO</a:t>
                          </a:r>
                          <a:r>
                            <a:rPr lang="en-US" sz="2800" b="0" baseline="-25000" dirty="0">
                              <a:solidFill>
                                <a:schemeClr val="tx1"/>
                              </a:solidFill>
                              <a:effectLst/>
                            </a:rPr>
                            <a:t>2</a:t>
                          </a:r>
                          <a:r>
                            <a:rPr lang="en-US" sz="2800" b="0" dirty="0">
                              <a:solidFill>
                                <a:schemeClr val="tx1"/>
                              </a:solidFill>
                              <a:effectLst/>
                            </a:rPr>
                            <a:t>(</a:t>
                          </a:r>
                          <a:r>
                            <a:rPr lang="zh-CN" sz="2800" b="0" dirty="0">
                              <a:solidFill>
                                <a:schemeClr val="tx1"/>
                              </a:solidFill>
                              <a:effectLst/>
                            </a:rPr>
                            <a:t>强酸制弱酸</a:t>
                          </a:r>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a14="http://schemas.microsoft.com/office/drawing/2010/main" xmlns="" val="369239122"/>
                      </a:ext>
                    </a:extLst>
                  </a:tr>
                  <a:tr h="426720">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氧化性 </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lnSpc>
                              <a:spcPct val="100000"/>
                            </a:lnSpc>
                            <a:spcAft>
                              <a:spcPts val="0"/>
                            </a:spcAft>
                          </a:pPr>
                          <a:r>
                            <a:rPr lang="en-US" sz="2800" b="0" dirty="0">
                              <a:solidFill>
                                <a:schemeClr val="tx1"/>
                              </a:solidFill>
                              <a:effectLst/>
                            </a:rPr>
                            <a:t>2H</a:t>
                          </a:r>
                          <a:r>
                            <a:rPr lang="en-US" sz="2800" b="0" baseline="-25000" dirty="0">
                              <a:solidFill>
                                <a:schemeClr val="tx1"/>
                              </a:solidFill>
                              <a:effectLst/>
                            </a:rPr>
                            <a:t>2</a:t>
                          </a:r>
                          <a:r>
                            <a:rPr lang="en-US" sz="2800" b="0" dirty="0">
                              <a:solidFill>
                                <a:schemeClr val="tx1"/>
                              </a:solidFill>
                              <a:effectLst/>
                            </a:rPr>
                            <a:t>S+SO</a:t>
                          </a:r>
                          <a:r>
                            <a:rPr lang="en-US" sz="2800" b="0" baseline="-25000" dirty="0">
                              <a:solidFill>
                                <a:schemeClr val="tx1"/>
                              </a:solidFill>
                              <a:effectLst/>
                            </a:rPr>
                            <a:t>2</a:t>
                          </a:r>
                          <a:r>
                            <a:rPr lang="en-US" sz="2800" b="0" dirty="0">
                              <a:solidFill>
                                <a:schemeClr val="tx1"/>
                              </a:solidFill>
                              <a:effectLst/>
                            </a:rPr>
                            <a:t>       3S↓+2H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a14="http://schemas.microsoft.com/office/drawing/2010/main" xmlns="" val="3479539333"/>
                      </a:ext>
                    </a:extLst>
                  </a:tr>
                  <a:tr h="426720">
                    <a:tc vMerge="1">
                      <a:txBody>
                        <a:bodyPr/>
                        <a:lstStyle/>
                        <a:p>
                          <a:endParaRPr lang="zh-CN" altLang="en-US"/>
                        </a:p>
                      </a:txBody>
                      <a:tcPr/>
                    </a:tc>
                    <a:tc rowSpan="3">
                      <a:txBody>
                        <a:bodyPr/>
                        <a:lstStyle/>
                        <a:p>
                          <a:pPr algn="ctr">
                            <a:lnSpc>
                              <a:spcPct val="100000"/>
                            </a:lnSpc>
                            <a:spcAft>
                              <a:spcPts val="0"/>
                            </a:spcAft>
                          </a:pPr>
                          <a:r>
                            <a:rPr lang="zh-CN" sz="2800" b="0">
                              <a:solidFill>
                                <a:schemeClr val="tx1"/>
                              </a:solidFill>
                              <a:effectLst/>
                            </a:rPr>
                            <a:t>还原性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zh-CN" sz="2800" b="0">
                              <a:solidFill>
                                <a:schemeClr val="tx1"/>
                              </a:solidFill>
                              <a:effectLst/>
                            </a:rPr>
                            <a:t>与</a:t>
                          </a:r>
                          <a:r>
                            <a:rPr lang="en-US" sz="2800" b="0">
                              <a:solidFill>
                                <a:schemeClr val="tx1"/>
                              </a:solidFill>
                              <a:effectLst/>
                            </a:rPr>
                            <a:t>O</a:t>
                          </a:r>
                          <a:r>
                            <a:rPr lang="en-US" sz="2800" b="0" baseline="-25000">
                              <a:solidFill>
                                <a:schemeClr val="tx1"/>
                              </a:solidFill>
                              <a:effectLst/>
                            </a:rPr>
                            <a:t>2</a:t>
                          </a:r>
                          <a:r>
                            <a:rPr lang="zh-CN" sz="2800" b="0">
                              <a:solidFill>
                                <a:schemeClr val="tx1"/>
                              </a:solidFill>
                              <a:effectLst/>
                            </a:rPr>
                            <a:t>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29288" marR="29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2SO</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         2SO</a:t>
                          </a:r>
                          <a:r>
                            <a:rPr lang="en-US" sz="2800" b="0" baseline="-25000" dirty="0">
                              <a:solidFill>
                                <a:schemeClr val="tx1"/>
                              </a:solidFill>
                              <a:effectLst/>
                            </a:rPr>
                            <a:t>3</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1333453615"/>
                      </a:ext>
                    </a:extLst>
                  </a:tr>
                  <a:tr h="853440">
                    <a:tc vMerge="1">
                      <a:txBody>
                        <a:bodyPr/>
                        <a:lstStyle/>
                        <a:p>
                          <a:endParaRPr lang="zh-CN" altLang="en-US"/>
                        </a:p>
                      </a:txBody>
                      <a:tcPr/>
                    </a:tc>
                    <a:tc vMerge="1">
                      <a:txBody>
                        <a:bodyPr/>
                        <a:lstStyle/>
                        <a:p>
                          <a:endParaRPr lang="zh-CN" altLang="en-US"/>
                        </a:p>
                      </a:txBody>
                      <a:tcPr/>
                    </a:tc>
                    <a:tc>
                      <a:txBody>
                        <a:bodyPr/>
                        <a:lstStyle/>
                        <a:p>
                          <a:pPr algn="l">
                            <a:lnSpc>
                              <a:spcPct val="100000"/>
                            </a:lnSpc>
                            <a:spcAft>
                              <a:spcPts val="0"/>
                            </a:spcAft>
                          </a:pPr>
                          <a:r>
                            <a:rPr lang="zh-CN" sz="2800" b="0">
                              <a:solidFill>
                                <a:schemeClr val="tx1"/>
                              </a:solidFill>
                              <a:effectLst/>
                            </a:rPr>
                            <a:t>与</a:t>
                          </a:r>
                          <a:r>
                            <a:rPr lang="en-US" sz="2800" b="0">
                              <a:solidFill>
                                <a:schemeClr val="tx1"/>
                              </a:solidFill>
                              <a:effectLst/>
                            </a:rPr>
                            <a:t>X</a:t>
                          </a:r>
                          <a:r>
                            <a:rPr lang="en-US" sz="2800" b="0" baseline="-25000">
                              <a:solidFill>
                                <a:schemeClr val="tx1"/>
                              </a:solidFill>
                              <a:effectLst/>
                            </a:rPr>
                            <a:t>2</a:t>
                          </a:r>
                          <a:r>
                            <a:rPr lang="en-US" sz="2800" b="0">
                              <a:solidFill>
                                <a:schemeClr val="tx1"/>
                              </a:solidFill>
                              <a:effectLst/>
                            </a:rPr>
                            <a:t>(Cl</a:t>
                          </a:r>
                          <a:r>
                            <a:rPr lang="en-US" sz="2800" b="0" baseline="-25000">
                              <a:solidFill>
                                <a:schemeClr val="tx1"/>
                              </a:solidFill>
                              <a:effectLst/>
                            </a:rPr>
                            <a:t>2</a:t>
                          </a:r>
                          <a:r>
                            <a:rPr lang="zh-CN" sz="2800" b="0">
                              <a:solidFill>
                                <a:schemeClr val="tx1"/>
                              </a:solidFill>
                              <a:effectLst/>
                            </a:rPr>
                            <a:t>、</a:t>
                          </a:r>
                          <a:r>
                            <a:rPr lang="en-US" sz="2800" b="0">
                              <a:solidFill>
                                <a:schemeClr val="tx1"/>
                              </a:solidFill>
                              <a:effectLst/>
                            </a:rPr>
                            <a:t>Br</a:t>
                          </a:r>
                          <a:r>
                            <a:rPr lang="en-US" sz="2800" b="0" baseline="-25000">
                              <a:solidFill>
                                <a:schemeClr val="tx1"/>
                              </a:solidFill>
                              <a:effectLst/>
                            </a:rPr>
                            <a:t>2</a:t>
                          </a:r>
                          <a:r>
                            <a:rPr lang="zh-CN" sz="2800" b="0">
                              <a:solidFill>
                                <a:schemeClr val="tx1"/>
                              </a:solidFill>
                              <a:effectLst/>
                            </a:rPr>
                            <a:t>、</a:t>
                          </a:r>
                          <a:r>
                            <a:rPr lang="en-US" sz="2800" b="0">
                              <a:solidFill>
                                <a:schemeClr val="tx1"/>
                              </a:solidFill>
                              <a:effectLst/>
                            </a:rPr>
                            <a:t>I</a:t>
                          </a:r>
                          <a:r>
                            <a:rPr lang="en-US" sz="2800" b="0" baseline="-25000">
                              <a:solidFill>
                                <a:schemeClr val="tx1"/>
                              </a:solidFill>
                              <a:effectLst/>
                            </a:rPr>
                            <a:t>2</a:t>
                          </a:r>
                          <a:r>
                            <a:rPr lang="en-US" sz="2800" b="0">
                              <a:solidFill>
                                <a:schemeClr val="tx1"/>
                              </a:solidFill>
                              <a:effectLst/>
                            </a:rPr>
                            <a:t>)</a:t>
                          </a:r>
                          <a:r>
                            <a:rPr lang="zh-CN" sz="2800" b="0">
                              <a:solidFill>
                                <a:schemeClr val="tx1"/>
                              </a:solidFill>
                              <a:effectLst/>
                            </a:rPr>
                            <a:t>的水溶液反应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29288" marR="29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SO</a:t>
                          </a:r>
                          <a:r>
                            <a:rPr lang="en-US" sz="2800" b="0" baseline="-25000" dirty="0">
                              <a:solidFill>
                                <a:schemeClr val="tx1"/>
                              </a:solidFill>
                              <a:effectLst/>
                            </a:rPr>
                            <a:t>2</a:t>
                          </a:r>
                          <a:r>
                            <a:rPr lang="en-US" sz="2800" b="0" dirty="0">
                              <a:solidFill>
                                <a:schemeClr val="tx1"/>
                              </a:solidFill>
                              <a:effectLst/>
                            </a:rPr>
                            <a:t>+X</a:t>
                          </a:r>
                          <a:r>
                            <a:rPr lang="en-US" sz="2800" b="0" baseline="-25000" dirty="0">
                              <a:solidFill>
                                <a:schemeClr val="tx1"/>
                              </a:solidFill>
                              <a:effectLst/>
                            </a:rPr>
                            <a:t>2</a:t>
                          </a:r>
                          <a:r>
                            <a:rPr lang="en-US" sz="2800" b="0" dirty="0">
                              <a:solidFill>
                                <a:schemeClr val="tx1"/>
                              </a:solidFill>
                              <a:effectLst/>
                            </a:rPr>
                            <a:t>+2H</a:t>
                          </a:r>
                          <a:r>
                            <a:rPr lang="en-US" sz="2800" b="0" baseline="-25000" dirty="0">
                              <a:solidFill>
                                <a:schemeClr val="tx1"/>
                              </a:solidFill>
                              <a:effectLst/>
                            </a:rPr>
                            <a:t>2</a:t>
                          </a:r>
                          <a:r>
                            <a:rPr lang="en-US" sz="2800" b="0" dirty="0">
                              <a:solidFill>
                                <a:schemeClr val="tx1"/>
                              </a:solidFill>
                              <a:effectLst/>
                            </a:rPr>
                            <a:t>O       2HX+H</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4</a:t>
                          </a:r>
                          <a:r>
                            <a:rPr lang="en-US" sz="2800" b="0" dirty="0">
                              <a:solidFill>
                                <a:schemeClr val="tx1"/>
                              </a:solidFill>
                              <a:effectLst/>
                            </a:rPr>
                            <a:t> </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304440689"/>
                      </a:ext>
                    </a:extLst>
                  </a:tr>
                  <a:tr h="882904">
                    <a:tc vMerge="1">
                      <a:txBody>
                        <a:bodyPr/>
                        <a:lstStyle/>
                        <a:p>
                          <a:endParaRPr lang="zh-CN" altLang="en-US"/>
                        </a:p>
                      </a:txBody>
                      <a:tcPr/>
                    </a:tc>
                    <a:tc vMerge="1">
                      <a:txBody>
                        <a:bodyPr/>
                        <a:lstStyle/>
                        <a:p>
                          <a:endParaRPr lang="zh-CN" altLang="en-US"/>
                        </a:p>
                      </a:txBody>
                      <a:tcPr/>
                    </a:tc>
                    <a:tc gridSpan="2">
                      <a:txBody>
                        <a:bodyPr/>
                        <a:lstStyle/>
                        <a:p>
                          <a:endParaRPr lang="zh-CN"/>
                        </a:p>
                      </a:txBody>
                      <a:tcPr marL="29288" marR="29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23463" t="-355862" r="-67" b="-217241"/>
                          </a:stretch>
                        </a:blipFill>
                      </a:tcPr>
                    </a:tc>
                    <a:tc hMerge="1">
                      <a:txBody>
                        <a:bodyPr/>
                        <a:lstStyle/>
                        <a:p>
                          <a:endParaRPr lang="zh-CN" altLang="en-US"/>
                        </a:p>
                      </a:txBody>
                      <a:tcPr/>
                    </a:tc>
                    <a:extLst>
                      <a:ext uri="{0D108BD9-81ED-4DB2-BD59-A6C34878D82A}">
                        <a16:rowId xmlns:a16="http://schemas.microsoft.com/office/drawing/2014/main" xmlns:a14="http://schemas.microsoft.com/office/drawing/2010/main" xmlns="" val="4293832286"/>
                      </a:ext>
                    </a:extLst>
                  </a:tr>
                  <a:tr h="1706880">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漂白性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nSpc>
                              <a:spcPct val="100000"/>
                            </a:lnSpc>
                            <a:spcAft>
                              <a:spcPts val="0"/>
                            </a:spcAft>
                          </a:pPr>
                          <a:r>
                            <a:rPr lang="en-US" sz="2800" b="0" dirty="0">
                              <a:solidFill>
                                <a:schemeClr val="tx1"/>
                              </a:solidFill>
                              <a:effectLst/>
                            </a:rPr>
                            <a:t>SO</a:t>
                          </a:r>
                          <a:r>
                            <a:rPr lang="en-US" sz="2800" b="0" baseline="-25000" dirty="0">
                              <a:solidFill>
                                <a:schemeClr val="tx1"/>
                              </a:solidFill>
                              <a:effectLst/>
                            </a:rPr>
                            <a:t>2</a:t>
                          </a:r>
                          <a:r>
                            <a:rPr lang="zh-CN" sz="2800" b="0" dirty="0">
                              <a:solidFill>
                                <a:schemeClr val="tx1"/>
                              </a:solidFill>
                              <a:effectLst/>
                            </a:rPr>
                            <a:t>能漂白某些有色物质</a:t>
                          </a:r>
                          <a:r>
                            <a:rPr lang="en-US" sz="2800" b="0" dirty="0">
                              <a:solidFill>
                                <a:schemeClr val="tx1"/>
                              </a:solidFill>
                              <a:effectLst/>
                            </a:rPr>
                            <a:t>(</a:t>
                          </a:r>
                          <a:r>
                            <a:rPr lang="zh-CN" sz="2800" b="0" dirty="0">
                              <a:solidFill>
                                <a:schemeClr val="tx1"/>
                              </a:solidFill>
                              <a:effectLst/>
                            </a:rPr>
                            <a:t>如品红溶液</a:t>
                          </a:r>
                          <a:r>
                            <a:rPr lang="en-US" sz="2800" b="0" dirty="0">
                              <a:solidFill>
                                <a:schemeClr val="tx1"/>
                              </a:solidFill>
                              <a:effectLst/>
                            </a:rPr>
                            <a:t>),</a:t>
                          </a:r>
                          <a:r>
                            <a:rPr lang="zh-CN" sz="2800" b="0" dirty="0">
                              <a:solidFill>
                                <a:schemeClr val="tx1"/>
                              </a:solidFill>
                              <a:effectLst/>
                            </a:rPr>
                            <a:t>但不能使紫色石蕊溶液等指示剂褪色。</a:t>
                          </a:r>
                          <a:r>
                            <a:rPr lang="en-US" sz="2800" b="0" dirty="0">
                              <a:solidFill>
                                <a:schemeClr val="tx1"/>
                              </a:solidFill>
                              <a:effectLst/>
                            </a:rPr>
                            <a:t>SO</a:t>
                          </a:r>
                          <a:r>
                            <a:rPr lang="en-US" sz="2800" b="0" baseline="-25000" dirty="0">
                              <a:solidFill>
                                <a:schemeClr val="tx1"/>
                              </a:solidFill>
                              <a:effectLst/>
                            </a:rPr>
                            <a:t>2</a:t>
                          </a:r>
                          <a:r>
                            <a:rPr lang="zh-CN" sz="2800" b="0" dirty="0">
                              <a:solidFill>
                                <a:schemeClr val="tx1"/>
                              </a:solidFill>
                              <a:effectLst/>
                            </a:rPr>
                            <a:t>的漂白原理为与有机色质发生化合反应</a:t>
                          </a:r>
                          <a:r>
                            <a:rPr lang="en-US" sz="2800" b="0" dirty="0">
                              <a:solidFill>
                                <a:schemeClr val="tx1"/>
                              </a:solidFill>
                              <a:effectLst/>
                            </a:rPr>
                            <a:t>(</a:t>
                          </a:r>
                          <a:r>
                            <a:rPr lang="zh-CN" sz="2800" b="0" dirty="0">
                              <a:solidFill>
                                <a:schemeClr val="tx1"/>
                              </a:solidFill>
                              <a:effectLst/>
                            </a:rPr>
                            <a:t>非氧化还原反应</a:t>
                          </a:r>
                          <a:r>
                            <a:rPr lang="en-US" sz="2800" b="0" dirty="0">
                              <a:solidFill>
                                <a:schemeClr val="tx1"/>
                              </a:solidFill>
                              <a:effectLst/>
                            </a:rPr>
                            <a:t>),</a:t>
                          </a:r>
                          <a:r>
                            <a:rPr lang="zh-CN" sz="2800" b="0" dirty="0">
                              <a:solidFill>
                                <a:schemeClr val="tx1"/>
                              </a:solidFill>
                              <a:effectLst/>
                            </a:rPr>
                            <a:t>生成不稳定的无色物质</a:t>
                          </a:r>
                          <a:r>
                            <a:rPr lang="en-US" sz="2800" b="0" dirty="0">
                              <a:solidFill>
                                <a:schemeClr val="tx1"/>
                              </a:solidFill>
                              <a:effectLst/>
                            </a:rPr>
                            <a:t>,</a:t>
                          </a:r>
                          <a:r>
                            <a:rPr lang="zh-CN" sz="2800" b="0" dirty="0">
                              <a:solidFill>
                                <a:schemeClr val="tx1"/>
                              </a:solidFill>
                              <a:effectLst/>
                            </a:rPr>
                            <a:t>加热后仍能恢复原色。因此</a:t>
                          </a:r>
                          <a:r>
                            <a:rPr lang="en-US" sz="2800" b="0" dirty="0">
                              <a:solidFill>
                                <a:schemeClr val="tx1"/>
                              </a:solidFill>
                              <a:effectLst/>
                            </a:rPr>
                            <a:t>,SO</a:t>
                          </a:r>
                          <a:r>
                            <a:rPr lang="en-US" sz="2800" b="0" baseline="-25000" dirty="0">
                              <a:solidFill>
                                <a:schemeClr val="tx1"/>
                              </a:solidFill>
                              <a:effectLst/>
                            </a:rPr>
                            <a:t>2</a:t>
                          </a:r>
                          <a:r>
                            <a:rPr lang="zh-CN" sz="2800" b="0" dirty="0">
                              <a:solidFill>
                                <a:schemeClr val="tx1"/>
                              </a:solidFill>
                              <a:effectLst/>
                            </a:rPr>
                            <a:t>的漂白性不同于</a:t>
                          </a:r>
                          <a:r>
                            <a:rPr lang="en-US" sz="2800" b="0" dirty="0" err="1">
                              <a:solidFill>
                                <a:schemeClr val="tx1"/>
                              </a:solidFill>
                              <a:effectLst/>
                            </a:rPr>
                            <a:t>HClO</a:t>
                          </a:r>
                          <a:r>
                            <a:rPr lang="zh-CN" sz="2800" b="0" dirty="0">
                              <a:solidFill>
                                <a:schemeClr val="tx1"/>
                              </a:solidFill>
                              <a:effectLst/>
                            </a:rPr>
                            <a:t>的永久性漂白</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29288" marR="29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a14="http://schemas.microsoft.com/office/drawing/2010/main" xmlns="" val="3962212356"/>
                      </a:ext>
                    </a:extLst>
                  </a:tr>
                </a:tbl>
              </a:graphicData>
            </a:graphic>
          </p:graphicFrame>
        </mc:Fallback>
      </mc:AlternateContent>
      <p:sp>
        <p:nvSpPr>
          <p:cNvPr id="14" name="矩形 13"/>
          <p:cNvSpPr/>
          <p:nvPr/>
        </p:nvSpPr>
        <p:spPr>
          <a:xfrm>
            <a:off x="243068" y="312735"/>
            <a:ext cx="11713580" cy="461665"/>
          </a:xfrm>
          <a:prstGeom prst="rect">
            <a:avLst/>
          </a:prstGeom>
        </p:spPr>
        <p:txBody>
          <a:bodyPr wrap="square">
            <a:spAutoFit/>
          </a:bodyPr>
          <a:lstStyle/>
          <a:p>
            <a:pPr algn="r"/>
            <a:r>
              <a:rPr lang="en-US" altLang="zh-CN" sz="2400" dirty="0"/>
              <a:t>[</a:t>
            </a:r>
            <a:r>
              <a:rPr lang="zh-CN" altLang="en-US" sz="2400" dirty="0"/>
              <a:t>续表</a:t>
            </a:r>
            <a:r>
              <a:rPr lang="en-US" altLang="zh-CN" sz="2400" dirty="0"/>
              <a:t>]</a:t>
            </a:r>
            <a:endParaRPr lang="zh-CN" altLang="zh-CN" sz="2400" dirty="0"/>
          </a:p>
        </p:txBody>
      </p:sp>
      <p:pic>
        <p:nvPicPr>
          <p:cNvPr id="15" name="图片 14"/>
          <p:cNvPicPr/>
          <p:nvPr/>
        </p:nvPicPr>
        <p:blipFill>
          <a:blip r:embed="rId3"/>
          <a:stretch>
            <a:fillRect/>
          </a:stretch>
        </p:blipFill>
        <p:spPr>
          <a:xfrm>
            <a:off x="4709161" y="1399993"/>
            <a:ext cx="601978" cy="347074"/>
          </a:xfrm>
          <a:prstGeom prst="rect">
            <a:avLst/>
          </a:prstGeom>
        </p:spPr>
      </p:pic>
      <p:pic>
        <p:nvPicPr>
          <p:cNvPr id="16" name="图片 15"/>
          <p:cNvPicPr/>
          <p:nvPr/>
        </p:nvPicPr>
        <p:blipFill>
          <a:blip r:embed="rId3"/>
          <a:stretch>
            <a:fillRect/>
          </a:stretch>
        </p:blipFill>
        <p:spPr>
          <a:xfrm>
            <a:off x="4145627" y="2324100"/>
            <a:ext cx="525090" cy="302744"/>
          </a:xfrm>
          <a:prstGeom prst="rect">
            <a:avLst/>
          </a:prstGeom>
        </p:spPr>
      </p:pic>
      <p:pic>
        <p:nvPicPr>
          <p:cNvPr id="17" name="图片 16"/>
          <p:cNvPicPr/>
          <p:nvPr/>
        </p:nvPicPr>
        <p:blipFill>
          <a:blip r:embed="rId4"/>
          <a:stretch>
            <a:fillRect/>
          </a:stretch>
        </p:blipFill>
        <p:spPr>
          <a:xfrm>
            <a:off x="7503160" y="2709263"/>
            <a:ext cx="584199" cy="381743"/>
          </a:xfrm>
          <a:prstGeom prst="rect">
            <a:avLst/>
          </a:prstGeom>
        </p:spPr>
      </p:pic>
      <p:pic>
        <p:nvPicPr>
          <p:cNvPr id="18" name="图片 17"/>
          <p:cNvPicPr/>
          <p:nvPr/>
        </p:nvPicPr>
        <p:blipFill>
          <a:blip r:embed="rId3"/>
          <a:stretch>
            <a:fillRect/>
          </a:stretch>
        </p:blipFill>
        <p:spPr>
          <a:xfrm>
            <a:off x="8314983" y="3395068"/>
            <a:ext cx="525090" cy="302744"/>
          </a:xfrm>
          <a:prstGeom prst="rect">
            <a:avLst/>
          </a:prstGeom>
        </p:spPr>
      </p:pic>
    </p:spTree>
    <p:extLst>
      <p:ext uri="{BB962C8B-B14F-4D97-AF65-F5344CB8AC3E}">
        <p14:creationId xmlns:p14="http://schemas.microsoft.com/office/powerpoint/2010/main" val="2932517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3068" y="559965"/>
            <a:ext cx="11713580" cy="2031325"/>
          </a:xfrm>
          <a:prstGeom prst="rect">
            <a:avLst/>
          </a:prstGeom>
        </p:spPr>
        <p:txBody>
          <a:bodyPr wrap="square">
            <a:spAutoFit/>
          </a:bodyPr>
          <a:lstStyle/>
          <a:p>
            <a:pPr>
              <a:lnSpc>
                <a:spcPct val="150000"/>
              </a:lnSpc>
            </a:pPr>
            <a:r>
              <a:rPr lang="zh-CN" altLang="en-US" sz="2800" b="1" dirty="0">
                <a:solidFill>
                  <a:srgbClr val="DA251C"/>
                </a:solidFill>
              </a:rPr>
              <a:t>注意  </a:t>
            </a:r>
            <a:r>
              <a:rPr lang="zh-CN" altLang="zh-CN" sz="2800" dirty="0"/>
              <a:t>工业上可利用</a:t>
            </a:r>
            <a:r>
              <a:rPr lang="en-US" altLang="zh-CN" sz="2800" dirty="0"/>
              <a:t>SO</a:t>
            </a:r>
            <a:r>
              <a:rPr lang="en-US" altLang="zh-CN" sz="2800" baseline="-25000" dirty="0"/>
              <a:t>2</a:t>
            </a:r>
            <a:r>
              <a:rPr lang="zh-CN" altLang="zh-CN" sz="2800" dirty="0"/>
              <a:t>来漂白纸浆、毛、丝、草帽辫等</a:t>
            </a:r>
            <a:r>
              <a:rPr lang="en-US" altLang="zh-CN" sz="2800" dirty="0"/>
              <a:t>,</a:t>
            </a:r>
            <a:r>
              <a:rPr lang="zh-CN" altLang="zh-CN" sz="2800" dirty="0"/>
              <a:t>但不能用于食品的增白。</a:t>
            </a:r>
            <a:r>
              <a:rPr lang="en-US" altLang="zh-CN" sz="2800" dirty="0"/>
              <a:t>SO</a:t>
            </a:r>
            <a:r>
              <a:rPr lang="en-US" altLang="zh-CN" sz="2800" baseline="-25000" dirty="0"/>
              <a:t>2</a:t>
            </a:r>
            <a:r>
              <a:rPr lang="zh-CN" altLang="zh-CN" sz="2800" dirty="0"/>
              <a:t>还能杀灭细菌</a:t>
            </a:r>
            <a:r>
              <a:rPr lang="en-US" altLang="zh-CN" sz="2800" dirty="0"/>
              <a:t>,</a:t>
            </a:r>
            <a:r>
              <a:rPr lang="zh-CN" altLang="zh-CN" sz="2800" dirty="0"/>
              <a:t>可用作食物和干果的防腐剂。</a:t>
            </a:r>
          </a:p>
          <a:p>
            <a:pPr>
              <a:lnSpc>
                <a:spcPct val="150000"/>
              </a:lnSpc>
            </a:pPr>
            <a:endParaRPr lang="zh-CN" altLang="zh-CN" sz="2800" b="1" dirty="0">
              <a:solidFill>
                <a:srgbClr val="DA251C"/>
              </a:solidFill>
            </a:endParaRPr>
          </a:p>
        </p:txBody>
      </p:sp>
      <p:sp>
        <p:nvSpPr>
          <p:cNvPr id="22" name="矩形 21"/>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23" name="组合 22"/>
          <p:cNvGrpSpPr/>
          <p:nvPr/>
        </p:nvGrpSpPr>
        <p:grpSpPr>
          <a:xfrm>
            <a:off x="11409225" y="1524"/>
            <a:ext cx="85864" cy="187056"/>
            <a:chOff x="5320236" y="0"/>
            <a:chExt cx="1566554" cy="3412757"/>
          </a:xfrm>
        </p:grpSpPr>
        <p:sp>
          <p:nvSpPr>
            <p:cNvPr id="24" name="任意多边形 2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任意多边形 2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6" name="组合 25"/>
          <p:cNvGrpSpPr/>
          <p:nvPr/>
        </p:nvGrpSpPr>
        <p:grpSpPr>
          <a:xfrm>
            <a:off x="11578590" y="60500"/>
            <a:ext cx="379366" cy="115796"/>
            <a:chOff x="2452571" y="1771159"/>
            <a:chExt cx="7813430" cy="2384926"/>
          </a:xfrm>
          <a:solidFill>
            <a:schemeClr val="bg1"/>
          </a:solidFill>
        </p:grpSpPr>
        <p:sp>
          <p:nvSpPr>
            <p:cNvPr id="27" name="任意多边形 2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任意多边形 2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Tree>
    <p:extLst>
      <p:ext uri="{BB962C8B-B14F-4D97-AF65-F5344CB8AC3E}">
        <p14:creationId xmlns:p14="http://schemas.microsoft.com/office/powerpoint/2010/main" val="258494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4000" b="1" dirty="0">
                <a:solidFill>
                  <a:schemeClr val="bg1"/>
                </a:solidFill>
              </a:rPr>
              <a:t>专题九　氧、硫及其化合物和环境保护</a:t>
            </a:r>
            <a:endParaRPr lang="en-US" altLang="zh-CN" sz="4000" b="1" dirty="0">
              <a:solidFill>
                <a:schemeClr val="bg1"/>
              </a:solidFill>
            </a:endParaRPr>
          </a:p>
        </p:txBody>
      </p:sp>
      <p:sp>
        <p:nvSpPr>
          <p:cNvPr id="11" name="文本框 10"/>
          <p:cNvSpPr txBox="1"/>
          <p:nvPr/>
        </p:nvSpPr>
        <p:spPr>
          <a:xfrm>
            <a:off x="2259053" y="1546119"/>
            <a:ext cx="7673897"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en-US" sz="2400" dirty="0">
                <a:solidFill>
                  <a:srgbClr val="DA251C"/>
                </a:solidFill>
              </a:rPr>
              <a:t>专题九　氧、硫及其化合物和环境保护</a:t>
            </a:r>
          </a:p>
        </p:txBody>
      </p:sp>
    </p:spTree>
    <p:extLst>
      <p:ext uri="{BB962C8B-B14F-4D97-AF65-F5344CB8AC3E}">
        <p14:creationId xmlns:p14="http://schemas.microsoft.com/office/powerpoint/2010/main" val="361347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3068" y="364670"/>
            <a:ext cx="11713580" cy="5909310"/>
          </a:xfrm>
          <a:prstGeom prst="rect">
            <a:avLst/>
          </a:prstGeom>
        </p:spPr>
        <p:txBody>
          <a:bodyPr wrap="square">
            <a:spAutoFit/>
          </a:bodyPr>
          <a:lstStyle/>
          <a:p>
            <a:pPr>
              <a:lnSpc>
                <a:spcPct val="150000"/>
              </a:lnSpc>
            </a:pPr>
            <a:r>
              <a:rPr lang="en-US" altLang="zh-CN" sz="2800" b="1" dirty="0"/>
              <a:t>3.</a:t>
            </a:r>
            <a:r>
              <a:rPr lang="zh-CN" altLang="zh-CN" sz="2800" b="1" dirty="0"/>
              <a:t>三氧化硫</a:t>
            </a:r>
            <a:r>
              <a:rPr lang="en-US" altLang="zh-CN" sz="2800" b="1" dirty="0"/>
              <a:t>(SO</a:t>
            </a:r>
            <a:r>
              <a:rPr lang="en-US" altLang="zh-CN" sz="2800" b="1" baseline="-25000" dirty="0"/>
              <a:t>3</a:t>
            </a:r>
            <a:r>
              <a:rPr lang="en-US" altLang="zh-CN" sz="2800" b="1" dirty="0"/>
              <a:t>)</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zh-CN" altLang="en-US" sz="2800" b="1" dirty="0">
                <a:solidFill>
                  <a:srgbClr val="DA251C"/>
                </a:solidFill>
              </a:rPr>
              <a:t>注意</a:t>
            </a:r>
            <a:r>
              <a:rPr lang="zh-CN" altLang="en-US" sz="2800" dirty="0"/>
              <a:t> </a:t>
            </a:r>
            <a:r>
              <a:rPr lang="zh-CN" altLang="zh-CN" sz="2800" dirty="0"/>
              <a:t>标准状况下</a:t>
            </a:r>
            <a:r>
              <a:rPr lang="en-US" altLang="zh-CN" sz="2800" dirty="0"/>
              <a:t>,SO</a:t>
            </a:r>
            <a:r>
              <a:rPr lang="en-US" altLang="zh-CN" sz="2800" baseline="-25000" dirty="0"/>
              <a:t>3</a:t>
            </a:r>
            <a:r>
              <a:rPr lang="zh-CN" altLang="zh-CN" sz="2800" dirty="0"/>
              <a:t>为固体</a:t>
            </a:r>
            <a:r>
              <a:rPr lang="en-US" altLang="zh-CN" sz="2800" dirty="0"/>
              <a:t>,1 </a:t>
            </a:r>
            <a:r>
              <a:rPr lang="en-US" altLang="zh-CN" sz="2800" dirty="0" err="1"/>
              <a:t>mol</a:t>
            </a:r>
            <a:r>
              <a:rPr lang="en-US" altLang="zh-CN" sz="2800" dirty="0"/>
              <a:t> SO</a:t>
            </a:r>
            <a:r>
              <a:rPr lang="en-US" altLang="zh-CN" sz="2800" baseline="-25000" dirty="0"/>
              <a:t>3</a:t>
            </a:r>
            <a:r>
              <a:rPr lang="zh-CN" altLang="zh-CN" sz="2800" dirty="0"/>
              <a:t>的体积不为</a:t>
            </a:r>
            <a:r>
              <a:rPr lang="en-US" altLang="zh-CN" sz="2800" dirty="0"/>
              <a:t>22.4 L</a:t>
            </a:r>
            <a:r>
              <a:rPr lang="zh-CN" altLang="zh-CN" sz="2800" dirty="0"/>
              <a:t>。</a:t>
            </a:r>
          </a:p>
        </p:txBody>
      </p:sp>
      <p:sp>
        <p:nvSpPr>
          <p:cNvPr id="22" name="矩形 21"/>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23" name="组合 22"/>
          <p:cNvGrpSpPr/>
          <p:nvPr/>
        </p:nvGrpSpPr>
        <p:grpSpPr>
          <a:xfrm>
            <a:off x="11409225" y="1524"/>
            <a:ext cx="85864" cy="187056"/>
            <a:chOff x="5320236" y="0"/>
            <a:chExt cx="1566554" cy="3412757"/>
          </a:xfrm>
        </p:grpSpPr>
        <p:sp>
          <p:nvSpPr>
            <p:cNvPr id="24" name="任意多边形 2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任意多边形 2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6" name="组合 25"/>
          <p:cNvGrpSpPr/>
          <p:nvPr/>
        </p:nvGrpSpPr>
        <p:grpSpPr>
          <a:xfrm>
            <a:off x="11578590" y="60500"/>
            <a:ext cx="379366" cy="115796"/>
            <a:chOff x="2452571" y="1771159"/>
            <a:chExt cx="7813430" cy="2384926"/>
          </a:xfrm>
          <a:solidFill>
            <a:schemeClr val="bg1"/>
          </a:solidFill>
        </p:grpSpPr>
        <p:sp>
          <p:nvSpPr>
            <p:cNvPr id="27" name="任意多边形 2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任意多边形 2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graphicFrame>
        <p:nvGraphicFramePr>
          <p:cNvPr id="2" name="表格 1"/>
          <p:cNvGraphicFramePr>
            <a:graphicFrameLocks noGrp="1"/>
          </p:cNvGraphicFramePr>
          <p:nvPr>
            <p:extLst>
              <p:ext uri="{D42A27DB-BD31-4B8C-83A1-F6EECF244321}">
                <p14:modId xmlns:p14="http://schemas.microsoft.com/office/powerpoint/2010/main" val="1702305687"/>
              </p:ext>
            </p:extLst>
          </p:nvPr>
        </p:nvGraphicFramePr>
        <p:xfrm>
          <a:off x="259836" y="1146812"/>
          <a:ext cx="11644132" cy="4329859"/>
        </p:xfrm>
        <a:graphic>
          <a:graphicData uri="http://schemas.openxmlformats.org/drawingml/2006/table">
            <a:tbl>
              <a:tblPr firstRow="1" firstCol="1" bandRow="1">
                <a:tableStyleId>{5C22544A-7EE6-4342-B048-85BDC9FD1C3A}</a:tableStyleId>
              </a:tblPr>
              <a:tblGrid>
                <a:gridCol w="576743">
                  <a:extLst>
                    <a:ext uri="{9D8B030D-6E8A-4147-A177-3AD203B41FA5}">
                      <a16:colId xmlns:a16="http://schemas.microsoft.com/office/drawing/2014/main" xmlns="" val="861386590"/>
                    </a:ext>
                  </a:extLst>
                </a:gridCol>
                <a:gridCol w="1099225">
                  <a:extLst>
                    <a:ext uri="{9D8B030D-6E8A-4147-A177-3AD203B41FA5}">
                      <a16:colId xmlns:a16="http://schemas.microsoft.com/office/drawing/2014/main" xmlns="" val="1771248266"/>
                    </a:ext>
                  </a:extLst>
                </a:gridCol>
                <a:gridCol w="2480553">
                  <a:extLst>
                    <a:ext uri="{9D8B030D-6E8A-4147-A177-3AD203B41FA5}">
                      <a16:colId xmlns:a16="http://schemas.microsoft.com/office/drawing/2014/main" xmlns="" val="628850140"/>
                    </a:ext>
                  </a:extLst>
                </a:gridCol>
                <a:gridCol w="7487611">
                  <a:extLst>
                    <a:ext uri="{9D8B030D-6E8A-4147-A177-3AD203B41FA5}">
                      <a16:colId xmlns:a16="http://schemas.microsoft.com/office/drawing/2014/main" xmlns="" val="162816919"/>
                    </a:ext>
                  </a:extLst>
                </a:gridCol>
              </a:tblGrid>
              <a:tr h="721643">
                <a:tc gridSpan="2">
                  <a:txBody>
                    <a:bodyPr/>
                    <a:lstStyle/>
                    <a:p>
                      <a:pPr algn="ctr">
                        <a:lnSpc>
                          <a:spcPct val="100000"/>
                        </a:lnSpc>
                        <a:spcAft>
                          <a:spcPts val="0"/>
                        </a:spcAft>
                      </a:pPr>
                      <a:r>
                        <a:rPr lang="zh-CN" sz="2800" b="0">
                          <a:solidFill>
                            <a:schemeClr val="tx1"/>
                          </a:solidFill>
                          <a:effectLst/>
                        </a:rPr>
                        <a:t>物理性质</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2">
                  <a:txBody>
                    <a:bodyPr/>
                    <a:lstStyle/>
                    <a:p>
                      <a:pPr>
                        <a:lnSpc>
                          <a:spcPct val="100000"/>
                        </a:lnSpc>
                        <a:spcAft>
                          <a:spcPts val="0"/>
                        </a:spcAft>
                      </a:pPr>
                      <a:r>
                        <a:rPr lang="zh-CN" sz="2800" b="0">
                          <a:solidFill>
                            <a:schemeClr val="tx1"/>
                          </a:solidFill>
                          <a:effectLst/>
                        </a:rPr>
                        <a:t>常温常压下为无色、易挥发的液体</a:t>
                      </a:r>
                      <a:r>
                        <a:rPr lang="en-US" sz="2800" b="0">
                          <a:solidFill>
                            <a:schemeClr val="tx1"/>
                          </a:solidFill>
                          <a:effectLst/>
                        </a:rPr>
                        <a:t>;</a:t>
                      </a:r>
                      <a:r>
                        <a:rPr lang="zh-CN" sz="2800" b="0">
                          <a:solidFill>
                            <a:schemeClr val="tx1"/>
                          </a:solidFill>
                          <a:effectLst/>
                        </a:rPr>
                        <a:t>熔点为</a:t>
                      </a:r>
                      <a:r>
                        <a:rPr lang="en-US" sz="2800" b="0">
                          <a:solidFill>
                            <a:schemeClr val="tx1"/>
                          </a:solidFill>
                          <a:effectLst/>
                        </a:rPr>
                        <a:t>16.8 ℃,</a:t>
                      </a:r>
                      <a:r>
                        <a:rPr lang="zh-CN" sz="2800" b="0">
                          <a:solidFill>
                            <a:schemeClr val="tx1"/>
                          </a:solidFill>
                          <a:effectLst/>
                        </a:rPr>
                        <a:t>沸点为</a:t>
                      </a:r>
                      <a:r>
                        <a:rPr lang="en-US" sz="2800" b="0">
                          <a:solidFill>
                            <a:schemeClr val="tx1"/>
                          </a:solidFill>
                          <a:effectLst/>
                        </a:rPr>
                        <a:t>44.8 ℃</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 val="3481199437"/>
                  </a:ext>
                </a:extLst>
              </a:tr>
              <a:tr h="721643">
                <a:tc rowSpan="4">
                  <a:txBody>
                    <a:bodyPr/>
                    <a:lstStyle/>
                    <a:p>
                      <a:pPr algn="ctr">
                        <a:lnSpc>
                          <a:spcPct val="100000"/>
                        </a:lnSpc>
                        <a:spcAft>
                          <a:spcPts val="0"/>
                        </a:spcAft>
                      </a:pPr>
                      <a:r>
                        <a:rPr lang="zh-CN" sz="2800" b="0">
                          <a:solidFill>
                            <a:schemeClr val="tx1"/>
                          </a:solidFill>
                          <a:effectLst/>
                        </a:rPr>
                        <a:t>化学</a:t>
                      </a:r>
                    </a:p>
                    <a:p>
                      <a:pPr algn="ctr">
                        <a:lnSpc>
                          <a:spcPct val="100000"/>
                        </a:lnSpc>
                        <a:spcAft>
                          <a:spcPts val="0"/>
                        </a:spcAft>
                      </a:pPr>
                      <a:r>
                        <a:rPr lang="zh-CN" sz="2800" b="0">
                          <a:solidFill>
                            <a:schemeClr val="tx1"/>
                          </a:solidFill>
                          <a:effectLst/>
                        </a:rPr>
                        <a:t>性质</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lnSpc>
                          <a:spcPct val="100000"/>
                        </a:lnSpc>
                        <a:spcAft>
                          <a:spcPts val="0"/>
                        </a:spcAft>
                      </a:pPr>
                      <a:r>
                        <a:rPr lang="zh-CN" sz="2800" b="0" dirty="0">
                          <a:solidFill>
                            <a:schemeClr val="tx1"/>
                          </a:solidFill>
                          <a:effectLst/>
                        </a:rPr>
                        <a:t>酸性氧化物的通性</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与水反应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SO</a:t>
                      </a:r>
                      <a:r>
                        <a:rPr lang="en-US" sz="2800" b="0" baseline="-25000" dirty="0">
                          <a:solidFill>
                            <a:schemeClr val="tx1"/>
                          </a:solidFill>
                          <a:effectLst/>
                        </a:rPr>
                        <a:t>3</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       H</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4</a:t>
                      </a:r>
                      <a:r>
                        <a:rPr lang="en-US" sz="2800" b="0" dirty="0">
                          <a:solidFill>
                            <a:schemeClr val="tx1"/>
                          </a:solidFill>
                          <a:effectLst/>
                        </a:rPr>
                        <a:t>(</a:t>
                      </a:r>
                      <a:r>
                        <a:rPr lang="zh-CN" sz="2800" b="0" dirty="0">
                          <a:solidFill>
                            <a:schemeClr val="tx1"/>
                          </a:solidFill>
                          <a:effectLst/>
                        </a:rPr>
                        <a:t>该反应放出大量的热</a:t>
                      </a:r>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32343474"/>
                  </a:ext>
                </a:extLst>
              </a:tr>
              <a:tr h="721643">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使指示剂变色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SO</a:t>
                      </a:r>
                      <a:r>
                        <a:rPr lang="en-US" sz="2800" b="0" baseline="-25000" dirty="0">
                          <a:solidFill>
                            <a:schemeClr val="tx1"/>
                          </a:solidFill>
                          <a:effectLst/>
                        </a:rPr>
                        <a:t>3</a:t>
                      </a:r>
                      <a:r>
                        <a:rPr lang="zh-CN" sz="2800" b="0" dirty="0">
                          <a:solidFill>
                            <a:schemeClr val="tx1"/>
                          </a:solidFill>
                          <a:effectLst/>
                        </a:rPr>
                        <a:t>能使紫色石蕊溶液变红</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15015926"/>
                  </a:ext>
                </a:extLst>
              </a:tr>
              <a:tr h="721643">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与碱反应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SO</a:t>
                      </a:r>
                      <a:r>
                        <a:rPr lang="en-US" sz="2800" b="0" baseline="-25000" dirty="0">
                          <a:solidFill>
                            <a:schemeClr val="tx1"/>
                          </a:solidFill>
                          <a:effectLst/>
                        </a:rPr>
                        <a:t>3</a:t>
                      </a:r>
                      <a:r>
                        <a:rPr lang="en-US" sz="2800" b="0" dirty="0">
                          <a:solidFill>
                            <a:schemeClr val="tx1"/>
                          </a:solidFill>
                          <a:effectLst/>
                        </a:rPr>
                        <a:t>+2NaOH       Na</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4</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8517009"/>
                  </a:ext>
                </a:extLst>
              </a:tr>
              <a:tr h="1443287">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与碱性氧化物反应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SO</a:t>
                      </a:r>
                      <a:r>
                        <a:rPr lang="en-US" sz="2800" b="0" baseline="-25000" dirty="0">
                          <a:solidFill>
                            <a:schemeClr val="tx1"/>
                          </a:solidFill>
                          <a:effectLst/>
                        </a:rPr>
                        <a:t>3</a:t>
                      </a:r>
                      <a:r>
                        <a:rPr lang="en-US" sz="2800" b="0" dirty="0">
                          <a:solidFill>
                            <a:schemeClr val="tx1"/>
                          </a:solidFill>
                          <a:effectLst/>
                        </a:rPr>
                        <a:t>+CaO       CaSO</a:t>
                      </a:r>
                      <a:r>
                        <a:rPr lang="en-US" sz="2800" b="0" baseline="-25000" dirty="0">
                          <a:solidFill>
                            <a:schemeClr val="tx1"/>
                          </a:solidFill>
                          <a:effectLst/>
                        </a:rPr>
                        <a:t>4</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02386385"/>
                  </a:ext>
                </a:extLst>
              </a:tr>
            </a:tbl>
          </a:graphicData>
        </a:graphic>
      </p:graphicFrame>
      <p:pic>
        <p:nvPicPr>
          <p:cNvPr id="17" name="图片 16"/>
          <p:cNvPicPr/>
          <p:nvPr/>
        </p:nvPicPr>
        <p:blipFill>
          <a:blip r:embed="rId2"/>
          <a:stretch>
            <a:fillRect/>
          </a:stretch>
        </p:blipFill>
        <p:spPr>
          <a:xfrm>
            <a:off x="5968501" y="2112908"/>
            <a:ext cx="443729" cy="255831"/>
          </a:xfrm>
          <a:prstGeom prst="rect">
            <a:avLst/>
          </a:prstGeom>
        </p:spPr>
      </p:pic>
      <p:pic>
        <p:nvPicPr>
          <p:cNvPr id="18" name="图片 17"/>
          <p:cNvPicPr/>
          <p:nvPr/>
        </p:nvPicPr>
        <p:blipFill>
          <a:blip r:embed="rId2"/>
          <a:stretch>
            <a:fillRect/>
          </a:stretch>
        </p:blipFill>
        <p:spPr>
          <a:xfrm>
            <a:off x="6412230" y="3538958"/>
            <a:ext cx="443729" cy="255831"/>
          </a:xfrm>
          <a:prstGeom prst="rect">
            <a:avLst/>
          </a:prstGeom>
        </p:spPr>
      </p:pic>
      <p:pic>
        <p:nvPicPr>
          <p:cNvPr id="19" name="图片 18"/>
          <p:cNvPicPr/>
          <p:nvPr/>
        </p:nvPicPr>
        <p:blipFill>
          <a:blip r:embed="rId2"/>
          <a:stretch>
            <a:fillRect/>
          </a:stretch>
        </p:blipFill>
        <p:spPr>
          <a:xfrm>
            <a:off x="5898900" y="4649573"/>
            <a:ext cx="443729" cy="255831"/>
          </a:xfrm>
          <a:prstGeom prst="rect">
            <a:avLst/>
          </a:prstGeom>
        </p:spPr>
      </p:pic>
    </p:spTree>
    <p:extLst>
      <p:ext uri="{BB962C8B-B14F-4D97-AF65-F5344CB8AC3E}">
        <p14:creationId xmlns:p14="http://schemas.microsoft.com/office/powerpoint/2010/main" val="2045614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817123" y="-2"/>
            <a:ext cx="3540868"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3</a:t>
            </a:r>
            <a:r>
              <a:rPr lang="zh-CN" altLang="en-US" sz="2800" dirty="0">
                <a:solidFill>
                  <a:srgbClr val="DA251C"/>
                </a:solidFill>
              </a:rPr>
              <a:t>　硫酸（重点）</a:t>
            </a:r>
            <a:endParaRPr lang="en-US" altLang="zh-CN" sz="2800" dirty="0">
              <a:solidFill>
                <a:srgbClr val="DA251C"/>
              </a:solidFill>
            </a:endParaRPr>
          </a:p>
        </p:txBody>
      </p:sp>
      <p:sp>
        <p:nvSpPr>
          <p:cNvPr id="4" name="矩形 3"/>
          <p:cNvSpPr/>
          <p:nvPr/>
        </p:nvSpPr>
        <p:spPr>
          <a:xfrm>
            <a:off x="243068" y="729341"/>
            <a:ext cx="11713580" cy="523220"/>
          </a:xfrm>
          <a:prstGeom prst="rect">
            <a:avLst/>
          </a:prstGeom>
        </p:spPr>
        <p:txBody>
          <a:bodyPr wrap="square">
            <a:spAutoFit/>
          </a:bodyPr>
          <a:lstStyle/>
          <a:p>
            <a:r>
              <a:rPr lang="zh-CN" altLang="en-US" sz="2800" dirty="0"/>
              <a:t> </a:t>
            </a:r>
            <a:r>
              <a:rPr lang="en-US" altLang="zh-CN" sz="2800" b="1" dirty="0"/>
              <a:t>1.</a:t>
            </a:r>
            <a:r>
              <a:rPr lang="zh-CN" altLang="en-US" sz="2800" b="1" dirty="0"/>
              <a:t>硫酸的性质</a:t>
            </a:r>
            <a:endParaRPr lang="zh-CN" altLang="zh-CN" sz="2800" b="1" dirty="0"/>
          </a:p>
        </p:txBody>
      </p:sp>
      <p:graphicFrame>
        <p:nvGraphicFramePr>
          <p:cNvPr id="2" name="表格 1"/>
          <p:cNvGraphicFramePr>
            <a:graphicFrameLocks noGrp="1"/>
          </p:cNvGraphicFramePr>
          <p:nvPr>
            <p:extLst>
              <p:ext uri="{D42A27DB-BD31-4B8C-83A1-F6EECF244321}">
                <p14:modId xmlns:p14="http://schemas.microsoft.com/office/powerpoint/2010/main" val="650961284"/>
              </p:ext>
            </p:extLst>
          </p:nvPr>
        </p:nvGraphicFramePr>
        <p:xfrm>
          <a:off x="243068" y="1291005"/>
          <a:ext cx="11705864" cy="5197344"/>
        </p:xfrm>
        <a:graphic>
          <a:graphicData uri="http://schemas.openxmlformats.org/drawingml/2006/table">
            <a:tbl>
              <a:tblPr firstRow="1" firstCol="1" bandRow="1">
                <a:tableStyleId>{5C22544A-7EE6-4342-B048-85BDC9FD1C3A}</a:tableStyleId>
              </a:tblPr>
              <a:tblGrid>
                <a:gridCol w="447596">
                  <a:extLst>
                    <a:ext uri="{9D8B030D-6E8A-4147-A177-3AD203B41FA5}">
                      <a16:colId xmlns:a16="http://schemas.microsoft.com/office/drawing/2014/main" xmlns="" val="4172361060"/>
                    </a:ext>
                  </a:extLst>
                </a:gridCol>
                <a:gridCol w="992221">
                  <a:extLst>
                    <a:ext uri="{9D8B030D-6E8A-4147-A177-3AD203B41FA5}">
                      <a16:colId xmlns:a16="http://schemas.microsoft.com/office/drawing/2014/main" xmlns="" val="199256630"/>
                    </a:ext>
                  </a:extLst>
                </a:gridCol>
                <a:gridCol w="953311">
                  <a:extLst>
                    <a:ext uri="{9D8B030D-6E8A-4147-A177-3AD203B41FA5}">
                      <a16:colId xmlns:a16="http://schemas.microsoft.com/office/drawing/2014/main" xmlns="" val="1271430365"/>
                    </a:ext>
                  </a:extLst>
                </a:gridCol>
                <a:gridCol w="1488332">
                  <a:extLst>
                    <a:ext uri="{9D8B030D-6E8A-4147-A177-3AD203B41FA5}">
                      <a16:colId xmlns:a16="http://schemas.microsoft.com/office/drawing/2014/main" xmlns="" val="324920241"/>
                    </a:ext>
                  </a:extLst>
                </a:gridCol>
                <a:gridCol w="155642">
                  <a:extLst>
                    <a:ext uri="{9D8B030D-6E8A-4147-A177-3AD203B41FA5}">
                      <a16:colId xmlns:a16="http://schemas.microsoft.com/office/drawing/2014/main" xmlns="" val="1522330849"/>
                    </a:ext>
                  </a:extLst>
                </a:gridCol>
                <a:gridCol w="7668762">
                  <a:extLst>
                    <a:ext uri="{9D8B030D-6E8A-4147-A177-3AD203B41FA5}">
                      <a16:colId xmlns:a16="http://schemas.microsoft.com/office/drawing/2014/main" xmlns="" val="399097307"/>
                    </a:ext>
                  </a:extLst>
                </a:gridCol>
              </a:tblGrid>
              <a:tr h="443071">
                <a:tc rowSpan="4">
                  <a:txBody>
                    <a:bodyPr/>
                    <a:lstStyle/>
                    <a:p>
                      <a:pPr algn="ctr">
                        <a:lnSpc>
                          <a:spcPct val="100000"/>
                        </a:lnSpc>
                        <a:spcAft>
                          <a:spcPts val="0"/>
                        </a:spcAft>
                      </a:pPr>
                      <a:r>
                        <a:rPr lang="zh-CN" sz="2400" b="0">
                          <a:solidFill>
                            <a:schemeClr val="tx1"/>
                          </a:solidFill>
                          <a:effectLst/>
                        </a:rPr>
                        <a:t>物</a:t>
                      </a:r>
                    </a:p>
                    <a:p>
                      <a:pPr algn="ctr">
                        <a:lnSpc>
                          <a:spcPct val="100000"/>
                        </a:lnSpc>
                        <a:spcAft>
                          <a:spcPts val="0"/>
                        </a:spcAft>
                      </a:pPr>
                      <a:r>
                        <a:rPr lang="zh-CN" sz="2400" b="0">
                          <a:solidFill>
                            <a:schemeClr val="tx1"/>
                          </a:solidFill>
                          <a:effectLst/>
                        </a:rPr>
                        <a:t>理</a:t>
                      </a:r>
                    </a:p>
                    <a:p>
                      <a:pPr algn="ctr">
                        <a:lnSpc>
                          <a:spcPct val="100000"/>
                        </a:lnSpc>
                        <a:spcAft>
                          <a:spcPts val="0"/>
                        </a:spcAft>
                      </a:pPr>
                      <a:r>
                        <a:rPr lang="zh-CN" sz="2400" b="0">
                          <a:solidFill>
                            <a:schemeClr val="tx1"/>
                          </a:solidFill>
                          <a:effectLst/>
                        </a:rPr>
                        <a:t>性</a:t>
                      </a:r>
                    </a:p>
                    <a:p>
                      <a:pPr algn="ctr">
                        <a:lnSpc>
                          <a:spcPct val="100000"/>
                        </a:lnSpc>
                        <a:spcAft>
                          <a:spcPts val="0"/>
                        </a:spcAft>
                      </a:pPr>
                      <a:r>
                        <a:rPr lang="zh-CN" sz="2400" b="0">
                          <a:solidFill>
                            <a:schemeClr val="tx1"/>
                          </a:solidFill>
                          <a:effectLst/>
                        </a:rPr>
                        <a:t>质</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nSpc>
                          <a:spcPct val="100000"/>
                        </a:lnSpc>
                        <a:spcAft>
                          <a:spcPts val="0"/>
                        </a:spcAft>
                      </a:pPr>
                      <a:r>
                        <a:rPr lang="zh-CN" sz="2400" b="0">
                          <a:solidFill>
                            <a:schemeClr val="tx1"/>
                          </a:solidFill>
                          <a:effectLst/>
                        </a:rPr>
                        <a:t>纯净的硫酸是无色油状液体</a:t>
                      </a:r>
                      <a:r>
                        <a:rPr lang="en-US" sz="2400" b="0">
                          <a:solidFill>
                            <a:schemeClr val="tx1"/>
                          </a:solidFill>
                          <a:effectLst/>
                        </a:rPr>
                        <a:t>,</a:t>
                      </a:r>
                      <a:r>
                        <a:rPr lang="zh-CN" sz="2400" b="0">
                          <a:solidFill>
                            <a:schemeClr val="tx1"/>
                          </a:solidFill>
                          <a:effectLst/>
                        </a:rPr>
                        <a:t>沸点高</a:t>
                      </a:r>
                      <a:r>
                        <a:rPr lang="en-US" sz="2400" b="0">
                          <a:solidFill>
                            <a:schemeClr val="tx1"/>
                          </a:solidFill>
                          <a:effectLst/>
                        </a:rPr>
                        <a:t>,</a:t>
                      </a:r>
                      <a:r>
                        <a:rPr lang="zh-CN" sz="2400" b="0">
                          <a:solidFill>
                            <a:schemeClr val="tx1"/>
                          </a:solidFill>
                          <a:effectLst/>
                        </a:rPr>
                        <a:t>难挥发</a:t>
                      </a:r>
                      <a:r>
                        <a:rPr lang="en-US" sz="2400" b="0">
                          <a:solidFill>
                            <a:schemeClr val="tx1"/>
                          </a:solidFill>
                          <a:effectLst/>
                        </a:rPr>
                        <a:t>,</a:t>
                      </a:r>
                      <a:r>
                        <a:rPr lang="zh-CN" sz="2400" b="0">
                          <a:solidFill>
                            <a:schemeClr val="tx1"/>
                          </a:solidFill>
                          <a:effectLst/>
                        </a:rPr>
                        <a:t>密度比水的大</a:t>
                      </a:r>
                      <a:r>
                        <a:rPr lang="en-US" sz="2400" b="0">
                          <a:solidFill>
                            <a:schemeClr val="tx1"/>
                          </a:solidFill>
                          <a:effectLst/>
                        </a:rPr>
                        <a:t>(98%</a:t>
                      </a:r>
                      <a:r>
                        <a:rPr lang="zh-CN" sz="2400" b="0">
                          <a:solidFill>
                            <a:schemeClr val="tx1"/>
                          </a:solidFill>
                          <a:effectLst/>
                        </a:rPr>
                        <a:t>的浓</a:t>
                      </a:r>
                      <a:r>
                        <a:rPr lang="en-US" sz="2400" b="0">
                          <a:solidFill>
                            <a:schemeClr val="tx1"/>
                          </a:solidFill>
                          <a:effectLst/>
                        </a:rPr>
                        <a:t>H</a:t>
                      </a:r>
                      <a:r>
                        <a:rPr lang="en-US" sz="2400" b="0" baseline="-25000">
                          <a:solidFill>
                            <a:schemeClr val="tx1"/>
                          </a:solidFill>
                          <a:effectLst/>
                        </a:rPr>
                        <a:t>2</a:t>
                      </a:r>
                      <a:r>
                        <a:rPr lang="en-US" sz="2400" b="0">
                          <a:solidFill>
                            <a:schemeClr val="tx1"/>
                          </a:solidFill>
                          <a:effectLst/>
                        </a:rPr>
                        <a:t>SO</a:t>
                      </a:r>
                      <a:r>
                        <a:rPr lang="en-US" sz="2400" b="0" baseline="-25000">
                          <a:solidFill>
                            <a:schemeClr val="tx1"/>
                          </a:solidFill>
                          <a:effectLst/>
                        </a:rPr>
                        <a:t>4</a:t>
                      </a:r>
                      <a:r>
                        <a:rPr lang="zh-CN" sz="2400" b="0">
                          <a:solidFill>
                            <a:schemeClr val="tx1"/>
                          </a:solidFill>
                          <a:effectLst/>
                        </a:rPr>
                        <a:t>密度为</a:t>
                      </a:r>
                      <a:r>
                        <a:rPr lang="en-US" sz="2400" b="0">
                          <a:solidFill>
                            <a:schemeClr val="tx1"/>
                          </a:solidFill>
                          <a:effectLst/>
                        </a:rPr>
                        <a:t>1.84 g·cm</a:t>
                      </a:r>
                      <a:r>
                        <a:rPr lang="en-US" sz="2400" b="0" baseline="30000">
                          <a:solidFill>
                            <a:schemeClr val="tx1"/>
                          </a:solidFill>
                          <a:effectLst/>
                        </a:rPr>
                        <a:t>-3</a:t>
                      </a:r>
                      <a:r>
                        <a:rPr lang="en-US" sz="2400" b="0">
                          <a:solidFill>
                            <a:schemeClr val="tx1"/>
                          </a:solidFill>
                          <a:effectLst/>
                        </a:rPr>
                        <a:t>),</a:t>
                      </a:r>
                      <a:r>
                        <a:rPr lang="zh-CN" sz="2400" b="0">
                          <a:solidFill>
                            <a:schemeClr val="tx1"/>
                          </a:solidFill>
                          <a:effectLst/>
                        </a:rPr>
                        <a:t>溶于水放出大量的热</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15690" marR="15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287453133"/>
                  </a:ext>
                </a:extLst>
              </a:tr>
              <a:tr h="221535">
                <a:tc vMerge="1">
                  <a:txBody>
                    <a:bodyPr/>
                    <a:lstStyle/>
                    <a:p>
                      <a:endParaRPr lang="zh-CN" altLang="en-US"/>
                    </a:p>
                  </a:txBody>
                  <a:tcPr/>
                </a:tc>
                <a:tc rowSpan="3">
                  <a:txBody>
                    <a:bodyPr/>
                    <a:lstStyle/>
                    <a:p>
                      <a:pPr algn="ctr">
                        <a:lnSpc>
                          <a:spcPct val="100000"/>
                        </a:lnSpc>
                        <a:spcAft>
                          <a:spcPts val="0"/>
                        </a:spcAft>
                      </a:pPr>
                      <a:r>
                        <a:rPr lang="zh-CN" sz="2400" b="0">
                          <a:solidFill>
                            <a:schemeClr val="tx1"/>
                          </a:solidFill>
                          <a:effectLst/>
                        </a:rPr>
                        <a:t>吸水性</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ct val="100000"/>
                        </a:lnSpc>
                        <a:spcAft>
                          <a:spcPts val="0"/>
                        </a:spcAft>
                      </a:pPr>
                      <a:r>
                        <a:rPr lang="zh-CN" sz="2400" b="0" dirty="0">
                          <a:solidFill>
                            <a:schemeClr val="tx1"/>
                          </a:solidFill>
                          <a:effectLst/>
                        </a:rPr>
                        <a:t>常用作</a:t>
                      </a:r>
                    </a:p>
                    <a:p>
                      <a:pPr algn="ctr">
                        <a:lnSpc>
                          <a:spcPct val="100000"/>
                        </a:lnSpc>
                        <a:spcAft>
                          <a:spcPts val="0"/>
                        </a:spcAft>
                      </a:pPr>
                      <a:r>
                        <a:rPr lang="zh-CN" sz="2400" b="0" dirty="0">
                          <a:solidFill>
                            <a:schemeClr val="tx1"/>
                          </a:solidFill>
                          <a:effectLst/>
                        </a:rPr>
                        <a:t>干燥剂</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rPr>
                        <a:t>能干燥</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00000"/>
                        </a:lnSpc>
                        <a:spcAft>
                          <a:spcPts val="0"/>
                        </a:spcAft>
                      </a:pPr>
                      <a:r>
                        <a:rPr lang="en-US" sz="2400" b="0" dirty="0">
                          <a:solidFill>
                            <a:schemeClr val="tx1"/>
                          </a:solidFill>
                          <a:effectLst/>
                        </a:rPr>
                        <a:t>H</a:t>
                      </a:r>
                      <a:r>
                        <a:rPr lang="en-US" sz="2400" b="0" baseline="-25000" dirty="0">
                          <a:solidFill>
                            <a:schemeClr val="tx1"/>
                          </a:solidFill>
                          <a:effectLst/>
                        </a:rPr>
                        <a:t>2</a:t>
                      </a:r>
                      <a:r>
                        <a:rPr lang="zh-CN" sz="2400" b="0" dirty="0">
                          <a:solidFill>
                            <a:schemeClr val="tx1"/>
                          </a:solidFill>
                          <a:effectLst/>
                        </a:rPr>
                        <a:t>、</a:t>
                      </a:r>
                      <a:r>
                        <a:rPr lang="en-US" sz="2400" b="0" dirty="0">
                          <a:solidFill>
                            <a:schemeClr val="tx1"/>
                          </a:solidFill>
                          <a:effectLst/>
                        </a:rPr>
                        <a:t>O</a:t>
                      </a:r>
                      <a:r>
                        <a:rPr lang="en-US" sz="2400" b="0" baseline="-25000" dirty="0">
                          <a:solidFill>
                            <a:schemeClr val="tx1"/>
                          </a:solidFill>
                          <a:effectLst/>
                        </a:rPr>
                        <a:t>2</a:t>
                      </a:r>
                      <a:r>
                        <a:rPr lang="zh-CN" sz="2400" b="0" dirty="0">
                          <a:solidFill>
                            <a:schemeClr val="tx1"/>
                          </a:solidFill>
                          <a:effectLst/>
                        </a:rPr>
                        <a:t>、</a:t>
                      </a:r>
                      <a:r>
                        <a:rPr lang="en-US" sz="2400" b="0" dirty="0">
                          <a:solidFill>
                            <a:schemeClr val="tx1"/>
                          </a:solidFill>
                          <a:effectLst/>
                        </a:rPr>
                        <a:t>N</a:t>
                      </a:r>
                      <a:r>
                        <a:rPr lang="en-US" sz="2400" b="0" baseline="-25000" dirty="0">
                          <a:solidFill>
                            <a:schemeClr val="tx1"/>
                          </a:solidFill>
                          <a:effectLst/>
                        </a:rPr>
                        <a:t>2</a:t>
                      </a:r>
                      <a:r>
                        <a:rPr lang="zh-CN" sz="2400" b="0" dirty="0">
                          <a:solidFill>
                            <a:schemeClr val="tx1"/>
                          </a:solidFill>
                          <a:effectLst/>
                        </a:rPr>
                        <a:t>、</a:t>
                      </a:r>
                      <a:r>
                        <a:rPr lang="en-US" sz="2400" b="0" dirty="0">
                          <a:solidFill>
                            <a:schemeClr val="tx1"/>
                          </a:solidFill>
                          <a:effectLst/>
                        </a:rPr>
                        <a:t>CO</a:t>
                      </a:r>
                      <a:r>
                        <a:rPr lang="en-US" sz="2400" b="0" baseline="-25000" dirty="0">
                          <a:solidFill>
                            <a:schemeClr val="tx1"/>
                          </a:solidFill>
                          <a:effectLst/>
                        </a:rPr>
                        <a:t>2</a:t>
                      </a:r>
                      <a:r>
                        <a:rPr lang="zh-CN" sz="2400" b="0" dirty="0">
                          <a:solidFill>
                            <a:schemeClr val="tx1"/>
                          </a:solidFill>
                          <a:effectLst/>
                        </a:rPr>
                        <a:t>、</a:t>
                      </a:r>
                      <a:r>
                        <a:rPr lang="en-US" sz="2400" b="0" dirty="0">
                          <a:solidFill>
                            <a:schemeClr val="tx1"/>
                          </a:solidFill>
                          <a:effectLst/>
                        </a:rPr>
                        <a:t>Cl</a:t>
                      </a:r>
                      <a:r>
                        <a:rPr lang="en-US" sz="2400" b="0" baseline="-25000" dirty="0">
                          <a:solidFill>
                            <a:schemeClr val="tx1"/>
                          </a:solidFill>
                          <a:effectLst/>
                        </a:rPr>
                        <a:t>2</a:t>
                      </a:r>
                      <a:r>
                        <a:rPr lang="zh-CN" sz="2400" b="0" dirty="0">
                          <a:solidFill>
                            <a:schemeClr val="tx1"/>
                          </a:solidFill>
                          <a:effectLst/>
                        </a:rPr>
                        <a:t>、</a:t>
                      </a:r>
                      <a:r>
                        <a:rPr lang="en-US" sz="2400" b="0" dirty="0" err="1">
                          <a:solidFill>
                            <a:schemeClr val="tx1"/>
                          </a:solidFill>
                          <a:effectLst/>
                        </a:rPr>
                        <a:t>HCl</a:t>
                      </a:r>
                      <a:r>
                        <a:rPr lang="zh-CN" sz="2400" b="0" dirty="0">
                          <a:solidFill>
                            <a:schemeClr val="tx1"/>
                          </a:solidFill>
                          <a:effectLst/>
                        </a:rPr>
                        <a:t>、</a:t>
                      </a:r>
                      <a:r>
                        <a:rPr lang="en-US" sz="2400" b="0" dirty="0">
                          <a:solidFill>
                            <a:schemeClr val="tx1"/>
                          </a:solidFill>
                          <a:effectLst/>
                        </a:rPr>
                        <a:t>SO</a:t>
                      </a:r>
                      <a:r>
                        <a:rPr lang="en-US" sz="2400" b="0" baseline="-25000" dirty="0">
                          <a:solidFill>
                            <a:schemeClr val="tx1"/>
                          </a:solidFill>
                          <a:effectLst/>
                        </a:rPr>
                        <a:t>2</a:t>
                      </a:r>
                      <a:r>
                        <a:rPr lang="zh-CN" sz="2400" b="0" dirty="0">
                          <a:solidFill>
                            <a:schemeClr val="tx1"/>
                          </a:solidFill>
                          <a:effectLst/>
                        </a:rPr>
                        <a:t>、</a:t>
                      </a:r>
                      <a:r>
                        <a:rPr lang="en-US" sz="2400" b="0" dirty="0">
                          <a:solidFill>
                            <a:schemeClr val="tx1"/>
                          </a:solidFill>
                          <a:effectLst/>
                        </a:rPr>
                        <a:t>CO</a:t>
                      </a:r>
                      <a:r>
                        <a:rPr lang="zh-CN" sz="2400" b="0" dirty="0">
                          <a:solidFill>
                            <a:schemeClr val="tx1"/>
                          </a:solidFill>
                          <a:effectLst/>
                        </a:rPr>
                        <a:t>、</a:t>
                      </a:r>
                      <a:r>
                        <a:rPr lang="en-US" sz="2400" b="0" dirty="0">
                          <a:solidFill>
                            <a:schemeClr val="tx1"/>
                          </a:solidFill>
                          <a:effectLst/>
                        </a:rPr>
                        <a:t>CH</a:t>
                      </a:r>
                      <a:r>
                        <a:rPr lang="en-US" sz="2400" b="0" baseline="-25000" dirty="0">
                          <a:solidFill>
                            <a:schemeClr val="tx1"/>
                          </a:solidFill>
                          <a:effectLst/>
                        </a:rPr>
                        <a:t>4</a:t>
                      </a:r>
                      <a:r>
                        <a:rPr lang="zh-CN" sz="2400" b="0" dirty="0">
                          <a:solidFill>
                            <a:schemeClr val="tx1"/>
                          </a:solidFill>
                          <a:effectLst/>
                        </a:rPr>
                        <a:t>等</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0000"/>
                        </a:lnSpc>
                        <a:spcAft>
                          <a:spcPts val="0"/>
                        </a:spcAft>
                      </a:pP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29455537"/>
                  </a:ext>
                </a:extLst>
              </a:tr>
              <a:tr h="22153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2">
                  <a:txBody>
                    <a:bodyPr/>
                    <a:lstStyle/>
                    <a:p>
                      <a:pPr algn="ctr">
                        <a:lnSpc>
                          <a:spcPct val="100000"/>
                        </a:lnSpc>
                        <a:spcAft>
                          <a:spcPts val="0"/>
                        </a:spcAft>
                      </a:pPr>
                      <a:r>
                        <a:rPr lang="zh-CN" sz="2400" b="0">
                          <a:solidFill>
                            <a:schemeClr val="tx1"/>
                          </a:solidFill>
                          <a:effectLst/>
                        </a:rPr>
                        <a:t>不能干燥</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00000"/>
                        </a:lnSpc>
                        <a:spcAft>
                          <a:spcPts val="0"/>
                        </a:spcAft>
                      </a:pPr>
                      <a:r>
                        <a:rPr lang="zh-CN" sz="2400" b="0">
                          <a:solidFill>
                            <a:schemeClr val="tx1"/>
                          </a:solidFill>
                          <a:effectLst/>
                        </a:rPr>
                        <a:t>碱性气体</a:t>
                      </a:r>
                      <a:r>
                        <a:rPr lang="en-US" sz="2400" b="0">
                          <a:solidFill>
                            <a:schemeClr val="tx1"/>
                          </a:solidFill>
                          <a:effectLst/>
                        </a:rPr>
                        <a:t>,</a:t>
                      </a:r>
                      <a:r>
                        <a:rPr lang="zh-CN" sz="2400" b="0">
                          <a:solidFill>
                            <a:schemeClr val="tx1"/>
                          </a:solidFill>
                          <a:effectLst/>
                        </a:rPr>
                        <a:t>如 </a:t>
                      </a:r>
                      <a:r>
                        <a:rPr lang="en-US" sz="2400" b="0">
                          <a:solidFill>
                            <a:schemeClr val="tx1"/>
                          </a:solidFill>
                          <a:effectLst/>
                        </a:rPr>
                        <a:t>NH</a:t>
                      </a:r>
                      <a:r>
                        <a:rPr lang="en-US" sz="2400" b="0" baseline="-25000">
                          <a:solidFill>
                            <a:schemeClr val="tx1"/>
                          </a:solidFill>
                          <a:effectLst/>
                        </a:rPr>
                        <a:t>3</a:t>
                      </a:r>
                      <a:r>
                        <a:rPr lang="zh-CN" sz="2400" b="0">
                          <a:solidFill>
                            <a:schemeClr val="tx1"/>
                          </a:solidFill>
                          <a:effectLst/>
                        </a:rPr>
                        <a:t>等</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0000"/>
                        </a:lnSpc>
                        <a:spcAft>
                          <a:spcPts val="0"/>
                        </a:spcAft>
                      </a:pP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7424053"/>
                  </a:ext>
                </a:extLst>
              </a:tr>
              <a:tr h="22153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gridSpan="2">
                  <a:txBody>
                    <a:bodyPr/>
                    <a:lstStyle/>
                    <a:p>
                      <a:pPr algn="ctr">
                        <a:lnSpc>
                          <a:spcPct val="100000"/>
                        </a:lnSpc>
                        <a:spcAft>
                          <a:spcPts val="0"/>
                        </a:spcAft>
                      </a:pPr>
                      <a:r>
                        <a:rPr lang="zh-CN" sz="2400" b="0">
                          <a:solidFill>
                            <a:schemeClr val="tx1"/>
                          </a:solidFill>
                          <a:effectLst/>
                        </a:rPr>
                        <a:t>还原性气体</a:t>
                      </a:r>
                      <a:r>
                        <a:rPr lang="en-US" sz="2400" b="0">
                          <a:solidFill>
                            <a:schemeClr val="tx1"/>
                          </a:solidFill>
                          <a:effectLst/>
                        </a:rPr>
                        <a:t>,</a:t>
                      </a:r>
                      <a:r>
                        <a:rPr lang="zh-CN" sz="2400" b="0">
                          <a:solidFill>
                            <a:schemeClr val="tx1"/>
                          </a:solidFill>
                          <a:effectLst/>
                        </a:rPr>
                        <a:t>如 </a:t>
                      </a:r>
                      <a:r>
                        <a:rPr lang="en-US" sz="2400" b="0">
                          <a:solidFill>
                            <a:schemeClr val="tx1"/>
                          </a:solidFill>
                          <a:effectLst/>
                        </a:rPr>
                        <a:t>H</a:t>
                      </a:r>
                      <a:r>
                        <a:rPr lang="en-US" sz="2400" b="0" baseline="-25000">
                          <a:solidFill>
                            <a:schemeClr val="tx1"/>
                          </a:solidFill>
                          <a:effectLst/>
                        </a:rPr>
                        <a:t>2</a:t>
                      </a:r>
                      <a:r>
                        <a:rPr lang="en-US" sz="2400" b="0">
                          <a:solidFill>
                            <a:schemeClr val="tx1"/>
                          </a:solidFill>
                          <a:effectLst/>
                        </a:rPr>
                        <a:t>S</a:t>
                      </a:r>
                      <a:r>
                        <a:rPr lang="zh-CN" sz="2400" b="0">
                          <a:solidFill>
                            <a:schemeClr val="tx1"/>
                          </a:solidFill>
                          <a:effectLst/>
                        </a:rPr>
                        <a:t>、</a:t>
                      </a:r>
                      <a:r>
                        <a:rPr lang="en-US" sz="2400" b="0">
                          <a:solidFill>
                            <a:schemeClr val="tx1"/>
                          </a:solidFill>
                          <a:effectLst/>
                        </a:rPr>
                        <a:t>HBr</a:t>
                      </a:r>
                      <a:r>
                        <a:rPr lang="zh-CN" sz="2400" b="0">
                          <a:solidFill>
                            <a:schemeClr val="tx1"/>
                          </a:solidFill>
                          <a:effectLst/>
                        </a:rPr>
                        <a:t>、</a:t>
                      </a:r>
                      <a:r>
                        <a:rPr lang="en-US" sz="2400" b="0">
                          <a:solidFill>
                            <a:schemeClr val="tx1"/>
                          </a:solidFill>
                          <a:effectLst/>
                        </a:rPr>
                        <a:t>HI </a:t>
                      </a:r>
                      <a:r>
                        <a:rPr lang="zh-CN" sz="2400" b="0">
                          <a:solidFill>
                            <a:schemeClr val="tx1"/>
                          </a:solidFill>
                          <a:effectLst/>
                        </a:rPr>
                        <a:t>等</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0000"/>
                        </a:lnSpc>
                        <a:spcAft>
                          <a:spcPts val="0"/>
                        </a:spcAft>
                      </a:pP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13434949"/>
                  </a:ext>
                </a:extLst>
              </a:tr>
              <a:tr h="221535">
                <a:tc rowSpan="4">
                  <a:txBody>
                    <a:bodyPr/>
                    <a:lstStyle/>
                    <a:p>
                      <a:pPr algn="ctr">
                        <a:lnSpc>
                          <a:spcPct val="100000"/>
                        </a:lnSpc>
                        <a:spcAft>
                          <a:spcPts val="0"/>
                        </a:spcAft>
                      </a:pPr>
                      <a:r>
                        <a:rPr lang="zh-CN" sz="2400" b="0">
                          <a:solidFill>
                            <a:schemeClr val="tx1"/>
                          </a:solidFill>
                          <a:effectLst/>
                        </a:rPr>
                        <a:t>化</a:t>
                      </a:r>
                    </a:p>
                    <a:p>
                      <a:pPr algn="ctr">
                        <a:lnSpc>
                          <a:spcPct val="100000"/>
                        </a:lnSpc>
                        <a:spcAft>
                          <a:spcPts val="0"/>
                        </a:spcAft>
                      </a:pPr>
                      <a:r>
                        <a:rPr lang="zh-CN" sz="2400" b="0">
                          <a:solidFill>
                            <a:schemeClr val="tx1"/>
                          </a:solidFill>
                          <a:effectLst/>
                        </a:rPr>
                        <a:t>学</a:t>
                      </a:r>
                    </a:p>
                    <a:p>
                      <a:pPr algn="ctr">
                        <a:lnSpc>
                          <a:spcPct val="100000"/>
                        </a:lnSpc>
                        <a:spcAft>
                          <a:spcPts val="0"/>
                        </a:spcAft>
                      </a:pPr>
                      <a:r>
                        <a:rPr lang="zh-CN" sz="2400" b="0">
                          <a:solidFill>
                            <a:schemeClr val="tx1"/>
                          </a:solidFill>
                          <a:effectLst/>
                        </a:rPr>
                        <a:t>性</a:t>
                      </a:r>
                    </a:p>
                    <a:p>
                      <a:pPr algn="ctr">
                        <a:lnSpc>
                          <a:spcPct val="100000"/>
                        </a:lnSpc>
                        <a:spcAft>
                          <a:spcPts val="0"/>
                        </a:spcAft>
                      </a:pPr>
                      <a:r>
                        <a:rPr lang="zh-CN" sz="2400" b="0">
                          <a:solidFill>
                            <a:schemeClr val="tx1"/>
                          </a:solidFill>
                          <a:effectLst/>
                        </a:rPr>
                        <a:t>质</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rPr>
                        <a:t>脱水性</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nSpc>
                          <a:spcPct val="100000"/>
                        </a:lnSpc>
                        <a:spcAft>
                          <a:spcPts val="0"/>
                        </a:spcAft>
                      </a:pPr>
                      <a:r>
                        <a:rPr lang="en-US" sz="2400" b="0">
                          <a:solidFill>
                            <a:schemeClr val="tx1"/>
                          </a:solidFill>
                          <a:effectLst/>
                        </a:rPr>
                        <a:t> </a:t>
                      </a:r>
                      <a:r>
                        <a:rPr lang="zh-CN" sz="2400" b="0">
                          <a:solidFill>
                            <a:schemeClr val="tx1"/>
                          </a:solidFill>
                          <a:effectLst/>
                        </a:rPr>
                        <a:t>将有机物中的氢、氧元素按原子个数 </a:t>
                      </a:r>
                      <a:r>
                        <a:rPr lang="en-US" sz="2400" b="0">
                          <a:solidFill>
                            <a:schemeClr val="tx1"/>
                          </a:solidFill>
                          <a:effectLst/>
                        </a:rPr>
                        <a:t>2∶1</a:t>
                      </a:r>
                      <a:r>
                        <a:rPr lang="zh-CN" sz="2400" b="0">
                          <a:solidFill>
                            <a:schemeClr val="tx1"/>
                          </a:solidFill>
                          <a:effectLst/>
                        </a:rPr>
                        <a:t>的比例脱去</a:t>
                      </a:r>
                      <a:r>
                        <a:rPr lang="en-US" sz="2400" b="0">
                          <a:solidFill>
                            <a:schemeClr val="tx1"/>
                          </a:solidFill>
                          <a:effectLst/>
                        </a:rPr>
                        <a:t>,</a:t>
                      </a:r>
                      <a:r>
                        <a:rPr lang="zh-CN" sz="2400" b="0">
                          <a:solidFill>
                            <a:schemeClr val="tx1"/>
                          </a:solidFill>
                          <a:effectLst/>
                        </a:rPr>
                        <a:t>如蔗糖脱水炭化</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15690" marR="15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4132105596"/>
                  </a:ext>
                </a:extLst>
              </a:tr>
              <a:tr h="1086435">
                <a:tc vMerge="1">
                  <a:txBody>
                    <a:bodyPr/>
                    <a:lstStyle/>
                    <a:p>
                      <a:endParaRPr lang="zh-CN" altLang="en-US"/>
                    </a:p>
                  </a:txBody>
                  <a:tcPr/>
                </a:tc>
                <a:tc rowSpan="3">
                  <a:txBody>
                    <a:bodyPr/>
                    <a:lstStyle/>
                    <a:p>
                      <a:pPr algn="ctr">
                        <a:lnSpc>
                          <a:spcPct val="100000"/>
                        </a:lnSpc>
                        <a:spcAft>
                          <a:spcPts val="0"/>
                        </a:spcAft>
                      </a:pPr>
                      <a:r>
                        <a:rPr lang="zh-CN" sz="2400" b="0" dirty="0">
                          <a:solidFill>
                            <a:schemeClr val="tx1"/>
                          </a:solidFill>
                          <a:effectLst/>
                        </a:rPr>
                        <a:t>强氧</a:t>
                      </a:r>
                      <a:endParaRPr lang="en-US" altLang="zh-CN" sz="2400" b="0" dirty="0">
                        <a:solidFill>
                          <a:schemeClr val="tx1"/>
                        </a:solidFill>
                        <a:effectLst/>
                      </a:endParaRPr>
                    </a:p>
                    <a:p>
                      <a:pPr algn="ctr">
                        <a:lnSpc>
                          <a:spcPct val="100000"/>
                        </a:lnSpc>
                        <a:spcAft>
                          <a:spcPts val="0"/>
                        </a:spcAft>
                      </a:pPr>
                      <a:r>
                        <a:rPr lang="zh-CN" sz="2400" b="0" dirty="0">
                          <a:solidFill>
                            <a:schemeClr val="tx1"/>
                          </a:solidFill>
                          <a:effectLst/>
                        </a:rPr>
                        <a:t>化性</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lnSpc>
                          <a:spcPct val="100000"/>
                        </a:lnSpc>
                        <a:spcAft>
                          <a:spcPts val="0"/>
                        </a:spcAft>
                      </a:pPr>
                      <a:r>
                        <a:rPr lang="zh-CN" sz="2400" b="0">
                          <a:solidFill>
                            <a:schemeClr val="tx1"/>
                          </a:solidFill>
                          <a:effectLst/>
                        </a:rPr>
                        <a:t>与活泼金属反应 </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15690" marR="15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pPr>
                        <a:lnSpc>
                          <a:spcPct val="100000"/>
                        </a:lnSpc>
                        <a:spcAft>
                          <a:spcPts val="0"/>
                        </a:spcAft>
                      </a:pP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a:tc>
                <a:tc>
                  <a:txBody>
                    <a:bodyPr/>
                    <a:lstStyle/>
                    <a:p>
                      <a:pPr>
                        <a:lnSpc>
                          <a:spcPct val="100000"/>
                        </a:lnSpc>
                        <a:spcAft>
                          <a:spcPts val="0"/>
                        </a:spcAft>
                      </a:pPr>
                      <a:r>
                        <a:rPr lang="en-US" sz="2400" b="0" dirty="0">
                          <a:solidFill>
                            <a:schemeClr val="tx1"/>
                          </a:solidFill>
                          <a:effectLst/>
                        </a:rPr>
                        <a:t>2Fe+6H</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r>
                        <a:rPr lang="en-US" sz="2400" b="0" dirty="0">
                          <a:solidFill>
                            <a:schemeClr val="tx1"/>
                          </a:solidFill>
                          <a:effectLst/>
                        </a:rPr>
                        <a:t>(</a:t>
                      </a:r>
                      <a:r>
                        <a:rPr lang="zh-CN" sz="2400" b="0" dirty="0">
                          <a:solidFill>
                            <a:schemeClr val="tx1"/>
                          </a:solidFill>
                          <a:effectLst/>
                        </a:rPr>
                        <a:t>浓</a:t>
                      </a:r>
                      <a:r>
                        <a:rPr lang="en-US" sz="2400" b="0" dirty="0">
                          <a:solidFill>
                            <a:schemeClr val="tx1"/>
                          </a:solidFill>
                          <a:effectLst/>
                        </a:rPr>
                        <a:t>)        Fe</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r>
                        <a:rPr lang="en-US" sz="2400" b="0" dirty="0">
                          <a:solidFill>
                            <a:schemeClr val="tx1"/>
                          </a:solidFill>
                          <a:effectLst/>
                        </a:rPr>
                        <a:t>)</a:t>
                      </a:r>
                      <a:r>
                        <a:rPr lang="en-US" sz="2400" b="0" baseline="-25000" dirty="0">
                          <a:solidFill>
                            <a:schemeClr val="tx1"/>
                          </a:solidFill>
                          <a:effectLst/>
                        </a:rPr>
                        <a:t>3</a:t>
                      </a:r>
                      <a:r>
                        <a:rPr lang="en-US" sz="2400" b="0" dirty="0">
                          <a:solidFill>
                            <a:schemeClr val="tx1"/>
                          </a:solidFill>
                          <a:effectLst/>
                        </a:rPr>
                        <a:t>+ 3SO</a:t>
                      </a:r>
                      <a:r>
                        <a:rPr lang="en-US" sz="2400" b="0" baseline="-25000" dirty="0">
                          <a:solidFill>
                            <a:schemeClr val="tx1"/>
                          </a:solidFill>
                          <a:effectLst/>
                        </a:rPr>
                        <a:t>2</a:t>
                      </a:r>
                      <a:r>
                        <a:rPr lang="en-US" sz="2400" b="0" dirty="0">
                          <a:solidFill>
                            <a:schemeClr val="tx1"/>
                          </a:solidFill>
                          <a:effectLst/>
                        </a:rPr>
                        <a:t>↑+6H</a:t>
                      </a:r>
                      <a:r>
                        <a:rPr lang="en-US" sz="2400" b="0" baseline="-25000" dirty="0">
                          <a:solidFill>
                            <a:schemeClr val="tx1"/>
                          </a:solidFill>
                          <a:effectLst/>
                        </a:rPr>
                        <a:t>2</a:t>
                      </a:r>
                      <a:r>
                        <a:rPr lang="en-US" sz="2400" b="0" dirty="0">
                          <a:solidFill>
                            <a:schemeClr val="tx1"/>
                          </a:solidFill>
                          <a:effectLst/>
                        </a:rPr>
                        <a:t>O,</a:t>
                      </a:r>
                      <a:r>
                        <a:rPr lang="zh-CN" sz="2400" b="0" dirty="0">
                          <a:solidFill>
                            <a:schemeClr val="tx1"/>
                          </a:solidFill>
                          <a:effectLst/>
                        </a:rPr>
                        <a:t>常温下浓硫酸使</a:t>
                      </a:r>
                      <a:r>
                        <a:rPr lang="en-US" sz="2400" b="0" dirty="0">
                          <a:solidFill>
                            <a:schemeClr val="tx1"/>
                          </a:solidFill>
                          <a:effectLst/>
                        </a:rPr>
                        <a:t>Fe</a:t>
                      </a:r>
                      <a:r>
                        <a:rPr lang="zh-CN" sz="2400" b="0" dirty="0">
                          <a:solidFill>
                            <a:schemeClr val="tx1"/>
                          </a:solidFill>
                          <a:effectLst/>
                        </a:rPr>
                        <a:t>、</a:t>
                      </a:r>
                      <a:r>
                        <a:rPr lang="en-US" sz="2400" b="0" dirty="0">
                          <a:solidFill>
                            <a:schemeClr val="tx1"/>
                          </a:solidFill>
                          <a:effectLst/>
                        </a:rPr>
                        <a:t>Al</a:t>
                      </a:r>
                      <a:r>
                        <a:rPr lang="zh-CN" sz="2400" b="0" dirty="0">
                          <a:solidFill>
                            <a:schemeClr val="tx1"/>
                          </a:solidFill>
                          <a:effectLst/>
                        </a:rPr>
                        <a:t>钝化</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15690" marR="15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54845851"/>
                  </a:ext>
                </a:extLst>
              </a:tr>
              <a:tr h="505838">
                <a:tc vMerge="1">
                  <a:txBody>
                    <a:bodyPr/>
                    <a:lstStyle/>
                    <a:p>
                      <a:endParaRPr lang="zh-CN" altLang="en-US"/>
                    </a:p>
                  </a:txBody>
                  <a:tcPr/>
                </a:tc>
                <a:tc vMerge="1">
                  <a:txBody>
                    <a:bodyPr/>
                    <a:lstStyle/>
                    <a:p>
                      <a:endParaRPr lang="zh-CN" altLang="en-US"/>
                    </a:p>
                  </a:txBody>
                  <a:tcPr/>
                </a:tc>
                <a:tc gridSpan="3">
                  <a:txBody>
                    <a:bodyPr/>
                    <a:lstStyle/>
                    <a:p>
                      <a:pPr algn="ctr">
                        <a:lnSpc>
                          <a:spcPct val="100000"/>
                        </a:lnSpc>
                        <a:spcAft>
                          <a:spcPts val="0"/>
                        </a:spcAft>
                      </a:pPr>
                      <a:r>
                        <a:rPr lang="zh-CN" sz="2400" b="0">
                          <a:solidFill>
                            <a:schemeClr val="tx1"/>
                          </a:solidFill>
                          <a:effectLst/>
                        </a:rPr>
                        <a:t>与不活泼金属反应</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15690" marR="15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pPr algn="ctr">
                        <a:lnSpc>
                          <a:spcPct val="100000"/>
                        </a:lnSpc>
                        <a:spcAft>
                          <a:spcPts val="0"/>
                        </a:spcAft>
                      </a:pP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a:tc>
                <a:tc>
                  <a:txBody>
                    <a:bodyPr/>
                    <a:lstStyle/>
                    <a:p>
                      <a:pPr algn="l">
                        <a:lnSpc>
                          <a:spcPct val="100000"/>
                        </a:lnSpc>
                        <a:spcAft>
                          <a:spcPts val="0"/>
                        </a:spcAft>
                      </a:pPr>
                      <a:r>
                        <a:rPr lang="en-US" sz="2400" b="0" dirty="0">
                          <a:solidFill>
                            <a:schemeClr val="tx1"/>
                          </a:solidFill>
                          <a:effectLst/>
                        </a:rPr>
                        <a:t> Cu+2H</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r>
                        <a:rPr lang="en-US" sz="2400" b="0" dirty="0">
                          <a:solidFill>
                            <a:schemeClr val="tx1"/>
                          </a:solidFill>
                          <a:effectLst/>
                        </a:rPr>
                        <a:t>(</a:t>
                      </a:r>
                      <a:r>
                        <a:rPr lang="zh-CN" sz="2400" b="0" dirty="0">
                          <a:solidFill>
                            <a:schemeClr val="tx1"/>
                          </a:solidFill>
                          <a:effectLst/>
                        </a:rPr>
                        <a:t>浓</a:t>
                      </a:r>
                      <a:r>
                        <a:rPr lang="en-US" sz="2400" b="0" dirty="0">
                          <a:solidFill>
                            <a:schemeClr val="tx1"/>
                          </a:solidFill>
                          <a:effectLst/>
                        </a:rPr>
                        <a:t>)        CuSO</a:t>
                      </a:r>
                      <a:r>
                        <a:rPr lang="en-US" sz="2400" b="0" baseline="-25000" dirty="0">
                          <a:solidFill>
                            <a:schemeClr val="tx1"/>
                          </a:solidFill>
                          <a:effectLst/>
                        </a:rPr>
                        <a:t>4</a:t>
                      </a:r>
                      <a:r>
                        <a:rPr lang="en-US" sz="2400" b="0" dirty="0">
                          <a:solidFill>
                            <a:schemeClr val="tx1"/>
                          </a:solidFill>
                          <a:effectLst/>
                        </a:rPr>
                        <a:t>+SO</a:t>
                      </a:r>
                      <a:r>
                        <a:rPr lang="en-US" sz="2400" b="0" baseline="-25000" dirty="0">
                          <a:solidFill>
                            <a:schemeClr val="tx1"/>
                          </a:solidFill>
                          <a:effectLst/>
                        </a:rPr>
                        <a:t>2</a:t>
                      </a:r>
                      <a:r>
                        <a:rPr lang="en-US" sz="2400" b="0" dirty="0">
                          <a:solidFill>
                            <a:schemeClr val="tx1"/>
                          </a:solidFill>
                          <a:effectLst/>
                        </a:rPr>
                        <a:t>↑+2H</a:t>
                      </a:r>
                      <a:r>
                        <a:rPr lang="en-US" sz="2400" b="0" baseline="-25000" dirty="0">
                          <a:solidFill>
                            <a:schemeClr val="tx1"/>
                          </a:solidFill>
                          <a:effectLst/>
                        </a:rPr>
                        <a:t>2</a:t>
                      </a:r>
                      <a:r>
                        <a:rPr lang="en-US" sz="2400" b="0" dirty="0">
                          <a:solidFill>
                            <a:schemeClr val="tx1"/>
                          </a:solidFill>
                          <a:effectLst/>
                        </a:rPr>
                        <a:t>O</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84722964"/>
                  </a:ext>
                </a:extLst>
              </a:tr>
              <a:tr h="525294">
                <a:tc vMerge="1">
                  <a:txBody>
                    <a:bodyPr/>
                    <a:lstStyle/>
                    <a:p>
                      <a:endParaRPr lang="zh-CN" altLang="en-US"/>
                    </a:p>
                  </a:txBody>
                  <a:tcPr/>
                </a:tc>
                <a:tc vMerge="1">
                  <a:txBody>
                    <a:bodyPr/>
                    <a:lstStyle/>
                    <a:p>
                      <a:endParaRPr lang="zh-CN" altLang="en-US"/>
                    </a:p>
                  </a:txBody>
                  <a:tcPr/>
                </a:tc>
                <a:tc gridSpan="3">
                  <a:txBody>
                    <a:bodyPr/>
                    <a:lstStyle/>
                    <a:p>
                      <a:pPr algn="ctr">
                        <a:lnSpc>
                          <a:spcPct val="100000"/>
                        </a:lnSpc>
                        <a:spcAft>
                          <a:spcPts val="0"/>
                        </a:spcAft>
                      </a:pPr>
                      <a:r>
                        <a:rPr lang="zh-CN" sz="2400" b="0">
                          <a:solidFill>
                            <a:schemeClr val="tx1"/>
                          </a:solidFill>
                          <a:effectLst/>
                        </a:rPr>
                        <a:t>与非金属反应</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15690" marR="15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pPr algn="ctr">
                        <a:lnSpc>
                          <a:spcPct val="100000"/>
                        </a:lnSpc>
                        <a:spcAft>
                          <a:spcPts val="0"/>
                        </a:spcAft>
                      </a:pP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a:tc>
                <a:tc>
                  <a:txBody>
                    <a:bodyPr/>
                    <a:lstStyle/>
                    <a:p>
                      <a:pPr algn="l">
                        <a:lnSpc>
                          <a:spcPct val="100000"/>
                        </a:lnSpc>
                        <a:spcAft>
                          <a:spcPts val="0"/>
                        </a:spcAft>
                      </a:pPr>
                      <a:r>
                        <a:rPr lang="en-US" sz="2400" b="0" dirty="0">
                          <a:solidFill>
                            <a:schemeClr val="tx1"/>
                          </a:solidFill>
                          <a:effectLst/>
                        </a:rPr>
                        <a:t> C+2H</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r>
                        <a:rPr lang="en-US" sz="2400" b="0" dirty="0">
                          <a:solidFill>
                            <a:schemeClr val="tx1"/>
                          </a:solidFill>
                          <a:effectLst/>
                        </a:rPr>
                        <a:t>(</a:t>
                      </a:r>
                      <a:r>
                        <a:rPr lang="zh-CN" sz="2400" b="0" dirty="0">
                          <a:solidFill>
                            <a:schemeClr val="tx1"/>
                          </a:solidFill>
                          <a:effectLst/>
                        </a:rPr>
                        <a:t>浓</a:t>
                      </a:r>
                      <a:r>
                        <a:rPr lang="en-US" sz="2400" b="0" dirty="0">
                          <a:solidFill>
                            <a:schemeClr val="tx1"/>
                          </a:solidFill>
                          <a:effectLst/>
                        </a:rPr>
                        <a:t>)         CO</a:t>
                      </a:r>
                      <a:r>
                        <a:rPr lang="en-US" sz="2400" b="0" baseline="-25000" dirty="0">
                          <a:solidFill>
                            <a:schemeClr val="tx1"/>
                          </a:solidFill>
                          <a:effectLst/>
                        </a:rPr>
                        <a:t>2</a:t>
                      </a:r>
                      <a:r>
                        <a:rPr lang="en-US" sz="2400" b="0" dirty="0">
                          <a:solidFill>
                            <a:schemeClr val="tx1"/>
                          </a:solidFill>
                          <a:effectLst/>
                        </a:rPr>
                        <a:t>↑+2SO</a:t>
                      </a:r>
                      <a:r>
                        <a:rPr lang="en-US" sz="2400" b="0" baseline="-25000" dirty="0">
                          <a:solidFill>
                            <a:schemeClr val="tx1"/>
                          </a:solidFill>
                          <a:effectLst/>
                        </a:rPr>
                        <a:t>2</a:t>
                      </a:r>
                      <a:r>
                        <a:rPr lang="en-US" sz="2400" b="0" dirty="0">
                          <a:solidFill>
                            <a:schemeClr val="tx1"/>
                          </a:solidFill>
                          <a:effectLst/>
                        </a:rPr>
                        <a:t>↑+2H</a:t>
                      </a:r>
                      <a:r>
                        <a:rPr lang="en-US" sz="2400" b="0" baseline="-25000" dirty="0">
                          <a:solidFill>
                            <a:schemeClr val="tx1"/>
                          </a:solidFill>
                          <a:effectLst/>
                        </a:rPr>
                        <a:t>2</a:t>
                      </a:r>
                      <a:r>
                        <a:rPr lang="en-US" sz="2400" b="0" dirty="0">
                          <a:solidFill>
                            <a:schemeClr val="tx1"/>
                          </a:solidFill>
                          <a:effectLst/>
                        </a:rPr>
                        <a:t>O</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8633229"/>
                  </a:ext>
                </a:extLst>
              </a:tr>
              <a:tr h="885217">
                <a:tc gridSpan="2">
                  <a:txBody>
                    <a:bodyPr/>
                    <a:lstStyle/>
                    <a:p>
                      <a:pPr algn="ctr">
                        <a:lnSpc>
                          <a:spcPct val="100000"/>
                        </a:lnSpc>
                        <a:spcAft>
                          <a:spcPts val="0"/>
                        </a:spcAft>
                      </a:pPr>
                      <a:r>
                        <a:rPr lang="zh-CN" sz="2400" b="0">
                          <a:solidFill>
                            <a:schemeClr val="tx1"/>
                          </a:solidFill>
                          <a:effectLst/>
                        </a:rPr>
                        <a:t>不挥发性</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gridSpan="4">
                  <a:txBody>
                    <a:bodyPr/>
                    <a:lstStyle/>
                    <a:p>
                      <a:pPr>
                        <a:lnSpc>
                          <a:spcPct val="100000"/>
                        </a:lnSpc>
                        <a:spcAft>
                          <a:spcPts val="0"/>
                        </a:spcAft>
                      </a:pPr>
                      <a:r>
                        <a:rPr lang="zh-CN" sz="2400" b="0" dirty="0">
                          <a:solidFill>
                            <a:schemeClr val="tx1"/>
                          </a:solidFill>
                          <a:effectLst/>
                        </a:rPr>
                        <a:t>用于制挥发性酸</a:t>
                      </a:r>
                      <a:r>
                        <a:rPr lang="en-US" sz="2400" b="0" dirty="0">
                          <a:solidFill>
                            <a:schemeClr val="tx1"/>
                          </a:solidFill>
                          <a:effectLst/>
                        </a:rPr>
                        <a:t>,</a:t>
                      </a:r>
                      <a:r>
                        <a:rPr lang="zh-CN" sz="2400" b="0" dirty="0">
                          <a:solidFill>
                            <a:schemeClr val="tx1"/>
                          </a:solidFill>
                          <a:effectLst/>
                        </a:rPr>
                        <a:t>如</a:t>
                      </a:r>
                      <a:r>
                        <a:rPr lang="en-US" sz="2400" b="0" dirty="0">
                          <a:solidFill>
                            <a:schemeClr val="tx1"/>
                          </a:solidFill>
                          <a:effectLst/>
                        </a:rPr>
                        <a:t>H</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r>
                        <a:rPr lang="en-US" sz="2400" b="0" dirty="0">
                          <a:solidFill>
                            <a:schemeClr val="tx1"/>
                          </a:solidFill>
                          <a:effectLst/>
                        </a:rPr>
                        <a:t>(</a:t>
                      </a:r>
                      <a:r>
                        <a:rPr lang="zh-CN" sz="2400" b="0" dirty="0">
                          <a:solidFill>
                            <a:schemeClr val="tx1"/>
                          </a:solidFill>
                          <a:effectLst/>
                        </a:rPr>
                        <a:t>浓</a:t>
                      </a:r>
                      <a:r>
                        <a:rPr lang="en-US" sz="2400" b="0" dirty="0">
                          <a:solidFill>
                            <a:schemeClr val="tx1"/>
                          </a:solidFill>
                          <a:effectLst/>
                        </a:rPr>
                        <a:t>)+</a:t>
                      </a:r>
                      <a:r>
                        <a:rPr lang="en-US" sz="2400" b="0" dirty="0" err="1">
                          <a:solidFill>
                            <a:schemeClr val="tx1"/>
                          </a:solidFill>
                          <a:effectLst/>
                        </a:rPr>
                        <a:t>NaCl</a:t>
                      </a:r>
                      <a:r>
                        <a:rPr lang="en-US" sz="2400" b="0" dirty="0">
                          <a:solidFill>
                            <a:schemeClr val="tx1"/>
                          </a:solidFill>
                          <a:effectLst/>
                        </a:rPr>
                        <a:t>        NaHSO</a:t>
                      </a:r>
                      <a:r>
                        <a:rPr lang="en-US" sz="2400" b="0" baseline="-25000" dirty="0">
                          <a:solidFill>
                            <a:schemeClr val="tx1"/>
                          </a:solidFill>
                          <a:effectLst/>
                        </a:rPr>
                        <a:t>4</a:t>
                      </a:r>
                      <a:r>
                        <a:rPr lang="en-US" sz="2400" b="0" dirty="0">
                          <a:solidFill>
                            <a:schemeClr val="tx1"/>
                          </a:solidFill>
                          <a:effectLst/>
                        </a:rPr>
                        <a:t>+HCl↑</a:t>
                      </a:r>
                      <a:r>
                        <a:rPr lang="zh-CN" sz="2400" b="0" dirty="0">
                          <a:solidFill>
                            <a:schemeClr val="tx1"/>
                          </a:solidFill>
                          <a:effectLst/>
                        </a:rPr>
                        <a:t>、</a:t>
                      </a:r>
                      <a:endParaRPr lang="en-US" altLang="zh-CN" sz="2400" b="0" dirty="0">
                        <a:solidFill>
                          <a:schemeClr val="tx1"/>
                        </a:solidFill>
                        <a:effectLst/>
                      </a:endParaRPr>
                    </a:p>
                    <a:p>
                      <a:pPr>
                        <a:lnSpc>
                          <a:spcPct val="100000"/>
                        </a:lnSpc>
                        <a:spcAft>
                          <a:spcPts val="0"/>
                        </a:spcAft>
                      </a:pPr>
                      <a:r>
                        <a:rPr lang="en-US" sz="2400" b="0" dirty="0">
                          <a:solidFill>
                            <a:schemeClr val="tx1"/>
                          </a:solidFill>
                          <a:effectLst/>
                        </a:rPr>
                        <a:t>H</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r>
                        <a:rPr lang="en-US" sz="2400" b="0" dirty="0">
                          <a:solidFill>
                            <a:schemeClr val="tx1"/>
                          </a:solidFill>
                          <a:effectLst/>
                        </a:rPr>
                        <a:t>(</a:t>
                      </a:r>
                      <a:r>
                        <a:rPr lang="zh-CN" sz="2400" b="0" dirty="0">
                          <a:solidFill>
                            <a:schemeClr val="tx1"/>
                          </a:solidFill>
                          <a:effectLst/>
                        </a:rPr>
                        <a:t>浓</a:t>
                      </a:r>
                      <a:r>
                        <a:rPr lang="en-US" sz="2400" b="0" dirty="0">
                          <a:solidFill>
                            <a:schemeClr val="tx1"/>
                          </a:solidFill>
                          <a:effectLst/>
                        </a:rPr>
                        <a:t>)+NaNO</a:t>
                      </a:r>
                      <a:r>
                        <a:rPr lang="en-US" sz="2400" b="0" baseline="-25000" dirty="0">
                          <a:solidFill>
                            <a:schemeClr val="tx1"/>
                          </a:solidFill>
                          <a:effectLst/>
                        </a:rPr>
                        <a:t>3</a:t>
                      </a:r>
                      <a:r>
                        <a:rPr lang="en-US" sz="2400" b="0" dirty="0">
                          <a:solidFill>
                            <a:schemeClr val="tx1"/>
                          </a:solidFill>
                          <a:effectLst/>
                        </a:rPr>
                        <a:t>        NaHSO</a:t>
                      </a:r>
                      <a:r>
                        <a:rPr lang="en-US" sz="2400" b="0" baseline="-25000" dirty="0">
                          <a:solidFill>
                            <a:schemeClr val="tx1"/>
                          </a:solidFill>
                          <a:effectLst/>
                        </a:rPr>
                        <a:t>4</a:t>
                      </a:r>
                      <a:r>
                        <a:rPr lang="en-US" sz="2400" b="0" dirty="0">
                          <a:solidFill>
                            <a:schemeClr val="tx1"/>
                          </a:solidFill>
                          <a:effectLst/>
                        </a:rPr>
                        <a:t>+HNO</a:t>
                      </a:r>
                      <a:r>
                        <a:rPr lang="en-US" sz="2400" b="0" baseline="-25000" dirty="0">
                          <a:solidFill>
                            <a:schemeClr val="tx1"/>
                          </a:solidFill>
                          <a:effectLst/>
                        </a:rPr>
                        <a:t>3</a:t>
                      </a:r>
                      <a:r>
                        <a:rPr lang="en-US" sz="2400" b="0" dirty="0">
                          <a:solidFill>
                            <a:schemeClr val="tx1"/>
                          </a:solidFill>
                          <a:effectLst/>
                        </a:rPr>
                        <a:t>↑</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15690" marR="1569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2285426778"/>
                  </a:ext>
                </a:extLst>
              </a:tr>
            </a:tbl>
          </a:graphicData>
        </a:graphic>
      </p:graphicFrame>
      <p:pic>
        <p:nvPicPr>
          <p:cNvPr id="23" name="图片 22"/>
          <p:cNvPicPr/>
          <p:nvPr/>
        </p:nvPicPr>
        <p:blipFill>
          <a:blip r:embed="rId2"/>
          <a:stretch>
            <a:fillRect/>
          </a:stretch>
        </p:blipFill>
        <p:spPr>
          <a:xfrm>
            <a:off x="6408223" y="4617146"/>
            <a:ext cx="474542" cy="429716"/>
          </a:xfrm>
          <a:prstGeom prst="rect">
            <a:avLst/>
          </a:prstGeom>
        </p:spPr>
      </p:pic>
      <p:pic>
        <p:nvPicPr>
          <p:cNvPr id="24" name="图片 23"/>
          <p:cNvPicPr/>
          <p:nvPr/>
        </p:nvPicPr>
        <p:blipFill>
          <a:blip r:embed="rId2"/>
          <a:stretch>
            <a:fillRect/>
          </a:stretch>
        </p:blipFill>
        <p:spPr>
          <a:xfrm>
            <a:off x="6322498" y="5123031"/>
            <a:ext cx="474542" cy="429716"/>
          </a:xfrm>
          <a:prstGeom prst="rect">
            <a:avLst/>
          </a:prstGeom>
        </p:spPr>
      </p:pic>
      <p:pic>
        <p:nvPicPr>
          <p:cNvPr id="25" name="图片 24"/>
          <p:cNvPicPr/>
          <p:nvPr/>
        </p:nvPicPr>
        <p:blipFill>
          <a:blip r:embed="rId3"/>
          <a:stretch>
            <a:fillRect/>
          </a:stretch>
        </p:blipFill>
        <p:spPr>
          <a:xfrm>
            <a:off x="6408223" y="5628916"/>
            <a:ext cx="429490" cy="388922"/>
          </a:xfrm>
          <a:prstGeom prst="rect">
            <a:avLst/>
          </a:prstGeom>
        </p:spPr>
      </p:pic>
      <p:pic>
        <p:nvPicPr>
          <p:cNvPr id="26" name="图片 25"/>
          <p:cNvPicPr/>
          <p:nvPr/>
        </p:nvPicPr>
        <p:blipFill>
          <a:blip r:embed="rId3"/>
          <a:stretch>
            <a:fillRect/>
          </a:stretch>
        </p:blipFill>
        <p:spPr>
          <a:xfrm>
            <a:off x="4143178" y="6059748"/>
            <a:ext cx="429490" cy="388922"/>
          </a:xfrm>
          <a:prstGeom prst="rect">
            <a:avLst/>
          </a:prstGeom>
        </p:spPr>
      </p:pic>
      <p:pic>
        <p:nvPicPr>
          <p:cNvPr id="27" name="图片 26"/>
          <p:cNvPicPr/>
          <p:nvPr/>
        </p:nvPicPr>
        <p:blipFill>
          <a:blip r:embed="rId2"/>
          <a:stretch>
            <a:fillRect/>
          </a:stretch>
        </p:blipFill>
        <p:spPr>
          <a:xfrm>
            <a:off x="6427679" y="3605376"/>
            <a:ext cx="474542" cy="429716"/>
          </a:xfrm>
          <a:prstGeom prst="rect">
            <a:avLst/>
          </a:prstGeom>
        </p:spPr>
      </p:pic>
    </p:spTree>
    <p:extLst>
      <p:ext uri="{BB962C8B-B14F-4D97-AF65-F5344CB8AC3E}">
        <p14:creationId xmlns:p14="http://schemas.microsoft.com/office/powerpoint/2010/main" val="853591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3068" y="364670"/>
            <a:ext cx="11713580" cy="5909310"/>
          </a:xfrm>
          <a:prstGeom prst="rect">
            <a:avLst/>
          </a:prstGeom>
        </p:spPr>
        <p:txBody>
          <a:bodyPr wrap="square">
            <a:spAutoFit/>
          </a:bodyPr>
          <a:lstStyle/>
          <a:p>
            <a:pPr>
              <a:lnSpc>
                <a:spcPct val="150000"/>
              </a:lnSpc>
            </a:pPr>
            <a:r>
              <a:rPr lang="en-US" altLang="zh-CN" sz="2800" b="1" dirty="0"/>
              <a:t>2.</a:t>
            </a:r>
            <a:r>
              <a:rPr lang="zh-CN" altLang="en-US" sz="2800" b="1" dirty="0"/>
              <a:t>硫酸的工业制法</a:t>
            </a:r>
          </a:p>
          <a:p>
            <a:pPr>
              <a:lnSpc>
                <a:spcPct val="150000"/>
              </a:lnSpc>
            </a:pPr>
            <a:r>
              <a:rPr lang="zh-CN" altLang="en-US" sz="2800" dirty="0"/>
              <a:t>工业制硫酸主要有以下三步。</a:t>
            </a:r>
            <a:endParaRPr lang="en-US" altLang="zh-CN" sz="2800" dirty="0"/>
          </a:p>
          <a:p>
            <a:pPr>
              <a:lnSpc>
                <a:spcPct val="150000"/>
              </a:lnSpc>
            </a:pPr>
            <a:r>
              <a:rPr lang="zh-CN" altLang="zh-CN" sz="2800" dirty="0"/>
              <a:t>第一步</a:t>
            </a:r>
            <a:r>
              <a:rPr lang="en-US" altLang="zh-CN" sz="2800" dirty="0"/>
              <a:t>:</a:t>
            </a:r>
            <a:r>
              <a:rPr lang="zh-CN" altLang="zh-CN" sz="2800" dirty="0"/>
              <a:t>燃烧硫</a:t>
            </a:r>
            <a:r>
              <a:rPr lang="en-US" altLang="zh-CN" sz="2800" dirty="0"/>
              <a:t>S+O</a:t>
            </a:r>
            <a:r>
              <a:rPr lang="en-US" altLang="zh-CN" sz="2800" baseline="-25000" dirty="0"/>
              <a:t>2</a:t>
            </a:r>
            <a:r>
              <a:rPr lang="en-US" altLang="zh-CN" sz="2800" dirty="0"/>
              <a:t>        SO</a:t>
            </a:r>
            <a:r>
              <a:rPr lang="en-US" altLang="zh-CN" sz="2800" baseline="-25000" dirty="0"/>
              <a:t>2</a:t>
            </a:r>
            <a:r>
              <a:rPr lang="zh-CN" altLang="zh-CN" sz="2800" dirty="0"/>
              <a:t>或煅烧黄铁矿</a:t>
            </a:r>
            <a:r>
              <a:rPr lang="en-US" altLang="zh-CN" sz="2800" dirty="0"/>
              <a:t>4FeS</a:t>
            </a:r>
            <a:r>
              <a:rPr lang="en-US" altLang="zh-CN" sz="2800" baseline="-25000" dirty="0"/>
              <a:t>2</a:t>
            </a:r>
            <a:r>
              <a:rPr lang="en-US" altLang="zh-CN" sz="2800" dirty="0"/>
              <a:t>+11O</a:t>
            </a:r>
            <a:r>
              <a:rPr lang="en-US" altLang="zh-CN" sz="2800" baseline="-25000" dirty="0"/>
              <a:t>2</a:t>
            </a:r>
            <a:r>
              <a:rPr lang="en-US" altLang="zh-CN" sz="2800" dirty="0"/>
              <a:t>       2Fe</a:t>
            </a:r>
            <a:r>
              <a:rPr lang="en-US" altLang="zh-CN" sz="2800" baseline="-25000" dirty="0"/>
              <a:t>2</a:t>
            </a:r>
            <a:r>
              <a:rPr lang="en-US" altLang="zh-CN" sz="2800" dirty="0"/>
              <a:t>O</a:t>
            </a:r>
            <a:r>
              <a:rPr lang="en-US" altLang="zh-CN" sz="2800" baseline="-25000" dirty="0"/>
              <a:t>3</a:t>
            </a:r>
            <a:r>
              <a:rPr lang="en-US" altLang="zh-CN" sz="2800" dirty="0"/>
              <a:t>+8SO</a:t>
            </a:r>
            <a:r>
              <a:rPr lang="en-US" altLang="zh-CN" sz="2800" baseline="-25000" dirty="0"/>
              <a:t>2</a:t>
            </a:r>
            <a:r>
              <a:rPr lang="en-US" altLang="zh-CN" sz="2800" dirty="0"/>
              <a:t>;</a:t>
            </a:r>
            <a:endParaRPr lang="zh-CN" altLang="zh-CN" sz="2800" dirty="0"/>
          </a:p>
          <a:p>
            <a:pPr>
              <a:lnSpc>
                <a:spcPct val="150000"/>
              </a:lnSpc>
            </a:pPr>
            <a:r>
              <a:rPr lang="zh-CN" altLang="zh-CN" sz="2800" dirty="0"/>
              <a:t>第二步</a:t>
            </a:r>
            <a:r>
              <a:rPr lang="en-US" altLang="zh-CN" sz="2800" dirty="0"/>
              <a:t>:2SO</a:t>
            </a:r>
            <a:r>
              <a:rPr lang="en-US" altLang="zh-CN" sz="2800" baseline="-25000" dirty="0"/>
              <a:t>2</a:t>
            </a:r>
            <a:r>
              <a:rPr lang="en-US" altLang="zh-CN" sz="2800" dirty="0"/>
              <a:t>+O</a:t>
            </a:r>
            <a:r>
              <a:rPr lang="en-US" altLang="zh-CN" sz="2800" baseline="-25000" dirty="0"/>
              <a:t>2</a:t>
            </a:r>
            <a:r>
              <a:rPr lang="en-US" altLang="zh-CN" sz="2800" dirty="0"/>
              <a:t>                2SO</a:t>
            </a:r>
            <a:r>
              <a:rPr lang="en-US" altLang="zh-CN" sz="2800" baseline="-25000" dirty="0"/>
              <a:t>3</a:t>
            </a:r>
            <a:r>
              <a:rPr lang="en-US" altLang="zh-CN" sz="2800" dirty="0"/>
              <a:t>;</a:t>
            </a:r>
            <a:endParaRPr lang="zh-CN" altLang="zh-CN" sz="2800" dirty="0"/>
          </a:p>
          <a:p>
            <a:pPr>
              <a:lnSpc>
                <a:spcPct val="150000"/>
              </a:lnSpc>
            </a:pPr>
            <a:r>
              <a:rPr lang="zh-CN" altLang="zh-CN" sz="2800" dirty="0"/>
              <a:t>第三步</a:t>
            </a:r>
            <a:r>
              <a:rPr lang="en-US" altLang="zh-CN" sz="2800" dirty="0"/>
              <a:t>:</a:t>
            </a:r>
            <a:r>
              <a:rPr lang="zh-CN" altLang="zh-CN" sz="2800" dirty="0"/>
              <a:t>用</a:t>
            </a:r>
            <a:r>
              <a:rPr lang="en-US" altLang="zh-CN" sz="2800" dirty="0"/>
              <a:t>98.3%</a:t>
            </a:r>
            <a:r>
              <a:rPr lang="zh-CN" altLang="zh-CN" sz="2800" dirty="0"/>
              <a:t>的</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吸收</a:t>
            </a:r>
            <a:r>
              <a:rPr lang="en-US" altLang="zh-CN" sz="2800" dirty="0"/>
              <a:t>SO</a:t>
            </a:r>
            <a:r>
              <a:rPr lang="en-US" altLang="zh-CN" sz="2800" baseline="-25000" dirty="0"/>
              <a:t>3</a:t>
            </a:r>
            <a:r>
              <a:rPr lang="en-US" altLang="zh-CN" sz="2800" dirty="0"/>
              <a:t>(</a:t>
            </a:r>
            <a:r>
              <a:rPr lang="zh-CN" altLang="zh-CN" sz="2800" dirty="0"/>
              <a:t>吸收效果好</a:t>
            </a:r>
            <a:r>
              <a:rPr lang="en-US" altLang="zh-CN" sz="2800" dirty="0"/>
              <a:t>,</a:t>
            </a:r>
            <a:r>
              <a:rPr lang="zh-CN" altLang="zh-CN" sz="2800" dirty="0"/>
              <a:t>防止产生酸雾</a:t>
            </a:r>
            <a:r>
              <a:rPr lang="en-US" altLang="zh-CN" sz="2800" dirty="0"/>
              <a:t>)</a:t>
            </a:r>
            <a:r>
              <a:rPr lang="zh-CN" altLang="zh-CN" sz="2800" dirty="0"/>
              <a:t>。</a:t>
            </a:r>
          </a:p>
          <a:p>
            <a:pPr>
              <a:lnSpc>
                <a:spcPct val="150000"/>
              </a:lnSpc>
            </a:pPr>
            <a:r>
              <a:rPr lang="zh-CN" altLang="en-US" sz="2800" b="1" dirty="0">
                <a:solidFill>
                  <a:srgbClr val="DA251C"/>
                </a:solidFill>
              </a:rPr>
              <a:t>注意</a:t>
            </a:r>
            <a:r>
              <a:rPr lang="zh-CN" altLang="en-US" sz="2800" dirty="0"/>
              <a:t> </a:t>
            </a:r>
            <a:r>
              <a:rPr lang="en-US" altLang="zh-CN" sz="2800" dirty="0"/>
              <a:t>1.</a:t>
            </a:r>
            <a:r>
              <a:rPr lang="zh-CN" altLang="zh-CN" sz="2800" dirty="0"/>
              <a:t>浓硫酸的稀释方法</a:t>
            </a:r>
            <a:r>
              <a:rPr lang="en-US" altLang="zh-CN" sz="2800" dirty="0"/>
              <a:t>:</a:t>
            </a:r>
            <a:r>
              <a:rPr lang="zh-CN" altLang="zh-CN" sz="2800" dirty="0"/>
              <a:t>将浓硫酸沿器壁慢慢注入水中</a:t>
            </a:r>
            <a:r>
              <a:rPr lang="en-US" altLang="zh-CN" sz="2800" dirty="0"/>
              <a:t>,</a:t>
            </a:r>
            <a:r>
              <a:rPr lang="zh-CN" altLang="zh-CN" sz="2800" dirty="0"/>
              <a:t>并用玻　璃棒不断搅拌。</a:t>
            </a:r>
          </a:p>
          <a:p>
            <a:pPr>
              <a:lnSpc>
                <a:spcPct val="150000"/>
              </a:lnSpc>
            </a:pPr>
            <a:r>
              <a:rPr lang="en-US" altLang="zh-CN" sz="2800" dirty="0"/>
              <a:t>2.</a:t>
            </a:r>
            <a:r>
              <a:rPr lang="zh-CN" altLang="zh-CN" sz="2800" dirty="0"/>
              <a:t>常温下铁、铝遇冷的浓硫酸发生</a:t>
            </a:r>
            <a:r>
              <a:rPr lang="en-US" altLang="zh-CN" sz="2800" dirty="0"/>
              <a:t>“</a:t>
            </a:r>
            <a:r>
              <a:rPr lang="zh-CN" altLang="zh-CN" sz="2800" dirty="0"/>
              <a:t>钝化</a:t>
            </a:r>
            <a:r>
              <a:rPr lang="en-US" altLang="zh-CN" sz="2800" dirty="0"/>
              <a:t>”,</a:t>
            </a:r>
            <a:r>
              <a:rPr lang="zh-CN" altLang="zh-CN" sz="2800" dirty="0"/>
              <a:t>但加热时剧烈反应。</a:t>
            </a:r>
          </a:p>
          <a:p>
            <a:pPr>
              <a:lnSpc>
                <a:spcPct val="150000"/>
              </a:lnSpc>
            </a:pPr>
            <a:endParaRPr lang="zh-CN" altLang="en-US" sz="2800" dirty="0"/>
          </a:p>
        </p:txBody>
      </p:sp>
      <p:sp>
        <p:nvSpPr>
          <p:cNvPr id="22" name="矩形 21"/>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23" name="组合 22"/>
          <p:cNvGrpSpPr/>
          <p:nvPr/>
        </p:nvGrpSpPr>
        <p:grpSpPr>
          <a:xfrm>
            <a:off x="11409225" y="1524"/>
            <a:ext cx="85864" cy="187056"/>
            <a:chOff x="5320236" y="0"/>
            <a:chExt cx="1566554" cy="3412757"/>
          </a:xfrm>
        </p:grpSpPr>
        <p:sp>
          <p:nvSpPr>
            <p:cNvPr id="24" name="任意多边形 2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任意多边形 2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6" name="组合 25"/>
          <p:cNvGrpSpPr/>
          <p:nvPr/>
        </p:nvGrpSpPr>
        <p:grpSpPr>
          <a:xfrm>
            <a:off x="11578590" y="60500"/>
            <a:ext cx="379366" cy="115796"/>
            <a:chOff x="2452571" y="1771159"/>
            <a:chExt cx="7813430" cy="2384926"/>
          </a:xfrm>
          <a:solidFill>
            <a:schemeClr val="bg1"/>
          </a:solidFill>
        </p:grpSpPr>
        <p:sp>
          <p:nvSpPr>
            <p:cNvPr id="27" name="任意多边形 2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任意多边形 2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pic>
        <p:nvPicPr>
          <p:cNvPr id="20" name="图片 19"/>
          <p:cNvPicPr/>
          <p:nvPr/>
        </p:nvPicPr>
        <p:blipFill>
          <a:blip r:embed="rId2"/>
          <a:stretch>
            <a:fillRect/>
          </a:stretch>
        </p:blipFill>
        <p:spPr>
          <a:xfrm>
            <a:off x="3421381" y="1755131"/>
            <a:ext cx="531778" cy="479376"/>
          </a:xfrm>
          <a:prstGeom prst="rect">
            <a:avLst/>
          </a:prstGeom>
        </p:spPr>
      </p:pic>
      <p:pic>
        <p:nvPicPr>
          <p:cNvPr id="21" name="图片 20"/>
          <p:cNvPicPr/>
          <p:nvPr/>
        </p:nvPicPr>
        <p:blipFill>
          <a:blip r:embed="rId3"/>
          <a:stretch>
            <a:fillRect/>
          </a:stretch>
        </p:blipFill>
        <p:spPr>
          <a:xfrm>
            <a:off x="8638222" y="1796858"/>
            <a:ext cx="439206" cy="395922"/>
          </a:xfrm>
          <a:prstGeom prst="rect">
            <a:avLst/>
          </a:prstGeom>
        </p:spPr>
      </p:pic>
      <p:pic>
        <p:nvPicPr>
          <p:cNvPr id="31" name="图片 30"/>
          <p:cNvPicPr/>
          <p:nvPr/>
        </p:nvPicPr>
        <p:blipFill>
          <a:blip r:embed="rId4"/>
          <a:stretch>
            <a:fillRect/>
          </a:stretch>
        </p:blipFill>
        <p:spPr>
          <a:xfrm>
            <a:off x="2941321" y="2436813"/>
            <a:ext cx="1232852" cy="518590"/>
          </a:xfrm>
          <a:prstGeom prst="rect">
            <a:avLst/>
          </a:prstGeom>
        </p:spPr>
      </p:pic>
    </p:spTree>
    <p:extLst>
      <p:ext uri="{BB962C8B-B14F-4D97-AF65-F5344CB8AC3E}">
        <p14:creationId xmlns:p14="http://schemas.microsoft.com/office/powerpoint/2010/main" val="4200217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817123" y="-2"/>
            <a:ext cx="435676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4</a:t>
            </a:r>
            <a:r>
              <a:rPr lang="zh-CN" altLang="en-US" sz="2800" dirty="0">
                <a:solidFill>
                  <a:srgbClr val="DA251C"/>
                </a:solidFill>
              </a:rPr>
              <a:t>　臭氧和过氧化氢</a:t>
            </a:r>
            <a:endParaRPr lang="en-US" altLang="zh-CN" sz="2800" dirty="0">
              <a:solidFill>
                <a:srgbClr val="DA251C"/>
              </a:solidFill>
            </a:endParaRPr>
          </a:p>
        </p:txBody>
      </p:sp>
      <p:sp>
        <p:nvSpPr>
          <p:cNvPr id="4" name="矩形 3"/>
          <p:cNvSpPr/>
          <p:nvPr/>
        </p:nvSpPr>
        <p:spPr>
          <a:xfrm>
            <a:off x="243068" y="729341"/>
            <a:ext cx="11713580" cy="4832092"/>
          </a:xfrm>
          <a:prstGeom prst="rect">
            <a:avLst/>
          </a:prstGeom>
        </p:spPr>
        <p:txBody>
          <a:bodyPr wrap="square">
            <a:spAutoFit/>
          </a:bodyPr>
          <a:lstStyle/>
          <a:p>
            <a:r>
              <a:rPr lang="zh-CN" altLang="en-US" sz="2800" dirty="0"/>
              <a:t>  </a:t>
            </a:r>
            <a:r>
              <a:rPr lang="en-US" altLang="zh-CN" sz="2800" b="1" dirty="0"/>
              <a:t>1.</a:t>
            </a:r>
            <a:r>
              <a:rPr lang="zh-CN" altLang="en-US" sz="2800" b="1" dirty="0"/>
              <a:t>臭氧</a:t>
            </a:r>
            <a:endParaRPr lang="en-US" altLang="zh-CN" sz="2800" b="1" dirty="0"/>
          </a:p>
          <a:p>
            <a:endParaRPr lang="en-US" altLang="zh-CN" sz="2800" dirty="0"/>
          </a:p>
          <a:p>
            <a:endParaRPr lang="en-US" altLang="zh-CN" sz="2800" dirty="0"/>
          </a:p>
          <a:p>
            <a:endParaRPr lang="en-US" altLang="zh-CN" sz="2800" dirty="0"/>
          </a:p>
          <a:p>
            <a:endParaRPr lang="en-US" altLang="zh-CN" sz="2800" dirty="0"/>
          </a:p>
          <a:p>
            <a:endParaRPr lang="en-US" altLang="zh-CN" sz="2800" dirty="0"/>
          </a:p>
          <a:p>
            <a:endParaRPr lang="en-US" altLang="zh-CN" sz="2800" dirty="0"/>
          </a:p>
          <a:p>
            <a:endParaRPr lang="en-US" altLang="zh-CN" sz="2800" dirty="0"/>
          </a:p>
          <a:p>
            <a:endParaRPr lang="en-US" altLang="zh-CN" sz="2800" dirty="0"/>
          </a:p>
          <a:p>
            <a:endParaRPr lang="en-US" altLang="zh-CN" sz="2800" dirty="0"/>
          </a:p>
          <a:p>
            <a:r>
              <a:rPr lang="zh-CN" altLang="en-US" sz="2800" b="1" dirty="0">
                <a:solidFill>
                  <a:srgbClr val="DA251C"/>
                </a:solidFill>
              </a:rPr>
              <a:t>注意</a:t>
            </a:r>
            <a:r>
              <a:rPr lang="zh-CN" altLang="en-US" sz="2800" dirty="0"/>
              <a:t> </a:t>
            </a:r>
            <a:r>
              <a:rPr lang="zh-CN" altLang="zh-CN" sz="2800" dirty="0"/>
              <a:t>升高温度</a:t>
            </a:r>
            <a:r>
              <a:rPr lang="en-US" altLang="zh-CN" sz="2800" dirty="0"/>
              <a:t>,O</a:t>
            </a:r>
            <a:r>
              <a:rPr lang="en-US" altLang="zh-CN" sz="2800" baseline="-25000" dirty="0"/>
              <a:t>3</a:t>
            </a:r>
            <a:r>
              <a:rPr lang="zh-CN" altLang="zh-CN" sz="2800" dirty="0"/>
              <a:t>的分解加快</a:t>
            </a:r>
            <a:r>
              <a:rPr lang="en-US" altLang="zh-CN" sz="2800" dirty="0"/>
              <a:t>;O</a:t>
            </a:r>
            <a:r>
              <a:rPr lang="en-US" altLang="zh-CN" sz="2800" baseline="-25000" dirty="0"/>
              <a:t>3</a:t>
            </a:r>
            <a:r>
              <a:rPr lang="zh-CN" altLang="zh-CN" sz="2800" dirty="0"/>
              <a:t>因具有强氧化性</a:t>
            </a:r>
            <a:r>
              <a:rPr lang="en-US" altLang="zh-CN" sz="2800" dirty="0"/>
              <a:t>,</a:t>
            </a:r>
            <a:r>
              <a:rPr lang="zh-CN" altLang="zh-CN" sz="2800" dirty="0"/>
              <a:t>常用于漂白和消毒。</a:t>
            </a:r>
          </a:p>
        </p:txBody>
      </p:sp>
      <p:graphicFrame>
        <p:nvGraphicFramePr>
          <p:cNvPr id="3" name="表格 2"/>
          <p:cNvGraphicFramePr>
            <a:graphicFrameLocks noGrp="1"/>
          </p:cNvGraphicFramePr>
          <p:nvPr>
            <p:extLst>
              <p:ext uri="{D42A27DB-BD31-4B8C-83A1-F6EECF244321}">
                <p14:modId xmlns:p14="http://schemas.microsoft.com/office/powerpoint/2010/main" val="622345787"/>
              </p:ext>
            </p:extLst>
          </p:nvPr>
        </p:nvGraphicFramePr>
        <p:xfrm>
          <a:off x="451413" y="1458682"/>
          <a:ext cx="11296891" cy="3414260"/>
        </p:xfrm>
        <a:graphic>
          <a:graphicData uri="http://schemas.openxmlformats.org/drawingml/2006/table">
            <a:tbl>
              <a:tblPr firstRow="1" firstCol="1" bandRow="1">
                <a:tableStyleId>{5C22544A-7EE6-4342-B048-85BDC9FD1C3A}</a:tableStyleId>
              </a:tblPr>
              <a:tblGrid>
                <a:gridCol w="773407">
                  <a:extLst>
                    <a:ext uri="{9D8B030D-6E8A-4147-A177-3AD203B41FA5}">
                      <a16:colId xmlns:a16="http://schemas.microsoft.com/office/drawing/2014/main" xmlns="" val="1976877008"/>
                    </a:ext>
                  </a:extLst>
                </a:gridCol>
                <a:gridCol w="2363332">
                  <a:extLst>
                    <a:ext uri="{9D8B030D-6E8A-4147-A177-3AD203B41FA5}">
                      <a16:colId xmlns:a16="http://schemas.microsoft.com/office/drawing/2014/main" xmlns="" val="2236770721"/>
                    </a:ext>
                  </a:extLst>
                </a:gridCol>
                <a:gridCol w="8160152">
                  <a:extLst>
                    <a:ext uri="{9D8B030D-6E8A-4147-A177-3AD203B41FA5}">
                      <a16:colId xmlns:a16="http://schemas.microsoft.com/office/drawing/2014/main" xmlns="" val="1941781945"/>
                    </a:ext>
                  </a:extLst>
                </a:gridCol>
              </a:tblGrid>
              <a:tr h="1365704">
                <a:tc gridSpan="2">
                  <a:txBody>
                    <a:bodyPr/>
                    <a:lstStyle/>
                    <a:p>
                      <a:pPr algn="ctr">
                        <a:lnSpc>
                          <a:spcPct val="100000"/>
                        </a:lnSpc>
                        <a:spcAft>
                          <a:spcPts val="0"/>
                        </a:spcAft>
                      </a:pPr>
                      <a:r>
                        <a:rPr lang="zh-CN" sz="2800" b="0">
                          <a:solidFill>
                            <a:schemeClr val="tx1"/>
                          </a:solidFill>
                          <a:effectLst/>
                        </a:rPr>
                        <a:t>物理性质</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a:txBody>
                    <a:bodyPr/>
                    <a:lstStyle/>
                    <a:p>
                      <a:pPr algn="l">
                        <a:lnSpc>
                          <a:spcPct val="100000"/>
                        </a:lnSpc>
                        <a:spcAft>
                          <a:spcPts val="0"/>
                        </a:spcAft>
                      </a:pPr>
                      <a:r>
                        <a:rPr lang="zh-CN" sz="2800" b="0">
                          <a:solidFill>
                            <a:schemeClr val="tx1"/>
                          </a:solidFill>
                          <a:effectLst/>
                        </a:rPr>
                        <a:t>常温、常压下</a:t>
                      </a:r>
                      <a:r>
                        <a:rPr lang="en-US" sz="2800" b="0">
                          <a:solidFill>
                            <a:schemeClr val="tx1"/>
                          </a:solidFill>
                          <a:effectLst/>
                        </a:rPr>
                        <a:t>,</a:t>
                      </a:r>
                      <a:r>
                        <a:rPr lang="zh-CN" sz="2800" b="0">
                          <a:solidFill>
                            <a:schemeClr val="tx1"/>
                          </a:solidFill>
                          <a:effectLst/>
                        </a:rPr>
                        <a:t>有特殊臭味的淡蓝色气体</a:t>
                      </a:r>
                      <a:r>
                        <a:rPr lang="en-US" sz="2800" b="0">
                          <a:solidFill>
                            <a:schemeClr val="tx1"/>
                          </a:solidFill>
                          <a:effectLst/>
                        </a:rPr>
                        <a:t>,</a:t>
                      </a:r>
                      <a:r>
                        <a:rPr lang="zh-CN" sz="2800" b="0">
                          <a:solidFill>
                            <a:schemeClr val="tx1"/>
                          </a:solidFill>
                          <a:effectLst/>
                        </a:rPr>
                        <a:t>密度比空气的大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66745224"/>
                  </a:ext>
                </a:extLst>
              </a:tr>
              <a:tr h="682852">
                <a:tc rowSpan="2">
                  <a:txBody>
                    <a:bodyPr/>
                    <a:lstStyle/>
                    <a:p>
                      <a:pPr algn="ctr">
                        <a:lnSpc>
                          <a:spcPct val="100000"/>
                        </a:lnSpc>
                        <a:spcAft>
                          <a:spcPts val="0"/>
                        </a:spcAft>
                      </a:pPr>
                      <a:r>
                        <a:rPr lang="zh-CN" sz="2800" b="0">
                          <a:solidFill>
                            <a:schemeClr val="tx1"/>
                          </a:solidFill>
                          <a:effectLst/>
                        </a:rPr>
                        <a:t>化学</a:t>
                      </a:r>
                    </a:p>
                    <a:p>
                      <a:pPr algn="ctr">
                        <a:lnSpc>
                          <a:spcPct val="100000"/>
                        </a:lnSpc>
                        <a:spcAft>
                          <a:spcPts val="0"/>
                        </a:spcAft>
                      </a:pPr>
                      <a:r>
                        <a:rPr lang="zh-CN" sz="2800" b="0">
                          <a:solidFill>
                            <a:schemeClr val="tx1"/>
                          </a:solidFill>
                          <a:effectLst/>
                        </a:rPr>
                        <a:t>性质</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极强的氧化性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O</a:t>
                      </a:r>
                      <a:r>
                        <a:rPr lang="en-US" sz="2800" b="0" baseline="-25000" dirty="0">
                          <a:solidFill>
                            <a:schemeClr val="tx1"/>
                          </a:solidFill>
                          <a:effectLst/>
                        </a:rPr>
                        <a:t>3</a:t>
                      </a:r>
                      <a:r>
                        <a:rPr lang="en-US" sz="2800" b="0" dirty="0">
                          <a:solidFill>
                            <a:schemeClr val="tx1"/>
                          </a:solidFill>
                          <a:effectLst/>
                        </a:rPr>
                        <a:t>+2KI+H</a:t>
                      </a:r>
                      <a:r>
                        <a:rPr lang="en-US" sz="2800" b="0" baseline="-25000" dirty="0">
                          <a:solidFill>
                            <a:schemeClr val="tx1"/>
                          </a:solidFill>
                          <a:effectLst/>
                        </a:rPr>
                        <a:t>2</a:t>
                      </a:r>
                      <a:r>
                        <a:rPr lang="en-US" sz="2800" b="0" dirty="0">
                          <a:solidFill>
                            <a:schemeClr val="tx1"/>
                          </a:solidFill>
                          <a:effectLst/>
                        </a:rPr>
                        <a:t>O       2KOH+I</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26254191"/>
                  </a:ext>
                </a:extLst>
              </a:tr>
              <a:tr h="682852">
                <a:tc vMerge="1">
                  <a:txBody>
                    <a:bodyPr/>
                    <a:lstStyle/>
                    <a:p>
                      <a:endParaRPr lang="zh-CN" altLang="en-US"/>
                    </a:p>
                  </a:txBody>
                  <a:tcPr/>
                </a:tc>
                <a:tc>
                  <a:txBody>
                    <a:bodyPr/>
                    <a:lstStyle/>
                    <a:p>
                      <a:pPr algn="ctr">
                        <a:lnSpc>
                          <a:spcPct val="100000"/>
                        </a:lnSpc>
                        <a:spcAft>
                          <a:spcPts val="0"/>
                        </a:spcAft>
                      </a:pPr>
                      <a:r>
                        <a:rPr lang="zh-CN" sz="2800" b="0">
                          <a:solidFill>
                            <a:schemeClr val="tx1"/>
                          </a:solidFill>
                          <a:effectLst/>
                        </a:rPr>
                        <a:t>不稳定性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2O</a:t>
                      </a:r>
                      <a:r>
                        <a:rPr lang="en-US" sz="2800" b="0" baseline="-25000" dirty="0">
                          <a:solidFill>
                            <a:schemeClr val="tx1"/>
                          </a:solidFill>
                          <a:effectLst/>
                        </a:rPr>
                        <a:t>3</a:t>
                      </a:r>
                      <a:r>
                        <a:rPr lang="en-US" sz="2800" b="0" dirty="0">
                          <a:solidFill>
                            <a:schemeClr val="tx1"/>
                          </a:solidFill>
                          <a:effectLst/>
                        </a:rPr>
                        <a:t>        3O</a:t>
                      </a:r>
                      <a:r>
                        <a:rPr lang="en-US" sz="2800" b="0" baseline="-25000" dirty="0">
                          <a:solidFill>
                            <a:schemeClr val="tx1"/>
                          </a:solidFill>
                          <a:effectLst/>
                        </a:rPr>
                        <a:t>2</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68347307"/>
                  </a:ext>
                </a:extLst>
              </a:tr>
              <a:tr h="682852">
                <a:tc gridSpan="2">
                  <a:txBody>
                    <a:bodyPr/>
                    <a:lstStyle/>
                    <a:p>
                      <a:pPr algn="ctr">
                        <a:lnSpc>
                          <a:spcPct val="100000"/>
                        </a:lnSpc>
                        <a:spcAft>
                          <a:spcPts val="0"/>
                        </a:spcAft>
                      </a:pPr>
                      <a:r>
                        <a:rPr lang="zh-CN" sz="2800" b="0">
                          <a:solidFill>
                            <a:schemeClr val="tx1"/>
                          </a:solidFill>
                          <a:effectLst/>
                        </a:rPr>
                        <a:t>产生方式</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a:txBody>
                    <a:bodyPr/>
                    <a:lstStyle/>
                    <a:p>
                      <a:pPr algn="l">
                        <a:lnSpc>
                          <a:spcPct val="100000"/>
                        </a:lnSpc>
                        <a:spcAft>
                          <a:spcPts val="0"/>
                        </a:spcAft>
                      </a:pPr>
                      <a:r>
                        <a:rPr lang="en-US" sz="2800" b="0" dirty="0">
                          <a:solidFill>
                            <a:schemeClr val="tx1"/>
                          </a:solidFill>
                          <a:effectLst/>
                        </a:rPr>
                        <a:t>3O</a:t>
                      </a:r>
                      <a:r>
                        <a:rPr lang="en-US" sz="2800" b="0" baseline="-25000" dirty="0">
                          <a:solidFill>
                            <a:schemeClr val="tx1"/>
                          </a:solidFill>
                          <a:effectLst/>
                        </a:rPr>
                        <a:t>2</a:t>
                      </a:r>
                      <a:r>
                        <a:rPr lang="en-US" sz="2800" b="0" dirty="0">
                          <a:solidFill>
                            <a:schemeClr val="tx1"/>
                          </a:solidFill>
                          <a:effectLst/>
                        </a:rPr>
                        <a:t>     </a:t>
                      </a:r>
                      <a:r>
                        <a:rPr lang="en-US" sz="2800" b="0" baseline="0" dirty="0">
                          <a:solidFill>
                            <a:schemeClr val="tx1"/>
                          </a:solidFill>
                          <a:effectLst/>
                        </a:rPr>
                        <a:t> </a:t>
                      </a:r>
                      <a:r>
                        <a:rPr lang="en-US" sz="2800" b="0" dirty="0">
                          <a:solidFill>
                            <a:schemeClr val="tx1"/>
                          </a:solidFill>
                          <a:effectLst/>
                        </a:rPr>
                        <a:t>2O</a:t>
                      </a:r>
                      <a:r>
                        <a:rPr lang="en-US" sz="2800" b="0" baseline="-25000" dirty="0">
                          <a:solidFill>
                            <a:schemeClr val="tx1"/>
                          </a:solidFill>
                          <a:effectLst/>
                        </a:rPr>
                        <a:t>3</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82632909"/>
                  </a:ext>
                </a:extLst>
              </a:tr>
            </a:tbl>
          </a:graphicData>
        </a:graphic>
      </p:graphicFrame>
      <p:pic>
        <p:nvPicPr>
          <p:cNvPr id="16" name="图片 15"/>
          <p:cNvPicPr/>
          <p:nvPr/>
        </p:nvPicPr>
        <p:blipFill>
          <a:blip r:embed="rId2"/>
          <a:stretch>
            <a:fillRect/>
          </a:stretch>
        </p:blipFill>
        <p:spPr>
          <a:xfrm>
            <a:off x="5634991" y="3019001"/>
            <a:ext cx="509270" cy="293622"/>
          </a:xfrm>
          <a:prstGeom prst="rect">
            <a:avLst/>
          </a:prstGeom>
        </p:spPr>
      </p:pic>
      <p:pic>
        <p:nvPicPr>
          <p:cNvPr id="17" name="图片 16"/>
          <p:cNvPicPr/>
          <p:nvPr/>
        </p:nvPicPr>
        <p:blipFill>
          <a:blip r:embed="rId2"/>
          <a:stretch>
            <a:fillRect/>
          </a:stretch>
        </p:blipFill>
        <p:spPr>
          <a:xfrm>
            <a:off x="4236721" y="3700991"/>
            <a:ext cx="509270" cy="293622"/>
          </a:xfrm>
          <a:prstGeom prst="rect">
            <a:avLst/>
          </a:prstGeom>
        </p:spPr>
      </p:pic>
      <p:pic>
        <p:nvPicPr>
          <p:cNvPr id="18" name="图片 17"/>
          <p:cNvPicPr/>
          <p:nvPr/>
        </p:nvPicPr>
        <p:blipFill>
          <a:blip r:embed="rId3"/>
          <a:stretch>
            <a:fillRect/>
          </a:stretch>
        </p:blipFill>
        <p:spPr>
          <a:xfrm>
            <a:off x="4177666" y="4304114"/>
            <a:ext cx="445326" cy="403260"/>
          </a:xfrm>
          <a:prstGeom prst="rect">
            <a:avLst/>
          </a:prstGeom>
        </p:spPr>
      </p:pic>
    </p:spTree>
    <p:extLst>
      <p:ext uri="{BB962C8B-B14F-4D97-AF65-F5344CB8AC3E}">
        <p14:creationId xmlns:p14="http://schemas.microsoft.com/office/powerpoint/2010/main" val="965985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23" name="组合 22"/>
          <p:cNvGrpSpPr/>
          <p:nvPr/>
        </p:nvGrpSpPr>
        <p:grpSpPr>
          <a:xfrm>
            <a:off x="11409225" y="1524"/>
            <a:ext cx="85864" cy="187056"/>
            <a:chOff x="5320236" y="0"/>
            <a:chExt cx="1566554" cy="3412757"/>
          </a:xfrm>
        </p:grpSpPr>
        <p:sp>
          <p:nvSpPr>
            <p:cNvPr id="24" name="任意多边形 2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任意多边形 2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6" name="组合 25"/>
          <p:cNvGrpSpPr/>
          <p:nvPr/>
        </p:nvGrpSpPr>
        <p:grpSpPr>
          <a:xfrm>
            <a:off x="11578590" y="60500"/>
            <a:ext cx="379366" cy="115796"/>
            <a:chOff x="2452571" y="1771159"/>
            <a:chExt cx="7813430" cy="2384926"/>
          </a:xfrm>
          <a:solidFill>
            <a:schemeClr val="bg1"/>
          </a:solidFill>
        </p:grpSpPr>
        <p:sp>
          <p:nvSpPr>
            <p:cNvPr id="27" name="任意多边形 2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任意多边形 2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graphicFrame>
        <p:nvGraphicFramePr>
          <p:cNvPr id="2" name="表格 1"/>
          <p:cNvGraphicFramePr>
            <a:graphicFrameLocks noGrp="1"/>
          </p:cNvGraphicFramePr>
          <p:nvPr>
            <p:extLst>
              <p:ext uri="{D42A27DB-BD31-4B8C-83A1-F6EECF244321}">
                <p14:modId xmlns:p14="http://schemas.microsoft.com/office/powerpoint/2010/main" val="1023676930"/>
              </p:ext>
            </p:extLst>
          </p:nvPr>
        </p:nvGraphicFramePr>
        <p:xfrm>
          <a:off x="243068" y="986570"/>
          <a:ext cx="11713580" cy="5668230"/>
        </p:xfrm>
        <a:graphic>
          <a:graphicData uri="http://schemas.openxmlformats.org/drawingml/2006/table">
            <a:tbl>
              <a:tblPr firstRow="1" firstCol="1" bandRow="1">
                <a:tableStyleId>{5C22544A-7EE6-4342-B048-85BDC9FD1C3A}</a:tableStyleId>
              </a:tblPr>
              <a:tblGrid>
                <a:gridCol w="513528">
                  <a:extLst>
                    <a:ext uri="{9D8B030D-6E8A-4147-A177-3AD203B41FA5}">
                      <a16:colId xmlns:a16="http://schemas.microsoft.com/office/drawing/2014/main" xmlns="" val="1882830004"/>
                    </a:ext>
                  </a:extLst>
                </a:gridCol>
                <a:gridCol w="2139004">
                  <a:extLst>
                    <a:ext uri="{9D8B030D-6E8A-4147-A177-3AD203B41FA5}">
                      <a16:colId xmlns:a16="http://schemas.microsoft.com/office/drawing/2014/main" xmlns="" val="1610014239"/>
                    </a:ext>
                  </a:extLst>
                </a:gridCol>
                <a:gridCol w="9061048">
                  <a:extLst>
                    <a:ext uri="{9D8B030D-6E8A-4147-A177-3AD203B41FA5}">
                      <a16:colId xmlns:a16="http://schemas.microsoft.com/office/drawing/2014/main" xmlns="" val="3200668101"/>
                    </a:ext>
                  </a:extLst>
                </a:gridCol>
              </a:tblGrid>
              <a:tr h="436018">
                <a:tc rowSpan="3">
                  <a:txBody>
                    <a:bodyPr/>
                    <a:lstStyle/>
                    <a:p>
                      <a:pPr algn="ctr">
                        <a:lnSpc>
                          <a:spcPct val="100000"/>
                        </a:lnSpc>
                        <a:spcAft>
                          <a:spcPts val="0"/>
                        </a:spcAft>
                      </a:pPr>
                      <a:r>
                        <a:rPr lang="zh-CN" sz="2800" b="0" dirty="0">
                          <a:solidFill>
                            <a:schemeClr val="tx1"/>
                          </a:solidFill>
                          <a:effectLst/>
                        </a:rPr>
                        <a:t>结构</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电子式</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30693873"/>
                  </a:ext>
                </a:extLst>
              </a:tr>
              <a:tr h="436018">
                <a:tc vMerge="1">
                  <a:txBody>
                    <a:bodyPr/>
                    <a:lstStyle/>
                    <a:p>
                      <a:endParaRPr lang="zh-CN" altLang="en-US"/>
                    </a:p>
                  </a:txBody>
                  <a:tcPr/>
                </a:tc>
                <a:tc>
                  <a:txBody>
                    <a:bodyPr/>
                    <a:lstStyle/>
                    <a:p>
                      <a:pPr algn="ctr">
                        <a:lnSpc>
                          <a:spcPct val="100000"/>
                        </a:lnSpc>
                        <a:spcAft>
                          <a:spcPts val="0"/>
                        </a:spcAft>
                      </a:pPr>
                      <a:r>
                        <a:rPr lang="zh-CN" sz="2800" b="0" dirty="0">
                          <a:solidFill>
                            <a:schemeClr val="tx1"/>
                          </a:solidFill>
                          <a:effectLst/>
                        </a:rPr>
                        <a:t>结构式 </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H—O—O—H</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73622155"/>
                  </a:ext>
                </a:extLst>
              </a:tr>
              <a:tr h="872035">
                <a:tc vMerge="1">
                  <a:txBody>
                    <a:bodyPr/>
                    <a:lstStyle/>
                    <a:p>
                      <a:endParaRPr lang="zh-CN" altLang="en-US"/>
                    </a:p>
                  </a:txBody>
                  <a:tcPr/>
                </a:tc>
                <a:tc gridSpan="2">
                  <a:txBody>
                    <a:bodyPr/>
                    <a:lstStyle/>
                    <a:p>
                      <a:pPr algn="l">
                        <a:lnSpc>
                          <a:spcPct val="10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zh-CN" sz="2800" b="0" dirty="0">
                          <a:solidFill>
                            <a:schemeClr val="tx1"/>
                          </a:solidFill>
                          <a:effectLst/>
                        </a:rPr>
                        <a:t>是既含极性键又含非极性键的共价化合物</a:t>
                      </a:r>
                      <a:r>
                        <a:rPr lang="en-US" sz="2800" b="0" dirty="0">
                          <a:solidFill>
                            <a:schemeClr val="tx1"/>
                          </a:solidFill>
                          <a:effectLst/>
                        </a:rPr>
                        <a:t>,</a:t>
                      </a:r>
                      <a:r>
                        <a:rPr lang="zh-CN" sz="2800" b="0" dirty="0">
                          <a:solidFill>
                            <a:schemeClr val="tx1"/>
                          </a:solidFill>
                          <a:effectLst/>
                        </a:rPr>
                        <a:t>其中</a:t>
                      </a:r>
                      <a:r>
                        <a:rPr lang="en-US" sz="2800" b="0" dirty="0">
                          <a:solidFill>
                            <a:schemeClr val="tx1"/>
                          </a:solidFill>
                          <a:effectLst/>
                        </a:rPr>
                        <a:t>—O—O—</a:t>
                      </a:r>
                      <a:r>
                        <a:rPr lang="zh-CN" sz="2800" b="0" dirty="0">
                          <a:solidFill>
                            <a:schemeClr val="tx1"/>
                          </a:solidFill>
                          <a:effectLst/>
                        </a:rPr>
                        <a:t>称为过氧键</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 val="1892403991"/>
                  </a:ext>
                </a:extLst>
              </a:tr>
              <a:tr h="436018">
                <a:tc rowSpan="3">
                  <a:txBody>
                    <a:bodyPr/>
                    <a:lstStyle/>
                    <a:p>
                      <a:pPr algn="ctr">
                        <a:lnSpc>
                          <a:spcPct val="100000"/>
                        </a:lnSpc>
                        <a:spcAft>
                          <a:spcPts val="0"/>
                        </a:spcAft>
                      </a:pPr>
                      <a:r>
                        <a:rPr lang="zh-CN" sz="2800" b="0">
                          <a:solidFill>
                            <a:schemeClr val="tx1"/>
                          </a:solidFill>
                          <a:effectLst/>
                        </a:rPr>
                        <a:t>化</a:t>
                      </a:r>
                    </a:p>
                    <a:p>
                      <a:pPr algn="ctr">
                        <a:lnSpc>
                          <a:spcPct val="100000"/>
                        </a:lnSpc>
                        <a:spcAft>
                          <a:spcPts val="0"/>
                        </a:spcAft>
                      </a:pPr>
                      <a:r>
                        <a:rPr lang="zh-CN" sz="2800" b="0">
                          <a:solidFill>
                            <a:schemeClr val="tx1"/>
                          </a:solidFill>
                          <a:effectLst/>
                        </a:rPr>
                        <a:t>学</a:t>
                      </a:r>
                    </a:p>
                    <a:p>
                      <a:pPr algn="ctr">
                        <a:lnSpc>
                          <a:spcPct val="100000"/>
                        </a:lnSpc>
                        <a:spcAft>
                          <a:spcPts val="0"/>
                        </a:spcAft>
                      </a:pPr>
                      <a:r>
                        <a:rPr lang="zh-CN" sz="2800" b="0">
                          <a:solidFill>
                            <a:schemeClr val="tx1"/>
                          </a:solidFill>
                          <a:effectLst/>
                        </a:rPr>
                        <a:t>性</a:t>
                      </a:r>
                    </a:p>
                    <a:p>
                      <a:pPr algn="ctr">
                        <a:lnSpc>
                          <a:spcPct val="100000"/>
                        </a:lnSpc>
                        <a:spcAft>
                          <a:spcPts val="0"/>
                        </a:spcAft>
                      </a:pPr>
                      <a:r>
                        <a:rPr lang="zh-CN" sz="2800" b="0">
                          <a:solidFill>
                            <a:schemeClr val="tx1"/>
                          </a:solidFill>
                          <a:effectLst/>
                        </a:rPr>
                        <a:t>质</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不稳定性</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2H</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         2H</a:t>
                      </a:r>
                      <a:r>
                        <a:rPr lang="en-US" sz="2800" b="0" baseline="-25000" dirty="0">
                          <a:solidFill>
                            <a:schemeClr val="tx1"/>
                          </a:solidFill>
                          <a:effectLst/>
                        </a:rPr>
                        <a:t>2</a:t>
                      </a:r>
                      <a:r>
                        <a:rPr lang="en-US" sz="2800" b="0" dirty="0">
                          <a:solidFill>
                            <a:schemeClr val="tx1"/>
                          </a:solidFill>
                          <a:effectLst/>
                        </a:rPr>
                        <a:t>O+O</a:t>
                      </a:r>
                      <a:r>
                        <a:rPr lang="en-US" sz="2800" b="0" baseline="-25000" dirty="0">
                          <a:solidFill>
                            <a:schemeClr val="tx1"/>
                          </a:solidFill>
                          <a:effectLst/>
                        </a:rPr>
                        <a:t>2</a:t>
                      </a:r>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98302944"/>
                  </a:ext>
                </a:extLst>
              </a:tr>
              <a:tr h="872035">
                <a:tc vMerge="1">
                  <a:txBody>
                    <a:bodyPr/>
                    <a:lstStyle/>
                    <a:p>
                      <a:endParaRPr lang="zh-CN" altLang="en-US"/>
                    </a:p>
                  </a:txBody>
                  <a:tcPr/>
                </a:tc>
                <a:tc>
                  <a:txBody>
                    <a:bodyPr/>
                    <a:lstStyle/>
                    <a:p>
                      <a:pPr algn="ctr">
                        <a:lnSpc>
                          <a:spcPct val="100000"/>
                        </a:lnSpc>
                        <a:spcAft>
                          <a:spcPts val="0"/>
                        </a:spcAft>
                      </a:pPr>
                      <a:r>
                        <a:rPr lang="zh-CN" sz="2800" b="0" dirty="0">
                          <a:solidFill>
                            <a:schemeClr val="tx1"/>
                          </a:solidFill>
                          <a:effectLst/>
                        </a:rPr>
                        <a:t>还原性</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zh-CN" sz="2800" b="0" dirty="0">
                          <a:solidFill>
                            <a:schemeClr val="tx1"/>
                          </a:solidFill>
                          <a:effectLst/>
                        </a:rPr>
                        <a:t>中氧元素显</a:t>
                      </a:r>
                      <a:r>
                        <a:rPr lang="en-US" sz="2800" b="0" dirty="0">
                          <a:solidFill>
                            <a:schemeClr val="tx1"/>
                          </a:solidFill>
                          <a:effectLst/>
                        </a:rPr>
                        <a:t>-1</a:t>
                      </a:r>
                      <a:r>
                        <a:rPr lang="zh-CN" sz="2800" b="0" dirty="0">
                          <a:solidFill>
                            <a:schemeClr val="tx1"/>
                          </a:solidFill>
                          <a:effectLst/>
                        </a:rPr>
                        <a:t>价</a:t>
                      </a:r>
                      <a:r>
                        <a:rPr lang="en-US" sz="2800" b="0" dirty="0">
                          <a:solidFill>
                            <a:schemeClr val="tx1"/>
                          </a:solidFill>
                          <a:effectLst/>
                        </a:rPr>
                        <a:t>,</a:t>
                      </a:r>
                      <a:r>
                        <a:rPr lang="zh-CN" sz="2800" b="0" dirty="0">
                          <a:solidFill>
                            <a:schemeClr val="tx1"/>
                          </a:solidFill>
                          <a:effectLst/>
                        </a:rPr>
                        <a:t>能被强氧化剂氧化成</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a:t>
                      </a:r>
                      <a:r>
                        <a:rPr lang="zh-CN" sz="2800" b="0" dirty="0">
                          <a:solidFill>
                            <a:schemeClr val="tx1"/>
                          </a:solidFill>
                          <a:effectLst/>
                        </a:rPr>
                        <a:t>如</a:t>
                      </a:r>
                      <a:r>
                        <a:rPr lang="en-US" sz="2800" b="0" dirty="0">
                          <a:solidFill>
                            <a:schemeClr val="tx1"/>
                          </a:solidFill>
                          <a:effectLst/>
                        </a:rPr>
                        <a:t>:</a:t>
                      </a:r>
                      <a:endParaRPr lang="zh-CN" sz="2800" b="0" dirty="0">
                        <a:solidFill>
                          <a:schemeClr val="tx1"/>
                        </a:solidFill>
                        <a:effectLst/>
                      </a:endParaRPr>
                    </a:p>
                    <a:p>
                      <a:pPr algn="l">
                        <a:lnSpc>
                          <a:spcPct val="100000"/>
                        </a:lnSpc>
                        <a:spcAft>
                          <a:spcPts val="0"/>
                        </a:spcAft>
                      </a:pPr>
                      <a:r>
                        <a:rPr lang="en-US" sz="2800" b="0" dirty="0">
                          <a:solidFill>
                            <a:schemeClr val="tx1"/>
                          </a:solidFill>
                          <a:effectLst/>
                        </a:rPr>
                        <a:t>2KMnO</a:t>
                      </a:r>
                      <a:r>
                        <a:rPr lang="en-US" sz="2800" b="0" baseline="-25000" dirty="0">
                          <a:solidFill>
                            <a:schemeClr val="tx1"/>
                          </a:solidFill>
                          <a:effectLst/>
                        </a:rPr>
                        <a:t>4</a:t>
                      </a:r>
                      <a:r>
                        <a:rPr lang="en-US" sz="2800" b="0" dirty="0">
                          <a:solidFill>
                            <a:schemeClr val="tx1"/>
                          </a:solidFill>
                          <a:effectLst/>
                        </a:rPr>
                        <a:t>+5H</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+3H</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4</a:t>
                      </a:r>
                      <a:r>
                        <a:rPr lang="en-US" sz="2800" b="0" dirty="0">
                          <a:solidFill>
                            <a:schemeClr val="tx1"/>
                          </a:solidFill>
                          <a:effectLst/>
                        </a:rPr>
                        <a:t>       K</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4</a:t>
                      </a:r>
                      <a:r>
                        <a:rPr lang="en-US" sz="2800" b="0" dirty="0">
                          <a:solidFill>
                            <a:schemeClr val="tx1"/>
                          </a:solidFill>
                          <a:effectLst/>
                        </a:rPr>
                        <a:t>+2MnSO</a:t>
                      </a:r>
                      <a:r>
                        <a:rPr lang="en-US" sz="2800" b="0" baseline="-25000" dirty="0">
                          <a:solidFill>
                            <a:schemeClr val="tx1"/>
                          </a:solidFill>
                          <a:effectLst/>
                        </a:rPr>
                        <a:t>4</a:t>
                      </a:r>
                      <a:r>
                        <a:rPr lang="en-US" sz="2800" b="0" dirty="0">
                          <a:solidFill>
                            <a:schemeClr val="tx1"/>
                          </a:solidFill>
                          <a:effectLst/>
                        </a:rPr>
                        <a:t>+5O</a:t>
                      </a:r>
                      <a:r>
                        <a:rPr lang="en-US" sz="2800" b="0" baseline="-25000" dirty="0">
                          <a:solidFill>
                            <a:schemeClr val="tx1"/>
                          </a:solidFill>
                          <a:effectLst/>
                        </a:rPr>
                        <a:t>2</a:t>
                      </a:r>
                      <a:r>
                        <a:rPr lang="en-US" sz="2800" b="0" dirty="0">
                          <a:solidFill>
                            <a:schemeClr val="tx1"/>
                          </a:solidFill>
                          <a:effectLst/>
                        </a:rPr>
                        <a:t>↑+8H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3430285"/>
                  </a:ext>
                </a:extLst>
              </a:tr>
              <a:tr h="1744071">
                <a:tc vMerge="1">
                  <a:txBody>
                    <a:bodyPr/>
                    <a:lstStyle/>
                    <a:p>
                      <a:endParaRPr lang="zh-CN" altLang="en-US"/>
                    </a:p>
                  </a:txBody>
                  <a:tcPr/>
                </a:tc>
                <a:tc>
                  <a:txBody>
                    <a:bodyPr/>
                    <a:lstStyle/>
                    <a:p>
                      <a:pPr algn="ctr">
                        <a:lnSpc>
                          <a:spcPct val="100000"/>
                        </a:lnSpc>
                        <a:spcAft>
                          <a:spcPts val="0"/>
                        </a:spcAft>
                      </a:pPr>
                      <a:r>
                        <a:rPr lang="zh-CN" sz="2800" b="0" dirty="0">
                          <a:solidFill>
                            <a:schemeClr val="tx1"/>
                          </a:solidFill>
                          <a:effectLst/>
                        </a:rPr>
                        <a:t>氧化性</a:t>
                      </a:r>
                    </a:p>
                    <a:p>
                      <a:pPr algn="ctr">
                        <a:lnSpc>
                          <a:spcPct val="100000"/>
                        </a:lnSpc>
                        <a:spcAft>
                          <a:spcPts val="0"/>
                        </a:spcAft>
                      </a:pPr>
                      <a:r>
                        <a:rPr lang="en-US" sz="2800" b="0" dirty="0">
                          <a:solidFill>
                            <a:schemeClr val="tx1"/>
                          </a:solidFill>
                          <a:effectLst/>
                        </a:rPr>
                        <a:t>(</a:t>
                      </a:r>
                      <a:r>
                        <a:rPr lang="zh-CN" sz="2800" b="0" dirty="0">
                          <a:solidFill>
                            <a:schemeClr val="tx1"/>
                          </a:solidFill>
                          <a:effectLst/>
                        </a:rPr>
                        <a:t>主要</a:t>
                      </a:r>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zh-CN" sz="2800" b="0" dirty="0">
                          <a:solidFill>
                            <a:schemeClr val="tx1"/>
                          </a:solidFill>
                          <a:effectLst/>
                        </a:rPr>
                        <a:t>中氧元素显</a:t>
                      </a:r>
                      <a:r>
                        <a:rPr lang="en-US" sz="2800" b="0" dirty="0">
                          <a:solidFill>
                            <a:schemeClr val="tx1"/>
                          </a:solidFill>
                          <a:effectLst/>
                        </a:rPr>
                        <a:t>-1</a:t>
                      </a:r>
                      <a:r>
                        <a:rPr lang="zh-CN" sz="2800" b="0" dirty="0">
                          <a:solidFill>
                            <a:schemeClr val="tx1"/>
                          </a:solidFill>
                          <a:effectLst/>
                        </a:rPr>
                        <a:t>价</a:t>
                      </a:r>
                      <a:r>
                        <a:rPr lang="en-US" sz="2800" b="0" dirty="0">
                          <a:solidFill>
                            <a:schemeClr val="tx1"/>
                          </a:solidFill>
                          <a:effectLst/>
                        </a:rPr>
                        <a:t>,</a:t>
                      </a:r>
                      <a:r>
                        <a:rPr lang="zh-CN" sz="2800" b="0" dirty="0">
                          <a:solidFill>
                            <a:schemeClr val="tx1"/>
                          </a:solidFill>
                          <a:effectLst/>
                        </a:rPr>
                        <a:t>能被较强的还原剂还原成</a:t>
                      </a:r>
                      <a:r>
                        <a:rPr lang="en-US" sz="2800" b="0" dirty="0">
                          <a:solidFill>
                            <a:schemeClr val="tx1"/>
                          </a:solidFill>
                          <a:effectLst/>
                        </a:rPr>
                        <a:t>-2</a:t>
                      </a:r>
                      <a:r>
                        <a:rPr lang="zh-CN" sz="2800" b="0" dirty="0">
                          <a:solidFill>
                            <a:schemeClr val="tx1"/>
                          </a:solidFill>
                          <a:effectLst/>
                        </a:rPr>
                        <a:t>价</a:t>
                      </a:r>
                      <a:r>
                        <a:rPr lang="en-US" sz="2800" b="0" dirty="0">
                          <a:solidFill>
                            <a:schemeClr val="tx1"/>
                          </a:solidFill>
                          <a:effectLst/>
                        </a:rPr>
                        <a:t>,</a:t>
                      </a:r>
                      <a:r>
                        <a:rPr lang="zh-CN" sz="2800" b="0" dirty="0">
                          <a:solidFill>
                            <a:schemeClr val="tx1"/>
                          </a:solidFill>
                          <a:effectLst/>
                        </a:rPr>
                        <a:t>如</a:t>
                      </a:r>
                      <a:r>
                        <a:rPr lang="en-US" sz="2800" b="0" dirty="0">
                          <a:solidFill>
                            <a:schemeClr val="tx1"/>
                          </a:solidFill>
                          <a:effectLst/>
                        </a:rPr>
                        <a:t>:</a:t>
                      </a:r>
                      <a:endParaRPr lang="zh-CN" sz="2800" b="0" dirty="0">
                        <a:solidFill>
                          <a:schemeClr val="tx1"/>
                        </a:solidFill>
                        <a:effectLst/>
                      </a:endParaRPr>
                    </a:p>
                    <a:p>
                      <a:pPr algn="l">
                        <a:lnSpc>
                          <a:spcPct val="10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+2HI      I</a:t>
                      </a:r>
                      <a:r>
                        <a:rPr lang="en-US" sz="2800" b="0" baseline="-25000" dirty="0">
                          <a:solidFill>
                            <a:schemeClr val="tx1"/>
                          </a:solidFill>
                          <a:effectLst/>
                        </a:rPr>
                        <a:t>2</a:t>
                      </a:r>
                      <a:r>
                        <a:rPr lang="en-US" sz="2800" b="0" dirty="0">
                          <a:solidFill>
                            <a:schemeClr val="tx1"/>
                          </a:solidFill>
                          <a:effectLst/>
                        </a:rPr>
                        <a:t>+2H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endParaRPr>
                    </a:p>
                    <a:p>
                      <a:pPr algn="l">
                        <a:lnSpc>
                          <a:spcPct val="10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+2H</a:t>
                      </a:r>
                      <a:r>
                        <a:rPr lang="en-US" sz="2800" b="0" baseline="30000" dirty="0">
                          <a:solidFill>
                            <a:schemeClr val="tx1"/>
                          </a:solidFill>
                          <a:effectLst/>
                        </a:rPr>
                        <a:t>+</a:t>
                      </a:r>
                      <a:r>
                        <a:rPr lang="en-US" sz="2800" b="0" dirty="0">
                          <a:solidFill>
                            <a:schemeClr val="tx1"/>
                          </a:solidFill>
                          <a:effectLst/>
                        </a:rPr>
                        <a:t>+2Fe</a:t>
                      </a:r>
                      <a:r>
                        <a:rPr lang="en-US" sz="2800" b="0" baseline="30000" dirty="0">
                          <a:solidFill>
                            <a:schemeClr val="tx1"/>
                          </a:solidFill>
                          <a:effectLst/>
                        </a:rPr>
                        <a:t>2+</a:t>
                      </a:r>
                      <a:r>
                        <a:rPr lang="en-US" sz="2800" b="0" dirty="0">
                          <a:solidFill>
                            <a:schemeClr val="tx1"/>
                          </a:solidFill>
                          <a:effectLst/>
                        </a:rPr>
                        <a:t>       2H</a:t>
                      </a:r>
                      <a:r>
                        <a:rPr lang="en-US" sz="2800" b="0" baseline="-25000" dirty="0">
                          <a:solidFill>
                            <a:schemeClr val="tx1"/>
                          </a:solidFill>
                          <a:effectLst/>
                        </a:rPr>
                        <a:t>2</a:t>
                      </a:r>
                      <a:r>
                        <a:rPr lang="en-US" sz="2800" b="0" dirty="0">
                          <a:solidFill>
                            <a:schemeClr val="tx1"/>
                          </a:solidFill>
                          <a:effectLst/>
                        </a:rPr>
                        <a:t>O+2Fe</a:t>
                      </a:r>
                      <a:r>
                        <a:rPr lang="en-US" sz="2800" b="0" baseline="30000" dirty="0">
                          <a:solidFill>
                            <a:schemeClr val="tx1"/>
                          </a:solidFill>
                          <a:effectLst/>
                        </a:rPr>
                        <a:t>3+</a:t>
                      </a:r>
                      <a:r>
                        <a:rPr lang="en-US" sz="2800" b="0" dirty="0">
                          <a:solidFill>
                            <a:schemeClr val="tx1"/>
                          </a:solidFill>
                          <a:effectLst/>
                        </a:rPr>
                        <a:t>;</a:t>
                      </a:r>
                      <a:endParaRPr lang="zh-CN" sz="2800" b="0" dirty="0">
                        <a:solidFill>
                          <a:schemeClr val="tx1"/>
                        </a:solidFill>
                        <a:effectLst/>
                      </a:endParaRPr>
                    </a:p>
                    <a:p>
                      <a:pPr algn="l">
                        <a:lnSpc>
                          <a:spcPct val="10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2</a:t>
                      </a:r>
                      <a:r>
                        <a:rPr lang="en-US" sz="2800" b="0" dirty="0">
                          <a:solidFill>
                            <a:schemeClr val="tx1"/>
                          </a:solidFill>
                          <a:effectLst/>
                        </a:rPr>
                        <a:t>       H</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4</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7497203"/>
                  </a:ext>
                </a:extLst>
              </a:tr>
              <a:tr h="872035">
                <a:tc>
                  <a:txBody>
                    <a:bodyPr/>
                    <a:lstStyle/>
                    <a:p>
                      <a:pPr algn="ctr">
                        <a:lnSpc>
                          <a:spcPct val="100000"/>
                        </a:lnSpc>
                        <a:spcAft>
                          <a:spcPts val="0"/>
                        </a:spcAft>
                      </a:pPr>
                      <a:r>
                        <a:rPr lang="zh-CN" sz="2800" b="0">
                          <a:solidFill>
                            <a:schemeClr val="tx1"/>
                          </a:solidFill>
                          <a:effectLst/>
                        </a:rPr>
                        <a:t>用途</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lnSpc>
                          <a:spcPct val="100000"/>
                        </a:lnSpc>
                        <a:spcAft>
                          <a:spcPts val="0"/>
                        </a:spcAft>
                      </a:pPr>
                      <a:r>
                        <a:rPr lang="zh-CN" sz="2800" b="0" dirty="0">
                          <a:solidFill>
                            <a:schemeClr val="tx1"/>
                          </a:solidFill>
                          <a:effectLst/>
                        </a:rPr>
                        <a:t>由于</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2</a:t>
                      </a:r>
                      <a:r>
                        <a:rPr lang="zh-CN" sz="2800" b="0" dirty="0">
                          <a:solidFill>
                            <a:schemeClr val="tx1"/>
                          </a:solidFill>
                          <a:effectLst/>
                        </a:rPr>
                        <a:t>具有氧化性</a:t>
                      </a:r>
                      <a:r>
                        <a:rPr lang="en-US" sz="2800" b="0" dirty="0">
                          <a:solidFill>
                            <a:schemeClr val="tx1"/>
                          </a:solidFill>
                          <a:effectLst/>
                        </a:rPr>
                        <a:t>,</a:t>
                      </a:r>
                      <a:r>
                        <a:rPr lang="zh-CN" sz="2800" b="0" dirty="0">
                          <a:solidFill>
                            <a:schemeClr val="tx1"/>
                          </a:solidFill>
                          <a:effectLst/>
                        </a:rPr>
                        <a:t>主要用于漂白和杀菌消毒</a:t>
                      </a:r>
                      <a:r>
                        <a:rPr lang="en-US" sz="2800" b="0" dirty="0">
                          <a:solidFill>
                            <a:schemeClr val="tx1"/>
                          </a:solidFill>
                          <a:effectLst/>
                        </a:rPr>
                        <a:t>;</a:t>
                      </a:r>
                      <a:r>
                        <a:rPr lang="zh-CN" sz="2800" b="0" dirty="0">
                          <a:solidFill>
                            <a:schemeClr val="tx1"/>
                          </a:solidFill>
                          <a:effectLst/>
                        </a:rPr>
                        <a:t>在环境保护中用于氧化有毒的氰化物、硫化物等</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xmlns="" val="2248516142"/>
                  </a:ext>
                </a:extLst>
              </a:tr>
            </a:tbl>
          </a:graphicData>
        </a:graphic>
      </p:graphicFrame>
      <p:pic>
        <p:nvPicPr>
          <p:cNvPr id="32" name="YLLJBTLJT19.jpg"/>
          <p:cNvPicPr/>
          <p:nvPr/>
        </p:nvPicPr>
        <p:blipFill>
          <a:blip r:embed="rId2"/>
          <a:stretch>
            <a:fillRect/>
          </a:stretch>
        </p:blipFill>
        <p:spPr>
          <a:xfrm>
            <a:off x="3451859" y="1009430"/>
            <a:ext cx="1089275" cy="375505"/>
          </a:xfrm>
          <a:prstGeom prst="rect">
            <a:avLst/>
          </a:prstGeom>
        </p:spPr>
      </p:pic>
      <p:pic>
        <p:nvPicPr>
          <p:cNvPr id="33" name="图片 32"/>
          <p:cNvPicPr/>
          <p:nvPr/>
        </p:nvPicPr>
        <p:blipFill>
          <a:blip r:embed="rId3"/>
          <a:stretch>
            <a:fillRect/>
          </a:stretch>
        </p:blipFill>
        <p:spPr>
          <a:xfrm>
            <a:off x="3937884" y="2747879"/>
            <a:ext cx="656976" cy="349484"/>
          </a:xfrm>
          <a:prstGeom prst="rect">
            <a:avLst/>
          </a:prstGeom>
        </p:spPr>
      </p:pic>
      <p:pic>
        <p:nvPicPr>
          <p:cNvPr id="34" name="图片 33"/>
          <p:cNvPicPr/>
          <p:nvPr/>
        </p:nvPicPr>
        <p:blipFill>
          <a:blip r:embed="rId4"/>
          <a:stretch>
            <a:fillRect/>
          </a:stretch>
        </p:blipFill>
        <p:spPr>
          <a:xfrm>
            <a:off x="6798946" y="3701491"/>
            <a:ext cx="476248" cy="274584"/>
          </a:xfrm>
          <a:prstGeom prst="rect">
            <a:avLst/>
          </a:prstGeom>
        </p:spPr>
      </p:pic>
      <p:pic>
        <p:nvPicPr>
          <p:cNvPr id="35" name="图片 34"/>
          <p:cNvPicPr/>
          <p:nvPr/>
        </p:nvPicPr>
        <p:blipFill>
          <a:blip r:embed="rId4"/>
          <a:stretch>
            <a:fillRect/>
          </a:stretch>
        </p:blipFill>
        <p:spPr>
          <a:xfrm>
            <a:off x="4504939" y="4584088"/>
            <a:ext cx="476248" cy="274584"/>
          </a:xfrm>
          <a:prstGeom prst="rect">
            <a:avLst/>
          </a:prstGeom>
        </p:spPr>
      </p:pic>
      <p:pic>
        <p:nvPicPr>
          <p:cNvPr id="36" name="图片 35"/>
          <p:cNvPicPr/>
          <p:nvPr/>
        </p:nvPicPr>
        <p:blipFill>
          <a:blip r:embed="rId4"/>
          <a:stretch>
            <a:fillRect/>
          </a:stretch>
        </p:blipFill>
        <p:spPr>
          <a:xfrm>
            <a:off x="5536179" y="4990488"/>
            <a:ext cx="476248" cy="274584"/>
          </a:xfrm>
          <a:prstGeom prst="rect">
            <a:avLst/>
          </a:prstGeom>
        </p:spPr>
      </p:pic>
      <p:pic>
        <p:nvPicPr>
          <p:cNvPr id="37" name="图片 36"/>
          <p:cNvPicPr/>
          <p:nvPr/>
        </p:nvPicPr>
        <p:blipFill>
          <a:blip r:embed="rId4"/>
          <a:stretch>
            <a:fillRect/>
          </a:stretch>
        </p:blipFill>
        <p:spPr>
          <a:xfrm>
            <a:off x="4541134" y="5407048"/>
            <a:ext cx="476248" cy="274584"/>
          </a:xfrm>
          <a:prstGeom prst="rect">
            <a:avLst/>
          </a:prstGeom>
        </p:spPr>
      </p:pic>
      <p:sp>
        <p:nvSpPr>
          <p:cNvPr id="20" name="矩形 19"/>
          <p:cNvSpPr/>
          <p:nvPr/>
        </p:nvSpPr>
        <p:spPr>
          <a:xfrm>
            <a:off x="190388" y="309255"/>
            <a:ext cx="11713580" cy="662297"/>
          </a:xfrm>
          <a:prstGeom prst="rect">
            <a:avLst/>
          </a:prstGeom>
        </p:spPr>
        <p:txBody>
          <a:bodyPr wrap="square">
            <a:spAutoFit/>
          </a:bodyPr>
          <a:lstStyle/>
          <a:p>
            <a:pPr>
              <a:lnSpc>
                <a:spcPct val="150000"/>
              </a:lnSpc>
            </a:pPr>
            <a:r>
              <a:rPr lang="en-US" altLang="zh-CN" sz="2800" b="1" dirty="0"/>
              <a:t>2.</a:t>
            </a:r>
            <a:r>
              <a:rPr lang="zh-CN" altLang="en-US" sz="2800" b="1" dirty="0"/>
              <a:t>过氧化氢</a:t>
            </a:r>
          </a:p>
        </p:txBody>
      </p:sp>
    </p:spTree>
    <p:extLst>
      <p:ext uri="{BB962C8B-B14F-4D97-AF65-F5344CB8AC3E}">
        <p14:creationId xmlns:p14="http://schemas.microsoft.com/office/powerpoint/2010/main" val="280787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3068" y="256492"/>
            <a:ext cx="11713580" cy="3970318"/>
          </a:xfrm>
          <a:prstGeom prst="rect">
            <a:avLst/>
          </a:prstGeom>
        </p:spPr>
        <p:txBody>
          <a:bodyPr wrap="square">
            <a:spAutoFit/>
          </a:bodyPr>
          <a:lstStyle/>
          <a:p>
            <a:pPr>
              <a:lnSpc>
                <a:spcPct val="150000"/>
              </a:lnSpc>
            </a:pPr>
            <a:r>
              <a:rPr lang="zh-CN" altLang="en-US" sz="2800" b="1" dirty="0">
                <a:solidFill>
                  <a:srgbClr val="DA251C"/>
                </a:solidFill>
              </a:rPr>
              <a:t>拓展延伸</a:t>
            </a:r>
            <a:endParaRPr lang="en-US" altLang="zh-CN" sz="2800" b="1" dirty="0">
              <a:solidFill>
                <a:srgbClr val="DA251C"/>
              </a:solidFill>
            </a:endParaRPr>
          </a:p>
          <a:p>
            <a:pPr>
              <a:lnSpc>
                <a:spcPct val="150000"/>
              </a:lnSpc>
            </a:pPr>
            <a:r>
              <a:rPr lang="en-US" altLang="zh-CN" sz="2800" dirty="0"/>
              <a:t>1.</a:t>
            </a:r>
            <a:r>
              <a:rPr lang="zh-CN" altLang="zh-CN" sz="2800" dirty="0"/>
              <a:t>除</a:t>
            </a:r>
            <a:r>
              <a:rPr lang="en-US" altLang="zh-CN" sz="2800" dirty="0"/>
              <a:t>MnO</a:t>
            </a:r>
            <a:r>
              <a:rPr lang="en-US" altLang="zh-CN" sz="2800" baseline="-25000" dirty="0"/>
              <a:t>2</a:t>
            </a:r>
            <a:r>
              <a:rPr lang="zh-CN" altLang="zh-CN" sz="2800" dirty="0"/>
              <a:t>外</a:t>
            </a:r>
            <a:r>
              <a:rPr lang="en-US" altLang="zh-CN" sz="2800" dirty="0"/>
              <a:t>,Fe</a:t>
            </a:r>
            <a:r>
              <a:rPr lang="en-US" altLang="zh-CN" sz="2800" baseline="30000" dirty="0"/>
              <a:t>2+</a:t>
            </a:r>
            <a:r>
              <a:rPr lang="zh-CN" altLang="zh-CN" sz="2800" dirty="0"/>
              <a:t>、</a:t>
            </a:r>
            <a:r>
              <a:rPr lang="en-US" altLang="zh-CN" sz="2800" dirty="0"/>
              <a:t>Mn</a:t>
            </a:r>
            <a:r>
              <a:rPr lang="en-US" altLang="zh-CN" sz="2800" baseline="30000" dirty="0"/>
              <a:t>2+</a:t>
            </a:r>
            <a:r>
              <a:rPr lang="zh-CN" altLang="zh-CN" sz="2800" dirty="0"/>
              <a:t>、</a:t>
            </a:r>
            <a:r>
              <a:rPr lang="en-US" altLang="zh-CN" sz="2800" dirty="0"/>
              <a:t>Cu</a:t>
            </a:r>
            <a:r>
              <a:rPr lang="en-US" altLang="zh-CN" sz="2800" baseline="30000" dirty="0"/>
              <a:t>2+</a:t>
            </a:r>
            <a:r>
              <a:rPr lang="zh-CN" altLang="zh-CN" sz="2800" dirty="0"/>
              <a:t>、</a:t>
            </a:r>
            <a:r>
              <a:rPr lang="en-US" altLang="zh-CN" sz="2800" dirty="0"/>
              <a:t>Cr</a:t>
            </a:r>
            <a:r>
              <a:rPr lang="en-US" altLang="zh-CN" sz="2800" baseline="30000" dirty="0"/>
              <a:t>3+</a:t>
            </a:r>
            <a:r>
              <a:rPr lang="zh-CN" altLang="zh-CN" sz="2800" dirty="0"/>
              <a:t>等也均能催化</a:t>
            </a:r>
            <a:r>
              <a:rPr lang="en-US" altLang="zh-CN" sz="2800" dirty="0"/>
              <a:t>H</a:t>
            </a:r>
            <a:r>
              <a:rPr lang="en-US" altLang="zh-CN" sz="2800" baseline="-25000" dirty="0"/>
              <a:t>2</a:t>
            </a:r>
            <a:r>
              <a:rPr lang="en-US" altLang="zh-CN" sz="2800" dirty="0"/>
              <a:t>O</a:t>
            </a:r>
            <a:r>
              <a:rPr lang="en-US" altLang="zh-CN" sz="2800" baseline="-25000" dirty="0"/>
              <a:t>2</a:t>
            </a:r>
            <a:r>
              <a:rPr lang="zh-CN" altLang="zh-CN" sz="2800" dirty="0"/>
              <a:t>的分解</a:t>
            </a:r>
            <a:r>
              <a:rPr lang="en-US" altLang="zh-CN" sz="2800" dirty="0"/>
              <a:t>;H</a:t>
            </a:r>
            <a:r>
              <a:rPr lang="en-US" altLang="zh-CN" sz="2800" baseline="-25000" dirty="0"/>
              <a:t>2</a:t>
            </a:r>
            <a:r>
              <a:rPr lang="en-US" altLang="zh-CN" sz="2800" dirty="0"/>
              <a:t>O</a:t>
            </a:r>
            <a:r>
              <a:rPr lang="en-US" altLang="zh-CN" sz="2800" baseline="-25000" dirty="0"/>
              <a:t>2</a:t>
            </a:r>
            <a:r>
              <a:rPr lang="zh-CN" altLang="zh-CN" sz="2800" dirty="0"/>
              <a:t>在碱性环境中的分解远比在酸性环境中的快。</a:t>
            </a:r>
          </a:p>
          <a:p>
            <a:pPr>
              <a:lnSpc>
                <a:spcPct val="150000"/>
              </a:lnSpc>
            </a:pPr>
            <a:r>
              <a:rPr lang="en-US" altLang="zh-CN" sz="2800" dirty="0"/>
              <a:t>2.H</a:t>
            </a:r>
            <a:r>
              <a:rPr lang="en-US" altLang="zh-CN" sz="2800" baseline="-25000" dirty="0"/>
              <a:t>2</a:t>
            </a:r>
            <a:r>
              <a:rPr lang="en-US" altLang="zh-CN" sz="2800" dirty="0"/>
              <a:t>O</a:t>
            </a:r>
            <a:r>
              <a:rPr lang="en-US" altLang="zh-CN" sz="2800" baseline="-25000" dirty="0"/>
              <a:t>2</a:t>
            </a:r>
            <a:r>
              <a:rPr lang="zh-CN" altLang="zh-CN" sz="2800" dirty="0"/>
              <a:t>作氧化剂时</a:t>
            </a:r>
            <a:r>
              <a:rPr lang="en-US" altLang="zh-CN" sz="2800" dirty="0"/>
              <a:t>,</a:t>
            </a:r>
            <a:r>
              <a:rPr lang="zh-CN" altLang="zh-CN" sz="2800" dirty="0"/>
              <a:t>其还原产物一般为水</a:t>
            </a:r>
            <a:r>
              <a:rPr lang="en-US" altLang="zh-CN" sz="2800" dirty="0"/>
              <a:t>,</a:t>
            </a:r>
            <a:r>
              <a:rPr lang="zh-CN" altLang="zh-CN" sz="2800" dirty="0"/>
              <a:t>不引入杂质且对环境无污染</a:t>
            </a:r>
            <a:r>
              <a:rPr lang="en-US" altLang="zh-CN" sz="2800" dirty="0"/>
              <a:t>,</a:t>
            </a:r>
            <a:r>
              <a:rPr lang="zh-CN" altLang="zh-CN" sz="2800" dirty="0"/>
              <a:t>因而常用于除去具有还原性的杂质离子。</a:t>
            </a:r>
          </a:p>
          <a:p>
            <a:pPr>
              <a:lnSpc>
                <a:spcPct val="150000"/>
              </a:lnSpc>
            </a:pPr>
            <a:endParaRPr lang="zh-CN" altLang="en-US" sz="2800" dirty="0"/>
          </a:p>
        </p:txBody>
      </p:sp>
      <p:sp>
        <p:nvSpPr>
          <p:cNvPr id="22" name="矩形 21"/>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23" name="组合 22"/>
          <p:cNvGrpSpPr/>
          <p:nvPr/>
        </p:nvGrpSpPr>
        <p:grpSpPr>
          <a:xfrm>
            <a:off x="11409225" y="1524"/>
            <a:ext cx="85864" cy="187056"/>
            <a:chOff x="5320236" y="0"/>
            <a:chExt cx="1566554" cy="3412757"/>
          </a:xfrm>
        </p:grpSpPr>
        <p:sp>
          <p:nvSpPr>
            <p:cNvPr id="24" name="任意多边形 2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任意多边形 2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6" name="组合 25"/>
          <p:cNvGrpSpPr/>
          <p:nvPr/>
        </p:nvGrpSpPr>
        <p:grpSpPr>
          <a:xfrm>
            <a:off x="11578590" y="60500"/>
            <a:ext cx="379366" cy="115796"/>
            <a:chOff x="2452571" y="1771159"/>
            <a:chExt cx="7813430" cy="2384926"/>
          </a:xfrm>
          <a:solidFill>
            <a:schemeClr val="bg1"/>
          </a:solidFill>
        </p:grpSpPr>
        <p:sp>
          <p:nvSpPr>
            <p:cNvPr id="27" name="任意多边形 2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任意多边形 2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Tree>
    <p:extLst>
      <p:ext uri="{BB962C8B-B14F-4D97-AF65-F5344CB8AC3E}">
        <p14:creationId xmlns:p14="http://schemas.microsoft.com/office/powerpoint/2010/main" val="3244588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mc:AlternateContent xmlns:mc="http://schemas.openxmlformats.org/markup-compatibility/2006" xmlns:a14="http://schemas.microsoft.com/office/drawing/2010/main">
        <mc:Choice Requires="a14">
          <p:sp>
            <p:nvSpPr>
              <p:cNvPr id="3" name="矩形 2">
                <a:hlinkClick r:id="rId2" action="ppaction://hlinksldjump"/>
              </p:cNvPr>
              <p:cNvSpPr/>
              <p:nvPr/>
            </p:nvSpPr>
            <p:spPr>
              <a:xfrm>
                <a:off x="4659086" y="1273628"/>
                <a:ext cx="699951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硫及其化合物之间的转化</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二氧化硫的性质及制备</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solidFill>
                  </a:rPr>
                  <a:t>方法</a:t>
                </a:r>
                <a:r>
                  <a:rPr lang="en-US" altLang="zh-CN" sz="2800" dirty="0">
                    <a:solidFill>
                      <a:schemeClr val="tx1"/>
                    </a:solidFill>
                  </a:rPr>
                  <a:t>3 </a:t>
                </a:r>
                <a:r>
                  <a:rPr lang="zh-CN" altLang="zh-CN" sz="2800" dirty="0">
                    <a:solidFill>
                      <a:schemeClr val="tx1"/>
                    </a:solidFill>
                  </a:rPr>
                  <a:t>浓硫酸的性质及</a:t>
                </a:r>
                <a:r>
                  <a:rPr lang="en-US" altLang="zh-CN" sz="2800" dirty="0">
                    <a:solidFill>
                      <a:schemeClr val="tx1"/>
                    </a:solidFill>
                  </a:rPr>
                  <a:t>S</a:t>
                </a:r>
                <a14:m>
                  <m:oMath xmlns:m="http://schemas.openxmlformats.org/officeDocument/2006/math">
                    <m:sSubSup>
                      <m:sSubSupPr>
                        <m:ctrlPr>
                          <a:rPr lang="zh-CN" altLang="zh-CN" sz="2800" i="1">
                            <a:solidFill>
                              <a:schemeClr val="tx1"/>
                            </a:solidFill>
                            <a:latin typeface="Cambria Math" panose="02040503050406030204" pitchFamily="18" charset="0"/>
                          </a:rPr>
                        </m:ctrlPr>
                      </m:sSubSupPr>
                      <m:e>
                        <m:r>
                          <m:rPr>
                            <m:sty m:val="p"/>
                          </m:rPr>
                          <a:rPr lang="en-US" altLang="zh-CN" sz="2800">
                            <a:solidFill>
                              <a:schemeClr val="tx1"/>
                            </a:solidFill>
                            <a:latin typeface="Cambria Math" panose="02040503050406030204" pitchFamily="18" charset="0"/>
                          </a:rPr>
                          <m:t>O</m:t>
                        </m:r>
                      </m:e>
                      <m:sub>
                        <m:r>
                          <a:rPr lang="en-US" altLang="zh-CN" sz="2800">
                            <a:solidFill>
                              <a:schemeClr val="tx1"/>
                            </a:solidFill>
                            <a:latin typeface="Cambria Math" panose="02040503050406030204" pitchFamily="18" charset="0"/>
                          </a:rPr>
                          <m:t>3</m:t>
                        </m:r>
                      </m:sub>
                      <m:sup>
                        <m:r>
                          <a:rPr lang="en-US" altLang="zh-CN" sz="2800">
                            <a:solidFill>
                              <a:schemeClr val="tx1"/>
                            </a:solidFill>
                            <a:latin typeface="Cambria Math" panose="02040503050406030204" pitchFamily="18" charset="0"/>
                          </a:rPr>
                          <m:t>2</m:t>
                        </m:r>
                        <m:r>
                          <m:rPr>
                            <m:nor/>
                          </m:rPr>
                          <a:rPr lang="en-US" altLang="zh-CN" sz="2800" i="1">
                            <a:solidFill>
                              <a:schemeClr val="tx1"/>
                            </a:solidFill>
                          </a:rPr>
                          <m:t>−</m:t>
                        </m:r>
                      </m:sup>
                    </m:sSubSup>
                  </m:oMath>
                </a14:m>
                <a:r>
                  <a:rPr lang="zh-CN" altLang="zh-CN" sz="2800" dirty="0">
                    <a:solidFill>
                      <a:schemeClr val="tx1"/>
                    </a:solidFill>
                  </a:rPr>
                  <a:t>、</a:t>
                </a:r>
                <a:r>
                  <a:rPr lang="en-US" altLang="zh-CN" sz="2800" dirty="0">
                    <a:solidFill>
                      <a:schemeClr val="tx1"/>
                    </a:solidFill>
                  </a:rPr>
                  <a:t>S</a:t>
                </a:r>
                <a14:m>
                  <m:oMath xmlns:m="http://schemas.openxmlformats.org/officeDocument/2006/math">
                    <m:sSubSup>
                      <m:sSubSupPr>
                        <m:ctrlPr>
                          <a:rPr lang="zh-CN" altLang="zh-CN" sz="2800" i="1">
                            <a:solidFill>
                              <a:schemeClr val="tx1"/>
                            </a:solidFill>
                            <a:latin typeface="Cambria Math" panose="02040503050406030204" pitchFamily="18" charset="0"/>
                          </a:rPr>
                        </m:ctrlPr>
                      </m:sSubSupPr>
                      <m:e>
                        <m:r>
                          <m:rPr>
                            <m:sty m:val="p"/>
                          </m:rPr>
                          <a:rPr lang="en-US" altLang="zh-CN" sz="2800">
                            <a:solidFill>
                              <a:schemeClr val="tx1"/>
                            </a:solidFill>
                            <a:latin typeface="Cambria Math" panose="02040503050406030204" pitchFamily="18" charset="0"/>
                          </a:rPr>
                          <m:t>O</m:t>
                        </m:r>
                      </m:e>
                      <m:sub>
                        <m:r>
                          <a:rPr lang="en-US" altLang="zh-CN" sz="2800">
                            <a:solidFill>
                              <a:schemeClr val="tx1"/>
                            </a:solidFill>
                            <a:latin typeface="Cambria Math" panose="02040503050406030204" pitchFamily="18" charset="0"/>
                          </a:rPr>
                          <m:t>4</m:t>
                        </m:r>
                      </m:sub>
                      <m:sup>
                        <m:r>
                          <a:rPr lang="en-US" altLang="zh-CN" sz="2800">
                            <a:solidFill>
                              <a:schemeClr val="tx1"/>
                            </a:solidFill>
                            <a:latin typeface="Cambria Math" panose="02040503050406030204" pitchFamily="18" charset="0"/>
                          </a:rPr>
                          <m:t>2</m:t>
                        </m:r>
                        <m:r>
                          <m:rPr>
                            <m:nor/>
                          </m:rPr>
                          <a:rPr lang="en-US" altLang="zh-CN" sz="2800" i="1">
                            <a:solidFill>
                              <a:schemeClr val="tx1"/>
                            </a:solidFill>
                          </a:rPr>
                          <m:t>−</m:t>
                        </m:r>
                      </m:sup>
                    </m:sSubSup>
                  </m:oMath>
                </a14:m>
                <a:r>
                  <a:rPr lang="zh-CN" altLang="zh-CN" sz="2800" dirty="0">
                    <a:solidFill>
                      <a:schemeClr val="tx1"/>
                    </a:solidFill>
                  </a:rPr>
                  <a:t>的检验</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4 </a:t>
                </a:r>
                <a:r>
                  <a:rPr lang="zh-CN" altLang="en-US" sz="2800" dirty="0">
                    <a:solidFill>
                      <a:schemeClr val="tx1"/>
                    </a:solidFill>
                  </a:rPr>
                  <a:t>环境污染与环境保护</a:t>
                </a:r>
                <a:endParaRPr lang="en-US" altLang="zh-CN" sz="2800" dirty="0">
                  <a:solidFill>
                    <a:schemeClr val="tx1"/>
                  </a:solidFill>
                </a:endParaRPr>
              </a:p>
              <a:p>
                <a:pPr>
                  <a:lnSpc>
                    <a:spcPct val="150000"/>
                  </a:lnSpc>
                </a:pPr>
                <a:r>
                  <a:rPr lang="zh-CN" altLang="en-US" sz="2800" dirty="0">
                    <a:solidFill>
                      <a:schemeClr val="tx1"/>
                    </a:solidFill>
                  </a:rPr>
                  <a:t>微课</a:t>
                </a:r>
                <a:r>
                  <a:rPr lang="en-US" altLang="zh-CN" sz="2800" dirty="0">
                    <a:solidFill>
                      <a:schemeClr val="tx1"/>
                    </a:solidFill>
                  </a:rPr>
                  <a:t>8 </a:t>
                </a:r>
                <a:r>
                  <a:rPr lang="zh-CN" altLang="en-US" sz="2800" dirty="0">
                    <a:solidFill>
                      <a:schemeClr val="tx1"/>
                    </a:solidFill>
                  </a:rPr>
                  <a:t>常见漂白剂的漂白原理及适用范围</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mc:Choice>
        <mc:Fallback xmlns="">
          <p:sp>
            <p:nvSpPr>
              <p:cNvPr id="3" name="矩形 2">
                <a:hlinkClick r:id="rId3" action="ppaction://hlinksldjump"/>
              </p:cNvPr>
              <p:cNvSpPr>
                <a:spLocks noRot="1" noChangeAspect="1" noMove="1" noResize="1" noEditPoints="1" noAdjustHandles="1" noChangeArrowheads="1" noChangeShapeType="1" noTextEdit="1"/>
              </p:cNvSpPr>
              <p:nvPr/>
            </p:nvSpPr>
            <p:spPr>
              <a:xfrm>
                <a:off x="4659086" y="1273628"/>
                <a:ext cx="6999514" cy="4354285"/>
              </a:xfrm>
              <a:prstGeom prst="rect">
                <a:avLst/>
              </a:prstGeom>
              <a:blipFill>
                <a:blip r:embed="rId4"/>
                <a:stretch>
                  <a:fillRect l="-1741"/>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399995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52832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方法</a:t>
            </a:r>
            <a:r>
              <a:rPr lang="en-US" altLang="zh-CN" sz="2800" dirty="0">
                <a:solidFill>
                  <a:srgbClr val="DA251C"/>
                </a:solidFill>
              </a:rPr>
              <a:t>1 </a:t>
            </a:r>
            <a:r>
              <a:rPr lang="zh-CN" altLang="en-US" sz="2800" dirty="0">
                <a:solidFill>
                  <a:srgbClr val="DA251C"/>
                </a:solidFill>
              </a:rPr>
              <a:t>硫及其化合物之间的转化</a:t>
            </a:r>
            <a:endParaRPr lang="zh-CN" altLang="zh-CN" sz="2800" dirty="0">
              <a:solidFill>
                <a:srgbClr val="DA251C"/>
              </a:solidFill>
            </a:endParaRPr>
          </a:p>
        </p:txBody>
      </p:sp>
      <p:sp>
        <p:nvSpPr>
          <p:cNvPr id="2" name="矩形 1"/>
          <p:cNvSpPr/>
          <p:nvPr/>
        </p:nvSpPr>
        <p:spPr>
          <a:xfrm>
            <a:off x="234043" y="822582"/>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714F6134-7288-4796-8499-E211F9E0561B}"/>
              </a:ext>
            </a:extLst>
          </p:cNvPr>
          <p:cNvSpPr/>
          <p:nvPr/>
        </p:nvSpPr>
        <p:spPr>
          <a:xfrm>
            <a:off x="335643" y="1484879"/>
            <a:ext cx="11622313" cy="662297"/>
          </a:xfrm>
          <a:prstGeom prst="rect">
            <a:avLst/>
          </a:prstGeom>
        </p:spPr>
        <p:txBody>
          <a:bodyPr wrap="square">
            <a:spAutoFit/>
          </a:bodyPr>
          <a:lstStyle/>
          <a:p>
            <a:pPr>
              <a:lnSpc>
                <a:spcPct val="150000"/>
              </a:lnSpc>
            </a:pPr>
            <a:r>
              <a:rPr lang="en-US" altLang="zh-CN" sz="2800" b="1" dirty="0"/>
              <a:t>1.</a:t>
            </a:r>
            <a:r>
              <a:rPr lang="zh-CN" altLang="en-US" sz="2800" b="1" dirty="0"/>
              <a:t>不同价态硫元素之间的相互转化</a:t>
            </a:r>
            <a:endParaRPr lang="zh-CN" altLang="zh-CN" sz="2800" b="1" dirty="0"/>
          </a:p>
        </p:txBody>
      </p:sp>
      <p:pic>
        <p:nvPicPr>
          <p:cNvPr id="10" name="YBTWDTSDS专9-2T.eps" descr="id:2147521631;FounderCES"/>
          <p:cNvPicPr/>
          <p:nvPr/>
        </p:nvPicPr>
        <p:blipFill>
          <a:blip r:embed="rId2"/>
          <a:stretch>
            <a:fillRect/>
          </a:stretch>
        </p:blipFill>
        <p:spPr>
          <a:xfrm>
            <a:off x="1758060" y="2580640"/>
            <a:ext cx="8675880" cy="2936240"/>
          </a:xfrm>
          <a:prstGeom prst="rect">
            <a:avLst/>
          </a:prstGeom>
        </p:spPr>
      </p:pic>
    </p:spTree>
    <p:extLst>
      <p:ext uri="{BB962C8B-B14F-4D97-AF65-F5344CB8AC3E}">
        <p14:creationId xmlns:p14="http://schemas.microsoft.com/office/powerpoint/2010/main" val="2459543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矩形 3"/>
              <p:cNvSpPr/>
              <p:nvPr/>
            </p:nvSpPr>
            <p:spPr>
              <a:xfrm>
                <a:off x="360946" y="364670"/>
                <a:ext cx="11595701" cy="4628575"/>
              </a:xfrm>
              <a:prstGeom prst="rect">
                <a:avLst/>
              </a:prstGeom>
            </p:spPr>
            <p:txBody>
              <a:bodyPr wrap="square">
                <a:spAutoFit/>
              </a:bodyPr>
              <a:lstStyle/>
              <a:p>
                <a:pPr>
                  <a:lnSpc>
                    <a:spcPct val="150000"/>
                  </a:lnSpc>
                </a:pPr>
                <a:r>
                  <a:rPr lang="zh-CN" altLang="en-US" sz="2800" b="1" dirty="0">
                    <a:solidFill>
                      <a:srgbClr val="DA251C"/>
                    </a:solidFill>
                  </a:rPr>
                  <a:t>注意</a:t>
                </a:r>
                <a:endParaRPr lang="en-US" altLang="zh-CN" sz="2800" b="1" dirty="0">
                  <a:solidFill>
                    <a:srgbClr val="DA251C"/>
                  </a:solidFill>
                </a:endParaRPr>
              </a:p>
              <a:p>
                <a:pPr>
                  <a:lnSpc>
                    <a:spcPct val="150000"/>
                  </a:lnSpc>
                </a:pPr>
                <a:r>
                  <a:rPr lang="en-US" altLang="zh-CN" sz="2800" dirty="0"/>
                  <a:t>1.</a:t>
                </a:r>
                <a:r>
                  <a:rPr lang="zh-CN" altLang="zh-CN" sz="2800" dirty="0"/>
                  <a:t>不同价态含硫物质之间的转化是通过氧化还　原反应实现的。</a:t>
                </a:r>
              </a:p>
              <a:p>
                <a:pPr>
                  <a:lnSpc>
                    <a:spcPct val="150000"/>
                  </a:lnSpc>
                </a:pPr>
                <a:r>
                  <a:rPr lang="en-US" altLang="zh-CN" sz="2800" dirty="0"/>
                  <a:t>2.</a:t>
                </a:r>
                <a:r>
                  <a:rPr lang="zh-CN" altLang="zh-CN" sz="2800" dirty="0"/>
                  <a:t>硫元素化合价升高或降低时</a:t>
                </a:r>
                <a:r>
                  <a:rPr lang="en-US" altLang="zh-CN" sz="2800" dirty="0"/>
                  <a:t>,</a:t>
                </a:r>
                <a:r>
                  <a:rPr lang="zh-CN" altLang="zh-CN" sz="2800" dirty="0"/>
                  <a:t>一般升高或降低到其相邻的价态。</a:t>
                </a:r>
              </a:p>
              <a:p>
                <a:pPr>
                  <a:lnSpc>
                    <a:spcPct val="150000"/>
                  </a:lnSpc>
                </a:pPr>
                <a:r>
                  <a:rPr lang="en-US" altLang="zh-CN" sz="2800" dirty="0"/>
                  <a:t>3.</a:t>
                </a:r>
                <a:r>
                  <a:rPr lang="zh-CN" altLang="zh-CN" sz="2800" dirty="0"/>
                  <a:t>含硫元素高价态的物质与含硫元素低价态的物质反应时</a:t>
                </a:r>
                <a:r>
                  <a:rPr lang="en-US" altLang="zh-CN" sz="2800" dirty="0"/>
                  <a:t>,</a:t>
                </a:r>
                <a:r>
                  <a:rPr lang="zh-CN" altLang="zh-CN" sz="2800" dirty="0"/>
                  <a:t>一般生成中间价态。如</a:t>
                </a:r>
                <a:r>
                  <a:rPr lang="en-US" altLang="zh-CN" sz="2800" dirty="0"/>
                  <a:t>2H</a:t>
                </a:r>
                <a:r>
                  <a:rPr lang="en-US" altLang="zh-CN" sz="2800" baseline="-25000" dirty="0"/>
                  <a:t>2</a:t>
                </a:r>
                <a:r>
                  <a:rPr lang="en-US" altLang="zh-CN" sz="2800" dirty="0"/>
                  <a:t>S+SO</a:t>
                </a:r>
                <a:r>
                  <a:rPr lang="en-US" altLang="zh-CN" sz="2800" baseline="-25000" dirty="0"/>
                  <a:t>2</a:t>
                </a:r>
                <a:r>
                  <a:rPr lang="en-US" altLang="zh-CN" sz="2800" dirty="0"/>
                  <a:t>      3S↓+2H</a:t>
                </a:r>
                <a:r>
                  <a:rPr lang="en-US" altLang="zh-CN" sz="2800" baseline="-25000" dirty="0"/>
                  <a:t>2</a:t>
                </a:r>
                <a:r>
                  <a:rPr lang="en-US" altLang="zh-CN" sz="2800" dirty="0"/>
                  <a:t>O</a:t>
                </a:r>
                <a:r>
                  <a:rPr lang="zh-CN" altLang="zh-CN" sz="2800" dirty="0"/>
                  <a:t>、</a:t>
                </a:r>
                <a:r>
                  <a:rPr lang="en-US" altLang="zh-CN" sz="2800" dirty="0"/>
                  <a:t>2S</a:t>
                </a:r>
                <a:r>
                  <a:rPr lang="en-US" altLang="zh-CN" sz="2800" baseline="30000" dirty="0"/>
                  <a:t>2-</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+6H</a:t>
                </a:r>
                <a:r>
                  <a:rPr lang="en-US" altLang="zh-CN" sz="2800" baseline="30000" dirty="0"/>
                  <a:t>+</a:t>
                </a:r>
                <a:r>
                  <a:rPr lang="en-US" altLang="zh-CN" sz="2800" dirty="0"/>
                  <a:t>         3S↓+3H</a:t>
                </a:r>
                <a:r>
                  <a:rPr lang="en-US" altLang="zh-CN" sz="2800" baseline="-25000" dirty="0"/>
                  <a:t>2</a:t>
                </a:r>
                <a:r>
                  <a:rPr lang="en-US" altLang="zh-CN" sz="2800" dirty="0"/>
                  <a:t>O</a:t>
                </a:r>
                <a:r>
                  <a:rPr lang="zh-CN" altLang="zh-CN" sz="2800" dirty="0"/>
                  <a:t>。</a:t>
                </a:r>
                <a:endParaRPr lang="en-US" altLang="zh-CN" sz="2800" dirty="0"/>
              </a:p>
              <a:p>
                <a:pPr>
                  <a:lnSpc>
                    <a:spcPct val="150000"/>
                  </a:lnSpc>
                </a:pPr>
                <a:r>
                  <a:rPr lang="en-US" altLang="zh-CN" sz="2800" dirty="0"/>
                  <a:t>4.</a:t>
                </a:r>
                <a:r>
                  <a:rPr lang="zh-CN" altLang="zh-CN" sz="2800" dirty="0"/>
                  <a:t>含硫元素相邻价态的物质间一般不发生氧化还原反应。如</a:t>
                </a:r>
                <a:r>
                  <a:rPr lang="en-US" altLang="zh-CN" sz="2800" dirty="0"/>
                  <a:t>SO</a:t>
                </a:r>
                <a:r>
                  <a:rPr lang="en-US" altLang="zh-CN" sz="2800" baseline="-25000" dirty="0"/>
                  <a:t>2</a:t>
                </a:r>
                <a:r>
                  <a:rPr lang="zh-CN" altLang="zh-CN" sz="2800" dirty="0"/>
                  <a:t>与浓</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不反应</a:t>
                </a:r>
                <a:r>
                  <a:rPr lang="en-US" altLang="zh-CN" sz="2800" dirty="0"/>
                  <a:t>,</a:t>
                </a:r>
                <a:r>
                  <a:rPr lang="zh-CN" altLang="zh-CN" sz="2800" dirty="0"/>
                  <a:t>故可用浓</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干燥</a:t>
                </a:r>
                <a:r>
                  <a:rPr lang="en-US" altLang="zh-CN" sz="2800" dirty="0"/>
                  <a:t>SO</a:t>
                </a:r>
                <a:r>
                  <a:rPr lang="en-US" altLang="zh-CN" sz="2800" baseline="-25000" dirty="0"/>
                  <a:t>2</a:t>
                </a:r>
                <a:r>
                  <a:rPr lang="zh-CN" altLang="zh-CN" sz="2800" dirty="0"/>
                  <a:t>。</a:t>
                </a:r>
              </a:p>
            </p:txBody>
          </p:sp>
        </mc:Choice>
        <mc:Fallback xmlns="">
          <p:sp>
            <p:nvSpPr>
              <p:cNvPr id="4" name="矩形 3"/>
              <p:cNvSpPr>
                <a:spLocks noRot="1" noChangeAspect="1" noMove="1" noResize="1" noEditPoints="1" noAdjustHandles="1" noChangeArrowheads="1" noChangeShapeType="1" noTextEdit="1"/>
              </p:cNvSpPr>
              <p:nvPr/>
            </p:nvSpPr>
            <p:spPr>
              <a:xfrm>
                <a:off x="360946" y="364670"/>
                <a:ext cx="11595701" cy="4628575"/>
              </a:xfrm>
              <a:prstGeom prst="rect">
                <a:avLst/>
              </a:prstGeom>
              <a:blipFill rotWithShape="1">
                <a:blip r:embed="rId2"/>
                <a:stretch>
                  <a:fillRect l="-1052" r="-578" b="-1186"/>
                </a:stretch>
              </a:blipFill>
            </p:spPr>
            <p:txBody>
              <a:bodyPr/>
              <a:lstStyle/>
              <a:p>
                <a:r>
                  <a:rPr lang="zh-CN" altLang="en-US">
                    <a:noFill/>
                  </a:rPr>
                  <a:t> </a:t>
                </a:r>
              </a:p>
            </p:txBody>
          </p:sp>
        </mc:Fallback>
      </mc:AlternateContent>
      <p:sp>
        <p:nvSpPr>
          <p:cNvPr id="22" name="矩形 21"/>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23" name="组合 22"/>
          <p:cNvGrpSpPr/>
          <p:nvPr/>
        </p:nvGrpSpPr>
        <p:grpSpPr>
          <a:xfrm>
            <a:off x="11409225" y="1524"/>
            <a:ext cx="85864" cy="187056"/>
            <a:chOff x="5320236" y="0"/>
            <a:chExt cx="1566554" cy="3412757"/>
          </a:xfrm>
        </p:grpSpPr>
        <p:sp>
          <p:nvSpPr>
            <p:cNvPr id="24" name="任意多边形 2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任意多边形 2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6" name="组合 25"/>
          <p:cNvGrpSpPr/>
          <p:nvPr/>
        </p:nvGrpSpPr>
        <p:grpSpPr>
          <a:xfrm>
            <a:off x="11578590" y="60500"/>
            <a:ext cx="379366" cy="115796"/>
            <a:chOff x="2452571" y="1771159"/>
            <a:chExt cx="7813430" cy="2384926"/>
          </a:xfrm>
          <a:solidFill>
            <a:schemeClr val="bg1"/>
          </a:solidFill>
        </p:grpSpPr>
        <p:sp>
          <p:nvSpPr>
            <p:cNvPr id="27" name="任意多边形 2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任意多边形 2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pic>
        <p:nvPicPr>
          <p:cNvPr id="13" name="图片 12"/>
          <p:cNvPicPr/>
          <p:nvPr/>
        </p:nvPicPr>
        <p:blipFill>
          <a:blip r:embed="rId3"/>
          <a:stretch>
            <a:fillRect/>
          </a:stretch>
        </p:blipFill>
        <p:spPr>
          <a:xfrm>
            <a:off x="3000057" y="3142318"/>
            <a:ext cx="430848" cy="244772"/>
          </a:xfrm>
          <a:prstGeom prst="rect">
            <a:avLst/>
          </a:prstGeom>
        </p:spPr>
      </p:pic>
      <p:pic>
        <p:nvPicPr>
          <p:cNvPr id="14" name="图片 13"/>
          <p:cNvPicPr/>
          <p:nvPr/>
        </p:nvPicPr>
        <p:blipFill>
          <a:blip r:embed="rId3"/>
          <a:stretch>
            <a:fillRect/>
          </a:stretch>
        </p:blipFill>
        <p:spPr>
          <a:xfrm>
            <a:off x="7871936" y="3142318"/>
            <a:ext cx="430848" cy="244772"/>
          </a:xfrm>
          <a:prstGeom prst="rect">
            <a:avLst/>
          </a:prstGeom>
        </p:spPr>
      </p:pic>
    </p:spTree>
    <p:extLst>
      <p:ext uri="{BB962C8B-B14F-4D97-AF65-F5344CB8AC3E}">
        <p14:creationId xmlns:p14="http://schemas.microsoft.com/office/powerpoint/2010/main" val="2174116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8758" y="360947"/>
            <a:ext cx="11667890" cy="6964987"/>
          </a:xfrm>
          <a:prstGeom prst="rect">
            <a:avLst/>
          </a:prstGeom>
        </p:spPr>
        <p:txBody>
          <a:bodyPr wrap="square">
            <a:spAutoFit/>
          </a:bodyPr>
          <a:lstStyle/>
          <a:p>
            <a:pPr>
              <a:lnSpc>
                <a:spcPct val="150000"/>
              </a:lnSpc>
            </a:pPr>
            <a:r>
              <a:rPr lang="en-US" altLang="zh-CN" sz="2800" b="1" dirty="0"/>
              <a:t>2.</a:t>
            </a:r>
            <a:r>
              <a:rPr lang="zh-CN" altLang="zh-CN" sz="2800" b="1" dirty="0"/>
              <a:t>同种价态硫元素之间的转化</a:t>
            </a:r>
            <a:endParaRPr lang="en-US" altLang="zh-CN" sz="2800" b="1"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zh-CN" altLang="en-US" sz="2800" b="1" dirty="0">
                <a:solidFill>
                  <a:srgbClr val="DA251C"/>
                </a:solidFill>
              </a:rPr>
              <a:t>注意</a:t>
            </a:r>
            <a:r>
              <a:rPr lang="zh-CN" altLang="en-US" sz="2800" dirty="0"/>
              <a:t>  </a:t>
            </a:r>
            <a:r>
              <a:rPr lang="en-US" altLang="zh-CN" sz="2800" dirty="0"/>
              <a:t>1.</a:t>
            </a:r>
            <a:r>
              <a:rPr lang="zh-CN" altLang="zh-CN" sz="2800" dirty="0"/>
              <a:t>相同价态含硫物质之间的转化是通过与酸或　碱反应实现的。</a:t>
            </a:r>
          </a:p>
          <a:p>
            <a:pPr>
              <a:lnSpc>
                <a:spcPct val="150000"/>
              </a:lnSpc>
            </a:pPr>
            <a:r>
              <a:rPr lang="en-US" altLang="zh-CN" sz="2800" dirty="0"/>
              <a:t>2.</a:t>
            </a:r>
            <a:r>
              <a:rPr lang="zh-CN" altLang="zh-CN" sz="2800" dirty="0"/>
              <a:t>可从物质类别的角度认识相同价态含硫物质之间的转化。如</a:t>
            </a:r>
            <a:r>
              <a:rPr lang="en-US" altLang="zh-CN" sz="2800" dirty="0"/>
              <a:t>SO</a:t>
            </a:r>
            <a:r>
              <a:rPr lang="en-US" altLang="zh-CN" sz="2800" baseline="-25000" dirty="0"/>
              <a:t>2</a:t>
            </a:r>
            <a:r>
              <a:rPr lang="zh-CN" altLang="zh-CN" sz="2800" dirty="0"/>
              <a:t>、</a:t>
            </a:r>
            <a:r>
              <a:rPr lang="en-US" altLang="zh-CN" sz="2800" dirty="0"/>
              <a:t>Na</a:t>
            </a:r>
            <a:r>
              <a:rPr lang="en-US" altLang="zh-CN" sz="2800" baseline="-25000" dirty="0"/>
              <a:t>2</a:t>
            </a:r>
            <a:r>
              <a:rPr lang="en-US" altLang="zh-CN" sz="2800" dirty="0"/>
              <a:t>SO</a:t>
            </a:r>
            <a:r>
              <a:rPr lang="en-US" altLang="zh-CN" sz="2800" baseline="-25000" dirty="0"/>
              <a:t>3</a:t>
            </a:r>
            <a:r>
              <a:rPr lang="zh-CN" altLang="zh-CN" sz="2800" dirty="0"/>
              <a:t>、</a:t>
            </a:r>
            <a:r>
              <a:rPr lang="en-US" altLang="zh-CN" sz="2800" dirty="0"/>
              <a:t>NaHSO</a:t>
            </a:r>
            <a:r>
              <a:rPr lang="en-US" altLang="zh-CN" sz="2800" baseline="-25000" dirty="0"/>
              <a:t>3</a:t>
            </a:r>
            <a:r>
              <a:rPr lang="zh-CN" altLang="zh-CN" sz="2800" dirty="0"/>
              <a:t>之间的转化代表着酸性氧化物、正盐、酸式盐之间的转化</a:t>
            </a:r>
            <a:r>
              <a:rPr lang="en-US" altLang="zh-CN" sz="2800" dirty="0"/>
              <a:t>,H</a:t>
            </a:r>
            <a:r>
              <a:rPr lang="en-US" altLang="zh-CN" sz="2800" baseline="-25000" dirty="0"/>
              <a:t>2</a:t>
            </a:r>
            <a:r>
              <a:rPr lang="en-US" altLang="zh-CN" sz="2800" dirty="0"/>
              <a:t>S</a:t>
            </a:r>
            <a:r>
              <a:rPr lang="zh-CN" altLang="zh-CN" sz="2800" dirty="0"/>
              <a:t>、</a:t>
            </a:r>
            <a:r>
              <a:rPr lang="en-US" altLang="zh-CN" sz="2800" dirty="0"/>
              <a:t>Na</a:t>
            </a:r>
            <a:r>
              <a:rPr lang="en-US" altLang="zh-CN" sz="2800" baseline="-25000" dirty="0"/>
              <a:t>2</a:t>
            </a:r>
            <a:r>
              <a:rPr lang="en-US" altLang="zh-CN" sz="2800" dirty="0"/>
              <a:t>S</a:t>
            </a:r>
            <a:r>
              <a:rPr lang="zh-CN" altLang="zh-CN" sz="2800" dirty="0"/>
              <a:t>、</a:t>
            </a:r>
            <a:r>
              <a:rPr lang="en-US" altLang="zh-CN" sz="2800" dirty="0" err="1"/>
              <a:t>NaHS</a:t>
            </a:r>
            <a:r>
              <a:rPr lang="zh-CN" altLang="zh-CN" sz="2800" dirty="0"/>
              <a:t>之间的转化代表着二元弱酸、正盐、酸式盐之间的转化</a:t>
            </a:r>
            <a:r>
              <a:rPr lang="en-US" altLang="zh-CN" sz="2800" dirty="0"/>
              <a:t>,</a:t>
            </a:r>
            <a:r>
              <a:rPr lang="zh-CN" altLang="zh-CN" sz="2800" dirty="0"/>
              <a:t>可类比于</a:t>
            </a:r>
            <a:r>
              <a:rPr lang="en-US" altLang="zh-CN" sz="2800" dirty="0"/>
              <a:t>CO</a:t>
            </a:r>
            <a:r>
              <a:rPr lang="en-US" altLang="zh-CN" sz="2800" baseline="-25000" dirty="0"/>
              <a:t>2</a:t>
            </a:r>
            <a:r>
              <a:rPr lang="zh-CN" altLang="zh-CN" sz="2800" dirty="0"/>
              <a:t>、</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a:t>
            </a:r>
            <a:r>
              <a:rPr lang="en-US" altLang="zh-CN" sz="2800" dirty="0"/>
              <a:t>NaHCO</a:t>
            </a:r>
            <a:r>
              <a:rPr lang="en-US" altLang="zh-CN" sz="2800" baseline="-25000" dirty="0"/>
              <a:t>3</a:t>
            </a:r>
            <a:r>
              <a:rPr lang="zh-CN" altLang="zh-CN" sz="2800" dirty="0"/>
              <a:t>之间的转化。</a:t>
            </a:r>
          </a:p>
          <a:p>
            <a:endParaRPr lang="zh-CN" altLang="zh-CN" dirty="0"/>
          </a:p>
        </p:txBody>
      </p:sp>
      <p:sp>
        <p:nvSpPr>
          <p:cNvPr id="22" name="矩形 21"/>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23" name="组合 22"/>
          <p:cNvGrpSpPr/>
          <p:nvPr/>
        </p:nvGrpSpPr>
        <p:grpSpPr>
          <a:xfrm>
            <a:off x="11409225" y="1524"/>
            <a:ext cx="85864" cy="187056"/>
            <a:chOff x="5320236" y="0"/>
            <a:chExt cx="1566554" cy="3412757"/>
          </a:xfrm>
        </p:grpSpPr>
        <p:sp>
          <p:nvSpPr>
            <p:cNvPr id="24" name="任意多边形 2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任意多边形 2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6" name="组合 25"/>
          <p:cNvGrpSpPr/>
          <p:nvPr/>
        </p:nvGrpSpPr>
        <p:grpSpPr>
          <a:xfrm>
            <a:off x="11578590" y="60500"/>
            <a:ext cx="379366" cy="115796"/>
            <a:chOff x="2452571" y="1771159"/>
            <a:chExt cx="7813430" cy="2384926"/>
          </a:xfrm>
          <a:solidFill>
            <a:schemeClr val="bg1"/>
          </a:solidFill>
        </p:grpSpPr>
        <p:sp>
          <p:nvSpPr>
            <p:cNvPr id="27" name="任意多边形 2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任意多边形 2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pic>
        <p:nvPicPr>
          <p:cNvPr id="15" name="YBTWDTSDS专9-3T.eps" descr="id:2147521645;FounderCES"/>
          <p:cNvPicPr/>
          <p:nvPr/>
        </p:nvPicPr>
        <p:blipFill>
          <a:blip r:embed="rId2"/>
          <a:stretch>
            <a:fillRect/>
          </a:stretch>
        </p:blipFill>
        <p:spPr>
          <a:xfrm>
            <a:off x="1932972" y="1131298"/>
            <a:ext cx="8326056" cy="2187870"/>
          </a:xfrm>
          <a:prstGeom prst="rect">
            <a:avLst/>
          </a:prstGeom>
        </p:spPr>
      </p:pic>
    </p:spTree>
    <p:extLst>
      <p:ext uri="{BB962C8B-B14F-4D97-AF65-F5344CB8AC3E}">
        <p14:creationId xmlns:p14="http://schemas.microsoft.com/office/powerpoint/2010/main" val="182745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3" name="矩形 2">
            <a:hlinkClick r:id="rId3" action="ppaction://hlinksldjump"/>
          </p:cNvPr>
          <p:cNvSpPr/>
          <p:nvPr/>
        </p:nvSpPr>
        <p:spPr>
          <a:xfrm>
            <a:off x="1070450" y="2884134"/>
            <a:ext cx="10065636" cy="54777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fontAlgn="auto">
              <a:spcBef>
                <a:spcPts val="0"/>
              </a:spcBef>
              <a:spcAft>
                <a:spcPts val="0"/>
              </a:spcAft>
              <a:defRPr/>
            </a:pPr>
            <a:r>
              <a:rPr lang="en-US" altLang="zh-CN" sz="2800" b="1" dirty="0">
                <a:solidFill>
                  <a:srgbClr val="DA251C"/>
                </a:solidFill>
                <a:latin typeface="微软雅黑" panose="020B0503020204020204" charset="-122"/>
              </a:rPr>
              <a:t>A</a:t>
            </a:r>
            <a:r>
              <a:rPr lang="zh-CN" altLang="en-US" sz="2800" b="1" dirty="0">
                <a:solidFill>
                  <a:srgbClr val="DA251C"/>
                </a:solidFill>
                <a:latin typeface="微软雅黑" panose="020B0503020204020204" charset="-122"/>
              </a:rPr>
              <a:t>考点帮</a:t>
            </a:r>
            <a:r>
              <a:rPr lang="en-US" altLang="zh-CN" sz="2800" b="1" dirty="0">
                <a:solidFill>
                  <a:srgbClr val="DA251C"/>
                </a:solidFill>
                <a:latin typeface="微软雅黑" panose="020B0503020204020204" charset="-122"/>
              </a:rPr>
              <a:t>•</a:t>
            </a:r>
            <a:r>
              <a:rPr lang="zh-CN" altLang="en-US" sz="2800" b="1" dirty="0">
                <a:solidFill>
                  <a:srgbClr val="DA251C"/>
                </a:solidFill>
                <a:latin typeface="微软雅黑" panose="020B0503020204020204" charset="-122"/>
              </a:rPr>
              <a:t>知识全通关</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2" action="ppaction://hlinksldjump"/>
          </p:cNvPr>
          <p:cNvSpPr/>
          <p:nvPr/>
        </p:nvSpPr>
        <p:spPr>
          <a:xfrm>
            <a:off x="1070449" y="3412455"/>
            <a:ext cx="8102733" cy="263815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硫单质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硫的氢化物和重要的氧化物</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硫酸</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臭氧和过氧化氢</a:t>
            </a:r>
          </a:p>
        </p:txBody>
      </p:sp>
      <p:sp>
        <p:nvSpPr>
          <p:cNvPr id="21" name="矩形 20">
            <a:hlinkClick r:id="rId2" action="ppaction://hlinksldjump"/>
          </p:cNvPr>
          <p:cNvSpPr/>
          <p:nvPr/>
        </p:nvSpPr>
        <p:spPr>
          <a:xfrm>
            <a:off x="1070450" y="5930745"/>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p:cNvPr>
          <p:cNvSpPr/>
          <p:nvPr/>
        </p:nvSpPr>
        <p:spPr>
          <a:xfrm>
            <a:off x="1070450" y="1995713"/>
            <a:ext cx="1729439"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1" name="矩形 10">
            <a:hlinkClick r:id="rId2" action="ppaction://hlinksldjump"/>
          </p:cNvPr>
          <p:cNvSpPr/>
          <p:nvPr/>
        </p:nvSpPr>
        <p:spPr>
          <a:xfrm>
            <a:off x="3604561" y="1997597"/>
            <a:ext cx="1729439"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2" name="矩形 11">
            <a:hlinkClick r:id="rId2" action="ppaction://hlinksldjump"/>
          </p:cNvPr>
          <p:cNvSpPr/>
          <p:nvPr/>
        </p:nvSpPr>
        <p:spPr>
          <a:xfrm>
            <a:off x="6138672" y="1997597"/>
            <a:ext cx="2398971"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
        <p:nvSpPr>
          <p:cNvPr id="17" name="矩形 16">
            <a:hlinkClick r:id="rId2" action="ppaction://hlinksldjump"/>
          </p:cNvPr>
          <p:cNvSpPr/>
          <p:nvPr/>
        </p:nvSpPr>
        <p:spPr>
          <a:xfrm>
            <a:off x="9342314" y="1997597"/>
            <a:ext cx="2398971"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66246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3068" y="256492"/>
            <a:ext cx="11713580" cy="3323987"/>
          </a:xfrm>
          <a:prstGeom prst="rect">
            <a:avLst/>
          </a:prstGeom>
        </p:spPr>
        <p:txBody>
          <a:bodyPr wrap="square">
            <a:spAutoFit/>
          </a:bodyPr>
          <a:lstStyle/>
          <a:p>
            <a:pPr>
              <a:lnSpc>
                <a:spcPct val="150000"/>
              </a:lnSpc>
            </a:pPr>
            <a:r>
              <a:rPr lang="en-US" altLang="zh-CN" sz="2800" b="1" dirty="0"/>
              <a:t>3.</a:t>
            </a:r>
            <a:r>
              <a:rPr lang="zh-CN" altLang="en-US" sz="2800" b="1" dirty="0"/>
              <a:t>含硫物质的连续氧化</a:t>
            </a:r>
            <a:endParaRPr lang="en-US" altLang="zh-CN" sz="2800" b="1" dirty="0"/>
          </a:p>
          <a:p>
            <a:pPr>
              <a:lnSpc>
                <a:spcPct val="150000"/>
              </a:lnSpc>
            </a:pPr>
            <a:endParaRPr lang="en-US" altLang="zh-CN" sz="2800" dirty="0"/>
          </a:p>
          <a:p>
            <a:pPr>
              <a:lnSpc>
                <a:spcPct val="150000"/>
              </a:lnSpc>
            </a:pPr>
            <a:r>
              <a:rPr lang="zh-CN" altLang="en-US" sz="2800" dirty="0"/>
              <a:t>硫元素</a:t>
            </a:r>
            <a:endParaRPr lang="en-US" altLang="zh-CN" sz="2800" dirty="0"/>
          </a:p>
          <a:p>
            <a:pPr>
              <a:lnSpc>
                <a:spcPct val="150000"/>
              </a:lnSpc>
            </a:pPr>
            <a:endParaRPr lang="en-US" altLang="zh-CN" sz="2800" dirty="0"/>
          </a:p>
          <a:p>
            <a:pPr>
              <a:lnSpc>
                <a:spcPct val="150000"/>
              </a:lnSpc>
            </a:pPr>
            <a:r>
              <a:rPr lang="zh-CN" altLang="en-US" sz="2800" b="1" dirty="0">
                <a:solidFill>
                  <a:srgbClr val="DA251C"/>
                </a:solidFill>
              </a:rPr>
              <a:t>注意</a:t>
            </a:r>
            <a:r>
              <a:rPr lang="zh-CN" altLang="en-US" sz="2800" dirty="0"/>
              <a:t>  </a:t>
            </a:r>
            <a:r>
              <a:rPr lang="en-US" altLang="zh-CN" sz="2800" dirty="0"/>
              <a:t>H</a:t>
            </a:r>
            <a:r>
              <a:rPr lang="en-US" altLang="zh-CN" sz="2800" baseline="-25000" dirty="0"/>
              <a:t>2</a:t>
            </a:r>
            <a:r>
              <a:rPr lang="en-US" altLang="zh-CN" sz="2800" dirty="0"/>
              <a:t>S</a:t>
            </a:r>
            <a:r>
              <a:rPr lang="zh-CN" altLang="zh-CN" sz="2800" dirty="0"/>
              <a:t>在少量氧气中燃烧时</a:t>
            </a:r>
            <a:r>
              <a:rPr lang="en-US" altLang="zh-CN" sz="2800" dirty="0"/>
              <a:t>,</a:t>
            </a:r>
            <a:r>
              <a:rPr lang="zh-CN" altLang="zh-CN" sz="2800" dirty="0"/>
              <a:t>生成水和硫单质。</a:t>
            </a:r>
            <a:endParaRPr lang="en-US" altLang="zh-CN" sz="2800" dirty="0"/>
          </a:p>
        </p:txBody>
      </p:sp>
      <p:sp>
        <p:nvSpPr>
          <p:cNvPr id="22" name="矩形 21"/>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23" name="组合 22"/>
          <p:cNvGrpSpPr/>
          <p:nvPr/>
        </p:nvGrpSpPr>
        <p:grpSpPr>
          <a:xfrm>
            <a:off x="11409225" y="1524"/>
            <a:ext cx="85864" cy="187056"/>
            <a:chOff x="5320236" y="0"/>
            <a:chExt cx="1566554" cy="3412757"/>
          </a:xfrm>
        </p:grpSpPr>
        <p:sp>
          <p:nvSpPr>
            <p:cNvPr id="24" name="任意多边形 2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任意多边形 2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6" name="组合 25"/>
          <p:cNvGrpSpPr/>
          <p:nvPr/>
        </p:nvGrpSpPr>
        <p:grpSpPr>
          <a:xfrm>
            <a:off x="11578590" y="60500"/>
            <a:ext cx="379366" cy="115796"/>
            <a:chOff x="2452571" y="1771159"/>
            <a:chExt cx="7813430" cy="2384926"/>
          </a:xfrm>
          <a:solidFill>
            <a:schemeClr val="bg1"/>
          </a:solidFill>
        </p:grpSpPr>
        <p:sp>
          <p:nvSpPr>
            <p:cNvPr id="27" name="任意多边形 26"/>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任意多边形 27"/>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pic>
        <p:nvPicPr>
          <p:cNvPr id="14" name="图片 13"/>
          <p:cNvPicPr/>
          <p:nvPr/>
        </p:nvPicPr>
        <p:blipFill>
          <a:blip r:embed="rId2"/>
          <a:stretch>
            <a:fillRect/>
          </a:stretch>
        </p:blipFill>
        <p:spPr>
          <a:xfrm>
            <a:off x="1428298" y="1140105"/>
            <a:ext cx="6557480" cy="1360028"/>
          </a:xfrm>
          <a:prstGeom prst="rect">
            <a:avLst/>
          </a:prstGeom>
        </p:spPr>
      </p:pic>
    </p:spTree>
    <p:extLst>
      <p:ext uri="{BB962C8B-B14F-4D97-AF65-F5344CB8AC3E}">
        <p14:creationId xmlns:p14="http://schemas.microsoft.com/office/powerpoint/2010/main" val="910528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6555641"/>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在下列物质转化中</a:t>
            </a:r>
            <a:r>
              <a:rPr lang="en-US" altLang="zh-CN" sz="2800" dirty="0"/>
              <a:t>,A</a:t>
            </a:r>
            <a:r>
              <a:rPr lang="zh-CN" altLang="zh-CN" sz="2800" dirty="0"/>
              <a:t>是一种正盐</a:t>
            </a:r>
            <a:r>
              <a:rPr lang="en-US" altLang="zh-CN" sz="2800" dirty="0"/>
              <a:t>,D</a:t>
            </a:r>
            <a:r>
              <a:rPr lang="zh-CN" altLang="zh-CN" sz="2800" dirty="0"/>
              <a:t>的相对分子质量比</a:t>
            </a:r>
            <a:r>
              <a:rPr lang="en-US" altLang="zh-CN" sz="2800" dirty="0"/>
              <a:t>C</a:t>
            </a:r>
            <a:r>
              <a:rPr lang="zh-CN" altLang="zh-CN" sz="2800" dirty="0"/>
              <a:t>的相对分子质量大</a:t>
            </a:r>
            <a:r>
              <a:rPr lang="en-US" altLang="zh-CN" sz="2800" dirty="0"/>
              <a:t>16,E</a:t>
            </a:r>
            <a:r>
              <a:rPr lang="zh-CN" altLang="zh-CN" sz="2800" dirty="0"/>
              <a:t>是酸</a:t>
            </a:r>
            <a:r>
              <a:rPr lang="en-US" altLang="zh-CN" sz="2800" dirty="0"/>
              <a:t>,</a:t>
            </a:r>
            <a:r>
              <a:rPr lang="zh-CN" altLang="zh-CN" sz="2800" dirty="0"/>
              <a:t>当</a:t>
            </a:r>
            <a:r>
              <a:rPr lang="en-US" altLang="zh-CN" sz="2800" dirty="0"/>
              <a:t>X</a:t>
            </a:r>
            <a:r>
              <a:rPr lang="zh-CN" altLang="zh-CN" sz="2800" dirty="0"/>
              <a:t>无论是强酸还是强碱时</a:t>
            </a:r>
            <a:r>
              <a:rPr lang="en-US" altLang="zh-CN" sz="2800" dirty="0"/>
              <a:t>,</a:t>
            </a:r>
            <a:r>
              <a:rPr lang="zh-CN" altLang="zh-CN" sz="2800" dirty="0"/>
              <a:t>都有如下转化关系。</a:t>
            </a:r>
          </a:p>
          <a:p>
            <a:pPr>
              <a:lnSpc>
                <a:spcPct val="150000"/>
              </a:lnSpc>
            </a:pPr>
            <a:endParaRPr lang="en-US" altLang="zh-CN" sz="2800" dirty="0"/>
          </a:p>
          <a:p>
            <a:pPr>
              <a:lnSpc>
                <a:spcPct val="150000"/>
              </a:lnSpc>
            </a:pPr>
            <a:endParaRPr lang="en-US" altLang="zh-CN" sz="2800" dirty="0"/>
          </a:p>
          <a:p>
            <a:pPr>
              <a:lnSpc>
                <a:spcPct val="150000"/>
              </a:lnSpc>
            </a:pPr>
            <a:r>
              <a:rPr lang="zh-CN" altLang="zh-CN" sz="2800" dirty="0"/>
              <a:t>当</a:t>
            </a:r>
            <a:r>
              <a:rPr lang="en-US" altLang="zh-CN" sz="2800" dirty="0"/>
              <a:t>X</a:t>
            </a:r>
            <a:r>
              <a:rPr lang="zh-CN" altLang="zh-CN" sz="2800" dirty="0"/>
              <a:t>是强酸时</a:t>
            </a:r>
            <a:r>
              <a:rPr lang="en-US" altLang="zh-CN" sz="2800" dirty="0"/>
              <a:t>,A</a:t>
            </a:r>
            <a:r>
              <a:rPr lang="zh-CN" altLang="zh-CN" sz="2800" dirty="0"/>
              <a:t>、</a:t>
            </a:r>
            <a:r>
              <a:rPr lang="en-US" altLang="zh-CN" sz="2800" dirty="0"/>
              <a:t>B</a:t>
            </a:r>
            <a:r>
              <a:rPr lang="zh-CN" altLang="zh-CN" sz="2800" dirty="0"/>
              <a:t>、</a:t>
            </a:r>
            <a:r>
              <a:rPr lang="en-US" altLang="zh-CN" sz="2800" dirty="0"/>
              <a:t>C</a:t>
            </a:r>
            <a:r>
              <a:rPr lang="zh-CN" altLang="zh-CN" sz="2800" dirty="0"/>
              <a:t>、</a:t>
            </a:r>
            <a:r>
              <a:rPr lang="en-US" altLang="zh-CN" sz="2800" dirty="0"/>
              <a:t>D</a:t>
            </a:r>
            <a:r>
              <a:rPr lang="zh-CN" altLang="zh-CN" sz="2800" dirty="0"/>
              <a:t>、</a:t>
            </a:r>
            <a:r>
              <a:rPr lang="en-US" altLang="zh-CN" sz="2800" dirty="0"/>
              <a:t>E</a:t>
            </a:r>
            <a:r>
              <a:rPr lang="zh-CN" altLang="zh-CN" sz="2800" dirty="0"/>
              <a:t>均含同一种元素</a:t>
            </a:r>
            <a:r>
              <a:rPr lang="en-US" altLang="zh-CN" sz="2800" dirty="0"/>
              <a:t>;</a:t>
            </a:r>
            <a:r>
              <a:rPr lang="zh-CN" altLang="zh-CN" sz="2800" dirty="0"/>
              <a:t>当</a:t>
            </a:r>
            <a:r>
              <a:rPr lang="en-US" altLang="zh-CN" sz="2800" dirty="0"/>
              <a:t>X</a:t>
            </a:r>
            <a:r>
              <a:rPr lang="zh-CN" altLang="zh-CN" sz="2800" dirty="0"/>
              <a:t>是强碱时</a:t>
            </a:r>
            <a:r>
              <a:rPr lang="en-US" altLang="zh-CN" sz="2800" dirty="0"/>
              <a:t>,A</a:t>
            </a:r>
            <a:r>
              <a:rPr lang="zh-CN" altLang="zh-CN" sz="2800" dirty="0"/>
              <a:t>、</a:t>
            </a:r>
            <a:r>
              <a:rPr lang="en-US" altLang="zh-CN" sz="2800" dirty="0"/>
              <a:t>B</a:t>
            </a:r>
            <a:r>
              <a:rPr lang="zh-CN" altLang="zh-CN" sz="2800" dirty="0"/>
              <a:t>、</a:t>
            </a:r>
            <a:r>
              <a:rPr lang="en-US" altLang="zh-CN" sz="2800" dirty="0"/>
              <a:t>C</a:t>
            </a:r>
            <a:r>
              <a:rPr lang="zh-CN" altLang="zh-CN" sz="2800" dirty="0"/>
              <a:t>、</a:t>
            </a:r>
            <a:r>
              <a:rPr lang="en-US" altLang="zh-CN" sz="2800" dirty="0"/>
              <a:t>D</a:t>
            </a:r>
            <a:r>
              <a:rPr lang="zh-CN" altLang="zh-CN" sz="2800" dirty="0"/>
              <a:t>、</a:t>
            </a:r>
            <a:r>
              <a:rPr lang="en-US" altLang="zh-CN" sz="2800" dirty="0"/>
              <a:t>E</a:t>
            </a:r>
            <a:r>
              <a:rPr lang="zh-CN" altLang="zh-CN" sz="2800" dirty="0"/>
              <a:t>均含另外同一种元素。</a:t>
            </a:r>
          </a:p>
          <a:p>
            <a:pPr>
              <a:lnSpc>
                <a:spcPct val="150000"/>
              </a:lnSpc>
            </a:pPr>
            <a:r>
              <a:rPr lang="zh-CN" altLang="zh-CN" sz="2800" dirty="0"/>
              <a:t>请回答下列问题</a:t>
            </a:r>
            <a:r>
              <a:rPr lang="en-US" altLang="zh-CN" sz="2800" dirty="0"/>
              <a:t>:</a:t>
            </a:r>
            <a:endParaRPr lang="zh-CN" altLang="zh-CN" sz="2800" dirty="0"/>
          </a:p>
          <a:p>
            <a:pPr>
              <a:lnSpc>
                <a:spcPct val="150000"/>
              </a:lnSpc>
            </a:pPr>
            <a:r>
              <a:rPr lang="en-US" altLang="zh-CN" sz="2800" dirty="0"/>
              <a:t>(1)A</a:t>
            </a:r>
            <a:r>
              <a:rPr lang="zh-CN" altLang="zh-CN" sz="2800" dirty="0"/>
              <a:t>是</a:t>
            </a:r>
            <a:r>
              <a:rPr lang="zh-CN" altLang="zh-CN" sz="2800" u="sng" dirty="0"/>
              <a:t>　　　　</a:t>
            </a:r>
            <a:r>
              <a:rPr lang="en-US" altLang="zh-CN" sz="2800" dirty="0"/>
              <a:t>,Y</a:t>
            </a:r>
            <a:r>
              <a:rPr lang="zh-CN" altLang="zh-CN" sz="2800" dirty="0"/>
              <a:t>是</a:t>
            </a:r>
            <a:r>
              <a:rPr lang="zh-CN" altLang="zh-CN" sz="2800" u="sng" dirty="0"/>
              <a:t>　　　　</a:t>
            </a:r>
            <a:r>
              <a:rPr lang="en-US" altLang="zh-CN" sz="2800" dirty="0"/>
              <a:t>,Z</a:t>
            </a:r>
            <a:r>
              <a:rPr lang="zh-CN" altLang="zh-CN" sz="2800" dirty="0"/>
              <a:t>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当</a:t>
            </a:r>
            <a:r>
              <a:rPr lang="en-US" altLang="zh-CN" sz="2800" dirty="0"/>
              <a:t>X</a:t>
            </a:r>
            <a:r>
              <a:rPr lang="zh-CN" altLang="zh-CN" sz="2800" dirty="0"/>
              <a:t>是强酸时</a:t>
            </a:r>
            <a:r>
              <a:rPr lang="en-US" altLang="zh-CN" sz="2800" dirty="0"/>
              <a:t>,E</a:t>
            </a:r>
            <a:r>
              <a:rPr lang="zh-CN" altLang="zh-CN" sz="2800" dirty="0"/>
              <a:t>是</a:t>
            </a:r>
            <a:r>
              <a:rPr lang="zh-CN" altLang="zh-CN" sz="2800" u="sng" dirty="0"/>
              <a:t>　　　　</a:t>
            </a:r>
            <a:r>
              <a:rPr lang="en-US" altLang="zh-CN" sz="2800" dirty="0"/>
              <a:t>,</a:t>
            </a:r>
            <a:r>
              <a:rPr lang="zh-CN" altLang="zh-CN" sz="2800" dirty="0"/>
              <a:t>写出</a:t>
            </a:r>
            <a:r>
              <a:rPr lang="en-US" altLang="zh-CN" sz="2800" dirty="0"/>
              <a:t>B→C</a:t>
            </a:r>
            <a:r>
              <a:rPr lang="zh-CN" altLang="zh-CN" sz="2800" dirty="0"/>
              <a:t>的化学方程式</a:t>
            </a:r>
            <a:r>
              <a:rPr lang="en-US" altLang="zh-CN" sz="2800" dirty="0"/>
              <a:t>:</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(3)</a:t>
            </a:r>
            <a:r>
              <a:rPr lang="zh-CN" altLang="zh-CN" sz="2800" dirty="0"/>
              <a:t>当</a:t>
            </a:r>
            <a:r>
              <a:rPr lang="en-US" altLang="zh-CN" sz="2800" dirty="0"/>
              <a:t>X</a:t>
            </a:r>
            <a:r>
              <a:rPr lang="zh-CN" altLang="zh-CN" sz="2800" dirty="0"/>
              <a:t>是强碱时</a:t>
            </a:r>
            <a:r>
              <a:rPr lang="en-US" altLang="zh-CN" sz="2800" dirty="0"/>
              <a:t>,E</a:t>
            </a:r>
            <a:r>
              <a:rPr lang="zh-CN" altLang="zh-CN" sz="2800" dirty="0"/>
              <a:t>是</a:t>
            </a:r>
            <a:r>
              <a:rPr lang="zh-CN" altLang="zh-CN" sz="2800" u="sng" dirty="0"/>
              <a:t>　　　　</a:t>
            </a:r>
            <a:r>
              <a:rPr lang="en-US" altLang="zh-CN" sz="2800" dirty="0"/>
              <a:t>,</a:t>
            </a:r>
            <a:r>
              <a:rPr lang="zh-CN" altLang="zh-CN" sz="2800" dirty="0"/>
              <a:t>写出</a:t>
            </a:r>
            <a:r>
              <a:rPr lang="en-US" altLang="zh-CN" sz="2800" dirty="0"/>
              <a:t>B→C</a:t>
            </a:r>
            <a:r>
              <a:rPr lang="zh-CN" altLang="zh-CN" sz="2800" dirty="0"/>
              <a:t>的化学方程式</a:t>
            </a:r>
            <a:r>
              <a:rPr lang="en-US" altLang="zh-CN" sz="2800" dirty="0"/>
              <a:t>:</a:t>
            </a:r>
            <a:r>
              <a:rPr lang="zh-CN" altLang="zh-CN" sz="2800" u="sng" dirty="0"/>
              <a:t>　　　　　　　</a:t>
            </a:r>
            <a:r>
              <a:rPr lang="zh-CN" altLang="zh-CN" sz="2800" dirty="0"/>
              <a:t>。</a:t>
            </a:r>
            <a:r>
              <a:rPr lang="en-US" altLang="zh-CN" sz="2800" dirty="0"/>
              <a:t> </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grpSp>
        <p:nvGrpSpPr>
          <p:cNvPr id="32" name="组合 31"/>
          <p:cNvGrpSpPr/>
          <p:nvPr/>
        </p:nvGrpSpPr>
        <p:grpSpPr>
          <a:xfrm>
            <a:off x="2476983" y="1928806"/>
            <a:ext cx="5331156" cy="643134"/>
            <a:chOff x="2222340" y="1975104"/>
            <a:chExt cx="5331156" cy="643134"/>
          </a:xfrm>
        </p:grpSpPr>
        <p:sp>
          <p:nvSpPr>
            <p:cNvPr id="18" name="文本框 17"/>
            <p:cNvSpPr txBox="1"/>
            <p:nvPr/>
          </p:nvSpPr>
          <p:spPr>
            <a:xfrm>
              <a:off x="2222340" y="2095018"/>
              <a:ext cx="444352" cy="523220"/>
            </a:xfrm>
            <a:prstGeom prst="rect">
              <a:avLst/>
            </a:prstGeom>
            <a:noFill/>
            <a:ln w="12700">
              <a:solidFill>
                <a:schemeClr val="tx1"/>
              </a:solidFill>
            </a:ln>
          </p:spPr>
          <p:txBody>
            <a:bodyPr wrap="none" rtlCol="0">
              <a:spAutoFit/>
            </a:bodyPr>
            <a:lstStyle/>
            <a:p>
              <a:r>
                <a:rPr lang="en-US" altLang="zh-CN" sz="2800" dirty="0"/>
                <a:t>A</a:t>
              </a:r>
              <a:endParaRPr lang="zh-CN" altLang="en-US" sz="2800" dirty="0"/>
            </a:p>
          </p:txBody>
        </p:sp>
        <p:sp>
          <p:nvSpPr>
            <p:cNvPr id="23" name="文本框 22"/>
            <p:cNvSpPr txBox="1"/>
            <p:nvPr/>
          </p:nvSpPr>
          <p:spPr>
            <a:xfrm>
              <a:off x="3464479" y="2095018"/>
              <a:ext cx="423514" cy="523220"/>
            </a:xfrm>
            <a:prstGeom prst="rect">
              <a:avLst/>
            </a:prstGeom>
            <a:noFill/>
            <a:ln w="12700">
              <a:solidFill>
                <a:schemeClr val="tx1"/>
              </a:solidFill>
            </a:ln>
          </p:spPr>
          <p:txBody>
            <a:bodyPr wrap="none" rtlCol="0">
              <a:spAutoFit/>
            </a:bodyPr>
            <a:lstStyle/>
            <a:p>
              <a:r>
                <a:rPr lang="en-US" altLang="zh-CN" sz="2800" dirty="0"/>
                <a:t>B</a:t>
              </a:r>
              <a:endParaRPr lang="zh-CN" altLang="en-US" sz="2800" dirty="0"/>
            </a:p>
          </p:txBody>
        </p:sp>
        <p:sp>
          <p:nvSpPr>
            <p:cNvPr id="24" name="文本框 23"/>
            <p:cNvSpPr txBox="1"/>
            <p:nvPr/>
          </p:nvSpPr>
          <p:spPr>
            <a:xfrm>
              <a:off x="4685780" y="2095018"/>
              <a:ext cx="423514" cy="523220"/>
            </a:xfrm>
            <a:prstGeom prst="rect">
              <a:avLst/>
            </a:prstGeom>
            <a:noFill/>
            <a:ln w="12700">
              <a:solidFill>
                <a:schemeClr val="tx1"/>
              </a:solidFill>
            </a:ln>
          </p:spPr>
          <p:txBody>
            <a:bodyPr wrap="none" rtlCol="0">
              <a:spAutoFit/>
            </a:bodyPr>
            <a:lstStyle/>
            <a:p>
              <a:r>
                <a:rPr lang="en-US" altLang="zh-CN" sz="2800" dirty="0"/>
                <a:t>C</a:t>
              </a:r>
              <a:endParaRPr lang="zh-CN" altLang="en-US" sz="2800" dirty="0"/>
            </a:p>
          </p:txBody>
        </p:sp>
        <p:sp>
          <p:nvSpPr>
            <p:cNvPr id="25" name="文本框 24"/>
            <p:cNvSpPr txBox="1"/>
            <p:nvPr/>
          </p:nvSpPr>
          <p:spPr>
            <a:xfrm>
              <a:off x="5907081" y="2095018"/>
              <a:ext cx="444352" cy="523220"/>
            </a:xfrm>
            <a:prstGeom prst="rect">
              <a:avLst/>
            </a:prstGeom>
            <a:noFill/>
            <a:ln w="12700">
              <a:solidFill>
                <a:schemeClr val="tx1"/>
              </a:solidFill>
            </a:ln>
          </p:spPr>
          <p:txBody>
            <a:bodyPr wrap="none" rtlCol="0">
              <a:spAutoFit/>
            </a:bodyPr>
            <a:lstStyle/>
            <a:p>
              <a:r>
                <a:rPr lang="en-US" altLang="zh-CN" sz="2800" dirty="0"/>
                <a:t>D</a:t>
              </a:r>
              <a:endParaRPr lang="zh-CN" altLang="en-US" sz="2800" dirty="0"/>
            </a:p>
          </p:txBody>
        </p:sp>
        <p:sp>
          <p:nvSpPr>
            <p:cNvPr id="26" name="文本框 25"/>
            <p:cNvSpPr txBox="1"/>
            <p:nvPr/>
          </p:nvSpPr>
          <p:spPr>
            <a:xfrm>
              <a:off x="7149218" y="2095018"/>
              <a:ext cx="404278" cy="523220"/>
            </a:xfrm>
            <a:prstGeom prst="rect">
              <a:avLst/>
            </a:prstGeom>
            <a:noFill/>
            <a:ln w="12700">
              <a:solidFill>
                <a:schemeClr val="tx1"/>
              </a:solidFill>
            </a:ln>
          </p:spPr>
          <p:txBody>
            <a:bodyPr wrap="none" rtlCol="0">
              <a:spAutoFit/>
            </a:bodyPr>
            <a:lstStyle/>
            <a:p>
              <a:r>
                <a:rPr lang="en-US" altLang="zh-CN" sz="2800" dirty="0"/>
                <a:t>E</a:t>
              </a:r>
              <a:endParaRPr lang="zh-CN" altLang="en-US" sz="2800" dirty="0"/>
            </a:p>
          </p:txBody>
        </p:sp>
        <p:cxnSp>
          <p:nvCxnSpPr>
            <p:cNvPr id="20" name="直接箭头连接符 19"/>
            <p:cNvCxnSpPr>
              <a:stCxn id="18" idx="3"/>
              <a:endCxn id="23" idx="1"/>
            </p:cNvCxnSpPr>
            <p:nvPr/>
          </p:nvCxnSpPr>
          <p:spPr>
            <a:xfrm>
              <a:off x="2666692" y="2356628"/>
              <a:ext cx="79778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23" idx="3"/>
              <a:endCxn id="24" idx="1"/>
            </p:cNvCxnSpPr>
            <p:nvPr/>
          </p:nvCxnSpPr>
          <p:spPr>
            <a:xfrm>
              <a:off x="3887993" y="2356628"/>
              <a:ext cx="79778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endCxn id="25" idx="1"/>
            </p:cNvCxnSpPr>
            <p:nvPr/>
          </p:nvCxnSpPr>
          <p:spPr>
            <a:xfrm>
              <a:off x="5109294" y="2356628"/>
              <a:ext cx="79778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endCxn id="26" idx="1"/>
            </p:cNvCxnSpPr>
            <p:nvPr/>
          </p:nvCxnSpPr>
          <p:spPr>
            <a:xfrm>
              <a:off x="6351433" y="2356628"/>
              <a:ext cx="79778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865276" y="1975104"/>
              <a:ext cx="407484" cy="461665"/>
            </a:xfrm>
            <a:prstGeom prst="rect">
              <a:avLst/>
            </a:prstGeom>
            <a:noFill/>
          </p:spPr>
          <p:txBody>
            <a:bodyPr wrap="none" rtlCol="0">
              <a:spAutoFit/>
            </a:bodyPr>
            <a:lstStyle/>
            <a:p>
              <a:r>
                <a:rPr lang="en-US" altLang="zh-CN" sz="2400" dirty="0"/>
                <a:t>X</a:t>
              </a:r>
              <a:endParaRPr lang="zh-CN" altLang="en-US" sz="2400" dirty="0"/>
            </a:p>
          </p:txBody>
        </p:sp>
        <p:sp>
          <p:nvSpPr>
            <p:cNvPr id="36" name="文本框 35"/>
            <p:cNvSpPr txBox="1"/>
            <p:nvPr/>
          </p:nvSpPr>
          <p:spPr>
            <a:xfrm>
              <a:off x="4122036" y="1975104"/>
              <a:ext cx="407484" cy="461665"/>
            </a:xfrm>
            <a:prstGeom prst="rect">
              <a:avLst/>
            </a:prstGeom>
            <a:noFill/>
          </p:spPr>
          <p:txBody>
            <a:bodyPr wrap="none" rtlCol="0">
              <a:spAutoFit/>
            </a:bodyPr>
            <a:lstStyle/>
            <a:p>
              <a:r>
                <a:rPr lang="en-US" altLang="zh-CN" sz="2400" dirty="0"/>
                <a:t>Y</a:t>
              </a:r>
              <a:endParaRPr lang="zh-CN" altLang="en-US" sz="2400" dirty="0"/>
            </a:p>
          </p:txBody>
        </p:sp>
        <p:sp>
          <p:nvSpPr>
            <p:cNvPr id="37" name="文本框 36"/>
            <p:cNvSpPr txBox="1"/>
            <p:nvPr/>
          </p:nvSpPr>
          <p:spPr>
            <a:xfrm>
              <a:off x="5299061" y="1975104"/>
              <a:ext cx="407484" cy="461665"/>
            </a:xfrm>
            <a:prstGeom prst="rect">
              <a:avLst/>
            </a:prstGeom>
            <a:noFill/>
          </p:spPr>
          <p:txBody>
            <a:bodyPr wrap="none" rtlCol="0">
              <a:spAutoFit/>
            </a:bodyPr>
            <a:lstStyle/>
            <a:p>
              <a:r>
                <a:rPr lang="en-US" altLang="zh-CN" sz="2400" dirty="0"/>
                <a:t>Y</a:t>
              </a:r>
              <a:endParaRPr lang="zh-CN" altLang="en-US" sz="2400" dirty="0"/>
            </a:p>
          </p:txBody>
        </p:sp>
        <p:sp>
          <p:nvSpPr>
            <p:cNvPr id="38" name="文本框 37"/>
            <p:cNvSpPr txBox="1"/>
            <p:nvPr/>
          </p:nvSpPr>
          <p:spPr>
            <a:xfrm>
              <a:off x="6536486" y="1975104"/>
              <a:ext cx="372218" cy="461665"/>
            </a:xfrm>
            <a:prstGeom prst="rect">
              <a:avLst/>
            </a:prstGeom>
            <a:noFill/>
          </p:spPr>
          <p:txBody>
            <a:bodyPr wrap="none" rtlCol="0">
              <a:spAutoFit/>
            </a:bodyPr>
            <a:lstStyle/>
            <a:p>
              <a:r>
                <a:rPr lang="en-US" altLang="zh-CN" sz="2400" dirty="0"/>
                <a:t>Z</a:t>
              </a:r>
              <a:endParaRPr lang="zh-CN" altLang="en-US" sz="2400" dirty="0"/>
            </a:p>
          </p:txBody>
        </p:sp>
      </p:grpSp>
    </p:spTree>
    <p:extLst>
      <p:ext uri="{BB962C8B-B14F-4D97-AF65-F5344CB8AC3E}">
        <p14:creationId xmlns:p14="http://schemas.microsoft.com/office/powerpoint/2010/main" val="1030508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grpSp>
        <p:nvGrpSpPr>
          <p:cNvPr id="3" name="组合 2"/>
          <p:cNvGrpSpPr/>
          <p:nvPr/>
        </p:nvGrpSpPr>
        <p:grpSpPr>
          <a:xfrm>
            <a:off x="234043" y="244824"/>
            <a:ext cx="11723913" cy="5262979"/>
            <a:chOff x="234043" y="244824"/>
            <a:chExt cx="11723913" cy="5262979"/>
          </a:xfrm>
        </p:grpSpPr>
        <p:sp>
          <p:nvSpPr>
            <p:cNvPr id="2" name="矩形 1"/>
            <p:cNvSpPr/>
            <p:nvPr/>
          </p:nvSpPr>
          <p:spPr>
            <a:xfrm>
              <a:off x="234043" y="244824"/>
              <a:ext cx="11723913" cy="5262979"/>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由</a:t>
              </a:r>
              <a:r>
                <a:rPr lang="en-US" altLang="zh-CN" sz="2800" dirty="0"/>
                <a:t>D</a:t>
              </a:r>
              <a:r>
                <a:rPr lang="zh-CN" altLang="zh-CN" sz="2800" dirty="0"/>
                <a:t>的相对分子质量比</a:t>
              </a:r>
              <a:r>
                <a:rPr lang="en-US" altLang="zh-CN" sz="2800" dirty="0"/>
                <a:t>C</a:t>
              </a:r>
              <a:r>
                <a:rPr lang="zh-CN" altLang="zh-CN" sz="2800" dirty="0"/>
                <a:t>的相对分子质量大</a:t>
              </a:r>
              <a:r>
                <a:rPr lang="en-US" altLang="zh-CN" sz="2800" dirty="0"/>
                <a:t>16,</a:t>
              </a:r>
              <a:r>
                <a:rPr lang="zh-CN" altLang="zh-CN" sz="2800" dirty="0"/>
                <a:t>易联想</a:t>
              </a:r>
              <a:r>
                <a:rPr lang="en-US" altLang="zh-CN" sz="2800" dirty="0"/>
                <a:t>D</a:t>
              </a:r>
              <a:r>
                <a:rPr lang="zh-CN" altLang="zh-CN" sz="2800" dirty="0"/>
                <a:t>与</a:t>
              </a:r>
              <a:r>
                <a:rPr lang="en-US" altLang="zh-CN" sz="2800" dirty="0"/>
                <a:t>C</a:t>
              </a:r>
              <a:r>
                <a:rPr lang="zh-CN" altLang="zh-CN" sz="2800" dirty="0"/>
                <a:t>相比</a:t>
              </a:r>
              <a:r>
                <a:rPr lang="en-US" altLang="zh-CN" sz="2800" dirty="0"/>
                <a:t>,</a:t>
              </a:r>
              <a:r>
                <a:rPr lang="zh-CN" altLang="zh-CN" sz="2800" dirty="0"/>
                <a:t>分子增加</a:t>
              </a:r>
              <a:r>
                <a:rPr lang="en-US" altLang="zh-CN" sz="2800" dirty="0"/>
                <a:t>1</a:t>
              </a:r>
              <a:r>
                <a:rPr lang="zh-CN" altLang="zh-CN" sz="2800" dirty="0"/>
                <a:t>个氧原子</a:t>
              </a:r>
              <a:r>
                <a:rPr lang="en-US" altLang="zh-CN" sz="2800" dirty="0"/>
                <a:t>,</a:t>
              </a:r>
              <a:r>
                <a:rPr lang="zh-CN" altLang="zh-CN" sz="2800" dirty="0"/>
                <a:t>则</a:t>
              </a:r>
              <a:r>
                <a:rPr lang="en-US" altLang="zh-CN" sz="2800" dirty="0"/>
                <a:t>D</a:t>
              </a:r>
              <a:r>
                <a:rPr lang="zh-CN" altLang="zh-CN" sz="2800" dirty="0"/>
                <a:t>可能是氧化物。</a:t>
              </a:r>
              <a:r>
                <a:rPr lang="en-US" altLang="zh-CN" sz="2800" dirty="0"/>
                <a:t>E</a:t>
              </a:r>
              <a:r>
                <a:rPr lang="zh-CN" altLang="zh-CN" sz="2800" dirty="0"/>
                <a:t>为酸</a:t>
              </a:r>
              <a:r>
                <a:rPr lang="en-US" altLang="zh-CN" sz="2800" dirty="0"/>
                <a:t>,</a:t>
              </a:r>
              <a:r>
                <a:rPr lang="zh-CN" altLang="zh-CN" sz="2800" dirty="0"/>
                <a:t>则</a:t>
              </a:r>
              <a:r>
                <a:rPr lang="en-US" altLang="zh-CN" sz="2800" dirty="0"/>
                <a:t>E</a:t>
              </a:r>
              <a:r>
                <a:rPr lang="zh-CN" altLang="zh-CN" sz="2800" dirty="0"/>
                <a:t>应为含氧酸</a:t>
              </a:r>
              <a:r>
                <a:rPr lang="en-US" altLang="zh-CN" sz="2800" dirty="0"/>
                <a:t>,</a:t>
              </a:r>
              <a:r>
                <a:rPr lang="zh-CN" altLang="zh-CN" sz="2800" dirty="0"/>
                <a:t>而</a:t>
              </a:r>
              <a:r>
                <a:rPr lang="en-US" altLang="zh-CN" sz="2800" dirty="0"/>
                <a:t>Y</a:t>
              </a:r>
              <a:r>
                <a:rPr lang="zh-CN" altLang="zh-CN" sz="2800" dirty="0"/>
                <a:t>是能提供</a:t>
              </a:r>
              <a:r>
                <a:rPr lang="en-US" altLang="zh-CN" sz="2800" dirty="0"/>
                <a:t>“O”</a:t>
              </a:r>
              <a:r>
                <a:rPr lang="zh-CN" altLang="zh-CN" sz="2800" dirty="0"/>
                <a:t>的物质</a:t>
              </a:r>
              <a:r>
                <a:rPr lang="en-US" altLang="zh-CN" sz="2800" dirty="0"/>
                <a:t>,Y</a:t>
              </a:r>
              <a:r>
                <a:rPr lang="zh-CN" altLang="zh-CN" sz="2800" dirty="0"/>
                <a:t>为</a:t>
              </a:r>
              <a:r>
                <a:rPr lang="en-US" altLang="zh-CN" sz="2800" dirty="0"/>
                <a:t>O</a:t>
              </a:r>
              <a:r>
                <a:rPr lang="en-US" altLang="zh-CN" sz="2800" baseline="-25000" dirty="0"/>
                <a:t>2</a:t>
              </a:r>
              <a:r>
                <a:rPr lang="en-US" altLang="zh-CN" sz="2800" dirty="0"/>
                <a:t>,Z</a:t>
              </a:r>
              <a:r>
                <a:rPr lang="zh-CN" altLang="zh-CN" sz="2800" dirty="0"/>
                <a:t>为</a:t>
              </a:r>
              <a:r>
                <a:rPr lang="en-US" altLang="zh-CN" sz="2800" dirty="0"/>
                <a:t>H</a:t>
              </a:r>
              <a:r>
                <a:rPr lang="en-US" altLang="zh-CN" sz="2800" baseline="-25000" dirty="0"/>
                <a:t>2</a:t>
              </a:r>
              <a:r>
                <a:rPr lang="en-US" altLang="zh-CN" sz="2800" dirty="0"/>
                <a:t>O</a:t>
              </a:r>
              <a:r>
                <a:rPr lang="zh-CN" altLang="zh-CN" sz="2800" dirty="0"/>
                <a:t>。</a:t>
              </a:r>
              <a:r>
                <a:rPr lang="en-US" altLang="zh-CN" sz="2800" dirty="0"/>
                <a:t>A</a:t>
              </a:r>
              <a:r>
                <a:rPr lang="zh-CN" altLang="zh-CN" sz="2800" dirty="0"/>
                <a:t>为正盐</a:t>
              </a:r>
              <a:r>
                <a:rPr lang="en-US" altLang="zh-CN" sz="2800" dirty="0"/>
                <a:t>,</a:t>
              </a:r>
              <a:r>
                <a:rPr lang="zh-CN" altLang="zh-CN" sz="2800" dirty="0"/>
                <a:t>与强酸或强碱反应生成的物质都能连续两次被氧化</a:t>
              </a:r>
              <a:r>
                <a:rPr lang="en-US" altLang="zh-CN" sz="2800" dirty="0"/>
                <a:t>,</a:t>
              </a:r>
              <a:r>
                <a:rPr lang="zh-CN" altLang="zh-CN" sz="2800" dirty="0"/>
                <a:t>最后得到一种含氧酸</a:t>
              </a:r>
              <a:r>
                <a:rPr lang="en-US" altLang="zh-CN" sz="2800" dirty="0"/>
                <a:t>,</a:t>
              </a:r>
              <a:r>
                <a:rPr lang="zh-CN" altLang="zh-CN" sz="2800" dirty="0"/>
                <a:t>可推知</a:t>
              </a:r>
              <a:r>
                <a:rPr lang="en-US" altLang="zh-CN" sz="2800" dirty="0"/>
                <a:t>,A</a:t>
              </a:r>
              <a:r>
                <a:rPr lang="zh-CN" altLang="zh-CN" sz="2800" dirty="0"/>
                <a:t>与强碱反应时</a:t>
              </a:r>
              <a:r>
                <a:rPr lang="en-US" altLang="zh-CN" sz="2800" dirty="0"/>
                <a:t>,A</a:t>
              </a:r>
              <a:r>
                <a:rPr lang="zh-CN" altLang="zh-CN" sz="2800" dirty="0"/>
                <a:t>可能是铵盐</a:t>
              </a:r>
              <a:r>
                <a:rPr lang="en-US" altLang="zh-CN" sz="2800" dirty="0"/>
                <a:t>:A    </a:t>
              </a:r>
            </a:p>
            <a:p>
              <a:pPr>
                <a:lnSpc>
                  <a:spcPct val="150000"/>
                </a:lnSpc>
              </a:pPr>
              <a:r>
                <a:rPr lang="en-US" altLang="zh-CN" sz="2800" dirty="0"/>
                <a:t>        NH</a:t>
              </a:r>
              <a:r>
                <a:rPr lang="en-US" altLang="zh-CN" sz="2800" baseline="-25000" dirty="0"/>
                <a:t>3</a:t>
              </a:r>
              <a:r>
                <a:rPr lang="en-US" altLang="zh-CN" sz="2800" dirty="0"/>
                <a:t>      NO     NO</a:t>
              </a:r>
              <a:r>
                <a:rPr lang="en-US" altLang="zh-CN" sz="2800" baseline="-25000" dirty="0"/>
                <a:t>2</a:t>
              </a:r>
              <a:r>
                <a:rPr lang="en-US" altLang="zh-CN" sz="2800" dirty="0"/>
                <a:t>       HNO</a:t>
              </a:r>
              <a:r>
                <a:rPr lang="en-US" altLang="zh-CN" sz="2800" baseline="-25000" dirty="0"/>
                <a:t>3</a:t>
              </a:r>
              <a:r>
                <a:rPr lang="zh-CN" altLang="zh-CN" sz="2800" dirty="0"/>
                <a:t>。</a:t>
              </a:r>
              <a:r>
                <a:rPr lang="en-US" altLang="zh-CN" sz="2800" dirty="0"/>
                <a:t>A</a:t>
              </a:r>
              <a:r>
                <a:rPr lang="zh-CN" altLang="zh-CN" sz="2800" dirty="0"/>
                <a:t>与强酸反应时</a:t>
              </a:r>
              <a:r>
                <a:rPr lang="en-US" altLang="zh-CN" sz="2800" dirty="0"/>
                <a:t>,A</a:t>
              </a:r>
              <a:r>
                <a:rPr lang="zh-CN" altLang="zh-CN" sz="2800" dirty="0"/>
                <a:t>可能为硫化物</a:t>
              </a:r>
              <a:r>
                <a:rPr lang="en-US" altLang="zh-CN" sz="2800" dirty="0"/>
                <a:t>(</a:t>
              </a:r>
              <a:r>
                <a:rPr lang="zh-CN" altLang="zh-CN" sz="2800" dirty="0"/>
                <a:t>含</a:t>
              </a:r>
              <a:r>
                <a:rPr lang="en-US" altLang="zh-CN" sz="2800" dirty="0"/>
                <a:t>S</a:t>
              </a:r>
              <a:r>
                <a:rPr lang="en-US" altLang="zh-CN" sz="2800" baseline="30000" dirty="0"/>
                <a:t>2-</a:t>
              </a:r>
              <a:r>
                <a:rPr lang="en-US" altLang="zh-CN" sz="2800" dirty="0"/>
                <a:t>):A     </a:t>
              </a:r>
            </a:p>
            <a:p>
              <a:pPr>
                <a:lnSpc>
                  <a:spcPct val="150000"/>
                </a:lnSpc>
              </a:pPr>
              <a:r>
                <a:rPr lang="en-US" altLang="zh-CN" sz="2800" dirty="0"/>
                <a:t>       H</a:t>
              </a:r>
              <a:r>
                <a:rPr lang="en-US" altLang="zh-CN" sz="2800" baseline="-25000" dirty="0"/>
                <a:t>2</a:t>
              </a:r>
              <a:r>
                <a:rPr lang="en-US" altLang="zh-CN" sz="2800" dirty="0"/>
                <a:t>S     SO</a:t>
              </a:r>
              <a:r>
                <a:rPr lang="en-US" altLang="zh-CN" sz="2800" baseline="-25000" dirty="0"/>
                <a:t>2</a:t>
              </a:r>
              <a:r>
                <a:rPr lang="en-US" altLang="zh-CN" sz="2800" dirty="0"/>
                <a:t>      SO</a:t>
              </a:r>
              <a:r>
                <a:rPr lang="en-US" altLang="zh-CN" sz="2800" baseline="-25000" dirty="0"/>
                <a:t>3</a:t>
              </a:r>
              <a:r>
                <a:rPr lang="en-US" altLang="zh-CN" sz="2800" dirty="0"/>
                <a:t>      H</a:t>
              </a:r>
              <a:r>
                <a:rPr lang="en-US" altLang="zh-CN" sz="2800" baseline="-25000" dirty="0"/>
                <a:t>2</a:t>
              </a:r>
              <a:r>
                <a:rPr lang="en-US" altLang="zh-CN" sz="2800" dirty="0"/>
                <a:t>SO</a:t>
              </a:r>
              <a:r>
                <a:rPr lang="en-US" altLang="zh-CN" sz="2800" baseline="-25000" dirty="0"/>
                <a:t>4</a:t>
              </a:r>
              <a:r>
                <a:rPr lang="zh-CN" altLang="zh-CN" sz="2800" dirty="0"/>
                <a:t>。综上所述</a:t>
              </a:r>
              <a:r>
                <a:rPr lang="en-US" altLang="zh-CN" sz="2800" dirty="0"/>
                <a:t>,</a:t>
              </a:r>
              <a:r>
                <a:rPr lang="zh-CN" altLang="zh-CN" sz="2800" dirty="0"/>
                <a:t>可确定</a:t>
              </a:r>
              <a:r>
                <a:rPr lang="en-US" altLang="zh-CN" sz="2800" dirty="0"/>
                <a:t>A</a:t>
              </a:r>
              <a:r>
                <a:rPr lang="zh-CN" altLang="zh-CN" sz="2800" dirty="0"/>
                <a:t>是</a:t>
              </a:r>
              <a:r>
                <a:rPr lang="en-US" altLang="zh-CN" sz="2800" dirty="0"/>
                <a:t>(NH</a:t>
              </a:r>
              <a:r>
                <a:rPr lang="en-US" altLang="zh-CN" sz="2800" baseline="-25000" dirty="0"/>
                <a:t>4</a:t>
              </a:r>
              <a:r>
                <a:rPr lang="en-US" altLang="zh-CN" sz="2800" dirty="0"/>
                <a:t>)</a:t>
              </a:r>
              <a:r>
                <a:rPr lang="en-US" altLang="zh-CN" sz="2800" baseline="-25000" dirty="0"/>
                <a:t>2</a:t>
              </a:r>
              <a:r>
                <a:rPr lang="en-US" altLang="zh-CN" sz="2800" dirty="0"/>
                <a:t>S</a:t>
              </a:r>
              <a:r>
                <a:rPr lang="zh-CN" altLang="zh-CN" sz="2800" dirty="0"/>
                <a:t>。</a:t>
              </a: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(1)(NH</a:t>
              </a:r>
              <a:r>
                <a:rPr lang="en-US" altLang="zh-CN" sz="2800" baseline="-25000" dirty="0"/>
                <a:t>4</a:t>
              </a:r>
              <a:r>
                <a:rPr lang="en-US" altLang="zh-CN" sz="2800" dirty="0"/>
                <a:t>)</a:t>
              </a:r>
              <a:r>
                <a:rPr lang="en-US" altLang="zh-CN" sz="2800" baseline="-25000" dirty="0"/>
                <a:t>2</a:t>
              </a:r>
              <a:r>
                <a:rPr lang="en-US" altLang="zh-CN" sz="2800" dirty="0"/>
                <a:t>S</a:t>
              </a:r>
              <a:r>
                <a:rPr lang="zh-CN" altLang="zh-CN" sz="2800" dirty="0"/>
                <a:t>　</a:t>
              </a:r>
              <a:r>
                <a:rPr lang="en-US" altLang="zh-CN" sz="2800" dirty="0"/>
                <a:t>O</a:t>
              </a:r>
              <a:r>
                <a:rPr lang="en-US" altLang="zh-CN" sz="2800" baseline="-25000" dirty="0"/>
                <a:t>2</a:t>
              </a:r>
              <a:r>
                <a:rPr lang="zh-CN" altLang="zh-CN" sz="2800" dirty="0"/>
                <a:t>　</a:t>
              </a:r>
              <a:r>
                <a:rPr lang="en-US" altLang="zh-CN" sz="2800" dirty="0"/>
                <a:t>H</a:t>
              </a:r>
              <a:r>
                <a:rPr lang="en-US" altLang="zh-CN" sz="2800" baseline="-25000" dirty="0"/>
                <a:t>2</a:t>
              </a:r>
              <a:r>
                <a:rPr lang="en-US" altLang="zh-CN" sz="2800" dirty="0"/>
                <a:t>O</a:t>
              </a:r>
              <a:r>
                <a:rPr lang="zh-CN" altLang="zh-CN" sz="2800" dirty="0"/>
                <a:t>　</a:t>
              </a:r>
              <a:r>
                <a:rPr lang="en-US" altLang="zh-CN" sz="2800" dirty="0"/>
                <a:t>(2)H</a:t>
              </a:r>
              <a:r>
                <a:rPr lang="en-US" altLang="zh-CN" sz="2800" baseline="-25000" dirty="0"/>
                <a:t>2</a:t>
              </a:r>
              <a:r>
                <a:rPr lang="en-US" altLang="zh-CN" sz="2800" dirty="0"/>
                <a:t>SO</a:t>
              </a:r>
              <a:r>
                <a:rPr lang="en-US" altLang="zh-CN" sz="2800" baseline="-25000" dirty="0"/>
                <a:t>4</a:t>
              </a:r>
              <a:r>
                <a:rPr lang="zh-CN" altLang="zh-CN" sz="2800" dirty="0"/>
                <a:t>　</a:t>
              </a:r>
              <a:r>
                <a:rPr lang="en-US" altLang="zh-CN" sz="2800" dirty="0"/>
                <a:t>    2H</a:t>
              </a:r>
              <a:r>
                <a:rPr lang="en-US" altLang="zh-CN" sz="2800" baseline="-25000" dirty="0"/>
                <a:t>2</a:t>
              </a:r>
              <a:r>
                <a:rPr lang="en-US" altLang="zh-CN" sz="2800" dirty="0"/>
                <a:t>S+3O</a:t>
              </a:r>
              <a:r>
                <a:rPr lang="en-US" altLang="zh-CN" sz="2800" baseline="-25000" dirty="0"/>
                <a:t>2</a:t>
              </a:r>
              <a:r>
                <a:rPr lang="en-US" altLang="zh-CN" sz="2800" dirty="0"/>
                <a:t>        2SO</a:t>
              </a:r>
              <a:r>
                <a:rPr lang="en-US" altLang="zh-CN" sz="2800" baseline="-25000" dirty="0"/>
                <a:t>2</a:t>
              </a:r>
              <a:r>
                <a:rPr lang="en-US" altLang="zh-CN" sz="2800" dirty="0"/>
                <a:t>+2H</a:t>
              </a:r>
              <a:r>
                <a:rPr lang="en-US" altLang="zh-CN" sz="2800" baseline="-25000" dirty="0"/>
                <a:t>2</a:t>
              </a:r>
              <a:r>
                <a:rPr lang="en-US" altLang="zh-CN" sz="2800" dirty="0"/>
                <a:t>O</a:t>
              </a:r>
              <a:r>
                <a:rPr lang="zh-CN" altLang="zh-CN" sz="2800" dirty="0"/>
                <a:t>　</a:t>
              </a:r>
              <a:r>
                <a:rPr lang="en-US" altLang="zh-CN" sz="2800" dirty="0"/>
                <a:t>(3)HNO</a:t>
              </a:r>
              <a:r>
                <a:rPr lang="en-US" altLang="zh-CN" sz="2800" baseline="-25000" dirty="0"/>
                <a:t>3</a:t>
              </a:r>
              <a:r>
                <a:rPr lang="zh-CN" altLang="zh-CN" sz="2800" dirty="0"/>
                <a:t>　</a:t>
              </a:r>
              <a:r>
                <a:rPr lang="en-US" altLang="zh-CN" sz="2800" dirty="0"/>
                <a:t>4NH</a:t>
              </a:r>
              <a:r>
                <a:rPr lang="en-US" altLang="zh-CN" sz="2800" baseline="-25000" dirty="0"/>
                <a:t>3</a:t>
              </a:r>
              <a:r>
                <a:rPr lang="en-US" altLang="zh-CN" sz="2800" dirty="0"/>
                <a:t>+5O</a:t>
              </a:r>
              <a:r>
                <a:rPr lang="en-US" altLang="zh-CN" sz="2800" baseline="-25000" dirty="0"/>
                <a:t>2</a:t>
              </a:r>
              <a:r>
                <a:rPr lang="en-US" altLang="zh-CN" sz="2800" dirty="0"/>
                <a:t>       4NO+6H</a:t>
              </a:r>
              <a:r>
                <a:rPr lang="en-US" altLang="zh-CN" sz="2800" baseline="-25000" dirty="0"/>
                <a:t>2</a:t>
              </a:r>
              <a:r>
                <a:rPr lang="en-US" altLang="zh-CN" sz="2800" dirty="0"/>
                <a:t>O</a:t>
              </a:r>
              <a:endParaRPr lang="zh-CN" altLang="zh-CN" sz="2800" dirty="0"/>
            </a:p>
          </p:txBody>
        </p:sp>
        <p:pic>
          <p:nvPicPr>
            <p:cNvPr id="27" name="图片 26"/>
            <p:cNvPicPr/>
            <p:nvPr/>
          </p:nvPicPr>
          <p:blipFill>
            <a:blip r:embed="rId2"/>
            <a:stretch>
              <a:fillRect/>
            </a:stretch>
          </p:blipFill>
          <p:spPr>
            <a:xfrm>
              <a:off x="293370" y="2931901"/>
              <a:ext cx="690430" cy="402538"/>
            </a:xfrm>
            <a:prstGeom prst="rect">
              <a:avLst/>
            </a:prstGeom>
          </p:spPr>
        </p:pic>
        <p:pic>
          <p:nvPicPr>
            <p:cNvPr id="29" name="图片 28"/>
            <p:cNvPicPr/>
            <p:nvPr/>
          </p:nvPicPr>
          <p:blipFill>
            <a:blip r:embed="rId3"/>
            <a:stretch>
              <a:fillRect/>
            </a:stretch>
          </p:blipFill>
          <p:spPr>
            <a:xfrm>
              <a:off x="1722310" y="2964701"/>
              <a:ext cx="403670" cy="369738"/>
            </a:xfrm>
            <a:prstGeom prst="rect">
              <a:avLst/>
            </a:prstGeom>
          </p:spPr>
        </p:pic>
        <p:pic>
          <p:nvPicPr>
            <p:cNvPr id="33" name="图片 32"/>
            <p:cNvPicPr/>
            <p:nvPr/>
          </p:nvPicPr>
          <p:blipFill>
            <a:blip r:embed="rId3"/>
            <a:stretch>
              <a:fillRect/>
            </a:stretch>
          </p:blipFill>
          <p:spPr>
            <a:xfrm>
              <a:off x="2735770" y="2964701"/>
              <a:ext cx="403670" cy="369738"/>
            </a:xfrm>
            <a:prstGeom prst="rect">
              <a:avLst/>
            </a:prstGeom>
          </p:spPr>
        </p:pic>
        <p:pic>
          <p:nvPicPr>
            <p:cNvPr id="34" name="图片 33"/>
            <p:cNvPicPr/>
            <p:nvPr/>
          </p:nvPicPr>
          <p:blipFill>
            <a:blip r:embed="rId4"/>
            <a:stretch>
              <a:fillRect/>
            </a:stretch>
          </p:blipFill>
          <p:spPr>
            <a:xfrm>
              <a:off x="3893820" y="2964701"/>
              <a:ext cx="452437" cy="414406"/>
            </a:xfrm>
            <a:prstGeom prst="rect">
              <a:avLst/>
            </a:prstGeom>
          </p:spPr>
        </p:pic>
        <p:pic>
          <p:nvPicPr>
            <p:cNvPr id="35" name="图片 34"/>
            <p:cNvPicPr/>
            <p:nvPr/>
          </p:nvPicPr>
          <p:blipFill>
            <a:blip r:embed="rId5"/>
            <a:stretch>
              <a:fillRect/>
            </a:stretch>
          </p:blipFill>
          <p:spPr>
            <a:xfrm>
              <a:off x="404270" y="3574779"/>
              <a:ext cx="413610" cy="378843"/>
            </a:xfrm>
            <a:prstGeom prst="rect">
              <a:avLst/>
            </a:prstGeom>
          </p:spPr>
        </p:pic>
        <p:pic>
          <p:nvPicPr>
            <p:cNvPr id="39" name="图片 38"/>
            <p:cNvPicPr/>
            <p:nvPr/>
          </p:nvPicPr>
          <p:blipFill>
            <a:blip r:embed="rId3"/>
            <a:stretch>
              <a:fillRect/>
            </a:stretch>
          </p:blipFill>
          <p:spPr>
            <a:xfrm>
              <a:off x="1557210" y="3583884"/>
              <a:ext cx="403670" cy="369738"/>
            </a:xfrm>
            <a:prstGeom prst="rect">
              <a:avLst/>
            </a:prstGeom>
          </p:spPr>
        </p:pic>
        <p:pic>
          <p:nvPicPr>
            <p:cNvPr id="40" name="图片 39"/>
            <p:cNvPicPr/>
            <p:nvPr/>
          </p:nvPicPr>
          <p:blipFill>
            <a:blip r:embed="rId3"/>
            <a:stretch>
              <a:fillRect/>
            </a:stretch>
          </p:blipFill>
          <p:spPr>
            <a:xfrm>
              <a:off x="2629090" y="3583884"/>
              <a:ext cx="403670" cy="369738"/>
            </a:xfrm>
            <a:prstGeom prst="rect">
              <a:avLst/>
            </a:prstGeom>
          </p:spPr>
        </p:pic>
        <p:pic>
          <p:nvPicPr>
            <p:cNvPr id="41" name="图片 40"/>
            <p:cNvPicPr/>
            <p:nvPr/>
          </p:nvPicPr>
          <p:blipFill>
            <a:blip r:embed="rId4"/>
            <a:stretch>
              <a:fillRect/>
            </a:stretch>
          </p:blipFill>
          <p:spPr>
            <a:xfrm>
              <a:off x="3712304" y="3605085"/>
              <a:ext cx="452437" cy="414406"/>
            </a:xfrm>
            <a:prstGeom prst="rect">
              <a:avLst/>
            </a:prstGeom>
          </p:spPr>
        </p:pic>
        <p:pic>
          <p:nvPicPr>
            <p:cNvPr id="42" name="图片 41"/>
            <p:cNvPicPr/>
            <p:nvPr/>
          </p:nvPicPr>
          <p:blipFill>
            <a:blip r:embed="rId6"/>
            <a:stretch>
              <a:fillRect/>
            </a:stretch>
          </p:blipFill>
          <p:spPr>
            <a:xfrm>
              <a:off x="8730851" y="4180671"/>
              <a:ext cx="514425" cy="463728"/>
            </a:xfrm>
            <a:prstGeom prst="rect">
              <a:avLst/>
            </a:prstGeom>
          </p:spPr>
        </p:pic>
        <p:pic>
          <p:nvPicPr>
            <p:cNvPr id="43" name="图片 42"/>
            <p:cNvPicPr/>
            <p:nvPr/>
          </p:nvPicPr>
          <p:blipFill>
            <a:blip r:embed="rId7"/>
            <a:stretch>
              <a:fillRect/>
            </a:stretch>
          </p:blipFill>
          <p:spPr>
            <a:xfrm>
              <a:off x="3581811" y="4921049"/>
              <a:ext cx="563469" cy="366212"/>
            </a:xfrm>
            <a:prstGeom prst="rect">
              <a:avLst/>
            </a:prstGeom>
          </p:spPr>
        </p:pic>
      </p:grpSp>
    </p:spTree>
    <p:extLst>
      <p:ext uri="{BB962C8B-B14F-4D97-AF65-F5344CB8AC3E}">
        <p14:creationId xmlns:p14="http://schemas.microsoft.com/office/powerpoint/2010/main" val="3612565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grpSp>
        <p:nvGrpSpPr>
          <p:cNvPr id="20" name="组合 19"/>
          <p:cNvGrpSpPr/>
          <p:nvPr/>
        </p:nvGrpSpPr>
        <p:grpSpPr>
          <a:xfrm>
            <a:off x="234043" y="244824"/>
            <a:ext cx="11723913" cy="3754874"/>
            <a:chOff x="234043" y="244824"/>
            <a:chExt cx="11723913" cy="3754874"/>
          </a:xfrm>
        </p:grpSpPr>
        <p:sp>
          <p:nvSpPr>
            <p:cNvPr id="2" name="矩形 1"/>
            <p:cNvSpPr/>
            <p:nvPr/>
          </p:nvSpPr>
          <p:spPr>
            <a:xfrm>
              <a:off x="234043" y="244824"/>
              <a:ext cx="11723913" cy="3754874"/>
            </a:xfrm>
            <a:prstGeom prst="rect">
              <a:avLst/>
            </a:prstGeom>
          </p:spPr>
          <p:txBody>
            <a:bodyPr wrap="square">
              <a:spAutoFit/>
            </a:bodyPr>
            <a:lstStyle/>
            <a:p>
              <a:pPr>
                <a:lnSpc>
                  <a:spcPct val="150000"/>
                </a:lnSpc>
              </a:pPr>
              <a:r>
                <a:rPr lang="zh-CN" altLang="en-US" sz="2800" b="1" dirty="0">
                  <a:solidFill>
                    <a:srgbClr val="DA251C"/>
                  </a:solidFill>
                </a:rPr>
                <a:t>突破攻略</a:t>
              </a:r>
              <a:endParaRPr lang="en-US" altLang="zh-CN" sz="2800" b="1" dirty="0">
                <a:solidFill>
                  <a:srgbClr val="DA251C"/>
                </a:solidFill>
              </a:endParaRPr>
            </a:p>
            <a:p>
              <a:pPr>
                <a:lnSpc>
                  <a:spcPct val="150000"/>
                </a:lnSpc>
              </a:pPr>
              <a:r>
                <a:rPr lang="zh-CN" altLang="zh-CN" sz="2800" dirty="0"/>
                <a:t>除硫元素外</a:t>
              </a:r>
              <a:r>
                <a:rPr lang="en-US" altLang="zh-CN" sz="2800" dirty="0"/>
                <a:t>,</a:t>
              </a:r>
              <a:r>
                <a:rPr lang="zh-CN" altLang="zh-CN" sz="2800" dirty="0"/>
                <a:t>中学阶段常见的符合</a:t>
              </a:r>
              <a:r>
                <a:rPr lang="en-US" altLang="zh-CN" sz="2800" dirty="0"/>
                <a:t>A      B     C     D </a:t>
              </a:r>
              <a:r>
                <a:rPr lang="zh-CN" altLang="zh-CN" sz="2800" dirty="0"/>
                <a:t>转化关系的还有</a:t>
              </a:r>
              <a:r>
                <a:rPr lang="en-US" altLang="zh-CN" sz="2800" dirty="0"/>
                <a:t>:</a:t>
              </a:r>
              <a:endParaRPr lang="zh-CN" altLang="zh-CN" sz="2800" dirty="0"/>
            </a:p>
            <a:p>
              <a:pPr>
                <a:lnSpc>
                  <a:spcPct val="150000"/>
                </a:lnSpc>
              </a:pPr>
              <a:r>
                <a:rPr lang="zh-CN" altLang="zh-CN" sz="2800" dirty="0"/>
                <a:t>氮元素　</a:t>
              </a:r>
              <a:r>
                <a:rPr lang="en-US" altLang="zh-CN" sz="2800" dirty="0"/>
                <a:t>N</a:t>
              </a:r>
              <a:r>
                <a:rPr lang="en-US" altLang="zh-CN" sz="2800" baseline="-25000" dirty="0"/>
                <a:t>2</a:t>
              </a:r>
              <a:r>
                <a:rPr lang="zh-CN" altLang="zh-CN" sz="2800" dirty="0"/>
                <a:t>或</a:t>
              </a:r>
              <a:r>
                <a:rPr lang="en-US" altLang="zh-CN" sz="2800" dirty="0"/>
                <a:t>NH</a:t>
              </a:r>
              <a:r>
                <a:rPr lang="en-US" altLang="zh-CN" sz="2800" baseline="-25000" dirty="0"/>
                <a:t>3</a:t>
              </a:r>
              <a:r>
                <a:rPr lang="en-US" altLang="zh-CN" sz="2800" dirty="0"/>
                <a:t>        NO     NO</a:t>
              </a:r>
              <a:r>
                <a:rPr lang="en-US" altLang="zh-CN" sz="2800" baseline="-25000" dirty="0"/>
                <a:t>2  </a:t>
              </a:r>
              <a:r>
                <a:rPr lang="en-US" altLang="zh-CN" sz="2800" dirty="0"/>
                <a:t>      HNO</a:t>
              </a:r>
              <a:r>
                <a:rPr lang="en-US" altLang="zh-CN" sz="2800" baseline="-25000" dirty="0"/>
                <a:t>3</a:t>
              </a:r>
              <a:r>
                <a:rPr lang="en-US" altLang="zh-CN" sz="2800" dirty="0"/>
                <a:t>;</a:t>
              </a:r>
            </a:p>
            <a:p>
              <a:pPr>
                <a:lnSpc>
                  <a:spcPct val="150000"/>
                </a:lnSpc>
              </a:pPr>
              <a:r>
                <a:rPr lang="zh-CN" altLang="en-US" sz="2800" dirty="0"/>
                <a:t>钠元素　</a:t>
              </a:r>
              <a:r>
                <a:rPr lang="en-US" altLang="zh-CN" sz="2800" dirty="0"/>
                <a:t>Na     Na</a:t>
              </a:r>
              <a:r>
                <a:rPr lang="en-US" altLang="zh-CN" sz="2800" baseline="-25000" dirty="0"/>
                <a:t>2</a:t>
              </a:r>
              <a:r>
                <a:rPr lang="en-US" altLang="zh-CN" sz="2800" dirty="0"/>
                <a:t>O      Na</a:t>
              </a:r>
              <a:r>
                <a:rPr lang="en-US" altLang="zh-CN" sz="2800" baseline="-25000" dirty="0"/>
                <a:t>2</a:t>
              </a:r>
              <a:r>
                <a:rPr lang="en-US" altLang="zh-CN" sz="2800" dirty="0"/>
                <a:t>O</a:t>
              </a:r>
              <a:r>
                <a:rPr lang="en-US" altLang="zh-CN" sz="2800" baseline="-25000" dirty="0"/>
                <a:t>2</a:t>
              </a:r>
              <a:r>
                <a:rPr lang="en-US" altLang="zh-CN" sz="2800" dirty="0"/>
                <a:t>       </a:t>
              </a:r>
              <a:r>
                <a:rPr lang="en-US" altLang="zh-CN" sz="2800" dirty="0" err="1"/>
                <a:t>NaOH</a:t>
              </a:r>
              <a:r>
                <a:rPr lang="en-US" altLang="zh-CN" sz="2800" dirty="0"/>
                <a:t>;</a:t>
              </a:r>
            </a:p>
            <a:p>
              <a:pPr>
                <a:lnSpc>
                  <a:spcPct val="150000"/>
                </a:lnSpc>
              </a:pPr>
              <a:r>
                <a:rPr lang="zh-CN" altLang="en-US" sz="2800" dirty="0"/>
                <a:t>碳元素　</a:t>
              </a:r>
              <a:r>
                <a:rPr lang="en-US" altLang="zh-CN" sz="2800" dirty="0"/>
                <a:t>C     CO     CO</a:t>
              </a:r>
              <a:r>
                <a:rPr lang="en-US" altLang="zh-CN" sz="2800" baseline="-25000" dirty="0"/>
                <a:t>2</a:t>
              </a:r>
              <a:r>
                <a:rPr lang="en-US" altLang="zh-CN" sz="2800" dirty="0"/>
                <a:t>      H</a:t>
              </a:r>
              <a:r>
                <a:rPr lang="en-US" altLang="zh-CN" sz="2800" baseline="-25000" dirty="0"/>
                <a:t>2</a:t>
              </a:r>
              <a:r>
                <a:rPr lang="en-US" altLang="zh-CN" sz="2800" dirty="0"/>
                <a:t>CO</a:t>
              </a:r>
              <a:r>
                <a:rPr lang="en-US" altLang="zh-CN" sz="2800" baseline="-25000" dirty="0"/>
                <a:t>3</a:t>
              </a:r>
              <a:r>
                <a:rPr lang="zh-CN" altLang="en-US" sz="2800" dirty="0"/>
                <a:t>。</a:t>
              </a:r>
            </a:p>
            <a:p>
              <a:endParaRPr lang="zh-CN" altLang="zh-CN" sz="2800" dirty="0"/>
            </a:p>
          </p:txBody>
        </p:sp>
        <p:pic>
          <p:nvPicPr>
            <p:cNvPr id="36" name="图片 35"/>
            <p:cNvPicPr/>
            <p:nvPr/>
          </p:nvPicPr>
          <p:blipFill>
            <a:blip r:embed="rId2"/>
            <a:stretch>
              <a:fillRect/>
            </a:stretch>
          </p:blipFill>
          <p:spPr>
            <a:xfrm>
              <a:off x="5702300" y="1055369"/>
              <a:ext cx="357188" cy="327164"/>
            </a:xfrm>
            <a:prstGeom prst="rect">
              <a:avLst/>
            </a:prstGeom>
          </p:spPr>
        </p:pic>
        <p:pic>
          <p:nvPicPr>
            <p:cNvPr id="37" name="图片 36"/>
            <p:cNvPicPr/>
            <p:nvPr/>
          </p:nvPicPr>
          <p:blipFill>
            <a:blip r:embed="rId2"/>
            <a:stretch>
              <a:fillRect/>
            </a:stretch>
          </p:blipFill>
          <p:spPr>
            <a:xfrm>
              <a:off x="6438900" y="1055369"/>
              <a:ext cx="357188" cy="327164"/>
            </a:xfrm>
            <a:prstGeom prst="rect">
              <a:avLst/>
            </a:prstGeom>
          </p:spPr>
        </p:pic>
        <p:pic>
          <p:nvPicPr>
            <p:cNvPr id="38" name="图片 37"/>
            <p:cNvPicPr/>
            <p:nvPr/>
          </p:nvPicPr>
          <p:blipFill>
            <a:blip r:embed="rId3"/>
            <a:stretch>
              <a:fillRect/>
            </a:stretch>
          </p:blipFill>
          <p:spPr>
            <a:xfrm>
              <a:off x="7136131" y="1078054"/>
              <a:ext cx="332422" cy="304479"/>
            </a:xfrm>
            <a:prstGeom prst="rect">
              <a:avLst/>
            </a:prstGeom>
          </p:spPr>
        </p:pic>
        <p:pic>
          <p:nvPicPr>
            <p:cNvPr id="44" name="图片 43"/>
            <p:cNvPicPr/>
            <p:nvPr/>
          </p:nvPicPr>
          <p:blipFill>
            <a:blip r:embed="rId2"/>
            <a:stretch>
              <a:fillRect/>
            </a:stretch>
          </p:blipFill>
          <p:spPr>
            <a:xfrm>
              <a:off x="3270385" y="1697395"/>
              <a:ext cx="357188" cy="327164"/>
            </a:xfrm>
            <a:prstGeom prst="rect">
              <a:avLst/>
            </a:prstGeom>
          </p:spPr>
        </p:pic>
        <p:pic>
          <p:nvPicPr>
            <p:cNvPr id="45" name="图片 44"/>
            <p:cNvPicPr/>
            <p:nvPr/>
          </p:nvPicPr>
          <p:blipFill>
            <a:blip r:embed="rId2"/>
            <a:stretch>
              <a:fillRect/>
            </a:stretch>
          </p:blipFill>
          <p:spPr>
            <a:xfrm>
              <a:off x="4369611" y="1697395"/>
              <a:ext cx="357188" cy="327164"/>
            </a:xfrm>
            <a:prstGeom prst="rect">
              <a:avLst/>
            </a:prstGeom>
          </p:spPr>
        </p:pic>
        <p:pic>
          <p:nvPicPr>
            <p:cNvPr id="46" name="图片 45"/>
            <p:cNvPicPr/>
            <p:nvPr/>
          </p:nvPicPr>
          <p:blipFill>
            <a:blip r:embed="rId3"/>
            <a:stretch>
              <a:fillRect/>
            </a:stretch>
          </p:blipFill>
          <p:spPr>
            <a:xfrm>
              <a:off x="5574815" y="1720080"/>
              <a:ext cx="332422" cy="304479"/>
            </a:xfrm>
            <a:prstGeom prst="rect">
              <a:avLst/>
            </a:prstGeom>
          </p:spPr>
        </p:pic>
        <p:pic>
          <p:nvPicPr>
            <p:cNvPr id="47" name="图片 46"/>
            <p:cNvPicPr/>
            <p:nvPr/>
          </p:nvPicPr>
          <p:blipFill>
            <a:blip r:embed="rId2"/>
            <a:stretch>
              <a:fillRect/>
            </a:stretch>
          </p:blipFill>
          <p:spPr>
            <a:xfrm>
              <a:off x="2200343" y="2368604"/>
              <a:ext cx="357188" cy="327164"/>
            </a:xfrm>
            <a:prstGeom prst="rect">
              <a:avLst/>
            </a:prstGeom>
          </p:spPr>
        </p:pic>
        <p:pic>
          <p:nvPicPr>
            <p:cNvPr id="48" name="图片 47"/>
            <p:cNvPicPr/>
            <p:nvPr/>
          </p:nvPicPr>
          <p:blipFill>
            <a:blip r:embed="rId2"/>
            <a:stretch>
              <a:fillRect/>
            </a:stretch>
          </p:blipFill>
          <p:spPr>
            <a:xfrm>
              <a:off x="3483550" y="2368604"/>
              <a:ext cx="357188" cy="327164"/>
            </a:xfrm>
            <a:prstGeom prst="rect">
              <a:avLst/>
            </a:prstGeom>
          </p:spPr>
        </p:pic>
        <p:pic>
          <p:nvPicPr>
            <p:cNvPr id="49" name="图片 48"/>
            <p:cNvPicPr/>
            <p:nvPr/>
          </p:nvPicPr>
          <p:blipFill>
            <a:blip r:embed="rId3"/>
            <a:stretch>
              <a:fillRect/>
            </a:stretch>
          </p:blipFill>
          <p:spPr>
            <a:xfrm>
              <a:off x="4961973" y="2391289"/>
              <a:ext cx="332422" cy="304479"/>
            </a:xfrm>
            <a:prstGeom prst="rect">
              <a:avLst/>
            </a:prstGeom>
          </p:spPr>
        </p:pic>
        <p:pic>
          <p:nvPicPr>
            <p:cNvPr id="50" name="图片 49"/>
            <p:cNvPicPr/>
            <p:nvPr/>
          </p:nvPicPr>
          <p:blipFill>
            <a:blip r:embed="rId2"/>
            <a:stretch>
              <a:fillRect/>
            </a:stretch>
          </p:blipFill>
          <p:spPr>
            <a:xfrm>
              <a:off x="2031677" y="3020569"/>
              <a:ext cx="357188" cy="327164"/>
            </a:xfrm>
            <a:prstGeom prst="rect">
              <a:avLst/>
            </a:prstGeom>
          </p:spPr>
        </p:pic>
        <p:pic>
          <p:nvPicPr>
            <p:cNvPr id="51" name="图片 50"/>
            <p:cNvPicPr/>
            <p:nvPr/>
          </p:nvPicPr>
          <p:blipFill>
            <a:blip r:embed="rId2"/>
            <a:stretch>
              <a:fillRect/>
            </a:stretch>
          </p:blipFill>
          <p:spPr>
            <a:xfrm>
              <a:off x="2984177" y="3020569"/>
              <a:ext cx="357188" cy="327164"/>
            </a:xfrm>
            <a:prstGeom prst="rect">
              <a:avLst/>
            </a:prstGeom>
          </p:spPr>
        </p:pic>
        <p:pic>
          <p:nvPicPr>
            <p:cNvPr id="52" name="图片 51"/>
            <p:cNvPicPr/>
            <p:nvPr/>
          </p:nvPicPr>
          <p:blipFill>
            <a:blip r:embed="rId3"/>
            <a:stretch>
              <a:fillRect/>
            </a:stretch>
          </p:blipFill>
          <p:spPr>
            <a:xfrm>
              <a:off x="4102437" y="3043254"/>
              <a:ext cx="332422" cy="304479"/>
            </a:xfrm>
            <a:prstGeom prst="rect">
              <a:avLst/>
            </a:prstGeom>
          </p:spPr>
        </p:pic>
      </p:grpSp>
    </p:spTree>
    <p:extLst>
      <p:ext uri="{BB962C8B-B14F-4D97-AF65-F5344CB8AC3E}">
        <p14:creationId xmlns:p14="http://schemas.microsoft.com/office/powerpoint/2010/main" val="1244546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52832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方法</a:t>
            </a:r>
            <a:r>
              <a:rPr lang="en-US" altLang="zh-CN" sz="2800" dirty="0">
                <a:solidFill>
                  <a:srgbClr val="DA251C"/>
                </a:solidFill>
              </a:rPr>
              <a:t>2 </a:t>
            </a:r>
            <a:r>
              <a:rPr lang="zh-CN" altLang="en-US" sz="2800" dirty="0">
                <a:solidFill>
                  <a:srgbClr val="DA251C"/>
                </a:solidFill>
              </a:rPr>
              <a:t>二氧化硫的性质及制备</a:t>
            </a:r>
            <a:endParaRPr lang="zh-CN" altLang="zh-CN" sz="2800" dirty="0">
              <a:solidFill>
                <a:srgbClr val="DA251C"/>
              </a:solidFill>
            </a:endParaRPr>
          </a:p>
        </p:txBody>
      </p:sp>
      <p:sp>
        <p:nvSpPr>
          <p:cNvPr id="2" name="矩形 1"/>
          <p:cNvSpPr/>
          <p:nvPr/>
        </p:nvSpPr>
        <p:spPr>
          <a:xfrm>
            <a:off x="234043" y="822582"/>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714F6134-7288-4796-8499-E211F9E0561B}"/>
              </a:ext>
            </a:extLst>
          </p:cNvPr>
          <p:cNvSpPr/>
          <p:nvPr/>
        </p:nvSpPr>
        <p:spPr>
          <a:xfrm>
            <a:off x="335643" y="1484879"/>
            <a:ext cx="11622313" cy="1384995"/>
          </a:xfrm>
          <a:prstGeom prst="rect">
            <a:avLst/>
          </a:prstGeom>
        </p:spPr>
        <p:txBody>
          <a:bodyPr wrap="square">
            <a:spAutoFit/>
          </a:bodyPr>
          <a:lstStyle/>
          <a:p>
            <a:pPr>
              <a:lnSpc>
                <a:spcPct val="150000"/>
              </a:lnSpc>
            </a:pPr>
            <a:r>
              <a:rPr lang="en-US" altLang="zh-CN" sz="2800" b="1" dirty="0"/>
              <a:t>1.SO</a:t>
            </a:r>
            <a:r>
              <a:rPr lang="en-US" altLang="zh-CN" sz="2800" b="1" baseline="-25000" dirty="0"/>
              <a:t>2</a:t>
            </a:r>
            <a:r>
              <a:rPr lang="zh-CN" altLang="zh-CN" sz="2800" b="1" dirty="0"/>
              <a:t>性质的多面性</a:t>
            </a:r>
          </a:p>
          <a:p>
            <a:pPr>
              <a:lnSpc>
                <a:spcPct val="150000"/>
              </a:lnSpc>
            </a:pPr>
            <a:r>
              <a:rPr lang="zh-CN" altLang="zh-CN" sz="2800" dirty="0"/>
              <a:t>将</a:t>
            </a:r>
            <a:r>
              <a:rPr lang="en-US" altLang="zh-CN" sz="2800" dirty="0"/>
              <a:t>SO</a:t>
            </a:r>
            <a:r>
              <a:rPr lang="en-US" altLang="zh-CN" sz="2800" baseline="-25000" dirty="0"/>
              <a:t>2</a:t>
            </a:r>
            <a:r>
              <a:rPr lang="zh-CN" altLang="zh-CN" sz="2800" dirty="0"/>
              <a:t>通入下列溶液中</a:t>
            </a:r>
            <a:r>
              <a:rPr lang="en-US" altLang="zh-CN" sz="2800" dirty="0"/>
              <a:t>,</a:t>
            </a:r>
            <a:r>
              <a:rPr lang="zh-CN" altLang="zh-CN" sz="2800" dirty="0"/>
              <a:t>观察到的现象及体现的</a:t>
            </a:r>
            <a:r>
              <a:rPr lang="en-US" altLang="zh-CN" sz="2800" dirty="0"/>
              <a:t>SO</a:t>
            </a:r>
            <a:r>
              <a:rPr lang="en-US" altLang="zh-CN" sz="2800" baseline="-25000" dirty="0"/>
              <a:t>2</a:t>
            </a:r>
            <a:r>
              <a:rPr lang="zh-CN" altLang="zh-CN" sz="2800" dirty="0"/>
              <a:t>的性质如表所示。</a:t>
            </a:r>
          </a:p>
        </p:txBody>
      </p:sp>
      <p:graphicFrame>
        <p:nvGraphicFramePr>
          <p:cNvPr id="4" name="表格 3"/>
          <p:cNvGraphicFramePr>
            <a:graphicFrameLocks noGrp="1"/>
          </p:cNvGraphicFramePr>
          <p:nvPr>
            <p:extLst>
              <p:ext uri="{D42A27DB-BD31-4B8C-83A1-F6EECF244321}">
                <p14:modId xmlns:p14="http://schemas.microsoft.com/office/powerpoint/2010/main" val="2896118422"/>
              </p:ext>
            </p:extLst>
          </p:nvPr>
        </p:nvGraphicFramePr>
        <p:xfrm>
          <a:off x="335644" y="3054903"/>
          <a:ext cx="11520713" cy="2987040"/>
        </p:xfrm>
        <a:graphic>
          <a:graphicData uri="http://schemas.openxmlformats.org/drawingml/2006/table">
            <a:tbl>
              <a:tblPr firstRow="1" firstCol="1" bandRow="1">
                <a:tableStyleId>{5C22544A-7EE6-4342-B048-85BDC9FD1C3A}</a:tableStyleId>
              </a:tblPr>
              <a:tblGrid>
                <a:gridCol w="1466273">
                  <a:extLst>
                    <a:ext uri="{9D8B030D-6E8A-4147-A177-3AD203B41FA5}">
                      <a16:colId xmlns:a16="http://schemas.microsoft.com/office/drawing/2014/main" xmlns="" val="1329071683"/>
                    </a:ext>
                  </a:extLst>
                </a:gridCol>
                <a:gridCol w="1466273">
                  <a:extLst>
                    <a:ext uri="{9D8B030D-6E8A-4147-A177-3AD203B41FA5}">
                      <a16:colId xmlns:a16="http://schemas.microsoft.com/office/drawing/2014/main" xmlns="" val="2162377338"/>
                    </a:ext>
                  </a:extLst>
                </a:gridCol>
                <a:gridCol w="2094674">
                  <a:extLst>
                    <a:ext uri="{9D8B030D-6E8A-4147-A177-3AD203B41FA5}">
                      <a16:colId xmlns:a16="http://schemas.microsoft.com/office/drawing/2014/main" xmlns="" val="877003352"/>
                    </a:ext>
                  </a:extLst>
                </a:gridCol>
                <a:gridCol w="1466273">
                  <a:extLst>
                    <a:ext uri="{9D8B030D-6E8A-4147-A177-3AD203B41FA5}">
                      <a16:colId xmlns:a16="http://schemas.microsoft.com/office/drawing/2014/main" xmlns="" val="3068363490"/>
                    </a:ext>
                  </a:extLst>
                </a:gridCol>
                <a:gridCol w="2513610">
                  <a:extLst>
                    <a:ext uri="{9D8B030D-6E8A-4147-A177-3AD203B41FA5}">
                      <a16:colId xmlns:a16="http://schemas.microsoft.com/office/drawing/2014/main" xmlns="" val="1401032306"/>
                    </a:ext>
                  </a:extLst>
                </a:gridCol>
                <a:gridCol w="2513610">
                  <a:extLst>
                    <a:ext uri="{9D8B030D-6E8A-4147-A177-3AD203B41FA5}">
                      <a16:colId xmlns:a16="http://schemas.microsoft.com/office/drawing/2014/main" xmlns="" val="2616719139"/>
                    </a:ext>
                  </a:extLst>
                </a:gridCol>
              </a:tblGrid>
              <a:tr h="0">
                <a:tc>
                  <a:txBody>
                    <a:bodyPr/>
                    <a:lstStyle/>
                    <a:p>
                      <a:pPr algn="ctr">
                        <a:lnSpc>
                          <a:spcPct val="100000"/>
                        </a:lnSpc>
                        <a:spcAft>
                          <a:spcPts val="0"/>
                        </a:spcAft>
                      </a:pPr>
                      <a:r>
                        <a:rPr lang="zh-CN" sz="2800" b="1" dirty="0">
                          <a:solidFill>
                            <a:schemeClr val="tx1"/>
                          </a:solidFill>
                          <a:effectLst/>
                        </a:rPr>
                        <a:t>溶液</a:t>
                      </a:r>
                      <a:endParaRPr lang="zh-CN" sz="2800" b="1"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紫色石</a:t>
                      </a:r>
                    </a:p>
                    <a:p>
                      <a:pPr algn="ctr">
                        <a:lnSpc>
                          <a:spcPct val="100000"/>
                        </a:lnSpc>
                        <a:spcAft>
                          <a:spcPts val="0"/>
                        </a:spcAft>
                      </a:pPr>
                      <a:r>
                        <a:rPr lang="zh-CN" sz="2800" b="0">
                          <a:solidFill>
                            <a:schemeClr val="tx1"/>
                          </a:solidFill>
                          <a:effectLst/>
                        </a:rPr>
                        <a:t>蕊溶液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加有酚酞</a:t>
                      </a:r>
                    </a:p>
                    <a:p>
                      <a:pPr algn="ctr">
                        <a:lnSpc>
                          <a:spcPct val="100000"/>
                        </a:lnSpc>
                        <a:spcAft>
                          <a:spcPts val="0"/>
                        </a:spcAft>
                      </a:pPr>
                      <a:r>
                        <a:rPr lang="zh-CN" sz="2800" b="0">
                          <a:solidFill>
                            <a:schemeClr val="tx1"/>
                          </a:solidFill>
                          <a:effectLst/>
                        </a:rPr>
                        <a:t>的氢氧化</a:t>
                      </a:r>
                    </a:p>
                    <a:p>
                      <a:pPr algn="ctr">
                        <a:lnSpc>
                          <a:spcPct val="100000"/>
                        </a:lnSpc>
                        <a:spcAft>
                          <a:spcPts val="0"/>
                        </a:spcAft>
                      </a:pPr>
                      <a:r>
                        <a:rPr lang="zh-CN" sz="2800" b="0">
                          <a:solidFill>
                            <a:schemeClr val="tx1"/>
                          </a:solidFill>
                          <a:effectLst/>
                        </a:rPr>
                        <a:t>钠溶液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品红</a:t>
                      </a:r>
                    </a:p>
                    <a:p>
                      <a:pPr algn="ctr">
                        <a:lnSpc>
                          <a:spcPct val="100000"/>
                        </a:lnSpc>
                        <a:spcAft>
                          <a:spcPts val="0"/>
                        </a:spcAft>
                      </a:pPr>
                      <a:r>
                        <a:rPr lang="zh-CN" sz="2800" b="0" dirty="0">
                          <a:solidFill>
                            <a:schemeClr val="tx1"/>
                          </a:solidFill>
                          <a:effectLst/>
                        </a:rPr>
                        <a:t>溶液</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酸性</a:t>
                      </a:r>
                      <a:r>
                        <a:rPr lang="en-US" sz="2800" b="0">
                          <a:solidFill>
                            <a:schemeClr val="tx1"/>
                          </a:solidFill>
                          <a:effectLst/>
                        </a:rPr>
                        <a:t>KMnO</a:t>
                      </a:r>
                      <a:r>
                        <a:rPr lang="en-US" sz="2800" b="0" baseline="-25000">
                          <a:solidFill>
                            <a:schemeClr val="tx1"/>
                          </a:solidFill>
                          <a:effectLst/>
                        </a:rPr>
                        <a:t>4</a:t>
                      </a:r>
                      <a:endParaRPr lang="zh-CN" sz="2800" b="0">
                        <a:solidFill>
                          <a:schemeClr val="tx1"/>
                        </a:solidFill>
                        <a:effectLst/>
                      </a:endParaRPr>
                    </a:p>
                    <a:p>
                      <a:pPr algn="ctr">
                        <a:lnSpc>
                          <a:spcPct val="100000"/>
                        </a:lnSpc>
                        <a:spcAft>
                          <a:spcPts val="0"/>
                        </a:spcAft>
                      </a:pPr>
                      <a:r>
                        <a:rPr lang="zh-CN" sz="2800" b="0">
                          <a:solidFill>
                            <a:schemeClr val="tx1"/>
                          </a:solidFill>
                          <a:effectLst/>
                        </a:rPr>
                        <a:t>溶液、溴水</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氢硫酸</a:t>
                      </a:r>
                    </a:p>
                    <a:p>
                      <a:pPr algn="ctr">
                        <a:lnSpc>
                          <a:spcPct val="100000"/>
                        </a:lnSpc>
                        <a:spcAft>
                          <a:spcPts val="0"/>
                        </a:spcAft>
                      </a:pPr>
                      <a:r>
                        <a:rPr lang="en-US" sz="2800" b="0">
                          <a:solidFill>
                            <a:schemeClr val="tx1"/>
                          </a:solidFill>
                          <a:effectLst/>
                        </a:rPr>
                        <a:t>(H</a:t>
                      </a:r>
                      <a:r>
                        <a:rPr lang="en-US" sz="2800" b="0" baseline="-25000">
                          <a:solidFill>
                            <a:schemeClr val="tx1"/>
                          </a:solidFill>
                          <a:effectLst/>
                        </a:rPr>
                        <a:t>2</a:t>
                      </a:r>
                      <a:r>
                        <a:rPr lang="en-US" sz="2800" b="0">
                          <a:solidFill>
                            <a:schemeClr val="tx1"/>
                          </a:solidFill>
                          <a:effectLst/>
                        </a:rPr>
                        <a:t>S</a:t>
                      </a:r>
                      <a:r>
                        <a:rPr lang="zh-CN" sz="2800" b="0">
                          <a:solidFill>
                            <a:schemeClr val="tx1"/>
                          </a:solidFill>
                          <a:effectLst/>
                        </a:rPr>
                        <a:t>溶液</a:t>
                      </a:r>
                      <a:r>
                        <a:rPr lang="en-US" sz="2800" b="0">
                          <a:solidFill>
                            <a:schemeClr val="tx1"/>
                          </a:solidFill>
                          <a:effectLst/>
                        </a:rPr>
                        <a:t>)</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95944194"/>
                  </a:ext>
                </a:extLst>
              </a:tr>
              <a:tr h="0">
                <a:tc>
                  <a:txBody>
                    <a:bodyPr/>
                    <a:lstStyle/>
                    <a:p>
                      <a:pPr algn="ctr">
                        <a:lnSpc>
                          <a:spcPct val="100000"/>
                        </a:lnSpc>
                        <a:spcAft>
                          <a:spcPts val="0"/>
                        </a:spcAft>
                      </a:pPr>
                      <a:r>
                        <a:rPr lang="zh-CN" sz="2800" b="1" dirty="0">
                          <a:solidFill>
                            <a:schemeClr val="tx1"/>
                          </a:solidFill>
                          <a:effectLst/>
                        </a:rPr>
                        <a:t>现象</a:t>
                      </a:r>
                      <a:endParaRPr lang="zh-CN" sz="2800" b="1"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变红</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褪色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褪色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褪色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生成淡</a:t>
                      </a:r>
                    </a:p>
                    <a:p>
                      <a:pPr algn="ctr">
                        <a:lnSpc>
                          <a:spcPct val="100000"/>
                        </a:lnSpc>
                        <a:spcAft>
                          <a:spcPts val="0"/>
                        </a:spcAft>
                      </a:pPr>
                      <a:r>
                        <a:rPr lang="zh-CN" sz="2800" b="0">
                          <a:solidFill>
                            <a:schemeClr val="tx1"/>
                          </a:solidFill>
                          <a:effectLst/>
                        </a:rPr>
                        <a:t>黄色沉淀</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82051718"/>
                  </a:ext>
                </a:extLst>
              </a:tr>
              <a:tr h="0">
                <a:tc>
                  <a:txBody>
                    <a:bodyPr/>
                    <a:lstStyle/>
                    <a:p>
                      <a:pPr algn="ctr">
                        <a:lnSpc>
                          <a:spcPct val="100000"/>
                        </a:lnSpc>
                        <a:spcAft>
                          <a:spcPts val="0"/>
                        </a:spcAft>
                      </a:pPr>
                      <a:r>
                        <a:rPr lang="en-US" sz="2800" b="1" dirty="0">
                          <a:solidFill>
                            <a:schemeClr val="tx1"/>
                          </a:solidFill>
                          <a:effectLst/>
                        </a:rPr>
                        <a:t>SO</a:t>
                      </a:r>
                      <a:r>
                        <a:rPr lang="en-US" sz="2800" b="1" baseline="-25000" dirty="0">
                          <a:solidFill>
                            <a:schemeClr val="tx1"/>
                          </a:solidFill>
                          <a:effectLst/>
                        </a:rPr>
                        <a:t>2</a:t>
                      </a:r>
                      <a:r>
                        <a:rPr lang="zh-CN" sz="2800" b="1" dirty="0">
                          <a:solidFill>
                            <a:schemeClr val="tx1"/>
                          </a:solidFill>
                          <a:effectLst/>
                        </a:rPr>
                        <a:t>的</a:t>
                      </a:r>
                    </a:p>
                    <a:p>
                      <a:pPr algn="ctr">
                        <a:lnSpc>
                          <a:spcPct val="100000"/>
                        </a:lnSpc>
                        <a:spcAft>
                          <a:spcPts val="0"/>
                        </a:spcAft>
                      </a:pPr>
                      <a:r>
                        <a:rPr lang="zh-CN" sz="2800" b="1" dirty="0">
                          <a:solidFill>
                            <a:schemeClr val="tx1"/>
                          </a:solidFill>
                          <a:effectLst/>
                        </a:rPr>
                        <a:t>性质</a:t>
                      </a:r>
                      <a:endParaRPr lang="zh-CN" sz="2800" b="1"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溶于水</a:t>
                      </a:r>
                    </a:p>
                    <a:p>
                      <a:pPr algn="ctr">
                        <a:lnSpc>
                          <a:spcPct val="100000"/>
                        </a:lnSpc>
                        <a:spcAft>
                          <a:spcPts val="0"/>
                        </a:spcAft>
                      </a:pPr>
                      <a:r>
                        <a:rPr lang="zh-CN" sz="2800" b="0">
                          <a:solidFill>
                            <a:schemeClr val="tx1"/>
                          </a:solidFill>
                          <a:effectLst/>
                        </a:rPr>
                        <a:t>显酸性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溶于水</a:t>
                      </a:r>
                    </a:p>
                    <a:p>
                      <a:pPr algn="ctr">
                        <a:lnSpc>
                          <a:spcPct val="100000"/>
                        </a:lnSpc>
                        <a:spcAft>
                          <a:spcPts val="0"/>
                        </a:spcAft>
                      </a:pPr>
                      <a:r>
                        <a:rPr lang="zh-CN" sz="2800" b="0">
                          <a:solidFill>
                            <a:schemeClr val="tx1"/>
                          </a:solidFill>
                          <a:effectLst/>
                        </a:rPr>
                        <a:t>显酸性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漂白性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还原性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氧化性</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15298997"/>
                  </a:ext>
                </a:extLst>
              </a:tr>
            </a:tbl>
          </a:graphicData>
        </a:graphic>
      </p:graphicFrame>
    </p:spTree>
    <p:extLst>
      <p:ext uri="{BB962C8B-B14F-4D97-AF65-F5344CB8AC3E}">
        <p14:creationId xmlns:p14="http://schemas.microsoft.com/office/powerpoint/2010/main" val="4218787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2" name="矩形 1"/>
          <p:cNvSpPr/>
          <p:nvPr/>
        </p:nvSpPr>
        <p:spPr>
          <a:xfrm>
            <a:off x="234043" y="244824"/>
            <a:ext cx="11723913" cy="662297"/>
          </a:xfrm>
          <a:prstGeom prst="rect">
            <a:avLst/>
          </a:prstGeom>
        </p:spPr>
        <p:txBody>
          <a:bodyPr wrap="square">
            <a:spAutoFit/>
          </a:bodyPr>
          <a:lstStyle/>
          <a:p>
            <a:pPr>
              <a:lnSpc>
                <a:spcPct val="150000"/>
              </a:lnSpc>
            </a:pPr>
            <a:r>
              <a:rPr lang="en-US" altLang="zh-CN" sz="2800" b="1" dirty="0"/>
              <a:t>2.</a:t>
            </a:r>
            <a:r>
              <a:rPr lang="zh-CN" altLang="zh-CN" sz="2800" b="1" dirty="0"/>
              <a:t>鉴别</a:t>
            </a:r>
            <a:r>
              <a:rPr lang="en-US" altLang="zh-CN" sz="2800" b="1" dirty="0"/>
              <a:t>SO</a:t>
            </a:r>
            <a:r>
              <a:rPr lang="en-US" altLang="zh-CN" sz="2800" b="1" baseline="-25000" dirty="0"/>
              <a:t>2</a:t>
            </a:r>
            <a:r>
              <a:rPr lang="zh-CN" altLang="zh-CN" sz="2800" b="1" dirty="0"/>
              <a:t>和</a:t>
            </a:r>
            <a:r>
              <a:rPr lang="en-US" altLang="zh-CN" sz="2800" b="1" dirty="0"/>
              <a:t>CO</a:t>
            </a:r>
            <a:r>
              <a:rPr lang="en-US" altLang="zh-CN" sz="2800" b="1" baseline="-25000" dirty="0"/>
              <a:t>2</a:t>
            </a:r>
            <a:r>
              <a:rPr lang="zh-CN" altLang="zh-CN" sz="2800" b="1" dirty="0"/>
              <a:t>的方法</a:t>
            </a:r>
          </a:p>
        </p:txBody>
      </p:sp>
      <p:graphicFrame>
        <p:nvGraphicFramePr>
          <p:cNvPr id="3" name="表格 2"/>
          <p:cNvGraphicFramePr>
            <a:graphicFrameLocks noGrp="1"/>
          </p:cNvGraphicFramePr>
          <p:nvPr>
            <p:extLst>
              <p:ext uri="{D42A27DB-BD31-4B8C-83A1-F6EECF244321}">
                <p14:modId xmlns:p14="http://schemas.microsoft.com/office/powerpoint/2010/main" val="2258588428"/>
              </p:ext>
            </p:extLst>
          </p:nvPr>
        </p:nvGraphicFramePr>
        <p:xfrm>
          <a:off x="234042" y="996500"/>
          <a:ext cx="11723915" cy="5473747"/>
        </p:xfrm>
        <a:graphic>
          <a:graphicData uri="http://schemas.openxmlformats.org/drawingml/2006/table">
            <a:tbl>
              <a:tblPr firstRow="1" firstCol="1" bandRow="1">
                <a:tableStyleId>{5C22544A-7EE6-4342-B048-85BDC9FD1C3A}</a:tableStyleId>
              </a:tblPr>
              <a:tblGrid>
                <a:gridCol w="486021">
                  <a:extLst>
                    <a:ext uri="{9D8B030D-6E8A-4147-A177-3AD203B41FA5}">
                      <a16:colId xmlns:a16="http://schemas.microsoft.com/office/drawing/2014/main" xmlns="" val="3010752470"/>
                    </a:ext>
                  </a:extLst>
                </a:gridCol>
                <a:gridCol w="1178185">
                  <a:extLst>
                    <a:ext uri="{9D8B030D-6E8A-4147-A177-3AD203B41FA5}">
                      <a16:colId xmlns:a16="http://schemas.microsoft.com/office/drawing/2014/main" xmlns="" val="586243803"/>
                    </a:ext>
                  </a:extLst>
                </a:gridCol>
                <a:gridCol w="844952">
                  <a:extLst>
                    <a:ext uri="{9D8B030D-6E8A-4147-A177-3AD203B41FA5}">
                      <a16:colId xmlns:a16="http://schemas.microsoft.com/office/drawing/2014/main" xmlns="" val="1131886888"/>
                    </a:ext>
                  </a:extLst>
                </a:gridCol>
                <a:gridCol w="2511706">
                  <a:extLst>
                    <a:ext uri="{9D8B030D-6E8A-4147-A177-3AD203B41FA5}">
                      <a16:colId xmlns:a16="http://schemas.microsoft.com/office/drawing/2014/main" xmlns="" val="1348635681"/>
                    </a:ext>
                  </a:extLst>
                </a:gridCol>
                <a:gridCol w="1377388">
                  <a:extLst>
                    <a:ext uri="{9D8B030D-6E8A-4147-A177-3AD203B41FA5}">
                      <a16:colId xmlns:a16="http://schemas.microsoft.com/office/drawing/2014/main" xmlns="" val="1824719967"/>
                    </a:ext>
                  </a:extLst>
                </a:gridCol>
                <a:gridCol w="5325663">
                  <a:extLst>
                    <a:ext uri="{9D8B030D-6E8A-4147-A177-3AD203B41FA5}">
                      <a16:colId xmlns:a16="http://schemas.microsoft.com/office/drawing/2014/main" xmlns="" val="4049613760"/>
                    </a:ext>
                  </a:extLst>
                </a:gridCol>
              </a:tblGrid>
              <a:tr h="420011">
                <a:tc gridSpan="2">
                  <a:txBody>
                    <a:bodyPr/>
                    <a:lstStyle/>
                    <a:p>
                      <a:pPr algn="ctr">
                        <a:lnSpc>
                          <a:spcPct val="100000"/>
                        </a:lnSpc>
                        <a:spcAft>
                          <a:spcPts val="0"/>
                        </a:spcAft>
                      </a:pPr>
                      <a:r>
                        <a:rPr lang="zh-CN" sz="2400" dirty="0">
                          <a:solidFill>
                            <a:schemeClr val="tx1"/>
                          </a:solidFill>
                          <a:effectLst/>
                        </a:rPr>
                        <a:t>性质</a:t>
                      </a:r>
                      <a:endParaRPr lang="zh-CN" sz="240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a:txBody>
                    <a:bodyPr/>
                    <a:lstStyle/>
                    <a:p>
                      <a:pPr algn="ctr">
                        <a:lnSpc>
                          <a:spcPct val="100000"/>
                        </a:lnSpc>
                        <a:spcAft>
                          <a:spcPts val="0"/>
                        </a:spcAft>
                      </a:pPr>
                      <a:r>
                        <a:rPr lang="en-US" sz="2400">
                          <a:solidFill>
                            <a:schemeClr val="tx1"/>
                          </a:solidFill>
                          <a:effectLst/>
                        </a:rPr>
                        <a:t>SO</a:t>
                      </a:r>
                      <a:r>
                        <a:rPr lang="en-US" sz="2400" baseline="-25000">
                          <a:solidFill>
                            <a:schemeClr val="tx1"/>
                          </a:solidFill>
                          <a:effectLst/>
                        </a:rPr>
                        <a:t>2</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00000"/>
                        </a:lnSpc>
                        <a:spcAft>
                          <a:spcPts val="0"/>
                        </a:spcAft>
                      </a:pPr>
                      <a:r>
                        <a:rPr lang="en-US" sz="2400">
                          <a:solidFill>
                            <a:schemeClr val="tx1"/>
                          </a:solidFill>
                          <a:effectLst/>
                        </a:rPr>
                        <a:t>CO</a:t>
                      </a:r>
                      <a:r>
                        <a:rPr lang="en-US" sz="2400" baseline="-25000">
                          <a:solidFill>
                            <a:schemeClr val="tx1"/>
                          </a:solidFill>
                          <a:effectLst/>
                        </a:rPr>
                        <a:t>2</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a:txBody>
                    <a:bodyPr/>
                    <a:lstStyle/>
                    <a:p>
                      <a:pPr algn="ctr">
                        <a:lnSpc>
                          <a:spcPct val="100000"/>
                        </a:lnSpc>
                        <a:spcAft>
                          <a:spcPts val="0"/>
                        </a:spcAft>
                      </a:pPr>
                      <a:r>
                        <a:rPr lang="zh-CN" sz="2400">
                          <a:solidFill>
                            <a:schemeClr val="tx1"/>
                          </a:solidFill>
                          <a:effectLst/>
                        </a:rPr>
                        <a:t>鉴别方法</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61079822"/>
                  </a:ext>
                </a:extLst>
              </a:tr>
              <a:tr h="1260033">
                <a:tc>
                  <a:txBody>
                    <a:bodyPr/>
                    <a:lstStyle/>
                    <a:p>
                      <a:pPr algn="ctr">
                        <a:lnSpc>
                          <a:spcPct val="100000"/>
                        </a:lnSpc>
                        <a:spcAft>
                          <a:spcPts val="0"/>
                        </a:spcAft>
                      </a:pPr>
                      <a:r>
                        <a:rPr lang="zh-CN" sz="2400">
                          <a:solidFill>
                            <a:schemeClr val="tx1"/>
                          </a:solidFill>
                          <a:effectLst/>
                        </a:rPr>
                        <a:t>相</a:t>
                      </a:r>
                    </a:p>
                    <a:p>
                      <a:pPr algn="ctr">
                        <a:lnSpc>
                          <a:spcPct val="100000"/>
                        </a:lnSpc>
                        <a:spcAft>
                          <a:spcPts val="0"/>
                        </a:spcAft>
                      </a:pPr>
                      <a:r>
                        <a:rPr lang="zh-CN" sz="2400">
                          <a:solidFill>
                            <a:schemeClr val="tx1"/>
                          </a:solidFill>
                          <a:effectLst/>
                        </a:rPr>
                        <a:t>同</a:t>
                      </a:r>
                    </a:p>
                    <a:p>
                      <a:pPr algn="ctr">
                        <a:lnSpc>
                          <a:spcPct val="100000"/>
                        </a:lnSpc>
                        <a:spcAft>
                          <a:spcPts val="0"/>
                        </a:spcAft>
                      </a:pPr>
                      <a:r>
                        <a:rPr lang="zh-CN" sz="2400">
                          <a:solidFill>
                            <a:schemeClr val="tx1"/>
                          </a:solidFill>
                          <a:effectLst/>
                        </a:rPr>
                        <a:t>点</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a:solidFill>
                            <a:schemeClr val="tx1"/>
                          </a:solidFill>
                          <a:effectLst/>
                        </a:rPr>
                        <a:t>酸性氧</a:t>
                      </a:r>
                    </a:p>
                    <a:p>
                      <a:pPr algn="ctr">
                        <a:lnSpc>
                          <a:spcPct val="100000"/>
                        </a:lnSpc>
                        <a:spcAft>
                          <a:spcPts val="0"/>
                        </a:spcAft>
                      </a:pPr>
                      <a:r>
                        <a:rPr lang="zh-CN" sz="2400">
                          <a:solidFill>
                            <a:schemeClr val="tx1"/>
                          </a:solidFill>
                          <a:effectLst/>
                        </a:rPr>
                        <a:t>化物</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nSpc>
                          <a:spcPct val="100000"/>
                        </a:lnSpc>
                        <a:spcAft>
                          <a:spcPts val="0"/>
                        </a:spcAft>
                      </a:pPr>
                      <a:r>
                        <a:rPr lang="zh-CN" sz="2400">
                          <a:solidFill>
                            <a:schemeClr val="tx1"/>
                          </a:solidFill>
                          <a:effectLst/>
                        </a:rPr>
                        <a:t>二者均为酸性氧化物</a:t>
                      </a:r>
                      <a:r>
                        <a:rPr lang="en-US" sz="2400">
                          <a:solidFill>
                            <a:schemeClr val="tx1"/>
                          </a:solidFill>
                          <a:effectLst/>
                        </a:rPr>
                        <a:t>,</a:t>
                      </a:r>
                      <a:r>
                        <a:rPr lang="zh-CN" sz="2400">
                          <a:solidFill>
                            <a:schemeClr val="tx1"/>
                          </a:solidFill>
                          <a:effectLst/>
                        </a:rPr>
                        <a:t>均能使澄清石灰水变浑浊</a:t>
                      </a:r>
                      <a:r>
                        <a:rPr lang="en-US" sz="2400">
                          <a:solidFill>
                            <a:schemeClr val="tx1"/>
                          </a:solidFill>
                          <a:effectLst/>
                        </a:rPr>
                        <a:t>,</a:t>
                      </a:r>
                      <a:r>
                        <a:rPr lang="zh-CN" sz="2400">
                          <a:solidFill>
                            <a:schemeClr val="tx1"/>
                          </a:solidFill>
                          <a:effectLst/>
                        </a:rPr>
                        <a:t>若通入的气体过量</a:t>
                      </a:r>
                      <a:r>
                        <a:rPr lang="en-US" sz="2400">
                          <a:solidFill>
                            <a:schemeClr val="tx1"/>
                          </a:solidFill>
                          <a:effectLst/>
                        </a:rPr>
                        <a:t>,</a:t>
                      </a:r>
                      <a:r>
                        <a:rPr lang="zh-CN" sz="2400">
                          <a:solidFill>
                            <a:schemeClr val="tx1"/>
                          </a:solidFill>
                          <a:effectLst/>
                        </a:rPr>
                        <a:t>则浑浊消失</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a:txBody>
                    <a:bodyPr/>
                    <a:lstStyle/>
                    <a:p>
                      <a:pPr>
                        <a:lnSpc>
                          <a:spcPct val="100000"/>
                        </a:lnSpc>
                        <a:spcAft>
                          <a:spcPts val="0"/>
                        </a:spcAft>
                      </a:pPr>
                      <a:r>
                        <a:rPr lang="zh-CN" sz="2400">
                          <a:solidFill>
                            <a:schemeClr val="tx1"/>
                          </a:solidFill>
                          <a:effectLst/>
                        </a:rPr>
                        <a:t>不能用澄清石灰水鉴别</a:t>
                      </a:r>
                      <a:r>
                        <a:rPr lang="en-US" sz="2400">
                          <a:solidFill>
                            <a:schemeClr val="tx1"/>
                          </a:solidFill>
                          <a:effectLst/>
                        </a:rPr>
                        <a:t>SO</a:t>
                      </a:r>
                      <a:r>
                        <a:rPr lang="en-US" sz="2400" baseline="-25000">
                          <a:solidFill>
                            <a:schemeClr val="tx1"/>
                          </a:solidFill>
                          <a:effectLst/>
                        </a:rPr>
                        <a:t>2</a:t>
                      </a:r>
                      <a:r>
                        <a:rPr lang="zh-CN" sz="2400">
                          <a:solidFill>
                            <a:schemeClr val="tx1"/>
                          </a:solidFill>
                          <a:effectLst/>
                        </a:rPr>
                        <a:t>和</a:t>
                      </a:r>
                      <a:r>
                        <a:rPr lang="en-US" sz="2400">
                          <a:solidFill>
                            <a:schemeClr val="tx1"/>
                          </a:solidFill>
                          <a:effectLst/>
                        </a:rPr>
                        <a:t>CO</a:t>
                      </a:r>
                      <a:r>
                        <a:rPr lang="en-US" sz="2400" baseline="-25000">
                          <a:solidFill>
                            <a:schemeClr val="tx1"/>
                          </a:solidFill>
                          <a:effectLst/>
                        </a:rPr>
                        <a:t>2</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1788268"/>
                  </a:ext>
                </a:extLst>
              </a:tr>
              <a:tr h="840022">
                <a:tc rowSpan="3">
                  <a:txBody>
                    <a:bodyPr/>
                    <a:lstStyle/>
                    <a:p>
                      <a:pPr algn="ctr">
                        <a:lnSpc>
                          <a:spcPct val="100000"/>
                        </a:lnSpc>
                        <a:spcAft>
                          <a:spcPts val="0"/>
                        </a:spcAft>
                      </a:pPr>
                      <a:r>
                        <a:rPr lang="zh-CN" sz="2400">
                          <a:solidFill>
                            <a:schemeClr val="tx1"/>
                          </a:solidFill>
                          <a:effectLst/>
                        </a:rPr>
                        <a:t>不</a:t>
                      </a:r>
                    </a:p>
                    <a:p>
                      <a:pPr algn="ctr">
                        <a:lnSpc>
                          <a:spcPct val="100000"/>
                        </a:lnSpc>
                        <a:spcAft>
                          <a:spcPts val="0"/>
                        </a:spcAft>
                      </a:pPr>
                      <a:r>
                        <a:rPr lang="zh-CN" sz="2400">
                          <a:solidFill>
                            <a:schemeClr val="tx1"/>
                          </a:solidFill>
                          <a:effectLst/>
                        </a:rPr>
                        <a:t>同</a:t>
                      </a:r>
                    </a:p>
                    <a:p>
                      <a:pPr algn="ctr">
                        <a:lnSpc>
                          <a:spcPct val="100000"/>
                        </a:lnSpc>
                        <a:spcAft>
                          <a:spcPts val="0"/>
                        </a:spcAft>
                      </a:pPr>
                      <a:r>
                        <a:rPr lang="zh-CN" sz="2400">
                          <a:solidFill>
                            <a:schemeClr val="tx1"/>
                          </a:solidFill>
                          <a:effectLst/>
                        </a:rPr>
                        <a:t>点</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a:solidFill>
                            <a:schemeClr val="tx1"/>
                          </a:solidFill>
                          <a:effectLst/>
                        </a:rPr>
                        <a:t>颜色、</a:t>
                      </a:r>
                    </a:p>
                    <a:p>
                      <a:pPr algn="ctr">
                        <a:lnSpc>
                          <a:spcPct val="100000"/>
                        </a:lnSpc>
                        <a:spcAft>
                          <a:spcPts val="0"/>
                        </a:spcAft>
                      </a:pPr>
                      <a:r>
                        <a:rPr lang="zh-CN" sz="2400">
                          <a:solidFill>
                            <a:schemeClr val="tx1"/>
                          </a:solidFill>
                          <a:effectLst/>
                        </a:rPr>
                        <a:t>气味</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nSpc>
                          <a:spcPct val="100000"/>
                        </a:lnSpc>
                        <a:spcAft>
                          <a:spcPts val="0"/>
                        </a:spcAft>
                      </a:pPr>
                      <a:r>
                        <a:rPr lang="zh-CN" sz="2400">
                          <a:solidFill>
                            <a:schemeClr val="tx1"/>
                          </a:solidFill>
                          <a:effectLst/>
                        </a:rPr>
                        <a:t>无色有刺激性气味</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0000"/>
                        </a:lnSpc>
                        <a:spcAft>
                          <a:spcPts val="0"/>
                        </a:spcAft>
                      </a:pPr>
                      <a:endParaRPr lang="zh-CN" sz="28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a:solidFill>
                            <a:schemeClr val="tx1"/>
                          </a:solidFill>
                          <a:effectLst/>
                        </a:rPr>
                        <a:t>无色</a:t>
                      </a:r>
                    </a:p>
                    <a:p>
                      <a:pPr algn="ctr">
                        <a:lnSpc>
                          <a:spcPct val="100000"/>
                        </a:lnSpc>
                        <a:spcAft>
                          <a:spcPts val="0"/>
                        </a:spcAft>
                      </a:pPr>
                      <a:r>
                        <a:rPr lang="zh-CN" sz="2400">
                          <a:solidFill>
                            <a:schemeClr val="tx1"/>
                          </a:solidFill>
                          <a:effectLst/>
                        </a:rPr>
                        <a:t>无味</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400">
                          <a:solidFill>
                            <a:schemeClr val="tx1"/>
                          </a:solidFill>
                          <a:effectLst/>
                        </a:rPr>
                        <a:t>闻气味</a:t>
                      </a:r>
                      <a:r>
                        <a:rPr lang="en-US" sz="2400">
                          <a:solidFill>
                            <a:schemeClr val="tx1"/>
                          </a:solidFill>
                          <a:effectLst/>
                        </a:rPr>
                        <a:t>,</a:t>
                      </a:r>
                      <a:r>
                        <a:rPr lang="zh-CN" sz="2400">
                          <a:solidFill>
                            <a:schemeClr val="tx1"/>
                          </a:solidFill>
                          <a:effectLst/>
                        </a:rPr>
                        <a:t>有刺激性气味的是</a:t>
                      </a:r>
                      <a:r>
                        <a:rPr lang="en-US" sz="2400">
                          <a:solidFill>
                            <a:schemeClr val="tx1"/>
                          </a:solidFill>
                          <a:effectLst/>
                        </a:rPr>
                        <a:t>SO</a:t>
                      </a:r>
                      <a:r>
                        <a:rPr lang="en-US" sz="2400" baseline="-25000">
                          <a:solidFill>
                            <a:schemeClr val="tx1"/>
                          </a:solidFill>
                          <a:effectLst/>
                        </a:rPr>
                        <a:t>2</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12276919"/>
                  </a:ext>
                </a:extLst>
              </a:tr>
              <a:tr h="2520067">
                <a:tc vMerge="1">
                  <a:txBody>
                    <a:bodyPr/>
                    <a:lstStyle/>
                    <a:p>
                      <a:endParaRPr lang="zh-CN" altLang="en-US"/>
                    </a:p>
                  </a:txBody>
                  <a:tcPr/>
                </a:tc>
                <a:tc>
                  <a:txBody>
                    <a:bodyPr/>
                    <a:lstStyle/>
                    <a:p>
                      <a:pPr algn="ctr">
                        <a:lnSpc>
                          <a:spcPct val="100000"/>
                        </a:lnSpc>
                        <a:spcAft>
                          <a:spcPts val="0"/>
                        </a:spcAft>
                      </a:pPr>
                      <a:r>
                        <a:rPr lang="zh-CN" sz="2400">
                          <a:solidFill>
                            <a:schemeClr val="tx1"/>
                          </a:solidFill>
                          <a:effectLst/>
                        </a:rPr>
                        <a:t>还原性</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nSpc>
                          <a:spcPct val="100000"/>
                        </a:lnSpc>
                        <a:spcAft>
                          <a:spcPts val="0"/>
                        </a:spcAft>
                      </a:pPr>
                      <a:r>
                        <a:rPr lang="zh-CN" sz="2400">
                          <a:solidFill>
                            <a:schemeClr val="tx1"/>
                          </a:solidFill>
                          <a:effectLst/>
                        </a:rPr>
                        <a:t>很强的还原性</a:t>
                      </a:r>
                      <a:r>
                        <a:rPr lang="en-US" sz="2400">
                          <a:solidFill>
                            <a:schemeClr val="tx1"/>
                          </a:solidFill>
                          <a:effectLst/>
                        </a:rPr>
                        <a:t>,</a:t>
                      </a:r>
                      <a:r>
                        <a:rPr lang="zh-CN" sz="2400">
                          <a:solidFill>
                            <a:schemeClr val="tx1"/>
                          </a:solidFill>
                          <a:effectLst/>
                        </a:rPr>
                        <a:t>能被酸性</a:t>
                      </a:r>
                      <a:r>
                        <a:rPr lang="en-US" sz="2400">
                          <a:solidFill>
                            <a:schemeClr val="tx1"/>
                          </a:solidFill>
                          <a:effectLst/>
                        </a:rPr>
                        <a:t>KMnO</a:t>
                      </a:r>
                      <a:r>
                        <a:rPr lang="en-US" sz="2400" baseline="-25000">
                          <a:solidFill>
                            <a:schemeClr val="tx1"/>
                          </a:solidFill>
                          <a:effectLst/>
                        </a:rPr>
                        <a:t>4</a:t>
                      </a:r>
                      <a:r>
                        <a:rPr lang="zh-CN" sz="2400">
                          <a:solidFill>
                            <a:schemeClr val="tx1"/>
                          </a:solidFill>
                          <a:effectLst/>
                        </a:rPr>
                        <a:t>溶液、酸性</a:t>
                      </a:r>
                      <a:r>
                        <a:rPr lang="en-US" sz="2400">
                          <a:solidFill>
                            <a:schemeClr val="tx1"/>
                          </a:solidFill>
                          <a:effectLst/>
                        </a:rPr>
                        <a:t>K</a:t>
                      </a:r>
                      <a:r>
                        <a:rPr lang="en-US" sz="2400" baseline="-25000">
                          <a:solidFill>
                            <a:schemeClr val="tx1"/>
                          </a:solidFill>
                          <a:effectLst/>
                        </a:rPr>
                        <a:t>2</a:t>
                      </a:r>
                      <a:r>
                        <a:rPr lang="en-US" sz="2400">
                          <a:solidFill>
                            <a:schemeClr val="tx1"/>
                          </a:solidFill>
                          <a:effectLst/>
                        </a:rPr>
                        <a:t>Cr</a:t>
                      </a:r>
                      <a:r>
                        <a:rPr lang="en-US" sz="2400" baseline="-25000">
                          <a:solidFill>
                            <a:schemeClr val="tx1"/>
                          </a:solidFill>
                          <a:effectLst/>
                        </a:rPr>
                        <a:t>2</a:t>
                      </a:r>
                      <a:r>
                        <a:rPr lang="en-US" sz="2400">
                          <a:solidFill>
                            <a:schemeClr val="tx1"/>
                          </a:solidFill>
                          <a:effectLst/>
                        </a:rPr>
                        <a:t>O</a:t>
                      </a:r>
                      <a:r>
                        <a:rPr lang="en-US" sz="2400" baseline="-25000">
                          <a:solidFill>
                            <a:schemeClr val="tx1"/>
                          </a:solidFill>
                          <a:effectLst/>
                        </a:rPr>
                        <a:t>7</a:t>
                      </a:r>
                      <a:r>
                        <a:rPr lang="zh-CN" sz="2400">
                          <a:solidFill>
                            <a:schemeClr val="tx1"/>
                          </a:solidFill>
                          <a:effectLst/>
                        </a:rPr>
                        <a:t>溶液、</a:t>
                      </a:r>
                      <a:r>
                        <a:rPr lang="en-US" sz="2400">
                          <a:solidFill>
                            <a:schemeClr val="tx1"/>
                          </a:solidFill>
                          <a:effectLst/>
                        </a:rPr>
                        <a:t>Fe</a:t>
                      </a:r>
                      <a:r>
                        <a:rPr lang="en-US" sz="2400" baseline="30000">
                          <a:solidFill>
                            <a:schemeClr val="tx1"/>
                          </a:solidFill>
                          <a:effectLst/>
                        </a:rPr>
                        <a:t>3+</a:t>
                      </a:r>
                      <a:r>
                        <a:rPr lang="zh-CN" sz="2400">
                          <a:solidFill>
                            <a:schemeClr val="tx1"/>
                          </a:solidFill>
                          <a:effectLst/>
                        </a:rPr>
                        <a:t>、氯水、溴水、碘水、硝酸等氧化</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0000"/>
                        </a:lnSpc>
                        <a:spcAft>
                          <a:spcPts val="0"/>
                        </a:spcAft>
                      </a:pPr>
                      <a:endParaRPr lang="zh-CN" sz="28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dirty="0">
                          <a:solidFill>
                            <a:schemeClr val="tx1"/>
                          </a:solidFill>
                          <a:effectLst/>
                        </a:rPr>
                        <a:t>无</a:t>
                      </a:r>
                      <a:endParaRPr lang="zh-CN" sz="240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400">
                          <a:solidFill>
                            <a:schemeClr val="tx1"/>
                          </a:solidFill>
                          <a:effectLst/>
                        </a:rPr>
                        <a:t>(1)SO</a:t>
                      </a:r>
                      <a:r>
                        <a:rPr lang="en-US" sz="2400" baseline="-25000">
                          <a:solidFill>
                            <a:schemeClr val="tx1"/>
                          </a:solidFill>
                          <a:effectLst/>
                        </a:rPr>
                        <a:t>2</a:t>
                      </a:r>
                      <a:r>
                        <a:rPr lang="zh-CN" sz="2400">
                          <a:solidFill>
                            <a:schemeClr val="tx1"/>
                          </a:solidFill>
                          <a:effectLst/>
                        </a:rPr>
                        <a:t>能使酸性</a:t>
                      </a:r>
                      <a:r>
                        <a:rPr lang="en-US" sz="2400">
                          <a:solidFill>
                            <a:schemeClr val="tx1"/>
                          </a:solidFill>
                          <a:effectLst/>
                        </a:rPr>
                        <a:t>KMnO</a:t>
                      </a:r>
                      <a:r>
                        <a:rPr lang="en-US" sz="2400" baseline="-25000">
                          <a:solidFill>
                            <a:schemeClr val="tx1"/>
                          </a:solidFill>
                          <a:effectLst/>
                        </a:rPr>
                        <a:t>4</a:t>
                      </a:r>
                      <a:r>
                        <a:rPr lang="zh-CN" sz="2400">
                          <a:solidFill>
                            <a:schemeClr val="tx1"/>
                          </a:solidFill>
                          <a:effectLst/>
                        </a:rPr>
                        <a:t>溶液、酸性</a:t>
                      </a:r>
                      <a:r>
                        <a:rPr lang="en-US" sz="2400">
                          <a:solidFill>
                            <a:schemeClr val="tx1"/>
                          </a:solidFill>
                          <a:effectLst/>
                        </a:rPr>
                        <a:t>K</a:t>
                      </a:r>
                      <a:r>
                        <a:rPr lang="en-US" sz="2400" baseline="-25000">
                          <a:solidFill>
                            <a:schemeClr val="tx1"/>
                          </a:solidFill>
                          <a:effectLst/>
                        </a:rPr>
                        <a:t>2</a:t>
                      </a:r>
                      <a:r>
                        <a:rPr lang="en-US" sz="2400">
                          <a:solidFill>
                            <a:schemeClr val="tx1"/>
                          </a:solidFill>
                          <a:effectLst/>
                        </a:rPr>
                        <a:t>Cr</a:t>
                      </a:r>
                      <a:r>
                        <a:rPr lang="en-US" sz="2400" baseline="-25000">
                          <a:solidFill>
                            <a:schemeClr val="tx1"/>
                          </a:solidFill>
                          <a:effectLst/>
                        </a:rPr>
                        <a:t>2</a:t>
                      </a:r>
                      <a:r>
                        <a:rPr lang="en-US" sz="2400">
                          <a:solidFill>
                            <a:schemeClr val="tx1"/>
                          </a:solidFill>
                          <a:effectLst/>
                        </a:rPr>
                        <a:t>O</a:t>
                      </a:r>
                      <a:r>
                        <a:rPr lang="en-US" sz="2400" baseline="-25000">
                          <a:solidFill>
                            <a:schemeClr val="tx1"/>
                          </a:solidFill>
                          <a:effectLst/>
                        </a:rPr>
                        <a:t>7</a:t>
                      </a:r>
                      <a:r>
                        <a:rPr lang="en-US" sz="2400">
                          <a:solidFill>
                            <a:schemeClr val="tx1"/>
                          </a:solidFill>
                          <a:effectLst/>
                        </a:rPr>
                        <a:t> </a:t>
                      </a:r>
                      <a:r>
                        <a:rPr lang="zh-CN" sz="2400">
                          <a:solidFill>
                            <a:schemeClr val="tx1"/>
                          </a:solidFill>
                          <a:effectLst/>
                        </a:rPr>
                        <a:t>溶液、氯水、溴水、碘水褪色</a:t>
                      </a:r>
                      <a:r>
                        <a:rPr lang="en-US" sz="2400">
                          <a:solidFill>
                            <a:schemeClr val="tx1"/>
                          </a:solidFill>
                          <a:effectLst/>
                        </a:rPr>
                        <a:t>;(2)SO</a:t>
                      </a:r>
                      <a:r>
                        <a:rPr lang="en-US" sz="2400" baseline="-25000">
                          <a:solidFill>
                            <a:schemeClr val="tx1"/>
                          </a:solidFill>
                          <a:effectLst/>
                        </a:rPr>
                        <a:t>2</a:t>
                      </a:r>
                      <a:r>
                        <a:rPr lang="zh-CN" sz="2400">
                          <a:solidFill>
                            <a:schemeClr val="tx1"/>
                          </a:solidFill>
                          <a:effectLst/>
                        </a:rPr>
                        <a:t>能使</a:t>
                      </a:r>
                      <a:r>
                        <a:rPr lang="en-US" sz="2400">
                          <a:solidFill>
                            <a:schemeClr val="tx1"/>
                          </a:solidFill>
                          <a:effectLst/>
                        </a:rPr>
                        <a:t>FeCl</a:t>
                      </a:r>
                      <a:r>
                        <a:rPr lang="en-US" sz="2400" baseline="-25000">
                          <a:solidFill>
                            <a:schemeClr val="tx1"/>
                          </a:solidFill>
                          <a:effectLst/>
                        </a:rPr>
                        <a:t>3</a:t>
                      </a:r>
                      <a:r>
                        <a:rPr lang="zh-CN" sz="2400">
                          <a:solidFill>
                            <a:schemeClr val="tx1"/>
                          </a:solidFill>
                          <a:effectLst/>
                        </a:rPr>
                        <a:t>溶液由黄色变为浅绿色</a:t>
                      </a:r>
                      <a:r>
                        <a:rPr lang="en-US" sz="2400">
                          <a:solidFill>
                            <a:schemeClr val="tx1"/>
                          </a:solidFill>
                          <a:effectLst/>
                        </a:rPr>
                        <a:t>(Fe</a:t>
                      </a:r>
                      <a:r>
                        <a:rPr lang="en-US" sz="2400" baseline="30000">
                          <a:solidFill>
                            <a:schemeClr val="tx1"/>
                          </a:solidFill>
                          <a:effectLst/>
                        </a:rPr>
                        <a:t>2+</a:t>
                      </a:r>
                      <a:r>
                        <a:rPr lang="en-US" sz="2400">
                          <a:solidFill>
                            <a:schemeClr val="tx1"/>
                          </a:solidFill>
                          <a:effectLst/>
                        </a:rPr>
                        <a:t>);(3)SO</a:t>
                      </a:r>
                      <a:r>
                        <a:rPr lang="en-US" sz="2400" baseline="-25000">
                          <a:solidFill>
                            <a:schemeClr val="tx1"/>
                          </a:solidFill>
                          <a:effectLst/>
                        </a:rPr>
                        <a:t>2</a:t>
                      </a:r>
                      <a:r>
                        <a:rPr lang="zh-CN" sz="2400">
                          <a:solidFill>
                            <a:schemeClr val="tx1"/>
                          </a:solidFill>
                          <a:effectLst/>
                        </a:rPr>
                        <a:t>能与</a:t>
                      </a:r>
                      <a:r>
                        <a:rPr lang="en-US" sz="2400">
                          <a:solidFill>
                            <a:schemeClr val="tx1"/>
                          </a:solidFill>
                          <a:effectLst/>
                        </a:rPr>
                        <a:t>Ba(NO</a:t>
                      </a:r>
                      <a:r>
                        <a:rPr lang="en-US" sz="2400" baseline="-25000">
                          <a:solidFill>
                            <a:schemeClr val="tx1"/>
                          </a:solidFill>
                          <a:effectLst/>
                        </a:rPr>
                        <a:t>3</a:t>
                      </a:r>
                      <a:r>
                        <a:rPr lang="en-US" sz="2400">
                          <a:solidFill>
                            <a:schemeClr val="tx1"/>
                          </a:solidFill>
                          <a:effectLst/>
                        </a:rPr>
                        <a:t>)</a:t>
                      </a:r>
                      <a:r>
                        <a:rPr lang="en-US" sz="2400" baseline="-25000">
                          <a:solidFill>
                            <a:schemeClr val="tx1"/>
                          </a:solidFill>
                          <a:effectLst/>
                        </a:rPr>
                        <a:t>2</a:t>
                      </a:r>
                      <a:r>
                        <a:rPr lang="zh-CN" sz="2400">
                          <a:solidFill>
                            <a:schemeClr val="tx1"/>
                          </a:solidFill>
                          <a:effectLst/>
                        </a:rPr>
                        <a:t>溶液</a:t>
                      </a:r>
                      <a:r>
                        <a:rPr lang="en-US" sz="2400">
                          <a:solidFill>
                            <a:schemeClr val="tx1"/>
                          </a:solidFill>
                          <a:effectLst/>
                        </a:rPr>
                        <a:t>(</a:t>
                      </a:r>
                      <a:r>
                        <a:rPr lang="zh-CN" sz="2400">
                          <a:solidFill>
                            <a:schemeClr val="tx1"/>
                          </a:solidFill>
                          <a:effectLst/>
                        </a:rPr>
                        <a:t>或硝酸酸化的</a:t>
                      </a:r>
                      <a:r>
                        <a:rPr lang="en-US" sz="2400">
                          <a:solidFill>
                            <a:schemeClr val="tx1"/>
                          </a:solidFill>
                          <a:effectLst/>
                        </a:rPr>
                        <a:t>BaCl</a:t>
                      </a:r>
                      <a:r>
                        <a:rPr lang="en-US" sz="2400" baseline="-25000">
                          <a:solidFill>
                            <a:schemeClr val="tx1"/>
                          </a:solidFill>
                          <a:effectLst/>
                        </a:rPr>
                        <a:t>2</a:t>
                      </a:r>
                      <a:r>
                        <a:rPr lang="zh-CN" sz="2400">
                          <a:solidFill>
                            <a:schemeClr val="tx1"/>
                          </a:solidFill>
                          <a:effectLst/>
                        </a:rPr>
                        <a:t>溶液</a:t>
                      </a:r>
                      <a:r>
                        <a:rPr lang="en-US" sz="2400">
                          <a:solidFill>
                            <a:schemeClr val="tx1"/>
                          </a:solidFill>
                          <a:effectLst/>
                        </a:rPr>
                        <a:t>)</a:t>
                      </a:r>
                      <a:r>
                        <a:rPr lang="zh-CN" sz="2400">
                          <a:solidFill>
                            <a:schemeClr val="tx1"/>
                          </a:solidFill>
                          <a:effectLst/>
                        </a:rPr>
                        <a:t>反应产生白色沉淀</a:t>
                      </a:r>
                      <a:r>
                        <a:rPr lang="en-US" sz="2400">
                          <a:solidFill>
                            <a:schemeClr val="tx1"/>
                          </a:solidFill>
                          <a:effectLst/>
                        </a:rPr>
                        <a:t>(BaSO</a:t>
                      </a:r>
                      <a:r>
                        <a:rPr lang="en-US" sz="2400" baseline="-25000">
                          <a:solidFill>
                            <a:schemeClr val="tx1"/>
                          </a:solidFill>
                          <a:effectLst/>
                        </a:rPr>
                        <a:t>4</a:t>
                      </a:r>
                      <a:r>
                        <a:rPr lang="en-US" sz="2400">
                          <a:solidFill>
                            <a:schemeClr val="tx1"/>
                          </a:solidFill>
                          <a:effectLst/>
                        </a:rPr>
                        <a:t>)</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74281104"/>
                  </a:ext>
                </a:extLst>
              </a:tr>
              <a:tr h="433614">
                <a:tc vMerge="1">
                  <a:txBody>
                    <a:bodyPr/>
                    <a:lstStyle/>
                    <a:p>
                      <a:endParaRPr lang="zh-CN" altLang="en-US"/>
                    </a:p>
                  </a:txBody>
                  <a:tcPr/>
                </a:tc>
                <a:tc>
                  <a:txBody>
                    <a:bodyPr/>
                    <a:lstStyle/>
                    <a:p>
                      <a:pPr algn="ctr">
                        <a:lnSpc>
                          <a:spcPct val="100000"/>
                        </a:lnSpc>
                        <a:spcAft>
                          <a:spcPts val="0"/>
                        </a:spcAft>
                      </a:pPr>
                      <a:r>
                        <a:rPr lang="zh-CN" sz="2400">
                          <a:solidFill>
                            <a:schemeClr val="tx1"/>
                          </a:solidFill>
                          <a:effectLst/>
                        </a:rPr>
                        <a:t>漂白性</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nSpc>
                          <a:spcPct val="100000"/>
                        </a:lnSpc>
                        <a:spcAft>
                          <a:spcPts val="0"/>
                        </a:spcAft>
                      </a:pPr>
                      <a:r>
                        <a:rPr lang="zh-CN" sz="2400">
                          <a:solidFill>
                            <a:schemeClr val="tx1"/>
                          </a:solidFill>
                          <a:effectLst/>
                        </a:rPr>
                        <a:t>能使品红溶液褪色</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00000"/>
                        </a:lnSpc>
                        <a:spcAft>
                          <a:spcPts val="0"/>
                        </a:spcAft>
                      </a:pPr>
                      <a:endParaRPr lang="zh-CN" sz="28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a:solidFill>
                            <a:schemeClr val="tx1"/>
                          </a:solidFill>
                          <a:effectLst/>
                        </a:rPr>
                        <a:t>无</a:t>
                      </a:r>
                      <a:endParaRPr lang="zh-CN" sz="240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en-US" sz="2400" dirty="0">
                          <a:solidFill>
                            <a:schemeClr val="tx1"/>
                          </a:solidFill>
                          <a:effectLst/>
                        </a:rPr>
                        <a:t>SO</a:t>
                      </a:r>
                      <a:r>
                        <a:rPr lang="en-US" sz="2400" baseline="-25000" dirty="0">
                          <a:solidFill>
                            <a:schemeClr val="tx1"/>
                          </a:solidFill>
                          <a:effectLst/>
                        </a:rPr>
                        <a:t>2</a:t>
                      </a:r>
                      <a:r>
                        <a:rPr lang="zh-CN" sz="2400" dirty="0">
                          <a:solidFill>
                            <a:schemeClr val="tx1"/>
                          </a:solidFill>
                          <a:effectLst/>
                        </a:rPr>
                        <a:t>能使品红溶液褪色</a:t>
                      </a:r>
                      <a:endParaRPr lang="zh-CN" sz="240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32948133"/>
                  </a:ext>
                </a:extLst>
              </a:tr>
            </a:tbl>
          </a:graphicData>
        </a:graphic>
      </p:graphicFrame>
    </p:spTree>
    <p:extLst>
      <p:ext uri="{BB962C8B-B14F-4D97-AF65-F5344CB8AC3E}">
        <p14:creationId xmlns:p14="http://schemas.microsoft.com/office/powerpoint/2010/main" val="3063194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grpSp>
        <p:nvGrpSpPr>
          <p:cNvPr id="17" name="组合 16"/>
          <p:cNvGrpSpPr/>
          <p:nvPr/>
        </p:nvGrpSpPr>
        <p:grpSpPr>
          <a:xfrm>
            <a:off x="234043" y="244824"/>
            <a:ext cx="11723913" cy="3323987"/>
            <a:chOff x="234043" y="244824"/>
            <a:chExt cx="11723913" cy="3323987"/>
          </a:xfrm>
        </p:grpSpPr>
        <p:sp>
          <p:nvSpPr>
            <p:cNvPr id="2" name="矩形 1"/>
            <p:cNvSpPr/>
            <p:nvPr/>
          </p:nvSpPr>
          <p:spPr>
            <a:xfrm>
              <a:off x="234043" y="244824"/>
              <a:ext cx="11723913" cy="3323987"/>
            </a:xfrm>
            <a:prstGeom prst="rect">
              <a:avLst/>
            </a:prstGeom>
          </p:spPr>
          <p:txBody>
            <a:bodyPr wrap="square">
              <a:spAutoFit/>
            </a:bodyPr>
            <a:lstStyle/>
            <a:p>
              <a:pPr>
                <a:lnSpc>
                  <a:spcPct val="150000"/>
                </a:lnSpc>
              </a:pPr>
              <a:r>
                <a:rPr lang="en-US" altLang="zh-CN" sz="2800" b="1" dirty="0"/>
                <a:t>3.SO</a:t>
              </a:r>
              <a:r>
                <a:rPr lang="en-US" altLang="zh-CN" sz="2800" b="1" baseline="-25000" dirty="0"/>
                <a:t>2</a:t>
              </a:r>
              <a:r>
                <a:rPr lang="zh-CN" altLang="zh-CN" sz="2800" b="1" dirty="0"/>
                <a:t>的制备</a:t>
              </a:r>
              <a:r>
                <a:rPr lang="en-US" altLang="zh-CN" sz="2800" dirty="0"/>
                <a:t/>
              </a:r>
              <a:br>
                <a:rPr lang="en-US" altLang="zh-CN" sz="2800" dirty="0"/>
              </a:br>
              <a:r>
                <a:rPr lang="en-US" altLang="zh-CN" sz="2800" dirty="0"/>
                <a:t>(1)</a:t>
              </a:r>
              <a:r>
                <a:rPr lang="zh-CN" altLang="zh-CN" sz="2800" dirty="0"/>
                <a:t>工业制法</a:t>
              </a:r>
              <a:r>
                <a:rPr lang="en-US" altLang="zh-CN" sz="2800" dirty="0"/>
                <a:t/>
              </a:r>
              <a:br>
                <a:rPr lang="en-US" altLang="zh-CN" sz="2800" dirty="0"/>
              </a:br>
              <a:r>
                <a:rPr lang="zh-CN" altLang="zh-CN" sz="2800" dirty="0"/>
                <a:t>工业上用燃烧硫黄或者煅烧黄铁矿的方法制备</a:t>
              </a:r>
              <a:r>
                <a:rPr lang="en-US" altLang="zh-CN" sz="2800" dirty="0"/>
                <a:t>SO</a:t>
              </a:r>
              <a:r>
                <a:rPr lang="en-US" altLang="zh-CN" sz="2800" baseline="-25000" dirty="0"/>
                <a:t>2</a:t>
              </a:r>
              <a:r>
                <a:rPr lang="en-US" altLang="zh-CN" sz="2800" dirty="0"/>
                <a:t>,</a:t>
              </a:r>
              <a:r>
                <a:rPr lang="zh-CN" altLang="zh-CN" sz="2800" dirty="0"/>
                <a:t>方程式如下</a:t>
              </a:r>
              <a:r>
                <a:rPr lang="en-US" altLang="zh-CN" sz="2800" dirty="0"/>
                <a:t>:</a:t>
              </a:r>
            </a:p>
            <a:p>
              <a:pPr>
                <a:lnSpc>
                  <a:spcPct val="150000"/>
                </a:lnSpc>
              </a:pPr>
              <a:r>
                <a:rPr lang="en-US" altLang="zh-CN" sz="2800" dirty="0"/>
                <a:t>S+O</a:t>
              </a:r>
              <a:r>
                <a:rPr lang="en-US" altLang="zh-CN" sz="2800" baseline="-25000" dirty="0"/>
                <a:t>2</a:t>
              </a:r>
              <a:r>
                <a:rPr lang="en-US" altLang="zh-CN" sz="2800" dirty="0"/>
                <a:t>         SO</a:t>
              </a:r>
              <a:r>
                <a:rPr lang="en-US" altLang="zh-CN" sz="2800" baseline="-25000" dirty="0"/>
                <a:t>2</a:t>
              </a:r>
              <a:r>
                <a:rPr lang="en-US" altLang="zh-CN" sz="2800" dirty="0"/>
                <a:t>,</a:t>
              </a:r>
            </a:p>
            <a:p>
              <a:pPr>
                <a:lnSpc>
                  <a:spcPct val="150000"/>
                </a:lnSpc>
              </a:pPr>
              <a:r>
                <a:rPr lang="en-US" altLang="zh-CN" sz="2800" dirty="0"/>
                <a:t>4FeS</a:t>
              </a:r>
              <a:r>
                <a:rPr lang="en-US" altLang="zh-CN" sz="2800" baseline="-25000" dirty="0"/>
                <a:t>2</a:t>
              </a:r>
              <a:r>
                <a:rPr lang="en-US" altLang="zh-CN" sz="2800" dirty="0"/>
                <a:t>+11O</a:t>
              </a:r>
              <a:r>
                <a:rPr lang="en-US" altLang="zh-CN" sz="2800" baseline="-25000" dirty="0"/>
                <a:t>2</a:t>
              </a:r>
              <a:r>
                <a:rPr lang="en-US" altLang="zh-CN" sz="2800" dirty="0"/>
                <a:t>      2Fe</a:t>
              </a:r>
              <a:r>
                <a:rPr lang="en-US" altLang="zh-CN" sz="2800" baseline="-25000" dirty="0"/>
                <a:t>2</a:t>
              </a:r>
              <a:r>
                <a:rPr lang="en-US" altLang="zh-CN" sz="2800" dirty="0"/>
                <a:t>O</a:t>
              </a:r>
              <a:r>
                <a:rPr lang="en-US" altLang="zh-CN" sz="2800" baseline="-25000" dirty="0"/>
                <a:t>3</a:t>
              </a:r>
              <a:r>
                <a:rPr lang="en-US" altLang="zh-CN" sz="2800" dirty="0"/>
                <a:t>+8SO</a:t>
              </a:r>
              <a:r>
                <a:rPr lang="en-US" altLang="zh-CN" sz="2800" baseline="-25000" dirty="0"/>
                <a:t>2</a:t>
              </a:r>
              <a:endParaRPr lang="zh-CN" altLang="zh-CN" sz="2800" dirty="0"/>
            </a:p>
          </p:txBody>
        </p:sp>
        <p:pic>
          <p:nvPicPr>
            <p:cNvPr id="15" name="图片 14"/>
            <p:cNvPicPr/>
            <p:nvPr/>
          </p:nvPicPr>
          <p:blipFill>
            <a:blip r:embed="rId2"/>
            <a:stretch>
              <a:fillRect/>
            </a:stretch>
          </p:blipFill>
          <p:spPr>
            <a:xfrm>
              <a:off x="1137920" y="2180845"/>
              <a:ext cx="660400" cy="595317"/>
            </a:xfrm>
            <a:prstGeom prst="rect">
              <a:avLst/>
            </a:prstGeom>
          </p:spPr>
        </p:pic>
        <p:pic>
          <p:nvPicPr>
            <p:cNvPr id="16" name="图片 15"/>
            <p:cNvPicPr/>
            <p:nvPr/>
          </p:nvPicPr>
          <p:blipFill>
            <a:blip r:embed="rId3"/>
            <a:stretch>
              <a:fillRect/>
            </a:stretch>
          </p:blipFill>
          <p:spPr>
            <a:xfrm>
              <a:off x="2169795" y="2981642"/>
              <a:ext cx="424815" cy="382950"/>
            </a:xfrm>
            <a:prstGeom prst="rect">
              <a:avLst/>
            </a:prstGeom>
          </p:spPr>
        </p:pic>
      </p:grpSp>
    </p:spTree>
    <p:extLst>
      <p:ext uri="{BB962C8B-B14F-4D97-AF65-F5344CB8AC3E}">
        <p14:creationId xmlns:p14="http://schemas.microsoft.com/office/powerpoint/2010/main" val="194692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2" name="矩形 1"/>
          <p:cNvSpPr/>
          <p:nvPr/>
        </p:nvSpPr>
        <p:spPr>
          <a:xfrm>
            <a:off x="234043" y="244824"/>
            <a:ext cx="11723913" cy="738664"/>
          </a:xfrm>
          <a:prstGeom prst="rect">
            <a:avLst/>
          </a:prstGeom>
        </p:spPr>
        <p:txBody>
          <a:bodyPr wrap="square">
            <a:spAutoFit/>
          </a:bodyPr>
          <a:lstStyle/>
          <a:p>
            <a:pPr>
              <a:lnSpc>
                <a:spcPct val="150000"/>
              </a:lnSpc>
            </a:pPr>
            <a:r>
              <a:rPr lang="en-US" altLang="zh-CN" sz="2800" dirty="0"/>
              <a:t>(2)</a:t>
            </a:r>
            <a:r>
              <a:rPr lang="zh-CN" altLang="zh-CN" sz="2800" dirty="0"/>
              <a:t>实验室制法</a:t>
            </a:r>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415438158"/>
                  </p:ext>
                </p:extLst>
              </p:nvPr>
            </p:nvGraphicFramePr>
            <p:xfrm>
              <a:off x="325121" y="976750"/>
              <a:ext cx="11541758" cy="5793366"/>
            </p:xfrm>
            <a:graphic>
              <a:graphicData uri="http://schemas.openxmlformats.org/drawingml/2006/table">
                <a:tbl>
                  <a:tblPr firstRow="1" firstCol="1" bandRow="1">
                    <a:tableStyleId>{5C22544A-7EE6-4342-B048-85BDC9FD1C3A}</a:tableStyleId>
                  </a:tblPr>
                  <a:tblGrid>
                    <a:gridCol w="3200132">
                      <a:extLst>
                        <a:ext uri="{9D8B030D-6E8A-4147-A177-3AD203B41FA5}">
                          <a16:colId xmlns:a16="http://schemas.microsoft.com/office/drawing/2014/main" xmlns="" val="3090300272"/>
                        </a:ext>
                      </a:extLst>
                    </a:gridCol>
                    <a:gridCol w="5969267"/>
                    <a:gridCol w="2372359">
                      <a:extLst>
                        <a:ext uri="{9D8B030D-6E8A-4147-A177-3AD203B41FA5}">
                          <a16:colId xmlns:a16="http://schemas.microsoft.com/office/drawing/2014/main" xmlns="" val="485497724"/>
                        </a:ext>
                      </a:extLst>
                    </a:gridCol>
                  </a:tblGrid>
                  <a:tr h="0">
                    <a:tc>
                      <a:txBody>
                        <a:bodyPr/>
                        <a:lstStyle/>
                        <a:p>
                          <a:pPr algn="ctr">
                            <a:lnSpc>
                              <a:spcPct val="100000"/>
                            </a:lnSpc>
                            <a:spcAft>
                              <a:spcPts val="0"/>
                            </a:spcAft>
                          </a:pPr>
                          <a:r>
                            <a:rPr lang="zh-CN" sz="2800" b="0" dirty="0">
                              <a:solidFill>
                                <a:schemeClr val="tx1"/>
                              </a:solidFill>
                              <a:effectLst/>
                              <a:latin typeface="+mj-lt"/>
                              <a:ea typeface="+mj-ea"/>
                            </a:rPr>
                            <a:t>发生装置</a:t>
                          </a:r>
                          <a:r>
                            <a:rPr lang="en-US" sz="2800" b="0" dirty="0">
                              <a:solidFill>
                                <a:schemeClr val="tx1"/>
                              </a:solidFill>
                              <a:effectLst/>
                              <a:latin typeface="+mj-lt"/>
                              <a:ea typeface="+mj-ea"/>
                            </a:rPr>
                            <a:t>(</a:t>
                          </a:r>
                          <a:r>
                            <a:rPr lang="zh-CN" sz="2800" b="0" dirty="0">
                              <a:solidFill>
                                <a:schemeClr val="tx1"/>
                              </a:solidFill>
                              <a:effectLst/>
                              <a:latin typeface="+mj-lt"/>
                              <a:ea typeface="+mj-ea"/>
                            </a:rPr>
                            <a:t>原理</a:t>
                          </a:r>
                          <a:r>
                            <a:rPr lang="en-US" sz="2800" b="0" dirty="0">
                              <a:solidFill>
                                <a:schemeClr val="tx1"/>
                              </a:solidFill>
                              <a:effectLst/>
                              <a:latin typeface="+mj-lt"/>
                              <a:ea typeface="+mj-ea"/>
                            </a:rPr>
                            <a:t>)</a:t>
                          </a:r>
                          <a:endParaRPr lang="zh-CN" sz="2800" b="0" dirty="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latin typeface="+mj-lt"/>
                              <a:ea typeface="+mj-ea"/>
                            </a:rPr>
                            <a:t>性质探究</a:t>
                          </a:r>
                          <a:endParaRPr lang="zh-CN" sz="2800" b="0" dirty="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latin typeface="+mj-lt"/>
                              <a:ea typeface="+mj-ea"/>
                            </a:rPr>
                            <a:t>尾气处理</a:t>
                          </a:r>
                          <a:endParaRPr lang="zh-CN" sz="2800" b="0" dirty="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94564340"/>
                      </a:ext>
                    </a:extLst>
                  </a:tr>
                  <a:tr h="2289626">
                    <a:tc gridSpan="3">
                      <a:txBody>
                        <a:bodyPr/>
                        <a:lstStyle/>
                        <a:p>
                          <a:pPr algn="ctr">
                            <a:lnSpc>
                              <a:spcPct val="100000"/>
                            </a:lnSpc>
                            <a:spcAft>
                              <a:spcPts val="0"/>
                            </a:spcAft>
                          </a:pPr>
                          <a:endParaRPr lang="en-US" altLang="zh-CN" sz="2800" b="0" dirty="0">
                            <a:solidFill>
                              <a:schemeClr val="tx1"/>
                            </a:solidFill>
                            <a:effectLst/>
                            <a:latin typeface="+mj-lt"/>
                            <a:ea typeface="+mj-ea"/>
                            <a:cs typeface="Times New Roman" panose="02020603050405020304" pitchFamily="18" charset="0"/>
                          </a:endParaRPr>
                        </a:p>
                        <a:p>
                          <a:pPr algn="ctr">
                            <a:lnSpc>
                              <a:spcPct val="100000"/>
                            </a:lnSpc>
                            <a:spcAft>
                              <a:spcPts val="0"/>
                            </a:spcAft>
                          </a:pPr>
                          <a:endParaRPr lang="zh-CN" sz="2800" b="0" dirty="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3877826333"/>
                      </a:ext>
                    </a:extLst>
                  </a:tr>
                  <a:tr h="2846600">
                    <a:tc>
                      <a:txBody>
                        <a:bodyPr/>
                        <a:lstStyle/>
                        <a:p>
                          <a:pPr>
                            <a:lnSpc>
                              <a:spcPct val="120000"/>
                            </a:lnSpc>
                            <a:spcAft>
                              <a:spcPts val="0"/>
                            </a:spcAft>
                          </a:pPr>
                          <a:r>
                            <a:rPr lang="en-US" sz="2400" b="0" dirty="0">
                              <a:solidFill>
                                <a:srgbClr val="000000"/>
                              </a:solidFill>
                              <a:effectLst/>
                              <a:latin typeface="+mj-lt"/>
                              <a:ea typeface="+mj-ea"/>
                              <a:cs typeface="Times New Roman" panose="02020603050405020304" pitchFamily="18" charset="0"/>
                            </a:rPr>
                            <a:t>Na</a:t>
                          </a:r>
                          <a:r>
                            <a:rPr lang="en-US" sz="2400" b="0" baseline="-25000" dirty="0">
                              <a:solidFill>
                                <a:srgbClr val="000000"/>
                              </a:solidFill>
                              <a:effectLst/>
                              <a:latin typeface="+mj-lt"/>
                              <a:ea typeface="+mj-ea"/>
                              <a:cs typeface="Times New Roman" panose="02020603050405020304" pitchFamily="18" charset="0"/>
                            </a:rPr>
                            <a:t>2</a:t>
                          </a:r>
                          <a:r>
                            <a:rPr lang="en-US" sz="2400" b="0" dirty="0">
                              <a:solidFill>
                                <a:srgbClr val="000000"/>
                              </a:solidFill>
                              <a:effectLst/>
                              <a:latin typeface="+mj-lt"/>
                              <a:ea typeface="+mj-ea"/>
                              <a:cs typeface="Times New Roman" panose="02020603050405020304" pitchFamily="18" charset="0"/>
                            </a:rPr>
                            <a:t>SO</a:t>
                          </a:r>
                          <a:r>
                            <a:rPr lang="en-US" sz="2400" b="0" baseline="-25000" dirty="0">
                              <a:solidFill>
                                <a:srgbClr val="000000"/>
                              </a:solidFill>
                              <a:effectLst/>
                              <a:latin typeface="+mj-lt"/>
                              <a:ea typeface="+mj-ea"/>
                              <a:cs typeface="Times New Roman" panose="02020603050405020304" pitchFamily="18" charset="0"/>
                            </a:rPr>
                            <a:t>3</a:t>
                          </a:r>
                          <a:r>
                            <a:rPr lang="zh-CN" sz="2400" b="0" dirty="0">
                              <a:solidFill>
                                <a:srgbClr val="000000"/>
                              </a:solidFill>
                              <a:effectLst/>
                              <a:latin typeface="+mj-lt"/>
                              <a:ea typeface="+mj-ea"/>
                              <a:cs typeface="Times New Roman" panose="02020603050405020304" pitchFamily="18" charset="0"/>
                            </a:rPr>
                            <a:t>固体与</a:t>
                          </a:r>
                          <a:r>
                            <a:rPr lang="en-US" sz="2400" b="0" dirty="0">
                              <a:solidFill>
                                <a:srgbClr val="000000"/>
                              </a:solidFill>
                              <a:effectLst/>
                              <a:latin typeface="+mj-lt"/>
                              <a:ea typeface="+mj-ea"/>
                              <a:cs typeface="Times New Roman" panose="02020603050405020304" pitchFamily="18" charset="0"/>
                            </a:rPr>
                            <a:t>70%</a:t>
                          </a:r>
                          <a:r>
                            <a:rPr lang="zh-CN" sz="2400" b="0" dirty="0">
                              <a:solidFill>
                                <a:srgbClr val="000000"/>
                              </a:solidFill>
                              <a:effectLst/>
                              <a:latin typeface="+mj-lt"/>
                              <a:ea typeface="+mj-ea"/>
                              <a:cs typeface="Times New Roman" panose="02020603050405020304" pitchFamily="18" charset="0"/>
                            </a:rPr>
                            <a:t>左右的浓硫酸反应</a:t>
                          </a:r>
                          <a:r>
                            <a:rPr lang="en-US" sz="2400" b="0" dirty="0">
                              <a:solidFill>
                                <a:srgbClr val="000000"/>
                              </a:solidFill>
                              <a:effectLst/>
                              <a:latin typeface="+mj-lt"/>
                              <a:ea typeface="+mj-ea"/>
                              <a:cs typeface="Times New Roman" panose="02020603050405020304" pitchFamily="18" charset="0"/>
                            </a:rPr>
                            <a:t>: Na</a:t>
                          </a:r>
                          <a:r>
                            <a:rPr lang="en-US" sz="2400" b="0" baseline="-25000" dirty="0">
                              <a:solidFill>
                                <a:srgbClr val="000000"/>
                              </a:solidFill>
                              <a:effectLst/>
                              <a:latin typeface="+mj-lt"/>
                              <a:ea typeface="+mj-ea"/>
                              <a:cs typeface="Times New Roman" panose="02020603050405020304" pitchFamily="18" charset="0"/>
                            </a:rPr>
                            <a:t>2</a:t>
                          </a:r>
                          <a:r>
                            <a:rPr lang="en-US" sz="2400" b="0" dirty="0">
                              <a:solidFill>
                                <a:srgbClr val="000000"/>
                              </a:solidFill>
                              <a:effectLst/>
                              <a:latin typeface="+mj-lt"/>
                              <a:ea typeface="+mj-ea"/>
                              <a:cs typeface="Times New Roman" panose="02020603050405020304" pitchFamily="18" charset="0"/>
                            </a:rPr>
                            <a:t>SO</a:t>
                          </a:r>
                          <a:r>
                            <a:rPr lang="en-US" sz="2400" b="0" baseline="-25000" dirty="0">
                              <a:solidFill>
                                <a:srgbClr val="000000"/>
                              </a:solidFill>
                              <a:effectLst/>
                              <a:latin typeface="+mj-lt"/>
                              <a:ea typeface="+mj-ea"/>
                              <a:cs typeface="Times New Roman" panose="02020603050405020304" pitchFamily="18" charset="0"/>
                            </a:rPr>
                            <a:t>3</a:t>
                          </a:r>
                          <a:r>
                            <a:rPr lang="en-US" sz="2400" b="0" dirty="0">
                              <a:solidFill>
                                <a:srgbClr val="000000"/>
                              </a:solidFill>
                              <a:effectLst/>
                              <a:latin typeface="+mj-lt"/>
                              <a:ea typeface="+mj-ea"/>
                              <a:cs typeface="Times New Roman" panose="02020603050405020304" pitchFamily="18" charset="0"/>
                            </a:rPr>
                            <a:t>+H</a:t>
                          </a:r>
                          <a:r>
                            <a:rPr lang="en-US" sz="2400" b="0" baseline="-25000" dirty="0">
                              <a:solidFill>
                                <a:srgbClr val="000000"/>
                              </a:solidFill>
                              <a:effectLst/>
                              <a:latin typeface="+mj-lt"/>
                              <a:ea typeface="+mj-ea"/>
                              <a:cs typeface="Times New Roman" panose="02020603050405020304" pitchFamily="18" charset="0"/>
                            </a:rPr>
                            <a:t>2</a:t>
                          </a:r>
                          <a:r>
                            <a:rPr lang="en-US" sz="2400" b="0" dirty="0">
                              <a:solidFill>
                                <a:srgbClr val="000000"/>
                              </a:solidFill>
                              <a:effectLst/>
                              <a:latin typeface="+mj-lt"/>
                              <a:ea typeface="+mj-ea"/>
                              <a:cs typeface="Times New Roman" panose="02020603050405020304" pitchFamily="18" charset="0"/>
                            </a:rPr>
                            <a:t>SO</a:t>
                          </a:r>
                          <a:r>
                            <a:rPr lang="en-US" sz="2400" b="0" baseline="-25000" dirty="0">
                              <a:solidFill>
                                <a:srgbClr val="000000"/>
                              </a:solidFill>
                              <a:effectLst/>
                              <a:latin typeface="+mj-lt"/>
                              <a:ea typeface="+mj-ea"/>
                              <a:cs typeface="Times New Roman" panose="02020603050405020304" pitchFamily="18" charset="0"/>
                            </a:rPr>
                            <a:t>4</a:t>
                          </a:r>
                          <a:r>
                            <a:rPr lang="en-US" sz="2400" b="0" dirty="0">
                              <a:solidFill>
                                <a:srgbClr val="000000"/>
                              </a:solidFill>
                              <a:effectLst/>
                              <a:latin typeface="+mj-lt"/>
                              <a:ea typeface="+mj-ea"/>
                              <a:cs typeface="Times New Roman" panose="02020603050405020304" pitchFamily="18" charset="0"/>
                            </a:rPr>
                            <a:t> Na</a:t>
                          </a:r>
                          <a:r>
                            <a:rPr lang="en-US" sz="2400" b="0" baseline="-25000" dirty="0">
                              <a:solidFill>
                                <a:srgbClr val="000000"/>
                              </a:solidFill>
                              <a:effectLst/>
                              <a:latin typeface="+mj-lt"/>
                              <a:ea typeface="+mj-ea"/>
                              <a:cs typeface="Times New Roman" panose="02020603050405020304" pitchFamily="18" charset="0"/>
                            </a:rPr>
                            <a:t>2</a:t>
                          </a:r>
                          <a:r>
                            <a:rPr lang="en-US" sz="2400" b="0" dirty="0">
                              <a:solidFill>
                                <a:srgbClr val="000000"/>
                              </a:solidFill>
                              <a:effectLst/>
                              <a:latin typeface="+mj-lt"/>
                              <a:ea typeface="+mj-ea"/>
                              <a:cs typeface="Times New Roman" panose="02020603050405020304" pitchFamily="18" charset="0"/>
                            </a:rPr>
                            <a:t>SO</a:t>
                          </a:r>
                          <a:r>
                            <a:rPr lang="en-US" sz="2400" b="0" baseline="-25000" dirty="0">
                              <a:solidFill>
                                <a:srgbClr val="000000"/>
                              </a:solidFill>
                              <a:effectLst/>
                              <a:latin typeface="+mj-lt"/>
                              <a:ea typeface="+mj-ea"/>
                              <a:cs typeface="Times New Roman" panose="02020603050405020304" pitchFamily="18" charset="0"/>
                            </a:rPr>
                            <a:t>4</a:t>
                          </a:r>
                          <a:r>
                            <a:rPr lang="en-US" sz="2400" b="0" dirty="0">
                              <a:solidFill>
                                <a:srgbClr val="000000"/>
                              </a:solidFill>
                              <a:effectLst/>
                              <a:latin typeface="+mj-lt"/>
                              <a:ea typeface="+mj-ea"/>
                              <a:cs typeface="Times New Roman" panose="02020603050405020304" pitchFamily="18" charset="0"/>
                            </a:rPr>
                            <a:t>+SO</a:t>
                          </a:r>
                          <a:r>
                            <a:rPr lang="en-US" sz="2400" b="0" baseline="-25000" dirty="0">
                              <a:solidFill>
                                <a:srgbClr val="000000"/>
                              </a:solidFill>
                              <a:effectLst/>
                              <a:latin typeface="+mj-lt"/>
                              <a:ea typeface="+mj-ea"/>
                              <a:cs typeface="Times New Roman" panose="02020603050405020304" pitchFamily="18" charset="0"/>
                            </a:rPr>
                            <a:t>2</a:t>
                          </a:r>
                          <a:r>
                            <a:rPr lang="en-US" sz="2400" b="0" dirty="0">
                              <a:solidFill>
                                <a:srgbClr val="000000"/>
                              </a:solidFill>
                              <a:effectLst/>
                              <a:latin typeface="+mj-lt"/>
                              <a:ea typeface="+mj-ea"/>
                              <a:cs typeface="Times New Roman" panose="02020603050405020304" pitchFamily="18" charset="0"/>
                            </a:rPr>
                            <a:t>↑+</a:t>
                          </a:r>
                          <a:endParaRPr lang="zh-CN" sz="2400" b="0" dirty="0">
                            <a:solidFill>
                              <a:srgbClr val="000000"/>
                            </a:solidFill>
                            <a:effectLst/>
                            <a:latin typeface="+mj-lt"/>
                            <a:ea typeface="+mj-ea"/>
                            <a:cs typeface="Times New Roman" panose="02020603050405020304" pitchFamily="18" charset="0"/>
                          </a:endParaRPr>
                        </a:p>
                        <a:p>
                          <a:pPr>
                            <a:lnSpc>
                              <a:spcPct val="120000"/>
                            </a:lnSpc>
                            <a:spcAft>
                              <a:spcPts val="0"/>
                            </a:spcAft>
                          </a:pPr>
                          <a:r>
                            <a:rPr lang="en-US" sz="2400" b="0" dirty="0">
                              <a:solidFill>
                                <a:srgbClr val="000000"/>
                              </a:solidFill>
                              <a:effectLst/>
                              <a:latin typeface="+mj-lt"/>
                              <a:ea typeface="+mj-ea"/>
                              <a:cs typeface="Times New Roman" panose="02020603050405020304" pitchFamily="18" charset="0"/>
                            </a:rPr>
                            <a:t>H</a:t>
                          </a:r>
                          <a:r>
                            <a:rPr lang="en-US" sz="2400" b="0" baseline="-25000" dirty="0">
                              <a:solidFill>
                                <a:srgbClr val="000000"/>
                              </a:solidFill>
                              <a:effectLst/>
                              <a:latin typeface="+mj-lt"/>
                              <a:ea typeface="+mj-ea"/>
                              <a:cs typeface="Times New Roman" panose="02020603050405020304" pitchFamily="18" charset="0"/>
                            </a:rPr>
                            <a:t>2</a:t>
                          </a:r>
                          <a:r>
                            <a:rPr lang="en-US" sz="2400" b="0" dirty="0">
                              <a:solidFill>
                                <a:srgbClr val="000000"/>
                              </a:solidFill>
                              <a:effectLst/>
                              <a:latin typeface="+mj-lt"/>
                              <a:ea typeface="+mj-ea"/>
                              <a:cs typeface="Times New Roman" panose="02020603050405020304" pitchFamily="18" charset="0"/>
                            </a:rPr>
                            <a:t>O(</a:t>
                          </a:r>
                          <a:r>
                            <a:rPr lang="zh-CN" sz="2400" b="0" dirty="0">
                              <a:solidFill>
                                <a:srgbClr val="000000"/>
                              </a:solidFill>
                              <a:effectLst/>
                              <a:latin typeface="+mj-lt"/>
                              <a:ea typeface="+mj-ea"/>
                              <a:cs typeface="Times New Roman" panose="02020603050405020304" pitchFamily="18" charset="0"/>
                            </a:rPr>
                            <a:t>可不加热</a:t>
                          </a:r>
                          <a:r>
                            <a:rPr lang="en-US" sz="2400" b="0" dirty="0">
                              <a:solidFill>
                                <a:srgbClr val="000000"/>
                              </a:solidFill>
                              <a:effectLst/>
                              <a:latin typeface="+mj-lt"/>
                              <a:ea typeface="+mj-ea"/>
                              <a:cs typeface="Times New Roman" panose="02020603050405020304" pitchFamily="18" charset="0"/>
                            </a:rPr>
                            <a:t>)</a:t>
                          </a:r>
                          <a:endParaRPr lang="zh-CN" sz="2400" b="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en-US" sz="2400" dirty="0">
                              <a:solidFill>
                                <a:srgbClr val="000000"/>
                              </a:solidFill>
                              <a:effectLst/>
                              <a:latin typeface="+mj-lt"/>
                              <a:ea typeface="+mj-ea"/>
                              <a:cs typeface="Times New Roman" panose="02020603050405020304" pitchFamily="18" charset="0"/>
                            </a:rPr>
                            <a:t>①</a:t>
                          </a:r>
                          <a:r>
                            <a:rPr lang="zh-CN" sz="2400" dirty="0">
                              <a:solidFill>
                                <a:srgbClr val="000000"/>
                              </a:solidFill>
                              <a:effectLst/>
                              <a:latin typeface="+mj-lt"/>
                              <a:ea typeface="+mj-ea"/>
                              <a:cs typeface="Times New Roman" panose="02020603050405020304" pitchFamily="18" charset="0"/>
                            </a:rPr>
                            <a:t>酸性</a:t>
                          </a:r>
                          <a:r>
                            <a:rPr lang="en-US" sz="2400" dirty="0">
                              <a:solidFill>
                                <a:srgbClr val="000000"/>
                              </a:solidFill>
                              <a:effectLst/>
                              <a:latin typeface="+mj-lt"/>
                              <a:ea typeface="+mj-ea"/>
                              <a:cs typeface="Times New Roman" panose="02020603050405020304" pitchFamily="18" charset="0"/>
                            </a:rPr>
                            <a:t>KMnO</a:t>
                          </a:r>
                          <a:r>
                            <a:rPr lang="en-US" sz="2400" baseline="-25000" dirty="0">
                              <a:solidFill>
                                <a:srgbClr val="000000"/>
                              </a:solidFill>
                              <a:effectLst/>
                              <a:latin typeface="+mj-lt"/>
                              <a:ea typeface="+mj-ea"/>
                              <a:cs typeface="Times New Roman" panose="02020603050405020304" pitchFamily="18" charset="0"/>
                            </a:rPr>
                            <a:t>4</a:t>
                          </a:r>
                          <a:r>
                            <a:rPr lang="zh-CN" sz="2400" dirty="0">
                              <a:solidFill>
                                <a:srgbClr val="000000"/>
                              </a:solidFill>
                              <a:effectLst/>
                              <a:latin typeface="+mj-lt"/>
                              <a:ea typeface="+mj-ea"/>
                              <a:cs typeface="Times New Roman" panose="02020603050405020304" pitchFamily="18" charset="0"/>
                            </a:rPr>
                            <a:t>溶液褪色</a:t>
                          </a:r>
                          <a:r>
                            <a:rPr lang="en-US" sz="2400" dirty="0">
                              <a:solidFill>
                                <a:srgbClr val="000000"/>
                              </a:solidFill>
                              <a:effectLst/>
                              <a:latin typeface="+mj-lt"/>
                              <a:ea typeface="+mj-ea"/>
                              <a:cs typeface="Times New Roman" panose="02020603050405020304" pitchFamily="18" charset="0"/>
                            </a:rPr>
                            <a:t>,</a:t>
                          </a:r>
                          <a:r>
                            <a:rPr lang="zh-CN" sz="2400" dirty="0">
                              <a:solidFill>
                                <a:srgbClr val="000000"/>
                              </a:solidFill>
                              <a:effectLst/>
                              <a:latin typeface="+mj-lt"/>
                              <a:ea typeface="+mj-ea"/>
                              <a:cs typeface="Times New Roman" panose="02020603050405020304" pitchFamily="18" charset="0"/>
                            </a:rPr>
                            <a:t>说明</a:t>
                          </a:r>
                          <a:r>
                            <a:rPr lang="en-US" sz="2400" dirty="0">
                              <a:solidFill>
                                <a:srgbClr val="000000"/>
                              </a:solidFill>
                              <a:effectLst/>
                              <a:latin typeface="+mj-lt"/>
                              <a:ea typeface="+mj-ea"/>
                              <a:cs typeface="Times New Roman" panose="02020603050405020304" pitchFamily="18" charset="0"/>
                            </a:rPr>
                            <a:t>SO</a:t>
                          </a:r>
                          <a:r>
                            <a:rPr lang="en-US" sz="2400" baseline="-25000" dirty="0">
                              <a:solidFill>
                                <a:srgbClr val="000000"/>
                              </a:solidFill>
                              <a:effectLst/>
                              <a:latin typeface="+mj-lt"/>
                              <a:ea typeface="+mj-ea"/>
                              <a:cs typeface="Times New Roman" panose="02020603050405020304" pitchFamily="18" charset="0"/>
                            </a:rPr>
                            <a:t>2</a:t>
                          </a:r>
                          <a:r>
                            <a:rPr lang="zh-CN" sz="2400" dirty="0">
                              <a:solidFill>
                                <a:srgbClr val="000000"/>
                              </a:solidFill>
                              <a:effectLst/>
                              <a:latin typeface="+mj-lt"/>
                              <a:ea typeface="+mj-ea"/>
                              <a:cs typeface="Times New Roman" panose="02020603050405020304" pitchFamily="18" charset="0"/>
                            </a:rPr>
                            <a:t>具有还原性</a:t>
                          </a:r>
                          <a:r>
                            <a:rPr lang="en-US" sz="2400" dirty="0">
                              <a:solidFill>
                                <a:srgbClr val="000000"/>
                              </a:solidFill>
                              <a:effectLst/>
                              <a:latin typeface="+mj-lt"/>
                              <a:ea typeface="+mj-ea"/>
                              <a:cs typeface="Times New Roman" panose="02020603050405020304" pitchFamily="18" charset="0"/>
                            </a:rPr>
                            <a:t>,</a:t>
                          </a:r>
                          <a:r>
                            <a:rPr lang="zh-CN" sz="2400" dirty="0">
                              <a:solidFill>
                                <a:srgbClr val="000000"/>
                              </a:solidFill>
                              <a:effectLst/>
                              <a:latin typeface="+mj-lt"/>
                              <a:ea typeface="+mj-ea"/>
                              <a:cs typeface="Times New Roman" panose="02020603050405020304" pitchFamily="18" charset="0"/>
                            </a:rPr>
                            <a:t>离子反应方程式为</a:t>
                          </a:r>
                          <a:r>
                            <a:rPr lang="en-US" sz="2400" dirty="0">
                              <a:solidFill>
                                <a:srgbClr val="000000"/>
                              </a:solidFill>
                              <a:effectLst/>
                              <a:latin typeface="+mj-lt"/>
                              <a:ea typeface="+mj-ea"/>
                              <a:cs typeface="Times New Roman" panose="02020603050405020304" pitchFamily="18" charset="0"/>
                            </a:rPr>
                            <a:t>2Mn</a:t>
                          </a:r>
                          <a14:m>
                            <m:oMath xmlns:m="http://schemas.openxmlformats.org/officeDocument/2006/math">
                              <m:sSubSup>
                                <m:sSubSupPr>
                                  <m:ctrlPr>
                                    <a:rPr lang="zh-CN" sz="2400" i="1">
                                      <a:solidFill>
                                        <a:srgbClr val="000000"/>
                                      </a:solidFill>
                                      <a:effectLst/>
                                      <a:latin typeface="Cambria Math" panose="02040503050406030204" pitchFamily="18" charset="0"/>
                                      <a:ea typeface="+mj-ea"/>
                                      <a:cs typeface="Times New Roman" panose="02020603050405020304" pitchFamily="18" charset="0"/>
                                    </a:rPr>
                                  </m:ctrlPr>
                                </m:sSubSupPr>
                                <m:e>
                                  <m:r>
                                    <m:rPr>
                                      <m:sty m:val="p"/>
                                    </m:rPr>
                                    <a:rPr lang="en-US" sz="2400">
                                      <a:solidFill>
                                        <a:srgbClr val="000000"/>
                                      </a:solidFill>
                                      <a:effectLst/>
                                      <a:latin typeface="Cambria Math" panose="02040503050406030204" pitchFamily="18" charset="0"/>
                                      <a:ea typeface="+mj-ea"/>
                                      <a:cs typeface="Times New Roman" panose="02020603050405020304" pitchFamily="18" charset="0"/>
                                    </a:rPr>
                                    <m:t>O</m:t>
                                  </m:r>
                                </m:e>
                                <m:sub>
                                  <m:r>
                                    <a:rPr lang="en-US" sz="2400">
                                      <a:solidFill>
                                        <a:srgbClr val="000000"/>
                                      </a:solidFill>
                                      <a:effectLst/>
                                      <a:latin typeface="Cambria Math" panose="02040503050406030204" pitchFamily="18" charset="0"/>
                                      <a:ea typeface="+mj-ea"/>
                                      <a:cs typeface="Times New Roman" panose="02020603050405020304" pitchFamily="18" charset="0"/>
                                    </a:rPr>
                                    <m:t>4</m:t>
                                  </m:r>
                                </m:sub>
                                <m:sup>
                                  <m:r>
                                    <m:rPr>
                                      <m:nor/>
                                    </m:rPr>
                                    <a:rPr lang="en-US" sz="2400" i="1">
                                      <a:solidFill>
                                        <a:srgbClr val="000000"/>
                                      </a:solidFill>
                                      <a:effectLst/>
                                      <a:latin typeface="+mj-lt"/>
                                      <a:ea typeface="+mj-ea"/>
                                      <a:cs typeface="Times New Roman" panose="02020603050405020304" pitchFamily="18" charset="0"/>
                                    </a:rPr>
                                    <m:t>−</m:t>
                                  </m:r>
                                </m:sup>
                              </m:sSubSup>
                            </m:oMath>
                          </a14:m>
                          <a:r>
                            <a:rPr lang="en-US" sz="2400" dirty="0">
                              <a:solidFill>
                                <a:srgbClr val="000000"/>
                              </a:solidFill>
                              <a:effectLst/>
                              <a:latin typeface="+mj-lt"/>
                              <a:ea typeface="+mj-ea"/>
                              <a:cs typeface="Times New Roman" panose="02020603050405020304" pitchFamily="18" charset="0"/>
                            </a:rPr>
                            <a:t>+5SO</a:t>
                          </a:r>
                          <a:r>
                            <a:rPr lang="en-US" sz="2400" baseline="-25000" dirty="0">
                              <a:solidFill>
                                <a:srgbClr val="000000"/>
                              </a:solidFill>
                              <a:effectLst/>
                              <a:latin typeface="+mj-lt"/>
                              <a:ea typeface="+mj-ea"/>
                              <a:cs typeface="Times New Roman" panose="02020603050405020304" pitchFamily="18" charset="0"/>
                            </a:rPr>
                            <a:t>2</a:t>
                          </a:r>
                          <a:r>
                            <a:rPr lang="en-US" sz="2400" dirty="0" smtClean="0">
                              <a:solidFill>
                                <a:srgbClr val="000000"/>
                              </a:solidFill>
                              <a:effectLst/>
                              <a:latin typeface="+mj-lt"/>
                              <a:ea typeface="+mj-ea"/>
                              <a:cs typeface="Times New Roman" panose="02020603050405020304" pitchFamily="18" charset="0"/>
                            </a:rPr>
                            <a:t>+ 2H</a:t>
                          </a:r>
                          <a:r>
                            <a:rPr lang="en-US" sz="2400" baseline="-25000" dirty="0" smtClean="0">
                              <a:solidFill>
                                <a:srgbClr val="000000"/>
                              </a:solidFill>
                              <a:effectLst/>
                              <a:latin typeface="+mj-lt"/>
                              <a:ea typeface="+mj-ea"/>
                              <a:cs typeface="Times New Roman" panose="02020603050405020304" pitchFamily="18" charset="0"/>
                            </a:rPr>
                            <a:t>2</a:t>
                          </a:r>
                          <a:r>
                            <a:rPr lang="en-US" sz="2400" dirty="0" smtClean="0">
                              <a:solidFill>
                                <a:srgbClr val="000000"/>
                              </a:solidFill>
                              <a:effectLst/>
                              <a:latin typeface="+mj-lt"/>
                              <a:ea typeface="+mj-ea"/>
                              <a:cs typeface="Times New Roman" panose="02020603050405020304" pitchFamily="18" charset="0"/>
                            </a:rPr>
                            <a:t>O      </a:t>
                          </a:r>
                          <a:r>
                            <a:rPr lang="en-US" sz="2400" dirty="0">
                              <a:solidFill>
                                <a:srgbClr val="000000"/>
                              </a:solidFill>
                              <a:effectLst/>
                              <a:latin typeface="+mj-lt"/>
                              <a:ea typeface="+mj-ea"/>
                              <a:cs typeface="Times New Roman" panose="02020603050405020304" pitchFamily="18" charset="0"/>
                            </a:rPr>
                            <a:t>2Mn</a:t>
                          </a:r>
                          <a:r>
                            <a:rPr lang="en-US" sz="2400" baseline="30000" dirty="0">
                              <a:solidFill>
                                <a:srgbClr val="000000"/>
                              </a:solidFill>
                              <a:effectLst/>
                              <a:latin typeface="+mj-lt"/>
                              <a:ea typeface="+mj-ea"/>
                              <a:cs typeface="Times New Roman" panose="02020603050405020304" pitchFamily="18" charset="0"/>
                            </a:rPr>
                            <a:t>2+</a:t>
                          </a:r>
                          <a:r>
                            <a:rPr lang="en-US" sz="2400" dirty="0">
                              <a:solidFill>
                                <a:srgbClr val="000000"/>
                              </a:solidFill>
                              <a:effectLst/>
                              <a:latin typeface="+mj-lt"/>
                              <a:ea typeface="+mj-ea"/>
                              <a:cs typeface="Times New Roman" panose="02020603050405020304" pitchFamily="18" charset="0"/>
                            </a:rPr>
                            <a:t>+ 5S</a:t>
                          </a:r>
                          <a14:m>
                            <m:oMath xmlns:m="http://schemas.openxmlformats.org/officeDocument/2006/math">
                              <m:sSubSup>
                                <m:sSubSupPr>
                                  <m:ctrlPr>
                                    <a:rPr lang="zh-CN" sz="2400" i="1">
                                      <a:solidFill>
                                        <a:srgbClr val="000000"/>
                                      </a:solidFill>
                                      <a:effectLst/>
                                      <a:latin typeface="Cambria Math" panose="02040503050406030204" pitchFamily="18" charset="0"/>
                                      <a:ea typeface="+mj-ea"/>
                                      <a:cs typeface="Times New Roman" panose="02020603050405020304" pitchFamily="18" charset="0"/>
                                    </a:rPr>
                                  </m:ctrlPr>
                                </m:sSubSupPr>
                                <m:e>
                                  <m:r>
                                    <m:rPr>
                                      <m:sty m:val="p"/>
                                    </m:rPr>
                                    <a:rPr lang="en-US" sz="2400">
                                      <a:solidFill>
                                        <a:srgbClr val="000000"/>
                                      </a:solidFill>
                                      <a:effectLst/>
                                      <a:latin typeface="Cambria Math" panose="02040503050406030204" pitchFamily="18" charset="0"/>
                                      <a:ea typeface="+mj-ea"/>
                                      <a:cs typeface="Times New Roman" panose="02020603050405020304" pitchFamily="18" charset="0"/>
                                    </a:rPr>
                                    <m:t>O</m:t>
                                  </m:r>
                                </m:e>
                                <m:sub>
                                  <m:r>
                                    <a:rPr lang="en-US" sz="2400">
                                      <a:solidFill>
                                        <a:srgbClr val="000000"/>
                                      </a:solidFill>
                                      <a:effectLst/>
                                      <a:latin typeface="Cambria Math" panose="02040503050406030204" pitchFamily="18" charset="0"/>
                                      <a:ea typeface="+mj-ea"/>
                                      <a:cs typeface="Times New Roman" panose="02020603050405020304" pitchFamily="18" charset="0"/>
                                    </a:rPr>
                                    <m:t>4</m:t>
                                  </m:r>
                                </m:sub>
                                <m:sup>
                                  <m:r>
                                    <a:rPr lang="en-US" sz="2400">
                                      <a:solidFill>
                                        <a:srgbClr val="000000"/>
                                      </a:solidFill>
                                      <a:effectLst/>
                                      <a:latin typeface="Cambria Math" panose="02040503050406030204" pitchFamily="18" charset="0"/>
                                      <a:ea typeface="+mj-ea"/>
                                      <a:cs typeface="Times New Roman" panose="02020603050405020304" pitchFamily="18" charset="0"/>
                                    </a:rPr>
                                    <m:t>2</m:t>
                                  </m:r>
                                  <m:r>
                                    <m:rPr>
                                      <m:nor/>
                                    </m:rPr>
                                    <a:rPr lang="en-US" sz="2400" i="1">
                                      <a:solidFill>
                                        <a:srgbClr val="000000"/>
                                      </a:solidFill>
                                      <a:effectLst/>
                                      <a:latin typeface="+mj-lt"/>
                                      <a:ea typeface="+mj-ea"/>
                                      <a:cs typeface="Times New Roman" panose="02020603050405020304" pitchFamily="18" charset="0"/>
                                    </a:rPr>
                                    <m:t>−</m:t>
                                  </m:r>
                                </m:sup>
                              </m:sSubSup>
                            </m:oMath>
                          </a14:m>
                          <a:r>
                            <a:rPr lang="en-US" sz="2400" dirty="0">
                              <a:solidFill>
                                <a:srgbClr val="000000"/>
                              </a:solidFill>
                              <a:effectLst/>
                              <a:latin typeface="+mj-lt"/>
                              <a:ea typeface="+mj-ea"/>
                              <a:cs typeface="Times New Roman" panose="02020603050405020304" pitchFamily="18" charset="0"/>
                            </a:rPr>
                            <a:t>+4H</a:t>
                          </a:r>
                          <a:r>
                            <a:rPr lang="en-US" sz="2400" baseline="30000" dirty="0">
                              <a:solidFill>
                                <a:srgbClr val="000000"/>
                              </a:solidFill>
                              <a:effectLst/>
                              <a:latin typeface="+mj-lt"/>
                              <a:ea typeface="+mj-ea"/>
                              <a:cs typeface="Times New Roman" panose="02020603050405020304" pitchFamily="18" charset="0"/>
                            </a:rPr>
                            <a:t>+</a:t>
                          </a:r>
                          <a:r>
                            <a:rPr lang="en-US" sz="2400" dirty="0">
                              <a:solidFill>
                                <a:srgbClr val="000000"/>
                              </a:solidFill>
                              <a:effectLst/>
                              <a:latin typeface="+mj-lt"/>
                              <a:ea typeface="+mj-ea"/>
                              <a:cs typeface="Times New Roman" panose="02020603050405020304" pitchFamily="18" charset="0"/>
                            </a:rPr>
                            <a:t>;②Na</a:t>
                          </a:r>
                          <a:r>
                            <a:rPr lang="en-US" sz="2400" baseline="-25000" dirty="0">
                              <a:solidFill>
                                <a:srgbClr val="000000"/>
                              </a:solidFill>
                              <a:effectLst/>
                              <a:latin typeface="+mj-lt"/>
                              <a:ea typeface="+mj-ea"/>
                              <a:cs typeface="Times New Roman" panose="02020603050405020304" pitchFamily="18" charset="0"/>
                            </a:rPr>
                            <a:t>2</a:t>
                          </a:r>
                          <a:r>
                            <a:rPr lang="en-US" sz="2400" dirty="0">
                              <a:solidFill>
                                <a:srgbClr val="000000"/>
                              </a:solidFill>
                              <a:effectLst/>
                              <a:latin typeface="+mj-lt"/>
                              <a:ea typeface="+mj-ea"/>
                              <a:cs typeface="Times New Roman" panose="02020603050405020304" pitchFamily="18" charset="0"/>
                            </a:rPr>
                            <a:t>S</a:t>
                          </a:r>
                          <a:r>
                            <a:rPr lang="zh-CN" sz="2400" dirty="0">
                              <a:solidFill>
                                <a:srgbClr val="000000"/>
                              </a:solidFill>
                              <a:effectLst/>
                              <a:latin typeface="+mj-lt"/>
                              <a:ea typeface="+mj-ea"/>
                              <a:cs typeface="Times New Roman" panose="02020603050405020304" pitchFamily="18" charset="0"/>
                            </a:rPr>
                            <a:t>溶液中产生淡黄色浑浊</a:t>
                          </a:r>
                          <a:r>
                            <a:rPr lang="en-US" sz="2400" dirty="0">
                              <a:solidFill>
                                <a:srgbClr val="000000"/>
                              </a:solidFill>
                              <a:effectLst/>
                              <a:latin typeface="+mj-lt"/>
                              <a:ea typeface="+mj-ea"/>
                              <a:cs typeface="Times New Roman" panose="02020603050405020304" pitchFamily="18" charset="0"/>
                            </a:rPr>
                            <a:t>,</a:t>
                          </a:r>
                          <a:r>
                            <a:rPr lang="zh-CN" sz="2400" dirty="0">
                              <a:solidFill>
                                <a:srgbClr val="000000"/>
                              </a:solidFill>
                              <a:effectLst/>
                              <a:latin typeface="+mj-lt"/>
                              <a:ea typeface="+mj-ea"/>
                              <a:cs typeface="Times New Roman" panose="02020603050405020304" pitchFamily="18" charset="0"/>
                            </a:rPr>
                            <a:t>证明</a:t>
                          </a:r>
                          <a:r>
                            <a:rPr lang="en-US" sz="2400" dirty="0">
                              <a:solidFill>
                                <a:srgbClr val="000000"/>
                              </a:solidFill>
                              <a:effectLst/>
                              <a:latin typeface="+mj-lt"/>
                              <a:ea typeface="+mj-ea"/>
                              <a:cs typeface="Times New Roman" panose="02020603050405020304" pitchFamily="18" charset="0"/>
                            </a:rPr>
                            <a:t>SO</a:t>
                          </a:r>
                          <a:r>
                            <a:rPr lang="en-US" sz="2400" baseline="-25000" dirty="0">
                              <a:solidFill>
                                <a:srgbClr val="000000"/>
                              </a:solidFill>
                              <a:effectLst/>
                              <a:latin typeface="+mj-lt"/>
                              <a:ea typeface="+mj-ea"/>
                              <a:cs typeface="Times New Roman" panose="02020603050405020304" pitchFamily="18" charset="0"/>
                            </a:rPr>
                            <a:t>2</a:t>
                          </a:r>
                          <a:r>
                            <a:rPr lang="zh-CN" sz="2400" dirty="0">
                              <a:solidFill>
                                <a:srgbClr val="000000"/>
                              </a:solidFill>
                              <a:effectLst/>
                              <a:latin typeface="+mj-lt"/>
                              <a:ea typeface="+mj-ea"/>
                              <a:cs typeface="Times New Roman" panose="02020603050405020304" pitchFamily="18" charset="0"/>
                            </a:rPr>
                            <a:t>具有氧化性</a:t>
                          </a:r>
                          <a:r>
                            <a:rPr lang="en-US" sz="2400" dirty="0">
                              <a:solidFill>
                                <a:srgbClr val="000000"/>
                              </a:solidFill>
                              <a:effectLst/>
                              <a:latin typeface="+mj-lt"/>
                              <a:ea typeface="+mj-ea"/>
                              <a:cs typeface="Times New Roman" panose="02020603050405020304" pitchFamily="18" charset="0"/>
                            </a:rPr>
                            <a:t>,</a:t>
                          </a:r>
                          <a:r>
                            <a:rPr lang="zh-CN" sz="2400" dirty="0">
                              <a:solidFill>
                                <a:srgbClr val="000000"/>
                              </a:solidFill>
                              <a:effectLst/>
                              <a:latin typeface="+mj-lt"/>
                              <a:ea typeface="+mj-ea"/>
                              <a:cs typeface="Times New Roman" panose="02020603050405020304" pitchFamily="18" charset="0"/>
                            </a:rPr>
                            <a:t>反应方程式为</a:t>
                          </a:r>
                          <a:r>
                            <a:rPr lang="en-US" sz="2400" dirty="0">
                              <a:solidFill>
                                <a:srgbClr val="000000"/>
                              </a:solidFill>
                              <a:effectLst/>
                              <a:latin typeface="+mj-lt"/>
                              <a:ea typeface="+mj-ea"/>
                              <a:cs typeface="Times New Roman" panose="02020603050405020304" pitchFamily="18" charset="0"/>
                            </a:rPr>
                            <a:t>3SO</a:t>
                          </a:r>
                          <a:r>
                            <a:rPr lang="en-US" sz="2400" baseline="-25000" dirty="0">
                              <a:solidFill>
                                <a:srgbClr val="000000"/>
                              </a:solidFill>
                              <a:effectLst/>
                              <a:latin typeface="+mj-lt"/>
                              <a:ea typeface="+mj-ea"/>
                              <a:cs typeface="Times New Roman" panose="02020603050405020304" pitchFamily="18" charset="0"/>
                            </a:rPr>
                            <a:t>2</a:t>
                          </a:r>
                          <a:r>
                            <a:rPr lang="en-US" sz="2400" dirty="0">
                              <a:solidFill>
                                <a:srgbClr val="000000"/>
                              </a:solidFill>
                              <a:effectLst/>
                              <a:latin typeface="+mj-lt"/>
                              <a:ea typeface="+mj-ea"/>
                              <a:cs typeface="Times New Roman" panose="02020603050405020304" pitchFamily="18" charset="0"/>
                            </a:rPr>
                            <a:t>+2Na</a:t>
                          </a:r>
                          <a:r>
                            <a:rPr lang="en-US" sz="2400" baseline="-25000" dirty="0">
                              <a:solidFill>
                                <a:srgbClr val="000000"/>
                              </a:solidFill>
                              <a:effectLst/>
                              <a:latin typeface="+mj-lt"/>
                              <a:ea typeface="+mj-ea"/>
                              <a:cs typeface="Times New Roman" panose="02020603050405020304" pitchFamily="18" charset="0"/>
                            </a:rPr>
                            <a:t>2</a:t>
                          </a:r>
                          <a:r>
                            <a:rPr lang="en-US" sz="2400" dirty="0">
                              <a:solidFill>
                                <a:srgbClr val="000000"/>
                              </a:solidFill>
                              <a:effectLst/>
                              <a:latin typeface="+mj-lt"/>
                              <a:ea typeface="+mj-ea"/>
                              <a:cs typeface="Times New Roman" panose="02020603050405020304" pitchFamily="18" charset="0"/>
                            </a:rPr>
                            <a:t>S </a:t>
                          </a:r>
                          <a:r>
                            <a:rPr lang="en-US" sz="2400" dirty="0" smtClean="0">
                              <a:solidFill>
                                <a:srgbClr val="000000"/>
                              </a:solidFill>
                              <a:effectLst/>
                              <a:latin typeface="+mj-lt"/>
                              <a:ea typeface="+mj-ea"/>
                              <a:cs typeface="Times New Roman" panose="02020603050405020304" pitchFamily="18" charset="0"/>
                            </a:rPr>
                            <a:t>    2Na</a:t>
                          </a:r>
                          <a:r>
                            <a:rPr lang="en-US" sz="2400" baseline="-25000" dirty="0" smtClean="0">
                              <a:solidFill>
                                <a:srgbClr val="000000"/>
                              </a:solidFill>
                              <a:effectLst/>
                              <a:latin typeface="+mj-lt"/>
                              <a:ea typeface="+mj-ea"/>
                              <a:cs typeface="Times New Roman" panose="02020603050405020304" pitchFamily="18" charset="0"/>
                            </a:rPr>
                            <a:t>2</a:t>
                          </a:r>
                          <a:r>
                            <a:rPr lang="en-US" sz="2400" dirty="0" smtClean="0">
                              <a:solidFill>
                                <a:srgbClr val="000000"/>
                              </a:solidFill>
                              <a:effectLst/>
                              <a:latin typeface="+mj-lt"/>
                              <a:ea typeface="+mj-ea"/>
                              <a:cs typeface="Times New Roman" panose="02020603050405020304" pitchFamily="18" charset="0"/>
                            </a:rPr>
                            <a:t>SO</a:t>
                          </a:r>
                          <a:r>
                            <a:rPr lang="en-US" sz="2400" baseline="-25000" dirty="0" smtClean="0">
                              <a:solidFill>
                                <a:srgbClr val="000000"/>
                              </a:solidFill>
                              <a:effectLst/>
                              <a:latin typeface="+mj-lt"/>
                              <a:ea typeface="+mj-ea"/>
                              <a:cs typeface="Times New Roman" panose="02020603050405020304" pitchFamily="18" charset="0"/>
                            </a:rPr>
                            <a:t>3</a:t>
                          </a:r>
                          <a:r>
                            <a:rPr lang="en-US" sz="2400" dirty="0" smtClean="0">
                              <a:solidFill>
                                <a:srgbClr val="000000"/>
                              </a:solidFill>
                              <a:effectLst/>
                              <a:latin typeface="+mj-lt"/>
                              <a:ea typeface="+mj-ea"/>
                              <a:cs typeface="Times New Roman" panose="02020603050405020304" pitchFamily="18" charset="0"/>
                            </a:rPr>
                            <a:t>+3S</a:t>
                          </a:r>
                          <a:r>
                            <a:rPr lang="en-US" sz="2400" dirty="0">
                              <a:solidFill>
                                <a:srgbClr val="000000"/>
                              </a:solidFill>
                              <a:effectLst/>
                              <a:latin typeface="+mj-lt"/>
                              <a:ea typeface="+mj-ea"/>
                              <a:cs typeface="Times New Roman" panose="02020603050405020304" pitchFamily="18" charset="0"/>
                            </a:rPr>
                            <a:t>↓;③</a:t>
                          </a:r>
                          <a:r>
                            <a:rPr lang="zh-CN" sz="2400" dirty="0">
                              <a:solidFill>
                                <a:srgbClr val="000000"/>
                              </a:solidFill>
                              <a:effectLst/>
                              <a:latin typeface="+mj-lt"/>
                              <a:ea typeface="+mj-ea"/>
                              <a:cs typeface="Times New Roman" panose="02020603050405020304" pitchFamily="18" charset="0"/>
                            </a:rPr>
                            <a:t>品红溶液褪色</a:t>
                          </a:r>
                          <a:r>
                            <a:rPr lang="en-US" sz="2400" dirty="0">
                              <a:solidFill>
                                <a:srgbClr val="000000"/>
                              </a:solidFill>
                              <a:effectLst/>
                              <a:latin typeface="+mj-lt"/>
                              <a:ea typeface="+mj-ea"/>
                              <a:cs typeface="Times New Roman" panose="02020603050405020304" pitchFamily="18" charset="0"/>
                            </a:rPr>
                            <a:t>,</a:t>
                          </a:r>
                          <a:r>
                            <a:rPr lang="zh-CN" sz="2400" dirty="0">
                              <a:solidFill>
                                <a:srgbClr val="000000"/>
                              </a:solidFill>
                              <a:effectLst/>
                              <a:latin typeface="+mj-lt"/>
                              <a:ea typeface="+mj-ea"/>
                              <a:cs typeface="Times New Roman" panose="02020603050405020304" pitchFamily="18" charset="0"/>
                            </a:rPr>
                            <a:t>证明</a:t>
                          </a:r>
                          <a:r>
                            <a:rPr lang="en-US" sz="2400" dirty="0">
                              <a:solidFill>
                                <a:srgbClr val="000000"/>
                              </a:solidFill>
                              <a:effectLst/>
                              <a:latin typeface="+mj-lt"/>
                              <a:ea typeface="+mj-ea"/>
                              <a:cs typeface="Times New Roman" panose="02020603050405020304" pitchFamily="18" charset="0"/>
                            </a:rPr>
                            <a:t>SO</a:t>
                          </a:r>
                          <a:r>
                            <a:rPr lang="en-US" sz="2400" baseline="-25000" dirty="0">
                              <a:solidFill>
                                <a:srgbClr val="000000"/>
                              </a:solidFill>
                              <a:effectLst/>
                              <a:latin typeface="+mj-lt"/>
                              <a:ea typeface="+mj-ea"/>
                              <a:cs typeface="Times New Roman" panose="02020603050405020304" pitchFamily="18" charset="0"/>
                            </a:rPr>
                            <a:t>2</a:t>
                          </a:r>
                          <a:r>
                            <a:rPr lang="zh-CN" sz="2400" dirty="0">
                              <a:solidFill>
                                <a:srgbClr val="000000"/>
                              </a:solidFill>
                              <a:effectLst/>
                              <a:latin typeface="+mj-lt"/>
                              <a:ea typeface="+mj-ea"/>
                              <a:cs typeface="Times New Roman" panose="02020603050405020304" pitchFamily="18" charset="0"/>
                            </a:rPr>
                            <a:t>具有漂白性</a:t>
                          </a:r>
                          <a:r>
                            <a:rPr lang="en-US" sz="2400" dirty="0">
                              <a:solidFill>
                                <a:srgbClr val="000000"/>
                              </a:solidFill>
                              <a:effectLst/>
                              <a:latin typeface="+mj-lt"/>
                              <a:ea typeface="+mj-ea"/>
                              <a:cs typeface="Times New Roman" panose="02020603050405020304" pitchFamily="18" charset="0"/>
                            </a:rPr>
                            <a:t>,</a:t>
                          </a:r>
                          <a:r>
                            <a:rPr lang="zh-CN" sz="2400" dirty="0">
                              <a:solidFill>
                                <a:srgbClr val="000000"/>
                              </a:solidFill>
                              <a:effectLst/>
                              <a:latin typeface="+mj-lt"/>
                              <a:ea typeface="+mj-ea"/>
                              <a:cs typeface="Times New Roman" panose="02020603050405020304" pitchFamily="18" charset="0"/>
                            </a:rPr>
                            <a:t>但褪色后的液体加热后又会恢复红色</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zh-CN" sz="2400" dirty="0">
                              <a:solidFill>
                                <a:srgbClr val="000000"/>
                              </a:solidFill>
                              <a:effectLst/>
                              <a:latin typeface="+mj-lt"/>
                              <a:ea typeface="+mj-ea"/>
                              <a:cs typeface="Times New Roman" panose="02020603050405020304" pitchFamily="18" charset="0"/>
                            </a:rPr>
                            <a:t>用</a:t>
                          </a:r>
                          <a:r>
                            <a:rPr lang="en-US" sz="2400" dirty="0" err="1">
                              <a:solidFill>
                                <a:srgbClr val="000000"/>
                              </a:solidFill>
                              <a:effectLst/>
                              <a:latin typeface="+mj-lt"/>
                              <a:ea typeface="+mj-ea"/>
                              <a:cs typeface="Times New Roman" panose="02020603050405020304" pitchFamily="18" charset="0"/>
                            </a:rPr>
                            <a:t>NaOH</a:t>
                          </a:r>
                          <a:r>
                            <a:rPr lang="zh-CN" sz="2400" dirty="0">
                              <a:solidFill>
                                <a:srgbClr val="000000"/>
                              </a:solidFill>
                              <a:effectLst/>
                              <a:latin typeface="+mj-lt"/>
                              <a:ea typeface="+mj-ea"/>
                              <a:cs typeface="Times New Roman" panose="02020603050405020304" pitchFamily="18" charset="0"/>
                            </a:rPr>
                            <a:t>溶液吸收尾气</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6832484"/>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415438158"/>
                  </p:ext>
                </p:extLst>
              </p:nvPr>
            </p:nvGraphicFramePr>
            <p:xfrm>
              <a:off x="325121" y="976750"/>
              <a:ext cx="11541758" cy="5755964"/>
            </p:xfrm>
            <a:graphic>
              <a:graphicData uri="http://schemas.openxmlformats.org/drawingml/2006/table">
                <a:tbl>
                  <a:tblPr firstRow="1" firstCol="1" bandRow="1">
                    <a:tableStyleId>{5C22544A-7EE6-4342-B048-85BDC9FD1C3A}</a:tableStyleId>
                  </a:tblPr>
                  <a:tblGrid>
                    <a:gridCol w="3200132">
                      <a:extLst>
                        <a:ext uri="{9D8B030D-6E8A-4147-A177-3AD203B41FA5}">
                          <a16:colId xmlns:a16="http://schemas.microsoft.com/office/drawing/2014/main" xmlns:a14="http://schemas.microsoft.com/office/drawing/2010/main" xmlns="" val="3090300272"/>
                        </a:ext>
                      </a:extLst>
                    </a:gridCol>
                    <a:gridCol w="5969267"/>
                    <a:gridCol w="2372359">
                      <a:extLst>
                        <a:ext uri="{9D8B030D-6E8A-4147-A177-3AD203B41FA5}">
                          <a16:colId xmlns:a16="http://schemas.microsoft.com/office/drawing/2014/main" xmlns:a14="http://schemas.microsoft.com/office/drawing/2010/main" xmlns="" val="485497724"/>
                        </a:ext>
                      </a:extLst>
                    </a:gridCol>
                  </a:tblGrid>
                  <a:tr h="426720">
                    <a:tc>
                      <a:txBody>
                        <a:bodyPr/>
                        <a:lstStyle/>
                        <a:p>
                          <a:pPr algn="ctr">
                            <a:lnSpc>
                              <a:spcPct val="100000"/>
                            </a:lnSpc>
                            <a:spcAft>
                              <a:spcPts val="0"/>
                            </a:spcAft>
                          </a:pPr>
                          <a:r>
                            <a:rPr lang="zh-CN" sz="2800" b="0" dirty="0">
                              <a:solidFill>
                                <a:schemeClr val="tx1"/>
                              </a:solidFill>
                              <a:effectLst/>
                              <a:latin typeface="+mj-lt"/>
                              <a:ea typeface="+mj-ea"/>
                            </a:rPr>
                            <a:t>发生装置</a:t>
                          </a:r>
                          <a:r>
                            <a:rPr lang="en-US" sz="2800" b="0" dirty="0">
                              <a:solidFill>
                                <a:schemeClr val="tx1"/>
                              </a:solidFill>
                              <a:effectLst/>
                              <a:latin typeface="+mj-lt"/>
                              <a:ea typeface="+mj-ea"/>
                            </a:rPr>
                            <a:t>(</a:t>
                          </a:r>
                          <a:r>
                            <a:rPr lang="zh-CN" sz="2800" b="0" dirty="0">
                              <a:solidFill>
                                <a:schemeClr val="tx1"/>
                              </a:solidFill>
                              <a:effectLst/>
                              <a:latin typeface="+mj-lt"/>
                              <a:ea typeface="+mj-ea"/>
                            </a:rPr>
                            <a:t>原理</a:t>
                          </a:r>
                          <a:r>
                            <a:rPr lang="en-US" sz="2800" b="0" dirty="0">
                              <a:solidFill>
                                <a:schemeClr val="tx1"/>
                              </a:solidFill>
                              <a:effectLst/>
                              <a:latin typeface="+mj-lt"/>
                              <a:ea typeface="+mj-ea"/>
                            </a:rPr>
                            <a:t>)</a:t>
                          </a:r>
                          <a:endParaRPr lang="zh-CN" sz="2800" b="0" dirty="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latin typeface="+mj-lt"/>
                              <a:ea typeface="+mj-ea"/>
                            </a:rPr>
                            <a:t>性质探究</a:t>
                          </a:r>
                          <a:endParaRPr lang="zh-CN" sz="2800" b="0" dirty="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latin typeface="+mj-lt"/>
                              <a:ea typeface="+mj-ea"/>
                            </a:rPr>
                            <a:t>尾气处理</a:t>
                          </a:r>
                          <a:endParaRPr lang="zh-CN" sz="2800" b="0" dirty="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2394564340"/>
                      </a:ext>
                    </a:extLst>
                  </a:tr>
                  <a:tr h="2289626">
                    <a:tc gridSpan="3">
                      <a:txBody>
                        <a:bodyPr/>
                        <a:lstStyle/>
                        <a:p>
                          <a:pPr algn="ctr">
                            <a:lnSpc>
                              <a:spcPct val="100000"/>
                            </a:lnSpc>
                            <a:spcAft>
                              <a:spcPts val="0"/>
                            </a:spcAft>
                          </a:pPr>
                          <a:endParaRPr lang="en-US" altLang="zh-CN" sz="2800" b="0" dirty="0">
                            <a:solidFill>
                              <a:schemeClr val="tx1"/>
                            </a:solidFill>
                            <a:effectLst/>
                            <a:latin typeface="+mj-lt"/>
                            <a:ea typeface="+mj-ea"/>
                            <a:cs typeface="Times New Roman" panose="02020603050405020304" pitchFamily="18" charset="0"/>
                          </a:endParaRPr>
                        </a:p>
                        <a:p>
                          <a:pPr algn="ctr">
                            <a:lnSpc>
                              <a:spcPct val="100000"/>
                            </a:lnSpc>
                            <a:spcAft>
                              <a:spcPts val="0"/>
                            </a:spcAft>
                          </a:pPr>
                          <a:endParaRPr lang="zh-CN" sz="2800" b="0" dirty="0">
                            <a:solidFill>
                              <a:schemeClr val="tx1"/>
                            </a:solidFill>
                            <a:effectLst/>
                            <a:latin typeface="+mj-lt"/>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a14="http://schemas.microsoft.com/office/drawing/2010/main" xmlns="" val="3877826333"/>
                      </a:ext>
                    </a:extLst>
                  </a:tr>
                  <a:tr h="3039618">
                    <a:tc>
                      <a:txBody>
                        <a:bodyPr/>
                        <a:lstStyle/>
                        <a:p>
                          <a:pPr>
                            <a:lnSpc>
                              <a:spcPct val="120000"/>
                            </a:lnSpc>
                            <a:spcAft>
                              <a:spcPts val="0"/>
                            </a:spcAft>
                          </a:pPr>
                          <a:r>
                            <a:rPr lang="en-US" sz="2400" b="0" dirty="0">
                              <a:solidFill>
                                <a:srgbClr val="000000"/>
                              </a:solidFill>
                              <a:effectLst/>
                              <a:latin typeface="+mj-lt"/>
                              <a:ea typeface="+mj-ea"/>
                              <a:cs typeface="Times New Roman" panose="02020603050405020304" pitchFamily="18" charset="0"/>
                            </a:rPr>
                            <a:t>Na</a:t>
                          </a:r>
                          <a:r>
                            <a:rPr lang="en-US" sz="2400" b="0" baseline="-25000" dirty="0">
                              <a:solidFill>
                                <a:srgbClr val="000000"/>
                              </a:solidFill>
                              <a:effectLst/>
                              <a:latin typeface="+mj-lt"/>
                              <a:ea typeface="+mj-ea"/>
                              <a:cs typeface="Times New Roman" panose="02020603050405020304" pitchFamily="18" charset="0"/>
                            </a:rPr>
                            <a:t>2</a:t>
                          </a:r>
                          <a:r>
                            <a:rPr lang="en-US" sz="2400" b="0" dirty="0">
                              <a:solidFill>
                                <a:srgbClr val="000000"/>
                              </a:solidFill>
                              <a:effectLst/>
                              <a:latin typeface="+mj-lt"/>
                              <a:ea typeface="+mj-ea"/>
                              <a:cs typeface="Times New Roman" panose="02020603050405020304" pitchFamily="18" charset="0"/>
                            </a:rPr>
                            <a:t>SO</a:t>
                          </a:r>
                          <a:r>
                            <a:rPr lang="en-US" sz="2400" b="0" baseline="-25000" dirty="0">
                              <a:solidFill>
                                <a:srgbClr val="000000"/>
                              </a:solidFill>
                              <a:effectLst/>
                              <a:latin typeface="+mj-lt"/>
                              <a:ea typeface="+mj-ea"/>
                              <a:cs typeface="Times New Roman" panose="02020603050405020304" pitchFamily="18" charset="0"/>
                            </a:rPr>
                            <a:t>3</a:t>
                          </a:r>
                          <a:r>
                            <a:rPr lang="zh-CN" sz="2400" b="0" dirty="0">
                              <a:solidFill>
                                <a:srgbClr val="000000"/>
                              </a:solidFill>
                              <a:effectLst/>
                              <a:latin typeface="+mj-lt"/>
                              <a:ea typeface="+mj-ea"/>
                              <a:cs typeface="Times New Roman" panose="02020603050405020304" pitchFamily="18" charset="0"/>
                            </a:rPr>
                            <a:t>固体与</a:t>
                          </a:r>
                          <a:r>
                            <a:rPr lang="en-US" sz="2400" b="0" dirty="0">
                              <a:solidFill>
                                <a:srgbClr val="000000"/>
                              </a:solidFill>
                              <a:effectLst/>
                              <a:latin typeface="+mj-lt"/>
                              <a:ea typeface="+mj-ea"/>
                              <a:cs typeface="Times New Roman" panose="02020603050405020304" pitchFamily="18" charset="0"/>
                            </a:rPr>
                            <a:t>70%</a:t>
                          </a:r>
                          <a:r>
                            <a:rPr lang="zh-CN" sz="2400" b="0" dirty="0">
                              <a:solidFill>
                                <a:srgbClr val="000000"/>
                              </a:solidFill>
                              <a:effectLst/>
                              <a:latin typeface="+mj-lt"/>
                              <a:ea typeface="+mj-ea"/>
                              <a:cs typeface="Times New Roman" panose="02020603050405020304" pitchFamily="18" charset="0"/>
                            </a:rPr>
                            <a:t>左右的浓硫酸反应</a:t>
                          </a:r>
                          <a:r>
                            <a:rPr lang="en-US" sz="2400" b="0" dirty="0">
                              <a:solidFill>
                                <a:srgbClr val="000000"/>
                              </a:solidFill>
                              <a:effectLst/>
                              <a:latin typeface="+mj-lt"/>
                              <a:ea typeface="+mj-ea"/>
                              <a:cs typeface="Times New Roman" panose="02020603050405020304" pitchFamily="18" charset="0"/>
                            </a:rPr>
                            <a:t>: Na</a:t>
                          </a:r>
                          <a:r>
                            <a:rPr lang="en-US" sz="2400" b="0" baseline="-25000" dirty="0">
                              <a:solidFill>
                                <a:srgbClr val="000000"/>
                              </a:solidFill>
                              <a:effectLst/>
                              <a:latin typeface="+mj-lt"/>
                              <a:ea typeface="+mj-ea"/>
                              <a:cs typeface="Times New Roman" panose="02020603050405020304" pitchFamily="18" charset="0"/>
                            </a:rPr>
                            <a:t>2</a:t>
                          </a:r>
                          <a:r>
                            <a:rPr lang="en-US" sz="2400" b="0" dirty="0">
                              <a:solidFill>
                                <a:srgbClr val="000000"/>
                              </a:solidFill>
                              <a:effectLst/>
                              <a:latin typeface="+mj-lt"/>
                              <a:ea typeface="+mj-ea"/>
                              <a:cs typeface="Times New Roman" panose="02020603050405020304" pitchFamily="18" charset="0"/>
                            </a:rPr>
                            <a:t>SO</a:t>
                          </a:r>
                          <a:r>
                            <a:rPr lang="en-US" sz="2400" b="0" baseline="-25000" dirty="0">
                              <a:solidFill>
                                <a:srgbClr val="000000"/>
                              </a:solidFill>
                              <a:effectLst/>
                              <a:latin typeface="+mj-lt"/>
                              <a:ea typeface="+mj-ea"/>
                              <a:cs typeface="Times New Roman" panose="02020603050405020304" pitchFamily="18" charset="0"/>
                            </a:rPr>
                            <a:t>3</a:t>
                          </a:r>
                          <a:r>
                            <a:rPr lang="en-US" sz="2400" b="0" dirty="0">
                              <a:solidFill>
                                <a:srgbClr val="000000"/>
                              </a:solidFill>
                              <a:effectLst/>
                              <a:latin typeface="+mj-lt"/>
                              <a:ea typeface="+mj-ea"/>
                              <a:cs typeface="Times New Roman" panose="02020603050405020304" pitchFamily="18" charset="0"/>
                            </a:rPr>
                            <a:t>+H</a:t>
                          </a:r>
                          <a:r>
                            <a:rPr lang="en-US" sz="2400" b="0" baseline="-25000" dirty="0">
                              <a:solidFill>
                                <a:srgbClr val="000000"/>
                              </a:solidFill>
                              <a:effectLst/>
                              <a:latin typeface="+mj-lt"/>
                              <a:ea typeface="+mj-ea"/>
                              <a:cs typeface="Times New Roman" panose="02020603050405020304" pitchFamily="18" charset="0"/>
                            </a:rPr>
                            <a:t>2</a:t>
                          </a:r>
                          <a:r>
                            <a:rPr lang="en-US" sz="2400" b="0" dirty="0">
                              <a:solidFill>
                                <a:srgbClr val="000000"/>
                              </a:solidFill>
                              <a:effectLst/>
                              <a:latin typeface="+mj-lt"/>
                              <a:ea typeface="+mj-ea"/>
                              <a:cs typeface="Times New Roman" panose="02020603050405020304" pitchFamily="18" charset="0"/>
                            </a:rPr>
                            <a:t>SO</a:t>
                          </a:r>
                          <a:r>
                            <a:rPr lang="en-US" sz="2400" b="0" baseline="-25000" dirty="0">
                              <a:solidFill>
                                <a:srgbClr val="000000"/>
                              </a:solidFill>
                              <a:effectLst/>
                              <a:latin typeface="+mj-lt"/>
                              <a:ea typeface="+mj-ea"/>
                              <a:cs typeface="Times New Roman" panose="02020603050405020304" pitchFamily="18" charset="0"/>
                            </a:rPr>
                            <a:t>4</a:t>
                          </a:r>
                          <a:r>
                            <a:rPr lang="en-US" sz="2400" b="0" dirty="0">
                              <a:solidFill>
                                <a:srgbClr val="000000"/>
                              </a:solidFill>
                              <a:effectLst/>
                              <a:latin typeface="+mj-lt"/>
                              <a:ea typeface="+mj-ea"/>
                              <a:cs typeface="Times New Roman" panose="02020603050405020304" pitchFamily="18" charset="0"/>
                            </a:rPr>
                            <a:t> Na</a:t>
                          </a:r>
                          <a:r>
                            <a:rPr lang="en-US" sz="2400" b="0" baseline="-25000" dirty="0">
                              <a:solidFill>
                                <a:srgbClr val="000000"/>
                              </a:solidFill>
                              <a:effectLst/>
                              <a:latin typeface="+mj-lt"/>
                              <a:ea typeface="+mj-ea"/>
                              <a:cs typeface="Times New Roman" panose="02020603050405020304" pitchFamily="18" charset="0"/>
                            </a:rPr>
                            <a:t>2</a:t>
                          </a:r>
                          <a:r>
                            <a:rPr lang="en-US" sz="2400" b="0" dirty="0">
                              <a:solidFill>
                                <a:srgbClr val="000000"/>
                              </a:solidFill>
                              <a:effectLst/>
                              <a:latin typeface="+mj-lt"/>
                              <a:ea typeface="+mj-ea"/>
                              <a:cs typeface="Times New Roman" panose="02020603050405020304" pitchFamily="18" charset="0"/>
                            </a:rPr>
                            <a:t>SO</a:t>
                          </a:r>
                          <a:r>
                            <a:rPr lang="en-US" sz="2400" b="0" baseline="-25000" dirty="0">
                              <a:solidFill>
                                <a:srgbClr val="000000"/>
                              </a:solidFill>
                              <a:effectLst/>
                              <a:latin typeface="+mj-lt"/>
                              <a:ea typeface="+mj-ea"/>
                              <a:cs typeface="Times New Roman" panose="02020603050405020304" pitchFamily="18" charset="0"/>
                            </a:rPr>
                            <a:t>4</a:t>
                          </a:r>
                          <a:r>
                            <a:rPr lang="en-US" sz="2400" b="0" dirty="0">
                              <a:solidFill>
                                <a:srgbClr val="000000"/>
                              </a:solidFill>
                              <a:effectLst/>
                              <a:latin typeface="+mj-lt"/>
                              <a:ea typeface="+mj-ea"/>
                              <a:cs typeface="Times New Roman" panose="02020603050405020304" pitchFamily="18" charset="0"/>
                            </a:rPr>
                            <a:t>+SO</a:t>
                          </a:r>
                          <a:r>
                            <a:rPr lang="en-US" sz="2400" b="0" baseline="-25000" dirty="0">
                              <a:solidFill>
                                <a:srgbClr val="000000"/>
                              </a:solidFill>
                              <a:effectLst/>
                              <a:latin typeface="+mj-lt"/>
                              <a:ea typeface="+mj-ea"/>
                              <a:cs typeface="Times New Roman" panose="02020603050405020304" pitchFamily="18" charset="0"/>
                            </a:rPr>
                            <a:t>2</a:t>
                          </a:r>
                          <a:r>
                            <a:rPr lang="en-US" sz="2400" b="0" dirty="0">
                              <a:solidFill>
                                <a:srgbClr val="000000"/>
                              </a:solidFill>
                              <a:effectLst/>
                              <a:latin typeface="+mj-lt"/>
                              <a:ea typeface="+mj-ea"/>
                              <a:cs typeface="Times New Roman" panose="02020603050405020304" pitchFamily="18" charset="0"/>
                            </a:rPr>
                            <a:t>↑+</a:t>
                          </a:r>
                          <a:endParaRPr lang="zh-CN" sz="2400" b="0" dirty="0">
                            <a:solidFill>
                              <a:srgbClr val="000000"/>
                            </a:solidFill>
                            <a:effectLst/>
                            <a:latin typeface="+mj-lt"/>
                            <a:ea typeface="+mj-ea"/>
                            <a:cs typeface="Times New Roman" panose="02020603050405020304" pitchFamily="18" charset="0"/>
                          </a:endParaRPr>
                        </a:p>
                        <a:p>
                          <a:pPr>
                            <a:lnSpc>
                              <a:spcPct val="120000"/>
                            </a:lnSpc>
                            <a:spcAft>
                              <a:spcPts val="0"/>
                            </a:spcAft>
                          </a:pPr>
                          <a:r>
                            <a:rPr lang="en-US" sz="2400" b="0" dirty="0">
                              <a:solidFill>
                                <a:srgbClr val="000000"/>
                              </a:solidFill>
                              <a:effectLst/>
                              <a:latin typeface="+mj-lt"/>
                              <a:ea typeface="+mj-ea"/>
                              <a:cs typeface="Times New Roman" panose="02020603050405020304" pitchFamily="18" charset="0"/>
                            </a:rPr>
                            <a:t>H</a:t>
                          </a:r>
                          <a:r>
                            <a:rPr lang="en-US" sz="2400" b="0" baseline="-25000" dirty="0">
                              <a:solidFill>
                                <a:srgbClr val="000000"/>
                              </a:solidFill>
                              <a:effectLst/>
                              <a:latin typeface="+mj-lt"/>
                              <a:ea typeface="+mj-ea"/>
                              <a:cs typeface="Times New Roman" panose="02020603050405020304" pitchFamily="18" charset="0"/>
                            </a:rPr>
                            <a:t>2</a:t>
                          </a:r>
                          <a:r>
                            <a:rPr lang="en-US" sz="2400" b="0" dirty="0">
                              <a:solidFill>
                                <a:srgbClr val="000000"/>
                              </a:solidFill>
                              <a:effectLst/>
                              <a:latin typeface="+mj-lt"/>
                              <a:ea typeface="+mj-ea"/>
                              <a:cs typeface="Times New Roman" panose="02020603050405020304" pitchFamily="18" charset="0"/>
                            </a:rPr>
                            <a:t>O(</a:t>
                          </a:r>
                          <a:r>
                            <a:rPr lang="zh-CN" sz="2400" b="0" dirty="0">
                              <a:solidFill>
                                <a:srgbClr val="000000"/>
                              </a:solidFill>
                              <a:effectLst/>
                              <a:latin typeface="+mj-lt"/>
                              <a:ea typeface="+mj-ea"/>
                              <a:cs typeface="Times New Roman" panose="02020603050405020304" pitchFamily="18" charset="0"/>
                            </a:rPr>
                            <a:t>可不加热</a:t>
                          </a:r>
                          <a:r>
                            <a:rPr lang="en-US" sz="2400" b="0" dirty="0">
                              <a:solidFill>
                                <a:srgbClr val="000000"/>
                              </a:solidFill>
                              <a:effectLst/>
                              <a:latin typeface="+mj-lt"/>
                              <a:ea typeface="+mj-ea"/>
                              <a:cs typeface="Times New Roman" panose="02020603050405020304" pitchFamily="18" charset="0"/>
                            </a:rPr>
                            <a:t>)</a:t>
                          </a:r>
                          <a:endParaRPr lang="zh-CN" sz="2400" b="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53571" t="-92585" r="-39694" b="-6212"/>
                          </a:stretch>
                        </a:blipFill>
                      </a:tcPr>
                    </a:tc>
                    <a:tc>
                      <a:txBody>
                        <a:bodyPr/>
                        <a:lstStyle/>
                        <a:p>
                          <a:pPr>
                            <a:lnSpc>
                              <a:spcPct val="120000"/>
                            </a:lnSpc>
                            <a:spcAft>
                              <a:spcPts val="0"/>
                            </a:spcAft>
                          </a:pPr>
                          <a:r>
                            <a:rPr lang="zh-CN" sz="2400" dirty="0">
                              <a:solidFill>
                                <a:srgbClr val="000000"/>
                              </a:solidFill>
                              <a:effectLst/>
                              <a:latin typeface="+mj-lt"/>
                              <a:ea typeface="+mj-ea"/>
                              <a:cs typeface="Times New Roman" panose="02020603050405020304" pitchFamily="18" charset="0"/>
                            </a:rPr>
                            <a:t>用</a:t>
                          </a:r>
                          <a:r>
                            <a:rPr lang="en-US" sz="2400" dirty="0" err="1">
                              <a:solidFill>
                                <a:srgbClr val="000000"/>
                              </a:solidFill>
                              <a:effectLst/>
                              <a:latin typeface="+mj-lt"/>
                              <a:ea typeface="+mj-ea"/>
                              <a:cs typeface="Times New Roman" panose="02020603050405020304" pitchFamily="18" charset="0"/>
                            </a:rPr>
                            <a:t>NaOH</a:t>
                          </a:r>
                          <a:r>
                            <a:rPr lang="zh-CN" sz="2400" dirty="0">
                              <a:solidFill>
                                <a:srgbClr val="000000"/>
                              </a:solidFill>
                              <a:effectLst/>
                              <a:latin typeface="+mj-lt"/>
                              <a:ea typeface="+mj-ea"/>
                              <a:cs typeface="Times New Roman" panose="02020603050405020304" pitchFamily="18" charset="0"/>
                            </a:rPr>
                            <a:t>溶液吸收尾气</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66832484"/>
                      </a:ext>
                    </a:extLst>
                  </a:tr>
                </a:tbl>
              </a:graphicData>
            </a:graphic>
          </p:graphicFrame>
        </mc:Fallback>
      </mc:AlternateContent>
      <p:pic>
        <p:nvPicPr>
          <p:cNvPr id="26625" name="YBTWDTSDS专9-4T.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316" y="1517932"/>
            <a:ext cx="10209893" cy="2130922"/>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6"/>
          <p:cNvPicPr/>
          <p:nvPr/>
        </p:nvPicPr>
        <p:blipFill>
          <a:blip r:embed="rId4"/>
          <a:stretch>
            <a:fillRect/>
          </a:stretch>
        </p:blipFill>
        <p:spPr>
          <a:xfrm>
            <a:off x="2367281" y="4919580"/>
            <a:ext cx="466506" cy="422440"/>
          </a:xfrm>
          <a:prstGeom prst="rect">
            <a:avLst/>
          </a:prstGeom>
        </p:spPr>
      </p:pic>
      <p:pic>
        <p:nvPicPr>
          <p:cNvPr id="18" name="图片 17"/>
          <p:cNvPicPr/>
          <p:nvPr/>
        </p:nvPicPr>
        <p:blipFill>
          <a:blip r:embed="rId5"/>
          <a:stretch>
            <a:fillRect/>
          </a:stretch>
        </p:blipFill>
        <p:spPr>
          <a:xfrm>
            <a:off x="9024461" y="4283499"/>
            <a:ext cx="334963" cy="193122"/>
          </a:xfrm>
          <a:prstGeom prst="rect">
            <a:avLst/>
          </a:prstGeom>
        </p:spPr>
      </p:pic>
      <p:pic>
        <p:nvPicPr>
          <p:cNvPr id="19" name="图片 18"/>
          <p:cNvPicPr/>
          <p:nvPr/>
        </p:nvPicPr>
        <p:blipFill>
          <a:blip r:embed="rId5"/>
          <a:stretch>
            <a:fillRect/>
          </a:stretch>
        </p:blipFill>
        <p:spPr>
          <a:xfrm>
            <a:off x="5200340" y="5615502"/>
            <a:ext cx="334963" cy="193122"/>
          </a:xfrm>
          <a:prstGeom prst="rect">
            <a:avLst/>
          </a:prstGeom>
        </p:spPr>
      </p:pic>
    </p:spTree>
    <p:extLst>
      <p:ext uri="{BB962C8B-B14F-4D97-AF65-F5344CB8AC3E}">
        <p14:creationId xmlns:p14="http://schemas.microsoft.com/office/powerpoint/2010/main" val="3705390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2" name="矩形 1"/>
          <p:cNvSpPr/>
          <p:nvPr/>
        </p:nvSpPr>
        <p:spPr>
          <a:xfrm>
            <a:off x="234043" y="244824"/>
            <a:ext cx="11723913" cy="2677656"/>
          </a:xfrm>
          <a:prstGeom prst="rect">
            <a:avLst/>
          </a:prstGeom>
        </p:spPr>
        <p:txBody>
          <a:bodyPr wrap="square">
            <a:spAutoFit/>
          </a:bodyPr>
          <a:lstStyle/>
          <a:p>
            <a:pPr>
              <a:lnSpc>
                <a:spcPct val="150000"/>
              </a:lnSpc>
            </a:pPr>
            <a:r>
              <a:rPr lang="zh-CN" altLang="en-US" sz="2800" b="1" dirty="0">
                <a:solidFill>
                  <a:srgbClr val="DA251C"/>
                </a:solidFill>
              </a:rPr>
              <a:t>注意</a:t>
            </a:r>
            <a:endParaRPr lang="en-US" altLang="zh-CN" sz="2800" b="1" dirty="0">
              <a:solidFill>
                <a:srgbClr val="DA251C"/>
              </a:solidFill>
            </a:endParaRPr>
          </a:p>
          <a:p>
            <a:pPr>
              <a:lnSpc>
                <a:spcPct val="150000"/>
              </a:lnSpc>
            </a:pPr>
            <a:r>
              <a:rPr lang="zh-CN" altLang="zh-CN" sz="2800" dirty="0"/>
              <a:t>用</a:t>
            </a:r>
            <a:r>
              <a:rPr lang="en-US" altLang="zh-CN" sz="2800" dirty="0"/>
              <a:t>70%</a:t>
            </a:r>
            <a:r>
              <a:rPr lang="zh-CN" altLang="zh-CN" sz="2800" dirty="0"/>
              <a:t>左右的浓硫酸而不用</a:t>
            </a:r>
            <a:r>
              <a:rPr lang="en-US" altLang="zh-CN" sz="2800" dirty="0"/>
              <a:t>98.3%</a:t>
            </a:r>
            <a:r>
              <a:rPr lang="zh-CN" altLang="zh-CN" sz="2800" dirty="0"/>
              <a:t>的浓硫酸或稀硫酸的原因</a:t>
            </a:r>
            <a:r>
              <a:rPr lang="en-US" altLang="zh-CN" sz="2800" dirty="0"/>
              <a:t>:</a:t>
            </a:r>
            <a:r>
              <a:rPr lang="zh-CN" altLang="zh-CN" sz="2800" dirty="0"/>
              <a:t>若用</a:t>
            </a:r>
            <a:r>
              <a:rPr lang="en-US" altLang="zh-CN" sz="2800" dirty="0"/>
              <a:t>98.3%</a:t>
            </a:r>
            <a:r>
              <a:rPr lang="zh-CN" altLang="zh-CN" sz="2800" dirty="0"/>
              <a:t>的浓硫酸</a:t>
            </a:r>
            <a:r>
              <a:rPr lang="en-US" altLang="zh-CN" sz="2800" dirty="0"/>
              <a:t>,</a:t>
            </a:r>
            <a:r>
              <a:rPr lang="zh-CN" altLang="zh-CN" sz="2800" dirty="0"/>
              <a:t>因其含水少</a:t>
            </a:r>
            <a:r>
              <a:rPr lang="en-US" altLang="zh-CN" sz="2800" dirty="0"/>
              <a:t>,</a:t>
            </a:r>
            <a:r>
              <a:rPr lang="zh-CN" altLang="zh-CN" sz="2800" dirty="0"/>
              <a:t>硫酸主要以分子形式存在</a:t>
            </a:r>
            <a:r>
              <a:rPr lang="en-US" altLang="zh-CN" sz="2800" dirty="0"/>
              <a:t>,H</a:t>
            </a:r>
            <a:r>
              <a:rPr lang="en-US" altLang="zh-CN" sz="2800" baseline="30000" dirty="0"/>
              <a:t>+</a:t>
            </a:r>
            <a:r>
              <a:rPr lang="zh-CN" altLang="zh-CN" sz="2800" dirty="0"/>
              <a:t>浓度很小</a:t>
            </a:r>
            <a:r>
              <a:rPr lang="en-US" altLang="zh-CN" sz="2800" dirty="0"/>
              <a:t>,</a:t>
            </a:r>
            <a:r>
              <a:rPr lang="zh-CN" altLang="zh-CN" sz="2800" dirty="0"/>
              <a:t>难以反应。若用稀硫酸</a:t>
            </a:r>
            <a:r>
              <a:rPr lang="en-US" altLang="zh-CN" sz="2800" dirty="0"/>
              <a:t>,</a:t>
            </a:r>
            <a:r>
              <a:rPr lang="zh-CN" altLang="zh-CN" sz="2800" dirty="0"/>
              <a:t>则含水量多</a:t>
            </a:r>
            <a:r>
              <a:rPr lang="en-US" altLang="zh-CN" sz="2800" dirty="0"/>
              <a:t>,</a:t>
            </a:r>
            <a:r>
              <a:rPr lang="zh-CN" altLang="zh-CN" sz="2800" dirty="0"/>
              <a:t>因</a:t>
            </a:r>
            <a:r>
              <a:rPr lang="en-US" altLang="zh-CN" sz="2800" dirty="0"/>
              <a:t>SO</a:t>
            </a:r>
            <a:r>
              <a:rPr lang="en-US" altLang="zh-CN" sz="2800" baseline="-25000" dirty="0"/>
              <a:t>2</a:t>
            </a:r>
            <a:r>
              <a:rPr lang="zh-CN" altLang="zh-CN" sz="2800" dirty="0"/>
              <a:t>易溶于水</a:t>
            </a:r>
            <a:r>
              <a:rPr lang="en-US" altLang="zh-CN" sz="2800" dirty="0"/>
              <a:t>,</a:t>
            </a:r>
            <a:r>
              <a:rPr lang="zh-CN" altLang="zh-CN" sz="2800" dirty="0"/>
              <a:t>不利于</a:t>
            </a:r>
            <a:r>
              <a:rPr lang="en-US" altLang="zh-CN" sz="2800" dirty="0"/>
              <a:t>SO</a:t>
            </a:r>
            <a:r>
              <a:rPr lang="en-US" altLang="zh-CN" sz="2800" baseline="-25000" dirty="0"/>
              <a:t>2</a:t>
            </a:r>
            <a:r>
              <a:rPr lang="zh-CN" altLang="zh-CN" sz="2800" dirty="0"/>
              <a:t>的逸出。</a:t>
            </a:r>
          </a:p>
        </p:txBody>
      </p:sp>
    </p:spTree>
    <p:extLst>
      <p:ext uri="{BB962C8B-B14F-4D97-AF65-F5344CB8AC3E}">
        <p14:creationId xmlns:p14="http://schemas.microsoft.com/office/powerpoint/2010/main" val="3183992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2" name="矩形 1"/>
          <p:cNvSpPr/>
          <p:nvPr/>
        </p:nvSpPr>
        <p:spPr>
          <a:xfrm>
            <a:off x="234043" y="244824"/>
            <a:ext cx="11723913" cy="2031325"/>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2800" dirty="0"/>
              <a:t>已知</a:t>
            </a:r>
            <a:r>
              <a:rPr lang="en-US" altLang="zh-CN" sz="2800" dirty="0"/>
              <a:t>:2H</a:t>
            </a:r>
            <a:r>
              <a:rPr lang="en-US" altLang="zh-CN" sz="2800" baseline="-25000" dirty="0"/>
              <a:t>2</a:t>
            </a:r>
            <a:r>
              <a:rPr lang="en-US" altLang="zh-CN" sz="2800" dirty="0"/>
              <a:t>SO</a:t>
            </a:r>
            <a:r>
              <a:rPr lang="en-US" altLang="zh-CN" sz="2800" baseline="-25000" dirty="0"/>
              <a:t>4</a:t>
            </a:r>
            <a:r>
              <a:rPr lang="en-US" altLang="zh-CN" sz="2800" dirty="0"/>
              <a:t>(</a:t>
            </a:r>
            <a:r>
              <a:rPr lang="zh-CN" altLang="zh-CN" sz="2800" dirty="0"/>
              <a:t>浓</a:t>
            </a:r>
            <a:r>
              <a:rPr lang="en-US" altLang="zh-CN" sz="2800" dirty="0"/>
              <a:t>)+C CO</a:t>
            </a:r>
            <a:r>
              <a:rPr lang="en-US" altLang="zh-CN" sz="2800" baseline="-25000" dirty="0"/>
              <a:t>2</a:t>
            </a:r>
            <a:r>
              <a:rPr lang="en-US" altLang="zh-CN" sz="2800" dirty="0"/>
              <a:t>↑+2SO</a:t>
            </a:r>
            <a:r>
              <a:rPr lang="en-US" altLang="zh-CN" sz="2800" baseline="-25000" dirty="0"/>
              <a:t>2</a:t>
            </a:r>
            <a:r>
              <a:rPr lang="en-US" altLang="zh-CN" sz="2800" dirty="0"/>
              <a:t>↑+2H</a:t>
            </a:r>
            <a:r>
              <a:rPr lang="en-US" altLang="zh-CN" sz="2800" baseline="-25000" dirty="0"/>
              <a:t>2</a:t>
            </a:r>
            <a:r>
              <a:rPr lang="en-US" altLang="zh-CN" sz="2800" dirty="0"/>
              <a:t>O,</a:t>
            </a:r>
            <a:r>
              <a:rPr lang="zh-CN" altLang="zh-CN" sz="2800" dirty="0"/>
              <a:t>如图所示虚线框中的装置可用来检验浓硫酸与木炭粉在加热条件下反应产生的所有气体产物。</a:t>
            </a:r>
          </a:p>
          <a:p>
            <a:pPr>
              <a:lnSpc>
                <a:spcPct val="150000"/>
              </a:lnSpc>
            </a:pPr>
            <a:endParaRPr lang="en-US" altLang="zh-CN" sz="2800" dirty="0"/>
          </a:p>
        </p:txBody>
      </p:sp>
      <p:pic>
        <p:nvPicPr>
          <p:cNvPr id="14" name="BB1.jpg" descr="id:2147521761;FounderCES"/>
          <p:cNvPicPr/>
          <p:nvPr/>
        </p:nvPicPr>
        <p:blipFill>
          <a:blip r:embed="rId2"/>
          <a:stretch>
            <a:fillRect/>
          </a:stretch>
        </p:blipFill>
        <p:spPr>
          <a:xfrm>
            <a:off x="1950720" y="1627730"/>
            <a:ext cx="8290560" cy="4730300"/>
          </a:xfrm>
          <a:prstGeom prst="rect">
            <a:avLst/>
          </a:prstGeom>
        </p:spPr>
      </p:pic>
    </p:spTree>
    <p:extLst>
      <p:ext uri="{BB962C8B-B14F-4D97-AF65-F5344CB8AC3E}">
        <p14:creationId xmlns:p14="http://schemas.microsoft.com/office/powerpoint/2010/main" val="195628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矩形 5">
                <a:hlinkClick r:id="rId2" action="ppaction://hlinksldjump"/>
              </p:cNvPr>
              <p:cNvSpPr/>
              <p:nvPr/>
            </p:nvSpPr>
            <p:spPr>
              <a:xfrm>
                <a:off x="1081338" y="963615"/>
                <a:ext cx="10065636" cy="323779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硫及其化合物之间的转化</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二氧化硫的性质及制备</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solidFill>
                    <a:latin typeface="+mj-lt"/>
                    <a:ea typeface="+mj-ea"/>
                  </a:rPr>
                  <a:t>方法</a:t>
                </a:r>
                <a:r>
                  <a:rPr lang="en-US" altLang="zh-CN" sz="2800" dirty="0">
                    <a:solidFill>
                      <a:schemeClr val="tx1"/>
                    </a:solidFill>
                    <a:latin typeface="+mj-lt"/>
                    <a:ea typeface="+mj-ea"/>
                  </a:rPr>
                  <a:t>3 </a:t>
                </a:r>
                <a:r>
                  <a:rPr lang="zh-CN" altLang="zh-CN" sz="2800" dirty="0">
                    <a:solidFill>
                      <a:schemeClr val="tx1"/>
                    </a:solidFill>
                    <a:latin typeface="+mj-lt"/>
                    <a:ea typeface="+mj-ea"/>
                  </a:rPr>
                  <a:t>浓硫酸的性质及</a:t>
                </a:r>
                <a:r>
                  <a:rPr lang="en-US" altLang="zh-CN" sz="2800" dirty="0">
                    <a:solidFill>
                      <a:schemeClr val="tx1"/>
                    </a:solidFill>
                  </a:rPr>
                  <a:t>S</a:t>
                </a:r>
                <a14:m>
                  <m:oMath xmlns:m="http://schemas.openxmlformats.org/officeDocument/2006/math">
                    <m:sSubSup>
                      <m:sSubSupPr>
                        <m:ctrlPr>
                          <a:rPr lang="zh-CN" altLang="zh-CN" sz="2800" i="1">
                            <a:solidFill>
                              <a:schemeClr val="tx1"/>
                            </a:solidFill>
                            <a:latin typeface="Cambria Math" panose="02040503050406030204" pitchFamily="18" charset="0"/>
                          </a:rPr>
                        </m:ctrlPr>
                      </m:sSubSupPr>
                      <m:e>
                        <m:r>
                          <m:rPr>
                            <m:sty m:val="p"/>
                          </m:rPr>
                          <a:rPr lang="en-US" altLang="zh-CN" sz="2800">
                            <a:solidFill>
                              <a:schemeClr val="tx1"/>
                            </a:solidFill>
                            <a:latin typeface="Cambria Math" panose="02040503050406030204" pitchFamily="18" charset="0"/>
                          </a:rPr>
                          <m:t>O</m:t>
                        </m:r>
                      </m:e>
                      <m:sub>
                        <m:r>
                          <a:rPr lang="en-US" altLang="zh-CN" sz="2800">
                            <a:solidFill>
                              <a:schemeClr val="tx1"/>
                            </a:solidFill>
                            <a:latin typeface="Cambria Math" panose="02040503050406030204" pitchFamily="18" charset="0"/>
                          </a:rPr>
                          <m:t>3</m:t>
                        </m:r>
                      </m:sub>
                      <m:sup>
                        <m:r>
                          <a:rPr lang="en-US" altLang="zh-CN" sz="2800">
                            <a:solidFill>
                              <a:schemeClr val="tx1"/>
                            </a:solidFill>
                            <a:latin typeface="Cambria Math" panose="02040503050406030204" pitchFamily="18" charset="0"/>
                          </a:rPr>
                          <m:t>2</m:t>
                        </m:r>
                        <m:r>
                          <m:rPr>
                            <m:nor/>
                          </m:rPr>
                          <a:rPr lang="en-US" altLang="zh-CN" sz="2800" i="1">
                            <a:solidFill>
                              <a:schemeClr val="tx1"/>
                            </a:solidFill>
                          </a:rPr>
                          <m:t>−</m:t>
                        </m:r>
                      </m:sup>
                    </m:sSubSup>
                  </m:oMath>
                </a14:m>
                <a:r>
                  <a:rPr lang="zh-CN" altLang="zh-CN" sz="2800" dirty="0">
                    <a:solidFill>
                      <a:schemeClr val="tx1"/>
                    </a:solidFill>
                    <a:latin typeface="+mj-lt"/>
                    <a:ea typeface="+mj-ea"/>
                  </a:rPr>
                  <a:t>、</a:t>
                </a:r>
                <a:r>
                  <a:rPr lang="en-US" altLang="zh-CN" sz="2800" dirty="0">
                    <a:solidFill>
                      <a:schemeClr val="tx1"/>
                    </a:solidFill>
                  </a:rPr>
                  <a:t>S</a:t>
                </a:r>
                <a14:m>
                  <m:oMath xmlns:m="http://schemas.openxmlformats.org/officeDocument/2006/math">
                    <m:sSubSup>
                      <m:sSubSupPr>
                        <m:ctrlPr>
                          <a:rPr lang="zh-CN" altLang="zh-CN" sz="2800" i="1">
                            <a:solidFill>
                              <a:schemeClr val="tx1"/>
                            </a:solidFill>
                            <a:latin typeface="Cambria Math" panose="02040503050406030204" pitchFamily="18" charset="0"/>
                          </a:rPr>
                        </m:ctrlPr>
                      </m:sSubSupPr>
                      <m:e>
                        <m:r>
                          <m:rPr>
                            <m:sty m:val="p"/>
                          </m:rPr>
                          <a:rPr lang="en-US" altLang="zh-CN" sz="2800">
                            <a:solidFill>
                              <a:schemeClr val="tx1"/>
                            </a:solidFill>
                            <a:latin typeface="Cambria Math" panose="02040503050406030204" pitchFamily="18" charset="0"/>
                          </a:rPr>
                          <m:t>O</m:t>
                        </m:r>
                      </m:e>
                      <m:sub>
                        <m:r>
                          <a:rPr lang="en-US" altLang="zh-CN" sz="2800" b="0" i="0" smtClean="0">
                            <a:solidFill>
                              <a:schemeClr val="tx1"/>
                            </a:solidFill>
                            <a:latin typeface="Cambria Math" panose="02040503050406030204" pitchFamily="18" charset="0"/>
                          </a:rPr>
                          <m:t>4</m:t>
                        </m:r>
                      </m:sub>
                      <m:sup>
                        <m:r>
                          <a:rPr lang="en-US" altLang="zh-CN" sz="2800">
                            <a:solidFill>
                              <a:schemeClr val="tx1"/>
                            </a:solidFill>
                            <a:latin typeface="Cambria Math" panose="02040503050406030204" pitchFamily="18" charset="0"/>
                          </a:rPr>
                          <m:t>2</m:t>
                        </m:r>
                        <m:r>
                          <m:rPr>
                            <m:nor/>
                          </m:rPr>
                          <a:rPr lang="en-US" altLang="zh-CN" sz="2800" i="1">
                            <a:solidFill>
                              <a:schemeClr val="tx1"/>
                            </a:solidFill>
                          </a:rPr>
                          <m:t>−</m:t>
                        </m:r>
                      </m:sup>
                    </m:sSubSup>
                  </m:oMath>
                </a14:m>
                <a:r>
                  <a:rPr lang="zh-CN" altLang="zh-CN" sz="2800" dirty="0">
                    <a:solidFill>
                      <a:schemeClr val="tx1"/>
                    </a:solidFill>
                    <a:latin typeface="+mj-lt"/>
                    <a:ea typeface="+mj-ea"/>
                  </a:rPr>
                  <a:t>的检验</a:t>
                </a:r>
                <a:endParaRPr lang="en-US" altLang="zh-CN" sz="2800" dirty="0">
                  <a:solidFill>
                    <a:schemeClr val="tx1"/>
                  </a:solidFill>
                  <a:latin typeface="+mj-lt"/>
                  <a:ea typeface="+mj-ea"/>
                </a:endParaRPr>
              </a:p>
              <a:p>
                <a:pPr>
                  <a:lnSpc>
                    <a:spcPct val="150000"/>
                  </a:lnSpc>
                </a:pPr>
                <a:r>
                  <a:rPr lang="zh-CN" altLang="en-US" sz="2800" dirty="0">
                    <a:solidFill>
                      <a:schemeClr val="tx1"/>
                    </a:solidFill>
                    <a:latin typeface="+mj-lt"/>
                    <a:ea typeface="+mj-ea"/>
                  </a:rPr>
                  <a:t>方法</a:t>
                </a:r>
                <a:r>
                  <a:rPr lang="en-US" altLang="zh-CN" sz="2800" dirty="0">
                    <a:solidFill>
                      <a:schemeClr val="tx1"/>
                    </a:solidFill>
                    <a:latin typeface="+mj-lt"/>
                    <a:ea typeface="+mj-ea"/>
                  </a:rPr>
                  <a:t>4 </a:t>
                </a:r>
                <a:r>
                  <a:rPr lang="zh-CN" altLang="en-US" sz="2800" dirty="0">
                    <a:solidFill>
                      <a:schemeClr val="tx1"/>
                    </a:solidFill>
                    <a:latin typeface="+mj-lt"/>
                    <a:ea typeface="+mj-ea"/>
                  </a:rPr>
                  <a:t>环境污染与环境保护</a:t>
                </a:r>
                <a:endParaRPr lang="en-US" altLang="zh-CN" sz="2800" dirty="0">
                  <a:solidFill>
                    <a:schemeClr val="tx1"/>
                  </a:solidFill>
                  <a:latin typeface="+mj-lt"/>
                  <a:ea typeface="+mj-ea"/>
                </a:endParaRPr>
              </a:p>
              <a:p>
                <a:pPr>
                  <a:lnSpc>
                    <a:spcPct val="150000"/>
                  </a:lnSpc>
                </a:pPr>
                <a:r>
                  <a:rPr lang="zh-CN" altLang="en-US" sz="2800" dirty="0">
                    <a:solidFill>
                      <a:schemeClr val="tx1"/>
                    </a:solidFill>
                    <a:latin typeface="+mj-lt"/>
                    <a:ea typeface="+mj-ea"/>
                  </a:rPr>
                  <a:t>微课</a:t>
                </a:r>
                <a:r>
                  <a:rPr lang="en-US" altLang="zh-CN" sz="2800" dirty="0">
                    <a:solidFill>
                      <a:schemeClr val="tx1"/>
                    </a:solidFill>
                    <a:latin typeface="+mj-lt"/>
                    <a:ea typeface="+mj-ea"/>
                  </a:rPr>
                  <a:t>8 </a:t>
                </a:r>
                <a:r>
                  <a:rPr lang="zh-CN" altLang="en-US" sz="2800" dirty="0">
                    <a:solidFill>
                      <a:schemeClr val="tx1"/>
                    </a:solidFill>
                    <a:latin typeface="+mj-lt"/>
                    <a:ea typeface="+mj-ea"/>
                  </a:rPr>
                  <a:t>常见漂白剂的漂白原理及适用范围</a:t>
                </a:r>
              </a:p>
            </p:txBody>
          </p:sp>
        </mc:Choice>
        <mc:Fallback xmlns="">
          <p:sp>
            <p:nvSpPr>
              <p:cNvPr id="6" name="矩形 5">
                <a:hlinkClick r:id="rId3" action="ppaction://hlinksldjump"/>
              </p:cNvPr>
              <p:cNvSpPr>
                <a:spLocks noRot="1" noChangeAspect="1" noMove="1" noResize="1" noEditPoints="1" noAdjustHandles="1" noChangeArrowheads="1" noChangeShapeType="1" noTextEdit="1"/>
              </p:cNvSpPr>
              <p:nvPr/>
            </p:nvSpPr>
            <p:spPr>
              <a:xfrm>
                <a:off x="1081338" y="963615"/>
                <a:ext cx="10065636" cy="3237794"/>
              </a:xfrm>
              <a:prstGeom prst="rect">
                <a:avLst/>
              </a:prstGeom>
              <a:blipFill>
                <a:blip r:embed="rId4"/>
                <a:stretch>
                  <a:fillRect l="-1211" b="-4520"/>
                </a:stretch>
              </a:blipFill>
              <a:ln>
                <a:noFill/>
              </a:ln>
            </p:spPr>
            <p:txBody>
              <a:bodyPr/>
              <a:lstStyle/>
              <a:p>
                <a:r>
                  <a:rPr lang="zh-CN" altLang="en-US">
                    <a:noFill/>
                  </a:rPr>
                  <a:t> </a:t>
                </a:r>
              </a:p>
            </p:txBody>
          </p:sp>
        </mc:Fallback>
      </mc:AlternateContent>
      <p:sp>
        <p:nvSpPr>
          <p:cNvPr id="4" name="矩形 3">
            <a:hlinkClick r:id="" action="ppaction://noaction"/>
          </p:cNvPr>
          <p:cNvSpPr/>
          <p:nvPr/>
        </p:nvSpPr>
        <p:spPr>
          <a:xfrm>
            <a:off x="1081338" y="346007"/>
            <a:ext cx="10087407"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mj-ea"/>
              </a:rPr>
              <a:t>B</a:t>
            </a:r>
            <a:r>
              <a:rPr lang="zh-CN" altLang="en-US" sz="2800" b="1" dirty="0">
                <a:solidFill>
                  <a:srgbClr val="DA251C"/>
                </a:solidFill>
                <a:latin typeface="微软雅黑" panose="020B0503020204020204" charset="-122"/>
              </a:rPr>
              <a:t>方法帮</a:t>
            </a:r>
            <a:r>
              <a:rPr lang="en-US" altLang="zh-CN" sz="2800" b="1" dirty="0">
                <a:solidFill>
                  <a:srgbClr val="DA251C"/>
                </a:solidFill>
                <a:latin typeface="微软雅黑" panose="020B0503020204020204" charset="-122"/>
              </a:rPr>
              <a:t>•</a:t>
            </a:r>
            <a:r>
              <a:rPr lang="zh-CN" altLang="en-US" sz="2800" b="1" dirty="0">
                <a:solidFill>
                  <a:srgbClr val="DA251C"/>
                </a:solidFill>
                <a:latin typeface="Calibri" panose="020F0502020204030204" pitchFamily="34" charset="0"/>
                <a:cs typeface="微软雅黑" panose="020B0503020204020204" charset="-122"/>
              </a:rPr>
              <a:t>素养大提升</a:t>
            </a:r>
          </a:p>
        </p:txBody>
      </p:sp>
      <p:sp>
        <p:nvSpPr>
          <p:cNvPr id="5" name="矩形 4">
            <a:hlinkClick r:id="" action="ppaction://noaction"/>
          </p:cNvPr>
          <p:cNvSpPr/>
          <p:nvPr/>
        </p:nvSpPr>
        <p:spPr>
          <a:xfrm>
            <a:off x="1081343" y="4594524"/>
            <a:ext cx="10087402" cy="538284"/>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r>
              <a:rPr lang="en-US" altLang="zh-CN" sz="2800" b="1" dirty="0">
                <a:solidFill>
                  <a:srgbClr val="DA251C"/>
                </a:solidFill>
                <a:latin typeface="微软雅黑" panose="020B0503020204020204" charset="-122"/>
                <a:cs typeface="微软雅黑" panose="020B0503020204020204" charset="-122"/>
              </a:rPr>
              <a:t>C</a:t>
            </a:r>
            <a:r>
              <a:rPr lang="zh-CN" altLang="en-US" sz="2800" b="1" dirty="0">
                <a:solidFill>
                  <a:srgbClr val="DA251C"/>
                </a:solidFill>
                <a:latin typeface="微软雅黑" panose="020B0503020204020204" charset="-122"/>
              </a:rPr>
              <a:t>考法帮</a:t>
            </a:r>
            <a:r>
              <a:rPr lang="en-US" altLang="zh-CN" sz="2800" b="1" dirty="0">
                <a:solidFill>
                  <a:srgbClr val="DA251C"/>
                </a:solidFill>
                <a:latin typeface="微软雅黑" panose="020B0503020204020204" charset="-122"/>
              </a:rPr>
              <a:t>•</a:t>
            </a:r>
            <a:r>
              <a:rPr lang="zh-CN" altLang="en-US" sz="2800" b="1" dirty="0">
                <a:solidFill>
                  <a:srgbClr val="DA251C"/>
                </a:solidFill>
                <a:latin typeface="微软雅黑" panose="020B0503020204020204" charset="-122"/>
                <a:cs typeface="微软雅黑" panose="020B0503020204020204" charset="-122"/>
              </a:rPr>
              <a:t>考向全扫描</a:t>
            </a:r>
          </a:p>
        </p:txBody>
      </p:sp>
      <p:sp>
        <p:nvSpPr>
          <p:cNvPr id="13" name="矩形 12">
            <a:hlinkClick r:id="rId3" action="ppaction://hlinksldjump"/>
          </p:cNvPr>
          <p:cNvSpPr/>
          <p:nvPr/>
        </p:nvSpPr>
        <p:spPr>
          <a:xfrm>
            <a:off x="1081338" y="4976718"/>
            <a:ext cx="10796134" cy="14143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3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浓硫酸的性质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过氧化钙的制备及双氧水的性质</a:t>
            </a:r>
          </a:p>
        </p:txBody>
      </p:sp>
    </p:spTree>
    <p:extLst>
      <p:ext uri="{BB962C8B-B14F-4D97-AF65-F5344CB8AC3E}">
        <p14:creationId xmlns:p14="http://schemas.microsoft.com/office/powerpoint/2010/main" val="1660239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2" name="矩形 1"/>
          <p:cNvSpPr/>
          <p:nvPr/>
        </p:nvSpPr>
        <p:spPr>
          <a:xfrm>
            <a:off x="234043" y="244824"/>
            <a:ext cx="11723913" cy="5262979"/>
          </a:xfrm>
          <a:prstGeom prst="rect">
            <a:avLst/>
          </a:prstGeom>
        </p:spPr>
        <p:txBody>
          <a:bodyPr wrap="square">
            <a:spAutoFit/>
          </a:bodyPr>
          <a:lstStyle/>
          <a:p>
            <a:pPr>
              <a:lnSpc>
                <a:spcPct val="150000"/>
              </a:lnSpc>
            </a:pPr>
            <a:r>
              <a:rPr lang="zh-CN" altLang="zh-CN" sz="2800" dirty="0"/>
              <a:t>回答下列问题</a:t>
            </a:r>
            <a:r>
              <a:rPr lang="en-US" altLang="zh-CN" sz="2800" dirty="0"/>
              <a:t>:</a:t>
            </a:r>
            <a:endParaRPr lang="zh-CN" altLang="zh-CN" sz="2800" dirty="0"/>
          </a:p>
          <a:p>
            <a:pPr>
              <a:lnSpc>
                <a:spcPct val="150000"/>
              </a:lnSpc>
            </a:pPr>
            <a:r>
              <a:rPr lang="en-US" altLang="zh-CN" sz="2800" dirty="0"/>
              <a:t>(1)</a:t>
            </a:r>
            <a:r>
              <a:rPr lang="zh-CN" altLang="zh-CN" sz="2800" dirty="0"/>
              <a:t>如果将装置中</a:t>
            </a:r>
            <a:r>
              <a:rPr lang="en-US" altLang="zh-CN" sz="2800" dirty="0"/>
              <a:t>①②③</a:t>
            </a:r>
            <a:r>
              <a:rPr lang="zh-CN" altLang="zh-CN" sz="2800" dirty="0"/>
              <a:t>三部分仪器的连接顺序变为</a:t>
            </a:r>
            <a:r>
              <a:rPr lang="en-US" altLang="zh-CN" sz="2800" dirty="0"/>
              <a:t>②①③,</a:t>
            </a:r>
            <a:r>
              <a:rPr lang="zh-CN" altLang="zh-CN" sz="2800" dirty="0"/>
              <a:t>则可以检出的物质是</a:t>
            </a:r>
            <a:r>
              <a:rPr lang="zh-CN" altLang="zh-CN" sz="2800" u="sng" dirty="0"/>
              <a:t>　　　　　　</a:t>
            </a:r>
            <a:r>
              <a:rPr lang="en-US" altLang="zh-CN" sz="2800" dirty="0"/>
              <a:t>;</a:t>
            </a:r>
            <a:r>
              <a:rPr lang="zh-CN" altLang="zh-CN" sz="2800" dirty="0"/>
              <a:t>不能检出的物质是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如果将仪器的连接顺序变为</a:t>
            </a:r>
            <a:r>
              <a:rPr lang="en-US" altLang="zh-CN" sz="2800" dirty="0"/>
              <a:t>①③②,</a:t>
            </a:r>
            <a:r>
              <a:rPr lang="zh-CN" altLang="zh-CN" sz="2800" dirty="0"/>
              <a:t>则可以检出的物质是</a:t>
            </a:r>
            <a:r>
              <a:rPr lang="zh-CN" altLang="zh-CN" sz="2800" u="sng" dirty="0"/>
              <a:t>　　　　</a:t>
            </a:r>
            <a:r>
              <a:rPr lang="en-US" altLang="zh-CN" sz="2800" dirty="0"/>
              <a:t>;</a:t>
            </a:r>
            <a:r>
              <a:rPr lang="zh-CN" altLang="zh-CN" sz="2800" dirty="0"/>
              <a:t>不能检出的物质是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(3)</a:t>
            </a:r>
            <a:r>
              <a:rPr lang="zh-CN" altLang="zh-CN" sz="2800" dirty="0"/>
              <a:t>如果将仪器的连接顺序变为</a:t>
            </a:r>
            <a:r>
              <a:rPr lang="en-US" altLang="zh-CN" sz="2800" dirty="0"/>
              <a:t>②③①,</a:t>
            </a:r>
            <a:r>
              <a:rPr lang="zh-CN" altLang="zh-CN" sz="2800" dirty="0"/>
              <a:t>则可以检出的物质是</a:t>
            </a:r>
            <a:r>
              <a:rPr lang="zh-CN" altLang="zh-CN" sz="2800" u="sng" dirty="0"/>
              <a:t>　　　　</a:t>
            </a:r>
            <a:r>
              <a:rPr lang="en-US" altLang="zh-CN" sz="2800" dirty="0"/>
              <a:t>;</a:t>
            </a:r>
            <a:r>
              <a:rPr lang="zh-CN" altLang="zh-CN" sz="2800" dirty="0"/>
              <a:t>不能检出的物质是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 </a:t>
            </a:r>
            <a:endParaRPr lang="zh-CN" altLang="zh-CN" sz="2800" dirty="0"/>
          </a:p>
        </p:txBody>
      </p:sp>
    </p:spTree>
    <p:extLst>
      <p:ext uri="{BB962C8B-B14F-4D97-AF65-F5344CB8AC3E}">
        <p14:creationId xmlns:p14="http://schemas.microsoft.com/office/powerpoint/2010/main" val="913961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2" name="矩形 1"/>
          <p:cNvSpPr/>
          <p:nvPr/>
        </p:nvSpPr>
        <p:spPr>
          <a:xfrm>
            <a:off x="234043" y="244824"/>
            <a:ext cx="11723913" cy="5262979"/>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要正确解答本题须清楚实验装置各部分的作用及排列顺序不可变更的原因。装置</a:t>
            </a:r>
            <a:r>
              <a:rPr lang="en-US" altLang="zh-CN" sz="2800" dirty="0"/>
              <a:t>①</a:t>
            </a:r>
            <a:r>
              <a:rPr lang="zh-CN" altLang="zh-CN" sz="2800" dirty="0"/>
              <a:t>为检验产物</a:t>
            </a:r>
            <a:r>
              <a:rPr lang="en-US" altLang="zh-CN" sz="2800" dirty="0"/>
              <a:t>H</a:t>
            </a:r>
            <a:r>
              <a:rPr lang="en-US" altLang="zh-CN" sz="2800" baseline="-25000" dirty="0"/>
              <a:t>2</a:t>
            </a:r>
            <a:r>
              <a:rPr lang="en-US" altLang="zh-CN" sz="2800" dirty="0"/>
              <a:t>O,</a:t>
            </a:r>
            <a:r>
              <a:rPr lang="zh-CN" altLang="zh-CN" sz="2800" dirty="0"/>
              <a:t>只能放在装置</a:t>
            </a:r>
            <a:r>
              <a:rPr lang="en-US" altLang="zh-CN" sz="2800" dirty="0"/>
              <a:t>②③</a:t>
            </a:r>
            <a:r>
              <a:rPr lang="zh-CN" altLang="zh-CN" sz="2800" dirty="0"/>
              <a:t>之前</a:t>
            </a:r>
            <a:r>
              <a:rPr lang="en-US" altLang="zh-CN" sz="2800" dirty="0"/>
              <a:t>,</a:t>
            </a:r>
            <a:r>
              <a:rPr lang="zh-CN" altLang="zh-CN" sz="2800" dirty="0"/>
              <a:t>因为若放在装置</a:t>
            </a:r>
            <a:r>
              <a:rPr lang="en-US" altLang="zh-CN" sz="2800" dirty="0"/>
              <a:t>②③</a:t>
            </a:r>
            <a:r>
              <a:rPr lang="zh-CN" altLang="zh-CN" sz="2800" dirty="0"/>
              <a:t>之后或装置</a:t>
            </a:r>
            <a:r>
              <a:rPr lang="en-US" altLang="zh-CN" sz="2800" dirty="0"/>
              <a:t>②③</a:t>
            </a:r>
            <a:r>
              <a:rPr lang="zh-CN" altLang="zh-CN" sz="2800" dirty="0"/>
              <a:t>之间</a:t>
            </a:r>
            <a:r>
              <a:rPr lang="en-US" altLang="zh-CN" sz="2800" dirty="0"/>
              <a:t>,</a:t>
            </a:r>
            <a:r>
              <a:rPr lang="zh-CN" altLang="zh-CN" sz="2800" dirty="0"/>
              <a:t>则气流通过装置</a:t>
            </a:r>
            <a:r>
              <a:rPr lang="en-US" altLang="zh-CN" sz="2800" dirty="0"/>
              <a:t>②</a:t>
            </a:r>
            <a:r>
              <a:rPr lang="zh-CN" altLang="zh-CN" sz="2800" dirty="0"/>
              <a:t>或</a:t>
            </a:r>
            <a:r>
              <a:rPr lang="en-US" altLang="zh-CN" sz="2800" dirty="0"/>
              <a:t>③</a:t>
            </a:r>
            <a:r>
              <a:rPr lang="zh-CN" altLang="zh-CN" sz="2800" dirty="0"/>
              <a:t>后</a:t>
            </a:r>
            <a:r>
              <a:rPr lang="en-US" altLang="zh-CN" sz="2800" dirty="0"/>
              <a:t>,</a:t>
            </a:r>
            <a:r>
              <a:rPr lang="zh-CN" altLang="zh-CN" sz="2800" dirty="0"/>
              <a:t>会带出水蒸气</a:t>
            </a:r>
            <a:r>
              <a:rPr lang="en-US" altLang="zh-CN" sz="2800" dirty="0"/>
              <a:t>,</a:t>
            </a:r>
            <a:r>
              <a:rPr lang="zh-CN" altLang="zh-CN" sz="2800" dirty="0"/>
              <a:t>则无法验证使</a:t>
            </a:r>
            <a:r>
              <a:rPr lang="en-US" altLang="zh-CN" sz="2800" dirty="0"/>
              <a:t>CuSO</a:t>
            </a:r>
            <a:r>
              <a:rPr lang="en-US" altLang="zh-CN" sz="2800" baseline="-25000" dirty="0"/>
              <a:t>4</a:t>
            </a:r>
            <a:r>
              <a:rPr lang="zh-CN" altLang="zh-CN" sz="2800" dirty="0"/>
              <a:t>变蓝的水蒸气是不是反应的生成物。装置</a:t>
            </a:r>
            <a:r>
              <a:rPr lang="en-US" altLang="zh-CN" sz="2800" dirty="0"/>
              <a:t>③</a:t>
            </a:r>
            <a:r>
              <a:rPr lang="zh-CN" altLang="zh-CN" sz="2800" dirty="0"/>
              <a:t>和装置</a:t>
            </a:r>
            <a:r>
              <a:rPr lang="en-US" altLang="zh-CN" sz="2800" dirty="0"/>
              <a:t>②</a:t>
            </a:r>
            <a:r>
              <a:rPr lang="zh-CN" altLang="zh-CN" sz="2800" dirty="0"/>
              <a:t>的位置也不得变更</a:t>
            </a:r>
            <a:r>
              <a:rPr lang="en-US" altLang="zh-CN" sz="2800" dirty="0"/>
              <a:t>,</a:t>
            </a:r>
            <a:r>
              <a:rPr lang="zh-CN" altLang="zh-CN" sz="2800" dirty="0"/>
              <a:t>因为</a:t>
            </a:r>
            <a:r>
              <a:rPr lang="en-US" altLang="zh-CN" sz="2800" dirty="0"/>
              <a:t>SO</a:t>
            </a:r>
            <a:r>
              <a:rPr lang="en-US" altLang="zh-CN" sz="2800" baseline="-25000" dirty="0"/>
              <a:t>2</a:t>
            </a:r>
            <a:r>
              <a:rPr lang="zh-CN" altLang="zh-CN" sz="2800" dirty="0"/>
              <a:t>、</a:t>
            </a:r>
            <a:r>
              <a:rPr lang="en-US" altLang="zh-CN" sz="2800" dirty="0"/>
              <a:t>CO</a:t>
            </a:r>
            <a:r>
              <a:rPr lang="en-US" altLang="zh-CN" sz="2800" baseline="-25000" dirty="0"/>
              <a:t>2</a:t>
            </a:r>
            <a:r>
              <a:rPr lang="zh-CN" altLang="zh-CN" sz="2800" dirty="0"/>
              <a:t>均能使澄清石灰水变浑浊。故用澄清石灰水来验证</a:t>
            </a:r>
            <a:r>
              <a:rPr lang="en-US" altLang="zh-CN" sz="2800" dirty="0"/>
              <a:t>CO</a:t>
            </a:r>
            <a:r>
              <a:rPr lang="en-US" altLang="zh-CN" sz="2800" baseline="-25000" dirty="0"/>
              <a:t>2</a:t>
            </a:r>
            <a:r>
              <a:rPr lang="zh-CN" altLang="zh-CN" sz="2800" dirty="0"/>
              <a:t>前一定要排除</a:t>
            </a:r>
            <a:r>
              <a:rPr lang="en-US" altLang="zh-CN" sz="2800" dirty="0"/>
              <a:t>SO</a:t>
            </a:r>
            <a:r>
              <a:rPr lang="en-US" altLang="zh-CN" sz="2800" baseline="-25000" dirty="0"/>
              <a:t>2</a:t>
            </a:r>
            <a:r>
              <a:rPr lang="zh-CN" altLang="zh-CN" sz="2800" dirty="0"/>
              <a:t>的干扰。</a:t>
            </a:r>
          </a:p>
          <a:p>
            <a:pPr>
              <a:lnSpc>
                <a:spcPct val="150000"/>
              </a:lnSpc>
            </a:pPr>
            <a:r>
              <a:rPr lang="zh-CN" altLang="zh-CN" sz="2800" b="1" dirty="0">
                <a:solidFill>
                  <a:srgbClr val="DA251C"/>
                </a:solidFill>
              </a:rPr>
              <a:t>答案</a:t>
            </a:r>
            <a:r>
              <a:rPr lang="zh-CN" altLang="zh-CN" sz="2800" dirty="0"/>
              <a:t>　</a:t>
            </a:r>
            <a:r>
              <a:rPr lang="en-US" altLang="zh-CN" sz="2800" dirty="0"/>
              <a:t>(1)SO</a:t>
            </a:r>
            <a:r>
              <a:rPr lang="en-US" altLang="zh-CN" sz="2800" baseline="-25000" dirty="0"/>
              <a:t>2</a:t>
            </a:r>
            <a:r>
              <a:rPr lang="zh-CN" altLang="zh-CN" sz="2800" dirty="0"/>
              <a:t>、</a:t>
            </a:r>
            <a:r>
              <a:rPr lang="en-US" altLang="zh-CN" sz="2800" dirty="0"/>
              <a:t>CO</a:t>
            </a:r>
            <a:r>
              <a:rPr lang="en-US" altLang="zh-CN" sz="2800" baseline="-25000" dirty="0"/>
              <a:t>2</a:t>
            </a:r>
            <a:r>
              <a:rPr lang="zh-CN" altLang="zh-CN" sz="2800" dirty="0"/>
              <a:t>　</a:t>
            </a:r>
            <a:r>
              <a:rPr lang="en-US" altLang="zh-CN" sz="2800" dirty="0"/>
              <a:t>H</a:t>
            </a:r>
            <a:r>
              <a:rPr lang="en-US" altLang="zh-CN" sz="2800" baseline="-25000" dirty="0"/>
              <a:t>2</a:t>
            </a:r>
            <a:r>
              <a:rPr lang="en-US" altLang="zh-CN" sz="2800" dirty="0"/>
              <a:t>O</a:t>
            </a:r>
            <a:r>
              <a:rPr lang="zh-CN" altLang="zh-CN" sz="2800" dirty="0"/>
              <a:t>　</a:t>
            </a:r>
            <a:r>
              <a:rPr lang="en-US" altLang="zh-CN" sz="2800" dirty="0"/>
              <a:t>(2)H</a:t>
            </a:r>
            <a:r>
              <a:rPr lang="en-US" altLang="zh-CN" sz="2800" baseline="-25000" dirty="0"/>
              <a:t>2</a:t>
            </a:r>
            <a:r>
              <a:rPr lang="en-US" altLang="zh-CN" sz="2800" dirty="0"/>
              <a:t>O</a:t>
            </a:r>
            <a:r>
              <a:rPr lang="zh-CN" altLang="zh-CN" sz="2800" dirty="0"/>
              <a:t>、</a:t>
            </a:r>
            <a:r>
              <a:rPr lang="en-US" altLang="zh-CN" sz="2800" dirty="0"/>
              <a:t>SO</a:t>
            </a:r>
            <a:r>
              <a:rPr lang="en-US" altLang="zh-CN" sz="2800" baseline="-25000" dirty="0"/>
              <a:t>2</a:t>
            </a:r>
            <a:r>
              <a:rPr lang="zh-CN" altLang="zh-CN" sz="2800" dirty="0"/>
              <a:t>　</a:t>
            </a:r>
            <a:r>
              <a:rPr lang="en-US" altLang="zh-CN" sz="2800" dirty="0"/>
              <a:t>CO</a:t>
            </a:r>
            <a:r>
              <a:rPr lang="en-US" altLang="zh-CN" sz="2800" baseline="-25000" dirty="0"/>
              <a:t>2</a:t>
            </a:r>
            <a:r>
              <a:rPr lang="zh-CN" altLang="zh-CN" sz="2800" dirty="0"/>
              <a:t>　</a:t>
            </a:r>
            <a:r>
              <a:rPr lang="en-US" altLang="zh-CN" sz="2800" dirty="0"/>
              <a:t>(3)SO</a:t>
            </a:r>
            <a:r>
              <a:rPr lang="en-US" altLang="zh-CN" sz="2800" baseline="-25000" dirty="0"/>
              <a:t>2</a:t>
            </a:r>
            <a:r>
              <a:rPr lang="zh-CN" altLang="zh-CN" sz="2800" dirty="0"/>
              <a:t>、</a:t>
            </a:r>
            <a:r>
              <a:rPr lang="en-US" altLang="zh-CN" sz="2800" dirty="0"/>
              <a:t>CO</a:t>
            </a:r>
            <a:r>
              <a:rPr lang="en-US" altLang="zh-CN" sz="2800" baseline="-25000" dirty="0"/>
              <a:t>2</a:t>
            </a:r>
            <a:r>
              <a:rPr lang="zh-CN" altLang="zh-CN" sz="2800" dirty="0"/>
              <a:t>　</a:t>
            </a:r>
            <a:r>
              <a:rPr lang="en-US" altLang="zh-CN" sz="2800" dirty="0"/>
              <a:t>H</a:t>
            </a:r>
            <a:r>
              <a:rPr lang="en-US" altLang="zh-CN" sz="2800" baseline="-25000" dirty="0"/>
              <a:t>2</a:t>
            </a:r>
            <a:r>
              <a:rPr lang="en-US" altLang="zh-CN" sz="2800" dirty="0"/>
              <a:t>O</a:t>
            </a:r>
            <a:endParaRPr lang="zh-CN" altLang="zh-CN" sz="2800" dirty="0"/>
          </a:p>
          <a:p>
            <a:pPr>
              <a:lnSpc>
                <a:spcPct val="150000"/>
              </a:lnSpc>
            </a:pPr>
            <a:r>
              <a:rPr lang="en-US" altLang="zh-CN" sz="2800" dirty="0"/>
              <a:t> </a:t>
            </a:r>
            <a:endParaRPr lang="zh-CN" altLang="zh-CN" sz="2800" dirty="0"/>
          </a:p>
        </p:txBody>
      </p:sp>
    </p:spTree>
    <p:extLst>
      <p:ext uri="{BB962C8B-B14F-4D97-AF65-F5344CB8AC3E}">
        <p14:creationId xmlns:p14="http://schemas.microsoft.com/office/powerpoint/2010/main" val="2216924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2" name="矩形 1"/>
          <p:cNvSpPr/>
          <p:nvPr/>
        </p:nvSpPr>
        <p:spPr>
          <a:xfrm>
            <a:off x="234043" y="244824"/>
            <a:ext cx="11723913" cy="5909310"/>
          </a:xfrm>
          <a:prstGeom prst="rect">
            <a:avLst/>
          </a:prstGeom>
        </p:spPr>
        <p:txBody>
          <a:bodyPr wrap="square">
            <a:spAutoFit/>
          </a:bodyPr>
          <a:lstStyle/>
          <a:p>
            <a:pPr>
              <a:lnSpc>
                <a:spcPct val="150000"/>
              </a:lnSpc>
            </a:pPr>
            <a:r>
              <a:rPr lang="zh-CN" altLang="en-US" sz="2800" b="1" dirty="0">
                <a:solidFill>
                  <a:srgbClr val="DA251C"/>
                </a:solidFill>
              </a:rPr>
              <a:t>素养提升  </a:t>
            </a:r>
            <a:endParaRPr lang="en-US" altLang="zh-CN" sz="2800" b="1" dirty="0">
              <a:solidFill>
                <a:srgbClr val="DA251C"/>
              </a:solidFill>
            </a:endParaRPr>
          </a:p>
          <a:p>
            <a:pPr algn="ctr">
              <a:lnSpc>
                <a:spcPct val="150000"/>
              </a:lnSpc>
            </a:pPr>
            <a:r>
              <a:rPr lang="zh-CN" altLang="en-US" sz="2800" b="1" dirty="0"/>
              <a:t>检验</a:t>
            </a:r>
            <a:r>
              <a:rPr lang="en-US" altLang="zh-CN" sz="2800" b="1" dirty="0"/>
              <a:t>SO</a:t>
            </a:r>
            <a:r>
              <a:rPr lang="en-US" altLang="zh-CN" sz="2800" b="1" baseline="-25000" dirty="0"/>
              <a:t>2</a:t>
            </a:r>
            <a:r>
              <a:rPr lang="zh-CN" altLang="en-US" sz="2800" b="1" dirty="0"/>
              <a:t>和</a:t>
            </a:r>
            <a:r>
              <a:rPr lang="en-US" altLang="zh-CN" sz="2800" b="1" dirty="0"/>
              <a:t>CO</a:t>
            </a:r>
            <a:r>
              <a:rPr lang="en-US" altLang="zh-CN" sz="2800" b="1" baseline="-25000" dirty="0"/>
              <a:t>2</a:t>
            </a:r>
            <a:r>
              <a:rPr lang="zh-CN" altLang="en-US" sz="2800" b="1" dirty="0"/>
              <a:t>混合气体中存在</a:t>
            </a:r>
            <a:r>
              <a:rPr lang="en-US" altLang="zh-CN" sz="2800" b="1" dirty="0"/>
              <a:t>CO</a:t>
            </a:r>
            <a:r>
              <a:rPr lang="en-US" altLang="zh-CN" sz="2800" b="1" baseline="-25000" dirty="0"/>
              <a:t>2</a:t>
            </a:r>
            <a:r>
              <a:rPr lang="zh-CN" altLang="en-US" sz="2800" b="1" dirty="0"/>
              <a:t>的一般流程</a:t>
            </a:r>
            <a:endParaRPr lang="en-US" altLang="zh-CN" sz="2800" b="1" dirty="0"/>
          </a:p>
          <a:p>
            <a:pPr algn="ctr">
              <a:lnSpc>
                <a:spcPct val="150000"/>
              </a:lnSpc>
            </a:pPr>
            <a:endParaRPr lang="en-US" altLang="zh-CN" sz="2800" dirty="0"/>
          </a:p>
          <a:p>
            <a:pPr algn="ctr">
              <a:lnSpc>
                <a:spcPct val="150000"/>
              </a:lnSpc>
            </a:pPr>
            <a:endParaRPr lang="en-US" altLang="zh-CN" sz="2800" dirty="0"/>
          </a:p>
          <a:p>
            <a:pPr algn="ctr">
              <a:lnSpc>
                <a:spcPct val="150000"/>
              </a:lnSpc>
            </a:pPr>
            <a:endParaRPr lang="en-US" altLang="zh-CN" sz="2800" dirty="0"/>
          </a:p>
          <a:p>
            <a:pPr algn="ctr">
              <a:lnSpc>
                <a:spcPct val="150000"/>
              </a:lnSpc>
            </a:pPr>
            <a:endParaRPr lang="en-US" altLang="zh-CN" sz="2800" dirty="0"/>
          </a:p>
          <a:p>
            <a:pPr>
              <a:lnSpc>
                <a:spcPct val="150000"/>
              </a:lnSpc>
            </a:pPr>
            <a:r>
              <a:rPr lang="zh-CN" altLang="en-US" sz="2800" b="1" dirty="0">
                <a:solidFill>
                  <a:srgbClr val="DA251C"/>
                </a:solidFill>
              </a:rPr>
              <a:t>注意  </a:t>
            </a:r>
            <a:r>
              <a:rPr lang="zh-CN" altLang="zh-CN" sz="2800" dirty="0"/>
              <a:t>有时为简化装置</a:t>
            </a:r>
            <a:r>
              <a:rPr lang="en-US" altLang="zh-CN" sz="2800" dirty="0"/>
              <a:t>,</a:t>
            </a:r>
            <a:r>
              <a:rPr lang="zh-CN" altLang="zh-CN" sz="2800" dirty="0"/>
              <a:t>可将除去</a:t>
            </a:r>
            <a:r>
              <a:rPr lang="en-US" altLang="zh-CN" sz="2800" dirty="0"/>
              <a:t>SO</a:t>
            </a:r>
            <a:r>
              <a:rPr lang="en-US" altLang="zh-CN" sz="2800" baseline="-25000" dirty="0"/>
              <a:t>2</a:t>
            </a:r>
            <a:r>
              <a:rPr lang="zh-CN" altLang="zh-CN" sz="2800" dirty="0"/>
              <a:t>和检验</a:t>
            </a:r>
            <a:r>
              <a:rPr lang="en-US" altLang="zh-CN" sz="2800" dirty="0"/>
              <a:t>SO</a:t>
            </a:r>
            <a:r>
              <a:rPr lang="en-US" altLang="zh-CN" sz="2800" baseline="-25000" dirty="0"/>
              <a:t>2</a:t>
            </a:r>
            <a:r>
              <a:rPr lang="zh-CN" altLang="zh-CN" sz="2800" dirty="0"/>
              <a:t>是否除尽合并为一个装置</a:t>
            </a:r>
            <a:r>
              <a:rPr lang="en-US" altLang="zh-CN" sz="2800" dirty="0"/>
              <a:t>,</a:t>
            </a:r>
            <a:r>
              <a:rPr lang="zh-CN" altLang="zh-CN" sz="2800" dirty="0"/>
              <a:t>用较浓的酸性</a:t>
            </a:r>
            <a:r>
              <a:rPr lang="en-US" altLang="zh-CN" sz="2800" dirty="0"/>
              <a:t>KMnO</a:t>
            </a:r>
            <a:r>
              <a:rPr lang="en-US" altLang="zh-CN" sz="2800" baseline="-25000" dirty="0"/>
              <a:t>4</a:t>
            </a:r>
            <a:r>
              <a:rPr lang="zh-CN" altLang="zh-CN" sz="2800" dirty="0"/>
              <a:t>溶液</a:t>
            </a:r>
            <a:r>
              <a:rPr lang="en-US" altLang="zh-CN" sz="2800" dirty="0"/>
              <a:t>,</a:t>
            </a:r>
            <a:r>
              <a:rPr lang="zh-CN" altLang="zh-CN" sz="2800" dirty="0"/>
              <a:t>现象是酸性</a:t>
            </a:r>
            <a:r>
              <a:rPr lang="en-US" altLang="zh-CN" sz="2800" dirty="0"/>
              <a:t>KMnO</a:t>
            </a:r>
            <a:r>
              <a:rPr lang="en-US" altLang="zh-CN" sz="2800" baseline="-25000" dirty="0"/>
              <a:t>4</a:t>
            </a:r>
            <a:r>
              <a:rPr lang="zh-CN" altLang="zh-CN" sz="2800" dirty="0"/>
              <a:t>溶液颜色变浅。</a:t>
            </a:r>
          </a:p>
          <a:p>
            <a:pPr>
              <a:lnSpc>
                <a:spcPct val="150000"/>
              </a:lnSpc>
            </a:pPr>
            <a:endParaRPr lang="zh-CN" altLang="zh-CN" sz="2800" dirty="0"/>
          </a:p>
        </p:txBody>
      </p:sp>
      <p:graphicFrame>
        <p:nvGraphicFramePr>
          <p:cNvPr id="3" name="表格 2"/>
          <p:cNvGraphicFramePr>
            <a:graphicFrameLocks noGrp="1"/>
          </p:cNvGraphicFramePr>
          <p:nvPr>
            <p:extLst>
              <p:ext uri="{D42A27DB-BD31-4B8C-83A1-F6EECF244321}">
                <p14:modId xmlns:p14="http://schemas.microsoft.com/office/powerpoint/2010/main" val="2810912139"/>
              </p:ext>
            </p:extLst>
          </p:nvPr>
        </p:nvGraphicFramePr>
        <p:xfrm>
          <a:off x="416559" y="1629819"/>
          <a:ext cx="11358881" cy="2169636"/>
        </p:xfrm>
        <a:graphic>
          <a:graphicData uri="http://schemas.openxmlformats.org/drawingml/2006/table">
            <a:tbl>
              <a:tblPr firstRow="1" firstCol="1" bandRow="1">
                <a:tableStyleId>{5C22544A-7EE6-4342-B048-85BDC9FD1C3A}</a:tableStyleId>
              </a:tblPr>
              <a:tblGrid>
                <a:gridCol w="1825534">
                  <a:extLst>
                    <a:ext uri="{9D8B030D-6E8A-4147-A177-3AD203B41FA5}">
                      <a16:colId xmlns:a16="http://schemas.microsoft.com/office/drawing/2014/main" xmlns="" val="2686568733"/>
                    </a:ext>
                  </a:extLst>
                </a:gridCol>
                <a:gridCol w="1825534">
                  <a:extLst>
                    <a:ext uri="{9D8B030D-6E8A-4147-A177-3AD203B41FA5}">
                      <a16:colId xmlns:a16="http://schemas.microsoft.com/office/drawing/2014/main" xmlns="" val="2227006162"/>
                    </a:ext>
                  </a:extLst>
                </a:gridCol>
                <a:gridCol w="3245395">
                  <a:extLst>
                    <a:ext uri="{9D8B030D-6E8A-4147-A177-3AD203B41FA5}">
                      <a16:colId xmlns:a16="http://schemas.microsoft.com/office/drawing/2014/main" xmlns="" val="4043460618"/>
                    </a:ext>
                  </a:extLst>
                </a:gridCol>
                <a:gridCol w="1825534">
                  <a:extLst>
                    <a:ext uri="{9D8B030D-6E8A-4147-A177-3AD203B41FA5}">
                      <a16:colId xmlns:a16="http://schemas.microsoft.com/office/drawing/2014/main" xmlns="" val="3367333034"/>
                    </a:ext>
                  </a:extLst>
                </a:gridCol>
                <a:gridCol w="2636884">
                  <a:extLst>
                    <a:ext uri="{9D8B030D-6E8A-4147-A177-3AD203B41FA5}">
                      <a16:colId xmlns:a16="http://schemas.microsoft.com/office/drawing/2014/main" xmlns="" val="1972849933"/>
                    </a:ext>
                  </a:extLst>
                </a:gridCol>
              </a:tblGrid>
              <a:tr h="723212">
                <a:tc>
                  <a:txBody>
                    <a:bodyPr/>
                    <a:lstStyle/>
                    <a:p>
                      <a:pPr algn="ctr">
                        <a:lnSpc>
                          <a:spcPct val="100000"/>
                        </a:lnSpc>
                        <a:spcAft>
                          <a:spcPts val="0"/>
                        </a:spcAft>
                      </a:pPr>
                      <a:r>
                        <a:rPr lang="zh-CN" sz="2800" b="0">
                          <a:solidFill>
                            <a:schemeClr val="tx1"/>
                          </a:solidFill>
                          <a:effectLst/>
                        </a:rPr>
                        <a:t>流程设计</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lnSpc>
                          <a:spcPct val="100000"/>
                        </a:lnSpc>
                        <a:spcAft>
                          <a:spcPts val="0"/>
                        </a:spcAft>
                      </a:pPr>
                      <a:r>
                        <a:rPr lang="zh-CN" sz="2800" b="0">
                          <a:solidFill>
                            <a:schemeClr val="tx1"/>
                          </a:solidFill>
                          <a:effectLst/>
                        </a:rPr>
                        <a:t>检验</a:t>
                      </a:r>
                      <a:r>
                        <a:rPr lang="en-US" sz="2800" b="0">
                          <a:solidFill>
                            <a:schemeClr val="tx1"/>
                          </a:solidFill>
                          <a:effectLst/>
                        </a:rPr>
                        <a:t>SO</a:t>
                      </a:r>
                      <a:r>
                        <a:rPr lang="en-US" sz="2800" b="0" baseline="-25000">
                          <a:solidFill>
                            <a:schemeClr val="tx1"/>
                          </a:solidFill>
                          <a:effectLst/>
                        </a:rPr>
                        <a:t>2</a:t>
                      </a:r>
                      <a:r>
                        <a:rPr lang="en-US" sz="2800" b="0">
                          <a:solidFill>
                            <a:schemeClr val="tx1"/>
                          </a:solidFill>
                          <a:effectLst/>
                        </a:rPr>
                        <a:t>⇒</a:t>
                      </a:r>
                      <a:r>
                        <a:rPr lang="zh-CN" sz="2800" b="0">
                          <a:solidFill>
                            <a:schemeClr val="tx1"/>
                          </a:solidFill>
                          <a:effectLst/>
                        </a:rPr>
                        <a:t>除去</a:t>
                      </a:r>
                      <a:r>
                        <a:rPr lang="en-US" sz="2800" b="0">
                          <a:solidFill>
                            <a:schemeClr val="tx1"/>
                          </a:solidFill>
                          <a:effectLst/>
                        </a:rPr>
                        <a:t>SO</a:t>
                      </a:r>
                      <a:r>
                        <a:rPr lang="en-US" sz="2800" b="0" baseline="-25000">
                          <a:solidFill>
                            <a:schemeClr val="tx1"/>
                          </a:solidFill>
                          <a:effectLst/>
                        </a:rPr>
                        <a:t>2</a:t>
                      </a:r>
                      <a:r>
                        <a:rPr lang="en-US" sz="2800" b="0">
                          <a:solidFill>
                            <a:schemeClr val="tx1"/>
                          </a:solidFill>
                          <a:effectLst/>
                        </a:rPr>
                        <a:t>⇒</a:t>
                      </a:r>
                      <a:r>
                        <a:rPr lang="zh-CN" sz="2800" b="0">
                          <a:solidFill>
                            <a:schemeClr val="tx1"/>
                          </a:solidFill>
                          <a:effectLst/>
                        </a:rPr>
                        <a:t>检验</a:t>
                      </a:r>
                      <a:r>
                        <a:rPr lang="en-US" sz="2800" b="0">
                          <a:solidFill>
                            <a:schemeClr val="tx1"/>
                          </a:solidFill>
                          <a:effectLst/>
                        </a:rPr>
                        <a:t>SO</a:t>
                      </a:r>
                      <a:r>
                        <a:rPr lang="en-US" sz="2800" b="0" baseline="-25000">
                          <a:solidFill>
                            <a:schemeClr val="tx1"/>
                          </a:solidFill>
                          <a:effectLst/>
                        </a:rPr>
                        <a:t>2</a:t>
                      </a:r>
                      <a:r>
                        <a:rPr lang="zh-CN" sz="2800" b="0">
                          <a:solidFill>
                            <a:schemeClr val="tx1"/>
                          </a:solidFill>
                          <a:effectLst/>
                        </a:rPr>
                        <a:t>是否除尽</a:t>
                      </a:r>
                      <a:r>
                        <a:rPr lang="en-US" sz="2800" b="0">
                          <a:solidFill>
                            <a:schemeClr val="tx1"/>
                          </a:solidFill>
                          <a:effectLst/>
                        </a:rPr>
                        <a:t>⇒</a:t>
                      </a:r>
                      <a:r>
                        <a:rPr lang="zh-CN" sz="2800" b="0">
                          <a:solidFill>
                            <a:schemeClr val="tx1"/>
                          </a:solidFill>
                          <a:effectLst/>
                        </a:rPr>
                        <a:t>检验</a:t>
                      </a:r>
                      <a:r>
                        <a:rPr lang="en-US" sz="2800" b="0">
                          <a:solidFill>
                            <a:schemeClr val="tx1"/>
                          </a:solidFill>
                          <a:effectLst/>
                        </a:rPr>
                        <a:t>CO</a:t>
                      </a:r>
                      <a:r>
                        <a:rPr lang="en-US" sz="2800" b="0" baseline="-25000">
                          <a:solidFill>
                            <a:schemeClr val="tx1"/>
                          </a:solidFill>
                          <a:effectLst/>
                        </a:rPr>
                        <a:t>2</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252891018"/>
                  </a:ext>
                </a:extLst>
              </a:tr>
              <a:tr h="723212">
                <a:tc>
                  <a:txBody>
                    <a:bodyPr/>
                    <a:lstStyle/>
                    <a:p>
                      <a:pPr algn="ctr">
                        <a:lnSpc>
                          <a:spcPct val="100000"/>
                        </a:lnSpc>
                        <a:spcAft>
                          <a:spcPts val="0"/>
                        </a:spcAft>
                      </a:pPr>
                      <a:r>
                        <a:rPr lang="zh-CN" sz="2800" b="0">
                          <a:solidFill>
                            <a:schemeClr val="tx1"/>
                          </a:solidFill>
                          <a:effectLst/>
                        </a:rPr>
                        <a:t>选用试剂</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品红溶液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酸性</a:t>
                      </a:r>
                      <a:r>
                        <a:rPr lang="en-US" sz="2800" b="0">
                          <a:solidFill>
                            <a:schemeClr val="tx1"/>
                          </a:solidFill>
                          <a:effectLst/>
                        </a:rPr>
                        <a:t>KMnO</a:t>
                      </a:r>
                      <a:r>
                        <a:rPr lang="en-US" sz="2800" b="0" baseline="-25000">
                          <a:solidFill>
                            <a:schemeClr val="tx1"/>
                          </a:solidFill>
                          <a:effectLst/>
                        </a:rPr>
                        <a:t>4</a:t>
                      </a:r>
                      <a:r>
                        <a:rPr lang="zh-CN" sz="2800" b="0">
                          <a:solidFill>
                            <a:schemeClr val="tx1"/>
                          </a:solidFill>
                          <a:effectLst/>
                        </a:rPr>
                        <a:t>溶液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品红溶液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澄清石灰水</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964046"/>
                  </a:ext>
                </a:extLst>
              </a:tr>
              <a:tr h="723212">
                <a:tc>
                  <a:txBody>
                    <a:bodyPr/>
                    <a:lstStyle/>
                    <a:p>
                      <a:pPr algn="ctr">
                        <a:lnSpc>
                          <a:spcPct val="100000"/>
                        </a:lnSpc>
                        <a:spcAft>
                          <a:spcPts val="0"/>
                        </a:spcAft>
                      </a:pPr>
                      <a:r>
                        <a:rPr lang="zh-CN" sz="2800" b="0">
                          <a:solidFill>
                            <a:schemeClr val="tx1"/>
                          </a:solidFill>
                          <a:effectLst/>
                        </a:rPr>
                        <a:t>预期现象</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褪色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褪色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不褪色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变浑浊</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05950313"/>
                  </a:ext>
                </a:extLst>
              </a:tr>
            </a:tbl>
          </a:graphicData>
        </a:graphic>
      </p:graphicFrame>
    </p:spTree>
    <p:extLst>
      <p:ext uri="{BB962C8B-B14F-4D97-AF65-F5344CB8AC3E}">
        <p14:creationId xmlns:p14="http://schemas.microsoft.com/office/powerpoint/2010/main" val="1599806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mc:AlternateContent xmlns:mc="http://schemas.openxmlformats.org/markup-compatibility/2006" xmlns:a14="http://schemas.microsoft.com/office/drawing/2010/main">
        <mc:Choice Requires="a14">
          <p:sp>
            <p:nvSpPr>
              <p:cNvPr id="7" name="矩形 6"/>
              <p:cNvSpPr/>
              <p:nvPr/>
            </p:nvSpPr>
            <p:spPr>
              <a:xfrm>
                <a:off x="1066800" y="-2"/>
                <a:ext cx="687832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方法</a:t>
                </a:r>
                <a:r>
                  <a:rPr lang="en-US" altLang="zh-CN" sz="2800" dirty="0">
                    <a:solidFill>
                      <a:srgbClr val="DA251C"/>
                    </a:solidFill>
                  </a:rPr>
                  <a:t>3 </a:t>
                </a:r>
                <a:r>
                  <a:rPr lang="zh-CN" altLang="zh-CN" sz="2800" dirty="0">
                    <a:solidFill>
                      <a:srgbClr val="DA251C"/>
                    </a:solidFill>
                  </a:rPr>
                  <a:t>浓硫酸的性质及</a:t>
                </a:r>
                <a:r>
                  <a:rPr lang="en-US" altLang="zh-CN" sz="2800" dirty="0">
                    <a:solidFill>
                      <a:srgbClr val="DA251C"/>
                    </a:solidFill>
                  </a:rPr>
                  <a:t>S</a:t>
                </a:r>
                <a14:m>
                  <m:oMath xmlns:m="http://schemas.openxmlformats.org/officeDocument/2006/math">
                    <m:sSubSup>
                      <m:sSubSupPr>
                        <m:ctrlPr>
                          <a:rPr lang="zh-CN" altLang="zh-CN" sz="2800" i="1">
                            <a:solidFill>
                              <a:srgbClr val="DA251C"/>
                            </a:solidFill>
                            <a:latin typeface="Cambria Math" panose="02040503050406030204" pitchFamily="18" charset="0"/>
                          </a:rPr>
                        </m:ctrlPr>
                      </m:sSubSupPr>
                      <m:e>
                        <m:r>
                          <m:rPr>
                            <m:sty m:val="p"/>
                          </m:rPr>
                          <a:rPr lang="en-US" altLang="zh-CN" sz="2800">
                            <a:solidFill>
                              <a:srgbClr val="DA251C"/>
                            </a:solidFill>
                            <a:latin typeface="Cambria Math" panose="02040503050406030204" pitchFamily="18" charset="0"/>
                          </a:rPr>
                          <m:t>O</m:t>
                        </m:r>
                      </m:e>
                      <m:sub>
                        <m:r>
                          <a:rPr lang="en-US" altLang="zh-CN" sz="2800">
                            <a:solidFill>
                              <a:srgbClr val="DA251C"/>
                            </a:solidFill>
                            <a:latin typeface="Cambria Math" panose="02040503050406030204" pitchFamily="18" charset="0"/>
                          </a:rPr>
                          <m:t>3</m:t>
                        </m:r>
                      </m:sub>
                      <m:sup>
                        <m:r>
                          <a:rPr lang="en-US" altLang="zh-CN" sz="2800">
                            <a:solidFill>
                              <a:srgbClr val="DA251C"/>
                            </a:solidFill>
                            <a:latin typeface="Cambria Math" panose="02040503050406030204" pitchFamily="18" charset="0"/>
                          </a:rPr>
                          <m:t>2</m:t>
                        </m:r>
                        <m:r>
                          <m:rPr>
                            <m:nor/>
                          </m:rPr>
                          <a:rPr lang="en-US" altLang="zh-CN" sz="2800" i="1">
                            <a:solidFill>
                              <a:srgbClr val="DA251C"/>
                            </a:solidFill>
                          </a:rPr>
                          <m:t>−</m:t>
                        </m:r>
                      </m:sup>
                    </m:sSubSup>
                  </m:oMath>
                </a14:m>
                <a:r>
                  <a:rPr lang="zh-CN" altLang="zh-CN" sz="2800" dirty="0">
                    <a:solidFill>
                      <a:srgbClr val="DA251C"/>
                    </a:solidFill>
                  </a:rPr>
                  <a:t>、</a:t>
                </a:r>
                <a:r>
                  <a:rPr lang="en-US" altLang="zh-CN" sz="2800" dirty="0">
                    <a:solidFill>
                      <a:srgbClr val="DA251C"/>
                    </a:solidFill>
                  </a:rPr>
                  <a:t>S</a:t>
                </a:r>
                <a14:m>
                  <m:oMath xmlns:m="http://schemas.openxmlformats.org/officeDocument/2006/math">
                    <m:sSubSup>
                      <m:sSubSupPr>
                        <m:ctrlPr>
                          <a:rPr lang="zh-CN" altLang="zh-CN" sz="2800" i="1">
                            <a:solidFill>
                              <a:srgbClr val="DA251C"/>
                            </a:solidFill>
                            <a:latin typeface="Cambria Math" panose="02040503050406030204" pitchFamily="18" charset="0"/>
                          </a:rPr>
                        </m:ctrlPr>
                      </m:sSubSupPr>
                      <m:e>
                        <m:r>
                          <m:rPr>
                            <m:sty m:val="p"/>
                          </m:rPr>
                          <a:rPr lang="en-US" altLang="zh-CN" sz="2800">
                            <a:solidFill>
                              <a:srgbClr val="DA251C"/>
                            </a:solidFill>
                            <a:latin typeface="Cambria Math" panose="02040503050406030204" pitchFamily="18" charset="0"/>
                          </a:rPr>
                          <m:t>O</m:t>
                        </m:r>
                      </m:e>
                      <m:sub>
                        <m:r>
                          <a:rPr lang="en-US" altLang="zh-CN" sz="2800">
                            <a:solidFill>
                              <a:srgbClr val="DA251C"/>
                            </a:solidFill>
                            <a:latin typeface="Cambria Math" panose="02040503050406030204" pitchFamily="18" charset="0"/>
                          </a:rPr>
                          <m:t>4</m:t>
                        </m:r>
                      </m:sub>
                      <m:sup>
                        <m:r>
                          <a:rPr lang="en-US" altLang="zh-CN" sz="2800">
                            <a:solidFill>
                              <a:srgbClr val="DA251C"/>
                            </a:solidFill>
                            <a:latin typeface="Cambria Math" panose="02040503050406030204" pitchFamily="18" charset="0"/>
                          </a:rPr>
                          <m:t>2</m:t>
                        </m:r>
                        <m:r>
                          <m:rPr>
                            <m:nor/>
                          </m:rPr>
                          <a:rPr lang="en-US" altLang="zh-CN" sz="2800" i="1">
                            <a:solidFill>
                              <a:srgbClr val="DA251C"/>
                            </a:solidFill>
                          </a:rPr>
                          <m:t>−</m:t>
                        </m:r>
                      </m:sup>
                    </m:sSubSup>
                  </m:oMath>
                </a14:m>
                <a:r>
                  <a:rPr lang="zh-CN" altLang="zh-CN" sz="2800" dirty="0">
                    <a:solidFill>
                      <a:srgbClr val="DA251C"/>
                    </a:solidFill>
                  </a:rPr>
                  <a:t>的检验</a:t>
                </a:r>
                <a:endParaRPr lang="en-US" altLang="zh-CN" sz="2800" dirty="0">
                  <a:solidFill>
                    <a:srgbClr val="DA251C"/>
                  </a:solidFill>
                </a:endParaRPr>
              </a:p>
            </p:txBody>
          </p:sp>
        </mc:Choice>
        <mc:Fallback xmlns="">
          <p:sp>
            <p:nvSpPr>
              <p:cNvPr id="7" name="矩形 6"/>
              <p:cNvSpPr>
                <a:spLocks noRot="1" noChangeAspect="1" noMove="1" noResize="1" noEditPoints="1" noAdjustHandles="1" noChangeArrowheads="1" noChangeShapeType="1" noTextEdit="1"/>
              </p:cNvSpPr>
              <p:nvPr/>
            </p:nvSpPr>
            <p:spPr>
              <a:xfrm>
                <a:off x="1066800" y="-2"/>
                <a:ext cx="6878320" cy="729343"/>
              </a:xfrm>
              <a:prstGeom prst="rect">
                <a:avLst/>
              </a:prstGeom>
              <a:blipFill>
                <a:blip r:embed="rId2"/>
                <a:stretch>
                  <a:fillRect l="-1773" b="-13333"/>
                </a:stretch>
              </a:blipFill>
              <a:ln>
                <a:noFill/>
              </a:ln>
            </p:spPr>
            <p:txBody>
              <a:bodyPr/>
              <a:lstStyle/>
              <a:p>
                <a:r>
                  <a:rPr lang="zh-CN" altLang="en-US">
                    <a:noFill/>
                  </a:rPr>
                  <a:t> </a:t>
                </a:r>
              </a:p>
            </p:txBody>
          </p:sp>
        </mc:Fallback>
      </mc:AlternateContent>
      <p:sp>
        <p:nvSpPr>
          <p:cNvPr id="2" name="矩形 1"/>
          <p:cNvSpPr/>
          <p:nvPr/>
        </p:nvSpPr>
        <p:spPr>
          <a:xfrm>
            <a:off x="234043" y="822582"/>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xmlns="" id="{714F6134-7288-4796-8499-E211F9E0561B}"/>
                  </a:ext>
                </a:extLst>
              </p:cNvPr>
              <p:cNvSpPr/>
              <p:nvPr/>
            </p:nvSpPr>
            <p:spPr>
              <a:xfrm>
                <a:off x="234043" y="1484879"/>
                <a:ext cx="11723913" cy="4254434"/>
              </a:xfrm>
              <a:prstGeom prst="rect">
                <a:avLst/>
              </a:prstGeom>
            </p:spPr>
            <p:txBody>
              <a:bodyPr wrap="square">
                <a:spAutoFit/>
              </a:bodyPr>
              <a:lstStyle/>
              <a:p>
                <a:pPr>
                  <a:lnSpc>
                    <a:spcPct val="150000"/>
                  </a:lnSpc>
                </a:pPr>
                <a:r>
                  <a:rPr lang="en-US" altLang="zh-CN" sz="2800" b="1" dirty="0"/>
                  <a:t>1.</a:t>
                </a:r>
                <a:r>
                  <a:rPr lang="zh-CN" altLang="zh-CN" sz="2800" b="1" dirty="0"/>
                  <a:t>浓硫酸与金属反应的一般规律</a:t>
                </a:r>
              </a:p>
              <a:p>
                <a:pPr>
                  <a:lnSpc>
                    <a:spcPct val="150000"/>
                  </a:lnSpc>
                </a:pPr>
                <a:r>
                  <a:rPr lang="zh-CN" altLang="zh-CN" sz="2800" dirty="0"/>
                  <a:t>除</a:t>
                </a:r>
                <a:r>
                  <a:rPr lang="en-US" altLang="zh-CN" sz="2800" dirty="0"/>
                  <a:t>Au</a:t>
                </a:r>
                <a:r>
                  <a:rPr lang="zh-CN" altLang="zh-CN" sz="2800" dirty="0"/>
                  <a:t>、</a:t>
                </a:r>
                <a:r>
                  <a:rPr lang="en-US" altLang="zh-CN" sz="2800" dirty="0"/>
                  <a:t>Pt</a:t>
                </a:r>
                <a:r>
                  <a:rPr lang="zh-CN" altLang="zh-CN" sz="2800" dirty="0"/>
                  <a:t>之外的所有金属</a:t>
                </a:r>
                <a:r>
                  <a:rPr lang="en-US" altLang="zh-CN" sz="2800" dirty="0"/>
                  <a:t>,</a:t>
                </a:r>
                <a:r>
                  <a:rPr lang="zh-CN" altLang="zh-CN" sz="2800" dirty="0"/>
                  <a:t>在加热的条件下均能与浓硫酸发生反应</a:t>
                </a:r>
                <a:r>
                  <a:rPr lang="en-US" altLang="zh-CN" sz="2800" dirty="0"/>
                  <a:t>,</a:t>
                </a:r>
                <a:r>
                  <a:rPr lang="zh-CN" altLang="zh-CN" sz="2800" dirty="0"/>
                  <a:t>但不放出</a:t>
                </a:r>
                <a:r>
                  <a:rPr lang="en-US" altLang="zh-CN" sz="2800" dirty="0"/>
                  <a:t>H</a:t>
                </a:r>
                <a:r>
                  <a:rPr lang="en-US" altLang="zh-CN" sz="2800" baseline="-25000" dirty="0"/>
                  <a:t>2</a:t>
                </a:r>
                <a:r>
                  <a:rPr lang="en-US" altLang="zh-CN" sz="2800" dirty="0"/>
                  <a:t>,</a:t>
                </a:r>
                <a:r>
                  <a:rPr lang="zh-CN" altLang="zh-CN" sz="2800" dirty="0"/>
                  <a:t>浓硫酸的还原产物一般是</a:t>
                </a:r>
                <a:r>
                  <a:rPr lang="en-US" altLang="zh-CN" sz="2800" dirty="0"/>
                  <a:t>SO</a:t>
                </a:r>
                <a:r>
                  <a:rPr lang="en-US" altLang="zh-CN" sz="2800" baseline="-25000" dirty="0"/>
                  <a:t>2</a:t>
                </a:r>
                <a:r>
                  <a:rPr lang="zh-CN" altLang="zh-CN" sz="2800" dirty="0"/>
                  <a:t>。</a:t>
                </a:r>
                <a:endParaRPr lang="en-US" altLang="zh-CN" sz="2800" dirty="0"/>
              </a:p>
              <a:p>
                <a:pPr>
                  <a:lnSpc>
                    <a:spcPct val="150000"/>
                  </a:lnSpc>
                </a:pPr>
                <a:r>
                  <a:rPr lang="zh-CN" altLang="zh-CN" sz="2800" dirty="0"/>
                  <a:t>假定金属</a:t>
                </a:r>
                <a:r>
                  <a:rPr lang="en-US" altLang="zh-CN" sz="2800" dirty="0"/>
                  <a:t>M</a:t>
                </a:r>
                <a:r>
                  <a:rPr lang="zh-CN" altLang="zh-CN" sz="2800" dirty="0"/>
                  <a:t>在生成物中为</a:t>
                </a:r>
                <a:r>
                  <a:rPr lang="en-US" altLang="zh-CN" sz="2800" dirty="0"/>
                  <a:t>+</a:t>
                </a:r>
                <a:r>
                  <a:rPr lang="en-US" altLang="zh-CN" sz="2800" i="1" dirty="0"/>
                  <a:t>n</a:t>
                </a:r>
                <a:r>
                  <a:rPr lang="zh-CN" altLang="zh-CN" sz="2800" dirty="0"/>
                  <a:t>价</a:t>
                </a:r>
                <a:r>
                  <a:rPr lang="en-US" altLang="zh-CN" sz="2800" dirty="0"/>
                  <a:t>,</a:t>
                </a:r>
                <a:r>
                  <a:rPr lang="zh-CN" altLang="zh-CN" sz="2800" dirty="0"/>
                  <a:t>则由</a:t>
                </a:r>
                <a:r>
                  <a:rPr lang="en-US" altLang="zh-CN" sz="2800" dirty="0"/>
                  <a:t>2M+2</a:t>
                </a:r>
                <a:r>
                  <a:rPr lang="en-US" altLang="zh-CN" sz="2800" i="1" dirty="0"/>
                  <a:t>n</a:t>
                </a:r>
                <a:r>
                  <a:rPr lang="en-US" altLang="zh-CN" sz="2800" dirty="0"/>
                  <a:t>H</a:t>
                </a:r>
                <a:r>
                  <a:rPr lang="en-US" altLang="zh-CN" sz="2800" baseline="-25000" dirty="0"/>
                  <a:t>2</a:t>
                </a:r>
                <a:r>
                  <a:rPr lang="en-US" altLang="zh-CN" sz="2800" dirty="0"/>
                  <a:t>SO</a:t>
                </a:r>
                <a:r>
                  <a:rPr lang="en-US" altLang="zh-CN" sz="2800" baseline="-25000" dirty="0"/>
                  <a:t>4</a:t>
                </a:r>
                <a:r>
                  <a:rPr lang="en-US" altLang="zh-CN" sz="2800" dirty="0"/>
                  <a:t>(</a:t>
                </a:r>
                <a:r>
                  <a:rPr lang="zh-CN" altLang="zh-CN" sz="2800" dirty="0"/>
                  <a:t>浓</a:t>
                </a:r>
                <a:r>
                  <a:rPr lang="en-US" altLang="zh-CN" sz="2800" dirty="0"/>
                  <a:t>)         M</a:t>
                </a:r>
                <a:r>
                  <a:rPr lang="en-US" altLang="zh-CN" sz="2800" baseline="-25000" dirty="0"/>
                  <a:t>2</a:t>
                </a:r>
                <a:r>
                  <a:rPr lang="en-US" altLang="zh-CN" sz="2800" dirty="0"/>
                  <a:t>(SO</a:t>
                </a:r>
                <a:r>
                  <a:rPr lang="en-US" altLang="zh-CN" sz="2800" baseline="-25000" dirty="0"/>
                  <a:t>4</a:t>
                </a:r>
                <a:r>
                  <a:rPr lang="en-US" altLang="zh-CN" sz="2800" dirty="0"/>
                  <a:t>)</a:t>
                </a:r>
                <a:r>
                  <a:rPr lang="en-US" altLang="zh-CN" sz="2800" i="1" baseline="-25000" dirty="0"/>
                  <a:t>n</a:t>
                </a:r>
                <a:r>
                  <a:rPr lang="en-US" altLang="zh-CN" sz="2800" dirty="0"/>
                  <a:t>+</a:t>
                </a:r>
                <a:r>
                  <a:rPr lang="en-US" altLang="zh-CN" sz="2800" i="1" dirty="0"/>
                  <a:t>n</a:t>
                </a:r>
                <a:r>
                  <a:rPr lang="en-US" altLang="zh-CN" sz="2800" dirty="0"/>
                  <a:t>SO</a:t>
                </a:r>
                <a:r>
                  <a:rPr lang="en-US" altLang="zh-CN" sz="2800" baseline="-25000" dirty="0"/>
                  <a:t>2</a:t>
                </a:r>
                <a:r>
                  <a:rPr lang="en-US" altLang="zh-CN" sz="2800" dirty="0"/>
                  <a:t>↑ +2</a:t>
                </a:r>
                <a:r>
                  <a:rPr lang="en-US" altLang="zh-CN" sz="2800" i="1" dirty="0"/>
                  <a:t>n</a:t>
                </a:r>
                <a:r>
                  <a:rPr lang="en-US" altLang="zh-CN" sz="2800" dirty="0"/>
                  <a:t>H</a:t>
                </a:r>
                <a:r>
                  <a:rPr lang="en-US" altLang="zh-CN" sz="2800" baseline="-25000" dirty="0"/>
                  <a:t>2</a:t>
                </a:r>
                <a:r>
                  <a:rPr lang="en-US" altLang="zh-CN" sz="2800" dirty="0"/>
                  <a:t>O</a:t>
                </a:r>
                <a:r>
                  <a:rPr lang="zh-CN" altLang="zh-CN" sz="2800" dirty="0"/>
                  <a:t>知</a:t>
                </a:r>
                <a:r>
                  <a:rPr lang="en-US" altLang="zh-CN" sz="2800" dirty="0"/>
                  <a:t>,</a:t>
                </a:r>
                <a:r>
                  <a:rPr lang="zh-CN" altLang="zh-CN" sz="2800" dirty="0"/>
                  <a:t>理论上被还原的</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占参加反应</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总量的</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oMath>
                </a14:m>
                <a:r>
                  <a:rPr lang="zh-CN" altLang="zh-CN" sz="2800" dirty="0"/>
                  <a:t>。</a:t>
                </a:r>
              </a:p>
              <a:p>
                <a:pPr>
                  <a:lnSpc>
                    <a:spcPct val="150000"/>
                  </a:lnSpc>
                </a:pPr>
                <a:endParaRPr lang="zh-CN" altLang="zh-CN" sz="2800" dirty="0"/>
              </a:p>
            </p:txBody>
          </p:sp>
        </mc:Choice>
        <mc:Fallback xmlns="">
          <p:sp>
            <p:nvSpPr>
              <p:cNvPr id="3" name="矩形 2">
                <a:extLst>
                  <a:ext uri="{FF2B5EF4-FFF2-40B4-BE49-F238E27FC236}">
                    <a16:creationId xmlns:a16="http://schemas.microsoft.com/office/drawing/2014/main" xmlns:a14="http://schemas.microsoft.com/office/drawing/2010/main" xmlns="" id="{714F6134-7288-4796-8499-E211F9E0561B}"/>
                  </a:ext>
                </a:extLst>
              </p:cNvPr>
              <p:cNvSpPr>
                <a:spLocks noRot="1" noChangeAspect="1" noMove="1" noResize="1" noEditPoints="1" noAdjustHandles="1" noChangeArrowheads="1" noChangeShapeType="1" noTextEdit="1"/>
              </p:cNvSpPr>
              <p:nvPr/>
            </p:nvSpPr>
            <p:spPr>
              <a:xfrm>
                <a:off x="234043" y="1484879"/>
                <a:ext cx="11723913" cy="4254434"/>
              </a:xfrm>
              <a:prstGeom prst="rect">
                <a:avLst/>
              </a:prstGeom>
              <a:blipFill rotWithShape="1">
                <a:blip r:embed="rId3"/>
                <a:stretch>
                  <a:fillRect l="-1040"/>
                </a:stretch>
              </a:blipFill>
            </p:spPr>
            <p:txBody>
              <a:bodyPr/>
              <a:lstStyle/>
              <a:p>
                <a:r>
                  <a:rPr lang="zh-CN" altLang="en-US">
                    <a:noFill/>
                  </a:rPr>
                  <a:t> </a:t>
                </a:r>
              </a:p>
            </p:txBody>
          </p:sp>
        </mc:Fallback>
      </mc:AlternateContent>
      <p:pic>
        <p:nvPicPr>
          <p:cNvPr id="8" name="图片 7"/>
          <p:cNvPicPr/>
          <p:nvPr/>
        </p:nvPicPr>
        <p:blipFill>
          <a:blip r:embed="rId4"/>
          <a:stretch>
            <a:fillRect/>
          </a:stretch>
        </p:blipFill>
        <p:spPr>
          <a:xfrm>
            <a:off x="8417479" y="3429000"/>
            <a:ext cx="567520" cy="511595"/>
          </a:xfrm>
          <a:prstGeom prst="rect">
            <a:avLst/>
          </a:prstGeom>
        </p:spPr>
      </p:pic>
    </p:spTree>
    <p:extLst>
      <p:ext uri="{BB962C8B-B14F-4D97-AF65-F5344CB8AC3E}">
        <p14:creationId xmlns:p14="http://schemas.microsoft.com/office/powerpoint/2010/main" val="1556796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mc:AlternateContent xmlns:mc="http://schemas.openxmlformats.org/markup-compatibility/2006" xmlns:a14="http://schemas.microsoft.com/office/drawing/2010/main">
        <mc:Choice Requires="a14">
          <p:sp>
            <p:nvSpPr>
              <p:cNvPr id="2" name="矩形 1"/>
              <p:cNvSpPr/>
              <p:nvPr/>
            </p:nvSpPr>
            <p:spPr>
              <a:xfrm>
                <a:off x="234043" y="244824"/>
                <a:ext cx="11723913" cy="5038944"/>
              </a:xfrm>
              <a:prstGeom prst="rect">
                <a:avLst/>
              </a:prstGeom>
            </p:spPr>
            <p:txBody>
              <a:bodyPr wrap="square">
                <a:spAutoFit/>
              </a:bodyPr>
              <a:lstStyle/>
              <a:p>
                <a:pPr>
                  <a:lnSpc>
                    <a:spcPct val="150000"/>
                  </a:lnSpc>
                </a:pPr>
                <a:r>
                  <a:rPr lang="en-US" altLang="zh-CN" sz="2800" dirty="0"/>
                  <a:t>(1)</a:t>
                </a:r>
                <a:r>
                  <a:rPr lang="zh-CN" altLang="zh-CN" sz="2800" dirty="0"/>
                  <a:t>活泼金属</a:t>
                </a:r>
                <a:r>
                  <a:rPr lang="en-US" altLang="zh-CN" sz="2800" dirty="0"/>
                  <a:t>(</a:t>
                </a:r>
                <a:r>
                  <a:rPr lang="zh-CN" altLang="zh-CN" sz="2800" dirty="0"/>
                  <a:t>如</a:t>
                </a:r>
                <a:r>
                  <a:rPr lang="en-US" altLang="zh-CN" sz="2800" dirty="0"/>
                  <a:t>Zn)</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en-US" altLang="zh-CN" sz="2800"/>
                                <m:t>①</m:t>
                              </m:r>
                              <m:r>
                                <m:rPr>
                                  <m:nor/>
                                </m:rPr>
                                <a:rPr lang="zh-CN" altLang="zh-CN" sz="2800"/>
                                <m:t>开始产生</m:t>
                              </m:r>
                              <m:r>
                                <m:rPr>
                                  <m:sty m:val="p"/>
                                </m:rPr>
                                <a:rPr lang="en-US" altLang="zh-CN" sz="2800">
                                  <a:latin typeface="Cambria Math" panose="02040503050406030204" pitchFamily="18" charset="0"/>
                                </a:rPr>
                                <m:t>S</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Sub>
                              <m:r>
                                <a:rPr lang="en-US" altLang="zh-CN" sz="2800" b="0" i="1" smtClean="0">
                                  <a:latin typeface="Cambria Math" panose="02040503050406030204" pitchFamily="18" charset="0"/>
                                </a:rPr>
                                <m:t>             </m:t>
                              </m:r>
                            </m:e>
                          </m:mr>
                          <m:mr>
                            <m:e>
                              <m:r>
                                <m:rPr>
                                  <m:nor/>
                                </m:rPr>
                                <a:rPr lang="en-US" altLang="zh-CN" sz="2800"/>
                                <m:t>②</m:t>
                              </m:r>
                              <m:r>
                                <m:rPr>
                                  <m:nor/>
                                </m:rPr>
                                <a:rPr lang="zh-CN" altLang="zh-CN" sz="2800"/>
                                <m:t>浓度变小后</m:t>
                              </m:r>
                              <m:r>
                                <m:rPr>
                                  <m:nor/>
                                </m:rPr>
                                <a:rPr lang="en-US" altLang="zh-CN" sz="2800"/>
                                <m:t>,</m:t>
                              </m:r>
                              <m:r>
                                <m:rPr>
                                  <m:nor/>
                                </m:rPr>
                                <a:rPr lang="zh-CN" altLang="zh-CN" sz="2800"/>
                                <m:t>产生</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2</m:t>
                                  </m:r>
                                </m:sub>
                              </m:sSub>
                            </m:e>
                          </m:mr>
                        </m:m>
                      </m:e>
                    </m:d>
                  </m:oMath>
                </a14:m>
                <a:endParaRPr lang="zh-CN" altLang="zh-CN" sz="2800" dirty="0"/>
              </a:p>
              <a:p>
                <a:pPr>
                  <a:lnSpc>
                    <a:spcPct val="150000"/>
                  </a:lnSpc>
                </a:pPr>
                <a:r>
                  <a:rPr lang="en-US" altLang="zh-CN" sz="2800" dirty="0"/>
                  <a:t>(2)</a:t>
                </a:r>
                <a:r>
                  <a:rPr lang="zh-CN" altLang="zh-CN" sz="2800" dirty="0"/>
                  <a:t>不活泼金属</a:t>
                </a:r>
                <a:r>
                  <a:rPr lang="en-US" altLang="zh-CN" sz="2800" dirty="0"/>
                  <a:t>(</a:t>
                </a:r>
                <a:r>
                  <a:rPr lang="zh-CN" altLang="zh-CN" sz="2800" dirty="0"/>
                  <a:t>如</a:t>
                </a:r>
                <a:r>
                  <a:rPr lang="en-US" altLang="zh-CN" sz="2800" dirty="0"/>
                  <a:t>Cu)</a:t>
                </a:r>
                <a14:m>
                  <m:oMath xmlns:m="http://schemas.openxmlformats.org/officeDocument/2006/math">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en-US" altLang="zh-CN" sz="2800"/>
                                <m:t>①</m:t>
                              </m:r>
                              <m:r>
                                <m:rPr>
                                  <m:nor/>
                                </m:rPr>
                                <a:rPr lang="zh-CN" altLang="zh-CN" sz="2800"/>
                                <m:t>开始产生</m:t>
                              </m:r>
                              <m:r>
                                <m:rPr>
                                  <m:sty m:val="p"/>
                                </m:rPr>
                                <a:rPr lang="en-US" altLang="zh-CN" sz="2800">
                                  <a:latin typeface="Cambria Math" panose="02040503050406030204" pitchFamily="18" charset="0"/>
                                </a:rPr>
                                <m:t>S</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Sub>
                              <m:r>
                                <m:rPr>
                                  <m:nor/>
                                </m:rPr>
                                <a:rPr lang="en-US" altLang="zh-CN" sz="2800"/>
                                <m:t>(</m:t>
                              </m:r>
                              <m:r>
                                <m:rPr>
                                  <m:nor/>
                                </m:rPr>
                                <a:rPr lang="zh-CN" altLang="zh-CN" sz="2800"/>
                                <m:t>加热</m:t>
                              </m:r>
                              <m:r>
                                <m:rPr>
                                  <m:nor/>
                                </m:rPr>
                                <a:rPr lang="en-US" altLang="zh-CN" sz="2800"/>
                                <m:t>)</m:t>
                              </m:r>
                              <m:r>
                                <a:rPr lang="en-US" altLang="zh-CN" sz="2800" b="0" i="1" smtClean="0">
                                  <a:latin typeface="Cambria Math" panose="02040503050406030204" pitchFamily="18" charset="0"/>
                                </a:rPr>
                                <m:t>                               </m:t>
                              </m:r>
                            </m:e>
                          </m:mr>
                          <m:mr>
                            <m:e>
                              <m:r>
                                <m:rPr>
                                  <m:nor/>
                                </m:rPr>
                                <a:rPr lang="en-US" altLang="zh-CN" sz="2800"/>
                                <m:t>②</m:t>
                              </m:r>
                              <m:r>
                                <m:rPr>
                                  <m:nor/>
                                </m:rPr>
                                <a:rPr lang="zh-CN" altLang="zh-CN" sz="2800"/>
                                <m:t>浓度变小</m:t>
                              </m:r>
                              <m:r>
                                <m:rPr>
                                  <m:nor/>
                                </m:rPr>
                                <a:rPr lang="en-US" altLang="zh-CN" sz="2800"/>
                                <m:t>,</m:t>
                              </m:r>
                              <m:r>
                                <m:rPr>
                                  <m:nor/>
                                </m:rPr>
                                <a:rPr lang="zh-CN" altLang="zh-CN" sz="2800"/>
                                <m:t>稀</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2</m:t>
                                  </m:r>
                                </m:sub>
                              </m:sSub>
                              <m:r>
                                <m:rPr>
                                  <m:sty m:val="p"/>
                                </m:rPr>
                                <a:rPr lang="en-US" altLang="zh-CN" sz="2800">
                                  <a:latin typeface="Cambria Math" panose="02040503050406030204" pitchFamily="18" charset="0"/>
                                </a:rPr>
                                <m:t>S</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Sub>
                              <m:r>
                                <m:rPr>
                                  <m:nor/>
                                </m:rPr>
                                <a:rPr lang="zh-CN" altLang="zh-CN" sz="2800"/>
                                <m:t>不再与</m:t>
                              </m:r>
                              <m:r>
                                <m:rPr>
                                  <m:sty m:val="p"/>
                                </m:rPr>
                                <a:rPr lang="en-US" altLang="zh-CN" sz="2800">
                                  <a:latin typeface="Cambria Math" panose="02040503050406030204" pitchFamily="18" charset="0"/>
                                </a:rPr>
                                <m:t>Cu</m:t>
                              </m:r>
                              <m:r>
                                <m:rPr>
                                  <m:nor/>
                                </m:rPr>
                                <a:rPr lang="zh-CN" altLang="zh-CN" sz="2800"/>
                                <m:t>反应</m:t>
                              </m:r>
                              <m:r>
                                <m:rPr>
                                  <m:nor/>
                                </m:rPr>
                                <a:rPr lang="en-US" altLang="zh-CN" sz="2800" b="0" i="0" smtClean="0"/>
                                <m:t>    </m:t>
                              </m:r>
                            </m:e>
                          </m:mr>
                          <m:mr>
                            <m:e>
                              <m:r>
                                <m:rPr>
                                  <m:nor/>
                                </m:rPr>
                                <a:rPr lang="en-US" altLang="zh-CN" sz="2800"/>
                                <m:t>③</m:t>
                              </m:r>
                              <m:r>
                                <m:rPr>
                                  <m:nor/>
                                </m:rPr>
                                <a:rPr lang="zh-CN" altLang="zh-CN" sz="2800"/>
                                <m:t>生成</m:t>
                              </m:r>
                              <m:r>
                                <m:rPr>
                                  <m:sty m:val="p"/>
                                </m:rPr>
                                <a:rPr lang="en-US" altLang="zh-CN" sz="2800">
                                  <a:latin typeface="Cambria Math" panose="02040503050406030204" pitchFamily="18" charset="0"/>
                                </a:rPr>
                                <m:t>S</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Sub>
                              <m:r>
                                <m:rPr>
                                  <m:nor/>
                                </m:rPr>
                                <a:rPr lang="zh-CN" altLang="zh-CN" sz="2800"/>
                                <m:t>的物质的量小于浓</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2</m:t>
                                  </m:r>
                                </m:sub>
                              </m:sSub>
                              <m:r>
                                <m:rPr>
                                  <m:sty m:val="p"/>
                                </m:rPr>
                                <a:rPr lang="en-US" altLang="zh-CN" sz="2800">
                                  <a:latin typeface="Cambria Math" panose="02040503050406030204" pitchFamily="18" charset="0"/>
                                </a:rPr>
                                <m:t>S</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Sub>
                              <m:r>
                                <m:rPr>
                                  <m:nor/>
                                </m:rPr>
                                <a:rPr lang="zh-CN" altLang="zh-CN" sz="2800"/>
                                <m:t>中</m:t>
                              </m:r>
                            </m:e>
                          </m:mr>
                          <m:mr>
                            <m:e>
                              <m:r>
                                <m:rPr>
                                  <m:nor/>
                                </m:rPr>
                                <a:rPr lang="zh-CN" altLang="zh-CN" sz="2800"/>
                                <m:t>所含</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2</m:t>
                                  </m:r>
                                </m:sub>
                              </m:sSub>
                              <m:r>
                                <m:rPr>
                                  <m:sty m:val="p"/>
                                </m:rPr>
                                <a:rPr lang="en-US" altLang="zh-CN" sz="2800">
                                  <a:latin typeface="Cambria Math" panose="02040503050406030204" pitchFamily="18" charset="0"/>
                                </a:rPr>
                                <m:t>S</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Sub>
                              <m:r>
                                <m:rPr>
                                  <m:nor/>
                                </m:rPr>
                                <a:rPr lang="zh-CN" altLang="zh-CN" sz="2800"/>
                                <m:t>物质的量的</m:t>
                              </m:r>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e>
                          </m:mr>
                        </m:m>
                      </m:e>
                    </m:d>
                  </m:oMath>
                </a14:m>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5038944"/>
              </a:xfrm>
              <a:prstGeom prst="rect">
                <a:avLst/>
              </a:prstGeom>
              <a:blipFill>
                <a:blip r:embed="rId2"/>
                <a:stretch>
                  <a:fillRect l="-10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59241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2" name="矩形 1"/>
          <p:cNvSpPr/>
          <p:nvPr/>
        </p:nvSpPr>
        <p:spPr>
          <a:xfrm>
            <a:off x="234043" y="244824"/>
            <a:ext cx="11723913" cy="3970318"/>
          </a:xfrm>
          <a:prstGeom prst="rect">
            <a:avLst/>
          </a:prstGeom>
        </p:spPr>
        <p:txBody>
          <a:bodyPr wrap="square">
            <a:spAutoFit/>
          </a:bodyPr>
          <a:lstStyle/>
          <a:p>
            <a:pPr>
              <a:lnSpc>
                <a:spcPct val="150000"/>
              </a:lnSpc>
            </a:pPr>
            <a:r>
              <a:rPr lang="en-US" altLang="zh-CN" sz="2800" dirty="0"/>
              <a:t>(3)</a:t>
            </a:r>
            <a:r>
              <a:rPr lang="zh-CN" altLang="zh-CN" sz="2800" dirty="0"/>
              <a:t>钝化</a:t>
            </a:r>
            <a:r>
              <a:rPr lang="en-US" altLang="zh-CN" sz="2800" dirty="0"/>
              <a:t>:</a:t>
            </a:r>
            <a:r>
              <a:rPr lang="zh-CN" altLang="zh-CN" sz="2800" dirty="0"/>
              <a:t>常温下浓</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使</a:t>
            </a:r>
            <a:r>
              <a:rPr lang="en-US" altLang="zh-CN" sz="2800" dirty="0"/>
              <a:t>Fe</a:t>
            </a:r>
            <a:r>
              <a:rPr lang="zh-CN" altLang="zh-CN" sz="2800" dirty="0"/>
              <a:t>、</a:t>
            </a:r>
            <a:r>
              <a:rPr lang="en-US" altLang="zh-CN" sz="2800" dirty="0"/>
              <a:t>Al</a:t>
            </a:r>
            <a:r>
              <a:rPr lang="zh-CN" altLang="zh-CN" sz="2800" dirty="0"/>
              <a:t>钝化</a:t>
            </a:r>
            <a:r>
              <a:rPr lang="en-US" altLang="zh-CN" sz="2800" dirty="0"/>
              <a:t>,</a:t>
            </a:r>
            <a:r>
              <a:rPr lang="zh-CN" altLang="zh-CN" sz="2800" dirty="0"/>
              <a:t>若加热或将浓</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稀释</a:t>
            </a:r>
            <a:r>
              <a:rPr lang="en-US" altLang="zh-CN" sz="2800" dirty="0"/>
              <a:t>,</a:t>
            </a:r>
            <a:r>
              <a:rPr lang="zh-CN" altLang="zh-CN" sz="2800" dirty="0"/>
              <a:t>则可以继续反应</a:t>
            </a:r>
            <a:r>
              <a:rPr lang="en-US" altLang="zh-CN" sz="2800" dirty="0"/>
              <a:t>:2Fe+6H</a:t>
            </a:r>
            <a:r>
              <a:rPr lang="en-US" altLang="zh-CN" sz="2800" baseline="-25000" dirty="0"/>
              <a:t>2</a:t>
            </a:r>
            <a:r>
              <a:rPr lang="en-US" altLang="zh-CN" sz="2800" dirty="0"/>
              <a:t>SO</a:t>
            </a:r>
            <a:r>
              <a:rPr lang="en-US" altLang="zh-CN" sz="2800" baseline="-25000" dirty="0"/>
              <a:t>4</a:t>
            </a:r>
            <a:r>
              <a:rPr lang="en-US" altLang="zh-CN" sz="2800" dirty="0"/>
              <a:t>       Fe</a:t>
            </a:r>
            <a:r>
              <a:rPr lang="en-US" altLang="zh-CN" sz="2800" baseline="-25000" dirty="0"/>
              <a:t>2</a:t>
            </a:r>
            <a:r>
              <a:rPr lang="en-US" altLang="zh-CN" sz="2800" dirty="0"/>
              <a:t>(SO</a:t>
            </a:r>
            <a:r>
              <a:rPr lang="en-US" altLang="zh-CN" sz="2800" baseline="-25000" dirty="0"/>
              <a:t>4</a:t>
            </a:r>
            <a:r>
              <a:rPr lang="en-US" altLang="zh-CN" sz="2800" dirty="0"/>
              <a:t>)</a:t>
            </a:r>
            <a:r>
              <a:rPr lang="en-US" altLang="zh-CN" sz="2800" baseline="-25000" dirty="0"/>
              <a:t>3</a:t>
            </a:r>
            <a:r>
              <a:rPr lang="en-US" altLang="zh-CN" sz="2800" dirty="0"/>
              <a:t>+3SO</a:t>
            </a:r>
            <a:r>
              <a:rPr lang="en-US" altLang="zh-CN" sz="2800" baseline="-25000" dirty="0"/>
              <a:t>2</a:t>
            </a:r>
            <a:r>
              <a:rPr lang="en-US" altLang="zh-CN" sz="2800" dirty="0"/>
              <a:t>↑+6H</a:t>
            </a:r>
            <a:r>
              <a:rPr lang="en-US" altLang="zh-CN" sz="2800" baseline="-25000" dirty="0"/>
              <a:t>2</a:t>
            </a:r>
            <a:r>
              <a:rPr lang="en-US" altLang="zh-CN" sz="2800" dirty="0"/>
              <a:t>O,Fe+H</a:t>
            </a:r>
            <a:r>
              <a:rPr lang="en-US" altLang="zh-CN" sz="2800" baseline="-25000" dirty="0"/>
              <a:t>2</a:t>
            </a:r>
            <a:r>
              <a:rPr lang="en-US" altLang="zh-CN" sz="2800" dirty="0"/>
              <a:t>SO</a:t>
            </a:r>
            <a:r>
              <a:rPr lang="en-US" altLang="zh-CN" sz="2800" baseline="-25000" dirty="0"/>
              <a:t>4</a:t>
            </a:r>
            <a:r>
              <a:rPr lang="en-US" altLang="zh-CN" sz="2800" dirty="0"/>
              <a:t>         FeSO</a:t>
            </a:r>
            <a:r>
              <a:rPr lang="en-US" altLang="zh-CN" sz="2800" baseline="-25000" dirty="0"/>
              <a:t>4</a:t>
            </a:r>
            <a:r>
              <a:rPr lang="en-US" altLang="zh-CN" sz="2800" dirty="0"/>
              <a:t>+H</a:t>
            </a:r>
            <a:r>
              <a:rPr lang="en-US" altLang="zh-CN" sz="2800" baseline="-25000" dirty="0"/>
              <a:t>2</a:t>
            </a:r>
            <a:r>
              <a:rPr lang="en-US" altLang="zh-CN" sz="2800" dirty="0"/>
              <a:t>↑</a:t>
            </a:r>
            <a:r>
              <a:rPr lang="zh-CN" altLang="zh-CN" sz="2800" dirty="0"/>
              <a:t>。</a:t>
            </a:r>
            <a:endParaRPr lang="en-US" altLang="zh-CN" sz="2800" dirty="0"/>
          </a:p>
          <a:p>
            <a:pPr>
              <a:lnSpc>
                <a:spcPct val="150000"/>
              </a:lnSpc>
            </a:pPr>
            <a:r>
              <a:rPr lang="zh-CN" altLang="en-US" sz="2800" b="1" dirty="0">
                <a:solidFill>
                  <a:srgbClr val="DA251C"/>
                </a:solidFill>
              </a:rPr>
              <a:t>注意</a:t>
            </a:r>
            <a:r>
              <a:rPr lang="zh-CN" altLang="en-US" sz="2800" dirty="0"/>
              <a:t> </a:t>
            </a:r>
            <a:r>
              <a:rPr lang="en-US" altLang="zh-CN" sz="2800" dirty="0"/>
              <a:t>1.</a:t>
            </a:r>
            <a:r>
              <a:rPr lang="zh-CN" altLang="zh-CN" sz="2800" dirty="0"/>
              <a:t>浓硫酸与物质发生氧化还原反应时</a:t>
            </a:r>
            <a:r>
              <a:rPr lang="en-US" altLang="zh-CN" sz="2800" dirty="0"/>
              <a:t>,</a:t>
            </a:r>
            <a:r>
              <a:rPr lang="zh-CN" altLang="zh-CN" sz="2800" dirty="0"/>
              <a:t>如果浓硫酸的量不足</a:t>
            </a:r>
            <a:r>
              <a:rPr lang="en-US" altLang="zh-CN" sz="2800" dirty="0"/>
              <a:t>,</a:t>
            </a:r>
            <a:r>
              <a:rPr lang="zh-CN" altLang="zh-CN" sz="2800" dirty="0"/>
              <a:t>则反应分两个阶段。浓硫酸变稀后</a:t>
            </a:r>
            <a:r>
              <a:rPr lang="en-US" altLang="zh-CN" sz="2800" dirty="0"/>
              <a:t>,</a:t>
            </a:r>
            <a:r>
              <a:rPr lang="zh-CN" altLang="zh-CN" sz="2800" dirty="0"/>
              <a:t>产生</a:t>
            </a:r>
            <a:r>
              <a:rPr lang="en-US" altLang="zh-CN" sz="2800" dirty="0"/>
              <a:t>H</a:t>
            </a:r>
            <a:r>
              <a:rPr lang="en-US" altLang="zh-CN" sz="2800" baseline="-25000" dirty="0"/>
              <a:t>2</a:t>
            </a:r>
            <a:r>
              <a:rPr lang="zh-CN" altLang="zh-CN" sz="2800" dirty="0"/>
              <a:t>或反应停止。</a:t>
            </a:r>
          </a:p>
          <a:p>
            <a:pPr>
              <a:lnSpc>
                <a:spcPct val="150000"/>
              </a:lnSpc>
            </a:pPr>
            <a:r>
              <a:rPr lang="en-US" altLang="zh-CN" sz="2800" dirty="0"/>
              <a:t>2.</a:t>
            </a:r>
            <a:r>
              <a:rPr lang="zh-CN" altLang="zh-CN" sz="2800" dirty="0"/>
              <a:t>浓硫酸参与的反应一般不写离子方程式。</a:t>
            </a:r>
          </a:p>
          <a:p>
            <a:pPr>
              <a:lnSpc>
                <a:spcPct val="150000"/>
              </a:lnSpc>
            </a:pPr>
            <a:endParaRPr lang="zh-CN" altLang="zh-CN" sz="2800" dirty="0"/>
          </a:p>
        </p:txBody>
      </p:sp>
      <p:pic>
        <p:nvPicPr>
          <p:cNvPr id="14" name="图片 13"/>
          <p:cNvPicPr/>
          <p:nvPr/>
        </p:nvPicPr>
        <p:blipFill>
          <a:blip r:embed="rId2"/>
          <a:stretch>
            <a:fillRect/>
          </a:stretch>
        </p:blipFill>
        <p:spPr>
          <a:xfrm>
            <a:off x="3111182" y="1025629"/>
            <a:ext cx="439738" cy="396402"/>
          </a:xfrm>
          <a:prstGeom prst="rect">
            <a:avLst/>
          </a:prstGeom>
        </p:spPr>
      </p:pic>
      <p:pic>
        <p:nvPicPr>
          <p:cNvPr id="15" name="图片 14"/>
          <p:cNvPicPr/>
          <p:nvPr/>
        </p:nvPicPr>
        <p:blipFill>
          <a:blip r:embed="rId3"/>
          <a:stretch>
            <a:fillRect/>
          </a:stretch>
        </p:blipFill>
        <p:spPr>
          <a:xfrm>
            <a:off x="8912542" y="1172209"/>
            <a:ext cx="439738" cy="249822"/>
          </a:xfrm>
          <a:prstGeom prst="rect">
            <a:avLst/>
          </a:prstGeom>
        </p:spPr>
      </p:pic>
    </p:spTree>
    <p:extLst>
      <p:ext uri="{BB962C8B-B14F-4D97-AF65-F5344CB8AC3E}">
        <p14:creationId xmlns:p14="http://schemas.microsoft.com/office/powerpoint/2010/main" val="3769977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mc:AlternateContent xmlns:mc="http://schemas.openxmlformats.org/markup-compatibility/2006" xmlns:a14="http://schemas.microsoft.com/office/drawing/2010/main">
        <mc:Choice Requires="a14">
          <p:sp>
            <p:nvSpPr>
              <p:cNvPr id="2" name="矩形 1"/>
              <p:cNvSpPr/>
              <p:nvPr/>
            </p:nvSpPr>
            <p:spPr>
              <a:xfrm>
                <a:off x="234043" y="244824"/>
                <a:ext cx="11723913" cy="698396"/>
              </a:xfrm>
              <a:prstGeom prst="rect">
                <a:avLst/>
              </a:prstGeom>
            </p:spPr>
            <p:txBody>
              <a:bodyPr wrap="square">
                <a:spAutoFit/>
              </a:bodyPr>
              <a:lstStyle/>
              <a:p>
                <a:pPr>
                  <a:lnSpc>
                    <a:spcPct val="150000"/>
                  </a:lnSpc>
                </a:pPr>
                <a:r>
                  <a:rPr lang="en-US" altLang="zh-CN" sz="2800" b="1" dirty="0"/>
                  <a:t>2.S</a:t>
                </a:r>
                <a14:m>
                  <m:oMath xmlns:m="http://schemas.openxmlformats.org/officeDocument/2006/math">
                    <m:sSubSup>
                      <m:sSubSupPr>
                        <m:ctrlPr>
                          <a:rPr lang="zh-CN" altLang="zh-CN" sz="2800" b="1" i="1">
                            <a:latin typeface="Cambria Math" panose="02040503050406030204" pitchFamily="18" charset="0"/>
                          </a:rPr>
                        </m:ctrlPr>
                      </m:sSubSupPr>
                      <m:e>
                        <m:r>
                          <a:rPr lang="en-US" altLang="zh-CN" sz="2800" b="1" i="1">
                            <a:latin typeface="Cambria Math" panose="02040503050406030204" pitchFamily="18" charset="0"/>
                          </a:rPr>
                          <m:t>𝐎</m:t>
                        </m:r>
                      </m:e>
                      <m:sub>
                        <m:r>
                          <a:rPr lang="en-US" altLang="zh-CN" sz="2800" b="1" i="1">
                            <a:latin typeface="Cambria Math" panose="02040503050406030204" pitchFamily="18" charset="0"/>
                          </a:rPr>
                          <m:t>𝟑</m:t>
                        </m:r>
                      </m:sub>
                      <m:sup>
                        <m:r>
                          <a:rPr lang="en-US" altLang="zh-CN" sz="2800" b="1" i="1">
                            <a:latin typeface="Cambria Math" panose="02040503050406030204" pitchFamily="18" charset="0"/>
                          </a:rPr>
                          <m:t>𝟐</m:t>
                        </m:r>
                        <m:r>
                          <m:rPr>
                            <m:nor/>
                          </m:rPr>
                          <a:rPr lang="en-US" altLang="zh-CN" sz="2800" b="1" i="1"/>
                          <m:t>−</m:t>
                        </m:r>
                      </m:sup>
                    </m:sSubSup>
                  </m:oMath>
                </a14:m>
                <a:r>
                  <a:rPr lang="zh-CN" altLang="zh-CN" sz="2800" b="1" dirty="0"/>
                  <a:t>和</a:t>
                </a:r>
                <a:r>
                  <a:rPr lang="en-US" altLang="zh-CN" sz="2800" b="1" dirty="0"/>
                  <a:t>S</a:t>
                </a:r>
                <a14:m>
                  <m:oMath xmlns:m="http://schemas.openxmlformats.org/officeDocument/2006/math">
                    <m:sSubSup>
                      <m:sSubSupPr>
                        <m:ctrlPr>
                          <a:rPr lang="zh-CN" altLang="zh-CN" sz="2800" b="1" i="1">
                            <a:latin typeface="Cambria Math" panose="02040503050406030204" pitchFamily="18" charset="0"/>
                          </a:rPr>
                        </m:ctrlPr>
                      </m:sSubSupPr>
                      <m:e>
                        <m:r>
                          <a:rPr lang="en-US" altLang="zh-CN" sz="2800" b="1" i="1">
                            <a:latin typeface="Cambria Math" panose="02040503050406030204" pitchFamily="18" charset="0"/>
                          </a:rPr>
                          <m:t>𝐎</m:t>
                        </m:r>
                      </m:e>
                      <m:sub>
                        <m:r>
                          <a:rPr lang="en-US" altLang="zh-CN" sz="2800" b="1" i="1">
                            <a:latin typeface="Cambria Math" panose="02040503050406030204" pitchFamily="18" charset="0"/>
                          </a:rPr>
                          <m:t>𝟒</m:t>
                        </m:r>
                      </m:sub>
                      <m:sup>
                        <m:r>
                          <a:rPr lang="en-US" altLang="zh-CN" sz="2800" b="1" i="1">
                            <a:latin typeface="Cambria Math" panose="02040503050406030204" pitchFamily="18" charset="0"/>
                          </a:rPr>
                          <m:t>𝟐</m:t>
                        </m:r>
                        <m:r>
                          <m:rPr>
                            <m:nor/>
                          </m:rPr>
                          <a:rPr lang="en-US" altLang="zh-CN" sz="2800" b="1" i="1"/>
                          <m:t>−</m:t>
                        </m:r>
                      </m:sup>
                    </m:sSubSup>
                  </m:oMath>
                </a14:m>
                <a:r>
                  <a:rPr lang="zh-CN" altLang="zh-CN" sz="2800" b="1" dirty="0"/>
                  <a:t>的检验</a:t>
                </a:r>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698396"/>
              </a:xfrm>
              <a:prstGeom prst="rect">
                <a:avLst/>
              </a:prstGeom>
              <a:blipFill rotWithShape="1">
                <a:blip r:embed="rId2"/>
                <a:stretch>
                  <a:fillRect l="-1040" b="-226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90223080"/>
                  </p:ext>
                </p:extLst>
              </p:nvPr>
            </p:nvGraphicFramePr>
            <p:xfrm>
              <a:off x="396241" y="1167924"/>
              <a:ext cx="11399518" cy="5069206"/>
            </p:xfrm>
            <a:graphic>
              <a:graphicData uri="http://schemas.openxmlformats.org/drawingml/2006/table">
                <a:tbl>
                  <a:tblPr firstRow="1" firstCol="1" bandRow="1">
                    <a:tableStyleId>{5C22544A-7EE6-4342-B048-85BDC9FD1C3A}</a:tableStyleId>
                  </a:tblPr>
                  <a:tblGrid>
                    <a:gridCol w="551367">
                      <a:extLst>
                        <a:ext uri="{9D8B030D-6E8A-4147-A177-3AD203B41FA5}">
                          <a16:colId xmlns:a16="http://schemas.microsoft.com/office/drawing/2014/main" xmlns="" val="3514054519"/>
                        </a:ext>
                      </a:extLst>
                    </a:gridCol>
                    <a:gridCol w="6776154">
                      <a:extLst>
                        <a:ext uri="{9D8B030D-6E8A-4147-A177-3AD203B41FA5}">
                          <a16:colId xmlns:a16="http://schemas.microsoft.com/office/drawing/2014/main" xmlns="" val="184605472"/>
                        </a:ext>
                      </a:extLst>
                    </a:gridCol>
                    <a:gridCol w="4071997">
                      <a:extLst>
                        <a:ext uri="{9D8B030D-6E8A-4147-A177-3AD203B41FA5}">
                          <a16:colId xmlns:a16="http://schemas.microsoft.com/office/drawing/2014/main" xmlns="" val="3575601949"/>
                        </a:ext>
                      </a:extLst>
                    </a:gridCol>
                  </a:tblGrid>
                  <a:tr h="0">
                    <a:tc>
                      <a:txBody>
                        <a:bodyPr/>
                        <a:lstStyle/>
                        <a:p>
                          <a:pPr algn="ctr">
                            <a:lnSpc>
                              <a:spcPct val="130000"/>
                            </a:lnSpc>
                            <a:spcAft>
                              <a:spcPts val="0"/>
                            </a:spcAft>
                          </a:pPr>
                          <a:r>
                            <a:rPr lang="en-US" sz="2800" b="0" dirty="0">
                              <a:solidFill>
                                <a:schemeClr val="tx1"/>
                              </a:solidFill>
                              <a:effectLst/>
                            </a:rPr>
                            <a:t>  </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en-US" sz="2800" b="0" dirty="0">
                              <a:solidFill>
                                <a:schemeClr val="tx1"/>
                              </a:solidFill>
                              <a:effectLst/>
                            </a:rPr>
                            <a:t>S</a:t>
                          </a:r>
                          <a14:m>
                            <m:oMath xmlns:m="http://schemas.openxmlformats.org/officeDocument/2006/math">
                              <m:sSubSup>
                                <m:sSubSupPr>
                                  <m:ctrlPr>
                                    <a:rPr lang="zh-CN" sz="2800" b="0" i="1">
                                      <a:solidFill>
                                        <a:schemeClr val="tx1"/>
                                      </a:solidFill>
                                      <a:effectLst/>
                                      <a:latin typeface="Cambria Math" panose="02040503050406030204" pitchFamily="18" charset="0"/>
                                    </a:rPr>
                                  </m:ctrlPr>
                                </m:sSubSupPr>
                                <m:e>
                                  <m:r>
                                    <m:rPr>
                                      <m:nor/>
                                    </m:rPr>
                                    <a:rPr lang="en-US" altLang="zh-CN" sz="2800" b="0" dirty="0" smtClean="0">
                                      <a:solidFill>
                                        <a:schemeClr val="tx1"/>
                                      </a:solidFill>
                                      <a:effectLst/>
                                    </a:rPr>
                                    <m:t>O</m:t>
                                  </m:r>
                                </m:e>
                                <m:sub>
                                  <m:r>
                                    <a:rPr lang="en-US" sz="2800" b="0" i="1">
                                      <a:solidFill>
                                        <a:schemeClr val="tx1"/>
                                      </a:solidFill>
                                      <a:effectLst/>
                                      <a:latin typeface="Cambria Math" panose="02040503050406030204" pitchFamily="18" charset="0"/>
                                    </a:rPr>
                                    <m:t>3</m:t>
                                  </m:r>
                                </m:sub>
                                <m:sup>
                                  <m:r>
                                    <a:rPr lang="en-US" sz="2800" b="0" i="1">
                                      <a:solidFill>
                                        <a:schemeClr val="tx1"/>
                                      </a:solidFill>
                                      <a:effectLst/>
                                      <a:latin typeface="Cambria Math" panose="02040503050406030204" pitchFamily="18" charset="0"/>
                                    </a:rPr>
                                    <m:t>2</m:t>
                                  </m:r>
                                  <m:r>
                                    <m:rPr>
                                      <m:nor/>
                                    </m:rPr>
                                    <a:rPr lang="en-US" sz="2800" b="0">
                                      <a:solidFill>
                                        <a:schemeClr val="tx1"/>
                                      </a:solidFill>
                                      <a:effectLst/>
                                    </a:rPr>
                                    <m:t>−</m:t>
                                  </m:r>
                                </m:sup>
                              </m:sSubSup>
                            </m:oMath>
                          </a14:m>
                          <a:r>
                            <a:rPr lang="zh-CN" sz="2800" b="0" dirty="0">
                              <a:solidFill>
                                <a:schemeClr val="tx1"/>
                              </a:solidFill>
                              <a:effectLst/>
                            </a:rPr>
                            <a:t>的检验方法</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0"/>
                            </a:spcAft>
                          </a:pPr>
                          <a:r>
                            <a:rPr lang="en-US" sz="2800" b="0" dirty="0">
                              <a:solidFill>
                                <a:schemeClr val="tx1"/>
                              </a:solidFill>
                              <a:effectLst/>
                            </a:rPr>
                            <a:t>S</a:t>
                          </a:r>
                          <a14:m>
                            <m:oMath xmlns:m="http://schemas.openxmlformats.org/officeDocument/2006/math">
                              <m:sSubSup>
                                <m:sSubSupPr>
                                  <m:ctrlPr>
                                    <a:rPr lang="zh-CN" sz="2800" b="0" i="1">
                                      <a:solidFill>
                                        <a:schemeClr val="tx1"/>
                                      </a:solidFill>
                                      <a:effectLst/>
                                      <a:latin typeface="Cambria Math" panose="02040503050406030204" pitchFamily="18" charset="0"/>
                                    </a:rPr>
                                  </m:ctrlPr>
                                </m:sSubSupPr>
                                <m:e>
                                  <m:r>
                                    <m:rPr>
                                      <m:nor/>
                                    </m:rPr>
                                    <a:rPr lang="en-US" altLang="zh-CN" sz="2800" b="0" dirty="0" smtClean="0">
                                      <a:solidFill>
                                        <a:schemeClr val="tx1"/>
                                      </a:solidFill>
                                      <a:effectLst/>
                                    </a:rPr>
                                    <m:t>O</m:t>
                                  </m:r>
                                </m:e>
                                <m:sub>
                                  <m:r>
                                    <a:rPr lang="en-US" sz="2800" b="0" i="1">
                                      <a:solidFill>
                                        <a:schemeClr val="tx1"/>
                                      </a:solidFill>
                                      <a:effectLst/>
                                      <a:latin typeface="Cambria Math" panose="02040503050406030204" pitchFamily="18" charset="0"/>
                                    </a:rPr>
                                    <m:t>4</m:t>
                                  </m:r>
                                </m:sub>
                                <m:sup>
                                  <m:r>
                                    <a:rPr lang="en-US" sz="2800" b="0" i="1">
                                      <a:solidFill>
                                        <a:schemeClr val="tx1"/>
                                      </a:solidFill>
                                      <a:effectLst/>
                                      <a:latin typeface="Cambria Math" panose="02040503050406030204" pitchFamily="18" charset="0"/>
                                    </a:rPr>
                                    <m:t>2</m:t>
                                  </m:r>
                                  <m:r>
                                    <m:rPr>
                                      <m:nor/>
                                    </m:rPr>
                                    <a:rPr lang="en-US" sz="2800" b="0">
                                      <a:solidFill>
                                        <a:schemeClr val="tx1"/>
                                      </a:solidFill>
                                      <a:effectLst/>
                                    </a:rPr>
                                    <m:t>−</m:t>
                                  </m:r>
                                </m:sup>
                              </m:sSubSup>
                            </m:oMath>
                          </a14:m>
                          <a:r>
                            <a:rPr lang="zh-CN" sz="2800" b="0" dirty="0">
                              <a:solidFill>
                                <a:schemeClr val="tx1"/>
                              </a:solidFill>
                              <a:effectLst/>
                            </a:rPr>
                            <a:t>的检验方法</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4306542"/>
                      </a:ext>
                    </a:extLst>
                  </a:tr>
                  <a:tr h="0">
                    <a:tc>
                      <a:txBody>
                        <a:bodyPr/>
                        <a:lstStyle/>
                        <a:p>
                          <a:pPr algn="ctr">
                            <a:lnSpc>
                              <a:spcPct val="130000"/>
                            </a:lnSpc>
                            <a:spcAft>
                              <a:spcPts val="0"/>
                            </a:spcAft>
                          </a:pPr>
                          <a:r>
                            <a:rPr lang="zh-CN" sz="2800" b="0">
                              <a:solidFill>
                                <a:schemeClr val="tx1"/>
                              </a:solidFill>
                              <a:effectLst/>
                            </a:rPr>
                            <a:t>原理</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Aft>
                              <a:spcPts val="0"/>
                            </a:spcAft>
                          </a:pPr>
                          <a:r>
                            <a:rPr lang="en-US" sz="2800" b="0" dirty="0">
                              <a:solidFill>
                                <a:schemeClr val="tx1"/>
                              </a:solidFill>
                              <a:effectLst/>
                            </a:rPr>
                            <a:t>S</a:t>
                          </a:r>
                          <a14:m>
                            <m:oMath xmlns:m="http://schemas.openxmlformats.org/officeDocument/2006/math">
                              <m:sSubSup>
                                <m:sSubSupPr>
                                  <m:ctrlPr>
                                    <a:rPr lang="zh-CN" sz="2800" b="0" i="1">
                                      <a:solidFill>
                                        <a:schemeClr val="tx1"/>
                                      </a:solidFill>
                                      <a:effectLst/>
                                      <a:latin typeface="Cambria Math" panose="02040503050406030204" pitchFamily="18" charset="0"/>
                                    </a:rPr>
                                  </m:ctrlPr>
                                </m:sSubSupPr>
                                <m:e>
                                  <m:r>
                                    <m:rPr>
                                      <m:nor/>
                                    </m:rPr>
                                    <a:rPr lang="en-US" altLang="zh-CN" sz="2800" b="0" dirty="0" smtClean="0">
                                      <a:solidFill>
                                        <a:schemeClr val="tx1"/>
                                      </a:solidFill>
                                      <a:effectLst/>
                                    </a:rPr>
                                    <m:t>O</m:t>
                                  </m:r>
                                </m:e>
                                <m:sub>
                                  <m:r>
                                    <a:rPr lang="en-US" sz="2800" b="0" i="1">
                                      <a:solidFill>
                                        <a:schemeClr val="tx1"/>
                                      </a:solidFill>
                                      <a:effectLst/>
                                      <a:latin typeface="Cambria Math" panose="02040503050406030204" pitchFamily="18" charset="0"/>
                                    </a:rPr>
                                    <m:t>3</m:t>
                                  </m:r>
                                </m:sub>
                                <m:sup>
                                  <m:r>
                                    <a:rPr lang="en-US" sz="2800" b="0" i="1">
                                      <a:solidFill>
                                        <a:schemeClr val="tx1"/>
                                      </a:solidFill>
                                      <a:effectLst/>
                                      <a:latin typeface="Cambria Math" panose="02040503050406030204" pitchFamily="18" charset="0"/>
                                    </a:rPr>
                                    <m:t>2</m:t>
                                  </m:r>
                                  <m:r>
                                    <m:rPr>
                                      <m:nor/>
                                    </m:rPr>
                                    <a:rPr lang="en-US" sz="2800" b="0">
                                      <a:solidFill>
                                        <a:schemeClr val="tx1"/>
                                      </a:solidFill>
                                      <a:effectLst/>
                                    </a:rPr>
                                    <m:t>−</m:t>
                                  </m:r>
                                </m:sup>
                              </m:sSubSup>
                            </m:oMath>
                          </a14:m>
                          <a:r>
                            <a:rPr lang="en-US" sz="2800" b="0" dirty="0">
                              <a:solidFill>
                                <a:schemeClr val="tx1"/>
                              </a:solidFill>
                              <a:effectLst/>
                            </a:rPr>
                            <a:t>+Ba</a:t>
                          </a:r>
                          <a:r>
                            <a:rPr lang="en-US" sz="2800" b="0" baseline="30000" dirty="0">
                              <a:solidFill>
                                <a:schemeClr val="tx1"/>
                              </a:solidFill>
                              <a:effectLst/>
                            </a:rPr>
                            <a:t>2+</a:t>
                          </a:r>
                          <a:r>
                            <a:rPr lang="en-US" sz="2800" b="0" dirty="0">
                              <a:solidFill>
                                <a:schemeClr val="tx1"/>
                              </a:solidFill>
                              <a:effectLst/>
                            </a:rPr>
                            <a:t>       BaSO</a:t>
                          </a:r>
                          <a:r>
                            <a:rPr lang="en-US" sz="2800" b="0" baseline="-25000" dirty="0">
                              <a:solidFill>
                                <a:schemeClr val="tx1"/>
                              </a:solidFill>
                              <a:effectLst/>
                            </a:rPr>
                            <a:t>3</a:t>
                          </a:r>
                          <a:r>
                            <a:rPr lang="en-US" sz="2800" b="0" dirty="0">
                              <a:solidFill>
                                <a:schemeClr val="tx1"/>
                              </a:solidFill>
                              <a:effectLst/>
                            </a:rPr>
                            <a:t>↓,</a:t>
                          </a:r>
                        </a:p>
                        <a:p>
                          <a:pPr>
                            <a:lnSpc>
                              <a:spcPct val="130000"/>
                            </a:lnSpc>
                            <a:spcAft>
                              <a:spcPts val="0"/>
                            </a:spcAft>
                          </a:pPr>
                          <a:r>
                            <a:rPr lang="en-US" sz="2800" b="0" dirty="0">
                              <a:solidFill>
                                <a:schemeClr val="tx1"/>
                              </a:solidFill>
                              <a:effectLst/>
                            </a:rPr>
                            <a:t>BaSO</a:t>
                          </a:r>
                          <a:r>
                            <a:rPr lang="en-US" sz="2800" b="0" baseline="-25000" dirty="0">
                              <a:solidFill>
                                <a:schemeClr val="tx1"/>
                              </a:solidFill>
                              <a:effectLst/>
                            </a:rPr>
                            <a:t>3</a:t>
                          </a:r>
                          <a:r>
                            <a:rPr lang="en-US" sz="2800" b="0" dirty="0">
                              <a:solidFill>
                                <a:schemeClr val="tx1"/>
                              </a:solidFill>
                              <a:effectLst/>
                            </a:rPr>
                            <a:t>+2H</a:t>
                          </a:r>
                          <a:r>
                            <a:rPr lang="en-US" sz="2800" b="0" baseline="30000" dirty="0">
                              <a:solidFill>
                                <a:schemeClr val="tx1"/>
                              </a:solidFill>
                              <a:effectLst/>
                            </a:rPr>
                            <a:t>+</a:t>
                          </a:r>
                          <a:r>
                            <a:rPr lang="en-US" sz="2800" b="0" dirty="0">
                              <a:solidFill>
                                <a:schemeClr val="tx1"/>
                              </a:solidFill>
                              <a:effectLst/>
                            </a:rPr>
                            <a:t>       Ba</a:t>
                          </a:r>
                          <a:r>
                            <a:rPr lang="en-US" sz="2800" b="0" baseline="30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Aft>
                              <a:spcPts val="0"/>
                            </a:spcAft>
                          </a:pPr>
                          <a:r>
                            <a:rPr lang="en-US" sz="2800" b="0" dirty="0">
                              <a:solidFill>
                                <a:schemeClr val="tx1"/>
                              </a:solidFill>
                              <a:effectLst/>
                            </a:rPr>
                            <a:t>Ba</a:t>
                          </a:r>
                          <a:r>
                            <a:rPr lang="en-US" sz="2800" b="0" baseline="30000" dirty="0">
                              <a:solidFill>
                                <a:schemeClr val="tx1"/>
                              </a:solidFill>
                              <a:effectLst/>
                            </a:rPr>
                            <a:t>2+</a:t>
                          </a:r>
                          <a:r>
                            <a:rPr lang="en-US" sz="2800" b="0" dirty="0">
                              <a:solidFill>
                                <a:schemeClr val="tx1"/>
                              </a:solidFill>
                              <a:effectLst/>
                            </a:rPr>
                            <a:t>+S</a:t>
                          </a:r>
                          <a14:m>
                            <m:oMath xmlns:m="http://schemas.openxmlformats.org/officeDocument/2006/math">
                              <m:sSubSup>
                                <m:sSubSupPr>
                                  <m:ctrlPr>
                                    <a:rPr lang="zh-CN" sz="2800" b="0" i="1">
                                      <a:solidFill>
                                        <a:schemeClr val="tx1"/>
                                      </a:solidFill>
                                      <a:effectLst/>
                                      <a:latin typeface="Cambria Math" panose="02040503050406030204" pitchFamily="18" charset="0"/>
                                    </a:rPr>
                                  </m:ctrlPr>
                                </m:sSubSupPr>
                                <m:e>
                                  <m:r>
                                    <m:rPr>
                                      <m:nor/>
                                    </m:rPr>
                                    <a:rPr lang="en-US" altLang="zh-CN" sz="2800" b="0" dirty="0" smtClean="0">
                                      <a:solidFill>
                                        <a:schemeClr val="tx1"/>
                                      </a:solidFill>
                                      <a:effectLst/>
                                    </a:rPr>
                                    <m:t>O</m:t>
                                  </m:r>
                                </m:e>
                                <m:sub>
                                  <m:r>
                                    <a:rPr lang="en-US" sz="2800" b="0" i="1">
                                      <a:solidFill>
                                        <a:schemeClr val="tx1"/>
                                      </a:solidFill>
                                      <a:effectLst/>
                                      <a:latin typeface="Cambria Math" panose="02040503050406030204" pitchFamily="18" charset="0"/>
                                    </a:rPr>
                                    <m:t>4</m:t>
                                  </m:r>
                                </m:sub>
                                <m:sup>
                                  <m:r>
                                    <a:rPr lang="en-US" sz="2800" b="0" i="1">
                                      <a:solidFill>
                                        <a:schemeClr val="tx1"/>
                                      </a:solidFill>
                                      <a:effectLst/>
                                      <a:latin typeface="Cambria Math" panose="02040503050406030204" pitchFamily="18" charset="0"/>
                                    </a:rPr>
                                    <m:t>2</m:t>
                                  </m:r>
                                  <m:r>
                                    <m:rPr>
                                      <m:nor/>
                                    </m:rPr>
                                    <a:rPr lang="en-US" sz="2800" b="0">
                                      <a:solidFill>
                                        <a:schemeClr val="tx1"/>
                                      </a:solidFill>
                                      <a:effectLst/>
                                    </a:rPr>
                                    <m:t>−</m:t>
                                  </m:r>
                                </m:sup>
                              </m:sSubSup>
                            </m:oMath>
                          </a14:m>
                          <a:r>
                            <a:rPr lang="en-US" sz="2800" b="0" dirty="0">
                              <a:solidFill>
                                <a:schemeClr val="tx1"/>
                              </a:solidFill>
                              <a:effectLst/>
                            </a:rPr>
                            <a:t>    </a:t>
                          </a:r>
                          <a:r>
                            <a:rPr lang="en-US" sz="2800" b="0" baseline="0" dirty="0">
                              <a:solidFill>
                                <a:schemeClr val="tx1"/>
                              </a:solidFill>
                              <a:effectLst/>
                            </a:rPr>
                            <a:t>  </a:t>
                          </a:r>
                          <a:r>
                            <a:rPr lang="en-US" sz="2800" b="0" dirty="0">
                              <a:solidFill>
                                <a:schemeClr val="tx1"/>
                              </a:solidFill>
                              <a:effectLst/>
                            </a:rPr>
                            <a:t>BaSO</a:t>
                          </a:r>
                          <a:r>
                            <a:rPr lang="en-US" sz="2800" b="0" baseline="-25000" dirty="0">
                              <a:solidFill>
                                <a:schemeClr val="tx1"/>
                              </a:solidFill>
                              <a:effectLst/>
                            </a:rPr>
                            <a:t>4</a:t>
                          </a:r>
                          <a:r>
                            <a:rPr lang="en-US" sz="2800" b="0" dirty="0">
                              <a:solidFill>
                                <a:schemeClr val="tx1"/>
                              </a:solidFill>
                              <a:effectLst/>
                            </a:rPr>
                            <a:t>↓(</a:t>
                          </a:r>
                          <a:r>
                            <a:rPr lang="zh-CN" sz="2800" b="0" dirty="0">
                              <a:solidFill>
                                <a:schemeClr val="tx1"/>
                              </a:solidFill>
                              <a:effectLst/>
                            </a:rPr>
                            <a:t>白色</a:t>
                          </a:r>
                          <a:r>
                            <a:rPr lang="en-US" sz="2800" b="0" dirty="0">
                              <a:solidFill>
                                <a:schemeClr val="tx1"/>
                              </a:solidFill>
                              <a:effectLst/>
                            </a:rPr>
                            <a:t>),BaSO</a:t>
                          </a:r>
                          <a:r>
                            <a:rPr lang="en-US" sz="2800" b="0" baseline="-25000" dirty="0">
                              <a:solidFill>
                                <a:schemeClr val="tx1"/>
                              </a:solidFill>
                              <a:effectLst/>
                            </a:rPr>
                            <a:t>4</a:t>
                          </a:r>
                          <a:r>
                            <a:rPr lang="zh-CN" sz="2800" b="0" dirty="0">
                              <a:solidFill>
                                <a:schemeClr val="tx1"/>
                              </a:solidFill>
                              <a:effectLst/>
                            </a:rPr>
                            <a:t>具有不溶于稀盐酸、稀硝酸的特性</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14361410"/>
                      </a:ext>
                    </a:extLst>
                  </a:tr>
                  <a:tr h="0">
                    <a:tc>
                      <a:txBody>
                        <a:bodyPr/>
                        <a:lstStyle/>
                        <a:p>
                          <a:pPr algn="ctr">
                            <a:lnSpc>
                              <a:spcPct val="130000"/>
                            </a:lnSpc>
                            <a:spcAft>
                              <a:spcPts val="0"/>
                            </a:spcAft>
                          </a:pPr>
                          <a:r>
                            <a:rPr lang="zh-CN" sz="2800" b="0">
                              <a:solidFill>
                                <a:schemeClr val="tx1"/>
                              </a:solidFill>
                              <a:effectLst/>
                            </a:rPr>
                            <a:t>方法</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Aft>
                              <a:spcPts val="0"/>
                            </a:spcAft>
                          </a:pPr>
                          <a:r>
                            <a:rPr lang="zh-CN" sz="2800" b="0" dirty="0">
                              <a:solidFill>
                                <a:schemeClr val="tx1"/>
                              </a:solidFill>
                              <a:effectLst/>
                            </a:rPr>
                            <a:t>取适量待测液于试管中</a:t>
                          </a:r>
                          <a:r>
                            <a:rPr lang="en-US" sz="2800" b="0" dirty="0">
                              <a:solidFill>
                                <a:schemeClr val="tx1"/>
                              </a:solidFill>
                              <a:effectLst/>
                            </a:rPr>
                            <a:t>,</a:t>
                          </a:r>
                          <a:r>
                            <a:rPr lang="zh-CN" sz="2800" b="0" dirty="0">
                              <a:solidFill>
                                <a:schemeClr val="tx1"/>
                              </a:solidFill>
                              <a:effectLst/>
                            </a:rPr>
                            <a:t>加入氯化钡</a:t>
                          </a:r>
                          <a:r>
                            <a:rPr lang="en-US" sz="2800" b="0" dirty="0">
                              <a:solidFill>
                                <a:schemeClr val="tx1"/>
                              </a:solidFill>
                              <a:effectLst/>
                            </a:rPr>
                            <a:t>(</a:t>
                          </a:r>
                          <a:r>
                            <a:rPr lang="zh-CN" sz="2800" b="0" dirty="0">
                              <a:solidFill>
                                <a:schemeClr val="tx1"/>
                              </a:solidFill>
                              <a:effectLst/>
                            </a:rPr>
                            <a:t>或氯化钙</a:t>
                          </a:r>
                          <a:r>
                            <a:rPr lang="en-US" sz="2800" b="0" dirty="0">
                              <a:solidFill>
                                <a:schemeClr val="tx1"/>
                              </a:solidFill>
                              <a:effectLst/>
                            </a:rPr>
                            <a:t>)</a:t>
                          </a:r>
                          <a:r>
                            <a:rPr lang="zh-CN" sz="2800" b="0" dirty="0">
                              <a:solidFill>
                                <a:schemeClr val="tx1"/>
                              </a:solidFill>
                              <a:effectLst/>
                            </a:rPr>
                            <a:t>溶液</a:t>
                          </a:r>
                          <a:r>
                            <a:rPr lang="en-US" sz="2800" b="0" dirty="0">
                              <a:solidFill>
                                <a:schemeClr val="tx1"/>
                              </a:solidFill>
                              <a:effectLst/>
                            </a:rPr>
                            <a:t>,</a:t>
                          </a:r>
                          <a:r>
                            <a:rPr lang="zh-CN" sz="2800" b="0" dirty="0">
                              <a:solidFill>
                                <a:schemeClr val="tx1"/>
                              </a:solidFill>
                              <a:effectLst/>
                            </a:rPr>
                            <a:t>有白色沉淀生成</a:t>
                          </a:r>
                          <a:r>
                            <a:rPr lang="en-US" sz="2800" b="0" dirty="0">
                              <a:solidFill>
                                <a:schemeClr val="tx1"/>
                              </a:solidFill>
                              <a:effectLst/>
                            </a:rPr>
                            <a:t>;</a:t>
                          </a:r>
                          <a:r>
                            <a:rPr lang="zh-CN" sz="2800" b="0" dirty="0">
                              <a:solidFill>
                                <a:schemeClr val="tx1"/>
                              </a:solidFill>
                              <a:effectLst/>
                            </a:rPr>
                            <a:t>再加入过量盐酸</a:t>
                          </a:r>
                          <a:r>
                            <a:rPr lang="en-US" sz="2800" b="0" dirty="0">
                              <a:solidFill>
                                <a:schemeClr val="tx1"/>
                              </a:solidFill>
                              <a:effectLst/>
                            </a:rPr>
                            <a:t>,</a:t>
                          </a:r>
                          <a:r>
                            <a:rPr lang="zh-CN" sz="2800" b="0" dirty="0">
                              <a:solidFill>
                                <a:schemeClr val="tx1"/>
                              </a:solidFill>
                              <a:effectLst/>
                            </a:rPr>
                            <a:t>沉淀溶解</a:t>
                          </a:r>
                          <a:r>
                            <a:rPr lang="en-US" sz="2800" b="0" dirty="0">
                              <a:solidFill>
                                <a:schemeClr val="tx1"/>
                              </a:solidFill>
                              <a:effectLst/>
                            </a:rPr>
                            <a:t>,</a:t>
                          </a:r>
                          <a:r>
                            <a:rPr lang="zh-CN" sz="2800" b="0" dirty="0">
                              <a:solidFill>
                                <a:schemeClr val="tx1"/>
                              </a:solidFill>
                              <a:effectLst/>
                            </a:rPr>
                            <a:t>放出无色有刺激性气味且能使澄清石灰水变浑浊的气体</a:t>
                          </a:r>
                          <a:r>
                            <a:rPr lang="en-US" sz="2800" b="0" dirty="0">
                              <a:solidFill>
                                <a:schemeClr val="tx1"/>
                              </a:solidFill>
                              <a:effectLst/>
                            </a:rPr>
                            <a:t>(</a:t>
                          </a:r>
                          <a:r>
                            <a:rPr lang="zh-CN" sz="2800" b="0" dirty="0">
                              <a:solidFill>
                                <a:schemeClr val="tx1"/>
                              </a:solidFill>
                              <a:effectLst/>
                            </a:rPr>
                            <a:t>或放出无色有刺激性气味且能使品红溶液褪色的气体</a:t>
                          </a:r>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Aft>
                              <a:spcPts val="0"/>
                            </a:spcAft>
                          </a:pPr>
                          <a:r>
                            <a:rPr lang="zh-CN" sz="2800" b="0" dirty="0">
                              <a:solidFill>
                                <a:schemeClr val="tx1"/>
                              </a:solidFill>
                              <a:effectLst/>
                            </a:rPr>
                            <a:t>待测液</a:t>
                          </a:r>
                          <a:r>
                            <a:rPr lang="en-US" sz="2800" b="0" dirty="0">
                              <a:solidFill>
                                <a:schemeClr val="tx1"/>
                              </a:solidFill>
                              <a:effectLst/>
                            </a:rPr>
                            <a:t>                 </a:t>
                          </a:r>
                          <a:r>
                            <a:rPr lang="zh-CN" sz="2800" b="0" dirty="0">
                              <a:solidFill>
                                <a:schemeClr val="tx1"/>
                              </a:solidFill>
                              <a:effectLst/>
                            </a:rPr>
                            <a:t>无现象</a:t>
                          </a:r>
                          <a:r>
                            <a:rPr lang="en-US" altLang="zh-CN" sz="2800" b="0" dirty="0">
                              <a:solidFill>
                                <a:schemeClr val="tx1"/>
                              </a:solidFill>
                              <a:effectLst/>
                            </a:rPr>
                            <a:t>        </a:t>
                          </a:r>
                          <a:r>
                            <a:rPr lang="en-US" sz="2800" b="0" dirty="0">
                              <a:solidFill>
                                <a:schemeClr val="tx1"/>
                              </a:solidFill>
                              <a:effectLst/>
                            </a:rPr>
                            <a:t> </a:t>
                          </a:r>
                        </a:p>
                        <a:p>
                          <a:pPr>
                            <a:lnSpc>
                              <a:spcPct val="130000"/>
                            </a:lnSpc>
                            <a:spcAft>
                              <a:spcPts val="0"/>
                            </a:spcAft>
                          </a:pPr>
                          <a:r>
                            <a:rPr lang="en-US" altLang="zh-CN" sz="2800" b="0" dirty="0">
                              <a:solidFill>
                                <a:schemeClr val="tx1"/>
                              </a:solidFill>
                              <a:effectLst/>
                            </a:rPr>
                            <a:t>               </a:t>
                          </a:r>
                          <a:r>
                            <a:rPr lang="zh-CN" sz="2800" b="0" dirty="0">
                              <a:solidFill>
                                <a:schemeClr val="tx1"/>
                              </a:solidFill>
                              <a:effectLst/>
                            </a:rPr>
                            <a:t>有白色沉淀生成</a:t>
                          </a:r>
                          <a:r>
                            <a:rPr lang="en-US" sz="2800" b="0" dirty="0">
                              <a:solidFill>
                                <a:schemeClr val="tx1"/>
                              </a:solidFill>
                              <a:effectLst/>
                            </a:rPr>
                            <a:t>           </a:t>
                          </a:r>
                        </a:p>
                        <a:p>
                          <a:pPr>
                            <a:lnSpc>
                              <a:spcPct val="130000"/>
                            </a:lnSpc>
                            <a:spcAft>
                              <a:spcPts val="0"/>
                            </a:spcAft>
                          </a:pPr>
                          <a:r>
                            <a:rPr lang="en-US" altLang="zh-CN" sz="2800" b="0" dirty="0">
                              <a:solidFill>
                                <a:schemeClr val="tx1"/>
                              </a:solidFill>
                              <a:effectLst/>
                            </a:rPr>
                            <a:t>         </a:t>
                          </a:r>
                          <a:r>
                            <a:rPr lang="zh-CN" sz="2800" b="0" dirty="0">
                              <a:solidFill>
                                <a:schemeClr val="tx1"/>
                              </a:solidFill>
                              <a:effectLst/>
                            </a:rPr>
                            <a:t>有</a:t>
                          </a:r>
                          <a:r>
                            <a:rPr lang="en-US" sz="2800" b="0" dirty="0">
                              <a:solidFill>
                                <a:schemeClr val="tx1"/>
                              </a:solidFill>
                              <a:effectLst/>
                            </a:rPr>
                            <a:t>S</a:t>
                          </a:r>
                          <a14:m>
                            <m:oMath xmlns:m="http://schemas.openxmlformats.org/officeDocument/2006/math">
                              <m:sSubSup>
                                <m:sSubSupPr>
                                  <m:ctrlPr>
                                    <a:rPr lang="zh-CN" sz="2800" b="0" i="1">
                                      <a:solidFill>
                                        <a:schemeClr val="tx1"/>
                                      </a:solidFill>
                                      <a:effectLst/>
                                      <a:latin typeface="Cambria Math" panose="02040503050406030204" pitchFamily="18" charset="0"/>
                                    </a:rPr>
                                  </m:ctrlPr>
                                </m:sSubSupPr>
                                <m:e>
                                  <m:r>
                                    <m:rPr>
                                      <m:nor/>
                                    </m:rPr>
                                    <a:rPr lang="en-US" altLang="zh-CN" sz="2800" b="0" dirty="0" smtClean="0">
                                      <a:solidFill>
                                        <a:schemeClr val="tx1"/>
                                      </a:solidFill>
                                      <a:effectLst/>
                                    </a:rPr>
                                    <m:t>O</m:t>
                                  </m:r>
                                </m:e>
                                <m:sub>
                                  <m:r>
                                    <a:rPr lang="en-US" sz="2800" b="0" i="1">
                                      <a:solidFill>
                                        <a:schemeClr val="tx1"/>
                                      </a:solidFill>
                                      <a:effectLst/>
                                      <a:latin typeface="Cambria Math" panose="02040503050406030204" pitchFamily="18" charset="0"/>
                                    </a:rPr>
                                    <m:t>4</m:t>
                                  </m:r>
                                </m:sub>
                                <m:sup>
                                  <m:r>
                                    <a:rPr lang="en-US" sz="2800" b="0" i="1">
                                      <a:solidFill>
                                        <a:schemeClr val="tx1"/>
                                      </a:solidFill>
                                      <a:effectLst/>
                                      <a:latin typeface="Cambria Math" panose="02040503050406030204" pitchFamily="18" charset="0"/>
                                    </a:rPr>
                                    <m:t>2</m:t>
                                  </m:r>
                                  <m:r>
                                    <m:rPr>
                                      <m:nor/>
                                    </m:rPr>
                                    <a:rPr lang="en-US" sz="2800" b="0">
                                      <a:solidFill>
                                        <a:schemeClr val="tx1"/>
                                      </a:solidFill>
                                      <a:effectLst/>
                                    </a:rPr>
                                    <m:t>−</m:t>
                                  </m:r>
                                </m:sup>
                              </m:sSubSup>
                            </m:oMath>
                          </a14:m>
                          <a:r>
                            <a:rPr lang="zh-CN" sz="2800" b="0" dirty="0">
                              <a:solidFill>
                                <a:schemeClr val="tx1"/>
                              </a:solidFill>
                              <a:effectLst/>
                            </a:rPr>
                            <a:t>存在</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00926141"/>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90223080"/>
                  </p:ext>
                </p:extLst>
              </p:nvPr>
            </p:nvGraphicFramePr>
            <p:xfrm>
              <a:off x="396241" y="1167924"/>
              <a:ext cx="11399518" cy="4923600"/>
            </p:xfrm>
            <a:graphic>
              <a:graphicData uri="http://schemas.openxmlformats.org/drawingml/2006/table">
                <a:tbl>
                  <a:tblPr firstRow="1" firstCol="1" bandRow="1">
                    <a:tableStyleId>{5C22544A-7EE6-4342-B048-85BDC9FD1C3A}</a:tableStyleId>
                  </a:tblPr>
                  <a:tblGrid>
                    <a:gridCol w="551367">
                      <a:extLst>
                        <a:ext uri="{9D8B030D-6E8A-4147-A177-3AD203B41FA5}">
                          <a16:colId xmlns:a16="http://schemas.microsoft.com/office/drawing/2014/main" xmlns:a14="http://schemas.microsoft.com/office/drawing/2010/main" xmlns="" val="3514054519"/>
                        </a:ext>
                      </a:extLst>
                    </a:gridCol>
                    <a:gridCol w="6776154">
                      <a:extLst>
                        <a:ext uri="{9D8B030D-6E8A-4147-A177-3AD203B41FA5}">
                          <a16:colId xmlns:a16="http://schemas.microsoft.com/office/drawing/2014/main" xmlns:a14="http://schemas.microsoft.com/office/drawing/2010/main" xmlns="" val="184605472"/>
                        </a:ext>
                      </a:extLst>
                    </a:gridCol>
                    <a:gridCol w="4071997">
                      <a:extLst>
                        <a:ext uri="{9D8B030D-6E8A-4147-A177-3AD203B41FA5}">
                          <a16:colId xmlns:a16="http://schemas.microsoft.com/office/drawing/2014/main" xmlns:a14="http://schemas.microsoft.com/office/drawing/2010/main" xmlns="" val="3575601949"/>
                        </a:ext>
                      </a:extLst>
                    </a:gridCol>
                  </a:tblGrid>
                  <a:tr h="554736">
                    <a:tc>
                      <a:txBody>
                        <a:bodyPr/>
                        <a:lstStyle/>
                        <a:p>
                          <a:pPr algn="ctr">
                            <a:lnSpc>
                              <a:spcPct val="130000"/>
                            </a:lnSpc>
                            <a:spcAft>
                              <a:spcPts val="0"/>
                            </a:spcAft>
                          </a:pPr>
                          <a:r>
                            <a:rPr lang="en-US" sz="2800" b="0" dirty="0">
                              <a:solidFill>
                                <a:schemeClr val="tx1"/>
                              </a:solidFill>
                              <a:effectLst/>
                            </a:rPr>
                            <a:t>  </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8094" t="-1099" r="-60072" b="-826374"/>
                          </a:stretch>
                        </a:blipFill>
                      </a:tcPr>
                    </a:tc>
                    <a:tc>
                      <a:txBody>
                        <a:bodyPr/>
                        <a:lstStyle/>
                        <a:p>
                          <a:endParaRPr lang="zh-CN"/>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79940" t="-1099" b="-826374"/>
                          </a:stretch>
                        </a:blipFill>
                      </a:tcPr>
                    </a:tc>
                    <a:extLst>
                      <a:ext uri="{0D108BD9-81ED-4DB2-BD59-A6C34878D82A}">
                        <a16:rowId xmlns:a16="http://schemas.microsoft.com/office/drawing/2014/main" xmlns:a14="http://schemas.microsoft.com/office/drawing/2010/main" xmlns="" val="54306542"/>
                      </a:ext>
                    </a:extLst>
                  </a:tr>
                  <a:tr h="1648968">
                    <a:tc>
                      <a:txBody>
                        <a:bodyPr/>
                        <a:lstStyle/>
                        <a:p>
                          <a:pPr algn="ctr">
                            <a:lnSpc>
                              <a:spcPct val="130000"/>
                            </a:lnSpc>
                            <a:spcAft>
                              <a:spcPts val="0"/>
                            </a:spcAft>
                          </a:pPr>
                          <a:r>
                            <a:rPr lang="zh-CN" sz="2800" b="0">
                              <a:solidFill>
                                <a:schemeClr val="tx1"/>
                              </a:solidFill>
                              <a:effectLst/>
                            </a:rPr>
                            <a:t>原理</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8094" t="-34074" r="-60072" b="-178519"/>
                          </a:stretch>
                        </a:blip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79940" t="-34074" b="-178519"/>
                          </a:stretch>
                        </a:blipFill>
                      </a:tcPr>
                    </a:tc>
                    <a:extLst>
                      <a:ext uri="{0D108BD9-81ED-4DB2-BD59-A6C34878D82A}">
                        <a16:rowId xmlns:a16="http://schemas.microsoft.com/office/drawing/2014/main" xmlns:a14="http://schemas.microsoft.com/office/drawing/2010/main" xmlns="" val="1114361410"/>
                      </a:ext>
                    </a:extLst>
                  </a:tr>
                  <a:tr h="2719896">
                    <a:tc>
                      <a:txBody>
                        <a:bodyPr/>
                        <a:lstStyle/>
                        <a:p>
                          <a:pPr algn="ctr">
                            <a:lnSpc>
                              <a:spcPct val="130000"/>
                            </a:lnSpc>
                            <a:spcAft>
                              <a:spcPts val="0"/>
                            </a:spcAft>
                          </a:pPr>
                          <a:r>
                            <a:rPr lang="zh-CN" sz="2800" b="0">
                              <a:solidFill>
                                <a:schemeClr val="tx1"/>
                              </a:solidFill>
                              <a:effectLst/>
                            </a:rPr>
                            <a:t>方法</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Aft>
                              <a:spcPts val="0"/>
                            </a:spcAft>
                          </a:pPr>
                          <a:r>
                            <a:rPr lang="zh-CN" sz="2800" b="0" dirty="0">
                              <a:solidFill>
                                <a:schemeClr val="tx1"/>
                              </a:solidFill>
                              <a:effectLst/>
                            </a:rPr>
                            <a:t>取适量待测液于试管中</a:t>
                          </a:r>
                          <a:r>
                            <a:rPr lang="en-US" sz="2800" b="0" dirty="0">
                              <a:solidFill>
                                <a:schemeClr val="tx1"/>
                              </a:solidFill>
                              <a:effectLst/>
                            </a:rPr>
                            <a:t>,</a:t>
                          </a:r>
                          <a:r>
                            <a:rPr lang="zh-CN" sz="2800" b="0" dirty="0">
                              <a:solidFill>
                                <a:schemeClr val="tx1"/>
                              </a:solidFill>
                              <a:effectLst/>
                            </a:rPr>
                            <a:t>加入氯化钡</a:t>
                          </a:r>
                          <a:r>
                            <a:rPr lang="en-US" sz="2800" b="0" dirty="0">
                              <a:solidFill>
                                <a:schemeClr val="tx1"/>
                              </a:solidFill>
                              <a:effectLst/>
                            </a:rPr>
                            <a:t>(</a:t>
                          </a:r>
                          <a:r>
                            <a:rPr lang="zh-CN" sz="2800" b="0" dirty="0">
                              <a:solidFill>
                                <a:schemeClr val="tx1"/>
                              </a:solidFill>
                              <a:effectLst/>
                            </a:rPr>
                            <a:t>或氯化钙</a:t>
                          </a:r>
                          <a:r>
                            <a:rPr lang="en-US" sz="2800" b="0" dirty="0">
                              <a:solidFill>
                                <a:schemeClr val="tx1"/>
                              </a:solidFill>
                              <a:effectLst/>
                            </a:rPr>
                            <a:t>)</a:t>
                          </a:r>
                          <a:r>
                            <a:rPr lang="zh-CN" sz="2800" b="0" dirty="0">
                              <a:solidFill>
                                <a:schemeClr val="tx1"/>
                              </a:solidFill>
                              <a:effectLst/>
                            </a:rPr>
                            <a:t>溶液</a:t>
                          </a:r>
                          <a:r>
                            <a:rPr lang="en-US" sz="2800" b="0" dirty="0">
                              <a:solidFill>
                                <a:schemeClr val="tx1"/>
                              </a:solidFill>
                              <a:effectLst/>
                            </a:rPr>
                            <a:t>,</a:t>
                          </a:r>
                          <a:r>
                            <a:rPr lang="zh-CN" sz="2800" b="0" dirty="0">
                              <a:solidFill>
                                <a:schemeClr val="tx1"/>
                              </a:solidFill>
                              <a:effectLst/>
                            </a:rPr>
                            <a:t>有白色沉淀生成</a:t>
                          </a:r>
                          <a:r>
                            <a:rPr lang="en-US" sz="2800" b="0" dirty="0">
                              <a:solidFill>
                                <a:schemeClr val="tx1"/>
                              </a:solidFill>
                              <a:effectLst/>
                            </a:rPr>
                            <a:t>;</a:t>
                          </a:r>
                          <a:r>
                            <a:rPr lang="zh-CN" sz="2800" b="0" dirty="0">
                              <a:solidFill>
                                <a:schemeClr val="tx1"/>
                              </a:solidFill>
                              <a:effectLst/>
                            </a:rPr>
                            <a:t>再加入过量盐酸</a:t>
                          </a:r>
                          <a:r>
                            <a:rPr lang="en-US" sz="2800" b="0" dirty="0">
                              <a:solidFill>
                                <a:schemeClr val="tx1"/>
                              </a:solidFill>
                              <a:effectLst/>
                            </a:rPr>
                            <a:t>,</a:t>
                          </a:r>
                          <a:r>
                            <a:rPr lang="zh-CN" sz="2800" b="0" dirty="0">
                              <a:solidFill>
                                <a:schemeClr val="tx1"/>
                              </a:solidFill>
                              <a:effectLst/>
                            </a:rPr>
                            <a:t>沉淀溶解</a:t>
                          </a:r>
                          <a:r>
                            <a:rPr lang="en-US" sz="2800" b="0" dirty="0">
                              <a:solidFill>
                                <a:schemeClr val="tx1"/>
                              </a:solidFill>
                              <a:effectLst/>
                            </a:rPr>
                            <a:t>,</a:t>
                          </a:r>
                          <a:r>
                            <a:rPr lang="zh-CN" sz="2800" b="0" dirty="0">
                              <a:solidFill>
                                <a:schemeClr val="tx1"/>
                              </a:solidFill>
                              <a:effectLst/>
                            </a:rPr>
                            <a:t>放出无色有刺激性气味且能使澄清石灰水变浑浊的气体</a:t>
                          </a:r>
                          <a:r>
                            <a:rPr lang="en-US" sz="2800" b="0" dirty="0">
                              <a:solidFill>
                                <a:schemeClr val="tx1"/>
                              </a:solidFill>
                              <a:effectLst/>
                            </a:rPr>
                            <a:t>(</a:t>
                          </a:r>
                          <a:r>
                            <a:rPr lang="zh-CN" sz="2800" b="0" dirty="0">
                              <a:solidFill>
                                <a:schemeClr val="tx1"/>
                              </a:solidFill>
                              <a:effectLst/>
                            </a:rPr>
                            <a:t>或放出无色有刺激性气味且能使品红溶液褪色的气体</a:t>
                          </a:r>
                          <a:r>
                            <a:rPr lang="en-US" sz="2800" b="0" dirty="0">
                              <a:solidFill>
                                <a:schemeClr val="tx1"/>
                              </a:solidFill>
                              <a:effectLst/>
                            </a:rPr>
                            <a:t>)</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79940" t="-81166" b="-8072"/>
                          </a:stretch>
                        </a:blipFill>
                      </a:tcPr>
                    </a:tc>
                    <a:extLst>
                      <a:ext uri="{0D108BD9-81ED-4DB2-BD59-A6C34878D82A}">
                        <a16:rowId xmlns:a16="http://schemas.microsoft.com/office/drawing/2014/main" xmlns:a14="http://schemas.microsoft.com/office/drawing/2010/main" xmlns="" val="2600926141"/>
                      </a:ext>
                    </a:extLst>
                  </a:tr>
                </a:tbl>
              </a:graphicData>
            </a:graphic>
          </p:graphicFrame>
        </mc:Fallback>
      </mc:AlternateContent>
      <p:pic>
        <p:nvPicPr>
          <p:cNvPr id="21" name="图片 20"/>
          <p:cNvPicPr/>
          <p:nvPr/>
        </p:nvPicPr>
        <p:blipFill>
          <a:blip r:embed="rId4"/>
          <a:stretch>
            <a:fillRect/>
          </a:stretch>
        </p:blipFill>
        <p:spPr>
          <a:xfrm>
            <a:off x="2750821" y="2203132"/>
            <a:ext cx="436562" cy="251699"/>
          </a:xfrm>
          <a:prstGeom prst="rect">
            <a:avLst/>
          </a:prstGeom>
        </p:spPr>
      </p:pic>
      <p:pic>
        <p:nvPicPr>
          <p:cNvPr id="22" name="图片 21"/>
          <p:cNvPicPr/>
          <p:nvPr/>
        </p:nvPicPr>
        <p:blipFill>
          <a:blip r:embed="rId4"/>
          <a:stretch>
            <a:fillRect/>
          </a:stretch>
        </p:blipFill>
        <p:spPr>
          <a:xfrm>
            <a:off x="2842261" y="2755582"/>
            <a:ext cx="436562" cy="251699"/>
          </a:xfrm>
          <a:prstGeom prst="rect">
            <a:avLst/>
          </a:prstGeom>
        </p:spPr>
      </p:pic>
      <p:pic>
        <p:nvPicPr>
          <p:cNvPr id="23" name="图片 22"/>
          <p:cNvPicPr/>
          <p:nvPr/>
        </p:nvPicPr>
        <p:blipFill>
          <a:blip r:embed="rId4"/>
          <a:stretch>
            <a:fillRect/>
          </a:stretch>
        </p:blipFill>
        <p:spPr>
          <a:xfrm>
            <a:off x="9431874" y="1951433"/>
            <a:ext cx="436562" cy="251699"/>
          </a:xfrm>
          <a:prstGeom prst="rect">
            <a:avLst/>
          </a:prstGeom>
        </p:spPr>
      </p:pic>
      <p:pic>
        <p:nvPicPr>
          <p:cNvPr id="24" name="图片 23"/>
          <p:cNvPicPr/>
          <p:nvPr/>
        </p:nvPicPr>
        <p:blipFill>
          <a:blip r:embed="rId5"/>
          <a:stretch>
            <a:fillRect/>
          </a:stretch>
        </p:blipFill>
        <p:spPr>
          <a:xfrm>
            <a:off x="8991599" y="3907260"/>
            <a:ext cx="1209679" cy="530633"/>
          </a:xfrm>
          <a:prstGeom prst="rect">
            <a:avLst/>
          </a:prstGeom>
        </p:spPr>
      </p:pic>
      <p:pic>
        <p:nvPicPr>
          <p:cNvPr id="25" name="图片 24"/>
          <p:cNvPicPr/>
          <p:nvPr/>
        </p:nvPicPr>
        <p:blipFill>
          <a:blip r:embed="rId6"/>
          <a:stretch>
            <a:fillRect/>
          </a:stretch>
        </p:blipFill>
        <p:spPr>
          <a:xfrm>
            <a:off x="7774968" y="4555998"/>
            <a:ext cx="1309047" cy="328422"/>
          </a:xfrm>
          <a:prstGeom prst="rect">
            <a:avLst/>
          </a:prstGeom>
        </p:spPr>
      </p:pic>
      <p:cxnSp>
        <p:nvCxnSpPr>
          <p:cNvPr id="16" name="直接箭头连接符 15"/>
          <p:cNvCxnSpPr/>
          <p:nvPr/>
        </p:nvCxnSpPr>
        <p:spPr>
          <a:xfrm>
            <a:off x="7807960" y="5288280"/>
            <a:ext cx="62992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682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mc:AlternateContent xmlns:mc="http://schemas.openxmlformats.org/markup-compatibility/2006" xmlns:a14="http://schemas.microsoft.com/office/drawing/2010/main">
        <mc:Choice Requires="a14">
          <p:sp>
            <p:nvSpPr>
              <p:cNvPr id="2" name="矩形 1"/>
              <p:cNvSpPr/>
              <p:nvPr/>
            </p:nvSpPr>
            <p:spPr>
              <a:xfrm>
                <a:off x="173083" y="244824"/>
                <a:ext cx="11815717" cy="5432641"/>
              </a:xfrm>
              <a:prstGeom prst="rect">
                <a:avLst/>
              </a:prstGeom>
            </p:spPr>
            <p:txBody>
              <a:bodyPr wrap="square">
                <a:spAutoFit/>
              </a:bodyPr>
              <a:lstStyle/>
              <a:p>
                <a:pPr>
                  <a:lnSpc>
                    <a:spcPct val="150000"/>
                  </a:lnSpc>
                </a:pPr>
                <a:r>
                  <a:rPr lang="zh-CN" altLang="en-US" sz="2800" b="1" dirty="0">
                    <a:solidFill>
                      <a:srgbClr val="DA251C"/>
                    </a:solidFill>
                  </a:rPr>
                  <a:t>注意</a:t>
                </a:r>
                <a:r>
                  <a:rPr lang="zh-CN" altLang="en-US" sz="2800" dirty="0"/>
                  <a:t> </a:t>
                </a:r>
                <a:r>
                  <a:rPr lang="en-US" altLang="zh-CN" sz="2800" dirty="0"/>
                  <a:t>1.</a:t>
                </a:r>
                <a:r>
                  <a:rPr lang="zh-CN" altLang="zh-CN" sz="2800" dirty="0"/>
                  <a:t>检验</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时要防止其他离子的干扰。</a:t>
                </a:r>
              </a:p>
              <a:p>
                <a:pPr>
                  <a:lnSpc>
                    <a:spcPct val="150000"/>
                  </a:lnSpc>
                </a:pPr>
                <a:r>
                  <a:rPr lang="en-US" altLang="zh-CN" sz="2800" dirty="0"/>
                  <a:t>(1)Ag</a:t>
                </a:r>
                <a:r>
                  <a:rPr lang="en-US" altLang="zh-CN" sz="2800" baseline="30000" dirty="0"/>
                  <a:t>+</a:t>
                </a:r>
                <a:r>
                  <a:rPr lang="zh-CN" altLang="zh-CN" sz="2800" dirty="0"/>
                  <a:t>干扰</a:t>
                </a:r>
                <a:r>
                  <a:rPr lang="en-US" altLang="zh-CN" sz="2800" dirty="0"/>
                  <a:t>:</a:t>
                </a:r>
                <a:r>
                  <a:rPr lang="zh-CN" altLang="zh-CN" sz="2800" dirty="0"/>
                  <a:t>用稀盐酸酸化防止</a:t>
                </a:r>
                <a:r>
                  <a:rPr lang="en-US" altLang="zh-CN" sz="2800" dirty="0"/>
                  <a:t>Ag</a:t>
                </a:r>
                <a:r>
                  <a:rPr lang="en-US" altLang="zh-CN" sz="2800" baseline="30000" dirty="0"/>
                  <a:t>+</a:t>
                </a:r>
                <a:r>
                  <a:rPr lang="zh-CN" altLang="zh-CN" sz="2800" dirty="0"/>
                  <a:t>干扰</a:t>
                </a:r>
                <a:r>
                  <a:rPr lang="en-US" altLang="zh-CN" sz="2800" dirty="0"/>
                  <a:t>:Ag</a:t>
                </a:r>
                <a:r>
                  <a:rPr lang="en-US" altLang="zh-CN" sz="2800" baseline="30000" dirty="0"/>
                  <a:t>+</a:t>
                </a:r>
                <a:r>
                  <a:rPr lang="en-US" altLang="zh-CN" sz="2800" dirty="0"/>
                  <a:t>+Cl</a:t>
                </a:r>
                <a:r>
                  <a:rPr lang="en-US" altLang="zh-CN" sz="2800" baseline="30000" dirty="0"/>
                  <a:t>-</a:t>
                </a:r>
                <a:r>
                  <a:rPr lang="en-US" altLang="zh-CN" sz="2800" dirty="0"/>
                  <a:t>         </a:t>
                </a:r>
                <a:r>
                  <a:rPr lang="en-US" altLang="zh-CN" sz="2800" dirty="0" err="1"/>
                  <a:t>AgCl</a:t>
                </a:r>
                <a:r>
                  <a:rPr lang="en-US" altLang="zh-CN" sz="2800" dirty="0"/>
                  <a:t>↓</a:t>
                </a:r>
                <a:r>
                  <a:rPr lang="zh-CN" altLang="zh-CN" sz="2800" dirty="0"/>
                  <a:t>。</a:t>
                </a:r>
              </a:p>
              <a:p>
                <a:pPr>
                  <a:lnSpc>
                    <a:spcPct val="150000"/>
                  </a:lnSpc>
                </a:pPr>
                <a:r>
                  <a:rPr lang="en-US" altLang="zh-CN" sz="2800" dirty="0"/>
                  <a:t>(2)C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zh-CN" altLang="zh-CN" sz="2800" dirty="0"/>
                  <a:t>、</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zh-CN" altLang="zh-CN" sz="2800" dirty="0"/>
                  <a:t>干扰</a:t>
                </a:r>
                <a:r>
                  <a:rPr lang="en-US" altLang="zh-CN" sz="2800" dirty="0"/>
                  <a:t>:</a:t>
                </a:r>
                <a:r>
                  <a:rPr lang="zh-CN" altLang="zh-CN" sz="2800" dirty="0"/>
                  <a:t>因为</a:t>
                </a:r>
                <a:r>
                  <a:rPr lang="en-US" altLang="zh-CN" sz="2800" dirty="0"/>
                  <a:t>BaCO</a:t>
                </a:r>
                <a:r>
                  <a:rPr lang="en-US" altLang="zh-CN" sz="2800" baseline="-25000" dirty="0"/>
                  <a:t>3</a:t>
                </a:r>
                <a:r>
                  <a:rPr lang="zh-CN" altLang="zh-CN" sz="2800" dirty="0"/>
                  <a:t>、</a:t>
                </a:r>
                <a:r>
                  <a:rPr lang="en-US" altLang="zh-CN" sz="2800" dirty="0"/>
                  <a:t>BaSO</a:t>
                </a:r>
                <a:r>
                  <a:rPr lang="en-US" altLang="zh-CN" sz="2800" baseline="-25000" dirty="0"/>
                  <a:t>3</a:t>
                </a:r>
                <a:r>
                  <a:rPr lang="zh-CN" altLang="zh-CN" sz="2800" dirty="0"/>
                  <a:t>也是白色沉淀。但这些沉淀都溶于强酸</a:t>
                </a:r>
                <a:r>
                  <a:rPr lang="en-US" altLang="zh-CN" sz="2800" dirty="0"/>
                  <a:t>,</a:t>
                </a:r>
                <a:r>
                  <a:rPr lang="zh-CN" altLang="zh-CN" sz="2800" dirty="0"/>
                  <a:t>因此检验</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时</a:t>
                </a:r>
                <a:r>
                  <a:rPr lang="en-US" altLang="zh-CN" sz="2800" dirty="0"/>
                  <a:t>,</a:t>
                </a:r>
                <a:r>
                  <a:rPr lang="zh-CN" altLang="zh-CN" sz="2800" dirty="0"/>
                  <a:t>必须用强酸</a:t>
                </a:r>
                <a:r>
                  <a:rPr lang="en-US" altLang="zh-CN" sz="2800" dirty="0"/>
                  <a:t>——</a:t>
                </a:r>
                <a:r>
                  <a:rPr lang="zh-CN" altLang="zh-CN" sz="2800" dirty="0"/>
                  <a:t>盐酸酸化</a:t>
                </a:r>
                <a:r>
                  <a:rPr lang="en-US" altLang="zh-CN" sz="2800" dirty="0"/>
                  <a:t>(</a:t>
                </a:r>
                <a:r>
                  <a:rPr lang="zh-CN" altLang="zh-CN" sz="2800" dirty="0"/>
                  <a:t>不能用硝酸、硫酸酸化</a:t>
                </a:r>
                <a:r>
                  <a:rPr lang="en-US" altLang="zh-CN" sz="2800" dirty="0"/>
                  <a:t>)</a:t>
                </a:r>
                <a:r>
                  <a:rPr lang="zh-CN" altLang="zh-CN" sz="2800" dirty="0"/>
                  <a:t>。</a:t>
                </a:r>
              </a:p>
              <a:p>
                <a:pPr>
                  <a:lnSpc>
                    <a:spcPct val="150000"/>
                  </a:lnSpc>
                </a:pPr>
                <a:r>
                  <a:rPr lang="en-US" altLang="zh-CN" sz="2800" dirty="0"/>
                  <a:t>2.</a:t>
                </a:r>
                <a:r>
                  <a:rPr lang="zh-CN" altLang="zh-CN" sz="2800" dirty="0"/>
                  <a:t>钡盐的选择。所用的钡盐不能是</a:t>
                </a:r>
                <a:r>
                  <a:rPr lang="en-US" altLang="zh-CN" sz="2800" dirty="0"/>
                  <a:t>Ba(NO</a:t>
                </a:r>
                <a:r>
                  <a:rPr lang="en-US" altLang="zh-CN" sz="2800" baseline="-25000" dirty="0"/>
                  <a:t>3</a:t>
                </a:r>
                <a:r>
                  <a:rPr lang="en-US" altLang="zh-CN" sz="2800" dirty="0"/>
                  <a:t>)</a:t>
                </a:r>
                <a:r>
                  <a:rPr lang="en-US" altLang="zh-CN" sz="2800" baseline="-25000" dirty="0"/>
                  <a:t>2</a:t>
                </a:r>
                <a:r>
                  <a:rPr lang="en-US" altLang="zh-CN" sz="2800" dirty="0"/>
                  <a:t>,</a:t>
                </a:r>
                <a:r>
                  <a:rPr lang="zh-CN" altLang="zh-CN" sz="2800" dirty="0"/>
                  <a:t>一般用</a:t>
                </a:r>
                <a:r>
                  <a:rPr lang="en-US" altLang="zh-CN" sz="2800" dirty="0"/>
                  <a:t>BaCl</a:t>
                </a:r>
                <a:r>
                  <a:rPr lang="en-US" altLang="zh-CN" sz="2800" baseline="-25000" dirty="0"/>
                  <a:t>2</a:t>
                </a:r>
                <a:r>
                  <a:rPr lang="en-US" altLang="zh-CN" sz="2800" dirty="0"/>
                  <a:t>,</a:t>
                </a:r>
                <a:r>
                  <a:rPr lang="zh-CN" altLang="zh-CN" sz="2800" dirty="0"/>
                  <a:t>因为在酸性条件下</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zh-CN" altLang="zh-CN" sz="2800" dirty="0"/>
                  <a:t>、</a:t>
                </a:r>
                <a:r>
                  <a:rPr lang="en-US" altLang="zh-CN" sz="2800" dirty="0"/>
                  <a:t>HS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a:t>
                </a:r>
                <a:r>
                  <a:rPr lang="en-US" altLang="zh-CN" sz="2800" dirty="0"/>
                  <a:t>SO</a:t>
                </a:r>
                <a:r>
                  <a:rPr lang="en-US" altLang="zh-CN" sz="2800" baseline="-25000" dirty="0"/>
                  <a:t>2</a:t>
                </a:r>
                <a:r>
                  <a:rPr lang="zh-CN" altLang="zh-CN" sz="2800" dirty="0"/>
                  <a:t>等会被溶液中的</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氧化为</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从而得出错误的结论。</a:t>
                </a:r>
              </a:p>
              <a:p>
                <a:pPr>
                  <a:lnSpc>
                    <a:spcPct val="150000"/>
                  </a:lnSpc>
                </a:pPr>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173083" y="244824"/>
                <a:ext cx="11815717" cy="5432641"/>
              </a:xfrm>
              <a:prstGeom prst="rect">
                <a:avLst/>
              </a:prstGeom>
              <a:blipFill>
                <a:blip r:embed="rId2"/>
                <a:stretch>
                  <a:fillRect l="-1031" r="-4074"/>
                </a:stretch>
              </a:blipFill>
            </p:spPr>
            <p:txBody>
              <a:bodyPr/>
              <a:lstStyle/>
              <a:p>
                <a:r>
                  <a:rPr lang="zh-CN" altLang="en-US">
                    <a:noFill/>
                  </a:rPr>
                  <a:t> </a:t>
                </a:r>
              </a:p>
            </p:txBody>
          </p:sp>
        </mc:Fallback>
      </mc:AlternateContent>
      <p:pic>
        <p:nvPicPr>
          <p:cNvPr id="19" name="图片 18"/>
          <p:cNvPicPr/>
          <p:nvPr/>
        </p:nvPicPr>
        <p:blipFill>
          <a:blip r:embed="rId3"/>
          <a:stretch>
            <a:fillRect/>
          </a:stretch>
        </p:blipFill>
        <p:spPr>
          <a:xfrm>
            <a:off x="7662862" y="1212850"/>
            <a:ext cx="424498" cy="241164"/>
          </a:xfrm>
          <a:prstGeom prst="rect">
            <a:avLst/>
          </a:prstGeom>
        </p:spPr>
      </p:pic>
    </p:spTree>
    <p:extLst>
      <p:ext uri="{BB962C8B-B14F-4D97-AF65-F5344CB8AC3E}">
        <p14:creationId xmlns:p14="http://schemas.microsoft.com/office/powerpoint/2010/main" val="286897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2" name="矩形 1"/>
          <p:cNvSpPr/>
          <p:nvPr/>
        </p:nvSpPr>
        <p:spPr>
          <a:xfrm>
            <a:off x="234043" y="244824"/>
            <a:ext cx="11723913" cy="1384995"/>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3 </a:t>
            </a:r>
            <a:r>
              <a:rPr lang="zh-CN" altLang="zh-CN" sz="2800" dirty="0"/>
              <a:t>用如图所示装置进行下列实验</a:t>
            </a:r>
            <a:r>
              <a:rPr lang="en-US" altLang="zh-CN" sz="2800" dirty="0"/>
              <a:t>:</a:t>
            </a:r>
            <a:r>
              <a:rPr lang="zh-CN" altLang="zh-CN" sz="2800" dirty="0"/>
              <a:t>将</a:t>
            </a:r>
            <a:r>
              <a:rPr lang="en-US" altLang="zh-CN" sz="2800" dirty="0"/>
              <a:t>①</a:t>
            </a:r>
            <a:r>
              <a:rPr lang="zh-CN" altLang="zh-CN" sz="2800" dirty="0"/>
              <a:t>中溶液滴入</a:t>
            </a:r>
            <a:r>
              <a:rPr lang="en-US" altLang="zh-CN" sz="2800" dirty="0"/>
              <a:t>②</a:t>
            </a:r>
            <a:r>
              <a:rPr lang="zh-CN" altLang="zh-CN" sz="2800" dirty="0"/>
              <a:t>中</a:t>
            </a:r>
            <a:r>
              <a:rPr lang="en-US" altLang="zh-CN" sz="2800" dirty="0"/>
              <a:t>,</a:t>
            </a:r>
            <a:r>
              <a:rPr lang="zh-CN" altLang="zh-CN" sz="2800" dirty="0"/>
              <a:t>预测的现象与结论相符的是</a:t>
            </a:r>
          </a:p>
        </p:txBody>
      </p:sp>
      <p:graphicFrame>
        <p:nvGraphicFramePr>
          <p:cNvPr id="3" name="表格 2"/>
          <p:cNvGraphicFramePr>
            <a:graphicFrameLocks noGrp="1"/>
          </p:cNvGraphicFramePr>
          <p:nvPr>
            <p:extLst>
              <p:ext uri="{D42A27DB-BD31-4B8C-83A1-F6EECF244321}">
                <p14:modId xmlns:p14="http://schemas.microsoft.com/office/powerpoint/2010/main" val="1474929869"/>
              </p:ext>
            </p:extLst>
          </p:nvPr>
        </p:nvGraphicFramePr>
        <p:xfrm>
          <a:off x="436772" y="1642462"/>
          <a:ext cx="9084014" cy="4693920"/>
        </p:xfrm>
        <a:graphic>
          <a:graphicData uri="http://schemas.openxmlformats.org/drawingml/2006/table">
            <a:tbl>
              <a:tblPr firstRow="1" firstCol="1" bandRow="1">
                <a:tableStyleId>{5C22544A-7EE6-4342-B048-85BDC9FD1C3A}</a:tableStyleId>
              </a:tblPr>
              <a:tblGrid>
                <a:gridCol w="518268">
                  <a:extLst>
                    <a:ext uri="{9D8B030D-6E8A-4147-A177-3AD203B41FA5}">
                      <a16:colId xmlns:a16="http://schemas.microsoft.com/office/drawing/2014/main" xmlns="" val="4179832189"/>
                    </a:ext>
                  </a:extLst>
                </a:gridCol>
                <a:gridCol w="1076960">
                  <a:extLst>
                    <a:ext uri="{9D8B030D-6E8A-4147-A177-3AD203B41FA5}">
                      <a16:colId xmlns:a16="http://schemas.microsoft.com/office/drawing/2014/main" xmlns="" val="2979032718"/>
                    </a:ext>
                  </a:extLst>
                </a:gridCol>
                <a:gridCol w="1280160">
                  <a:extLst>
                    <a:ext uri="{9D8B030D-6E8A-4147-A177-3AD203B41FA5}">
                      <a16:colId xmlns:a16="http://schemas.microsoft.com/office/drawing/2014/main" xmlns="" val="858791691"/>
                    </a:ext>
                  </a:extLst>
                </a:gridCol>
                <a:gridCol w="3383280">
                  <a:extLst>
                    <a:ext uri="{9D8B030D-6E8A-4147-A177-3AD203B41FA5}">
                      <a16:colId xmlns:a16="http://schemas.microsoft.com/office/drawing/2014/main" xmlns="" val="3373546237"/>
                    </a:ext>
                  </a:extLst>
                </a:gridCol>
                <a:gridCol w="2825346">
                  <a:extLst>
                    <a:ext uri="{9D8B030D-6E8A-4147-A177-3AD203B41FA5}">
                      <a16:colId xmlns:a16="http://schemas.microsoft.com/office/drawing/2014/main" xmlns="" val="4281743788"/>
                    </a:ext>
                  </a:extLst>
                </a:gridCol>
              </a:tblGrid>
              <a:tr h="762648">
                <a:tc>
                  <a:txBody>
                    <a:bodyPr/>
                    <a:lstStyle/>
                    <a:p>
                      <a:pPr algn="ctr">
                        <a:lnSpc>
                          <a:spcPct val="100000"/>
                        </a:lnSpc>
                        <a:spcAft>
                          <a:spcPts val="0"/>
                        </a:spcAft>
                      </a:pPr>
                      <a:r>
                        <a:rPr lang="zh-CN" sz="2800" b="0">
                          <a:solidFill>
                            <a:schemeClr val="tx1"/>
                          </a:solidFill>
                          <a:effectLst/>
                        </a:rPr>
                        <a:t>选项</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a:solidFill>
                            <a:schemeClr val="tx1"/>
                          </a:solidFill>
                          <a:effectLst/>
                        </a:rPr>
                        <a:t>①</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a:solidFill>
                            <a:schemeClr val="tx1"/>
                          </a:solidFill>
                          <a:effectLst/>
                        </a:rPr>
                        <a:t>②</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预测</a:t>
                      </a:r>
                      <a:r>
                        <a:rPr lang="en-US" sz="2800" b="0">
                          <a:solidFill>
                            <a:schemeClr val="tx1"/>
                          </a:solidFill>
                          <a:effectLst/>
                        </a:rPr>
                        <a:t>②</a:t>
                      </a:r>
                      <a:r>
                        <a:rPr lang="zh-CN" sz="2800" b="0">
                          <a:solidFill>
                            <a:schemeClr val="tx1"/>
                          </a:solidFill>
                          <a:effectLst/>
                        </a:rPr>
                        <a:t>中现象</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实验结论</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55660367"/>
                  </a:ext>
                </a:extLst>
              </a:tr>
              <a:tr h="381324">
                <a:tc>
                  <a:txBody>
                    <a:bodyPr/>
                    <a:lstStyle/>
                    <a:p>
                      <a:pPr algn="ctr">
                        <a:lnSpc>
                          <a:spcPct val="100000"/>
                        </a:lnSpc>
                        <a:spcAft>
                          <a:spcPts val="0"/>
                        </a:spcAft>
                      </a:pPr>
                      <a:r>
                        <a:rPr lang="en-US" sz="2800" b="0">
                          <a:solidFill>
                            <a:schemeClr val="tx1"/>
                          </a:solidFill>
                          <a:effectLst/>
                        </a:rPr>
                        <a:t>A</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浓硫酸</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浓盐酸</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产生大量气体</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800" b="0">
                          <a:solidFill>
                            <a:schemeClr val="tx1"/>
                          </a:solidFill>
                          <a:effectLst/>
                        </a:rPr>
                        <a:t>硫酸的酸性比盐酸的强</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63831822"/>
                  </a:ext>
                </a:extLst>
              </a:tr>
              <a:tr h="762648">
                <a:tc>
                  <a:txBody>
                    <a:bodyPr/>
                    <a:lstStyle/>
                    <a:p>
                      <a:pPr algn="ctr">
                        <a:lnSpc>
                          <a:spcPct val="100000"/>
                        </a:lnSpc>
                        <a:spcAft>
                          <a:spcPts val="0"/>
                        </a:spcAft>
                      </a:pPr>
                      <a:r>
                        <a:rPr lang="en-US" sz="2800" b="0">
                          <a:solidFill>
                            <a:schemeClr val="tx1"/>
                          </a:solidFill>
                          <a:effectLst/>
                        </a:rPr>
                        <a:t>B</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浓硫酸</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铜片</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800" b="0">
                          <a:solidFill>
                            <a:schemeClr val="tx1"/>
                          </a:solidFill>
                          <a:effectLst/>
                        </a:rPr>
                        <a:t>铜片溶解</a:t>
                      </a:r>
                      <a:r>
                        <a:rPr lang="en-US" sz="2800" b="0">
                          <a:solidFill>
                            <a:schemeClr val="tx1"/>
                          </a:solidFill>
                          <a:effectLst/>
                        </a:rPr>
                        <a:t>,</a:t>
                      </a:r>
                      <a:r>
                        <a:rPr lang="zh-CN" sz="2800" b="0">
                          <a:solidFill>
                            <a:schemeClr val="tx1"/>
                          </a:solidFill>
                          <a:effectLst/>
                        </a:rPr>
                        <a:t>产生气泡</a:t>
                      </a:r>
                      <a:r>
                        <a:rPr lang="en-US" sz="2800" b="0">
                          <a:solidFill>
                            <a:schemeClr val="tx1"/>
                          </a:solidFill>
                          <a:effectLst/>
                        </a:rPr>
                        <a:t>,</a:t>
                      </a:r>
                      <a:r>
                        <a:rPr lang="zh-CN" sz="2800" b="0">
                          <a:solidFill>
                            <a:schemeClr val="tx1"/>
                          </a:solidFill>
                          <a:effectLst/>
                        </a:rPr>
                        <a:t>底部产生灰白色粉末</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800" b="0">
                          <a:solidFill>
                            <a:schemeClr val="tx1"/>
                          </a:solidFill>
                          <a:effectLst/>
                        </a:rPr>
                        <a:t>浓硫酸表现酸性和强氧化性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82623842"/>
                  </a:ext>
                </a:extLst>
              </a:tr>
              <a:tr h="762648">
                <a:tc>
                  <a:txBody>
                    <a:bodyPr/>
                    <a:lstStyle/>
                    <a:p>
                      <a:pPr algn="ctr">
                        <a:lnSpc>
                          <a:spcPct val="100000"/>
                        </a:lnSpc>
                        <a:spcAft>
                          <a:spcPts val="0"/>
                        </a:spcAft>
                      </a:pPr>
                      <a:r>
                        <a:rPr lang="en-US" sz="2800" b="0">
                          <a:solidFill>
                            <a:schemeClr val="tx1"/>
                          </a:solidFill>
                          <a:effectLst/>
                        </a:rPr>
                        <a:t>C</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浓硫酸</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a:solidFill>
                            <a:schemeClr val="tx1"/>
                          </a:solidFill>
                          <a:effectLst/>
                        </a:rPr>
                        <a:t>CuSO</a:t>
                      </a:r>
                      <a:r>
                        <a:rPr lang="en-US" sz="2800" b="0" baseline="-25000">
                          <a:solidFill>
                            <a:schemeClr val="tx1"/>
                          </a:solidFill>
                          <a:effectLst/>
                        </a:rPr>
                        <a:t>4</a:t>
                      </a:r>
                      <a:r>
                        <a:rPr lang="en-US" sz="2800" b="0">
                          <a:solidFill>
                            <a:schemeClr val="tx1"/>
                          </a:solidFill>
                          <a:effectLst/>
                        </a:rPr>
                        <a:t>·</a:t>
                      </a:r>
                      <a:endParaRPr lang="zh-CN" sz="2800" b="0">
                        <a:solidFill>
                          <a:schemeClr val="tx1"/>
                        </a:solidFill>
                        <a:effectLst/>
                      </a:endParaRPr>
                    </a:p>
                    <a:p>
                      <a:pPr algn="ctr">
                        <a:lnSpc>
                          <a:spcPct val="100000"/>
                        </a:lnSpc>
                        <a:spcAft>
                          <a:spcPts val="0"/>
                        </a:spcAft>
                      </a:pPr>
                      <a:r>
                        <a:rPr lang="en-US" sz="2800" b="0">
                          <a:solidFill>
                            <a:schemeClr val="tx1"/>
                          </a:solidFill>
                          <a:effectLst/>
                        </a:rPr>
                        <a:t>5H</a:t>
                      </a:r>
                      <a:r>
                        <a:rPr lang="en-US" sz="2800" b="0" baseline="-25000">
                          <a:solidFill>
                            <a:schemeClr val="tx1"/>
                          </a:solidFill>
                          <a:effectLst/>
                        </a:rPr>
                        <a:t>2</a:t>
                      </a:r>
                      <a:r>
                        <a:rPr lang="en-US" sz="2800" b="0">
                          <a:solidFill>
                            <a:schemeClr val="tx1"/>
                          </a:solidFill>
                          <a:effectLst/>
                        </a:rPr>
                        <a:t>O</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800" b="0">
                          <a:solidFill>
                            <a:schemeClr val="tx1"/>
                          </a:solidFill>
                          <a:effectLst/>
                        </a:rPr>
                        <a:t>固体由蓝色变为白色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800" b="0" dirty="0">
                          <a:solidFill>
                            <a:schemeClr val="tx1"/>
                          </a:solidFill>
                          <a:effectLst/>
                        </a:rPr>
                        <a:t>浓硫酸具有吸水性</a:t>
                      </a:r>
                      <a:r>
                        <a:rPr lang="en-US" sz="2800" b="0" dirty="0">
                          <a:solidFill>
                            <a:schemeClr val="tx1"/>
                          </a:solidFill>
                          <a:effectLst/>
                        </a:rPr>
                        <a:t>, </a:t>
                      </a:r>
                      <a:r>
                        <a:rPr lang="zh-CN" sz="2800" b="0" dirty="0">
                          <a:solidFill>
                            <a:schemeClr val="tx1"/>
                          </a:solidFill>
                          <a:effectLst/>
                        </a:rPr>
                        <a:t>发生物理变化</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6182446"/>
                  </a:ext>
                </a:extLst>
              </a:tr>
              <a:tr h="1143973">
                <a:tc>
                  <a:txBody>
                    <a:bodyPr/>
                    <a:lstStyle/>
                    <a:p>
                      <a:pPr algn="ctr">
                        <a:lnSpc>
                          <a:spcPct val="100000"/>
                        </a:lnSpc>
                        <a:spcAft>
                          <a:spcPts val="0"/>
                        </a:spcAft>
                      </a:pPr>
                      <a:r>
                        <a:rPr lang="en-US" sz="2800" b="0">
                          <a:solidFill>
                            <a:schemeClr val="tx1"/>
                          </a:solidFill>
                          <a:effectLst/>
                        </a:rPr>
                        <a:t>D</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浓硫酸</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蔗糖</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800" b="0">
                          <a:solidFill>
                            <a:schemeClr val="tx1"/>
                          </a:solidFill>
                          <a:effectLst/>
                        </a:rPr>
                        <a:t>固体由白色变为黑色海绵状</a:t>
                      </a:r>
                      <a:r>
                        <a:rPr lang="en-US" sz="2800" b="0">
                          <a:solidFill>
                            <a:schemeClr val="tx1"/>
                          </a:solidFill>
                          <a:effectLst/>
                        </a:rPr>
                        <a:t>,</a:t>
                      </a:r>
                      <a:r>
                        <a:rPr lang="zh-CN" sz="2800" b="0">
                          <a:solidFill>
                            <a:schemeClr val="tx1"/>
                          </a:solidFill>
                          <a:effectLst/>
                        </a:rPr>
                        <a:t>并有刺激性气味的气体放出</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800" b="0" dirty="0">
                          <a:solidFill>
                            <a:schemeClr val="tx1"/>
                          </a:solidFill>
                          <a:effectLst/>
                        </a:rPr>
                        <a:t>浓硫酸具有脱水性、氧化性</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5915138"/>
                  </a:ext>
                </a:extLst>
              </a:tr>
            </a:tbl>
          </a:graphicData>
        </a:graphic>
      </p:graphicFrame>
      <p:pic>
        <p:nvPicPr>
          <p:cNvPr id="15" name="YBTWDTSDS专9-5T.jpg" descr="id:2147521854;FounderCES"/>
          <p:cNvPicPr/>
          <p:nvPr/>
        </p:nvPicPr>
        <p:blipFill>
          <a:blip r:embed="rId2"/>
          <a:stretch>
            <a:fillRect/>
          </a:stretch>
        </p:blipFill>
        <p:spPr>
          <a:xfrm>
            <a:off x="9946640" y="2359660"/>
            <a:ext cx="1548449" cy="2493818"/>
          </a:xfrm>
          <a:prstGeom prst="rect">
            <a:avLst/>
          </a:prstGeom>
        </p:spPr>
      </p:pic>
    </p:spTree>
    <p:extLst>
      <p:ext uri="{BB962C8B-B14F-4D97-AF65-F5344CB8AC3E}">
        <p14:creationId xmlns:p14="http://schemas.microsoft.com/office/powerpoint/2010/main" val="1686065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2" name="矩形 1"/>
          <p:cNvSpPr/>
          <p:nvPr/>
        </p:nvSpPr>
        <p:spPr>
          <a:xfrm>
            <a:off x="234043" y="244824"/>
            <a:ext cx="11723913" cy="3970318"/>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将浓硫酸滴入浓盐酸中</a:t>
            </a:r>
            <a:r>
              <a:rPr lang="en-US" altLang="zh-CN" sz="2800" dirty="0"/>
              <a:t>,</a:t>
            </a:r>
            <a:r>
              <a:rPr lang="zh-CN" altLang="zh-CN" sz="2800" dirty="0"/>
              <a:t>浓硫酸溶解</a:t>
            </a:r>
            <a:r>
              <a:rPr lang="en-US" altLang="zh-CN" sz="2800" dirty="0"/>
              <a:t>,</a:t>
            </a:r>
            <a:r>
              <a:rPr lang="zh-CN" altLang="zh-CN" sz="2800" dirty="0"/>
              <a:t>放出大量的热</a:t>
            </a:r>
            <a:r>
              <a:rPr lang="en-US" altLang="zh-CN" sz="2800" dirty="0"/>
              <a:t>,</a:t>
            </a:r>
            <a:r>
              <a:rPr lang="zh-CN" altLang="zh-CN" sz="2800" dirty="0"/>
              <a:t>促进了氯化氢的逸出</a:t>
            </a:r>
            <a:r>
              <a:rPr lang="en-US" altLang="zh-CN" sz="2800" dirty="0"/>
              <a:t>,A</a:t>
            </a:r>
            <a:r>
              <a:rPr lang="zh-CN" altLang="zh-CN" sz="2800" dirty="0"/>
              <a:t>项错误</a:t>
            </a:r>
            <a:r>
              <a:rPr lang="en-US" altLang="zh-CN" sz="2800" dirty="0"/>
              <a:t>;</a:t>
            </a:r>
            <a:r>
              <a:rPr lang="zh-CN" altLang="zh-CN" sz="2800" dirty="0"/>
              <a:t>浓硫酸与铜反应需在加热条件下进行</a:t>
            </a:r>
            <a:r>
              <a:rPr lang="en-US" altLang="zh-CN" sz="2800" dirty="0"/>
              <a:t>,B</a:t>
            </a:r>
            <a:r>
              <a:rPr lang="zh-CN" altLang="zh-CN" sz="2800" dirty="0"/>
              <a:t>项错误</a:t>
            </a:r>
            <a:r>
              <a:rPr lang="en-US" altLang="zh-CN" sz="2800" dirty="0"/>
              <a:t>;</a:t>
            </a:r>
            <a:r>
              <a:rPr lang="zh-CN" altLang="zh-CN" sz="2800" dirty="0"/>
              <a:t>浓硫酸使胆矾失去结晶水</a:t>
            </a:r>
            <a:r>
              <a:rPr lang="en-US" altLang="zh-CN" sz="2800" dirty="0"/>
              <a:t>,</a:t>
            </a:r>
            <a:r>
              <a:rPr lang="zh-CN" altLang="zh-CN" sz="2800" dirty="0"/>
              <a:t>是浓硫酸的吸水性</a:t>
            </a:r>
            <a:r>
              <a:rPr lang="en-US" altLang="zh-CN" sz="2800" dirty="0"/>
              <a:t>,</a:t>
            </a:r>
            <a:r>
              <a:rPr lang="zh-CN" altLang="zh-CN" sz="2800" dirty="0"/>
              <a:t>该变化为化学变化</a:t>
            </a:r>
            <a:r>
              <a:rPr lang="en-US" altLang="zh-CN" sz="2800" dirty="0"/>
              <a:t>,C</a:t>
            </a:r>
            <a:r>
              <a:rPr lang="zh-CN" altLang="zh-CN" sz="2800" dirty="0"/>
              <a:t>项错误</a:t>
            </a:r>
            <a:r>
              <a:rPr lang="en-US" altLang="zh-CN" sz="2800" dirty="0"/>
              <a:t>;</a:t>
            </a:r>
            <a:r>
              <a:rPr lang="zh-CN" altLang="zh-CN" sz="2800" dirty="0"/>
              <a:t>浓硫酸具有脱水性</a:t>
            </a:r>
            <a:r>
              <a:rPr lang="en-US" altLang="zh-CN" sz="2800" dirty="0"/>
              <a:t>,</a:t>
            </a:r>
            <a:r>
              <a:rPr lang="zh-CN" altLang="zh-CN" sz="2800" dirty="0"/>
              <a:t>可使蔗糖炭化</a:t>
            </a:r>
            <a:r>
              <a:rPr lang="en-US" altLang="zh-CN" sz="2800" dirty="0"/>
              <a:t>,</a:t>
            </a:r>
            <a:r>
              <a:rPr lang="zh-CN" altLang="zh-CN" sz="2800" dirty="0"/>
              <a:t>并放出大量的热</a:t>
            </a:r>
            <a:r>
              <a:rPr lang="en-US" altLang="zh-CN" sz="2800" dirty="0"/>
              <a:t>,</a:t>
            </a:r>
            <a:r>
              <a:rPr lang="zh-CN" altLang="zh-CN" sz="2800" dirty="0"/>
              <a:t>进而与生成的碳单质反应生成</a:t>
            </a:r>
            <a:r>
              <a:rPr lang="en-US" altLang="zh-CN" sz="2800" dirty="0"/>
              <a:t>SO</a:t>
            </a:r>
            <a:r>
              <a:rPr lang="en-US" altLang="zh-CN" sz="2800" baseline="-25000" dirty="0"/>
              <a:t>2</a:t>
            </a:r>
            <a:r>
              <a:rPr lang="en-US" altLang="zh-CN" sz="2800" dirty="0"/>
              <a:t>,D</a:t>
            </a:r>
            <a:r>
              <a:rPr lang="zh-CN" altLang="zh-CN" sz="2800" dirty="0"/>
              <a:t>项正确。</a:t>
            </a: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D</a:t>
            </a:r>
            <a:endParaRPr lang="zh-CN" altLang="zh-CN" sz="2800" dirty="0"/>
          </a:p>
        </p:txBody>
      </p:sp>
    </p:spTree>
    <p:extLst>
      <p:ext uri="{BB962C8B-B14F-4D97-AF65-F5344CB8AC3E}">
        <p14:creationId xmlns:p14="http://schemas.microsoft.com/office/powerpoint/2010/main" val="3249868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462961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mc:AlternateContent xmlns:mc="http://schemas.openxmlformats.org/markup-compatibility/2006" xmlns:a14="http://schemas.microsoft.com/office/drawing/2010/main">
        <mc:Choice Requires="a14">
          <p:sp>
            <p:nvSpPr>
              <p:cNvPr id="2" name="矩形 1"/>
              <p:cNvSpPr/>
              <p:nvPr/>
            </p:nvSpPr>
            <p:spPr>
              <a:xfrm>
                <a:off x="234043" y="244824"/>
                <a:ext cx="11723913" cy="5355184"/>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4  </a:t>
                </a:r>
                <a:r>
                  <a:rPr lang="en-US" altLang="zh-CN" sz="2800" dirty="0"/>
                  <a:t>[</a:t>
                </a:r>
                <a:r>
                  <a:rPr lang="zh-CN" altLang="zh-CN" sz="2800" dirty="0"/>
                  <a:t>高考组合改编题</a:t>
                </a:r>
                <a:r>
                  <a:rPr lang="en-US" altLang="zh-CN" sz="2800" dirty="0"/>
                  <a:t>]</a:t>
                </a:r>
                <a:r>
                  <a:rPr lang="zh-CN" altLang="zh-CN" sz="2800" dirty="0"/>
                  <a:t>下列说法正确的是</a:t>
                </a:r>
              </a:p>
              <a:p>
                <a:pPr>
                  <a:lnSpc>
                    <a:spcPct val="150000"/>
                  </a:lnSpc>
                </a:pPr>
                <a:r>
                  <a:rPr lang="en-US" altLang="zh-CN" sz="2800" dirty="0"/>
                  <a:t>A.[2015</a:t>
                </a:r>
                <a:r>
                  <a:rPr lang="zh-CN" altLang="zh-CN" sz="2800" dirty="0"/>
                  <a:t>浙江理综</a:t>
                </a:r>
                <a:r>
                  <a:rPr lang="en-US" altLang="zh-CN" sz="2800" dirty="0"/>
                  <a:t>,8C]</a:t>
                </a:r>
                <a:r>
                  <a:rPr lang="zh-CN" altLang="zh-CN" sz="2800" dirty="0"/>
                  <a:t>在未知液中滴加</a:t>
                </a:r>
                <a:r>
                  <a:rPr lang="en-US" altLang="zh-CN" sz="2800" dirty="0"/>
                  <a:t>BaCl</a:t>
                </a:r>
                <a:r>
                  <a:rPr lang="en-US" altLang="zh-CN" sz="2800" baseline="-25000" dirty="0"/>
                  <a:t>2</a:t>
                </a:r>
                <a:r>
                  <a:rPr lang="zh-CN" altLang="zh-CN" sz="2800" dirty="0"/>
                  <a:t>溶液出现白色沉淀</a:t>
                </a:r>
                <a:r>
                  <a:rPr lang="en-US" altLang="zh-CN" sz="2800" dirty="0"/>
                  <a:t>,</a:t>
                </a:r>
                <a:r>
                  <a:rPr lang="zh-CN" altLang="zh-CN" sz="2800" dirty="0"/>
                  <a:t>加稀硝酸</a:t>
                </a:r>
                <a:r>
                  <a:rPr lang="en-US" altLang="zh-CN" sz="2800" dirty="0"/>
                  <a:t>,</a:t>
                </a:r>
                <a:r>
                  <a:rPr lang="zh-CN" altLang="zh-CN" sz="2800" dirty="0"/>
                  <a:t>沉淀不溶解</a:t>
                </a:r>
                <a:r>
                  <a:rPr lang="en-US" altLang="zh-CN" sz="2800" dirty="0"/>
                  <a:t>,</a:t>
                </a:r>
                <a:r>
                  <a:rPr lang="zh-CN" altLang="zh-CN" sz="2800" dirty="0"/>
                  <a:t>说明该未知液中存在</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或</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endParaRPr lang="zh-CN" altLang="zh-CN" sz="2800" dirty="0"/>
              </a:p>
              <a:p>
                <a:pPr>
                  <a:lnSpc>
                    <a:spcPct val="150000"/>
                  </a:lnSpc>
                </a:pPr>
                <a:r>
                  <a:rPr lang="en-US" altLang="zh-CN" sz="2800" dirty="0"/>
                  <a:t>B.[2013</a:t>
                </a:r>
                <a:r>
                  <a:rPr lang="zh-CN" altLang="zh-CN" sz="2800" dirty="0"/>
                  <a:t>安徽理综</a:t>
                </a:r>
                <a:r>
                  <a:rPr lang="en-US" altLang="zh-CN" sz="2800" dirty="0"/>
                  <a:t>,12A]</a:t>
                </a:r>
                <a:r>
                  <a:rPr lang="zh-CN" altLang="zh-CN" sz="2800" dirty="0"/>
                  <a:t>由矿盐生产食盐</a:t>
                </a:r>
                <a:r>
                  <a:rPr lang="en-US" altLang="zh-CN" sz="2800" dirty="0"/>
                  <a:t>,</a:t>
                </a:r>
                <a:r>
                  <a:rPr lang="zh-CN" altLang="zh-CN" sz="2800" dirty="0"/>
                  <a:t>除去</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最合适的试剂是 </a:t>
                </a:r>
                <a:r>
                  <a:rPr lang="en-US" altLang="zh-CN" sz="2800" dirty="0"/>
                  <a:t>Ba(NO</a:t>
                </a:r>
                <a:r>
                  <a:rPr lang="en-US" altLang="zh-CN" sz="2800" baseline="-25000" dirty="0"/>
                  <a:t>3</a:t>
                </a:r>
                <a:r>
                  <a:rPr lang="en-US" altLang="zh-CN" sz="2800" dirty="0"/>
                  <a:t>)</a:t>
                </a:r>
                <a:r>
                  <a:rPr lang="en-US" altLang="zh-CN" sz="2800" baseline="-25000" dirty="0"/>
                  <a:t>2</a:t>
                </a:r>
                <a:endParaRPr lang="zh-CN" altLang="zh-CN" sz="2800" dirty="0"/>
              </a:p>
              <a:p>
                <a:pPr>
                  <a:lnSpc>
                    <a:spcPct val="150000"/>
                  </a:lnSpc>
                </a:pPr>
                <a:r>
                  <a:rPr lang="en-US" altLang="zh-CN" sz="2800" dirty="0"/>
                  <a:t>C.[2012</a:t>
                </a:r>
                <a:r>
                  <a:rPr lang="zh-CN" altLang="zh-CN" sz="2800" dirty="0"/>
                  <a:t>广东理综</a:t>
                </a:r>
                <a:r>
                  <a:rPr lang="en-US" altLang="zh-CN" sz="2800" dirty="0"/>
                  <a:t>,9B</a:t>
                </a:r>
                <a:r>
                  <a:rPr lang="zh-CN" altLang="zh-CN" sz="2800" dirty="0"/>
                  <a:t>改编</a:t>
                </a:r>
                <a:r>
                  <a:rPr lang="en-US" altLang="zh-CN" sz="2800" dirty="0"/>
                  <a:t>]</a:t>
                </a:r>
                <a:r>
                  <a:rPr lang="zh-CN" altLang="zh-CN" sz="2800" dirty="0"/>
                  <a:t>用</a:t>
                </a:r>
                <a:r>
                  <a:rPr lang="en-US" altLang="zh-CN" sz="2800" dirty="0"/>
                  <a:t>BaCl</a:t>
                </a:r>
                <a:r>
                  <a:rPr lang="en-US" altLang="zh-CN" sz="2800" baseline="-25000" dirty="0"/>
                  <a:t>2</a:t>
                </a:r>
                <a:r>
                  <a:rPr lang="zh-CN" altLang="zh-CN" sz="2800" dirty="0"/>
                  <a:t>溶液和稀盐酸鉴别</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与</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endParaRPr lang="zh-CN" altLang="zh-CN" sz="2800" dirty="0"/>
              </a:p>
              <a:p>
                <a:pPr>
                  <a:lnSpc>
                    <a:spcPct val="150000"/>
                  </a:lnSpc>
                </a:pPr>
                <a:r>
                  <a:rPr lang="en-US" altLang="zh-CN" sz="2800" dirty="0"/>
                  <a:t>D.[2012</a:t>
                </a:r>
                <a:r>
                  <a:rPr lang="zh-CN" altLang="zh-CN" sz="2800" dirty="0"/>
                  <a:t>山东理综</a:t>
                </a:r>
                <a:r>
                  <a:rPr lang="en-US" altLang="zh-CN" sz="2800" dirty="0"/>
                  <a:t>,12B]</a:t>
                </a:r>
                <a:r>
                  <a:rPr lang="zh-CN" altLang="zh-CN" sz="2800" dirty="0"/>
                  <a:t>向溶液中滴加酸化的</a:t>
                </a:r>
                <a:r>
                  <a:rPr lang="en-US" altLang="zh-CN" sz="2800" dirty="0"/>
                  <a:t>Ba(NO</a:t>
                </a:r>
                <a:r>
                  <a:rPr lang="en-US" altLang="zh-CN" sz="2800" baseline="-25000" dirty="0"/>
                  <a:t>3</a:t>
                </a:r>
                <a:r>
                  <a:rPr lang="en-US" altLang="zh-CN" sz="2800" dirty="0"/>
                  <a:t>)</a:t>
                </a:r>
                <a:r>
                  <a:rPr lang="en-US" altLang="zh-CN" sz="2800" baseline="-25000" dirty="0"/>
                  <a:t>2</a:t>
                </a:r>
                <a:r>
                  <a:rPr lang="zh-CN" altLang="zh-CN" sz="2800" dirty="0"/>
                  <a:t>溶液出现白色沉淀</a:t>
                </a:r>
                <a:r>
                  <a:rPr lang="en-US" altLang="zh-CN" sz="2800" dirty="0"/>
                  <a:t>,</a:t>
                </a:r>
                <a:r>
                  <a:rPr lang="zh-CN" altLang="zh-CN" sz="2800" dirty="0"/>
                  <a:t>说明该溶液中一定有</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endParaRPr lang="zh-CN" altLang="zh-CN" sz="2800" dirty="0"/>
              </a:p>
              <a:p>
                <a:pPr>
                  <a:lnSpc>
                    <a:spcPct val="150000"/>
                  </a:lnSpc>
                </a:pPr>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5355184"/>
              </a:xfrm>
              <a:prstGeom prst="rect">
                <a:avLst/>
              </a:prstGeom>
              <a:blipFill rotWithShape="1">
                <a:blip r:embed="rId2"/>
                <a:stretch>
                  <a:fillRect l="-10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04196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mc:AlternateContent xmlns:mc="http://schemas.openxmlformats.org/markup-compatibility/2006" xmlns:a14="http://schemas.microsoft.com/office/drawing/2010/main">
        <mc:Choice Requires="a14">
          <p:sp>
            <p:nvSpPr>
              <p:cNvPr id="2" name="矩形 1"/>
              <p:cNvSpPr/>
              <p:nvPr/>
            </p:nvSpPr>
            <p:spPr>
              <a:xfrm>
                <a:off x="234043" y="244824"/>
                <a:ext cx="11723913" cy="4791120"/>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由于加入了</a:t>
                </a:r>
                <a:r>
                  <a:rPr lang="en-US" altLang="zh-CN" sz="2800" dirty="0"/>
                  <a:t>Cl</a:t>
                </a:r>
                <a:r>
                  <a:rPr lang="en-US" altLang="zh-CN" sz="2800" baseline="30000" dirty="0"/>
                  <a:t>-</a:t>
                </a:r>
                <a:r>
                  <a:rPr lang="en-US" altLang="zh-CN" sz="2800" dirty="0"/>
                  <a:t>,</a:t>
                </a:r>
                <a:r>
                  <a:rPr lang="zh-CN" altLang="zh-CN" sz="2800" dirty="0"/>
                  <a:t>如果原溶液中无</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但存在</a:t>
                </a:r>
                <a:r>
                  <a:rPr lang="en-US" altLang="zh-CN" sz="2800" dirty="0"/>
                  <a:t>Ag</a:t>
                </a:r>
                <a:r>
                  <a:rPr lang="en-US" altLang="zh-CN" sz="2800" baseline="30000" dirty="0"/>
                  <a:t>+</a:t>
                </a:r>
                <a:r>
                  <a:rPr lang="en-US" altLang="zh-CN" sz="2800" dirty="0"/>
                  <a:t>,</a:t>
                </a:r>
                <a:r>
                  <a:rPr lang="zh-CN" altLang="zh-CN" sz="2800" dirty="0"/>
                  <a:t>也能生成不溶于稀硝酸的白色沉淀</a:t>
                </a:r>
                <a:r>
                  <a:rPr lang="en-US" altLang="zh-CN" sz="2800" dirty="0"/>
                  <a:t>,A</a:t>
                </a:r>
                <a:r>
                  <a:rPr lang="zh-CN" altLang="zh-CN" sz="2800" dirty="0"/>
                  <a:t>项错误</a:t>
                </a:r>
                <a:r>
                  <a:rPr lang="en-US" altLang="zh-CN" sz="2800" dirty="0"/>
                  <a:t>;</a:t>
                </a:r>
                <a:r>
                  <a:rPr lang="zh-CN" altLang="zh-CN" sz="2800" dirty="0"/>
                  <a:t>由矿盐生产食盐</a:t>
                </a:r>
                <a:r>
                  <a:rPr lang="en-US" altLang="zh-CN" sz="2800" dirty="0"/>
                  <a:t>,</a:t>
                </a:r>
                <a:r>
                  <a:rPr lang="zh-CN" altLang="zh-CN" sz="2800" dirty="0"/>
                  <a:t>除去</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最合适的试剂为</a:t>
                </a:r>
                <a:r>
                  <a:rPr lang="en-US" altLang="zh-CN" sz="2800" dirty="0"/>
                  <a:t>BaCl</a:t>
                </a:r>
                <a:r>
                  <a:rPr lang="en-US" altLang="zh-CN" sz="2800" baseline="-25000" dirty="0"/>
                  <a:t>2</a:t>
                </a:r>
                <a:r>
                  <a:rPr lang="en-US" altLang="zh-CN" sz="2800" dirty="0"/>
                  <a:t>,</a:t>
                </a:r>
                <a:r>
                  <a:rPr lang="zh-CN" altLang="zh-CN" sz="2800" dirty="0"/>
                  <a:t>若用</a:t>
                </a:r>
                <a:r>
                  <a:rPr lang="en-US" altLang="zh-CN" sz="2800" dirty="0"/>
                  <a:t>Ba(NO</a:t>
                </a:r>
                <a:r>
                  <a:rPr lang="en-US" altLang="zh-CN" sz="2800" baseline="-25000" dirty="0"/>
                  <a:t>3</a:t>
                </a:r>
                <a:r>
                  <a:rPr lang="en-US" altLang="zh-CN" sz="2800" dirty="0"/>
                  <a:t>)</a:t>
                </a:r>
                <a:r>
                  <a:rPr lang="en-US" altLang="zh-CN" sz="2800" baseline="-25000" dirty="0"/>
                  <a:t>2</a:t>
                </a:r>
                <a:r>
                  <a:rPr lang="zh-CN" altLang="zh-CN" sz="2800" dirty="0"/>
                  <a:t>会引入杂质离子</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,B</a:t>
                </a:r>
                <a:r>
                  <a:rPr lang="zh-CN" altLang="zh-CN" sz="2800" dirty="0"/>
                  <a:t>项错误</a:t>
                </a:r>
                <a:r>
                  <a:rPr lang="en-US" altLang="zh-CN" sz="2800" dirty="0"/>
                  <a:t>;</a:t>
                </a:r>
                <a:r>
                  <a:rPr lang="zh-CN" altLang="zh-CN" sz="2800" dirty="0"/>
                  <a:t>加入盐酸酸化的</a:t>
                </a:r>
                <a:r>
                  <a:rPr lang="en-US" altLang="zh-CN" sz="2800" dirty="0"/>
                  <a:t>BaCl</a:t>
                </a:r>
                <a:r>
                  <a:rPr lang="en-US" altLang="zh-CN" sz="2800" baseline="-25000" dirty="0"/>
                  <a:t>2</a:t>
                </a:r>
                <a:r>
                  <a:rPr lang="zh-CN" altLang="zh-CN" sz="2800" dirty="0"/>
                  <a:t>溶液</a:t>
                </a:r>
                <a:r>
                  <a:rPr lang="en-US" altLang="zh-CN" sz="2800" dirty="0"/>
                  <a:t>,</a:t>
                </a:r>
                <a:r>
                  <a:rPr lang="zh-CN" altLang="zh-CN" sz="2800" dirty="0"/>
                  <a:t>产生气泡的是</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产生白色沉淀的是</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,C</a:t>
                </a:r>
                <a:r>
                  <a:rPr lang="zh-CN" altLang="zh-CN" sz="2800" dirty="0"/>
                  <a:t>项正确</a:t>
                </a:r>
                <a:r>
                  <a:rPr lang="en-US" altLang="zh-CN" sz="2800" dirty="0"/>
                  <a:t>;</a:t>
                </a:r>
                <a:r>
                  <a:rPr lang="zh-CN" altLang="zh-CN" sz="2800" dirty="0"/>
                  <a:t>当溶液中含有</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zh-CN" altLang="zh-CN" sz="2800" dirty="0"/>
                  <a:t>时</a:t>
                </a:r>
                <a:r>
                  <a:rPr lang="en-US" altLang="zh-CN" sz="2800" dirty="0"/>
                  <a:t>,</a:t>
                </a:r>
                <a:r>
                  <a:rPr lang="zh-CN" altLang="zh-CN" sz="2800" dirty="0"/>
                  <a:t>加入酸化的</a:t>
                </a:r>
                <a:r>
                  <a:rPr lang="en-US" altLang="zh-CN" sz="2800" dirty="0"/>
                  <a:t>Ba(NO</a:t>
                </a:r>
                <a:r>
                  <a:rPr lang="en-US" altLang="zh-CN" sz="2800" baseline="-25000" dirty="0"/>
                  <a:t>3</a:t>
                </a:r>
                <a:r>
                  <a:rPr lang="en-US" altLang="zh-CN" sz="2800" dirty="0"/>
                  <a:t>)</a:t>
                </a:r>
                <a:r>
                  <a:rPr lang="en-US" altLang="zh-CN" sz="2800" baseline="-25000" dirty="0"/>
                  <a:t>2</a:t>
                </a:r>
                <a:r>
                  <a:rPr lang="zh-CN" altLang="zh-CN" sz="2800" dirty="0"/>
                  <a:t>溶液也会出现白色沉淀</a:t>
                </a:r>
                <a:r>
                  <a:rPr lang="en-US" altLang="zh-CN" sz="2800" dirty="0"/>
                  <a:t>,D</a:t>
                </a:r>
                <a:r>
                  <a:rPr lang="zh-CN" altLang="zh-CN" sz="2800" dirty="0"/>
                  <a:t>项错误。</a:t>
                </a:r>
              </a:p>
              <a:p>
                <a:pPr>
                  <a:lnSpc>
                    <a:spcPct val="150000"/>
                  </a:lnSpc>
                </a:pPr>
                <a:r>
                  <a:rPr lang="zh-CN" altLang="zh-CN" sz="2800" b="1" dirty="0">
                    <a:solidFill>
                      <a:srgbClr val="DA251C"/>
                    </a:solidFill>
                  </a:rPr>
                  <a:t>答案</a:t>
                </a:r>
                <a:r>
                  <a:rPr lang="zh-CN" altLang="zh-CN" sz="2800" dirty="0"/>
                  <a:t>　</a:t>
                </a:r>
                <a:r>
                  <a:rPr lang="en-US" altLang="zh-CN" sz="2800" dirty="0"/>
                  <a:t>C</a:t>
                </a:r>
                <a:endParaRPr lang="zh-CN" altLang="zh-CN" sz="2800" dirty="0"/>
              </a:p>
              <a:p>
                <a:pPr>
                  <a:lnSpc>
                    <a:spcPct val="150000"/>
                  </a:lnSpc>
                </a:pPr>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4791120"/>
              </a:xfrm>
              <a:prstGeom prst="rect">
                <a:avLst/>
              </a:prstGeom>
              <a:blipFill>
                <a:blip r:embed="rId2"/>
                <a:stretch>
                  <a:fillRect l="-10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58108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469392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dirty="0">
                <a:solidFill>
                  <a:srgbClr val="DA251C"/>
                </a:solidFill>
              </a:rPr>
              <a:t>方法</a:t>
            </a:r>
            <a:r>
              <a:rPr lang="en-US" altLang="zh-CN" sz="2800" dirty="0">
                <a:solidFill>
                  <a:srgbClr val="DA251C"/>
                </a:solidFill>
              </a:rPr>
              <a:t>4 </a:t>
            </a:r>
            <a:r>
              <a:rPr lang="zh-CN" altLang="en-US" sz="2800" dirty="0">
                <a:solidFill>
                  <a:srgbClr val="DA251C"/>
                </a:solidFill>
              </a:rPr>
              <a:t>环境污染与环境保护</a:t>
            </a:r>
            <a:endParaRPr lang="en-US" altLang="zh-CN" sz="2800" dirty="0">
              <a:solidFill>
                <a:srgbClr val="DA251C"/>
              </a:solidFill>
            </a:endParaRPr>
          </a:p>
        </p:txBody>
      </p:sp>
      <p:sp>
        <p:nvSpPr>
          <p:cNvPr id="2" name="矩形 1"/>
          <p:cNvSpPr/>
          <p:nvPr/>
        </p:nvSpPr>
        <p:spPr>
          <a:xfrm>
            <a:off x="234043" y="729341"/>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714F6134-7288-4796-8499-E211F9E0561B}"/>
              </a:ext>
            </a:extLst>
          </p:cNvPr>
          <p:cNvSpPr/>
          <p:nvPr/>
        </p:nvSpPr>
        <p:spPr>
          <a:xfrm>
            <a:off x="234043" y="1163038"/>
            <a:ext cx="11723913" cy="662297"/>
          </a:xfrm>
          <a:prstGeom prst="rect">
            <a:avLst/>
          </a:prstGeom>
        </p:spPr>
        <p:txBody>
          <a:bodyPr wrap="square">
            <a:spAutoFit/>
          </a:bodyPr>
          <a:lstStyle/>
          <a:p>
            <a:pPr>
              <a:lnSpc>
                <a:spcPct val="150000"/>
              </a:lnSpc>
            </a:pPr>
            <a:r>
              <a:rPr lang="en-US" altLang="zh-CN" sz="2800" b="1" dirty="0"/>
              <a:t>1.</a:t>
            </a:r>
            <a:r>
              <a:rPr lang="zh-CN" altLang="en-US" sz="2800" b="1" dirty="0"/>
              <a:t>常见的环境污染</a:t>
            </a:r>
            <a:endParaRPr lang="zh-CN" altLang="zh-CN" sz="2800" b="1" dirty="0"/>
          </a:p>
        </p:txBody>
      </p:sp>
      <p:graphicFrame>
        <p:nvGraphicFramePr>
          <p:cNvPr id="4" name="表格 3"/>
          <p:cNvGraphicFramePr>
            <a:graphicFrameLocks noGrp="1"/>
          </p:cNvGraphicFramePr>
          <p:nvPr>
            <p:extLst>
              <p:ext uri="{D42A27DB-BD31-4B8C-83A1-F6EECF244321}">
                <p14:modId xmlns:p14="http://schemas.microsoft.com/office/powerpoint/2010/main" val="807459425"/>
              </p:ext>
            </p:extLst>
          </p:nvPr>
        </p:nvGraphicFramePr>
        <p:xfrm>
          <a:off x="381910" y="1920240"/>
          <a:ext cx="11338560" cy="4937760"/>
        </p:xfrm>
        <a:graphic>
          <a:graphicData uri="http://schemas.openxmlformats.org/drawingml/2006/table">
            <a:tbl>
              <a:tblPr firstRow="1" firstCol="1" bandRow="1">
                <a:tableStyleId>{5C22544A-7EE6-4342-B048-85BDC9FD1C3A}</a:tableStyleId>
              </a:tblPr>
              <a:tblGrid>
                <a:gridCol w="2753360">
                  <a:extLst>
                    <a:ext uri="{9D8B030D-6E8A-4147-A177-3AD203B41FA5}">
                      <a16:colId xmlns:a16="http://schemas.microsoft.com/office/drawing/2014/main" xmlns="" val="781148456"/>
                    </a:ext>
                  </a:extLst>
                </a:gridCol>
                <a:gridCol w="8585200">
                  <a:extLst>
                    <a:ext uri="{9D8B030D-6E8A-4147-A177-3AD203B41FA5}">
                      <a16:colId xmlns:a16="http://schemas.microsoft.com/office/drawing/2014/main" xmlns="" val="3476610082"/>
                    </a:ext>
                  </a:extLst>
                </a:gridCol>
              </a:tblGrid>
              <a:tr h="0">
                <a:tc>
                  <a:txBody>
                    <a:bodyPr/>
                    <a:lstStyle/>
                    <a:p>
                      <a:pPr algn="ctr">
                        <a:lnSpc>
                          <a:spcPct val="150000"/>
                        </a:lnSpc>
                        <a:spcAft>
                          <a:spcPts val="0"/>
                        </a:spcAft>
                      </a:pPr>
                      <a:r>
                        <a:rPr lang="zh-CN" sz="2400" b="0" dirty="0">
                          <a:solidFill>
                            <a:schemeClr val="tx1"/>
                          </a:solidFill>
                          <a:effectLst/>
                        </a:rPr>
                        <a:t>污染类型</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400" b="0">
                          <a:solidFill>
                            <a:schemeClr val="tx1"/>
                          </a:solidFill>
                          <a:effectLst/>
                        </a:rPr>
                        <a:t>污染原因</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866257"/>
                  </a:ext>
                </a:extLst>
              </a:tr>
              <a:tr h="0">
                <a:tc>
                  <a:txBody>
                    <a:bodyPr/>
                    <a:lstStyle/>
                    <a:p>
                      <a:pPr algn="ctr">
                        <a:lnSpc>
                          <a:spcPct val="150000"/>
                        </a:lnSpc>
                        <a:spcAft>
                          <a:spcPts val="0"/>
                        </a:spcAft>
                      </a:pPr>
                      <a:r>
                        <a:rPr lang="zh-CN" sz="2400" b="0" dirty="0">
                          <a:solidFill>
                            <a:schemeClr val="tx1"/>
                          </a:solidFill>
                          <a:effectLst/>
                        </a:rPr>
                        <a:t>酸雨</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zh-CN" sz="2400" b="0" dirty="0">
                          <a:solidFill>
                            <a:schemeClr val="tx1"/>
                          </a:solidFill>
                          <a:effectLst/>
                        </a:rPr>
                        <a:t>形成途径</a:t>
                      </a:r>
                      <a:r>
                        <a:rPr lang="en-US" sz="2400" b="0" dirty="0">
                          <a:solidFill>
                            <a:schemeClr val="tx1"/>
                          </a:solidFill>
                          <a:effectLst/>
                        </a:rPr>
                        <a:t>Ⅰ:2SO</a:t>
                      </a:r>
                      <a:r>
                        <a:rPr lang="en-US" sz="2400" b="0" baseline="-25000" dirty="0">
                          <a:solidFill>
                            <a:schemeClr val="tx1"/>
                          </a:solidFill>
                          <a:effectLst/>
                        </a:rPr>
                        <a:t>2</a:t>
                      </a:r>
                      <a:r>
                        <a:rPr lang="en-US" sz="2400" b="0" dirty="0">
                          <a:solidFill>
                            <a:schemeClr val="tx1"/>
                          </a:solidFill>
                          <a:effectLst/>
                        </a:rPr>
                        <a:t>+O</a:t>
                      </a:r>
                      <a:r>
                        <a:rPr lang="en-US" sz="2400" b="0" baseline="-25000" dirty="0">
                          <a:solidFill>
                            <a:schemeClr val="tx1"/>
                          </a:solidFill>
                          <a:effectLst/>
                        </a:rPr>
                        <a:t>2</a:t>
                      </a:r>
                      <a:r>
                        <a:rPr lang="en-US" sz="2400" b="0" dirty="0">
                          <a:solidFill>
                            <a:schemeClr val="tx1"/>
                          </a:solidFill>
                          <a:effectLst/>
                        </a:rPr>
                        <a:t>         2SO</a:t>
                      </a:r>
                      <a:r>
                        <a:rPr lang="en-US" sz="2400" b="0" baseline="-25000" dirty="0">
                          <a:solidFill>
                            <a:schemeClr val="tx1"/>
                          </a:solidFill>
                          <a:effectLst/>
                        </a:rPr>
                        <a:t>3</a:t>
                      </a:r>
                      <a:r>
                        <a:rPr lang="en-US" sz="2400" b="0" dirty="0">
                          <a:solidFill>
                            <a:schemeClr val="tx1"/>
                          </a:solidFill>
                          <a:effectLst/>
                        </a:rPr>
                        <a:t>,SO</a:t>
                      </a:r>
                      <a:r>
                        <a:rPr lang="en-US" sz="2400" b="0" baseline="-25000" dirty="0">
                          <a:solidFill>
                            <a:schemeClr val="tx1"/>
                          </a:solidFill>
                          <a:effectLst/>
                        </a:rPr>
                        <a:t>3</a:t>
                      </a:r>
                      <a:r>
                        <a:rPr lang="en-US" sz="2400" b="0" dirty="0">
                          <a:solidFill>
                            <a:schemeClr val="tx1"/>
                          </a:solidFill>
                          <a:effectLst/>
                        </a:rPr>
                        <a:t>+H</a:t>
                      </a:r>
                      <a:r>
                        <a:rPr lang="en-US" sz="2400" b="0" baseline="-25000" dirty="0">
                          <a:solidFill>
                            <a:schemeClr val="tx1"/>
                          </a:solidFill>
                          <a:effectLst/>
                        </a:rPr>
                        <a:t>2</a:t>
                      </a:r>
                      <a:r>
                        <a:rPr lang="en-US" sz="2400" b="0" dirty="0">
                          <a:solidFill>
                            <a:schemeClr val="tx1"/>
                          </a:solidFill>
                          <a:effectLst/>
                        </a:rPr>
                        <a:t>O       H</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endParaRPr lang="zh-CN" sz="2400" b="0" dirty="0">
                        <a:solidFill>
                          <a:schemeClr val="tx1"/>
                        </a:solidFill>
                        <a:effectLst/>
                      </a:endParaRPr>
                    </a:p>
                    <a:p>
                      <a:pPr>
                        <a:lnSpc>
                          <a:spcPct val="150000"/>
                        </a:lnSpc>
                        <a:spcAft>
                          <a:spcPts val="0"/>
                        </a:spcAft>
                      </a:pPr>
                      <a:r>
                        <a:rPr lang="zh-CN" sz="2400" b="0" dirty="0">
                          <a:solidFill>
                            <a:schemeClr val="tx1"/>
                          </a:solidFill>
                          <a:effectLst/>
                        </a:rPr>
                        <a:t>形成途径</a:t>
                      </a:r>
                      <a:r>
                        <a:rPr lang="en-US" sz="2400" b="0" dirty="0">
                          <a:solidFill>
                            <a:schemeClr val="tx1"/>
                          </a:solidFill>
                          <a:effectLst/>
                        </a:rPr>
                        <a:t>Ⅱ:SO</a:t>
                      </a:r>
                      <a:r>
                        <a:rPr lang="en-US" sz="2400" b="0" baseline="-25000" dirty="0">
                          <a:solidFill>
                            <a:schemeClr val="tx1"/>
                          </a:solidFill>
                          <a:effectLst/>
                        </a:rPr>
                        <a:t>2</a:t>
                      </a:r>
                      <a:r>
                        <a:rPr lang="en-US" sz="2400" b="0" dirty="0">
                          <a:solidFill>
                            <a:schemeClr val="tx1"/>
                          </a:solidFill>
                          <a:effectLst/>
                        </a:rPr>
                        <a:t>+H</a:t>
                      </a:r>
                      <a:r>
                        <a:rPr lang="en-US" sz="2400" b="0" baseline="-25000" dirty="0">
                          <a:solidFill>
                            <a:schemeClr val="tx1"/>
                          </a:solidFill>
                          <a:effectLst/>
                        </a:rPr>
                        <a:t>2</a:t>
                      </a:r>
                      <a:r>
                        <a:rPr lang="en-US" sz="2400" b="0" dirty="0">
                          <a:solidFill>
                            <a:schemeClr val="tx1"/>
                          </a:solidFill>
                          <a:effectLst/>
                        </a:rPr>
                        <a:t>O        H</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3</a:t>
                      </a:r>
                      <a:r>
                        <a:rPr lang="en-US" sz="2400" b="0" dirty="0">
                          <a:solidFill>
                            <a:schemeClr val="tx1"/>
                          </a:solidFill>
                          <a:effectLst/>
                        </a:rPr>
                        <a:t>,2H</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3</a:t>
                      </a:r>
                      <a:r>
                        <a:rPr lang="en-US" sz="2400" b="0" dirty="0">
                          <a:solidFill>
                            <a:schemeClr val="tx1"/>
                          </a:solidFill>
                          <a:effectLst/>
                        </a:rPr>
                        <a:t>+O</a:t>
                      </a:r>
                      <a:r>
                        <a:rPr lang="en-US" sz="2400" b="0" baseline="-25000" dirty="0">
                          <a:solidFill>
                            <a:schemeClr val="tx1"/>
                          </a:solidFill>
                          <a:effectLst/>
                        </a:rPr>
                        <a:t>2</a:t>
                      </a:r>
                      <a:r>
                        <a:rPr lang="en-US" sz="2400" b="0" dirty="0">
                          <a:solidFill>
                            <a:schemeClr val="tx1"/>
                          </a:solidFill>
                          <a:effectLst/>
                        </a:rPr>
                        <a:t>      2H</a:t>
                      </a:r>
                      <a:r>
                        <a:rPr lang="en-US" sz="2400" b="0" baseline="-25000" dirty="0">
                          <a:solidFill>
                            <a:schemeClr val="tx1"/>
                          </a:solidFill>
                          <a:effectLst/>
                        </a:rPr>
                        <a:t>2</a:t>
                      </a:r>
                      <a:r>
                        <a:rPr lang="en-US" sz="2400" b="0" dirty="0">
                          <a:solidFill>
                            <a:schemeClr val="tx1"/>
                          </a:solidFill>
                          <a:effectLst/>
                        </a:rPr>
                        <a:t>SO</a:t>
                      </a:r>
                      <a:r>
                        <a:rPr lang="en-US" sz="2400" b="0" baseline="-25000" dirty="0">
                          <a:solidFill>
                            <a:schemeClr val="tx1"/>
                          </a:solidFill>
                          <a:effectLst/>
                        </a:rPr>
                        <a:t>4</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15632819"/>
                  </a:ext>
                </a:extLst>
              </a:tr>
              <a:tr h="0">
                <a:tc>
                  <a:txBody>
                    <a:bodyPr/>
                    <a:lstStyle/>
                    <a:p>
                      <a:pPr algn="ctr">
                        <a:lnSpc>
                          <a:spcPct val="150000"/>
                        </a:lnSpc>
                        <a:spcAft>
                          <a:spcPts val="0"/>
                        </a:spcAft>
                      </a:pPr>
                      <a:r>
                        <a:rPr lang="zh-CN" sz="2400" b="0">
                          <a:solidFill>
                            <a:schemeClr val="tx1"/>
                          </a:solidFill>
                          <a:effectLst/>
                        </a:rPr>
                        <a:t>全球变暖</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400" b="0" dirty="0">
                          <a:solidFill>
                            <a:schemeClr val="tx1"/>
                          </a:solidFill>
                          <a:effectLst/>
                        </a:rPr>
                        <a:t>CO</a:t>
                      </a:r>
                      <a:r>
                        <a:rPr lang="en-US" sz="2400" b="0" baseline="-25000" dirty="0">
                          <a:solidFill>
                            <a:schemeClr val="tx1"/>
                          </a:solidFill>
                          <a:effectLst/>
                        </a:rPr>
                        <a:t>2</a:t>
                      </a:r>
                      <a:r>
                        <a:rPr lang="zh-CN" sz="2400" b="0" dirty="0">
                          <a:solidFill>
                            <a:schemeClr val="tx1"/>
                          </a:solidFill>
                          <a:effectLst/>
                        </a:rPr>
                        <a:t>排放量过多</a:t>
                      </a:r>
                      <a:r>
                        <a:rPr lang="en-US" sz="2400" b="0" dirty="0">
                          <a:solidFill>
                            <a:schemeClr val="tx1"/>
                          </a:solidFill>
                          <a:effectLst/>
                        </a:rPr>
                        <a:t>,</a:t>
                      </a:r>
                      <a:r>
                        <a:rPr lang="zh-CN" sz="2400" b="0" dirty="0">
                          <a:solidFill>
                            <a:schemeClr val="tx1"/>
                          </a:solidFill>
                          <a:effectLst/>
                        </a:rPr>
                        <a:t>造成温室效应加剧</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9083564"/>
                  </a:ext>
                </a:extLst>
              </a:tr>
              <a:tr h="0">
                <a:tc>
                  <a:txBody>
                    <a:bodyPr/>
                    <a:lstStyle/>
                    <a:p>
                      <a:pPr algn="ctr">
                        <a:lnSpc>
                          <a:spcPct val="150000"/>
                        </a:lnSpc>
                        <a:spcAft>
                          <a:spcPts val="0"/>
                        </a:spcAft>
                      </a:pPr>
                      <a:r>
                        <a:rPr lang="zh-CN" sz="2400" b="0">
                          <a:solidFill>
                            <a:schemeClr val="tx1"/>
                          </a:solidFill>
                          <a:effectLst/>
                        </a:rPr>
                        <a:t>赤潮</a:t>
                      </a:r>
                      <a:r>
                        <a:rPr lang="en-US" sz="2400" b="0">
                          <a:solidFill>
                            <a:schemeClr val="tx1"/>
                          </a:solidFill>
                          <a:effectLst/>
                        </a:rPr>
                        <a:t>/</a:t>
                      </a:r>
                      <a:r>
                        <a:rPr lang="zh-CN" sz="2400" b="0">
                          <a:solidFill>
                            <a:schemeClr val="tx1"/>
                          </a:solidFill>
                          <a:effectLst/>
                        </a:rPr>
                        <a:t>水华</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zh-CN" sz="2400" b="0">
                          <a:solidFill>
                            <a:schemeClr val="tx1"/>
                          </a:solidFill>
                          <a:effectLst/>
                        </a:rPr>
                        <a:t>大量富含</a:t>
                      </a:r>
                      <a:r>
                        <a:rPr lang="en-US" sz="2400" b="0">
                          <a:solidFill>
                            <a:schemeClr val="tx1"/>
                          </a:solidFill>
                          <a:effectLst/>
                        </a:rPr>
                        <a:t>N</a:t>
                      </a:r>
                      <a:r>
                        <a:rPr lang="zh-CN" sz="2400" b="0">
                          <a:solidFill>
                            <a:schemeClr val="tx1"/>
                          </a:solidFill>
                          <a:effectLst/>
                        </a:rPr>
                        <a:t>、</a:t>
                      </a:r>
                      <a:r>
                        <a:rPr lang="en-US" sz="2400" b="0">
                          <a:solidFill>
                            <a:schemeClr val="tx1"/>
                          </a:solidFill>
                          <a:effectLst/>
                        </a:rPr>
                        <a:t>P</a:t>
                      </a:r>
                      <a:r>
                        <a:rPr lang="zh-CN" sz="2400" b="0">
                          <a:solidFill>
                            <a:schemeClr val="tx1"/>
                          </a:solidFill>
                          <a:effectLst/>
                        </a:rPr>
                        <a:t>等营养物质的废水的排放</a:t>
                      </a:r>
                      <a:r>
                        <a:rPr lang="en-US" sz="2400" b="0">
                          <a:solidFill>
                            <a:schemeClr val="tx1"/>
                          </a:solidFill>
                          <a:effectLst/>
                        </a:rPr>
                        <a:t>,</a:t>
                      </a:r>
                      <a:r>
                        <a:rPr lang="zh-CN" sz="2400" b="0">
                          <a:solidFill>
                            <a:schemeClr val="tx1"/>
                          </a:solidFill>
                          <a:effectLst/>
                        </a:rPr>
                        <a:t>使水体富营养化</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52733519"/>
                  </a:ext>
                </a:extLst>
              </a:tr>
              <a:tr h="0">
                <a:tc>
                  <a:txBody>
                    <a:bodyPr/>
                    <a:lstStyle/>
                    <a:p>
                      <a:pPr algn="ctr">
                        <a:lnSpc>
                          <a:spcPct val="150000"/>
                        </a:lnSpc>
                        <a:spcAft>
                          <a:spcPts val="0"/>
                        </a:spcAft>
                      </a:pPr>
                      <a:r>
                        <a:rPr lang="zh-CN" sz="2400" b="0">
                          <a:solidFill>
                            <a:schemeClr val="tx1"/>
                          </a:solidFill>
                          <a:effectLst/>
                        </a:rPr>
                        <a:t>臭氧层空洞</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zh-CN" sz="2400" b="0" dirty="0">
                          <a:solidFill>
                            <a:schemeClr val="tx1"/>
                          </a:solidFill>
                          <a:effectLst/>
                        </a:rPr>
                        <a:t>氟氯代烷、氮的氧化物等大量排放使臭氧层大量损耗</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65250828"/>
                  </a:ext>
                </a:extLst>
              </a:tr>
              <a:tr h="0">
                <a:tc>
                  <a:txBody>
                    <a:bodyPr/>
                    <a:lstStyle/>
                    <a:p>
                      <a:pPr algn="ctr">
                        <a:lnSpc>
                          <a:spcPct val="150000"/>
                        </a:lnSpc>
                        <a:spcAft>
                          <a:spcPts val="0"/>
                        </a:spcAft>
                      </a:pPr>
                      <a:r>
                        <a:rPr lang="zh-CN" sz="2400" b="0">
                          <a:solidFill>
                            <a:schemeClr val="tx1"/>
                          </a:solidFill>
                          <a:effectLst/>
                        </a:rPr>
                        <a:t>光化学污染</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zh-CN" sz="2400" b="0">
                          <a:solidFill>
                            <a:schemeClr val="tx1"/>
                          </a:solidFill>
                          <a:effectLst/>
                        </a:rPr>
                        <a:t>主要是由氮的氧化物</a:t>
                      </a:r>
                      <a:r>
                        <a:rPr lang="en-US" sz="2400" b="0">
                          <a:solidFill>
                            <a:schemeClr val="tx1"/>
                          </a:solidFill>
                          <a:effectLst/>
                        </a:rPr>
                        <a:t>(</a:t>
                      </a:r>
                      <a:r>
                        <a:rPr lang="zh-CN" sz="2400" b="0">
                          <a:solidFill>
                            <a:schemeClr val="tx1"/>
                          </a:solidFill>
                          <a:effectLst/>
                        </a:rPr>
                        <a:t>主要指</a:t>
                      </a:r>
                      <a:r>
                        <a:rPr lang="en-US" sz="2400" b="0">
                          <a:solidFill>
                            <a:schemeClr val="tx1"/>
                          </a:solidFill>
                          <a:effectLst/>
                        </a:rPr>
                        <a:t>NO</a:t>
                      </a:r>
                      <a:r>
                        <a:rPr lang="en-US" sz="2400" b="0" baseline="-25000">
                          <a:solidFill>
                            <a:schemeClr val="tx1"/>
                          </a:solidFill>
                          <a:effectLst/>
                        </a:rPr>
                        <a:t>2</a:t>
                      </a:r>
                      <a:r>
                        <a:rPr lang="en-US" sz="2400" b="0">
                          <a:solidFill>
                            <a:schemeClr val="tx1"/>
                          </a:solidFill>
                          <a:effectLst/>
                        </a:rPr>
                        <a:t>)</a:t>
                      </a:r>
                      <a:r>
                        <a:rPr lang="zh-CN" sz="2400" b="0">
                          <a:solidFill>
                            <a:schemeClr val="tx1"/>
                          </a:solidFill>
                          <a:effectLst/>
                        </a:rPr>
                        <a:t>和碳氢化合物引起</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89329966"/>
                  </a:ext>
                </a:extLst>
              </a:tr>
              <a:tr h="0">
                <a:tc>
                  <a:txBody>
                    <a:bodyPr/>
                    <a:lstStyle/>
                    <a:p>
                      <a:pPr algn="ctr">
                        <a:lnSpc>
                          <a:spcPct val="150000"/>
                        </a:lnSpc>
                        <a:spcAft>
                          <a:spcPts val="0"/>
                        </a:spcAft>
                      </a:pPr>
                      <a:r>
                        <a:rPr lang="zh-CN" sz="2400" b="0">
                          <a:solidFill>
                            <a:schemeClr val="tx1"/>
                          </a:solidFill>
                          <a:effectLst/>
                        </a:rPr>
                        <a:t>白色污染</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400" b="0" dirty="0">
                          <a:solidFill>
                            <a:schemeClr val="tx1"/>
                          </a:solidFill>
                          <a:effectLst/>
                        </a:rPr>
                        <a:t>主要是由废弃的难降解的塑料类制品造成</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59331788"/>
                  </a:ext>
                </a:extLst>
              </a:tr>
              <a:tr h="0">
                <a:tc>
                  <a:txBody>
                    <a:bodyPr/>
                    <a:lstStyle/>
                    <a:p>
                      <a:pPr algn="ctr">
                        <a:lnSpc>
                          <a:spcPct val="150000"/>
                        </a:lnSpc>
                        <a:spcAft>
                          <a:spcPts val="0"/>
                        </a:spcAft>
                      </a:pPr>
                      <a:r>
                        <a:rPr lang="zh-CN" sz="2400" b="0">
                          <a:solidFill>
                            <a:schemeClr val="tx1"/>
                          </a:solidFill>
                          <a:effectLst/>
                        </a:rPr>
                        <a:t>飘尘</a:t>
                      </a:r>
                      <a:endParaRPr lang="zh-CN" sz="24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zh-CN" sz="2400" b="0" dirty="0">
                          <a:solidFill>
                            <a:schemeClr val="tx1"/>
                          </a:solidFill>
                          <a:effectLst/>
                        </a:rPr>
                        <a:t>烟雾、尘埃、煤灰等颗粒物长时间悬浮于空气中造成的</a:t>
                      </a:r>
                      <a:endParaRPr lang="zh-CN" sz="24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39575455"/>
                  </a:ext>
                </a:extLst>
              </a:tr>
            </a:tbl>
          </a:graphicData>
        </a:graphic>
      </p:graphicFrame>
      <p:pic>
        <p:nvPicPr>
          <p:cNvPr id="13" name="图片 12"/>
          <p:cNvPicPr/>
          <p:nvPr/>
        </p:nvPicPr>
        <p:blipFill>
          <a:blip r:embed="rId2"/>
          <a:stretch>
            <a:fillRect/>
          </a:stretch>
        </p:blipFill>
        <p:spPr>
          <a:xfrm>
            <a:off x="5834480" y="2658507"/>
            <a:ext cx="521652" cy="340873"/>
          </a:xfrm>
          <a:prstGeom prst="rect">
            <a:avLst/>
          </a:prstGeom>
        </p:spPr>
      </p:pic>
      <p:pic>
        <p:nvPicPr>
          <p:cNvPr id="14" name="图片 13"/>
          <p:cNvPicPr/>
          <p:nvPr/>
        </p:nvPicPr>
        <p:blipFill>
          <a:blip r:embed="rId3"/>
          <a:stretch>
            <a:fillRect/>
          </a:stretch>
        </p:blipFill>
        <p:spPr>
          <a:xfrm>
            <a:off x="8372773" y="2658507"/>
            <a:ext cx="398145" cy="229549"/>
          </a:xfrm>
          <a:prstGeom prst="rect">
            <a:avLst/>
          </a:prstGeom>
        </p:spPr>
      </p:pic>
      <p:pic>
        <p:nvPicPr>
          <p:cNvPr id="15" name="图片 14"/>
          <p:cNvPicPr/>
          <p:nvPr/>
        </p:nvPicPr>
        <p:blipFill>
          <a:blip r:embed="rId4"/>
          <a:stretch>
            <a:fillRect/>
          </a:stretch>
        </p:blipFill>
        <p:spPr>
          <a:xfrm>
            <a:off x="5924491" y="3200113"/>
            <a:ext cx="431641" cy="248861"/>
          </a:xfrm>
          <a:prstGeom prst="rect">
            <a:avLst/>
          </a:prstGeom>
        </p:spPr>
      </p:pic>
      <p:pic>
        <p:nvPicPr>
          <p:cNvPr id="16" name="图片 15"/>
          <p:cNvPicPr/>
          <p:nvPr/>
        </p:nvPicPr>
        <p:blipFill>
          <a:blip r:embed="rId3"/>
          <a:stretch>
            <a:fillRect/>
          </a:stretch>
        </p:blipFill>
        <p:spPr>
          <a:xfrm>
            <a:off x="8927932" y="3177201"/>
            <a:ext cx="398145" cy="229549"/>
          </a:xfrm>
          <a:prstGeom prst="rect">
            <a:avLst/>
          </a:prstGeom>
        </p:spPr>
      </p:pic>
    </p:spTree>
    <p:extLst>
      <p:ext uri="{BB962C8B-B14F-4D97-AF65-F5344CB8AC3E}">
        <p14:creationId xmlns:p14="http://schemas.microsoft.com/office/powerpoint/2010/main" val="616952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2" name="矩形 1"/>
          <p:cNvSpPr/>
          <p:nvPr/>
        </p:nvSpPr>
        <p:spPr>
          <a:xfrm>
            <a:off x="234043" y="244824"/>
            <a:ext cx="11723913" cy="6555641"/>
          </a:xfrm>
          <a:prstGeom prst="rect">
            <a:avLst/>
          </a:prstGeom>
        </p:spPr>
        <p:txBody>
          <a:bodyPr wrap="square">
            <a:spAutoFit/>
          </a:bodyPr>
          <a:lstStyle/>
          <a:p>
            <a:pPr>
              <a:lnSpc>
                <a:spcPct val="150000"/>
              </a:lnSpc>
            </a:pPr>
            <a:r>
              <a:rPr lang="en-US" altLang="zh-CN" sz="2800" b="1" dirty="0"/>
              <a:t>2.</a:t>
            </a:r>
            <a:r>
              <a:rPr lang="zh-CN" altLang="zh-CN" sz="2800" b="1" dirty="0"/>
              <a:t>酸雨的危害</a:t>
            </a:r>
          </a:p>
          <a:p>
            <a:pPr>
              <a:lnSpc>
                <a:spcPct val="150000"/>
              </a:lnSpc>
            </a:pPr>
            <a:r>
              <a:rPr lang="zh-CN" altLang="zh-CN" sz="2800" dirty="0"/>
              <a:t>直接危害人体健康</a:t>
            </a:r>
            <a:r>
              <a:rPr lang="en-US" altLang="zh-CN" sz="2800" dirty="0"/>
              <a:t>,</a:t>
            </a:r>
            <a:r>
              <a:rPr lang="zh-CN" altLang="zh-CN" sz="2800" dirty="0"/>
              <a:t>破坏农作物</a:t>
            </a:r>
            <a:r>
              <a:rPr lang="en-US" altLang="zh-CN" sz="2800" dirty="0"/>
              <a:t>,</a:t>
            </a:r>
            <a:r>
              <a:rPr lang="zh-CN" altLang="zh-CN" sz="2800" dirty="0"/>
              <a:t>腐蚀建筑物。</a:t>
            </a:r>
          </a:p>
          <a:p>
            <a:pPr>
              <a:lnSpc>
                <a:spcPct val="150000"/>
              </a:lnSpc>
            </a:pPr>
            <a:r>
              <a:rPr lang="en-US" altLang="zh-CN" sz="2800" b="1" dirty="0"/>
              <a:t>3.</a:t>
            </a:r>
            <a:r>
              <a:rPr lang="zh-CN" altLang="zh-CN" sz="2800" b="1" dirty="0"/>
              <a:t>工业尾气及其主要成分</a:t>
            </a:r>
          </a:p>
          <a:p>
            <a:pPr>
              <a:lnSpc>
                <a:spcPct val="150000"/>
              </a:lnSpc>
            </a:pPr>
            <a:r>
              <a:rPr lang="en-US" altLang="zh-CN" sz="2800" dirty="0"/>
              <a:t>(1)</a:t>
            </a:r>
            <a:r>
              <a:rPr lang="zh-CN" altLang="zh-CN" sz="2800" dirty="0"/>
              <a:t>硫酸厂尾气</a:t>
            </a:r>
            <a:r>
              <a:rPr lang="en-US" altLang="zh-CN" sz="2800" dirty="0"/>
              <a:t>:SO</a:t>
            </a:r>
            <a:r>
              <a:rPr lang="en-US" altLang="zh-CN" sz="2800" baseline="-25000" dirty="0"/>
              <a:t>2</a:t>
            </a:r>
            <a:r>
              <a:rPr lang="zh-CN" altLang="zh-CN" sz="2800" dirty="0"/>
              <a:t>、</a:t>
            </a:r>
            <a:r>
              <a:rPr lang="en-US" altLang="zh-CN" sz="2800" dirty="0"/>
              <a:t>O</a:t>
            </a:r>
            <a:r>
              <a:rPr lang="en-US" altLang="zh-CN" sz="2800" baseline="-25000" dirty="0"/>
              <a:t>2</a:t>
            </a:r>
            <a:r>
              <a:rPr lang="zh-CN" altLang="zh-CN" sz="2800" dirty="0"/>
              <a:t>、</a:t>
            </a:r>
            <a:r>
              <a:rPr lang="en-US" altLang="zh-CN" sz="2800" dirty="0"/>
              <a:t>N</a:t>
            </a:r>
            <a:r>
              <a:rPr lang="en-US" altLang="zh-CN" sz="2800" baseline="-25000" dirty="0"/>
              <a:t>2</a:t>
            </a:r>
            <a:r>
              <a:rPr lang="zh-CN" altLang="zh-CN" sz="2800" dirty="0"/>
              <a:t>等</a:t>
            </a:r>
            <a:r>
              <a:rPr lang="en-US" altLang="zh-CN" sz="2800" dirty="0"/>
              <a:t>,</a:t>
            </a:r>
            <a:r>
              <a:rPr lang="zh-CN" altLang="zh-CN" sz="2800" dirty="0"/>
              <a:t>一般用氨水吸收。</a:t>
            </a:r>
          </a:p>
          <a:p>
            <a:pPr>
              <a:lnSpc>
                <a:spcPct val="150000"/>
              </a:lnSpc>
            </a:pPr>
            <a:r>
              <a:rPr lang="en-US" altLang="zh-CN" sz="2800" dirty="0"/>
              <a:t>(2)</a:t>
            </a:r>
            <a:r>
              <a:rPr lang="zh-CN" altLang="zh-CN" sz="2800" dirty="0"/>
              <a:t>硝酸厂尾气</a:t>
            </a:r>
            <a:r>
              <a:rPr lang="en-US" altLang="zh-CN" sz="2800" dirty="0"/>
              <a:t>:NO</a:t>
            </a:r>
            <a:r>
              <a:rPr lang="zh-CN" altLang="zh-CN" sz="2800" dirty="0"/>
              <a:t>、</a:t>
            </a:r>
            <a:r>
              <a:rPr lang="en-US" altLang="zh-CN" sz="2800" dirty="0"/>
              <a:t>NO</a:t>
            </a:r>
            <a:r>
              <a:rPr lang="en-US" altLang="zh-CN" sz="2800" baseline="-25000" dirty="0"/>
              <a:t>2</a:t>
            </a:r>
            <a:r>
              <a:rPr lang="zh-CN" altLang="zh-CN" sz="2800" dirty="0"/>
              <a:t>、</a:t>
            </a:r>
            <a:r>
              <a:rPr lang="en-US" altLang="zh-CN" sz="2800" dirty="0"/>
              <a:t>N</a:t>
            </a:r>
            <a:r>
              <a:rPr lang="en-US" altLang="zh-CN" sz="2800" baseline="-25000" dirty="0"/>
              <a:t>2</a:t>
            </a:r>
            <a:r>
              <a:rPr lang="zh-CN" altLang="zh-CN" sz="2800" dirty="0"/>
              <a:t>、</a:t>
            </a:r>
            <a:r>
              <a:rPr lang="en-US" altLang="zh-CN" sz="2800" dirty="0"/>
              <a:t>O</a:t>
            </a:r>
            <a:r>
              <a:rPr lang="en-US" altLang="zh-CN" sz="2800" baseline="-25000" dirty="0"/>
              <a:t>2</a:t>
            </a:r>
            <a:r>
              <a:rPr lang="zh-CN" altLang="zh-CN" sz="2800" dirty="0"/>
              <a:t>等</a:t>
            </a:r>
            <a:r>
              <a:rPr lang="en-US" altLang="zh-CN" sz="2800" dirty="0"/>
              <a:t>,</a:t>
            </a:r>
            <a:r>
              <a:rPr lang="zh-CN" altLang="zh-CN" sz="2800" dirty="0"/>
              <a:t>一般用</a:t>
            </a:r>
            <a:r>
              <a:rPr lang="en-US" altLang="zh-CN" sz="2800" dirty="0" err="1"/>
              <a:t>NaOH</a:t>
            </a:r>
            <a:r>
              <a:rPr lang="zh-CN" altLang="zh-CN" sz="2800" dirty="0"/>
              <a:t>溶液吸收。</a:t>
            </a:r>
          </a:p>
          <a:p>
            <a:pPr>
              <a:lnSpc>
                <a:spcPct val="150000"/>
              </a:lnSpc>
            </a:pPr>
            <a:r>
              <a:rPr lang="en-US" altLang="zh-CN" sz="2800" dirty="0"/>
              <a:t>(3)</a:t>
            </a:r>
            <a:r>
              <a:rPr lang="zh-CN" altLang="zh-CN" sz="2800" dirty="0"/>
              <a:t>高炉煤气</a:t>
            </a:r>
            <a:r>
              <a:rPr lang="en-US" altLang="zh-CN" sz="2800" dirty="0"/>
              <a:t>:CO</a:t>
            </a:r>
            <a:r>
              <a:rPr lang="zh-CN" altLang="zh-CN" sz="2800" dirty="0"/>
              <a:t>、</a:t>
            </a:r>
            <a:r>
              <a:rPr lang="en-US" altLang="zh-CN" sz="2800" dirty="0"/>
              <a:t>CO</a:t>
            </a:r>
            <a:r>
              <a:rPr lang="en-US" altLang="zh-CN" sz="2800" baseline="-25000" dirty="0"/>
              <a:t>2</a:t>
            </a:r>
            <a:r>
              <a:rPr lang="zh-CN" altLang="zh-CN" sz="2800" dirty="0"/>
              <a:t>、</a:t>
            </a:r>
            <a:r>
              <a:rPr lang="en-US" altLang="zh-CN" sz="2800" dirty="0"/>
              <a:t>N</a:t>
            </a:r>
            <a:r>
              <a:rPr lang="en-US" altLang="zh-CN" sz="2800" baseline="-25000" dirty="0"/>
              <a:t>2</a:t>
            </a:r>
            <a:r>
              <a:rPr lang="zh-CN" altLang="zh-CN" sz="2800" dirty="0"/>
              <a:t>等</a:t>
            </a:r>
            <a:r>
              <a:rPr lang="en-US" altLang="zh-CN" sz="2800" dirty="0"/>
              <a:t>,</a:t>
            </a:r>
            <a:r>
              <a:rPr lang="zh-CN" altLang="zh-CN" sz="2800" dirty="0"/>
              <a:t>一般回收利用。</a:t>
            </a:r>
          </a:p>
          <a:p>
            <a:pPr>
              <a:lnSpc>
                <a:spcPct val="150000"/>
              </a:lnSpc>
            </a:pPr>
            <a:r>
              <a:rPr lang="en-US" altLang="zh-CN" sz="2800" dirty="0"/>
              <a:t>(4)</a:t>
            </a:r>
            <a:r>
              <a:rPr lang="zh-CN" altLang="zh-CN" sz="2800" dirty="0"/>
              <a:t>炼钢烟气</a:t>
            </a:r>
            <a:r>
              <a:rPr lang="en-US" altLang="zh-CN" sz="2800" dirty="0"/>
              <a:t>:Fe</a:t>
            </a:r>
            <a:r>
              <a:rPr lang="en-US" altLang="zh-CN" sz="2800" baseline="-25000" dirty="0"/>
              <a:t>2</a:t>
            </a:r>
            <a:r>
              <a:rPr lang="en-US" altLang="zh-CN" sz="2800" dirty="0"/>
              <a:t>O</a:t>
            </a:r>
            <a:r>
              <a:rPr lang="en-US" altLang="zh-CN" sz="2800" baseline="-25000" dirty="0"/>
              <a:t>3</a:t>
            </a:r>
            <a:r>
              <a:rPr lang="zh-CN" altLang="zh-CN" sz="2800" dirty="0"/>
              <a:t>烟尘、</a:t>
            </a:r>
            <a:r>
              <a:rPr lang="en-US" altLang="zh-CN" sz="2800" dirty="0"/>
              <a:t>CO</a:t>
            </a:r>
            <a:r>
              <a:rPr lang="zh-CN" altLang="zh-CN" sz="2800" dirty="0"/>
              <a:t>等</a:t>
            </a:r>
            <a:r>
              <a:rPr lang="en-US" altLang="zh-CN" sz="2800" dirty="0"/>
              <a:t>,</a:t>
            </a:r>
            <a:r>
              <a:rPr lang="zh-CN" altLang="zh-CN" sz="2800" dirty="0"/>
              <a:t>一般回收利用。</a:t>
            </a:r>
          </a:p>
          <a:p>
            <a:pPr>
              <a:lnSpc>
                <a:spcPct val="150000"/>
              </a:lnSpc>
            </a:pPr>
            <a:r>
              <a:rPr lang="en-US" altLang="zh-CN" sz="2800" dirty="0"/>
              <a:t>(5)</a:t>
            </a:r>
            <a:r>
              <a:rPr lang="zh-CN" altLang="zh-CN" sz="2800" dirty="0"/>
              <a:t>焦炉气</a:t>
            </a:r>
            <a:r>
              <a:rPr lang="en-US" altLang="zh-CN" sz="2800" dirty="0"/>
              <a:t>:H</a:t>
            </a:r>
            <a:r>
              <a:rPr lang="en-US" altLang="zh-CN" sz="2800" baseline="-25000" dirty="0"/>
              <a:t>2</a:t>
            </a:r>
            <a:r>
              <a:rPr lang="zh-CN" altLang="zh-CN" sz="2800" dirty="0"/>
              <a:t>、</a:t>
            </a:r>
            <a:r>
              <a:rPr lang="en-US" altLang="zh-CN" sz="2800" dirty="0"/>
              <a:t>CH</a:t>
            </a:r>
            <a:r>
              <a:rPr lang="en-US" altLang="zh-CN" sz="2800" baseline="-25000" dirty="0"/>
              <a:t>4</a:t>
            </a:r>
            <a:r>
              <a:rPr lang="zh-CN" altLang="zh-CN" sz="2800" dirty="0"/>
              <a:t>、</a:t>
            </a:r>
            <a:r>
              <a:rPr lang="en-US" altLang="zh-CN" sz="2800" dirty="0"/>
              <a:t>CO</a:t>
            </a:r>
            <a:r>
              <a:rPr lang="zh-CN" altLang="zh-CN" sz="2800" dirty="0"/>
              <a:t>、</a:t>
            </a:r>
            <a:r>
              <a:rPr lang="en-US" altLang="zh-CN" sz="2800" dirty="0"/>
              <a:t>CO</a:t>
            </a:r>
            <a:r>
              <a:rPr lang="en-US" altLang="zh-CN" sz="2800" baseline="-25000" dirty="0"/>
              <a:t>2</a:t>
            </a:r>
            <a:r>
              <a:rPr lang="zh-CN" altLang="zh-CN" sz="2800" dirty="0"/>
              <a:t>、</a:t>
            </a:r>
            <a:r>
              <a:rPr lang="en-US" altLang="zh-CN" sz="2800" dirty="0"/>
              <a:t>C</a:t>
            </a:r>
            <a:r>
              <a:rPr lang="en-US" altLang="zh-CN" sz="2800" baseline="-25000" dirty="0"/>
              <a:t>2</a:t>
            </a:r>
            <a:r>
              <a:rPr lang="en-US" altLang="zh-CN" sz="2800" dirty="0"/>
              <a:t>H</a:t>
            </a:r>
            <a:r>
              <a:rPr lang="en-US" altLang="zh-CN" sz="2800" baseline="-25000" dirty="0"/>
              <a:t>4</a:t>
            </a:r>
            <a:r>
              <a:rPr lang="zh-CN" altLang="zh-CN" sz="2800" dirty="0"/>
              <a:t>、</a:t>
            </a:r>
            <a:r>
              <a:rPr lang="en-US" altLang="zh-CN" sz="2800" dirty="0"/>
              <a:t>N</a:t>
            </a:r>
            <a:r>
              <a:rPr lang="en-US" altLang="zh-CN" sz="2800" baseline="-25000" dirty="0"/>
              <a:t>2</a:t>
            </a:r>
            <a:r>
              <a:rPr lang="zh-CN" altLang="zh-CN" sz="2800" dirty="0"/>
              <a:t>等</a:t>
            </a:r>
            <a:r>
              <a:rPr lang="en-US" altLang="zh-CN" sz="2800" dirty="0"/>
              <a:t>,</a:t>
            </a:r>
            <a:r>
              <a:rPr lang="zh-CN" altLang="zh-CN" sz="2800" dirty="0"/>
              <a:t>可用作燃料。</a:t>
            </a:r>
          </a:p>
          <a:p>
            <a:pPr>
              <a:lnSpc>
                <a:spcPct val="150000"/>
              </a:lnSpc>
            </a:pPr>
            <a:r>
              <a:rPr lang="en-US" altLang="zh-CN" sz="2800" dirty="0"/>
              <a:t>(6)</a:t>
            </a:r>
            <a:r>
              <a:rPr lang="zh-CN" altLang="zh-CN" sz="2800" dirty="0"/>
              <a:t>氯碱工业</a:t>
            </a:r>
            <a:r>
              <a:rPr lang="en-US" altLang="zh-CN" sz="2800" dirty="0"/>
              <a:t>:Cl</a:t>
            </a:r>
            <a:r>
              <a:rPr lang="en-US" altLang="zh-CN" sz="2800" baseline="-25000" dirty="0"/>
              <a:t>2</a:t>
            </a:r>
            <a:r>
              <a:rPr lang="en-US" altLang="zh-CN" sz="2800" dirty="0"/>
              <a:t>,</a:t>
            </a:r>
            <a:r>
              <a:rPr lang="zh-CN" altLang="zh-CN" sz="2800" dirty="0"/>
              <a:t>一般用</a:t>
            </a:r>
            <a:r>
              <a:rPr lang="en-US" altLang="zh-CN" sz="2800" dirty="0" err="1"/>
              <a:t>NaOH</a:t>
            </a:r>
            <a:r>
              <a:rPr lang="zh-CN" altLang="zh-CN" sz="2800" dirty="0"/>
              <a:t>溶液吸收。</a:t>
            </a:r>
          </a:p>
          <a:p>
            <a:pPr>
              <a:lnSpc>
                <a:spcPct val="150000"/>
              </a:lnSpc>
            </a:pPr>
            <a:endParaRPr lang="zh-CN" altLang="zh-CN" sz="2800" dirty="0"/>
          </a:p>
        </p:txBody>
      </p:sp>
    </p:spTree>
    <p:extLst>
      <p:ext uri="{BB962C8B-B14F-4D97-AF65-F5344CB8AC3E}">
        <p14:creationId xmlns:p14="http://schemas.microsoft.com/office/powerpoint/2010/main" val="16976542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2" name="矩形 1"/>
          <p:cNvSpPr/>
          <p:nvPr/>
        </p:nvSpPr>
        <p:spPr>
          <a:xfrm>
            <a:off x="234043" y="244824"/>
            <a:ext cx="11723913" cy="3970318"/>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5 </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smtClean="0"/>
              <a:t>化学</a:t>
            </a:r>
            <a:r>
              <a:rPr lang="zh-CN" altLang="zh-CN" sz="2800" dirty="0"/>
              <a:t>与环境密切相关</a:t>
            </a:r>
            <a:r>
              <a:rPr lang="en-US" altLang="zh-CN" sz="2800" dirty="0"/>
              <a:t>,</a:t>
            </a:r>
            <a:r>
              <a:rPr lang="zh-CN" altLang="zh-CN" sz="2800" dirty="0"/>
              <a:t>下列有关说法正确的是　　　　　 　　　　　　　　　　　　</a:t>
            </a:r>
          </a:p>
          <a:p>
            <a:pPr>
              <a:lnSpc>
                <a:spcPct val="150000"/>
              </a:lnSpc>
            </a:pPr>
            <a:r>
              <a:rPr lang="en-US" altLang="zh-CN" sz="2800" dirty="0"/>
              <a:t>A.CO</a:t>
            </a:r>
            <a:r>
              <a:rPr lang="en-US" altLang="zh-CN" sz="2800" baseline="-25000" dirty="0"/>
              <a:t>2</a:t>
            </a:r>
            <a:r>
              <a:rPr lang="zh-CN" altLang="zh-CN" sz="2800" dirty="0"/>
              <a:t>属于大气污染物</a:t>
            </a:r>
          </a:p>
          <a:p>
            <a:pPr>
              <a:lnSpc>
                <a:spcPct val="150000"/>
              </a:lnSpc>
            </a:pPr>
            <a:r>
              <a:rPr lang="en-US" altLang="zh-CN" sz="2800" dirty="0"/>
              <a:t>B.</a:t>
            </a:r>
            <a:r>
              <a:rPr lang="zh-CN" altLang="zh-CN" sz="2800" dirty="0"/>
              <a:t>酸雨是</a:t>
            </a:r>
            <a:r>
              <a:rPr lang="en-US" altLang="zh-CN" sz="2800" dirty="0"/>
              <a:t>pH</a:t>
            </a:r>
            <a:r>
              <a:rPr lang="zh-CN" altLang="zh-CN" sz="2800" dirty="0"/>
              <a:t>小于</a:t>
            </a:r>
            <a:r>
              <a:rPr lang="en-US" altLang="zh-CN" sz="2800" dirty="0"/>
              <a:t>7</a:t>
            </a:r>
            <a:r>
              <a:rPr lang="zh-CN" altLang="zh-CN" sz="2800" dirty="0"/>
              <a:t>的雨水</a:t>
            </a:r>
          </a:p>
          <a:p>
            <a:pPr>
              <a:lnSpc>
                <a:spcPct val="150000"/>
              </a:lnSpc>
            </a:pPr>
            <a:r>
              <a:rPr lang="en-US" altLang="zh-CN" sz="2800" dirty="0"/>
              <a:t>C.CO</a:t>
            </a:r>
            <a:r>
              <a:rPr lang="en-US" altLang="zh-CN" sz="2800" baseline="-25000" dirty="0"/>
              <a:t>2</a:t>
            </a:r>
            <a:r>
              <a:rPr lang="zh-CN" altLang="zh-CN" sz="2800" dirty="0"/>
              <a:t>、</a:t>
            </a:r>
            <a:r>
              <a:rPr lang="en-US" altLang="zh-CN" sz="2800" dirty="0"/>
              <a:t>NO</a:t>
            </a:r>
            <a:r>
              <a:rPr lang="en-US" altLang="zh-CN" sz="2800" baseline="-25000" dirty="0"/>
              <a:t>2</a:t>
            </a:r>
            <a:r>
              <a:rPr lang="zh-CN" altLang="zh-CN" sz="2800" dirty="0"/>
              <a:t>或</a:t>
            </a:r>
            <a:r>
              <a:rPr lang="en-US" altLang="zh-CN" sz="2800" dirty="0"/>
              <a:t>SO</a:t>
            </a:r>
            <a:r>
              <a:rPr lang="en-US" altLang="zh-CN" sz="2800" baseline="-25000" dirty="0"/>
              <a:t>2</a:t>
            </a:r>
            <a:r>
              <a:rPr lang="zh-CN" altLang="zh-CN" sz="2800" dirty="0"/>
              <a:t>都会导致酸雨的形成</a:t>
            </a:r>
          </a:p>
          <a:p>
            <a:pPr>
              <a:lnSpc>
                <a:spcPct val="150000"/>
              </a:lnSpc>
            </a:pPr>
            <a:r>
              <a:rPr lang="en-US" altLang="zh-CN" sz="2800" dirty="0"/>
              <a:t>D.</a:t>
            </a:r>
            <a:r>
              <a:rPr lang="zh-CN" altLang="zh-CN" sz="2800" dirty="0"/>
              <a:t>大气中</a:t>
            </a:r>
            <a:r>
              <a:rPr lang="en-US" altLang="zh-CN" sz="2800" dirty="0"/>
              <a:t>CO</a:t>
            </a:r>
            <a:r>
              <a:rPr lang="en-US" altLang="zh-CN" sz="2800" baseline="-25000" dirty="0"/>
              <a:t>2</a:t>
            </a:r>
            <a:r>
              <a:rPr lang="zh-CN" altLang="zh-CN" sz="2800" dirty="0"/>
              <a:t>含量的增加会导致温室效应加剧</a:t>
            </a:r>
          </a:p>
          <a:p>
            <a:pPr>
              <a:lnSpc>
                <a:spcPct val="150000"/>
              </a:lnSpc>
            </a:pPr>
            <a:endParaRPr lang="zh-CN" altLang="zh-CN" sz="2800" dirty="0"/>
          </a:p>
        </p:txBody>
      </p:sp>
    </p:spTree>
    <p:extLst>
      <p:ext uri="{BB962C8B-B14F-4D97-AF65-F5344CB8AC3E}">
        <p14:creationId xmlns:p14="http://schemas.microsoft.com/office/powerpoint/2010/main" val="2998672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2" name="矩形 1"/>
          <p:cNvSpPr/>
          <p:nvPr/>
        </p:nvSpPr>
        <p:spPr>
          <a:xfrm>
            <a:off x="234043" y="244824"/>
            <a:ext cx="11723913" cy="3970318"/>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选项</a:t>
            </a:r>
            <a:r>
              <a:rPr lang="en-US" altLang="zh-CN" sz="2800" dirty="0"/>
              <a:t>A,CO</a:t>
            </a:r>
            <a:r>
              <a:rPr lang="en-US" altLang="zh-CN" sz="2800" baseline="-25000" dirty="0"/>
              <a:t>2</a:t>
            </a:r>
            <a:r>
              <a:rPr lang="zh-CN" altLang="zh-CN" sz="2800" dirty="0"/>
              <a:t>能导致温室效应</a:t>
            </a:r>
            <a:r>
              <a:rPr lang="en-US" altLang="zh-CN" sz="2800" dirty="0"/>
              <a:t>,</a:t>
            </a:r>
            <a:r>
              <a:rPr lang="zh-CN" altLang="zh-CN" sz="2800" dirty="0"/>
              <a:t>但不属于大气污染物。选项</a:t>
            </a:r>
            <a:r>
              <a:rPr lang="en-US" altLang="zh-CN" sz="2800" dirty="0"/>
              <a:t>B,</a:t>
            </a:r>
            <a:r>
              <a:rPr lang="zh-CN" altLang="zh-CN" sz="2800" dirty="0"/>
              <a:t>酸雨是指</a:t>
            </a:r>
            <a:r>
              <a:rPr lang="en-US" altLang="zh-CN" sz="2800" dirty="0"/>
              <a:t>pH</a:t>
            </a:r>
            <a:r>
              <a:rPr lang="zh-CN" altLang="zh-CN" sz="2800" dirty="0"/>
              <a:t>小于</a:t>
            </a:r>
            <a:r>
              <a:rPr lang="en-US" altLang="zh-CN" sz="2800" dirty="0"/>
              <a:t>5.6</a:t>
            </a:r>
            <a:r>
              <a:rPr lang="zh-CN" altLang="zh-CN" sz="2800" dirty="0"/>
              <a:t>的雨水。选项</a:t>
            </a:r>
            <a:r>
              <a:rPr lang="en-US" altLang="zh-CN" sz="2800" dirty="0"/>
              <a:t>C,NO</a:t>
            </a:r>
            <a:r>
              <a:rPr lang="en-US" altLang="zh-CN" sz="2800" baseline="-25000" dirty="0"/>
              <a:t>2</a:t>
            </a:r>
            <a:r>
              <a:rPr lang="zh-CN" altLang="zh-CN" sz="2800" dirty="0"/>
              <a:t>和</a:t>
            </a:r>
            <a:r>
              <a:rPr lang="en-US" altLang="zh-CN" sz="2800" dirty="0"/>
              <a:t>SO</a:t>
            </a:r>
            <a:r>
              <a:rPr lang="en-US" altLang="zh-CN" sz="2800" baseline="-25000" dirty="0"/>
              <a:t>2</a:t>
            </a:r>
            <a:r>
              <a:rPr lang="zh-CN" altLang="zh-CN" sz="2800" dirty="0"/>
              <a:t>能导致酸雨的形成</a:t>
            </a:r>
            <a:r>
              <a:rPr lang="en-US" altLang="zh-CN" sz="2800" dirty="0"/>
              <a:t>,</a:t>
            </a:r>
            <a:r>
              <a:rPr lang="zh-CN" altLang="zh-CN" sz="2800" dirty="0"/>
              <a:t>而</a:t>
            </a:r>
            <a:r>
              <a:rPr lang="en-US" altLang="zh-CN" sz="2800" dirty="0"/>
              <a:t>CO</a:t>
            </a:r>
            <a:r>
              <a:rPr lang="en-US" altLang="zh-CN" sz="2800" baseline="-25000" dirty="0"/>
              <a:t>2</a:t>
            </a:r>
            <a:r>
              <a:rPr lang="zh-CN" altLang="zh-CN" sz="2800" dirty="0"/>
              <a:t>不能。选项</a:t>
            </a:r>
            <a:r>
              <a:rPr lang="en-US" altLang="zh-CN" sz="2800" dirty="0"/>
              <a:t>D,</a:t>
            </a:r>
            <a:r>
              <a:rPr lang="zh-CN" altLang="zh-CN" sz="2800" dirty="0"/>
              <a:t>大气中</a:t>
            </a:r>
            <a:r>
              <a:rPr lang="en-US" altLang="zh-CN" sz="2800" dirty="0"/>
              <a:t>CO</a:t>
            </a:r>
            <a:r>
              <a:rPr lang="en-US" altLang="zh-CN" sz="2800" baseline="-25000" dirty="0"/>
              <a:t>2</a:t>
            </a:r>
            <a:r>
              <a:rPr lang="zh-CN" altLang="zh-CN" sz="2800" dirty="0"/>
              <a:t>含量增加会加剧温室效应。</a:t>
            </a:r>
          </a:p>
          <a:p>
            <a:pPr>
              <a:lnSpc>
                <a:spcPct val="150000"/>
              </a:lnSpc>
            </a:pPr>
            <a:r>
              <a:rPr lang="zh-CN" altLang="zh-CN" sz="2800" b="1" dirty="0">
                <a:solidFill>
                  <a:srgbClr val="DA251C"/>
                </a:solidFill>
              </a:rPr>
              <a:t>答案</a:t>
            </a:r>
            <a:r>
              <a:rPr lang="zh-CN" altLang="zh-CN" sz="2800" dirty="0"/>
              <a:t>　</a:t>
            </a:r>
            <a:r>
              <a:rPr lang="en-US" altLang="zh-CN" sz="2800" dirty="0"/>
              <a:t>D</a:t>
            </a:r>
          </a:p>
          <a:p>
            <a:pPr>
              <a:lnSpc>
                <a:spcPct val="150000"/>
              </a:lnSpc>
            </a:pPr>
            <a:r>
              <a:rPr lang="zh-CN" altLang="en-US" sz="2800" b="1" dirty="0">
                <a:solidFill>
                  <a:srgbClr val="DA251C"/>
                </a:solidFill>
              </a:rPr>
              <a:t>易错点拨  </a:t>
            </a:r>
            <a:r>
              <a:rPr lang="zh-CN" altLang="zh-CN" sz="2800" dirty="0"/>
              <a:t>大气中</a:t>
            </a:r>
            <a:r>
              <a:rPr lang="en-US" altLang="zh-CN" sz="2800" dirty="0"/>
              <a:t>CO</a:t>
            </a:r>
            <a:r>
              <a:rPr lang="en-US" altLang="zh-CN" sz="2800" baseline="-25000" dirty="0"/>
              <a:t>2</a:t>
            </a:r>
            <a:r>
              <a:rPr lang="zh-CN" altLang="zh-CN" sz="2800" dirty="0"/>
              <a:t>含量增加虽然会加剧温室效应</a:t>
            </a:r>
            <a:r>
              <a:rPr lang="en-US" altLang="zh-CN" sz="2800" dirty="0"/>
              <a:t>,</a:t>
            </a:r>
            <a:r>
              <a:rPr lang="zh-CN" altLang="zh-CN" sz="2800" dirty="0"/>
              <a:t>但</a:t>
            </a:r>
            <a:r>
              <a:rPr lang="en-US" altLang="zh-CN" sz="2800" dirty="0"/>
              <a:t>CO</a:t>
            </a:r>
            <a:r>
              <a:rPr lang="en-US" altLang="zh-CN" sz="2800" baseline="-25000" dirty="0"/>
              <a:t>2</a:t>
            </a:r>
            <a:r>
              <a:rPr lang="zh-CN" altLang="zh-CN" sz="2800" dirty="0"/>
              <a:t>不属于大气污染物</a:t>
            </a:r>
            <a:r>
              <a:rPr lang="en-US" altLang="zh-CN" sz="2800" dirty="0"/>
              <a:t>;</a:t>
            </a:r>
            <a:r>
              <a:rPr lang="zh-CN" altLang="zh-CN" sz="2800" dirty="0"/>
              <a:t>正常雨水中因溶解有</a:t>
            </a:r>
            <a:r>
              <a:rPr lang="en-US" altLang="zh-CN" sz="2800" dirty="0"/>
              <a:t>CO</a:t>
            </a:r>
            <a:r>
              <a:rPr lang="en-US" altLang="zh-CN" sz="2800" baseline="-25000" dirty="0"/>
              <a:t>2</a:t>
            </a:r>
            <a:r>
              <a:rPr lang="zh-CN" altLang="zh-CN" sz="2800" dirty="0"/>
              <a:t>而显酸性</a:t>
            </a:r>
            <a:r>
              <a:rPr lang="en-US" altLang="zh-CN" sz="2800" dirty="0"/>
              <a:t>,pH</a:t>
            </a:r>
            <a:r>
              <a:rPr lang="zh-CN" altLang="zh-CN" sz="2800" dirty="0"/>
              <a:t>约为</a:t>
            </a:r>
            <a:r>
              <a:rPr lang="en-US" altLang="zh-CN" sz="2800" dirty="0"/>
              <a:t>5.6</a:t>
            </a:r>
            <a:r>
              <a:rPr lang="zh-CN" altLang="zh-CN" sz="2800" dirty="0"/>
              <a:t>。</a:t>
            </a:r>
            <a:endParaRPr lang="zh-CN" altLang="zh-CN" sz="2800" b="1" dirty="0">
              <a:solidFill>
                <a:srgbClr val="DA251C"/>
              </a:solidFill>
            </a:endParaRPr>
          </a:p>
        </p:txBody>
      </p:sp>
    </p:spTree>
    <p:extLst>
      <p:ext uri="{BB962C8B-B14F-4D97-AF65-F5344CB8AC3E}">
        <p14:creationId xmlns:p14="http://schemas.microsoft.com/office/powerpoint/2010/main" val="4841570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683206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dirty="0">
                <a:solidFill>
                  <a:srgbClr val="DA251C"/>
                </a:solidFill>
              </a:rPr>
              <a:t>微课</a:t>
            </a:r>
            <a:r>
              <a:rPr lang="en-US" altLang="zh-CN" sz="2800" dirty="0">
                <a:solidFill>
                  <a:srgbClr val="DA251C"/>
                </a:solidFill>
              </a:rPr>
              <a:t>8 </a:t>
            </a:r>
            <a:r>
              <a:rPr lang="zh-CN" altLang="en-US" sz="2800" dirty="0">
                <a:solidFill>
                  <a:srgbClr val="DA251C"/>
                </a:solidFill>
              </a:rPr>
              <a:t>常见漂白剂的漂白原理及适用范围</a:t>
            </a:r>
            <a:endParaRPr lang="en-US" altLang="zh-CN" sz="2800" dirty="0">
              <a:solidFill>
                <a:srgbClr val="DA251C"/>
              </a:solidFill>
            </a:endParaRPr>
          </a:p>
        </p:txBody>
      </p:sp>
      <p:sp>
        <p:nvSpPr>
          <p:cNvPr id="2" name="矩形 1"/>
          <p:cNvSpPr/>
          <p:nvPr/>
        </p:nvSpPr>
        <p:spPr>
          <a:xfrm>
            <a:off x="234043" y="648061"/>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微点解读：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809375142"/>
              </p:ext>
            </p:extLst>
          </p:nvPr>
        </p:nvGraphicFramePr>
        <p:xfrm>
          <a:off x="400455" y="1377402"/>
          <a:ext cx="11174228" cy="5080813"/>
        </p:xfrm>
        <a:graphic>
          <a:graphicData uri="http://schemas.openxmlformats.org/drawingml/2006/table">
            <a:tbl>
              <a:tblPr firstRow="1" firstCol="1" bandRow="1">
                <a:tableStyleId>{5C22544A-7EE6-4342-B048-85BDC9FD1C3A}</a:tableStyleId>
              </a:tblPr>
              <a:tblGrid>
                <a:gridCol w="1123545">
                  <a:extLst>
                    <a:ext uri="{9D8B030D-6E8A-4147-A177-3AD203B41FA5}">
                      <a16:colId xmlns:a16="http://schemas.microsoft.com/office/drawing/2014/main" xmlns="" val="3033015452"/>
                    </a:ext>
                  </a:extLst>
                </a:gridCol>
                <a:gridCol w="1503680">
                  <a:extLst>
                    <a:ext uri="{9D8B030D-6E8A-4147-A177-3AD203B41FA5}">
                      <a16:colId xmlns:a16="http://schemas.microsoft.com/office/drawing/2014/main" xmlns="" val="1498470299"/>
                    </a:ext>
                  </a:extLst>
                </a:gridCol>
                <a:gridCol w="1188720">
                  <a:extLst>
                    <a:ext uri="{9D8B030D-6E8A-4147-A177-3AD203B41FA5}">
                      <a16:colId xmlns:a16="http://schemas.microsoft.com/office/drawing/2014/main" xmlns="" val="4113047180"/>
                    </a:ext>
                  </a:extLst>
                </a:gridCol>
                <a:gridCol w="2658962">
                  <a:extLst>
                    <a:ext uri="{9D8B030D-6E8A-4147-A177-3AD203B41FA5}">
                      <a16:colId xmlns:a16="http://schemas.microsoft.com/office/drawing/2014/main" xmlns="" val="1595406023"/>
                    </a:ext>
                  </a:extLst>
                </a:gridCol>
                <a:gridCol w="960699">
                  <a:extLst>
                    <a:ext uri="{9D8B030D-6E8A-4147-A177-3AD203B41FA5}">
                      <a16:colId xmlns:a16="http://schemas.microsoft.com/office/drawing/2014/main" xmlns="" val="677971656"/>
                    </a:ext>
                  </a:extLst>
                </a:gridCol>
                <a:gridCol w="1622899">
                  <a:extLst>
                    <a:ext uri="{9D8B030D-6E8A-4147-A177-3AD203B41FA5}">
                      <a16:colId xmlns:a16="http://schemas.microsoft.com/office/drawing/2014/main" xmlns="" val="2385746817"/>
                    </a:ext>
                  </a:extLst>
                </a:gridCol>
                <a:gridCol w="2115723">
                  <a:extLst>
                    <a:ext uri="{9D8B030D-6E8A-4147-A177-3AD203B41FA5}">
                      <a16:colId xmlns:a16="http://schemas.microsoft.com/office/drawing/2014/main" xmlns="" val="1115819201"/>
                    </a:ext>
                  </a:extLst>
                </a:gridCol>
              </a:tblGrid>
              <a:tr h="979928">
                <a:tc>
                  <a:txBody>
                    <a:bodyPr/>
                    <a:lstStyle/>
                    <a:p>
                      <a:pPr algn="ctr">
                        <a:lnSpc>
                          <a:spcPct val="100000"/>
                        </a:lnSpc>
                        <a:spcAft>
                          <a:spcPts val="0"/>
                        </a:spcAft>
                      </a:pPr>
                      <a:r>
                        <a:rPr lang="zh-CN" sz="2400" b="0" dirty="0">
                          <a:solidFill>
                            <a:schemeClr val="tx1"/>
                          </a:solidFill>
                          <a:effectLst/>
                          <a:latin typeface="+mj-ea"/>
                          <a:ea typeface="+mj-ea"/>
                        </a:rPr>
                        <a:t>漂白原理类型</a:t>
                      </a:r>
                      <a:endParaRPr lang="zh-CN" sz="2400" b="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latin typeface="+mj-ea"/>
                          <a:ea typeface="+mj-ea"/>
                        </a:rPr>
                        <a:t>用于</a:t>
                      </a:r>
                    </a:p>
                    <a:p>
                      <a:pPr algn="ctr">
                        <a:lnSpc>
                          <a:spcPct val="100000"/>
                        </a:lnSpc>
                        <a:spcAft>
                          <a:spcPts val="0"/>
                        </a:spcAft>
                      </a:pPr>
                      <a:r>
                        <a:rPr lang="zh-CN" sz="2400" b="0">
                          <a:solidFill>
                            <a:schemeClr val="tx1"/>
                          </a:solidFill>
                          <a:effectLst/>
                          <a:latin typeface="+mj-ea"/>
                          <a:ea typeface="+mj-ea"/>
                        </a:rPr>
                        <a:t>漂白的</a:t>
                      </a:r>
                    </a:p>
                    <a:p>
                      <a:pPr algn="ctr">
                        <a:lnSpc>
                          <a:spcPct val="100000"/>
                        </a:lnSpc>
                        <a:spcAft>
                          <a:spcPts val="0"/>
                        </a:spcAft>
                      </a:pPr>
                      <a:r>
                        <a:rPr lang="zh-CN" sz="2400" b="0">
                          <a:solidFill>
                            <a:schemeClr val="tx1"/>
                          </a:solidFill>
                          <a:effectLst/>
                          <a:latin typeface="+mj-ea"/>
                          <a:ea typeface="+mj-ea"/>
                        </a:rPr>
                        <a:t>物质</a:t>
                      </a:r>
                      <a:endParaRPr lang="zh-CN" sz="2400" b="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latin typeface="+mj-ea"/>
                          <a:ea typeface="+mj-ea"/>
                        </a:rPr>
                        <a:t>实际参</a:t>
                      </a:r>
                    </a:p>
                    <a:p>
                      <a:pPr algn="ctr">
                        <a:lnSpc>
                          <a:spcPct val="100000"/>
                        </a:lnSpc>
                        <a:spcAft>
                          <a:spcPts val="0"/>
                        </a:spcAft>
                      </a:pPr>
                      <a:r>
                        <a:rPr lang="zh-CN" sz="2400" b="0">
                          <a:solidFill>
                            <a:schemeClr val="tx1"/>
                          </a:solidFill>
                          <a:effectLst/>
                          <a:latin typeface="+mj-ea"/>
                          <a:ea typeface="+mj-ea"/>
                        </a:rPr>
                        <a:t>与漂白</a:t>
                      </a:r>
                    </a:p>
                    <a:p>
                      <a:pPr algn="ctr">
                        <a:lnSpc>
                          <a:spcPct val="100000"/>
                        </a:lnSpc>
                        <a:spcAft>
                          <a:spcPts val="0"/>
                        </a:spcAft>
                      </a:pPr>
                      <a:r>
                        <a:rPr lang="zh-CN" sz="2400" b="0">
                          <a:solidFill>
                            <a:schemeClr val="tx1"/>
                          </a:solidFill>
                          <a:effectLst/>
                          <a:latin typeface="+mj-ea"/>
                          <a:ea typeface="+mj-ea"/>
                        </a:rPr>
                        <a:t>的物质</a:t>
                      </a:r>
                      <a:endParaRPr lang="zh-CN" sz="2400" b="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latin typeface="+mj-ea"/>
                          <a:ea typeface="+mj-ea"/>
                        </a:rPr>
                        <a:t>漂白</a:t>
                      </a:r>
                    </a:p>
                    <a:p>
                      <a:pPr algn="ctr">
                        <a:lnSpc>
                          <a:spcPct val="100000"/>
                        </a:lnSpc>
                        <a:spcAft>
                          <a:spcPts val="0"/>
                        </a:spcAft>
                      </a:pPr>
                      <a:r>
                        <a:rPr lang="zh-CN" sz="2400" b="0">
                          <a:solidFill>
                            <a:schemeClr val="tx1"/>
                          </a:solidFill>
                          <a:effectLst/>
                          <a:latin typeface="+mj-ea"/>
                          <a:ea typeface="+mj-ea"/>
                        </a:rPr>
                        <a:t>原理</a:t>
                      </a:r>
                      <a:endParaRPr lang="zh-CN" sz="2400" b="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latin typeface="+mj-ea"/>
                          <a:ea typeface="+mj-ea"/>
                        </a:rPr>
                        <a:t>变化</a:t>
                      </a:r>
                    </a:p>
                    <a:p>
                      <a:pPr algn="ctr">
                        <a:lnSpc>
                          <a:spcPct val="100000"/>
                        </a:lnSpc>
                        <a:spcAft>
                          <a:spcPts val="0"/>
                        </a:spcAft>
                      </a:pPr>
                      <a:r>
                        <a:rPr lang="zh-CN" sz="2400" b="0">
                          <a:solidFill>
                            <a:schemeClr val="tx1"/>
                          </a:solidFill>
                          <a:effectLst/>
                          <a:latin typeface="+mj-ea"/>
                          <a:ea typeface="+mj-ea"/>
                        </a:rPr>
                        <a:t>类别</a:t>
                      </a:r>
                      <a:endParaRPr lang="zh-CN" sz="2400" b="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latin typeface="+mj-ea"/>
                          <a:ea typeface="+mj-ea"/>
                        </a:rPr>
                        <a:t>漂白</a:t>
                      </a:r>
                    </a:p>
                    <a:p>
                      <a:pPr algn="ctr">
                        <a:lnSpc>
                          <a:spcPct val="100000"/>
                        </a:lnSpc>
                        <a:spcAft>
                          <a:spcPts val="0"/>
                        </a:spcAft>
                      </a:pPr>
                      <a:r>
                        <a:rPr lang="zh-CN" sz="2400" b="0">
                          <a:solidFill>
                            <a:schemeClr val="tx1"/>
                          </a:solidFill>
                          <a:effectLst/>
                          <a:latin typeface="+mj-ea"/>
                          <a:ea typeface="+mj-ea"/>
                        </a:rPr>
                        <a:t>特点</a:t>
                      </a:r>
                      <a:endParaRPr lang="zh-CN" sz="2400" b="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latin typeface="+mj-ea"/>
                          <a:ea typeface="+mj-ea"/>
                        </a:rPr>
                        <a:t>能漂白的</a:t>
                      </a:r>
                    </a:p>
                    <a:p>
                      <a:pPr algn="ctr">
                        <a:lnSpc>
                          <a:spcPct val="100000"/>
                        </a:lnSpc>
                        <a:spcAft>
                          <a:spcPts val="0"/>
                        </a:spcAft>
                      </a:pPr>
                      <a:r>
                        <a:rPr lang="zh-CN" sz="2400" b="0">
                          <a:solidFill>
                            <a:schemeClr val="tx1"/>
                          </a:solidFill>
                          <a:effectLst/>
                          <a:latin typeface="+mj-ea"/>
                          <a:ea typeface="+mj-ea"/>
                        </a:rPr>
                        <a:t>物质</a:t>
                      </a:r>
                    </a:p>
                    <a:p>
                      <a:pPr algn="ctr">
                        <a:lnSpc>
                          <a:spcPct val="100000"/>
                        </a:lnSpc>
                        <a:spcAft>
                          <a:spcPts val="0"/>
                        </a:spcAft>
                      </a:pPr>
                      <a:r>
                        <a:rPr lang="en-US" sz="2400" b="0">
                          <a:solidFill>
                            <a:schemeClr val="tx1"/>
                          </a:solidFill>
                          <a:effectLst/>
                          <a:latin typeface="+mj-ea"/>
                          <a:ea typeface="+mj-ea"/>
                        </a:rPr>
                        <a:t>(</a:t>
                      </a:r>
                      <a:r>
                        <a:rPr lang="zh-CN" sz="2400" b="0">
                          <a:solidFill>
                            <a:schemeClr val="tx1"/>
                          </a:solidFill>
                          <a:effectLst/>
                          <a:latin typeface="+mj-ea"/>
                          <a:ea typeface="+mj-ea"/>
                        </a:rPr>
                        <a:t>适用范围</a:t>
                      </a:r>
                      <a:r>
                        <a:rPr lang="en-US" sz="2400" b="0">
                          <a:solidFill>
                            <a:schemeClr val="tx1"/>
                          </a:solidFill>
                          <a:effectLst/>
                          <a:latin typeface="+mj-ea"/>
                          <a:ea typeface="+mj-ea"/>
                        </a:rPr>
                        <a:t>)</a:t>
                      </a:r>
                      <a:endParaRPr lang="zh-CN" sz="2400" b="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21260645"/>
                  </a:ext>
                </a:extLst>
              </a:tr>
              <a:tr h="653286">
                <a:tc>
                  <a:txBody>
                    <a:bodyPr/>
                    <a:lstStyle/>
                    <a:p>
                      <a:pPr algn="ctr">
                        <a:lnSpc>
                          <a:spcPct val="100000"/>
                        </a:lnSpc>
                        <a:spcAft>
                          <a:spcPts val="0"/>
                        </a:spcAft>
                      </a:pPr>
                      <a:r>
                        <a:rPr lang="zh-CN" sz="2400" b="0">
                          <a:solidFill>
                            <a:schemeClr val="tx1"/>
                          </a:solidFill>
                          <a:effectLst/>
                          <a:latin typeface="+mj-ea"/>
                          <a:ea typeface="+mj-ea"/>
                        </a:rPr>
                        <a:t>吸附</a:t>
                      </a:r>
                    </a:p>
                    <a:p>
                      <a:pPr algn="ctr">
                        <a:lnSpc>
                          <a:spcPct val="100000"/>
                        </a:lnSpc>
                        <a:spcAft>
                          <a:spcPts val="0"/>
                        </a:spcAft>
                      </a:pPr>
                      <a:r>
                        <a:rPr lang="zh-CN" sz="2400" b="0">
                          <a:solidFill>
                            <a:schemeClr val="tx1"/>
                          </a:solidFill>
                          <a:effectLst/>
                          <a:latin typeface="+mj-ea"/>
                          <a:ea typeface="+mj-ea"/>
                        </a:rPr>
                        <a:t>作用型</a:t>
                      </a:r>
                      <a:endParaRPr lang="zh-CN" sz="2400" b="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latin typeface="+mj-ea"/>
                          <a:ea typeface="+mj-ea"/>
                        </a:rPr>
                        <a:t>活性炭</a:t>
                      </a:r>
                      <a:endParaRPr lang="zh-CN" sz="2400" b="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latin typeface="+mj-ea"/>
                          <a:ea typeface="+mj-ea"/>
                        </a:rPr>
                        <a:t>活性炭</a:t>
                      </a:r>
                      <a:endParaRPr lang="zh-CN" sz="2400" b="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latin typeface="+mj-ea"/>
                          <a:ea typeface="+mj-ea"/>
                        </a:rPr>
                        <a:t>吸附漂白</a:t>
                      </a:r>
                      <a:endParaRPr lang="zh-CN" sz="2400" b="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latin typeface="+mj-ea"/>
                          <a:ea typeface="+mj-ea"/>
                        </a:rPr>
                        <a:t>物理</a:t>
                      </a:r>
                    </a:p>
                    <a:p>
                      <a:pPr algn="ctr">
                        <a:lnSpc>
                          <a:spcPct val="100000"/>
                        </a:lnSpc>
                        <a:spcAft>
                          <a:spcPts val="0"/>
                        </a:spcAft>
                      </a:pPr>
                      <a:r>
                        <a:rPr lang="zh-CN" sz="2400" b="0">
                          <a:solidFill>
                            <a:schemeClr val="tx1"/>
                          </a:solidFill>
                          <a:effectLst/>
                          <a:latin typeface="+mj-ea"/>
                          <a:ea typeface="+mj-ea"/>
                        </a:rPr>
                        <a:t>变化</a:t>
                      </a:r>
                      <a:endParaRPr lang="zh-CN" sz="2400" b="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latin typeface="+mj-ea"/>
                          <a:ea typeface="+mj-ea"/>
                        </a:rPr>
                        <a:t>物理漂白</a:t>
                      </a:r>
                      <a:r>
                        <a:rPr lang="en-US" sz="2400" b="0">
                          <a:solidFill>
                            <a:schemeClr val="tx1"/>
                          </a:solidFill>
                          <a:effectLst/>
                          <a:latin typeface="+mj-ea"/>
                          <a:ea typeface="+mj-ea"/>
                        </a:rPr>
                        <a:t>,</a:t>
                      </a:r>
                      <a:endParaRPr lang="zh-CN" sz="2400" b="0">
                        <a:solidFill>
                          <a:schemeClr val="tx1"/>
                        </a:solidFill>
                        <a:effectLst/>
                        <a:latin typeface="+mj-ea"/>
                        <a:ea typeface="+mj-ea"/>
                      </a:endParaRPr>
                    </a:p>
                    <a:p>
                      <a:pPr algn="ctr">
                        <a:lnSpc>
                          <a:spcPct val="100000"/>
                        </a:lnSpc>
                        <a:spcAft>
                          <a:spcPts val="0"/>
                        </a:spcAft>
                      </a:pPr>
                      <a:r>
                        <a:rPr lang="zh-CN" sz="2400" b="0">
                          <a:solidFill>
                            <a:schemeClr val="tx1"/>
                          </a:solidFill>
                          <a:effectLst/>
                          <a:latin typeface="+mj-ea"/>
                          <a:ea typeface="+mj-ea"/>
                        </a:rPr>
                        <a:t>不可逆</a:t>
                      </a:r>
                      <a:endParaRPr lang="zh-CN" sz="2400" b="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400" b="0">
                          <a:solidFill>
                            <a:schemeClr val="tx1"/>
                          </a:solidFill>
                          <a:effectLst/>
                          <a:latin typeface="+mj-ea"/>
                          <a:ea typeface="+mj-ea"/>
                        </a:rPr>
                        <a:t>一般用于溶液中的漂白</a:t>
                      </a:r>
                      <a:endParaRPr lang="zh-CN" sz="2400" b="0">
                        <a:solidFill>
                          <a:schemeClr val="tx1"/>
                        </a:solidFill>
                        <a:effectLst/>
                        <a:latin typeface="+mj-ea"/>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13359847"/>
                  </a:ext>
                </a:extLst>
              </a:tr>
              <a:tr h="326643">
                <a:tc rowSpan="5">
                  <a:txBody>
                    <a:bodyPr/>
                    <a:lstStyle/>
                    <a:p>
                      <a:pPr algn="ctr">
                        <a:lnSpc>
                          <a:spcPct val="100000"/>
                        </a:lnSpc>
                        <a:spcAft>
                          <a:spcPts val="0"/>
                        </a:spcAft>
                      </a:pPr>
                      <a:r>
                        <a:rPr lang="zh-CN" sz="2400" b="0" dirty="0">
                          <a:solidFill>
                            <a:schemeClr val="tx1"/>
                          </a:solidFill>
                          <a:effectLst/>
                          <a:latin typeface="+mj-ea"/>
                          <a:ea typeface="+mj-ea"/>
                        </a:rPr>
                        <a:t>强氧化</a:t>
                      </a:r>
                    </a:p>
                    <a:p>
                      <a:pPr algn="ctr">
                        <a:lnSpc>
                          <a:spcPct val="100000"/>
                        </a:lnSpc>
                        <a:spcAft>
                          <a:spcPts val="0"/>
                        </a:spcAft>
                      </a:pPr>
                      <a:r>
                        <a:rPr lang="zh-CN" sz="2400" b="0" dirty="0">
                          <a:solidFill>
                            <a:schemeClr val="tx1"/>
                          </a:solidFill>
                          <a:effectLst/>
                          <a:latin typeface="+mj-ea"/>
                          <a:ea typeface="+mj-ea"/>
                        </a:rPr>
                        <a:t>剂型</a:t>
                      </a:r>
                      <a:endParaRPr lang="zh-CN" sz="2400" b="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latin typeface="+mj-ea"/>
                          <a:ea typeface="+mj-ea"/>
                        </a:rPr>
                        <a:t>氯气</a:t>
                      </a:r>
                      <a:endParaRPr lang="zh-CN" sz="2400" b="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ct val="100000"/>
                        </a:lnSpc>
                        <a:spcAft>
                          <a:spcPts val="0"/>
                        </a:spcAft>
                      </a:pPr>
                      <a:r>
                        <a:rPr lang="zh-CN" sz="2400" b="0">
                          <a:solidFill>
                            <a:schemeClr val="tx1"/>
                          </a:solidFill>
                          <a:effectLst/>
                          <a:latin typeface="+mj-ea"/>
                          <a:ea typeface="+mj-ea"/>
                        </a:rPr>
                        <a:t>次氯酸</a:t>
                      </a:r>
                      <a:endParaRPr lang="zh-CN" sz="2400" b="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nSpc>
                          <a:spcPct val="100000"/>
                        </a:lnSpc>
                        <a:spcAft>
                          <a:spcPts val="0"/>
                        </a:spcAft>
                      </a:pPr>
                      <a:r>
                        <a:rPr lang="zh-CN" sz="2400" b="0">
                          <a:solidFill>
                            <a:schemeClr val="tx1"/>
                          </a:solidFill>
                          <a:effectLst/>
                          <a:latin typeface="+mj-ea"/>
                          <a:ea typeface="+mj-ea"/>
                        </a:rPr>
                        <a:t>利用次氯酸的强氧化性进行漂白</a:t>
                      </a:r>
                      <a:endParaRPr lang="zh-CN" sz="2400" b="0">
                        <a:solidFill>
                          <a:schemeClr val="tx1"/>
                        </a:solidFill>
                        <a:effectLst/>
                        <a:latin typeface="+mj-ea"/>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ct val="100000"/>
                        </a:lnSpc>
                        <a:spcAft>
                          <a:spcPts val="0"/>
                        </a:spcAft>
                      </a:pPr>
                      <a:r>
                        <a:rPr lang="zh-CN" sz="2400" b="0">
                          <a:solidFill>
                            <a:schemeClr val="tx1"/>
                          </a:solidFill>
                          <a:effectLst/>
                          <a:latin typeface="+mj-ea"/>
                          <a:ea typeface="+mj-ea"/>
                        </a:rPr>
                        <a:t>化学</a:t>
                      </a:r>
                    </a:p>
                    <a:p>
                      <a:pPr algn="ctr">
                        <a:lnSpc>
                          <a:spcPct val="100000"/>
                        </a:lnSpc>
                        <a:spcAft>
                          <a:spcPts val="0"/>
                        </a:spcAft>
                      </a:pPr>
                      <a:r>
                        <a:rPr lang="zh-CN" sz="2400" b="0">
                          <a:solidFill>
                            <a:schemeClr val="tx1"/>
                          </a:solidFill>
                          <a:effectLst/>
                          <a:latin typeface="+mj-ea"/>
                          <a:ea typeface="+mj-ea"/>
                        </a:rPr>
                        <a:t>变化</a:t>
                      </a:r>
                      <a:endParaRPr lang="zh-CN" sz="2400" b="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nSpc>
                          <a:spcPct val="100000"/>
                        </a:lnSpc>
                        <a:spcAft>
                          <a:spcPts val="0"/>
                        </a:spcAft>
                      </a:pPr>
                      <a:r>
                        <a:rPr lang="zh-CN" sz="2400" b="0">
                          <a:solidFill>
                            <a:schemeClr val="tx1"/>
                          </a:solidFill>
                          <a:effectLst/>
                          <a:latin typeface="+mj-ea"/>
                          <a:ea typeface="+mj-ea"/>
                        </a:rPr>
                        <a:t>氧化还原漂白</a:t>
                      </a:r>
                      <a:r>
                        <a:rPr lang="en-US" sz="2400" b="0">
                          <a:solidFill>
                            <a:schemeClr val="tx1"/>
                          </a:solidFill>
                          <a:effectLst/>
                          <a:latin typeface="+mj-ea"/>
                          <a:ea typeface="+mj-ea"/>
                        </a:rPr>
                        <a:t>,</a:t>
                      </a:r>
                      <a:r>
                        <a:rPr lang="zh-CN" sz="2400" b="0">
                          <a:solidFill>
                            <a:schemeClr val="tx1"/>
                          </a:solidFill>
                          <a:effectLst/>
                          <a:latin typeface="+mj-ea"/>
                          <a:ea typeface="+mj-ea"/>
                        </a:rPr>
                        <a:t>不可逆　</a:t>
                      </a:r>
                      <a:endParaRPr lang="zh-CN" sz="2400" b="0">
                        <a:solidFill>
                          <a:schemeClr val="tx1"/>
                        </a:solidFill>
                        <a:effectLst/>
                        <a:latin typeface="+mj-ea"/>
                        <a:ea typeface="+mj-ea"/>
                        <a:cs typeface="Times New Roman" panose="02020603050405020304" pitchFamily="18" charset="0"/>
                      </a:endParaRPr>
                    </a:p>
                  </a:txBody>
                  <a:tcPr marL="11430" marR="114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nSpc>
                          <a:spcPct val="100000"/>
                        </a:lnSpc>
                        <a:spcAft>
                          <a:spcPts val="0"/>
                        </a:spcAft>
                      </a:pPr>
                      <a:r>
                        <a:rPr lang="zh-CN" sz="2400" b="0">
                          <a:solidFill>
                            <a:schemeClr val="tx1"/>
                          </a:solidFill>
                          <a:effectLst/>
                          <a:latin typeface="+mj-ea"/>
                          <a:ea typeface="+mj-ea"/>
                        </a:rPr>
                        <a:t>可以漂白所有有机色质</a:t>
                      </a:r>
                      <a:endParaRPr lang="zh-CN" sz="2400" b="0">
                        <a:solidFill>
                          <a:schemeClr val="tx1"/>
                        </a:solidFill>
                        <a:effectLst/>
                        <a:latin typeface="+mj-ea"/>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6147595"/>
                  </a:ext>
                </a:extLst>
              </a:tr>
              <a:tr h="482402">
                <a:tc vMerge="1">
                  <a:txBody>
                    <a:bodyPr/>
                    <a:lstStyle/>
                    <a:p>
                      <a:endParaRPr lang="zh-CN" altLang="en-US"/>
                    </a:p>
                  </a:txBody>
                  <a:tcPr/>
                </a:tc>
                <a:tc>
                  <a:txBody>
                    <a:bodyPr/>
                    <a:lstStyle/>
                    <a:p>
                      <a:pPr algn="ctr">
                        <a:lnSpc>
                          <a:spcPct val="100000"/>
                        </a:lnSpc>
                        <a:spcAft>
                          <a:spcPts val="0"/>
                        </a:spcAft>
                      </a:pPr>
                      <a:r>
                        <a:rPr lang="zh-CN" sz="2400" b="0" dirty="0">
                          <a:solidFill>
                            <a:schemeClr val="tx1"/>
                          </a:solidFill>
                          <a:effectLst/>
                          <a:latin typeface="+mj-ea"/>
                          <a:ea typeface="+mj-ea"/>
                        </a:rPr>
                        <a:t>次氯酸盐</a:t>
                      </a:r>
                      <a:endParaRPr lang="zh-CN" sz="2400" b="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840510554"/>
                  </a:ext>
                </a:extLst>
              </a:tr>
              <a:tr h="326643">
                <a:tc vMerge="1">
                  <a:txBody>
                    <a:bodyPr/>
                    <a:lstStyle/>
                    <a:p>
                      <a:endParaRPr lang="zh-CN" altLang="en-US"/>
                    </a:p>
                  </a:txBody>
                  <a:tcPr/>
                </a:tc>
                <a:tc>
                  <a:txBody>
                    <a:bodyPr/>
                    <a:lstStyle/>
                    <a:p>
                      <a:pPr algn="ctr">
                        <a:lnSpc>
                          <a:spcPct val="100000"/>
                        </a:lnSpc>
                        <a:spcAft>
                          <a:spcPts val="0"/>
                        </a:spcAft>
                      </a:pPr>
                      <a:r>
                        <a:rPr lang="zh-CN" sz="2400" b="0">
                          <a:solidFill>
                            <a:schemeClr val="tx1"/>
                          </a:solidFill>
                          <a:effectLst/>
                          <a:latin typeface="+mj-ea"/>
                          <a:ea typeface="+mj-ea"/>
                        </a:rPr>
                        <a:t>次氯酸</a:t>
                      </a:r>
                      <a:endParaRPr lang="zh-CN" sz="2400" b="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489800906"/>
                  </a:ext>
                </a:extLst>
              </a:tr>
              <a:tr h="326643">
                <a:tc vMerge="1">
                  <a:txBody>
                    <a:bodyPr/>
                    <a:lstStyle/>
                    <a:p>
                      <a:endParaRPr lang="zh-CN" altLang="en-US"/>
                    </a:p>
                  </a:txBody>
                  <a:tcPr/>
                </a:tc>
                <a:tc>
                  <a:txBody>
                    <a:bodyPr/>
                    <a:lstStyle/>
                    <a:p>
                      <a:pPr algn="ctr">
                        <a:lnSpc>
                          <a:spcPct val="100000"/>
                        </a:lnSpc>
                        <a:spcAft>
                          <a:spcPts val="0"/>
                        </a:spcAft>
                      </a:pPr>
                      <a:r>
                        <a:rPr lang="zh-CN" sz="2400" b="0" dirty="0">
                          <a:solidFill>
                            <a:schemeClr val="tx1"/>
                          </a:solidFill>
                          <a:effectLst/>
                          <a:latin typeface="+mj-ea"/>
                          <a:ea typeface="+mj-ea"/>
                        </a:rPr>
                        <a:t>过氧化钠</a:t>
                      </a:r>
                      <a:endParaRPr lang="zh-CN" sz="2400" b="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CN" sz="2400" b="0" dirty="0">
                          <a:solidFill>
                            <a:schemeClr val="tx1"/>
                          </a:solidFill>
                          <a:effectLst/>
                          <a:latin typeface="+mj-ea"/>
                          <a:ea typeface="+mj-ea"/>
                        </a:rPr>
                        <a:t>过氧</a:t>
                      </a:r>
                    </a:p>
                    <a:p>
                      <a:pPr algn="ctr">
                        <a:lnSpc>
                          <a:spcPct val="100000"/>
                        </a:lnSpc>
                        <a:spcAft>
                          <a:spcPts val="0"/>
                        </a:spcAft>
                      </a:pPr>
                      <a:r>
                        <a:rPr lang="zh-CN" sz="2400" b="0" dirty="0">
                          <a:solidFill>
                            <a:schemeClr val="tx1"/>
                          </a:solidFill>
                          <a:effectLst/>
                          <a:latin typeface="+mj-ea"/>
                          <a:ea typeface="+mj-ea"/>
                        </a:rPr>
                        <a:t>化氢</a:t>
                      </a:r>
                      <a:endParaRPr lang="zh-CN" sz="2400" b="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nSpc>
                          <a:spcPct val="100000"/>
                        </a:lnSpc>
                        <a:spcAft>
                          <a:spcPts val="0"/>
                        </a:spcAft>
                      </a:pPr>
                      <a:r>
                        <a:rPr lang="zh-CN" sz="2400" b="0" dirty="0">
                          <a:solidFill>
                            <a:schemeClr val="tx1"/>
                          </a:solidFill>
                          <a:effectLst/>
                          <a:latin typeface="+mj-ea"/>
                          <a:ea typeface="+mj-ea"/>
                        </a:rPr>
                        <a:t>过氧化氢的氧化性</a:t>
                      </a:r>
                      <a:endParaRPr lang="zh-CN" sz="2400" b="0" dirty="0">
                        <a:solidFill>
                          <a:schemeClr val="tx1"/>
                        </a:solidFill>
                        <a:effectLst/>
                        <a:latin typeface="+mj-ea"/>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r>
                        <a:rPr lang="zh-CN" sz="2400" b="0">
                          <a:solidFill>
                            <a:schemeClr val="tx1"/>
                          </a:solidFill>
                          <a:effectLst/>
                          <a:latin typeface="+mj-ea"/>
                          <a:ea typeface="+mj-ea"/>
                        </a:rPr>
                        <a:t>化学</a:t>
                      </a:r>
                    </a:p>
                    <a:p>
                      <a:pPr algn="ctr">
                        <a:lnSpc>
                          <a:spcPct val="100000"/>
                        </a:lnSpc>
                        <a:spcAft>
                          <a:spcPts val="0"/>
                        </a:spcAft>
                      </a:pPr>
                      <a:r>
                        <a:rPr lang="zh-CN" sz="2400" b="0">
                          <a:solidFill>
                            <a:schemeClr val="tx1"/>
                          </a:solidFill>
                          <a:effectLst/>
                          <a:latin typeface="+mj-ea"/>
                          <a:ea typeface="+mj-ea"/>
                        </a:rPr>
                        <a:t>变化</a:t>
                      </a:r>
                      <a:endParaRPr lang="zh-CN" sz="2400" b="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nSpc>
                          <a:spcPct val="100000"/>
                        </a:lnSpc>
                        <a:spcAft>
                          <a:spcPts val="0"/>
                        </a:spcAft>
                      </a:pPr>
                      <a:r>
                        <a:rPr lang="zh-CN" sz="2400" b="0">
                          <a:solidFill>
                            <a:schemeClr val="tx1"/>
                          </a:solidFill>
                          <a:effectLst/>
                          <a:latin typeface="+mj-ea"/>
                          <a:ea typeface="+mj-ea"/>
                        </a:rPr>
                        <a:t>氧化还原漂白</a:t>
                      </a:r>
                      <a:r>
                        <a:rPr lang="en-US" sz="2400" b="0">
                          <a:solidFill>
                            <a:schemeClr val="tx1"/>
                          </a:solidFill>
                          <a:effectLst/>
                          <a:latin typeface="+mj-ea"/>
                          <a:ea typeface="+mj-ea"/>
                        </a:rPr>
                        <a:t>,</a:t>
                      </a:r>
                      <a:r>
                        <a:rPr lang="zh-CN" sz="2400" b="0">
                          <a:solidFill>
                            <a:schemeClr val="tx1"/>
                          </a:solidFill>
                          <a:effectLst/>
                          <a:latin typeface="+mj-ea"/>
                          <a:ea typeface="+mj-ea"/>
                        </a:rPr>
                        <a:t>不可逆　</a:t>
                      </a:r>
                      <a:endParaRPr lang="zh-CN" sz="2400" b="0">
                        <a:solidFill>
                          <a:schemeClr val="tx1"/>
                        </a:solidFill>
                        <a:effectLst/>
                        <a:latin typeface="+mj-ea"/>
                        <a:ea typeface="+mj-ea"/>
                        <a:cs typeface="Times New Roman" panose="02020603050405020304" pitchFamily="18" charset="0"/>
                      </a:endParaRPr>
                    </a:p>
                  </a:txBody>
                  <a:tcPr marL="11430" marR="114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nSpc>
                          <a:spcPct val="100000"/>
                        </a:lnSpc>
                        <a:spcAft>
                          <a:spcPts val="0"/>
                        </a:spcAft>
                      </a:pPr>
                      <a:r>
                        <a:rPr lang="zh-CN" sz="2400" b="0">
                          <a:solidFill>
                            <a:schemeClr val="tx1"/>
                          </a:solidFill>
                          <a:effectLst/>
                          <a:latin typeface="+mj-ea"/>
                          <a:ea typeface="+mj-ea"/>
                        </a:rPr>
                        <a:t>可以漂白所有有机色质</a:t>
                      </a:r>
                      <a:endParaRPr lang="zh-CN" sz="2400" b="0">
                        <a:solidFill>
                          <a:schemeClr val="tx1"/>
                        </a:solidFill>
                        <a:effectLst/>
                        <a:latin typeface="+mj-ea"/>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3016304"/>
                  </a:ext>
                </a:extLst>
              </a:tr>
              <a:tr h="326643">
                <a:tc vMerge="1">
                  <a:txBody>
                    <a:bodyPr/>
                    <a:lstStyle/>
                    <a:p>
                      <a:endParaRPr lang="zh-CN" altLang="en-US"/>
                    </a:p>
                  </a:txBody>
                  <a:tcPr/>
                </a:tc>
                <a:tc>
                  <a:txBody>
                    <a:bodyPr/>
                    <a:lstStyle/>
                    <a:p>
                      <a:pPr algn="ctr">
                        <a:lnSpc>
                          <a:spcPct val="100000"/>
                        </a:lnSpc>
                        <a:spcAft>
                          <a:spcPts val="0"/>
                        </a:spcAft>
                      </a:pPr>
                      <a:r>
                        <a:rPr lang="zh-CN" sz="2400" b="0" dirty="0">
                          <a:solidFill>
                            <a:schemeClr val="tx1"/>
                          </a:solidFill>
                          <a:effectLst/>
                          <a:latin typeface="+mj-ea"/>
                          <a:ea typeface="+mj-ea"/>
                        </a:rPr>
                        <a:t>过氧化氢</a:t>
                      </a:r>
                      <a:endParaRPr lang="zh-CN" sz="2400" b="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960302537"/>
                  </a:ext>
                </a:extLst>
              </a:tr>
              <a:tr h="1306571">
                <a:tc>
                  <a:txBody>
                    <a:bodyPr/>
                    <a:lstStyle/>
                    <a:p>
                      <a:pPr algn="ctr">
                        <a:lnSpc>
                          <a:spcPct val="100000"/>
                        </a:lnSpc>
                        <a:spcAft>
                          <a:spcPts val="0"/>
                        </a:spcAft>
                      </a:pPr>
                      <a:r>
                        <a:rPr lang="zh-CN" sz="2400" b="0">
                          <a:solidFill>
                            <a:schemeClr val="tx1"/>
                          </a:solidFill>
                          <a:effectLst/>
                          <a:latin typeface="+mj-ea"/>
                          <a:ea typeface="+mj-ea"/>
                          <a:cs typeface="Times New Roman" panose="02020603050405020304" pitchFamily="18" charset="0"/>
                        </a:rPr>
                        <a:t>加合</a:t>
                      </a:r>
                    </a:p>
                    <a:p>
                      <a:pPr algn="ctr">
                        <a:lnSpc>
                          <a:spcPct val="100000"/>
                        </a:lnSpc>
                        <a:spcAft>
                          <a:spcPts val="0"/>
                        </a:spcAft>
                      </a:pPr>
                      <a:r>
                        <a:rPr lang="zh-CN" sz="2400" b="0">
                          <a:solidFill>
                            <a:schemeClr val="tx1"/>
                          </a:solidFill>
                          <a:effectLst/>
                          <a:latin typeface="+mj-ea"/>
                          <a:ea typeface="+mj-ea"/>
                          <a:cs typeface="Times New Roman" panose="02020603050405020304" pitchFamily="18" charset="0"/>
                        </a:rPr>
                        <a:t>反应型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dirty="0">
                          <a:solidFill>
                            <a:schemeClr val="tx1"/>
                          </a:solidFill>
                          <a:effectLst/>
                          <a:latin typeface="+mj-ea"/>
                          <a:ea typeface="+mj-ea"/>
                          <a:cs typeface="Times New Roman" panose="02020603050405020304" pitchFamily="18" charset="0"/>
                        </a:rPr>
                        <a:t>二氧化硫</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a:solidFill>
                            <a:schemeClr val="tx1"/>
                          </a:solidFill>
                          <a:effectLst/>
                          <a:latin typeface="+mj-ea"/>
                          <a:ea typeface="+mj-ea"/>
                          <a:cs typeface="Times New Roman" panose="02020603050405020304" pitchFamily="18" charset="0"/>
                        </a:rPr>
                        <a:t>二氧</a:t>
                      </a:r>
                    </a:p>
                    <a:p>
                      <a:pPr algn="ctr">
                        <a:lnSpc>
                          <a:spcPct val="100000"/>
                        </a:lnSpc>
                        <a:spcAft>
                          <a:spcPts val="0"/>
                        </a:spcAft>
                      </a:pPr>
                      <a:r>
                        <a:rPr lang="zh-CN" sz="2400" b="0">
                          <a:solidFill>
                            <a:schemeClr val="tx1"/>
                          </a:solidFill>
                          <a:effectLst/>
                          <a:latin typeface="+mj-ea"/>
                          <a:ea typeface="+mj-ea"/>
                          <a:cs typeface="Times New Roman" panose="02020603050405020304" pitchFamily="18" charset="0"/>
                        </a:rPr>
                        <a:t>化硫</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400" b="0">
                          <a:solidFill>
                            <a:schemeClr val="tx1"/>
                          </a:solidFill>
                          <a:effectLst/>
                          <a:latin typeface="+mj-ea"/>
                          <a:ea typeface="+mj-ea"/>
                          <a:cs typeface="Times New Roman" panose="02020603050405020304" pitchFamily="18" charset="0"/>
                        </a:rPr>
                        <a:t>二氧化硫与有色物质化合生成不稳定的无色物质</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400" b="0" dirty="0">
                          <a:solidFill>
                            <a:schemeClr val="tx1"/>
                          </a:solidFill>
                          <a:effectLst/>
                          <a:latin typeface="+mj-ea"/>
                          <a:ea typeface="+mj-ea"/>
                          <a:cs typeface="Times New Roman" panose="02020603050405020304" pitchFamily="18" charset="0"/>
                        </a:rPr>
                        <a:t>化学</a:t>
                      </a:r>
                    </a:p>
                    <a:p>
                      <a:pPr algn="ctr">
                        <a:lnSpc>
                          <a:spcPct val="100000"/>
                        </a:lnSpc>
                        <a:spcAft>
                          <a:spcPts val="0"/>
                        </a:spcAft>
                      </a:pPr>
                      <a:r>
                        <a:rPr lang="zh-CN" sz="2400" b="0" dirty="0">
                          <a:solidFill>
                            <a:schemeClr val="tx1"/>
                          </a:solidFill>
                          <a:effectLst/>
                          <a:latin typeface="+mj-ea"/>
                          <a:ea typeface="+mj-ea"/>
                          <a:cs typeface="Times New Roman" panose="02020603050405020304" pitchFamily="18" charset="0"/>
                        </a:rPr>
                        <a:t>变化</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400" b="0">
                          <a:solidFill>
                            <a:schemeClr val="tx1"/>
                          </a:solidFill>
                          <a:effectLst/>
                          <a:latin typeface="+mj-ea"/>
                          <a:ea typeface="+mj-ea"/>
                          <a:cs typeface="Times New Roman" panose="02020603050405020304" pitchFamily="18" charset="0"/>
                        </a:rPr>
                        <a:t>非氧化还原漂白</a:t>
                      </a:r>
                      <a:r>
                        <a:rPr lang="en-US" sz="2400" b="0">
                          <a:solidFill>
                            <a:schemeClr val="tx1"/>
                          </a:solidFill>
                          <a:effectLst/>
                          <a:latin typeface="+mj-ea"/>
                          <a:ea typeface="+mj-ea"/>
                          <a:cs typeface="Times New Roman" panose="02020603050405020304" pitchFamily="18" charset="0"/>
                        </a:rPr>
                        <a:t>,</a:t>
                      </a:r>
                      <a:r>
                        <a:rPr lang="zh-CN" sz="2400" b="0">
                          <a:solidFill>
                            <a:schemeClr val="tx1"/>
                          </a:solidFill>
                          <a:effectLst/>
                          <a:latin typeface="+mj-ea"/>
                          <a:ea typeface="+mj-ea"/>
                          <a:cs typeface="Times New Roman" panose="02020603050405020304" pitchFamily="18" charset="0"/>
                        </a:rPr>
                        <a:t>可逆　</a:t>
                      </a:r>
                    </a:p>
                  </a:txBody>
                  <a:tcPr marL="11430" marR="114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zh-CN" sz="2400" b="0" dirty="0">
                          <a:solidFill>
                            <a:schemeClr val="tx1"/>
                          </a:solidFill>
                          <a:effectLst/>
                          <a:latin typeface="+mj-ea"/>
                          <a:ea typeface="+mj-ea"/>
                          <a:cs typeface="Times New Roman" panose="02020603050405020304" pitchFamily="18" charset="0"/>
                        </a:rPr>
                        <a:t>具有选择性</a:t>
                      </a:r>
                      <a:r>
                        <a:rPr lang="en-US" sz="2400" b="0" dirty="0">
                          <a:solidFill>
                            <a:schemeClr val="tx1"/>
                          </a:solidFill>
                          <a:effectLst/>
                          <a:latin typeface="+mj-ea"/>
                          <a:ea typeface="+mj-ea"/>
                          <a:cs typeface="Times New Roman" panose="02020603050405020304" pitchFamily="18" charset="0"/>
                        </a:rPr>
                        <a:t>,</a:t>
                      </a:r>
                      <a:r>
                        <a:rPr lang="zh-CN" sz="2400" b="0" dirty="0">
                          <a:solidFill>
                            <a:schemeClr val="tx1"/>
                          </a:solidFill>
                          <a:effectLst/>
                          <a:latin typeface="+mj-ea"/>
                          <a:ea typeface="+mj-ea"/>
                          <a:cs typeface="Times New Roman" panose="02020603050405020304" pitchFamily="18" charset="0"/>
                        </a:rPr>
                        <a:t>如可漂白品红、棉麻、草等</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12912411"/>
                  </a:ext>
                </a:extLst>
              </a:tr>
            </a:tbl>
          </a:graphicData>
        </a:graphic>
      </p:graphicFrame>
    </p:spTree>
    <p:extLst>
      <p:ext uri="{BB962C8B-B14F-4D97-AF65-F5344CB8AC3E}">
        <p14:creationId xmlns:p14="http://schemas.microsoft.com/office/powerpoint/2010/main" val="15549340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2" name="矩形 1"/>
          <p:cNvSpPr/>
          <p:nvPr/>
        </p:nvSpPr>
        <p:spPr>
          <a:xfrm>
            <a:off x="234043" y="244824"/>
            <a:ext cx="11723913" cy="3970318"/>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6 </a:t>
            </a:r>
            <a:r>
              <a:rPr lang="zh-CN" altLang="zh-CN" sz="2800" dirty="0"/>
              <a:t>下列由相关实验现象所推出的结论正确的是</a:t>
            </a:r>
          </a:p>
          <a:p>
            <a:pPr>
              <a:lnSpc>
                <a:spcPct val="150000"/>
              </a:lnSpc>
            </a:pPr>
            <a:r>
              <a:rPr lang="en-US" altLang="zh-CN" sz="2800" dirty="0"/>
              <a:t>A.Cl</a:t>
            </a:r>
            <a:r>
              <a:rPr lang="en-US" altLang="zh-CN" sz="2800" baseline="-25000" dirty="0"/>
              <a:t>2</a:t>
            </a:r>
            <a:r>
              <a:rPr lang="zh-CN" altLang="zh-CN" sz="2800" dirty="0"/>
              <a:t>、</a:t>
            </a:r>
            <a:r>
              <a:rPr lang="en-US" altLang="zh-CN" sz="2800" dirty="0"/>
              <a:t>SO</a:t>
            </a:r>
            <a:r>
              <a:rPr lang="en-US" altLang="zh-CN" sz="2800" baseline="-25000" dirty="0"/>
              <a:t>2</a:t>
            </a:r>
            <a:r>
              <a:rPr lang="zh-CN" altLang="zh-CN" sz="2800" dirty="0"/>
              <a:t>均能使品红溶液褪色</a:t>
            </a:r>
            <a:r>
              <a:rPr lang="en-US" altLang="zh-CN" sz="2800" dirty="0"/>
              <a:t>,</a:t>
            </a:r>
            <a:r>
              <a:rPr lang="zh-CN" altLang="zh-CN" sz="2800" dirty="0"/>
              <a:t>说明二者均有氧化性</a:t>
            </a:r>
          </a:p>
          <a:p>
            <a:pPr>
              <a:lnSpc>
                <a:spcPct val="150000"/>
              </a:lnSpc>
            </a:pPr>
            <a:r>
              <a:rPr lang="en-US" altLang="zh-CN" sz="2800" dirty="0"/>
              <a:t>B.SO</a:t>
            </a:r>
            <a:r>
              <a:rPr lang="en-US" altLang="zh-CN" sz="2800" baseline="-25000" dirty="0"/>
              <a:t>2</a:t>
            </a:r>
            <a:r>
              <a:rPr lang="zh-CN" altLang="zh-CN" sz="2800" dirty="0"/>
              <a:t>使溴水或酸性</a:t>
            </a:r>
            <a:r>
              <a:rPr lang="en-US" altLang="zh-CN" sz="2800" dirty="0"/>
              <a:t>KMnO</a:t>
            </a:r>
            <a:r>
              <a:rPr lang="en-US" altLang="zh-CN" sz="2800" baseline="-25000" dirty="0"/>
              <a:t>4</a:t>
            </a:r>
            <a:r>
              <a:rPr lang="zh-CN" altLang="zh-CN" sz="2800" dirty="0"/>
              <a:t>溶液褪色</a:t>
            </a:r>
            <a:r>
              <a:rPr lang="en-US" altLang="zh-CN" sz="2800" dirty="0"/>
              <a:t>,</a:t>
            </a:r>
            <a:r>
              <a:rPr lang="zh-CN" altLang="zh-CN" sz="2800" dirty="0"/>
              <a:t>说明</a:t>
            </a:r>
            <a:r>
              <a:rPr lang="en-US" altLang="zh-CN" sz="2800" dirty="0"/>
              <a:t>SO</a:t>
            </a:r>
            <a:r>
              <a:rPr lang="en-US" altLang="zh-CN" sz="2800" baseline="-25000" dirty="0"/>
              <a:t>2</a:t>
            </a:r>
            <a:r>
              <a:rPr lang="zh-CN" altLang="zh-CN" sz="2800" dirty="0"/>
              <a:t>有漂白性</a:t>
            </a:r>
          </a:p>
          <a:p>
            <a:pPr>
              <a:lnSpc>
                <a:spcPct val="150000"/>
              </a:lnSpc>
            </a:pPr>
            <a:r>
              <a:rPr lang="en-US" altLang="zh-CN" sz="2800" dirty="0"/>
              <a:t>C.SO</a:t>
            </a:r>
            <a:r>
              <a:rPr lang="en-US" altLang="zh-CN" sz="2800" baseline="-25000" dirty="0"/>
              <a:t>2</a:t>
            </a:r>
            <a:r>
              <a:rPr lang="zh-CN" altLang="zh-CN" sz="2800" dirty="0"/>
              <a:t>、次氯酸钠溶液均能使品红溶液褪色</a:t>
            </a:r>
            <a:r>
              <a:rPr lang="en-US" altLang="zh-CN" sz="2800" dirty="0"/>
              <a:t>,</a:t>
            </a:r>
            <a:r>
              <a:rPr lang="zh-CN" altLang="zh-CN" sz="2800" dirty="0"/>
              <a:t>说明两者都有漂白性</a:t>
            </a:r>
          </a:p>
          <a:p>
            <a:pPr>
              <a:lnSpc>
                <a:spcPct val="150000"/>
              </a:lnSpc>
            </a:pPr>
            <a:r>
              <a:rPr lang="en-US" altLang="zh-CN" sz="2800" dirty="0"/>
              <a:t>D.SO</a:t>
            </a:r>
            <a:r>
              <a:rPr lang="en-US" altLang="zh-CN" sz="2800" baseline="-25000" dirty="0"/>
              <a:t>2</a:t>
            </a:r>
            <a:r>
              <a:rPr lang="zh-CN" altLang="zh-CN" sz="2800" dirty="0"/>
              <a:t>和</a:t>
            </a:r>
            <a:r>
              <a:rPr lang="en-US" altLang="zh-CN" sz="2800" dirty="0"/>
              <a:t>Cl</a:t>
            </a:r>
            <a:r>
              <a:rPr lang="en-US" altLang="zh-CN" sz="2800" baseline="-25000" dirty="0"/>
              <a:t>2</a:t>
            </a:r>
            <a:r>
              <a:rPr lang="zh-CN" altLang="zh-CN" sz="2800" dirty="0"/>
              <a:t>都有漂白性</a:t>
            </a:r>
            <a:r>
              <a:rPr lang="en-US" altLang="zh-CN" sz="2800" dirty="0"/>
              <a:t>,</a:t>
            </a:r>
            <a:r>
              <a:rPr lang="zh-CN" altLang="zh-CN" sz="2800" dirty="0"/>
              <a:t>所以两者混合后能增强漂白效果</a:t>
            </a:r>
          </a:p>
          <a:p>
            <a:pPr>
              <a:lnSpc>
                <a:spcPct val="150000"/>
              </a:lnSpc>
            </a:pPr>
            <a:endParaRPr lang="zh-CN" altLang="zh-CN" sz="2800" dirty="0"/>
          </a:p>
        </p:txBody>
      </p:sp>
    </p:spTree>
    <p:extLst>
      <p:ext uri="{BB962C8B-B14F-4D97-AF65-F5344CB8AC3E}">
        <p14:creationId xmlns:p14="http://schemas.microsoft.com/office/powerpoint/2010/main" val="17896271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2" name="矩形 1"/>
          <p:cNvSpPr/>
          <p:nvPr/>
        </p:nvSpPr>
        <p:spPr>
          <a:xfrm>
            <a:off x="234043" y="244824"/>
            <a:ext cx="11723913" cy="7201972"/>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氯气和水反应生成的次氯酸有强氧化性</a:t>
            </a:r>
            <a:r>
              <a:rPr lang="en-US" altLang="zh-CN" sz="2800" dirty="0"/>
              <a:t>,</a:t>
            </a:r>
            <a:r>
              <a:rPr lang="zh-CN" altLang="zh-CN" sz="2800" dirty="0"/>
              <a:t>次氯酸的强氧化性可使品红溶液褪色</a:t>
            </a:r>
            <a:r>
              <a:rPr lang="en-US" altLang="zh-CN" sz="2800" dirty="0"/>
              <a:t>;</a:t>
            </a:r>
            <a:r>
              <a:rPr lang="zh-CN" altLang="zh-CN" sz="2800" dirty="0"/>
              <a:t>二氧化硫和品红反应生成无色物质而使品红溶液褪色</a:t>
            </a:r>
            <a:r>
              <a:rPr lang="en-US" altLang="zh-CN" sz="2800" dirty="0"/>
              <a:t>,</a:t>
            </a:r>
            <a:r>
              <a:rPr lang="zh-CN" altLang="zh-CN" sz="2800" dirty="0"/>
              <a:t>只能说明二氧化硫具有漂白性不能说明其具有氧化性</a:t>
            </a:r>
            <a:r>
              <a:rPr lang="en-US" altLang="zh-CN" sz="2800" dirty="0"/>
              <a:t>,A</a:t>
            </a:r>
            <a:r>
              <a:rPr lang="zh-CN" altLang="zh-CN" sz="2800" dirty="0"/>
              <a:t>项错误</a:t>
            </a:r>
            <a:r>
              <a:rPr lang="en-US" altLang="zh-CN" sz="2800" dirty="0"/>
              <a:t>;SO</a:t>
            </a:r>
            <a:r>
              <a:rPr lang="en-US" altLang="zh-CN" sz="2800" baseline="-25000" dirty="0"/>
              <a:t>2</a:t>
            </a:r>
            <a:r>
              <a:rPr lang="zh-CN" altLang="zh-CN" sz="2800" dirty="0"/>
              <a:t>可使溴水或酸性</a:t>
            </a:r>
            <a:r>
              <a:rPr lang="en-US" altLang="zh-CN" sz="2800" dirty="0"/>
              <a:t>KMnO</a:t>
            </a:r>
            <a:r>
              <a:rPr lang="en-US" altLang="zh-CN" sz="2800" baseline="-25000" dirty="0"/>
              <a:t>4</a:t>
            </a:r>
            <a:r>
              <a:rPr lang="zh-CN" altLang="zh-CN" sz="2800" dirty="0"/>
              <a:t>溶液褪色</a:t>
            </a:r>
            <a:r>
              <a:rPr lang="en-US" altLang="zh-CN" sz="2800" dirty="0"/>
              <a:t>,</a:t>
            </a:r>
            <a:r>
              <a:rPr lang="zh-CN" altLang="zh-CN" sz="2800" dirty="0"/>
              <a:t>原因是</a:t>
            </a:r>
            <a:r>
              <a:rPr lang="en-US" altLang="zh-CN" sz="2800" dirty="0"/>
              <a:t>SO</a:t>
            </a:r>
            <a:r>
              <a:rPr lang="en-US" altLang="zh-CN" sz="2800" baseline="-25000" dirty="0"/>
              <a:t>2</a:t>
            </a:r>
            <a:r>
              <a:rPr lang="zh-CN" altLang="zh-CN" sz="2800" dirty="0"/>
              <a:t>具有还原性</a:t>
            </a:r>
            <a:r>
              <a:rPr lang="en-US" altLang="zh-CN" sz="2800" dirty="0"/>
              <a:t>,</a:t>
            </a:r>
            <a:r>
              <a:rPr lang="zh-CN" altLang="zh-CN" sz="2800" dirty="0"/>
              <a:t>分别发生氧化还原反应</a:t>
            </a:r>
            <a:r>
              <a:rPr lang="en-US" altLang="zh-CN" sz="2800" dirty="0"/>
              <a:t>: SO</a:t>
            </a:r>
            <a:r>
              <a:rPr lang="en-US" altLang="zh-CN" sz="2800" baseline="-25000" dirty="0"/>
              <a:t>2</a:t>
            </a:r>
            <a:r>
              <a:rPr lang="en-US" altLang="zh-CN" sz="2800" dirty="0"/>
              <a:t>+Br</a:t>
            </a:r>
            <a:r>
              <a:rPr lang="en-US" altLang="zh-CN" sz="2800" baseline="-25000" dirty="0"/>
              <a:t>2</a:t>
            </a:r>
            <a:r>
              <a:rPr lang="en-US" altLang="zh-CN" sz="2800" dirty="0"/>
              <a:t>+2H</a:t>
            </a:r>
            <a:r>
              <a:rPr lang="en-US" altLang="zh-CN" sz="2800" baseline="-25000" dirty="0"/>
              <a:t>2</a:t>
            </a:r>
            <a:r>
              <a:rPr lang="en-US" altLang="zh-CN" sz="2800" dirty="0"/>
              <a:t>O      H</a:t>
            </a:r>
            <a:r>
              <a:rPr lang="en-US" altLang="zh-CN" sz="2800" baseline="-25000" dirty="0"/>
              <a:t>2</a:t>
            </a:r>
            <a:r>
              <a:rPr lang="en-US" altLang="zh-CN" sz="2800" dirty="0"/>
              <a:t>SO</a:t>
            </a:r>
            <a:r>
              <a:rPr lang="en-US" altLang="zh-CN" sz="2800" baseline="-25000" dirty="0"/>
              <a:t>4</a:t>
            </a:r>
            <a:r>
              <a:rPr lang="en-US" altLang="zh-CN" sz="2800" dirty="0"/>
              <a:t>+ 2HBr,5SO</a:t>
            </a:r>
            <a:r>
              <a:rPr lang="en-US" altLang="zh-CN" sz="2800" baseline="-25000" dirty="0"/>
              <a:t>2</a:t>
            </a:r>
            <a:r>
              <a:rPr lang="en-US" altLang="zh-CN" sz="2800" dirty="0"/>
              <a:t>+2KMnO</a:t>
            </a:r>
            <a:r>
              <a:rPr lang="en-US" altLang="zh-CN" sz="2800" baseline="-25000" dirty="0"/>
              <a:t>4</a:t>
            </a:r>
            <a:r>
              <a:rPr lang="en-US" altLang="zh-CN" sz="2800" dirty="0"/>
              <a:t>+2H</a:t>
            </a:r>
            <a:r>
              <a:rPr lang="en-US" altLang="zh-CN" sz="2800" baseline="-25000" dirty="0"/>
              <a:t>2</a:t>
            </a:r>
            <a:r>
              <a:rPr lang="en-US" altLang="zh-CN" sz="2800" dirty="0"/>
              <a:t>O      K</a:t>
            </a:r>
            <a:r>
              <a:rPr lang="en-US" altLang="zh-CN" sz="2800" baseline="-25000" dirty="0"/>
              <a:t>2</a:t>
            </a:r>
            <a:r>
              <a:rPr lang="en-US" altLang="zh-CN" sz="2800" dirty="0"/>
              <a:t>SO</a:t>
            </a:r>
            <a:r>
              <a:rPr lang="en-US" altLang="zh-CN" sz="2800" baseline="-25000" dirty="0"/>
              <a:t>4</a:t>
            </a:r>
            <a:r>
              <a:rPr lang="en-US" altLang="zh-CN" sz="2800" dirty="0"/>
              <a:t>+ 2MnSO</a:t>
            </a:r>
            <a:r>
              <a:rPr lang="en-US" altLang="zh-CN" sz="2800" baseline="-25000" dirty="0"/>
              <a:t>4</a:t>
            </a:r>
            <a:r>
              <a:rPr lang="en-US" altLang="zh-CN" sz="2800" dirty="0"/>
              <a:t>+ 2H</a:t>
            </a:r>
            <a:r>
              <a:rPr lang="en-US" altLang="zh-CN" sz="2800" baseline="-25000" dirty="0"/>
              <a:t>2</a:t>
            </a:r>
            <a:r>
              <a:rPr lang="en-US" altLang="zh-CN" sz="2800" dirty="0"/>
              <a:t>SO</a:t>
            </a:r>
            <a:r>
              <a:rPr lang="en-US" altLang="zh-CN" sz="2800" baseline="-25000" dirty="0"/>
              <a:t>4</a:t>
            </a:r>
            <a:r>
              <a:rPr lang="en-US" altLang="zh-CN" sz="2800" dirty="0"/>
              <a:t> ,B</a:t>
            </a:r>
            <a:r>
              <a:rPr lang="zh-CN" altLang="zh-CN" sz="2800" dirty="0"/>
              <a:t>项错误</a:t>
            </a:r>
            <a:r>
              <a:rPr lang="en-US" altLang="zh-CN" sz="2800" dirty="0"/>
              <a:t>;</a:t>
            </a:r>
            <a:r>
              <a:rPr lang="zh-CN" altLang="zh-CN" sz="2800" dirty="0"/>
              <a:t>二氧化硫使品红溶液褪色是由于其具有漂白性</a:t>
            </a:r>
            <a:r>
              <a:rPr lang="en-US" altLang="zh-CN" sz="2800" dirty="0"/>
              <a:t>,</a:t>
            </a:r>
            <a:r>
              <a:rPr lang="zh-CN" altLang="zh-CN" sz="2800" dirty="0"/>
              <a:t>次氯酸钠溶液因为具有强氧化性而具有漂白性</a:t>
            </a:r>
            <a:r>
              <a:rPr lang="en-US" altLang="zh-CN" sz="2800" dirty="0"/>
              <a:t>,</a:t>
            </a:r>
            <a:r>
              <a:rPr lang="zh-CN" altLang="zh-CN" sz="2800" dirty="0"/>
              <a:t>故可使品红溶液褪色</a:t>
            </a:r>
            <a:r>
              <a:rPr lang="en-US" altLang="zh-CN" sz="2800" dirty="0"/>
              <a:t>,C</a:t>
            </a:r>
            <a:r>
              <a:rPr lang="zh-CN" altLang="zh-CN" sz="2800" dirty="0"/>
              <a:t>项正确</a:t>
            </a:r>
            <a:r>
              <a:rPr lang="en-US" altLang="zh-CN" sz="2800" dirty="0"/>
              <a:t>;SO</a:t>
            </a:r>
            <a:r>
              <a:rPr lang="en-US" altLang="zh-CN" sz="2800" baseline="-25000" dirty="0"/>
              <a:t>2</a:t>
            </a:r>
            <a:r>
              <a:rPr lang="zh-CN" altLang="zh-CN" sz="2800" dirty="0"/>
              <a:t>和</a:t>
            </a:r>
            <a:r>
              <a:rPr lang="en-US" altLang="zh-CN" sz="2800" dirty="0"/>
              <a:t>Cl</a:t>
            </a:r>
            <a:r>
              <a:rPr lang="en-US" altLang="zh-CN" sz="2800" baseline="-25000" dirty="0"/>
              <a:t>2</a:t>
            </a:r>
            <a:r>
              <a:rPr lang="zh-CN" altLang="zh-CN" sz="2800" dirty="0"/>
              <a:t>按物质的量之比</a:t>
            </a:r>
            <a:r>
              <a:rPr lang="en-US" altLang="zh-CN" sz="2800" dirty="0"/>
              <a:t>1∶1</a:t>
            </a:r>
            <a:r>
              <a:rPr lang="zh-CN" altLang="zh-CN" sz="2800" dirty="0"/>
              <a:t>混合后</a:t>
            </a:r>
            <a:r>
              <a:rPr lang="en-US" altLang="zh-CN" sz="2800" dirty="0"/>
              <a:t>,</a:t>
            </a:r>
            <a:r>
              <a:rPr lang="zh-CN" altLang="zh-CN" sz="2800" dirty="0"/>
              <a:t>与水恰好反应生成硫酸和盐酸</a:t>
            </a:r>
            <a:r>
              <a:rPr lang="en-US" altLang="zh-CN" sz="2800" dirty="0"/>
              <a:t>,</a:t>
            </a:r>
            <a:r>
              <a:rPr lang="zh-CN" altLang="zh-CN" sz="2800" dirty="0"/>
              <a:t>而失去漂白性</a:t>
            </a:r>
            <a:r>
              <a:rPr lang="en-US" altLang="zh-CN" sz="2800" dirty="0"/>
              <a:t>,D</a:t>
            </a:r>
            <a:r>
              <a:rPr lang="zh-CN" altLang="zh-CN" sz="2800" dirty="0"/>
              <a:t>项错误。</a:t>
            </a:r>
          </a:p>
          <a:p>
            <a:pPr>
              <a:lnSpc>
                <a:spcPct val="150000"/>
              </a:lnSpc>
            </a:pPr>
            <a:r>
              <a:rPr lang="zh-CN" altLang="zh-CN" sz="2800" b="1" dirty="0">
                <a:solidFill>
                  <a:srgbClr val="DA251C"/>
                </a:solidFill>
              </a:rPr>
              <a:t>答案</a:t>
            </a:r>
            <a:r>
              <a:rPr lang="zh-CN" altLang="zh-CN" sz="2800" dirty="0"/>
              <a:t>　</a:t>
            </a:r>
            <a:r>
              <a:rPr lang="en-US" altLang="zh-CN" sz="2800" dirty="0"/>
              <a:t>C</a:t>
            </a:r>
            <a:endParaRPr lang="zh-CN" altLang="zh-CN" sz="2800" dirty="0"/>
          </a:p>
          <a:p>
            <a:pPr>
              <a:lnSpc>
                <a:spcPct val="150000"/>
              </a:lnSpc>
            </a:pPr>
            <a:endParaRPr lang="zh-CN" altLang="zh-CN" sz="2800" dirty="0"/>
          </a:p>
        </p:txBody>
      </p:sp>
      <p:pic>
        <p:nvPicPr>
          <p:cNvPr id="14" name="图片 13"/>
          <p:cNvPicPr/>
          <p:nvPr/>
        </p:nvPicPr>
        <p:blipFill>
          <a:blip r:embed="rId2"/>
          <a:stretch>
            <a:fillRect/>
          </a:stretch>
        </p:blipFill>
        <p:spPr>
          <a:xfrm>
            <a:off x="2608633" y="3070241"/>
            <a:ext cx="502918" cy="285718"/>
          </a:xfrm>
          <a:prstGeom prst="rect">
            <a:avLst/>
          </a:prstGeom>
        </p:spPr>
      </p:pic>
      <p:pic>
        <p:nvPicPr>
          <p:cNvPr id="15" name="图片 14"/>
          <p:cNvPicPr/>
          <p:nvPr/>
        </p:nvPicPr>
        <p:blipFill>
          <a:blip r:embed="rId2"/>
          <a:stretch>
            <a:fillRect/>
          </a:stretch>
        </p:blipFill>
        <p:spPr>
          <a:xfrm>
            <a:off x="8503595" y="3070240"/>
            <a:ext cx="502918" cy="285718"/>
          </a:xfrm>
          <a:prstGeom prst="rect">
            <a:avLst/>
          </a:prstGeom>
        </p:spPr>
      </p:pic>
    </p:spTree>
    <p:extLst>
      <p:ext uri="{BB962C8B-B14F-4D97-AF65-F5344CB8AC3E}">
        <p14:creationId xmlns:p14="http://schemas.microsoft.com/office/powerpoint/2010/main" val="23143691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考向全扫描</a:t>
            </a:r>
          </a:p>
        </p:txBody>
      </p:sp>
      <p:sp>
        <p:nvSpPr>
          <p:cNvPr id="3" name="矩形 2">
            <a:hlinkClick r:id="rId2" action="ppaction://hlinksldjump"/>
          </p:cNvPr>
          <p:cNvSpPr/>
          <p:nvPr/>
        </p:nvSpPr>
        <p:spPr>
          <a:xfrm>
            <a:off x="4659086" y="1273628"/>
            <a:ext cx="680139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3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浓硫酸的性质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过氧化钙的制备及双氧水的性质</a:t>
            </a:r>
          </a:p>
        </p:txBody>
      </p:sp>
    </p:spTree>
    <p:extLst>
      <p:ext uri="{BB962C8B-B14F-4D97-AF65-F5344CB8AC3E}">
        <p14:creationId xmlns:p14="http://schemas.microsoft.com/office/powerpoint/2010/main" val="710435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9958" y="1319555"/>
            <a:ext cx="11723913" cy="2601290"/>
          </a:xfrm>
          <a:prstGeom prst="rect">
            <a:avLst/>
          </a:prstGeom>
        </p:spPr>
        <p:txBody>
          <a:bodyPr wrap="square">
            <a:spAutoFit/>
          </a:bodyPr>
          <a:lstStyle/>
          <a:p>
            <a:pPr>
              <a:lnSpc>
                <a:spcPct val="150000"/>
              </a:lnSpc>
            </a:pPr>
            <a:r>
              <a:rPr lang="en-US" altLang="zh-CN" sz="2800" dirty="0"/>
              <a:t>1.</a:t>
            </a:r>
            <a:r>
              <a:rPr lang="zh-CN" altLang="zh-CN" sz="2800" dirty="0"/>
              <a:t>了解常见非金属元素</a:t>
            </a:r>
            <a:r>
              <a:rPr lang="en-US" altLang="zh-CN" sz="2800" dirty="0"/>
              <a:t>(O</a:t>
            </a:r>
            <a:r>
              <a:rPr lang="zh-CN" altLang="zh-CN" sz="2800" dirty="0"/>
              <a:t>、</a:t>
            </a:r>
            <a:r>
              <a:rPr lang="en-US" altLang="zh-CN" sz="2800" dirty="0"/>
              <a:t>S)</a:t>
            </a:r>
            <a:r>
              <a:rPr lang="zh-CN" altLang="zh-CN" sz="2800" dirty="0"/>
              <a:t>单质及其重要化合物的制备方法</a:t>
            </a:r>
            <a:r>
              <a:rPr lang="en-US" altLang="zh-CN" sz="2800" dirty="0"/>
              <a:t>,</a:t>
            </a:r>
            <a:r>
              <a:rPr lang="zh-CN" altLang="zh-CN" sz="2800" dirty="0"/>
              <a:t>掌握其主要性质及其应用。</a:t>
            </a:r>
          </a:p>
          <a:p>
            <a:pPr>
              <a:lnSpc>
                <a:spcPct val="150000"/>
              </a:lnSpc>
            </a:pPr>
            <a:r>
              <a:rPr lang="en-US" altLang="zh-CN" sz="2800" dirty="0"/>
              <a:t>2.</a:t>
            </a:r>
            <a:r>
              <a:rPr lang="zh-CN" altLang="zh-CN" sz="2800" dirty="0"/>
              <a:t>了解常见非金属元素</a:t>
            </a:r>
            <a:r>
              <a:rPr lang="en-US" altLang="zh-CN" sz="2800" dirty="0"/>
              <a:t>(O</a:t>
            </a:r>
            <a:r>
              <a:rPr lang="zh-CN" altLang="zh-CN" sz="2800" dirty="0"/>
              <a:t>、</a:t>
            </a:r>
            <a:r>
              <a:rPr lang="en-US" altLang="zh-CN" sz="2800" dirty="0"/>
              <a:t>S)</a:t>
            </a:r>
            <a:r>
              <a:rPr lang="zh-CN" altLang="zh-CN" sz="2800" dirty="0"/>
              <a:t>单质及其重要化合物对环境的影响。</a:t>
            </a:r>
          </a:p>
          <a:p>
            <a:pPr>
              <a:lnSpc>
                <a:spcPct val="150000"/>
              </a:lnSpc>
            </a:pPr>
            <a:r>
              <a:rPr lang="en-US" altLang="zh-CN" sz="2800" dirty="0"/>
              <a:t>3.</a:t>
            </a:r>
            <a:r>
              <a:rPr lang="zh-CN" altLang="zh-CN" sz="2800" dirty="0"/>
              <a:t>以上各部分知识的综合应用</a:t>
            </a:r>
            <a:endParaRPr lang="zh-CN" altLang="en-US" sz="2800" dirty="0"/>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p>
        </p:txBody>
      </p:sp>
      <p:sp>
        <p:nvSpPr>
          <p:cNvPr id="8" name="矩形 7">
            <a:extLst>
              <a:ext uri="{FF2B5EF4-FFF2-40B4-BE49-F238E27FC236}">
                <a16:creationId xmlns:a16="http://schemas.microsoft.com/office/drawing/2014/main" xmlns="" id="{8EA5E433-12A3-47D9-96FC-E1C5A5825E7B}"/>
              </a:ext>
            </a:extLst>
          </p:cNvPr>
          <p:cNvSpPr/>
          <p:nvPr/>
        </p:nvSpPr>
        <p:spPr>
          <a:xfrm>
            <a:off x="268515" y="979498"/>
            <a:ext cx="11691256" cy="2031325"/>
          </a:xfrm>
          <a:prstGeom prst="rect">
            <a:avLst/>
          </a:prstGeom>
        </p:spPr>
        <p:txBody>
          <a:bodyPr wrap="square">
            <a:spAutoFit/>
          </a:bodyPr>
          <a:lstStyle/>
          <a:p>
            <a:pPr>
              <a:lnSpc>
                <a:spcPct val="150000"/>
              </a:lnSpc>
            </a:pPr>
            <a:r>
              <a:rPr lang="zh-CN" altLang="zh-CN" sz="2800" dirty="0"/>
              <a:t>纵观近几年的高考题</a:t>
            </a:r>
            <a:r>
              <a:rPr lang="en-US" altLang="zh-CN" sz="2800" dirty="0"/>
              <a:t>,+4</a:t>
            </a:r>
            <a:r>
              <a:rPr lang="zh-CN" altLang="zh-CN" sz="2800" dirty="0"/>
              <a:t>价硫元素的还原性、硫酸的性质、</a:t>
            </a:r>
            <a:r>
              <a:rPr lang="en-US" altLang="zh-CN" sz="2800" dirty="0"/>
              <a:t>H</a:t>
            </a:r>
            <a:r>
              <a:rPr lang="en-US" altLang="zh-CN" sz="2800" baseline="-25000" dirty="0"/>
              <a:t>2</a:t>
            </a:r>
            <a:r>
              <a:rPr lang="en-US" altLang="zh-CN" sz="2800" dirty="0"/>
              <a:t>O</a:t>
            </a:r>
            <a:r>
              <a:rPr lang="en-US" altLang="zh-CN" sz="2800" baseline="-25000" dirty="0"/>
              <a:t>2</a:t>
            </a:r>
            <a:r>
              <a:rPr lang="zh-CN" altLang="zh-CN" sz="2800" dirty="0"/>
              <a:t>的氧化性既是热点又是高频考点。此外</a:t>
            </a:r>
            <a:r>
              <a:rPr lang="en-US" altLang="zh-CN" sz="2800" dirty="0"/>
              <a:t>,</a:t>
            </a:r>
            <a:r>
              <a:rPr lang="zh-CN" altLang="zh-CN" sz="2800" dirty="0"/>
              <a:t>过氧化物的结构、性质和制备是新热点</a:t>
            </a:r>
            <a:r>
              <a:rPr lang="en-US" altLang="zh-CN" sz="2800" dirty="0"/>
              <a:t>,</a:t>
            </a:r>
            <a:r>
              <a:rPr lang="zh-CN" altLang="zh-CN" sz="2800" dirty="0"/>
              <a:t>值得关注。</a:t>
            </a:r>
          </a:p>
        </p:txBody>
      </p:sp>
    </p:spTree>
    <p:extLst>
      <p:ext uri="{BB962C8B-B14F-4D97-AF65-F5344CB8AC3E}">
        <p14:creationId xmlns:p14="http://schemas.microsoft.com/office/powerpoint/2010/main" val="2791469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BCFBCDB-577C-4C84-9BF9-814CC413FB39}"/>
              </a:ext>
            </a:extLst>
          </p:cNvPr>
          <p:cNvSpPr/>
          <p:nvPr/>
        </p:nvSpPr>
        <p:spPr>
          <a:xfrm>
            <a:off x="250487" y="734771"/>
            <a:ext cx="11723912" cy="1308628"/>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7  </a:t>
            </a:r>
            <a:r>
              <a:rPr lang="zh-CN" altLang="zh-CN" sz="2800" dirty="0"/>
              <a:t> </a:t>
            </a:r>
            <a:r>
              <a:rPr lang="en-US" altLang="zh-CN" sz="2800" dirty="0"/>
              <a:t>[2014</a:t>
            </a:r>
            <a:r>
              <a:rPr lang="zh-CN" altLang="zh-CN" sz="2800" dirty="0"/>
              <a:t>新课标全国卷</a:t>
            </a:r>
            <a:r>
              <a:rPr lang="en-US" altLang="zh-CN" sz="2800" dirty="0"/>
              <a:t>Ⅰ,13,6</a:t>
            </a:r>
            <a:r>
              <a:rPr lang="zh-CN" altLang="zh-CN" sz="2800" dirty="0"/>
              <a:t>分</a:t>
            </a:r>
            <a:r>
              <a:rPr lang="en-US" altLang="zh-CN" sz="2800" dirty="0"/>
              <a:t>]</a:t>
            </a:r>
            <a:r>
              <a:rPr lang="zh-CN" altLang="zh-CN" sz="2800" dirty="0"/>
              <a:t>利用如图所示装置进行下列实验</a:t>
            </a:r>
            <a:r>
              <a:rPr lang="en-US" altLang="zh-CN" sz="2800" dirty="0"/>
              <a:t>,</a:t>
            </a:r>
            <a:r>
              <a:rPr lang="zh-CN" altLang="zh-CN" sz="2800" dirty="0"/>
              <a:t>能得出相应实验结论的是</a:t>
            </a:r>
          </a:p>
        </p:txBody>
      </p:sp>
      <p:sp>
        <p:nvSpPr>
          <p:cNvPr id="18" name="矩形 17">
            <a:extLst>
              <a:ext uri="{FF2B5EF4-FFF2-40B4-BE49-F238E27FC236}">
                <a16:creationId xmlns:a16="http://schemas.microsoft.com/office/drawing/2014/main" xmlns=""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a16="http://schemas.microsoft.com/office/drawing/2014/main" xmlns=""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a16="http://schemas.microsoft.com/office/drawing/2014/main" xmlns="" id="{3A6C60BF-FD67-4859-A866-B3E2AFF0A966}"/>
              </a:ext>
            </a:extLst>
          </p:cNvPr>
          <p:cNvSpPr/>
          <p:nvPr/>
        </p:nvSpPr>
        <p:spPr>
          <a:xfrm>
            <a:off x="1066800" y="-2"/>
            <a:ext cx="383032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dirty="0">
                <a:solidFill>
                  <a:srgbClr val="DA251C"/>
                </a:solidFill>
              </a:rPr>
              <a:t>考向</a:t>
            </a:r>
            <a:r>
              <a:rPr lang="en-US" altLang="zh-CN" sz="2800" dirty="0">
                <a:solidFill>
                  <a:srgbClr val="DA251C"/>
                </a:solidFill>
              </a:rPr>
              <a:t>1  </a:t>
            </a:r>
            <a:r>
              <a:rPr lang="zh-CN" altLang="en-US" sz="2800" dirty="0">
                <a:solidFill>
                  <a:srgbClr val="DA251C"/>
                </a:solidFill>
              </a:rPr>
              <a:t>浓硫酸的性质</a:t>
            </a:r>
            <a:endParaRPr lang="en-US" altLang="zh-CN" sz="2800" dirty="0">
              <a:solidFill>
                <a:srgbClr val="DA251C"/>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361389670"/>
              </p:ext>
            </p:extLst>
          </p:nvPr>
        </p:nvGraphicFramePr>
        <p:xfrm>
          <a:off x="401320" y="2147729"/>
          <a:ext cx="11262359" cy="4267200"/>
        </p:xfrm>
        <a:graphic>
          <a:graphicData uri="http://schemas.openxmlformats.org/drawingml/2006/table">
            <a:tbl>
              <a:tblPr firstRow="1" firstCol="1" bandRow="1">
                <a:tableStyleId>{5C22544A-7EE6-4342-B048-85BDC9FD1C3A}</a:tableStyleId>
              </a:tblPr>
              <a:tblGrid>
                <a:gridCol w="441960">
                  <a:extLst>
                    <a:ext uri="{9D8B030D-6E8A-4147-A177-3AD203B41FA5}">
                      <a16:colId xmlns:a16="http://schemas.microsoft.com/office/drawing/2014/main" xmlns="" val="1273939744"/>
                    </a:ext>
                  </a:extLst>
                </a:gridCol>
                <a:gridCol w="1330960">
                  <a:extLst>
                    <a:ext uri="{9D8B030D-6E8A-4147-A177-3AD203B41FA5}">
                      <a16:colId xmlns:a16="http://schemas.microsoft.com/office/drawing/2014/main" xmlns="" val="3330822805"/>
                    </a:ext>
                  </a:extLst>
                </a:gridCol>
                <a:gridCol w="1178560">
                  <a:extLst>
                    <a:ext uri="{9D8B030D-6E8A-4147-A177-3AD203B41FA5}">
                      <a16:colId xmlns:a16="http://schemas.microsoft.com/office/drawing/2014/main" xmlns="" val="125794129"/>
                    </a:ext>
                  </a:extLst>
                </a:gridCol>
                <a:gridCol w="2479040">
                  <a:extLst>
                    <a:ext uri="{9D8B030D-6E8A-4147-A177-3AD203B41FA5}">
                      <a16:colId xmlns:a16="http://schemas.microsoft.com/office/drawing/2014/main" xmlns="" val="3112673567"/>
                    </a:ext>
                  </a:extLst>
                </a:gridCol>
                <a:gridCol w="3373120">
                  <a:extLst>
                    <a:ext uri="{9D8B030D-6E8A-4147-A177-3AD203B41FA5}">
                      <a16:colId xmlns:a16="http://schemas.microsoft.com/office/drawing/2014/main" xmlns="" val="3199006828"/>
                    </a:ext>
                  </a:extLst>
                </a:gridCol>
                <a:gridCol w="2458719">
                  <a:extLst>
                    <a:ext uri="{9D8B030D-6E8A-4147-A177-3AD203B41FA5}">
                      <a16:colId xmlns:a16="http://schemas.microsoft.com/office/drawing/2014/main" xmlns="" val="3381008443"/>
                    </a:ext>
                  </a:extLst>
                </a:gridCol>
              </a:tblGrid>
              <a:tr h="0">
                <a:tc>
                  <a:txBody>
                    <a:bodyPr/>
                    <a:lstStyle/>
                    <a:p>
                      <a:pPr algn="ctr">
                        <a:lnSpc>
                          <a:spcPct val="100000"/>
                        </a:lnSpc>
                        <a:spcAft>
                          <a:spcPts val="0"/>
                        </a:spcAft>
                      </a:pPr>
                      <a:r>
                        <a:rPr lang="zh-CN" sz="2800" b="0">
                          <a:solidFill>
                            <a:schemeClr val="tx1"/>
                          </a:solidFill>
                          <a:effectLst/>
                        </a:rPr>
                        <a:t>选项</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a:solidFill>
                            <a:schemeClr val="tx1"/>
                          </a:solidFill>
                          <a:effectLst/>
                        </a:rPr>
                        <a:t>①</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a:solidFill>
                            <a:schemeClr val="tx1"/>
                          </a:solidFill>
                          <a:effectLst/>
                        </a:rPr>
                        <a:t>②</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a:solidFill>
                            <a:schemeClr val="tx1"/>
                          </a:solidFill>
                          <a:effectLst/>
                        </a:rPr>
                        <a:t>③</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实验结论</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lnSpc>
                          <a:spcPct val="100000"/>
                        </a:lnSpc>
                        <a:spcAft>
                          <a:spcPts val="0"/>
                        </a:spcAft>
                      </a:pPr>
                      <a:endParaRPr lang="en-US"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89780791"/>
                  </a:ext>
                </a:extLst>
              </a:tr>
              <a:tr h="0">
                <a:tc>
                  <a:txBody>
                    <a:bodyPr/>
                    <a:lstStyle/>
                    <a:p>
                      <a:pPr algn="ctr">
                        <a:lnSpc>
                          <a:spcPct val="100000"/>
                        </a:lnSpc>
                        <a:spcAft>
                          <a:spcPts val="0"/>
                        </a:spcAft>
                      </a:pPr>
                      <a:r>
                        <a:rPr lang="en-US" sz="2800" b="0">
                          <a:solidFill>
                            <a:schemeClr val="tx1"/>
                          </a:solidFill>
                          <a:effectLst/>
                        </a:rPr>
                        <a:t>A</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稀硫酸</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a:solidFill>
                            <a:schemeClr val="tx1"/>
                          </a:solidFill>
                          <a:effectLst/>
                        </a:rPr>
                        <a:t>Na</a:t>
                      </a:r>
                      <a:r>
                        <a:rPr lang="en-US" sz="2800" b="0" baseline="-25000">
                          <a:solidFill>
                            <a:schemeClr val="tx1"/>
                          </a:solidFill>
                          <a:effectLst/>
                        </a:rPr>
                        <a:t>2</a:t>
                      </a:r>
                      <a:r>
                        <a:rPr lang="en-US" sz="2800" b="0">
                          <a:solidFill>
                            <a:schemeClr val="tx1"/>
                          </a:solidFill>
                          <a:effectLst/>
                        </a:rPr>
                        <a:t>S</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dirty="0">
                          <a:solidFill>
                            <a:schemeClr val="tx1"/>
                          </a:solidFill>
                          <a:effectLst/>
                        </a:rPr>
                        <a:t>AgNO</a:t>
                      </a:r>
                      <a:r>
                        <a:rPr lang="en-US" sz="2800" b="0" baseline="-25000" dirty="0">
                          <a:solidFill>
                            <a:schemeClr val="tx1"/>
                          </a:solidFill>
                          <a:effectLst/>
                        </a:rPr>
                        <a:t>3</a:t>
                      </a:r>
                      <a:r>
                        <a:rPr lang="zh-CN" sz="2800" b="0" dirty="0">
                          <a:solidFill>
                            <a:schemeClr val="tx1"/>
                          </a:solidFill>
                          <a:effectLst/>
                        </a:rPr>
                        <a:t>与</a:t>
                      </a:r>
                    </a:p>
                    <a:p>
                      <a:pPr algn="ctr">
                        <a:lnSpc>
                          <a:spcPct val="100000"/>
                        </a:lnSpc>
                        <a:spcAft>
                          <a:spcPts val="0"/>
                        </a:spcAft>
                      </a:pPr>
                      <a:r>
                        <a:rPr lang="en-US" sz="2800" b="0" dirty="0" err="1">
                          <a:solidFill>
                            <a:schemeClr val="tx1"/>
                          </a:solidFill>
                          <a:effectLst/>
                        </a:rPr>
                        <a:t>AgCl</a:t>
                      </a:r>
                      <a:r>
                        <a:rPr lang="zh-CN" sz="2800" b="0" dirty="0">
                          <a:solidFill>
                            <a:schemeClr val="tx1"/>
                          </a:solidFill>
                          <a:effectLst/>
                        </a:rPr>
                        <a:t>的浊液</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a:solidFill>
                            <a:schemeClr val="tx1"/>
                          </a:solidFill>
                          <a:effectLst/>
                        </a:rPr>
                        <a:t>K</a:t>
                      </a:r>
                      <a:r>
                        <a:rPr lang="en-US" sz="2800" b="0" baseline="-25000">
                          <a:solidFill>
                            <a:schemeClr val="tx1"/>
                          </a:solidFill>
                          <a:effectLst/>
                        </a:rPr>
                        <a:t>sp</a:t>
                      </a:r>
                      <a:r>
                        <a:rPr lang="en-US" sz="2800" b="0">
                          <a:solidFill>
                            <a:schemeClr val="tx1"/>
                          </a:solidFill>
                          <a:effectLst/>
                        </a:rPr>
                        <a:t>(AgCl)&gt;</a:t>
                      </a:r>
                      <a:endParaRPr lang="zh-CN" sz="2800" b="0">
                        <a:solidFill>
                          <a:schemeClr val="tx1"/>
                        </a:solidFill>
                        <a:effectLst/>
                      </a:endParaRPr>
                    </a:p>
                    <a:p>
                      <a:pPr algn="ctr">
                        <a:lnSpc>
                          <a:spcPct val="100000"/>
                        </a:lnSpc>
                        <a:spcAft>
                          <a:spcPts val="0"/>
                        </a:spcAft>
                      </a:pPr>
                      <a:r>
                        <a:rPr lang="en-US" sz="2800" b="0">
                          <a:solidFill>
                            <a:schemeClr val="tx1"/>
                          </a:solidFill>
                          <a:effectLst/>
                        </a:rPr>
                        <a:t>K</a:t>
                      </a:r>
                      <a:r>
                        <a:rPr lang="en-US" sz="2800" b="0" baseline="-25000">
                          <a:solidFill>
                            <a:schemeClr val="tx1"/>
                          </a:solidFill>
                          <a:effectLst/>
                        </a:rPr>
                        <a:t>sp</a:t>
                      </a:r>
                      <a:r>
                        <a:rPr lang="en-US" sz="2800" b="0">
                          <a:solidFill>
                            <a:schemeClr val="tx1"/>
                          </a:solidFill>
                          <a:effectLst/>
                        </a:rPr>
                        <a:t>(Ag</a:t>
                      </a:r>
                      <a:r>
                        <a:rPr lang="en-US" sz="2800" b="0" baseline="-25000">
                          <a:solidFill>
                            <a:schemeClr val="tx1"/>
                          </a:solidFill>
                          <a:effectLst/>
                        </a:rPr>
                        <a:t>2</a:t>
                      </a:r>
                      <a:r>
                        <a:rPr lang="en-US" sz="2800" b="0">
                          <a:solidFill>
                            <a:schemeClr val="tx1"/>
                          </a:solidFill>
                          <a:effectLst/>
                        </a:rPr>
                        <a:t>S)</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xmlns="" val="930708306"/>
                  </a:ext>
                </a:extLst>
              </a:tr>
              <a:tr h="0">
                <a:tc>
                  <a:txBody>
                    <a:bodyPr/>
                    <a:lstStyle/>
                    <a:p>
                      <a:pPr algn="ctr">
                        <a:lnSpc>
                          <a:spcPct val="100000"/>
                        </a:lnSpc>
                        <a:spcAft>
                          <a:spcPts val="0"/>
                        </a:spcAft>
                      </a:pPr>
                      <a:r>
                        <a:rPr lang="en-US" sz="2800" b="0">
                          <a:solidFill>
                            <a:schemeClr val="tx1"/>
                          </a:solidFill>
                          <a:effectLst/>
                        </a:rPr>
                        <a:t>B</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浓硫酸</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蔗糖</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溴水</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浓硫酸具有</a:t>
                      </a:r>
                    </a:p>
                    <a:p>
                      <a:pPr algn="ctr">
                        <a:lnSpc>
                          <a:spcPct val="100000"/>
                        </a:lnSpc>
                        <a:spcAft>
                          <a:spcPts val="0"/>
                        </a:spcAft>
                      </a:pPr>
                      <a:r>
                        <a:rPr lang="zh-CN" sz="2800" b="0">
                          <a:solidFill>
                            <a:schemeClr val="tx1"/>
                          </a:solidFill>
                          <a:effectLst/>
                        </a:rPr>
                        <a:t>脱水性、氧化性</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xmlns="" val="3015469915"/>
                  </a:ext>
                </a:extLst>
              </a:tr>
              <a:tr h="0">
                <a:tc>
                  <a:txBody>
                    <a:bodyPr/>
                    <a:lstStyle/>
                    <a:p>
                      <a:pPr algn="ctr">
                        <a:lnSpc>
                          <a:spcPct val="100000"/>
                        </a:lnSpc>
                        <a:spcAft>
                          <a:spcPts val="0"/>
                        </a:spcAft>
                      </a:pPr>
                      <a:r>
                        <a:rPr lang="en-US" sz="2800" b="0">
                          <a:solidFill>
                            <a:schemeClr val="tx1"/>
                          </a:solidFill>
                          <a:effectLst/>
                        </a:rPr>
                        <a:t>C</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稀盐酸</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a:solidFill>
                            <a:schemeClr val="tx1"/>
                          </a:solidFill>
                          <a:effectLst/>
                        </a:rPr>
                        <a:t>Na</a:t>
                      </a:r>
                      <a:r>
                        <a:rPr lang="en-US" sz="2800" b="0" baseline="-25000">
                          <a:solidFill>
                            <a:schemeClr val="tx1"/>
                          </a:solidFill>
                          <a:effectLst/>
                        </a:rPr>
                        <a:t>2</a:t>
                      </a:r>
                      <a:r>
                        <a:rPr lang="en-US" sz="2800" b="0">
                          <a:solidFill>
                            <a:schemeClr val="tx1"/>
                          </a:solidFill>
                          <a:effectLst/>
                        </a:rPr>
                        <a:t>SO</a:t>
                      </a:r>
                      <a:r>
                        <a:rPr lang="en-US" sz="2800" b="0" baseline="-25000">
                          <a:solidFill>
                            <a:schemeClr val="tx1"/>
                          </a:solidFill>
                          <a:effectLst/>
                        </a:rPr>
                        <a:t>3</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a:solidFill>
                            <a:schemeClr val="tx1"/>
                          </a:solidFill>
                          <a:effectLst/>
                        </a:rPr>
                        <a:t>Ba(NO</a:t>
                      </a:r>
                      <a:r>
                        <a:rPr lang="en-US" sz="2800" b="0" baseline="-25000">
                          <a:solidFill>
                            <a:schemeClr val="tx1"/>
                          </a:solidFill>
                          <a:effectLst/>
                        </a:rPr>
                        <a:t>3</a:t>
                      </a:r>
                      <a:r>
                        <a:rPr lang="en-US" sz="2800" b="0">
                          <a:solidFill>
                            <a:schemeClr val="tx1"/>
                          </a:solidFill>
                          <a:effectLst/>
                        </a:rPr>
                        <a:t>)</a:t>
                      </a:r>
                      <a:r>
                        <a:rPr lang="en-US" sz="2800" b="0" baseline="-25000">
                          <a:solidFill>
                            <a:schemeClr val="tx1"/>
                          </a:solidFill>
                          <a:effectLst/>
                        </a:rPr>
                        <a:t>2</a:t>
                      </a:r>
                      <a:endParaRPr lang="zh-CN" sz="2800" b="0">
                        <a:solidFill>
                          <a:schemeClr val="tx1"/>
                        </a:solidFill>
                        <a:effectLst/>
                      </a:endParaRPr>
                    </a:p>
                    <a:p>
                      <a:pPr algn="ctr">
                        <a:lnSpc>
                          <a:spcPct val="100000"/>
                        </a:lnSpc>
                        <a:spcAft>
                          <a:spcPts val="0"/>
                        </a:spcAft>
                      </a:pPr>
                      <a:r>
                        <a:rPr lang="zh-CN" sz="2800" b="0">
                          <a:solidFill>
                            <a:schemeClr val="tx1"/>
                          </a:solidFill>
                          <a:effectLst/>
                        </a:rPr>
                        <a:t>溶液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a:solidFill>
                            <a:schemeClr val="tx1"/>
                          </a:solidFill>
                          <a:effectLst/>
                        </a:rPr>
                        <a:t>SO</a:t>
                      </a:r>
                      <a:r>
                        <a:rPr lang="en-US" sz="2800" b="0" baseline="-25000">
                          <a:solidFill>
                            <a:schemeClr val="tx1"/>
                          </a:solidFill>
                          <a:effectLst/>
                        </a:rPr>
                        <a:t>2</a:t>
                      </a:r>
                      <a:r>
                        <a:rPr lang="zh-CN" sz="2800" b="0">
                          <a:solidFill>
                            <a:schemeClr val="tx1"/>
                          </a:solidFill>
                          <a:effectLst/>
                        </a:rPr>
                        <a:t>与可溶性钡盐</a:t>
                      </a:r>
                    </a:p>
                    <a:p>
                      <a:pPr algn="ctr">
                        <a:lnSpc>
                          <a:spcPct val="100000"/>
                        </a:lnSpc>
                        <a:spcAft>
                          <a:spcPts val="0"/>
                        </a:spcAft>
                      </a:pPr>
                      <a:r>
                        <a:rPr lang="zh-CN" sz="2800" b="0">
                          <a:solidFill>
                            <a:schemeClr val="tx1"/>
                          </a:solidFill>
                          <a:effectLst/>
                        </a:rPr>
                        <a:t>均可生成白色沉淀</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xmlns="" val="4072064299"/>
                  </a:ext>
                </a:extLst>
              </a:tr>
              <a:tr h="0">
                <a:tc>
                  <a:txBody>
                    <a:bodyPr/>
                    <a:lstStyle/>
                    <a:p>
                      <a:pPr algn="ctr">
                        <a:lnSpc>
                          <a:spcPct val="100000"/>
                        </a:lnSpc>
                        <a:spcAft>
                          <a:spcPts val="0"/>
                        </a:spcAft>
                      </a:pPr>
                      <a:r>
                        <a:rPr lang="en-US" sz="2800" b="0">
                          <a:solidFill>
                            <a:schemeClr val="tx1"/>
                          </a:solidFill>
                          <a:effectLst/>
                        </a:rPr>
                        <a:t>D</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a:solidFill>
                            <a:schemeClr val="tx1"/>
                          </a:solidFill>
                          <a:effectLst/>
                        </a:rPr>
                        <a:t>浓硝酸</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a:solidFill>
                            <a:schemeClr val="tx1"/>
                          </a:solidFill>
                          <a:effectLst/>
                        </a:rPr>
                        <a:t>Na</a:t>
                      </a:r>
                      <a:r>
                        <a:rPr lang="en-US" sz="2800" b="0" baseline="-25000">
                          <a:solidFill>
                            <a:schemeClr val="tx1"/>
                          </a:solidFill>
                          <a:effectLst/>
                        </a:rPr>
                        <a:t>2</a:t>
                      </a:r>
                      <a:r>
                        <a:rPr lang="en-US" sz="2800" b="0">
                          <a:solidFill>
                            <a:schemeClr val="tx1"/>
                          </a:solidFill>
                          <a:effectLst/>
                        </a:rPr>
                        <a:t>CO</a:t>
                      </a:r>
                      <a:r>
                        <a:rPr lang="en-US" sz="2800" b="0" baseline="-25000">
                          <a:solidFill>
                            <a:schemeClr val="tx1"/>
                          </a:solidFill>
                          <a:effectLst/>
                        </a:rPr>
                        <a:t>3</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2800" b="0">
                          <a:solidFill>
                            <a:schemeClr val="tx1"/>
                          </a:solidFill>
                          <a:effectLst/>
                        </a:rPr>
                        <a:t>Na</a:t>
                      </a:r>
                      <a:r>
                        <a:rPr lang="en-US" sz="2800" b="0" baseline="-25000">
                          <a:solidFill>
                            <a:schemeClr val="tx1"/>
                          </a:solidFill>
                          <a:effectLst/>
                        </a:rPr>
                        <a:t>2</a:t>
                      </a:r>
                      <a:r>
                        <a:rPr lang="en-US" sz="2800" b="0">
                          <a:solidFill>
                            <a:schemeClr val="tx1"/>
                          </a:solidFill>
                          <a:effectLst/>
                        </a:rPr>
                        <a:t>SiO</a:t>
                      </a:r>
                      <a:r>
                        <a:rPr lang="en-US" sz="2800" b="0" baseline="-25000">
                          <a:solidFill>
                            <a:schemeClr val="tx1"/>
                          </a:solidFill>
                          <a:effectLst/>
                        </a:rPr>
                        <a:t>3</a:t>
                      </a:r>
                      <a:endParaRPr lang="zh-CN" sz="2800" b="0">
                        <a:solidFill>
                          <a:schemeClr val="tx1"/>
                        </a:solidFill>
                        <a:effectLst/>
                      </a:endParaRPr>
                    </a:p>
                    <a:p>
                      <a:pPr algn="ctr">
                        <a:lnSpc>
                          <a:spcPct val="100000"/>
                        </a:lnSpc>
                        <a:spcAft>
                          <a:spcPts val="0"/>
                        </a:spcAft>
                      </a:pPr>
                      <a:r>
                        <a:rPr lang="zh-CN" sz="2800" b="0">
                          <a:solidFill>
                            <a:schemeClr val="tx1"/>
                          </a:solidFill>
                          <a:effectLst/>
                        </a:rPr>
                        <a:t>溶液</a:t>
                      </a:r>
                      <a:endParaRPr lang="zh-CN" sz="2800" b="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zh-CN" sz="2800" b="0" dirty="0">
                          <a:solidFill>
                            <a:schemeClr val="tx1"/>
                          </a:solidFill>
                          <a:effectLst/>
                        </a:rPr>
                        <a:t>酸性</a:t>
                      </a:r>
                      <a:r>
                        <a:rPr lang="en-US" sz="2800" b="0" dirty="0">
                          <a:solidFill>
                            <a:schemeClr val="tx1"/>
                          </a:solidFill>
                          <a:effectLst/>
                        </a:rPr>
                        <a:t>:</a:t>
                      </a:r>
                      <a:r>
                        <a:rPr lang="zh-CN" sz="2800" b="0" dirty="0">
                          <a:solidFill>
                            <a:schemeClr val="tx1"/>
                          </a:solidFill>
                          <a:effectLst/>
                        </a:rPr>
                        <a:t>硝酸</a:t>
                      </a:r>
                      <a:r>
                        <a:rPr lang="en-US" sz="2800" b="0" dirty="0">
                          <a:solidFill>
                            <a:schemeClr val="tx1"/>
                          </a:solidFill>
                          <a:effectLst/>
                        </a:rPr>
                        <a:t>&gt;</a:t>
                      </a:r>
                      <a:r>
                        <a:rPr lang="zh-CN" sz="2800" b="0" dirty="0">
                          <a:solidFill>
                            <a:schemeClr val="tx1"/>
                          </a:solidFill>
                          <a:effectLst/>
                        </a:rPr>
                        <a:t>碳</a:t>
                      </a:r>
                    </a:p>
                    <a:p>
                      <a:pPr algn="ctr">
                        <a:lnSpc>
                          <a:spcPct val="100000"/>
                        </a:lnSpc>
                        <a:spcAft>
                          <a:spcPts val="0"/>
                        </a:spcAft>
                      </a:pPr>
                      <a:r>
                        <a:rPr lang="zh-CN" sz="2800" b="0" dirty="0">
                          <a:solidFill>
                            <a:schemeClr val="tx1"/>
                          </a:solidFill>
                          <a:effectLst/>
                        </a:rPr>
                        <a:t>酸</a:t>
                      </a:r>
                      <a:r>
                        <a:rPr lang="en-US" sz="2800" b="0" dirty="0">
                          <a:solidFill>
                            <a:schemeClr val="tx1"/>
                          </a:solidFill>
                          <a:effectLst/>
                        </a:rPr>
                        <a:t>&gt;</a:t>
                      </a:r>
                      <a:r>
                        <a:rPr lang="zh-CN" sz="2800" b="0" dirty="0">
                          <a:solidFill>
                            <a:schemeClr val="tx1"/>
                          </a:solidFill>
                          <a:effectLst/>
                        </a:rPr>
                        <a:t>硅酸</a:t>
                      </a:r>
                      <a:endParaRPr lang="zh-CN" sz="2800" b="0" dirty="0">
                        <a:solidFill>
                          <a:schemeClr val="tx1"/>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extLst>
                  <a:ext uri="{0D108BD9-81ED-4DB2-BD59-A6C34878D82A}">
                    <a16:rowId xmlns:a16="http://schemas.microsoft.com/office/drawing/2014/main" xmlns="" val="3774643949"/>
                  </a:ext>
                </a:extLst>
              </a:tr>
            </a:tbl>
          </a:graphicData>
        </a:graphic>
      </p:graphicFrame>
      <p:pic>
        <p:nvPicPr>
          <p:cNvPr id="48129" name="GZ特刊理综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360" y="2776537"/>
            <a:ext cx="2031683" cy="271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296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mc:AlternateContent xmlns:mc="http://schemas.openxmlformats.org/markup-compatibility/2006" xmlns:a14="http://schemas.microsoft.com/office/drawing/2010/main">
        <mc:Choice Requires="a14">
          <p:sp>
            <p:nvSpPr>
              <p:cNvPr id="2" name="矩形 1"/>
              <p:cNvSpPr/>
              <p:nvPr/>
            </p:nvSpPr>
            <p:spPr>
              <a:xfrm>
                <a:off x="234043" y="244824"/>
                <a:ext cx="11723913" cy="5302990"/>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A</a:t>
                </a:r>
                <a:r>
                  <a:rPr lang="zh-CN" altLang="zh-CN" sz="2800" dirty="0"/>
                  <a:t>项</a:t>
                </a:r>
                <a:r>
                  <a:rPr lang="en-US" altLang="zh-CN" sz="2800" dirty="0"/>
                  <a:t>,①</a:t>
                </a:r>
                <a:r>
                  <a:rPr lang="zh-CN" altLang="zh-CN" sz="2800" dirty="0"/>
                  <a:t>加入</a:t>
                </a:r>
                <a:r>
                  <a:rPr lang="en-US" altLang="zh-CN" sz="2800" dirty="0"/>
                  <a:t>②</a:t>
                </a:r>
                <a:r>
                  <a:rPr lang="zh-CN" altLang="zh-CN" sz="2800" dirty="0"/>
                  <a:t>中产生</a:t>
                </a:r>
                <a:r>
                  <a:rPr lang="en-US" altLang="zh-CN" sz="2800" dirty="0"/>
                  <a:t>H</a:t>
                </a:r>
                <a:r>
                  <a:rPr lang="en-US" altLang="zh-CN" sz="2800" baseline="-25000" dirty="0"/>
                  <a:t>2</a:t>
                </a:r>
                <a:r>
                  <a:rPr lang="en-US" altLang="zh-CN" sz="2800" dirty="0"/>
                  <a:t>S,</a:t>
                </a:r>
                <a:r>
                  <a:rPr lang="zh-CN" altLang="zh-CN" sz="2800" dirty="0"/>
                  <a:t>通入</a:t>
                </a:r>
                <a:r>
                  <a:rPr lang="en-US" altLang="zh-CN" sz="2800" dirty="0"/>
                  <a:t>③</a:t>
                </a:r>
                <a:r>
                  <a:rPr lang="zh-CN" altLang="zh-CN" sz="2800" dirty="0"/>
                  <a:t>中虽然白色沉淀变成黑色沉淀</a:t>
                </a:r>
                <a:r>
                  <a:rPr lang="en-US" altLang="zh-CN" sz="2800" dirty="0"/>
                  <a:t>,</a:t>
                </a:r>
                <a:r>
                  <a:rPr lang="zh-CN" altLang="zh-CN" sz="2800" dirty="0"/>
                  <a:t>但不断通入</a:t>
                </a:r>
                <a:r>
                  <a:rPr lang="en-US" altLang="zh-CN" sz="2800" dirty="0"/>
                  <a:t>H</a:t>
                </a:r>
                <a:r>
                  <a:rPr lang="en-US" altLang="zh-CN" sz="2800" baseline="-25000" dirty="0"/>
                  <a:t>2</a:t>
                </a:r>
                <a:r>
                  <a:rPr lang="en-US" altLang="zh-CN" sz="2800" dirty="0"/>
                  <a:t>S</a:t>
                </a:r>
                <a:r>
                  <a:rPr lang="zh-CN" altLang="zh-CN" sz="2800" dirty="0"/>
                  <a:t>时</a:t>
                </a:r>
                <a:r>
                  <a:rPr lang="en-US" altLang="zh-CN" sz="2800" dirty="0"/>
                  <a:t>,</a:t>
                </a:r>
                <a:r>
                  <a:rPr lang="en-US" altLang="zh-CN" sz="2800" i="1" dirty="0"/>
                  <a:t>c</a:t>
                </a:r>
                <a:r>
                  <a:rPr lang="en-US" altLang="zh-CN" sz="2800" dirty="0"/>
                  <a:t>(S</a:t>
                </a:r>
                <a:r>
                  <a:rPr lang="en-US" altLang="zh-CN" sz="2800" baseline="30000" dirty="0"/>
                  <a:t>2-</a:t>
                </a:r>
                <a:r>
                  <a:rPr lang="en-US" altLang="zh-CN" sz="2800" dirty="0"/>
                  <a:t>)</a:t>
                </a:r>
                <a:r>
                  <a:rPr lang="zh-CN" altLang="zh-CN" sz="2800" dirty="0"/>
                  <a:t>增大</a:t>
                </a:r>
                <a:r>
                  <a:rPr lang="en-US" altLang="zh-CN" sz="2800" dirty="0"/>
                  <a:t>,</a:t>
                </a:r>
                <a:r>
                  <a:rPr lang="zh-CN" altLang="zh-CN" sz="2800" dirty="0"/>
                  <a:t>不能确定</a:t>
                </a:r>
                <a:r>
                  <a:rPr lang="en-US" altLang="zh-CN" sz="2800" i="1" dirty="0" err="1"/>
                  <a:t>K</a:t>
                </a:r>
                <a:r>
                  <a:rPr lang="en-US" altLang="zh-CN" sz="2800" baseline="-25000" dirty="0" err="1"/>
                  <a:t>sp</a:t>
                </a:r>
                <a:r>
                  <a:rPr lang="en-US" altLang="zh-CN" sz="2800" dirty="0"/>
                  <a:t>(</a:t>
                </a:r>
                <a:r>
                  <a:rPr lang="en-US" altLang="zh-CN" sz="2800" dirty="0" err="1"/>
                  <a:t>AgCl</a:t>
                </a:r>
                <a:r>
                  <a:rPr lang="en-US" altLang="zh-CN" sz="2800" dirty="0"/>
                  <a:t>)</a:t>
                </a:r>
                <a:r>
                  <a:rPr lang="zh-CN" altLang="zh-CN" sz="2800" dirty="0"/>
                  <a:t>与</a:t>
                </a:r>
                <a:r>
                  <a:rPr lang="en-US" altLang="zh-CN" sz="2800" i="1" dirty="0" err="1"/>
                  <a:t>K</a:t>
                </a:r>
                <a:r>
                  <a:rPr lang="en-US" altLang="zh-CN" sz="2800" baseline="-25000" dirty="0" err="1"/>
                  <a:t>sp</a:t>
                </a:r>
                <a:r>
                  <a:rPr lang="en-US" altLang="zh-CN" sz="2800" dirty="0"/>
                  <a:t>(Ag</a:t>
                </a:r>
                <a:r>
                  <a:rPr lang="en-US" altLang="zh-CN" sz="2800" baseline="-25000" dirty="0"/>
                  <a:t>2</a:t>
                </a:r>
                <a:r>
                  <a:rPr lang="en-US" altLang="zh-CN" sz="2800" dirty="0"/>
                  <a:t>S)</a:t>
                </a:r>
                <a:r>
                  <a:rPr lang="zh-CN" altLang="zh-CN" sz="2800" dirty="0"/>
                  <a:t>的大小关系</a:t>
                </a:r>
                <a:r>
                  <a:rPr lang="en-US" altLang="zh-CN" sz="2800" dirty="0"/>
                  <a:t>,</a:t>
                </a:r>
                <a:r>
                  <a:rPr lang="zh-CN" altLang="zh-CN" sz="2800" dirty="0"/>
                  <a:t>错误</a:t>
                </a:r>
                <a:r>
                  <a:rPr lang="en-US" altLang="zh-CN" sz="2800" dirty="0"/>
                  <a:t>;B</a:t>
                </a:r>
                <a:r>
                  <a:rPr lang="zh-CN" altLang="zh-CN" sz="2800" dirty="0"/>
                  <a:t>项</a:t>
                </a:r>
                <a:r>
                  <a:rPr lang="en-US" altLang="zh-CN" sz="2800" dirty="0"/>
                  <a:t>,②</a:t>
                </a:r>
                <a:r>
                  <a:rPr lang="zh-CN" altLang="zh-CN" sz="2800" dirty="0"/>
                  <a:t>中蔗糖变黑</a:t>
                </a:r>
                <a:r>
                  <a:rPr lang="en-US" altLang="zh-CN" sz="2800" dirty="0"/>
                  <a:t>,</a:t>
                </a:r>
                <a:r>
                  <a:rPr lang="zh-CN" altLang="zh-CN" sz="2800" dirty="0"/>
                  <a:t>且</a:t>
                </a:r>
                <a:r>
                  <a:rPr lang="en-US" altLang="zh-CN" sz="2800" dirty="0"/>
                  <a:t>③</a:t>
                </a:r>
                <a:r>
                  <a:rPr lang="zh-CN" altLang="zh-CN" sz="2800" dirty="0"/>
                  <a:t>中溴水褪色</a:t>
                </a:r>
                <a:r>
                  <a:rPr lang="en-US" altLang="zh-CN" sz="2800" dirty="0"/>
                  <a:t>,</a:t>
                </a:r>
                <a:r>
                  <a:rPr lang="zh-CN" altLang="zh-CN" sz="2800" dirty="0"/>
                  <a:t>说明浓硫酸具有脱水性和氧化性</a:t>
                </a:r>
                <a:r>
                  <a:rPr lang="en-US" altLang="zh-CN" sz="2800" dirty="0"/>
                  <a:t>,</a:t>
                </a:r>
                <a:r>
                  <a:rPr lang="zh-CN" altLang="zh-CN" sz="2800" dirty="0"/>
                  <a:t>正确</a:t>
                </a:r>
                <a:r>
                  <a:rPr lang="en-US" altLang="zh-CN" sz="2800" dirty="0"/>
                  <a:t>;C</a:t>
                </a:r>
                <a:r>
                  <a:rPr lang="zh-CN" altLang="zh-CN" sz="2800" dirty="0"/>
                  <a:t>项</a:t>
                </a:r>
                <a:r>
                  <a:rPr lang="en-US" altLang="zh-CN" sz="2800" dirty="0"/>
                  <a:t>,③</a:t>
                </a:r>
                <a:r>
                  <a:rPr lang="zh-CN" altLang="zh-CN" sz="2800" dirty="0"/>
                  <a:t>中产生白色沉淀</a:t>
                </a:r>
                <a:r>
                  <a:rPr lang="en-US" altLang="zh-CN" sz="2800" dirty="0"/>
                  <a:t>,</a:t>
                </a:r>
                <a:r>
                  <a:rPr lang="zh-CN" altLang="zh-CN" sz="2800" dirty="0"/>
                  <a:t>是</a:t>
                </a:r>
                <a:r>
                  <a:rPr lang="en-US" altLang="zh-CN" sz="2800" dirty="0"/>
                  <a:t>SO</a:t>
                </a:r>
                <a:r>
                  <a:rPr lang="en-US" altLang="zh-CN" sz="2800" baseline="-25000" dirty="0"/>
                  <a:t>2</a:t>
                </a:r>
                <a:r>
                  <a:rPr lang="zh-CN" altLang="zh-CN" sz="2800" dirty="0"/>
                  <a:t>在酸性条件下被</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氧化成</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的缘故</a:t>
                </a:r>
                <a:r>
                  <a:rPr lang="en-US" altLang="zh-CN" sz="2800" dirty="0"/>
                  <a:t>,</a:t>
                </a:r>
                <a:r>
                  <a:rPr lang="zh-CN" altLang="zh-CN" sz="2800" dirty="0"/>
                  <a:t>结论错误</a:t>
                </a:r>
                <a:r>
                  <a:rPr lang="en-US" altLang="zh-CN" sz="2800" dirty="0"/>
                  <a:t>;D</a:t>
                </a:r>
                <a:r>
                  <a:rPr lang="zh-CN" altLang="zh-CN" sz="2800" dirty="0"/>
                  <a:t>项</a:t>
                </a:r>
                <a:r>
                  <a:rPr lang="en-US" altLang="zh-CN" sz="2800" dirty="0"/>
                  <a:t>,</a:t>
                </a:r>
                <a:r>
                  <a:rPr lang="zh-CN" altLang="zh-CN" sz="2800" dirty="0"/>
                  <a:t>浓硝酸具有挥发性</a:t>
                </a:r>
                <a:r>
                  <a:rPr lang="en-US" altLang="zh-CN" sz="2800" dirty="0"/>
                  <a:t>,</a:t>
                </a:r>
                <a:r>
                  <a:rPr lang="zh-CN" altLang="zh-CN" sz="2800" dirty="0"/>
                  <a:t>可能进入</a:t>
                </a:r>
                <a:r>
                  <a:rPr lang="en-US" altLang="zh-CN" sz="2800" dirty="0"/>
                  <a:t>③</a:t>
                </a:r>
                <a:r>
                  <a:rPr lang="zh-CN" altLang="zh-CN" sz="2800" dirty="0"/>
                  <a:t>中与</a:t>
                </a:r>
                <a:r>
                  <a:rPr lang="en-US" altLang="zh-CN" sz="2800" dirty="0"/>
                  <a:t>Na</a:t>
                </a:r>
                <a:r>
                  <a:rPr lang="en-US" altLang="zh-CN" sz="2800" baseline="-25000" dirty="0"/>
                  <a:t>2</a:t>
                </a:r>
                <a:r>
                  <a:rPr lang="en-US" altLang="zh-CN" sz="2800" dirty="0"/>
                  <a:t>SiO</a:t>
                </a:r>
                <a:r>
                  <a:rPr lang="en-US" altLang="zh-CN" sz="2800" baseline="-25000" dirty="0"/>
                  <a:t>3</a:t>
                </a:r>
                <a:r>
                  <a:rPr lang="zh-CN" altLang="zh-CN" sz="2800" dirty="0"/>
                  <a:t>溶液反应产生沉淀</a:t>
                </a:r>
                <a:r>
                  <a:rPr lang="en-US" altLang="zh-CN" sz="2800" dirty="0"/>
                  <a:t>,</a:t>
                </a:r>
                <a:r>
                  <a:rPr lang="zh-CN" altLang="zh-CN" sz="2800" dirty="0"/>
                  <a:t>即结论不准确</a:t>
                </a:r>
                <a:r>
                  <a:rPr lang="en-US" altLang="zh-CN" sz="2800" dirty="0"/>
                  <a:t>,</a:t>
                </a:r>
                <a:r>
                  <a:rPr lang="zh-CN" altLang="zh-CN" sz="2800" dirty="0"/>
                  <a:t>错误。</a:t>
                </a: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B</a:t>
                </a:r>
                <a:endParaRPr lang="zh-CN" altLang="zh-CN" sz="2800" dirty="0"/>
              </a:p>
              <a:p>
                <a:pPr>
                  <a:lnSpc>
                    <a:spcPct val="150000"/>
                  </a:lnSpc>
                </a:pPr>
                <a:endParaRPr lang="zh-CN" altLang="zh-CN" sz="2800" dirty="0"/>
              </a:p>
            </p:txBody>
          </p:sp>
        </mc:Choice>
        <mc:Fallback xmlns="">
          <p:sp>
            <p:nvSpPr>
              <p:cNvPr id="2" name="矩形 1"/>
              <p:cNvSpPr>
                <a:spLocks noRot="1" noChangeAspect="1" noMove="1" noResize="1" noEditPoints="1" noAdjustHandles="1" noChangeArrowheads="1" noChangeShapeType="1" noTextEdit="1"/>
              </p:cNvSpPr>
              <p:nvPr/>
            </p:nvSpPr>
            <p:spPr>
              <a:xfrm>
                <a:off x="234043" y="244824"/>
                <a:ext cx="11723913" cy="5302990"/>
              </a:xfrm>
              <a:prstGeom prst="rect">
                <a:avLst/>
              </a:prstGeom>
              <a:blipFill>
                <a:blip r:embed="rId2"/>
                <a:stretch>
                  <a:fillRect l="-10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75571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xmlns=""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a16="http://schemas.microsoft.com/office/drawing/2014/main" xmlns=""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a16="http://schemas.microsoft.com/office/drawing/2014/main" xmlns="" id="{3A6C60BF-FD67-4859-A866-B3E2AFF0A966}"/>
              </a:ext>
            </a:extLst>
          </p:cNvPr>
          <p:cNvSpPr/>
          <p:nvPr/>
        </p:nvSpPr>
        <p:spPr>
          <a:xfrm>
            <a:off x="1066800" y="-2"/>
            <a:ext cx="62992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800" dirty="0">
                <a:solidFill>
                  <a:srgbClr val="DA251C"/>
                </a:solidFill>
              </a:rPr>
              <a:t>考向</a:t>
            </a:r>
            <a:r>
              <a:rPr lang="en-US" altLang="zh-CN" sz="2800" dirty="0">
                <a:solidFill>
                  <a:srgbClr val="DA251C"/>
                </a:solidFill>
              </a:rPr>
              <a:t>2 </a:t>
            </a:r>
            <a:r>
              <a:rPr lang="zh-CN" altLang="en-US" sz="2800" dirty="0">
                <a:solidFill>
                  <a:srgbClr val="DA251C"/>
                </a:solidFill>
              </a:rPr>
              <a:t>过氧化钙的制备及双氧水的性质</a:t>
            </a:r>
            <a:endParaRPr lang="en-US" altLang="zh-CN" sz="2800" dirty="0">
              <a:solidFill>
                <a:srgbClr val="DA251C"/>
              </a:solidFill>
            </a:endParaRPr>
          </a:p>
        </p:txBody>
      </p:sp>
      <p:grpSp>
        <p:nvGrpSpPr>
          <p:cNvPr id="3" name="组合 2"/>
          <p:cNvGrpSpPr/>
          <p:nvPr/>
        </p:nvGrpSpPr>
        <p:grpSpPr>
          <a:xfrm>
            <a:off x="250487" y="734771"/>
            <a:ext cx="11723912" cy="5909310"/>
            <a:chOff x="250487" y="734771"/>
            <a:chExt cx="11723912" cy="5909310"/>
          </a:xfrm>
        </p:grpSpPr>
        <p:sp>
          <p:nvSpPr>
            <p:cNvPr id="9" name="矩形 8">
              <a:extLst>
                <a:ext uri="{FF2B5EF4-FFF2-40B4-BE49-F238E27FC236}">
                  <a16:creationId xmlns:a16="http://schemas.microsoft.com/office/drawing/2014/main" xmlns="" id="{9BCFBCDB-577C-4C84-9BF9-814CC413FB39}"/>
                </a:ext>
              </a:extLst>
            </p:cNvPr>
            <p:cNvSpPr/>
            <p:nvPr/>
          </p:nvSpPr>
          <p:spPr>
            <a:xfrm>
              <a:off x="250487" y="734771"/>
              <a:ext cx="11723912" cy="5909310"/>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8  </a:t>
              </a:r>
              <a:r>
                <a:rPr lang="zh-CN" altLang="zh-CN" sz="2800" dirty="0"/>
                <a:t> </a:t>
              </a:r>
              <a:r>
                <a:rPr lang="en-US" altLang="zh-CN" sz="2800" dirty="0"/>
                <a:t>[2016</a:t>
              </a:r>
              <a:r>
                <a:rPr lang="zh-CN" altLang="zh-CN" sz="2800" dirty="0"/>
                <a:t>全国卷</a:t>
              </a:r>
              <a:r>
                <a:rPr lang="en-US" altLang="zh-CN" sz="2800" dirty="0"/>
                <a:t>Ⅲ,26(3)(4)(5)(6),9</a:t>
              </a:r>
              <a:r>
                <a:rPr lang="zh-CN" altLang="zh-CN" sz="2800" dirty="0"/>
                <a:t>分</a:t>
              </a:r>
              <a:r>
                <a:rPr lang="en-US" altLang="zh-CN" sz="2800" dirty="0"/>
                <a:t>]</a:t>
              </a:r>
              <a:r>
                <a:rPr lang="zh-CN" altLang="zh-CN" sz="2800" dirty="0"/>
                <a:t>过氧化钙微溶于水</a:t>
              </a:r>
              <a:r>
                <a:rPr lang="en-US" altLang="zh-CN" sz="2800" dirty="0"/>
                <a:t>,</a:t>
              </a:r>
              <a:r>
                <a:rPr lang="zh-CN" altLang="zh-CN" sz="2800" dirty="0"/>
                <a:t>溶于酸</a:t>
              </a:r>
              <a:r>
                <a:rPr lang="en-US" altLang="zh-CN" sz="2800" dirty="0"/>
                <a:t>,</a:t>
              </a:r>
              <a:r>
                <a:rPr lang="zh-CN" altLang="zh-CN" sz="2800" dirty="0"/>
                <a:t>可用作分析试剂、医用防腐剂、消毒剂。以下是一种制备过氧化钙的实验方法。回答下列问题</a:t>
              </a:r>
              <a:r>
                <a:rPr lang="en-US" altLang="zh-CN" sz="2800" dirty="0"/>
                <a:t>:</a:t>
              </a:r>
              <a:endParaRPr lang="zh-CN" altLang="zh-CN" sz="2800" dirty="0"/>
            </a:p>
            <a:p>
              <a:pPr>
                <a:lnSpc>
                  <a:spcPct val="150000"/>
                </a:lnSpc>
              </a:pPr>
              <a:r>
                <a:rPr lang="en-US" altLang="zh-CN" sz="2800" dirty="0"/>
                <a:t>    CaCO</a:t>
              </a:r>
              <a:r>
                <a:rPr lang="en-US" altLang="zh-CN" sz="2800" baseline="-25000" dirty="0"/>
                <a:t>3</a:t>
              </a:r>
              <a:r>
                <a:rPr lang="en-US" altLang="zh-CN" sz="2800" dirty="0"/>
                <a:t>                   </a:t>
              </a:r>
              <a:r>
                <a:rPr lang="en-US" altLang="zh-CN" sz="2800" baseline="-25000" dirty="0"/>
                <a:t> </a:t>
              </a:r>
              <a:r>
                <a:rPr lang="zh-CN" altLang="zh-CN" sz="2800" dirty="0"/>
                <a:t>滤液</a:t>
              </a:r>
              <a:r>
                <a:rPr lang="en-US" altLang="zh-CN" sz="2800" dirty="0"/>
                <a:t>                    </a:t>
              </a:r>
              <a:r>
                <a:rPr lang="zh-CN" altLang="zh-CN" sz="2800" dirty="0"/>
                <a:t>白色结晶</a:t>
              </a:r>
            </a:p>
            <a:p>
              <a:pPr>
                <a:lnSpc>
                  <a:spcPct val="150000"/>
                </a:lnSpc>
              </a:pPr>
              <a:r>
                <a:rPr lang="en-US" altLang="zh-CN" sz="2800" dirty="0"/>
                <a:t>(1)</a:t>
              </a:r>
              <a:r>
                <a:rPr lang="zh-CN" altLang="zh-CN" sz="2800" dirty="0"/>
                <a:t>步骤</a:t>
              </a:r>
              <a:r>
                <a:rPr lang="en-US" altLang="zh-CN" sz="2800" dirty="0"/>
                <a:t>②</a:t>
              </a:r>
              <a:r>
                <a:rPr lang="zh-CN" altLang="zh-CN" sz="2800" dirty="0"/>
                <a:t>的具体操作为逐滴加入稀盐酸</a:t>
              </a:r>
              <a:r>
                <a:rPr lang="en-US" altLang="zh-CN" sz="2800" dirty="0"/>
                <a:t>,</a:t>
              </a:r>
              <a:r>
                <a:rPr lang="zh-CN" altLang="zh-CN" sz="2800" dirty="0"/>
                <a:t>至溶液中尚存有少量固体</a:t>
              </a:r>
              <a:r>
                <a:rPr lang="en-US" altLang="zh-CN" sz="2800" dirty="0"/>
                <a:t>,</a:t>
              </a:r>
              <a:r>
                <a:rPr lang="zh-CN" altLang="zh-CN" sz="2800" dirty="0"/>
                <a:t>此时溶液呈</a:t>
              </a:r>
              <a:r>
                <a:rPr lang="zh-CN" altLang="zh-CN" sz="2800" u="sng" dirty="0"/>
                <a:t>　　　　</a:t>
              </a:r>
              <a:r>
                <a:rPr lang="zh-CN" altLang="zh-CN" sz="2800" dirty="0"/>
                <a:t>性</a:t>
              </a:r>
              <a:r>
                <a:rPr lang="en-US" altLang="zh-CN" sz="2800" dirty="0"/>
                <a:t>(</a:t>
              </a:r>
              <a:r>
                <a:rPr lang="zh-CN" altLang="zh-CN" sz="2800" dirty="0"/>
                <a:t>填</a:t>
              </a:r>
              <a:r>
                <a:rPr lang="en-US" altLang="zh-CN" sz="2800" dirty="0"/>
                <a:t>“</a:t>
              </a:r>
              <a:r>
                <a:rPr lang="zh-CN" altLang="zh-CN" sz="2800" dirty="0"/>
                <a:t>酸</a:t>
              </a:r>
              <a:r>
                <a:rPr lang="en-US" altLang="zh-CN" sz="2800" dirty="0"/>
                <a:t>”“</a:t>
              </a:r>
              <a:r>
                <a:rPr lang="zh-CN" altLang="zh-CN" sz="2800" dirty="0"/>
                <a:t>碱</a:t>
              </a:r>
              <a:r>
                <a:rPr lang="en-US" altLang="zh-CN" sz="2800" dirty="0"/>
                <a:t>”</a:t>
              </a:r>
              <a:r>
                <a:rPr lang="zh-CN" altLang="zh-CN" sz="2800" dirty="0"/>
                <a:t>或</a:t>
              </a:r>
              <a:r>
                <a:rPr lang="en-US" altLang="zh-CN" sz="2800" dirty="0"/>
                <a:t>“</a:t>
              </a:r>
              <a:r>
                <a:rPr lang="zh-CN" altLang="zh-CN" sz="2800" dirty="0"/>
                <a:t>中</a:t>
              </a:r>
              <a:r>
                <a:rPr lang="en-US" altLang="zh-CN" sz="2800" dirty="0"/>
                <a:t>”)</a:t>
              </a:r>
              <a:r>
                <a:rPr lang="zh-CN" altLang="zh-CN" sz="2800" dirty="0"/>
                <a:t>。将溶液煮沸</a:t>
              </a:r>
              <a:r>
                <a:rPr lang="en-US" altLang="zh-CN" sz="2800" dirty="0"/>
                <a:t>,</a:t>
              </a:r>
              <a:r>
                <a:rPr lang="zh-CN" altLang="zh-CN" sz="2800" dirty="0"/>
                <a:t>趁热过滤。将溶液煮沸的作用是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步骤</a:t>
              </a:r>
              <a:r>
                <a:rPr lang="en-US" altLang="zh-CN" sz="2800" dirty="0"/>
                <a:t>③</a:t>
              </a:r>
              <a:r>
                <a:rPr lang="zh-CN" altLang="zh-CN" sz="2800" dirty="0"/>
                <a:t>中反应的化学方程式为</a:t>
              </a:r>
              <a:r>
                <a:rPr lang="zh-CN" altLang="zh-CN" sz="2800" u="sng" dirty="0"/>
                <a:t>　　　　　　　　</a:t>
              </a:r>
              <a:r>
                <a:rPr lang="en-US" altLang="zh-CN" sz="2800" dirty="0"/>
                <a:t>,</a:t>
              </a:r>
              <a:r>
                <a:rPr lang="zh-CN" altLang="zh-CN" sz="2800" dirty="0"/>
                <a:t>该反应需要在冰浴下进行</a:t>
              </a:r>
              <a:r>
                <a:rPr lang="en-US" altLang="zh-CN" sz="2800" dirty="0"/>
                <a:t>,</a:t>
              </a:r>
              <a:r>
                <a:rPr lang="zh-CN" altLang="zh-CN" sz="2800" dirty="0"/>
                <a:t>原因是</a:t>
              </a:r>
              <a:r>
                <a:rPr lang="zh-CN" altLang="zh-CN" sz="2800" u="sng" dirty="0"/>
                <a:t>　</a:t>
              </a:r>
              <a:r>
                <a:rPr lang="en-US" altLang="zh-CN" sz="2800" u="sng" dirty="0"/>
                <a:t>                               </a:t>
              </a:r>
              <a:r>
                <a:rPr lang="zh-CN" altLang="zh-CN" sz="2800" dirty="0"/>
                <a:t>。</a:t>
              </a:r>
              <a:r>
                <a:rPr lang="en-US" altLang="zh-CN" sz="2800" dirty="0"/>
                <a:t> </a:t>
              </a:r>
              <a:endParaRPr lang="zh-CN" altLang="zh-CN" sz="2800" dirty="0"/>
            </a:p>
          </p:txBody>
        </p:sp>
        <p:pic>
          <p:nvPicPr>
            <p:cNvPr id="8" name="图片 7"/>
            <p:cNvPicPr/>
            <p:nvPr/>
          </p:nvPicPr>
          <p:blipFill>
            <a:blip r:embed="rId2"/>
            <a:stretch>
              <a:fillRect/>
            </a:stretch>
          </p:blipFill>
          <p:spPr>
            <a:xfrm>
              <a:off x="1811020" y="2850643"/>
              <a:ext cx="1521459" cy="470089"/>
            </a:xfrm>
            <a:prstGeom prst="rect">
              <a:avLst/>
            </a:prstGeom>
          </p:spPr>
        </p:pic>
        <p:pic>
          <p:nvPicPr>
            <p:cNvPr id="10" name="图片 9"/>
            <p:cNvPicPr/>
            <p:nvPr/>
          </p:nvPicPr>
          <p:blipFill>
            <a:blip r:embed="rId3"/>
            <a:stretch>
              <a:fillRect/>
            </a:stretch>
          </p:blipFill>
          <p:spPr>
            <a:xfrm>
              <a:off x="4217213" y="2850643"/>
              <a:ext cx="1135075" cy="445066"/>
            </a:xfrm>
            <a:prstGeom prst="rect">
              <a:avLst/>
            </a:prstGeom>
          </p:spPr>
        </p:pic>
        <p:pic>
          <p:nvPicPr>
            <p:cNvPr id="11" name="图片 10"/>
            <p:cNvPicPr/>
            <p:nvPr/>
          </p:nvPicPr>
          <p:blipFill>
            <a:blip r:embed="rId4"/>
            <a:stretch>
              <a:fillRect/>
            </a:stretch>
          </p:blipFill>
          <p:spPr>
            <a:xfrm>
              <a:off x="5416123" y="2850643"/>
              <a:ext cx="373304" cy="336515"/>
            </a:xfrm>
            <a:prstGeom prst="rect">
              <a:avLst/>
            </a:prstGeom>
          </p:spPr>
        </p:pic>
      </p:grpSp>
    </p:spTree>
    <p:extLst>
      <p:ext uri="{BB962C8B-B14F-4D97-AF65-F5344CB8AC3E}">
        <p14:creationId xmlns:p14="http://schemas.microsoft.com/office/powerpoint/2010/main" val="29492343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14" name="矩形 13">
            <a:extLst>
              <a:ext uri="{FF2B5EF4-FFF2-40B4-BE49-F238E27FC236}">
                <a16:creationId xmlns:a16="http://schemas.microsoft.com/office/drawing/2014/main" xmlns="" id="{9BCFBCDB-577C-4C84-9BF9-814CC413FB39}"/>
              </a:ext>
            </a:extLst>
          </p:cNvPr>
          <p:cNvSpPr/>
          <p:nvPr/>
        </p:nvSpPr>
        <p:spPr>
          <a:xfrm>
            <a:off x="250487" y="607449"/>
            <a:ext cx="11723912" cy="3970318"/>
          </a:xfrm>
          <a:prstGeom prst="rect">
            <a:avLst/>
          </a:prstGeom>
        </p:spPr>
        <p:txBody>
          <a:bodyPr wrap="square">
            <a:spAutoFit/>
          </a:bodyPr>
          <a:lstStyle/>
          <a:p>
            <a:pPr>
              <a:lnSpc>
                <a:spcPct val="150000"/>
              </a:lnSpc>
            </a:pPr>
            <a:r>
              <a:rPr lang="en-US" altLang="zh-CN" sz="2800" dirty="0"/>
              <a:t>(3)</a:t>
            </a:r>
            <a:r>
              <a:rPr lang="zh-CN" altLang="zh-CN" sz="2800" dirty="0"/>
              <a:t>将过滤得到的白色结晶依次使用蒸馏水、乙醇洗涤</a:t>
            </a:r>
            <a:r>
              <a:rPr lang="en-US" altLang="zh-CN" sz="2800" dirty="0"/>
              <a:t>,</a:t>
            </a:r>
            <a:r>
              <a:rPr lang="zh-CN" altLang="zh-CN" sz="2800" dirty="0"/>
              <a:t>使用乙醇洗涤的目的是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(4)</a:t>
            </a:r>
            <a:r>
              <a:rPr lang="zh-CN" altLang="zh-CN" sz="2800" dirty="0"/>
              <a:t>制备过氧化钙的另一种方法是</a:t>
            </a:r>
            <a:r>
              <a:rPr lang="en-US" altLang="zh-CN" sz="2800" dirty="0"/>
              <a:t>:</a:t>
            </a:r>
            <a:r>
              <a:rPr lang="zh-CN" altLang="zh-CN" sz="2800" dirty="0"/>
              <a:t>将石灰石煅烧后</a:t>
            </a:r>
            <a:r>
              <a:rPr lang="en-US" altLang="zh-CN" sz="2800" dirty="0"/>
              <a:t>,</a:t>
            </a:r>
            <a:r>
              <a:rPr lang="zh-CN" altLang="zh-CN" sz="2800" dirty="0"/>
              <a:t>直接加入双氧水反应</a:t>
            </a:r>
            <a:r>
              <a:rPr lang="en-US" altLang="zh-CN" sz="2800" dirty="0"/>
              <a:t>,</a:t>
            </a:r>
            <a:r>
              <a:rPr lang="zh-CN" altLang="zh-CN" sz="2800" dirty="0"/>
              <a:t>过滤后可得到过氧化钙产品。该工艺方法的优点是</a:t>
            </a:r>
            <a:r>
              <a:rPr lang="zh-CN" altLang="zh-CN" sz="2800" u="sng" dirty="0"/>
              <a:t>　　　　　　　　　</a:t>
            </a:r>
            <a:r>
              <a:rPr lang="en-US" altLang="zh-CN" sz="2800" dirty="0"/>
              <a:t>,</a:t>
            </a:r>
            <a:r>
              <a:rPr lang="zh-CN" altLang="zh-CN" sz="2800" dirty="0"/>
              <a:t>产品的缺点是</a:t>
            </a:r>
            <a:r>
              <a:rPr lang="zh-CN" altLang="zh-CN" sz="2800" u="sng" dirty="0"/>
              <a:t>　　　　　　　　　　　　</a:t>
            </a:r>
            <a:r>
              <a:rPr lang="zh-CN" altLang="zh-CN" sz="2800" dirty="0"/>
              <a:t>。</a:t>
            </a:r>
            <a:r>
              <a:rPr lang="en-US" altLang="zh-CN" sz="2800" dirty="0"/>
              <a:t> </a:t>
            </a:r>
            <a:endParaRPr lang="zh-CN" altLang="zh-CN" sz="2800" dirty="0"/>
          </a:p>
          <a:p>
            <a:pPr>
              <a:lnSpc>
                <a:spcPct val="150000"/>
              </a:lnSpc>
            </a:pPr>
            <a:endParaRPr lang="zh-CN" altLang="zh-CN" sz="2800" dirty="0"/>
          </a:p>
        </p:txBody>
      </p:sp>
    </p:spTree>
    <p:extLst>
      <p:ext uri="{BB962C8B-B14F-4D97-AF65-F5344CB8AC3E}">
        <p14:creationId xmlns:p14="http://schemas.microsoft.com/office/powerpoint/2010/main" val="41810836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14" name="矩形 13">
            <a:extLst>
              <a:ext uri="{FF2B5EF4-FFF2-40B4-BE49-F238E27FC236}">
                <a16:creationId xmlns:a16="http://schemas.microsoft.com/office/drawing/2014/main" xmlns="" id="{9BCFBCDB-577C-4C84-9BF9-814CC413FB39}"/>
              </a:ext>
            </a:extLst>
          </p:cNvPr>
          <p:cNvSpPr/>
          <p:nvPr/>
        </p:nvSpPr>
        <p:spPr>
          <a:xfrm>
            <a:off x="250487" y="256492"/>
            <a:ext cx="11723912" cy="6555641"/>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(1)</a:t>
            </a:r>
            <a:r>
              <a:rPr lang="zh-CN" altLang="zh-CN" sz="2800" dirty="0"/>
              <a:t>加入盐酸至溶液中尚有少量</a:t>
            </a:r>
            <a:r>
              <a:rPr lang="en-US" altLang="zh-CN" sz="2800" dirty="0"/>
              <a:t>CaCO</a:t>
            </a:r>
            <a:r>
              <a:rPr lang="en-US" altLang="zh-CN" sz="2800" baseline="-25000" dirty="0"/>
              <a:t>3</a:t>
            </a:r>
            <a:r>
              <a:rPr lang="en-US" altLang="zh-CN" sz="2800" dirty="0"/>
              <a:t>,</a:t>
            </a:r>
            <a:r>
              <a:rPr lang="zh-CN" altLang="zh-CN" sz="2800" dirty="0"/>
              <a:t>说明盐酸不足</a:t>
            </a:r>
            <a:r>
              <a:rPr lang="en-US" altLang="zh-CN" sz="2800" dirty="0"/>
              <a:t>,</a:t>
            </a:r>
            <a:r>
              <a:rPr lang="zh-CN" altLang="zh-CN" sz="2800" dirty="0"/>
              <a:t>但产生的</a:t>
            </a:r>
            <a:r>
              <a:rPr lang="en-US" altLang="zh-CN" sz="2800" dirty="0"/>
              <a:t>CO</a:t>
            </a:r>
            <a:r>
              <a:rPr lang="en-US" altLang="zh-CN" sz="2800" baseline="-25000" dirty="0"/>
              <a:t>2</a:t>
            </a:r>
            <a:r>
              <a:rPr lang="zh-CN" altLang="zh-CN" sz="2800" dirty="0"/>
              <a:t>溶解在水中形成</a:t>
            </a:r>
            <a:r>
              <a:rPr lang="en-US" altLang="zh-CN" sz="2800" dirty="0"/>
              <a:t>H</a:t>
            </a:r>
            <a:r>
              <a:rPr lang="en-US" altLang="zh-CN" sz="2800" baseline="-25000" dirty="0"/>
              <a:t>2</a:t>
            </a:r>
            <a:r>
              <a:rPr lang="en-US" altLang="zh-CN" sz="2800" dirty="0"/>
              <a:t>CO</a:t>
            </a:r>
            <a:r>
              <a:rPr lang="en-US" altLang="zh-CN" sz="2800" baseline="-25000" dirty="0"/>
              <a:t>3</a:t>
            </a:r>
            <a:r>
              <a:rPr lang="en-US" altLang="zh-CN" sz="2800" dirty="0"/>
              <a:t>,</a:t>
            </a:r>
            <a:r>
              <a:rPr lang="zh-CN" altLang="zh-CN" sz="2800" dirty="0"/>
              <a:t>此时溶液呈酸性。</a:t>
            </a:r>
            <a:r>
              <a:rPr lang="en-US" altLang="zh-CN" sz="2800" dirty="0"/>
              <a:t>CO</a:t>
            </a:r>
            <a:r>
              <a:rPr lang="en-US" altLang="zh-CN" sz="2800" baseline="-25000" dirty="0"/>
              <a:t>2</a:t>
            </a:r>
            <a:r>
              <a:rPr lang="zh-CN" altLang="zh-CN" sz="2800" dirty="0"/>
              <a:t>存在于溶液中会影响产品的纯度</a:t>
            </a:r>
            <a:r>
              <a:rPr lang="en-US" altLang="zh-CN" sz="2800" dirty="0"/>
              <a:t>,CO</a:t>
            </a:r>
            <a:r>
              <a:rPr lang="en-US" altLang="zh-CN" sz="2800" baseline="-25000" dirty="0"/>
              <a:t>2</a:t>
            </a:r>
            <a:r>
              <a:rPr lang="zh-CN" altLang="zh-CN" sz="2800" dirty="0"/>
              <a:t>属于气体</a:t>
            </a:r>
            <a:r>
              <a:rPr lang="en-US" altLang="zh-CN" sz="2800" dirty="0"/>
              <a:t>,</a:t>
            </a:r>
            <a:r>
              <a:rPr lang="zh-CN" altLang="zh-CN" sz="2800" dirty="0"/>
              <a:t>加热能使其从溶液中逸出。</a:t>
            </a:r>
            <a:r>
              <a:rPr lang="en-US" altLang="zh-CN" sz="2800" dirty="0"/>
              <a:t>(2)CaCl</a:t>
            </a:r>
            <a:r>
              <a:rPr lang="en-US" altLang="zh-CN" sz="2800" baseline="-25000" dirty="0"/>
              <a:t>2</a:t>
            </a:r>
            <a:r>
              <a:rPr lang="zh-CN" altLang="zh-CN" sz="2800" dirty="0"/>
              <a:t>与</a:t>
            </a:r>
            <a:r>
              <a:rPr lang="en-US" altLang="zh-CN" sz="2800" dirty="0"/>
              <a:t>H</a:t>
            </a:r>
            <a:r>
              <a:rPr lang="en-US" altLang="zh-CN" sz="2800" baseline="-25000" dirty="0"/>
              <a:t>2</a:t>
            </a:r>
            <a:r>
              <a:rPr lang="en-US" altLang="zh-CN" sz="2800" dirty="0"/>
              <a:t>O</a:t>
            </a:r>
            <a:r>
              <a:rPr lang="en-US" altLang="zh-CN" sz="2800" baseline="-25000" dirty="0"/>
              <a:t>2</a:t>
            </a:r>
            <a:r>
              <a:rPr lang="zh-CN" altLang="zh-CN" sz="2800" dirty="0"/>
              <a:t>发生复分解反应生成</a:t>
            </a:r>
            <a:r>
              <a:rPr lang="en-US" altLang="zh-CN" sz="2800" dirty="0"/>
              <a:t>CaO</a:t>
            </a:r>
            <a:r>
              <a:rPr lang="en-US" altLang="zh-CN" sz="2800" baseline="-25000" dirty="0"/>
              <a:t>2</a:t>
            </a:r>
            <a:r>
              <a:rPr lang="en-US" altLang="zh-CN" sz="2800" dirty="0"/>
              <a:t>:CaCl</a:t>
            </a:r>
            <a:r>
              <a:rPr lang="en-US" altLang="zh-CN" sz="2800" baseline="-25000" dirty="0"/>
              <a:t>2</a:t>
            </a:r>
            <a:r>
              <a:rPr lang="en-US" altLang="zh-CN" sz="2800" dirty="0"/>
              <a:t>+H</a:t>
            </a:r>
            <a:r>
              <a:rPr lang="en-US" altLang="zh-CN" sz="2800" baseline="-25000" dirty="0"/>
              <a:t>2</a:t>
            </a:r>
            <a:r>
              <a:rPr lang="en-US" altLang="zh-CN" sz="2800" dirty="0"/>
              <a:t>O</a:t>
            </a:r>
            <a:r>
              <a:rPr lang="en-US" altLang="zh-CN" sz="2800" baseline="-25000" dirty="0"/>
              <a:t>2</a:t>
            </a:r>
            <a:r>
              <a:rPr lang="en-US" altLang="zh-CN" sz="2800" dirty="0"/>
              <a:t>          CaO</a:t>
            </a:r>
            <a:r>
              <a:rPr lang="en-US" altLang="zh-CN" sz="2800" baseline="-25000" dirty="0"/>
              <a:t>2</a:t>
            </a:r>
            <a:r>
              <a:rPr lang="en-US" altLang="zh-CN" sz="2800" dirty="0"/>
              <a:t>↓+2HCl,HCl</a:t>
            </a:r>
            <a:r>
              <a:rPr lang="zh-CN" altLang="zh-CN" sz="2800" dirty="0"/>
              <a:t>再与</a:t>
            </a:r>
            <a:r>
              <a:rPr lang="en-US" altLang="zh-CN" sz="2800" dirty="0"/>
              <a:t>NH</a:t>
            </a:r>
            <a:r>
              <a:rPr lang="en-US" altLang="zh-CN" sz="2800" baseline="-25000" dirty="0"/>
              <a:t>3</a:t>
            </a:r>
            <a:r>
              <a:rPr lang="en-US" altLang="zh-CN" sz="2800" dirty="0"/>
              <a:t>·H</a:t>
            </a:r>
            <a:r>
              <a:rPr lang="en-US" altLang="zh-CN" sz="2800" baseline="-25000" dirty="0"/>
              <a:t>2</a:t>
            </a:r>
            <a:r>
              <a:rPr lang="en-US" altLang="zh-CN" sz="2800" dirty="0"/>
              <a:t>O</a:t>
            </a:r>
            <a:r>
              <a:rPr lang="zh-CN" altLang="zh-CN" sz="2800" dirty="0"/>
              <a:t>反应生成</a:t>
            </a:r>
            <a:r>
              <a:rPr lang="en-US" altLang="zh-CN" sz="2800" dirty="0"/>
              <a:t>NH</a:t>
            </a:r>
            <a:r>
              <a:rPr lang="en-US" altLang="zh-CN" sz="2800" baseline="-25000" dirty="0"/>
              <a:t>4</a:t>
            </a:r>
            <a:r>
              <a:rPr lang="en-US" altLang="zh-CN" sz="2800" dirty="0"/>
              <a:t>Cl</a:t>
            </a:r>
            <a:r>
              <a:rPr lang="zh-CN" altLang="zh-CN" sz="2800" dirty="0"/>
              <a:t>和</a:t>
            </a:r>
            <a:r>
              <a:rPr lang="en-US" altLang="zh-CN" sz="2800" dirty="0"/>
              <a:t>H</a:t>
            </a:r>
            <a:r>
              <a:rPr lang="en-US" altLang="zh-CN" sz="2800" baseline="-25000" dirty="0"/>
              <a:t>2</a:t>
            </a:r>
            <a:r>
              <a:rPr lang="en-US" altLang="zh-CN" sz="2800" dirty="0"/>
              <a:t>O,</a:t>
            </a:r>
            <a:r>
              <a:rPr lang="zh-CN" altLang="zh-CN" sz="2800" dirty="0"/>
              <a:t>总反应方程式为</a:t>
            </a:r>
            <a:r>
              <a:rPr lang="en-US" altLang="zh-CN" sz="2800" dirty="0"/>
              <a:t>CaCl</a:t>
            </a:r>
            <a:r>
              <a:rPr lang="en-US" altLang="zh-CN" sz="2800" baseline="-25000" dirty="0"/>
              <a:t>2</a:t>
            </a:r>
            <a:r>
              <a:rPr lang="en-US" altLang="zh-CN" sz="2800" dirty="0"/>
              <a:t>+H</a:t>
            </a:r>
            <a:r>
              <a:rPr lang="en-US" altLang="zh-CN" sz="2800" baseline="-25000" dirty="0"/>
              <a:t>2</a:t>
            </a:r>
            <a:r>
              <a:rPr lang="en-US" altLang="zh-CN" sz="2800" dirty="0"/>
              <a:t>O</a:t>
            </a:r>
            <a:r>
              <a:rPr lang="en-US" altLang="zh-CN" sz="2800" baseline="-25000" dirty="0"/>
              <a:t>2</a:t>
            </a:r>
            <a:r>
              <a:rPr lang="en-US" altLang="zh-CN" sz="2800" dirty="0"/>
              <a:t>+2NH</a:t>
            </a:r>
            <a:r>
              <a:rPr lang="en-US" altLang="zh-CN" sz="2800" baseline="-25000" dirty="0"/>
              <a:t>3</a:t>
            </a:r>
            <a:r>
              <a:rPr lang="en-US" altLang="zh-CN" sz="2800" dirty="0"/>
              <a:t>·H</a:t>
            </a:r>
            <a:r>
              <a:rPr lang="en-US" altLang="zh-CN" sz="2800" baseline="-25000" dirty="0"/>
              <a:t>2</a:t>
            </a:r>
            <a:r>
              <a:rPr lang="en-US" altLang="zh-CN" sz="2800" dirty="0"/>
              <a:t>O         CaO</a:t>
            </a:r>
            <a:r>
              <a:rPr lang="en-US" altLang="zh-CN" sz="2800" baseline="-25000" dirty="0"/>
              <a:t>2</a:t>
            </a:r>
            <a:r>
              <a:rPr lang="en-US" altLang="zh-CN" sz="2800" dirty="0"/>
              <a:t>↓+2NH</a:t>
            </a:r>
            <a:r>
              <a:rPr lang="en-US" altLang="zh-CN" sz="2800" baseline="-25000" dirty="0"/>
              <a:t>4</a:t>
            </a:r>
            <a:r>
              <a:rPr lang="en-US" altLang="zh-CN" sz="2800" dirty="0"/>
              <a:t>Cl +2H</a:t>
            </a:r>
            <a:r>
              <a:rPr lang="en-US" altLang="zh-CN" sz="2800" baseline="-25000" dirty="0"/>
              <a:t>2</a:t>
            </a:r>
            <a:r>
              <a:rPr lang="en-US" altLang="zh-CN" sz="2800" dirty="0"/>
              <a:t>O</a:t>
            </a:r>
            <a:r>
              <a:rPr lang="zh-CN" altLang="zh-CN" sz="2800" dirty="0"/>
              <a:t>。</a:t>
            </a:r>
            <a:r>
              <a:rPr lang="en-US" altLang="zh-CN" sz="2800" dirty="0"/>
              <a:t>H</a:t>
            </a:r>
            <a:r>
              <a:rPr lang="en-US" altLang="zh-CN" sz="2800" baseline="-25000" dirty="0"/>
              <a:t>2</a:t>
            </a:r>
            <a:r>
              <a:rPr lang="en-US" altLang="zh-CN" sz="2800" dirty="0"/>
              <a:t>O</a:t>
            </a:r>
            <a:r>
              <a:rPr lang="en-US" altLang="zh-CN" sz="2800" baseline="-25000" dirty="0"/>
              <a:t>2</a:t>
            </a:r>
            <a:r>
              <a:rPr lang="zh-CN" altLang="zh-CN" sz="2800" dirty="0"/>
              <a:t>受热易分解</a:t>
            </a:r>
            <a:r>
              <a:rPr lang="en-US" altLang="zh-CN" sz="2800" dirty="0"/>
              <a:t>,</a:t>
            </a:r>
            <a:r>
              <a:rPr lang="zh-CN" altLang="zh-CN" sz="2800" dirty="0"/>
              <a:t>所以反应需在冰浴下进行。</a:t>
            </a:r>
            <a:r>
              <a:rPr lang="en-US" altLang="zh-CN" sz="2800" dirty="0"/>
              <a:t>(3)</a:t>
            </a:r>
            <a:r>
              <a:rPr lang="zh-CN" altLang="zh-CN" sz="2800" dirty="0"/>
              <a:t>结晶用蒸馏水洗涤后吸附有</a:t>
            </a:r>
            <a:r>
              <a:rPr lang="en-US" altLang="zh-CN" sz="2800" dirty="0"/>
              <a:t>H</a:t>
            </a:r>
            <a:r>
              <a:rPr lang="en-US" altLang="zh-CN" sz="2800" baseline="-25000" dirty="0"/>
              <a:t>2</a:t>
            </a:r>
            <a:r>
              <a:rPr lang="en-US" altLang="zh-CN" sz="2800" dirty="0"/>
              <a:t>O,</a:t>
            </a:r>
            <a:r>
              <a:rPr lang="zh-CN" altLang="zh-CN" sz="2800" dirty="0"/>
              <a:t>结晶不溶于</a:t>
            </a:r>
            <a:r>
              <a:rPr lang="en-US" altLang="zh-CN" sz="2800" dirty="0"/>
              <a:t>CH</a:t>
            </a:r>
            <a:r>
              <a:rPr lang="en-US" altLang="zh-CN" sz="2800" baseline="-25000" dirty="0"/>
              <a:t>3</a:t>
            </a:r>
            <a:r>
              <a:rPr lang="en-US" altLang="zh-CN" sz="2800" dirty="0"/>
              <a:t>CH</a:t>
            </a:r>
            <a:r>
              <a:rPr lang="en-US" altLang="zh-CN" sz="2800" baseline="-25000" dirty="0"/>
              <a:t>2</a:t>
            </a:r>
            <a:r>
              <a:rPr lang="en-US" altLang="zh-CN" sz="2800" dirty="0"/>
              <a:t>OH,</a:t>
            </a:r>
            <a:r>
              <a:rPr lang="zh-CN" altLang="zh-CN" sz="2800" dirty="0"/>
              <a:t>而</a:t>
            </a:r>
            <a:r>
              <a:rPr lang="en-US" altLang="zh-CN" sz="2800" dirty="0"/>
              <a:t>H</a:t>
            </a:r>
            <a:r>
              <a:rPr lang="en-US" altLang="zh-CN" sz="2800" baseline="-25000" dirty="0"/>
              <a:t>2</a:t>
            </a:r>
            <a:r>
              <a:rPr lang="en-US" altLang="zh-CN" sz="2800" dirty="0"/>
              <a:t>O</a:t>
            </a:r>
            <a:r>
              <a:rPr lang="zh-CN" altLang="zh-CN" sz="2800" dirty="0"/>
              <a:t>溶于</a:t>
            </a:r>
            <a:r>
              <a:rPr lang="en-US" altLang="zh-CN" sz="2800" dirty="0"/>
              <a:t>CH</a:t>
            </a:r>
            <a:r>
              <a:rPr lang="en-US" altLang="zh-CN" sz="2800" baseline="-25000" dirty="0"/>
              <a:t>3</a:t>
            </a:r>
            <a:r>
              <a:rPr lang="en-US" altLang="zh-CN" sz="2800" dirty="0"/>
              <a:t>CH</a:t>
            </a:r>
            <a:r>
              <a:rPr lang="en-US" altLang="zh-CN" sz="2800" baseline="-25000" dirty="0"/>
              <a:t>2</a:t>
            </a:r>
            <a:r>
              <a:rPr lang="en-US" altLang="zh-CN" sz="2800" dirty="0"/>
              <a:t>OH,</a:t>
            </a:r>
            <a:r>
              <a:rPr lang="zh-CN" altLang="zh-CN" sz="2800" dirty="0"/>
              <a:t>所以用 </a:t>
            </a:r>
            <a:r>
              <a:rPr lang="en-US" altLang="zh-CN" sz="2800" dirty="0"/>
              <a:t>CH</a:t>
            </a:r>
            <a:r>
              <a:rPr lang="en-US" altLang="zh-CN" sz="2800" baseline="-25000" dirty="0"/>
              <a:t>3</a:t>
            </a:r>
            <a:r>
              <a:rPr lang="en-US" altLang="zh-CN" sz="2800" dirty="0"/>
              <a:t>CH</a:t>
            </a:r>
            <a:r>
              <a:rPr lang="en-US" altLang="zh-CN" sz="2800" baseline="-25000" dirty="0"/>
              <a:t>2</a:t>
            </a:r>
            <a:r>
              <a:rPr lang="en-US" altLang="zh-CN" sz="2800" dirty="0"/>
              <a:t>OH </a:t>
            </a:r>
            <a:r>
              <a:rPr lang="zh-CN" altLang="zh-CN" sz="2800" dirty="0"/>
              <a:t>洗涤可除去结晶表面的水分。</a:t>
            </a:r>
            <a:r>
              <a:rPr lang="en-US" altLang="zh-CN" sz="2800" dirty="0"/>
              <a:t>(4)</a:t>
            </a:r>
            <a:r>
              <a:rPr lang="zh-CN" altLang="zh-CN" sz="2800" dirty="0"/>
              <a:t>石灰石煅烧后生成的</a:t>
            </a:r>
            <a:r>
              <a:rPr lang="en-US" altLang="zh-CN" sz="2800" dirty="0" err="1"/>
              <a:t>CaO</a:t>
            </a:r>
            <a:r>
              <a:rPr lang="zh-CN" altLang="zh-CN" sz="2800" dirty="0"/>
              <a:t>直接与</a:t>
            </a:r>
            <a:r>
              <a:rPr lang="en-US" altLang="zh-CN" sz="2800" dirty="0"/>
              <a:t>H</a:t>
            </a:r>
            <a:r>
              <a:rPr lang="en-US" altLang="zh-CN" sz="2800" baseline="-25000" dirty="0"/>
              <a:t>2</a:t>
            </a:r>
            <a:r>
              <a:rPr lang="en-US" altLang="zh-CN" sz="2800" dirty="0"/>
              <a:t>O</a:t>
            </a:r>
            <a:r>
              <a:rPr lang="en-US" altLang="zh-CN" sz="2800" baseline="-25000" dirty="0"/>
              <a:t>2</a:t>
            </a:r>
            <a:r>
              <a:rPr lang="zh-CN" altLang="zh-CN" sz="2800" dirty="0"/>
              <a:t>反应得到</a:t>
            </a:r>
            <a:r>
              <a:rPr lang="en-US" altLang="zh-CN" sz="2800" dirty="0"/>
              <a:t>CaO</a:t>
            </a:r>
            <a:r>
              <a:rPr lang="en-US" altLang="zh-CN" sz="2800" baseline="-25000" dirty="0"/>
              <a:t>2</a:t>
            </a:r>
            <a:r>
              <a:rPr lang="zh-CN" altLang="zh-CN" sz="2800" dirty="0"/>
              <a:t>和</a:t>
            </a:r>
            <a:r>
              <a:rPr lang="en-US" altLang="zh-CN" sz="2800" dirty="0"/>
              <a:t>H</a:t>
            </a:r>
            <a:r>
              <a:rPr lang="en-US" altLang="zh-CN" sz="2800" baseline="-25000" dirty="0"/>
              <a:t>2</a:t>
            </a:r>
            <a:r>
              <a:rPr lang="en-US" altLang="zh-CN" sz="2800" dirty="0"/>
              <a:t>O,</a:t>
            </a:r>
            <a:r>
              <a:rPr lang="zh-CN" altLang="zh-CN" sz="2800" dirty="0"/>
              <a:t>其优点在于工艺简单、操作方便。但由于煅烧所得的</a:t>
            </a:r>
            <a:r>
              <a:rPr lang="en-US" altLang="zh-CN" sz="2800" dirty="0" err="1"/>
              <a:t>CaO</a:t>
            </a:r>
            <a:r>
              <a:rPr lang="zh-CN" altLang="zh-CN" sz="2800" dirty="0"/>
              <a:t>中杂质较多</a:t>
            </a:r>
            <a:r>
              <a:rPr lang="en-US" altLang="zh-CN" sz="2800" dirty="0"/>
              <a:t>,</a:t>
            </a:r>
            <a:r>
              <a:rPr lang="zh-CN" altLang="zh-CN" sz="2800" dirty="0"/>
              <a:t>使得到的</a:t>
            </a:r>
            <a:r>
              <a:rPr lang="en-US" altLang="zh-CN" sz="2800" dirty="0"/>
              <a:t>CaO</a:t>
            </a:r>
            <a:r>
              <a:rPr lang="en-US" altLang="zh-CN" sz="2800" baseline="-25000" dirty="0"/>
              <a:t>2</a:t>
            </a:r>
            <a:r>
              <a:rPr lang="zh-CN" altLang="zh-CN" sz="2800" dirty="0"/>
              <a:t>纯度较低。</a:t>
            </a:r>
          </a:p>
        </p:txBody>
      </p:sp>
      <p:pic>
        <p:nvPicPr>
          <p:cNvPr id="15" name="图片 14"/>
          <p:cNvPicPr/>
          <p:nvPr/>
        </p:nvPicPr>
        <p:blipFill>
          <a:blip r:embed="rId2"/>
          <a:stretch>
            <a:fillRect/>
          </a:stretch>
        </p:blipFill>
        <p:spPr>
          <a:xfrm>
            <a:off x="4218364" y="2433464"/>
            <a:ext cx="600016" cy="340879"/>
          </a:xfrm>
          <a:prstGeom prst="rect">
            <a:avLst/>
          </a:prstGeom>
        </p:spPr>
      </p:pic>
      <p:pic>
        <p:nvPicPr>
          <p:cNvPr id="16" name="图片 15"/>
          <p:cNvPicPr/>
          <p:nvPr/>
        </p:nvPicPr>
        <p:blipFill>
          <a:blip r:embed="rId2"/>
          <a:stretch>
            <a:fillRect/>
          </a:stretch>
        </p:blipFill>
        <p:spPr>
          <a:xfrm>
            <a:off x="8531284" y="3065001"/>
            <a:ext cx="600016" cy="340879"/>
          </a:xfrm>
          <a:prstGeom prst="rect">
            <a:avLst/>
          </a:prstGeom>
        </p:spPr>
      </p:pic>
    </p:spTree>
    <p:extLst>
      <p:ext uri="{BB962C8B-B14F-4D97-AF65-F5344CB8AC3E}">
        <p14:creationId xmlns:p14="http://schemas.microsoft.com/office/powerpoint/2010/main" val="34099866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grpSp>
        <p:nvGrpSpPr>
          <p:cNvPr id="2" name="组合 1"/>
          <p:cNvGrpSpPr/>
          <p:nvPr/>
        </p:nvGrpSpPr>
        <p:grpSpPr>
          <a:xfrm>
            <a:off x="250487" y="487985"/>
            <a:ext cx="11723912" cy="3323987"/>
            <a:chOff x="250487" y="487985"/>
            <a:chExt cx="11723912" cy="3323987"/>
          </a:xfrm>
        </p:grpSpPr>
        <p:sp>
          <p:nvSpPr>
            <p:cNvPr id="14" name="矩形 13">
              <a:extLst>
                <a:ext uri="{FF2B5EF4-FFF2-40B4-BE49-F238E27FC236}">
                  <a16:creationId xmlns:a16="http://schemas.microsoft.com/office/drawing/2014/main" xmlns="" id="{9BCFBCDB-577C-4C84-9BF9-814CC413FB39}"/>
                </a:ext>
              </a:extLst>
            </p:cNvPr>
            <p:cNvSpPr/>
            <p:nvPr/>
          </p:nvSpPr>
          <p:spPr>
            <a:xfrm>
              <a:off x="250487" y="487985"/>
              <a:ext cx="11723912" cy="3323987"/>
            </a:xfrm>
            <a:prstGeom prst="rect">
              <a:avLst/>
            </a:prstGeom>
          </p:spPr>
          <p:txBody>
            <a:bodyPr wrap="square">
              <a:spAutoFit/>
            </a:bodyPr>
            <a:lstStyle/>
            <a:p>
              <a:pPr>
                <a:lnSpc>
                  <a:spcPct val="150000"/>
                </a:lnSpc>
              </a:pPr>
              <a:r>
                <a:rPr lang="zh-CN" altLang="zh-CN" sz="2800" b="1" dirty="0">
                  <a:solidFill>
                    <a:srgbClr val="DA251C"/>
                  </a:solidFill>
                </a:rPr>
                <a:t>答案</a:t>
              </a:r>
              <a:r>
                <a:rPr lang="zh-CN" altLang="zh-CN" sz="2800" dirty="0"/>
                <a:t>　</a:t>
              </a:r>
              <a:r>
                <a:rPr lang="en-US" altLang="zh-CN" sz="2800" dirty="0"/>
                <a:t>(1)</a:t>
              </a:r>
              <a:r>
                <a:rPr lang="zh-CN" altLang="zh-CN" sz="2800" dirty="0"/>
                <a:t>酸　除去溶液中的</a:t>
              </a:r>
              <a:r>
                <a:rPr lang="en-US" altLang="zh-CN" sz="2800" dirty="0"/>
                <a:t>CO</a:t>
              </a:r>
              <a:r>
                <a:rPr lang="en-US" altLang="zh-CN" sz="2800" baseline="-25000" dirty="0"/>
                <a:t>2</a:t>
              </a:r>
              <a:r>
                <a:rPr lang="zh-CN" altLang="zh-CN" sz="2800" dirty="0"/>
                <a:t>　</a:t>
              </a:r>
              <a:r>
                <a:rPr lang="en-US" altLang="zh-CN" sz="2800" dirty="0"/>
                <a:t>(2)CaCl</a:t>
              </a:r>
              <a:r>
                <a:rPr lang="en-US" altLang="zh-CN" sz="2800" baseline="-25000" dirty="0"/>
                <a:t>2</a:t>
              </a:r>
              <a:r>
                <a:rPr lang="en-US" altLang="zh-CN" sz="2800" dirty="0"/>
                <a:t>+2NH</a:t>
              </a:r>
              <a:r>
                <a:rPr lang="en-US" altLang="zh-CN" sz="2800" baseline="-25000" dirty="0"/>
                <a:t>3</a:t>
              </a:r>
              <a:r>
                <a:rPr lang="en-US" altLang="zh-CN" sz="2800" dirty="0"/>
                <a:t>·H</a:t>
              </a:r>
              <a:r>
                <a:rPr lang="en-US" altLang="zh-CN" sz="2800" baseline="-25000" dirty="0"/>
                <a:t>2</a:t>
              </a:r>
              <a:r>
                <a:rPr lang="en-US" altLang="zh-CN" sz="2800" dirty="0"/>
                <a:t>O+H</a:t>
              </a:r>
              <a:r>
                <a:rPr lang="en-US" altLang="zh-CN" sz="2800" baseline="-25000" dirty="0"/>
                <a:t>2</a:t>
              </a:r>
              <a:r>
                <a:rPr lang="en-US" altLang="zh-CN" sz="2800" dirty="0"/>
                <a:t>O</a:t>
              </a:r>
              <a:r>
                <a:rPr lang="en-US" altLang="zh-CN" sz="2800" baseline="-25000" dirty="0"/>
                <a:t>2</a:t>
              </a:r>
              <a:r>
                <a:rPr lang="en-US" altLang="zh-CN" sz="2800" dirty="0"/>
                <a:t>+6H</a:t>
              </a:r>
              <a:r>
                <a:rPr lang="en-US" altLang="zh-CN" sz="2800" baseline="-25000" dirty="0"/>
                <a:t>2</a:t>
              </a:r>
              <a:r>
                <a:rPr lang="en-US" altLang="zh-CN" sz="2800" dirty="0"/>
                <a:t>O       CaO</a:t>
              </a:r>
              <a:r>
                <a:rPr lang="en-US" altLang="zh-CN" sz="2800" baseline="-25000" dirty="0"/>
                <a:t>2</a:t>
              </a:r>
              <a:r>
                <a:rPr lang="en-US" altLang="zh-CN" sz="2800" dirty="0"/>
                <a:t>·8H</a:t>
              </a:r>
              <a:r>
                <a:rPr lang="en-US" altLang="zh-CN" sz="2800" baseline="-25000" dirty="0"/>
                <a:t>2</a:t>
              </a:r>
              <a:r>
                <a:rPr lang="en-US" altLang="zh-CN" sz="2800" dirty="0"/>
                <a:t>O↓+2NH</a:t>
              </a:r>
              <a:r>
                <a:rPr lang="en-US" altLang="zh-CN" sz="2800" baseline="-25000" dirty="0"/>
                <a:t>4</a:t>
              </a:r>
              <a:r>
                <a:rPr lang="en-US" altLang="zh-CN" sz="2800" dirty="0"/>
                <a:t>Cl(</a:t>
              </a:r>
              <a:r>
                <a:rPr lang="zh-CN" altLang="zh-CN" sz="2800" dirty="0"/>
                <a:t>或</a:t>
              </a:r>
              <a:r>
                <a:rPr lang="en-US" altLang="zh-CN" sz="2800" dirty="0"/>
                <a:t>CaCl</a:t>
              </a:r>
              <a:r>
                <a:rPr lang="en-US" altLang="zh-CN" sz="2800" baseline="-25000" dirty="0"/>
                <a:t>2</a:t>
              </a:r>
              <a:r>
                <a:rPr lang="en-US" altLang="zh-CN" sz="2800" dirty="0"/>
                <a:t>+2NH</a:t>
              </a:r>
              <a:r>
                <a:rPr lang="en-US" altLang="zh-CN" sz="2800" baseline="-25000" dirty="0"/>
                <a:t>3</a:t>
              </a:r>
              <a:r>
                <a:rPr lang="en-US" altLang="zh-CN" sz="2800" dirty="0"/>
                <a:t>·H</a:t>
              </a:r>
              <a:r>
                <a:rPr lang="en-US" altLang="zh-CN" sz="2800" baseline="-25000" dirty="0"/>
                <a:t>2</a:t>
              </a:r>
              <a:r>
                <a:rPr lang="en-US" altLang="zh-CN" sz="2800" dirty="0"/>
                <a:t>O+H</a:t>
              </a:r>
              <a:r>
                <a:rPr lang="en-US" altLang="zh-CN" sz="2800" baseline="-25000" dirty="0"/>
                <a:t>2</a:t>
              </a:r>
              <a:r>
                <a:rPr lang="en-US" altLang="zh-CN" sz="2800" dirty="0"/>
                <a:t>O</a:t>
              </a:r>
              <a:r>
                <a:rPr lang="en-US" altLang="zh-CN" sz="2800" baseline="-25000" dirty="0"/>
                <a:t>2</a:t>
              </a:r>
              <a:r>
                <a:rPr lang="en-US" altLang="zh-CN" sz="2800" dirty="0"/>
                <a:t>         CaO</a:t>
              </a:r>
              <a:r>
                <a:rPr lang="en-US" altLang="zh-CN" sz="2800" baseline="-25000" dirty="0"/>
                <a:t>2</a:t>
              </a:r>
              <a:r>
                <a:rPr lang="en-US" altLang="zh-CN" sz="2800" dirty="0"/>
                <a:t>↓+2NH</a:t>
              </a:r>
              <a:r>
                <a:rPr lang="en-US" altLang="zh-CN" sz="2800" baseline="-25000" dirty="0"/>
                <a:t>4</a:t>
              </a:r>
              <a:r>
                <a:rPr lang="en-US" altLang="zh-CN" sz="2800" dirty="0"/>
                <a:t>Cl+2H</a:t>
              </a:r>
              <a:r>
                <a:rPr lang="en-US" altLang="zh-CN" sz="2800" baseline="-25000" dirty="0"/>
                <a:t>2</a:t>
              </a:r>
              <a:r>
                <a:rPr lang="en-US" altLang="zh-CN" sz="2800" dirty="0"/>
                <a:t>O)</a:t>
              </a:r>
              <a:r>
                <a:rPr lang="zh-CN" altLang="zh-CN" sz="2800" dirty="0"/>
                <a:t>　温度过高时双氧水易分解　</a:t>
              </a:r>
              <a:r>
                <a:rPr lang="en-US" altLang="zh-CN" sz="2800" dirty="0"/>
                <a:t>(3)</a:t>
              </a:r>
              <a:r>
                <a:rPr lang="zh-CN" altLang="zh-CN" sz="2800" dirty="0"/>
                <a:t>去除结晶表面的水分　</a:t>
              </a:r>
              <a:r>
                <a:rPr lang="en-US" altLang="zh-CN" sz="2800" dirty="0"/>
                <a:t>(4)</a:t>
              </a:r>
              <a:r>
                <a:rPr lang="zh-CN" altLang="zh-CN" sz="2800" dirty="0"/>
                <a:t>工艺简单、操作方便　纯度较低</a:t>
              </a:r>
            </a:p>
            <a:p>
              <a:pPr>
                <a:lnSpc>
                  <a:spcPct val="150000"/>
                </a:lnSpc>
              </a:pPr>
              <a:endParaRPr lang="zh-CN" altLang="zh-CN" sz="2800" dirty="0"/>
            </a:p>
          </p:txBody>
        </p:sp>
        <p:pic>
          <p:nvPicPr>
            <p:cNvPr id="17" name="图片 16"/>
            <p:cNvPicPr/>
            <p:nvPr/>
          </p:nvPicPr>
          <p:blipFill>
            <a:blip r:embed="rId2"/>
            <a:stretch>
              <a:fillRect/>
            </a:stretch>
          </p:blipFill>
          <p:spPr>
            <a:xfrm>
              <a:off x="10692656" y="735651"/>
              <a:ext cx="520295" cy="295588"/>
            </a:xfrm>
            <a:prstGeom prst="rect">
              <a:avLst/>
            </a:prstGeom>
          </p:spPr>
        </p:pic>
        <p:pic>
          <p:nvPicPr>
            <p:cNvPr id="18" name="图片 17"/>
            <p:cNvPicPr/>
            <p:nvPr/>
          </p:nvPicPr>
          <p:blipFill>
            <a:blip r:embed="rId2"/>
            <a:stretch>
              <a:fillRect/>
            </a:stretch>
          </p:blipFill>
          <p:spPr>
            <a:xfrm>
              <a:off x="7728476" y="1379541"/>
              <a:ext cx="520295" cy="295588"/>
            </a:xfrm>
            <a:prstGeom prst="rect">
              <a:avLst/>
            </a:prstGeom>
          </p:spPr>
        </p:pic>
      </p:grpSp>
    </p:spTree>
    <p:extLst>
      <p:ext uri="{BB962C8B-B14F-4D97-AF65-F5344CB8AC3E}">
        <p14:creationId xmlns:p14="http://schemas.microsoft.com/office/powerpoint/2010/main" val="36240321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14" name="矩形 13">
            <a:extLst>
              <a:ext uri="{FF2B5EF4-FFF2-40B4-BE49-F238E27FC236}">
                <a16:creationId xmlns:a16="http://schemas.microsoft.com/office/drawing/2014/main" xmlns="" id="{9BCFBCDB-577C-4C84-9BF9-814CC413FB39}"/>
              </a:ext>
            </a:extLst>
          </p:cNvPr>
          <p:cNvSpPr/>
          <p:nvPr/>
        </p:nvSpPr>
        <p:spPr>
          <a:xfrm>
            <a:off x="250487" y="312735"/>
            <a:ext cx="11723912" cy="662297"/>
          </a:xfrm>
          <a:prstGeom prst="rect">
            <a:avLst/>
          </a:prstGeom>
        </p:spPr>
        <p:txBody>
          <a:bodyPr wrap="square">
            <a:spAutoFit/>
          </a:bodyPr>
          <a:lstStyle/>
          <a:p>
            <a:pPr>
              <a:lnSpc>
                <a:spcPct val="150000"/>
              </a:lnSpc>
            </a:pPr>
            <a:r>
              <a:rPr lang="zh-CN" altLang="en-US" sz="2800" b="1" dirty="0">
                <a:solidFill>
                  <a:srgbClr val="DA251C"/>
                </a:solidFill>
              </a:rPr>
              <a:t>考点扫描</a:t>
            </a:r>
            <a:endParaRPr lang="zh-CN" altLang="zh-CN" sz="2800"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3657996635"/>
                  </p:ext>
                </p:extLst>
              </p:nvPr>
            </p:nvGraphicFramePr>
            <p:xfrm>
              <a:off x="428263" y="994879"/>
              <a:ext cx="11527031" cy="5686324"/>
            </p:xfrm>
            <a:graphic>
              <a:graphicData uri="http://schemas.openxmlformats.org/drawingml/2006/table">
                <a:tbl>
                  <a:tblPr firstRow="1" firstCol="1" bandRow="1">
                    <a:tableStyleId>{5C22544A-7EE6-4342-B048-85BDC9FD1C3A}</a:tableStyleId>
                  </a:tblPr>
                  <a:tblGrid>
                    <a:gridCol w="1527859">
                      <a:extLst>
                        <a:ext uri="{9D8B030D-6E8A-4147-A177-3AD203B41FA5}">
                          <a16:colId xmlns:a16="http://schemas.microsoft.com/office/drawing/2014/main" xmlns="" val="2128257081"/>
                        </a:ext>
                      </a:extLst>
                    </a:gridCol>
                    <a:gridCol w="9999172">
                      <a:extLst>
                        <a:ext uri="{9D8B030D-6E8A-4147-A177-3AD203B41FA5}">
                          <a16:colId xmlns:a16="http://schemas.microsoft.com/office/drawing/2014/main" xmlns="" val="217415753"/>
                        </a:ext>
                      </a:extLst>
                    </a:gridCol>
                  </a:tblGrid>
                  <a:tr h="528217">
                    <a:tc rowSpan="3">
                      <a:txBody>
                        <a:bodyPr/>
                        <a:lstStyle/>
                        <a:p>
                          <a:pPr>
                            <a:lnSpc>
                              <a:spcPct val="150000"/>
                            </a:lnSpc>
                            <a:spcAft>
                              <a:spcPts val="0"/>
                            </a:spcAft>
                          </a:pPr>
                          <a:r>
                            <a:rPr lang="en-US" sz="2400" b="0" dirty="0">
                              <a:solidFill>
                                <a:schemeClr val="tx1"/>
                              </a:solidFill>
                              <a:effectLst/>
                              <a:latin typeface="+mj-lt"/>
                              <a:ea typeface="+mj-ea"/>
                            </a:rPr>
                            <a:t>H</a:t>
                          </a:r>
                          <a:r>
                            <a:rPr lang="en-US" sz="2400" b="0" baseline="-25000" dirty="0">
                              <a:solidFill>
                                <a:schemeClr val="tx1"/>
                              </a:solidFill>
                              <a:effectLst/>
                              <a:latin typeface="+mj-lt"/>
                              <a:ea typeface="+mj-ea"/>
                            </a:rPr>
                            <a:t>2</a:t>
                          </a:r>
                          <a:r>
                            <a:rPr lang="en-US" sz="2400" b="0" dirty="0">
                              <a:solidFill>
                                <a:schemeClr val="tx1"/>
                              </a:solidFill>
                              <a:effectLst/>
                              <a:latin typeface="+mj-lt"/>
                              <a:ea typeface="+mj-ea"/>
                            </a:rPr>
                            <a:t>S</a:t>
                          </a:r>
                          <a:r>
                            <a:rPr lang="zh-CN" sz="2400" b="0" dirty="0">
                              <a:solidFill>
                                <a:schemeClr val="tx1"/>
                              </a:solidFill>
                              <a:effectLst/>
                              <a:latin typeface="+mj-lt"/>
                              <a:ea typeface="+mj-ea"/>
                            </a:rPr>
                            <a:t>、</a:t>
                          </a:r>
                          <a:r>
                            <a:rPr lang="en-US" sz="2400" b="0" dirty="0">
                              <a:solidFill>
                                <a:schemeClr val="tx1"/>
                              </a:solidFill>
                              <a:effectLst/>
                              <a:latin typeface="+mj-lt"/>
                              <a:ea typeface="+mj-ea"/>
                            </a:rPr>
                            <a:t>H</a:t>
                          </a:r>
                          <a:r>
                            <a:rPr lang="en-US" sz="2400" b="0" baseline="-25000" dirty="0">
                              <a:solidFill>
                                <a:schemeClr val="tx1"/>
                              </a:solidFill>
                              <a:effectLst/>
                              <a:latin typeface="+mj-lt"/>
                              <a:ea typeface="+mj-ea"/>
                            </a:rPr>
                            <a:t>2</a:t>
                          </a:r>
                          <a:r>
                            <a:rPr lang="en-US" sz="2400" b="0" dirty="0">
                              <a:solidFill>
                                <a:schemeClr val="tx1"/>
                              </a:solidFill>
                              <a:effectLst/>
                              <a:latin typeface="+mj-lt"/>
                              <a:ea typeface="+mj-ea"/>
                            </a:rPr>
                            <a:t>SO</a:t>
                          </a:r>
                          <a:r>
                            <a:rPr lang="en-US" sz="2400" b="0" baseline="-25000" dirty="0">
                              <a:solidFill>
                                <a:schemeClr val="tx1"/>
                              </a:solidFill>
                              <a:effectLst/>
                              <a:latin typeface="+mj-lt"/>
                              <a:ea typeface="+mj-ea"/>
                            </a:rPr>
                            <a:t>3</a:t>
                          </a:r>
                          <a:r>
                            <a:rPr lang="zh-CN" sz="2400" b="0" dirty="0">
                              <a:solidFill>
                                <a:schemeClr val="tx1"/>
                              </a:solidFill>
                              <a:effectLst/>
                              <a:latin typeface="+mj-lt"/>
                              <a:ea typeface="+mj-ea"/>
                            </a:rPr>
                            <a:t>、</a:t>
                          </a:r>
                        </a:p>
                        <a:p>
                          <a:pPr>
                            <a:lnSpc>
                              <a:spcPct val="150000"/>
                            </a:lnSpc>
                            <a:spcAft>
                              <a:spcPts val="0"/>
                            </a:spcAft>
                          </a:pPr>
                          <a:r>
                            <a:rPr lang="zh-CN" sz="2400" b="0" dirty="0">
                              <a:solidFill>
                                <a:schemeClr val="tx1"/>
                              </a:solidFill>
                              <a:effectLst/>
                              <a:latin typeface="+mj-lt"/>
                              <a:ea typeface="+mj-ea"/>
                            </a:rPr>
                            <a:t>的弱酸性</a:t>
                          </a:r>
                          <a:endParaRPr lang="zh-CN" sz="2400" b="0" dirty="0">
                            <a:solidFill>
                              <a:schemeClr val="tx1"/>
                            </a:solidFill>
                            <a:effectLst/>
                            <a:latin typeface="+mj-lt"/>
                            <a:ea typeface="+mj-ea"/>
                            <a:cs typeface="Times New Roman" panose="02020603050405020304" pitchFamily="18" charset="0"/>
                          </a:endParaRPr>
                        </a:p>
                      </a:txBody>
                      <a:tcPr marL="11430" marR="114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US" sz="2400" b="0" dirty="0">
                              <a:solidFill>
                                <a:schemeClr val="tx1"/>
                              </a:solidFill>
                              <a:effectLst/>
                              <a:latin typeface="+mj-lt"/>
                              <a:ea typeface="+mj-ea"/>
                            </a:rPr>
                            <a:t>[2017</a:t>
                          </a:r>
                          <a:r>
                            <a:rPr lang="zh-CN" sz="2400" b="0" dirty="0">
                              <a:solidFill>
                                <a:schemeClr val="tx1"/>
                              </a:solidFill>
                              <a:effectLst/>
                              <a:latin typeface="+mj-lt"/>
                              <a:ea typeface="+mj-ea"/>
                            </a:rPr>
                            <a:t>全国卷</a:t>
                          </a:r>
                          <a:r>
                            <a:rPr lang="en-US" sz="2400" b="0" dirty="0">
                              <a:solidFill>
                                <a:schemeClr val="tx1"/>
                              </a:solidFill>
                              <a:effectLst/>
                              <a:latin typeface="+mj-lt"/>
                              <a:ea typeface="+mj-ea"/>
                            </a:rPr>
                            <a:t>Ⅰ,28(1)]</a:t>
                          </a:r>
                          <a:r>
                            <a:rPr lang="zh-CN" sz="2400" b="0" dirty="0">
                              <a:solidFill>
                                <a:schemeClr val="tx1"/>
                              </a:solidFill>
                              <a:effectLst/>
                              <a:latin typeface="+mj-lt"/>
                              <a:ea typeface="+mj-ea"/>
                            </a:rPr>
                            <a:t>氢硫酸与亚硫酸的酸性强弱比较</a:t>
                          </a:r>
                          <a:endParaRPr lang="zh-CN" sz="24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02879522"/>
                      </a:ext>
                    </a:extLst>
                  </a:tr>
                  <a:tr h="564837">
                    <a:tc vMerge="1">
                      <a:txBody>
                        <a:bodyPr/>
                        <a:lstStyle/>
                        <a:p>
                          <a:endParaRPr lang="zh-CN" altLang="en-US"/>
                        </a:p>
                      </a:txBody>
                      <a:tcPr/>
                    </a:tc>
                    <a:tc>
                      <a:txBody>
                        <a:bodyPr/>
                        <a:lstStyle/>
                        <a:p>
                          <a:pPr>
                            <a:lnSpc>
                              <a:spcPct val="150000"/>
                            </a:lnSpc>
                            <a:spcAft>
                              <a:spcPts val="0"/>
                            </a:spcAft>
                          </a:pPr>
                          <a:r>
                            <a:rPr lang="en-US" sz="2400" b="0" dirty="0">
                              <a:solidFill>
                                <a:schemeClr val="tx1"/>
                              </a:solidFill>
                              <a:effectLst/>
                              <a:latin typeface="+mj-lt"/>
                              <a:ea typeface="+mj-ea"/>
                            </a:rPr>
                            <a:t>[2017</a:t>
                          </a:r>
                          <a:r>
                            <a:rPr lang="zh-CN" sz="2400" b="0" dirty="0">
                              <a:solidFill>
                                <a:schemeClr val="tx1"/>
                              </a:solidFill>
                              <a:effectLst/>
                              <a:latin typeface="+mj-lt"/>
                              <a:ea typeface="+mj-ea"/>
                            </a:rPr>
                            <a:t>天津理综</a:t>
                          </a:r>
                          <a:r>
                            <a:rPr lang="en-US" sz="2400" b="0" dirty="0">
                              <a:solidFill>
                                <a:schemeClr val="tx1"/>
                              </a:solidFill>
                              <a:effectLst/>
                              <a:latin typeface="+mj-lt"/>
                              <a:ea typeface="+mj-ea"/>
                            </a:rPr>
                            <a:t>,10(4)]2OH</a:t>
                          </a:r>
                          <a:r>
                            <a:rPr lang="en-US" sz="2400" b="0" baseline="30000" dirty="0">
                              <a:solidFill>
                                <a:schemeClr val="tx1"/>
                              </a:solidFill>
                              <a:effectLst/>
                              <a:latin typeface="+mj-lt"/>
                              <a:ea typeface="+mj-ea"/>
                            </a:rPr>
                            <a:t>-</a:t>
                          </a:r>
                          <a:r>
                            <a:rPr lang="en-US" sz="2400" b="0" dirty="0">
                              <a:solidFill>
                                <a:schemeClr val="tx1"/>
                              </a:solidFill>
                              <a:effectLst/>
                              <a:latin typeface="+mj-lt"/>
                              <a:ea typeface="+mj-ea"/>
                            </a:rPr>
                            <a:t>+SO</a:t>
                          </a:r>
                          <a:r>
                            <a:rPr lang="en-US" sz="2400" b="0" baseline="-25000" dirty="0">
                              <a:solidFill>
                                <a:schemeClr val="tx1"/>
                              </a:solidFill>
                              <a:effectLst/>
                              <a:latin typeface="+mj-lt"/>
                              <a:ea typeface="+mj-ea"/>
                            </a:rPr>
                            <a:t>2</a:t>
                          </a:r>
                          <a:r>
                            <a:rPr lang="en-US" sz="2400" b="0" dirty="0">
                              <a:solidFill>
                                <a:schemeClr val="tx1"/>
                              </a:solidFill>
                              <a:effectLst/>
                              <a:latin typeface="+mj-lt"/>
                              <a:ea typeface="+mj-ea"/>
                            </a:rPr>
                            <a:t>        S</a:t>
                          </a:r>
                          <a14:m>
                            <m:oMath xmlns:m="http://schemas.openxmlformats.org/officeDocument/2006/math">
                              <m:sSubSup>
                                <m:sSubSupPr>
                                  <m:ctrlPr>
                                    <a:rPr lang="zh-CN" sz="2400" b="0" i="1">
                                      <a:solidFill>
                                        <a:schemeClr val="tx1"/>
                                      </a:solidFill>
                                      <a:effectLst/>
                                      <a:latin typeface="Cambria Math" panose="02040503050406030204" pitchFamily="18" charset="0"/>
                                      <a:ea typeface="+mj-ea"/>
                                    </a:rPr>
                                  </m:ctrlPr>
                                </m:sSubSupPr>
                                <m:e>
                                  <m:r>
                                    <m:rPr>
                                      <m:nor/>
                                    </m:rPr>
                                    <a:rPr lang="en-US" altLang="zh-CN" sz="2400" b="0" kern="1200" dirty="0" smtClean="0">
                                      <a:solidFill>
                                        <a:schemeClr val="tx1"/>
                                      </a:solidFill>
                                      <a:effectLst/>
                                      <a:latin typeface="+mn-lt"/>
                                      <a:ea typeface="+mn-ea"/>
                                      <a:cs typeface="Times New Roman" panose="02020603050405020304" pitchFamily="18" charset="0"/>
                                    </a:rPr>
                                    <m:t>O</m:t>
                                  </m:r>
                                </m:e>
                                <m:sub>
                                  <m:r>
                                    <a:rPr lang="en-US" sz="2400" b="0" i="1">
                                      <a:solidFill>
                                        <a:schemeClr val="tx1"/>
                                      </a:solidFill>
                                      <a:effectLst/>
                                      <a:latin typeface="Cambria Math" panose="02040503050406030204" pitchFamily="18" charset="0"/>
                                      <a:ea typeface="+mj-ea"/>
                                    </a:rPr>
                                    <m:t>3</m:t>
                                  </m:r>
                                </m:sub>
                                <m:sup>
                                  <m:r>
                                    <a:rPr lang="en-US" sz="2400" b="0" i="1">
                                      <a:solidFill>
                                        <a:schemeClr val="tx1"/>
                                      </a:solidFill>
                                      <a:effectLst/>
                                      <a:latin typeface="Cambria Math" panose="02040503050406030204" pitchFamily="18" charset="0"/>
                                      <a:ea typeface="+mj-ea"/>
                                    </a:rPr>
                                    <m:t>2</m:t>
                                  </m:r>
                                  <m:r>
                                    <m:rPr>
                                      <m:nor/>
                                    </m:rPr>
                                    <a:rPr lang="en-US" sz="2400" b="0">
                                      <a:solidFill>
                                        <a:schemeClr val="tx1"/>
                                      </a:solidFill>
                                      <a:effectLst/>
                                      <a:latin typeface="+mj-lt"/>
                                      <a:ea typeface="+mj-ea"/>
                                    </a:rPr>
                                    <m:t>−</m:t>
                                  </m:r>
                                </m:sup>
                              </m:sSubSup>
                            </m:oMath>
                          </a14:m>
                          <a:r>
                            <a:rPr lang="en-US" sz="2400" b="0" dirty="0">
                              <a:solidFill>
                                <a:schemeClr val="tx1"/>
                              </a:solidFill>
                              <a:effectLst/>
                              <a:latin typeface="+mj-lt"/>
                              <a:ea typeface="+mj-ea"/>
                            </a:rPr>
                            <a:t>+H</a:t>
                          </a:r>
                          <a:r>
                            <a:rPr lang="en-US" sz="2400" b="0" baseline="-25000" dirty="0">
                              <a:solidFill>
                                <a:schemeClr val="tx1"/>
                              </a:solidFill>
                              <a:effectLst/>
                              <a:latin typeface="+mj-lt"/>
                              <a:ea typeface="+mj-ea"/>
                            </a:rPr>
                            <a:t>2</a:t>
                          </a:r>
                          <a:r>
                            <a:rPr lang="en-US" sz="2400" b="0" dirty="0">
                              <a:solidFill>
                                <a:schemeClr val="tx1"/>
                              </a:solidFill>
                              <a:effectLst/>
                              <a:latin typeface="+mj-lt"/>
                              <a:ea typeface="+mj-ea"/>
                            </a:rPr>
                            <a:t>O</a:t>
                          </a:r>
                          <a:endParaRPr lang="zh-CN" sz="24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30124230"/>
                      </a:ext>
                    </a:extLst>
                  </a:tr>
                  <a:tr h="596925">
                    <a:tc vMerge="1">
                      <a:txBody>
                        <a:bodyPr/>
                        <a:lstStyle/>
                        <a:p>
                          <a:endParaRPr lang="zh-CN" altLang="en-US"/>
                        </a:p>
                      </a:txBody>
                      <a:tcPr/>
                    </a:tc>
                    <a:tc>
                      <a:txBody>
                        <a:bodyPr/>
                        <a:lstStyle/>
                        <a:p>
                          <a:pPr>
                            <a:lnSpc>
                              <a:spcPct val="150000"/>
                            </a:lnSpc>
                            <a:spcAft>
                              <a:spcPts val="0"/>
                            </a:spcAft>
                          </a:pPr>
                          <a:r>
                            <a:rPr lang="en-US" sz="2400" b="0" dirty="0">
                              <a:solidFill>
                                <a:schemeClr val="tx1"/>
                              </a:solidFill>
                              <a:effectLst/>
                              <a:latin typeface="+mj-lt"/>
                              <a:ea typeface="+mj-ea"/>
                            </a:rPr>
                            <a:t>[2015</a:t>
                          </a:r>
                          <a:r>
                            <a:rPr lang="zh-CN" sz="2400" b="0" dirty="0">
                              <a:solidFill>
                                <a:schemeClr val="tx1"/>
                              </a:solidFill>
                              <a:effectLst/>
                              <a:latin typeface="+mj-lt"/>
                              <a:ea typeface="+mj-ea"/>
                            </a:rPr>
                            <a:t>上海</a:t>
                          </a:r>
                          <a:r>
                            <a:rPr lang="en-US" sz="2400" b="0" dirty="0">
                              <a:solidFill>
                                <a:schemeClr val="tx1"/>
                              </a:solidFill>
                              <a:effectLst/>
                              <a:latin typeface="+mj-lt"/>
                              <a:ea typeface="+mj-ea"/>
                            </a:rPr>
                            <a:t>,12B] H</a:t>
                          </a:r>
                          <a:r>
                            <a:rPr lang="en-US" sz="2400" b="0" baseline="-25000" dirty="0">
                              <a:solidFill>
                                <a:schemeClr val="tx1"/>
                              </a:solidFill>
                              <a:effectLst/>
                              <a:latin typeface="+mj-lt"/>
                              <a:ea typeface="+mj-ea"/>
                            </a:rPr>
                            <a:t>2</a:t>
                          </a:r>
                          <a:r>
                            <a:rPr lang="en-US" sz="2400" b="0" dirty="0">
                              <a:solidFill>
                                <a:schemeClr val="tx1"/>
                              </a:solidFill>
                              <a:effectLst/>
                              <a:latin typeface="+mj-lt"/>
                              <a:ea typeface="+mj-ea"/>
                            </a:rPr>
                            <a:t>S+2NaOH      Na</a:t>
                          </a:r>
                          <a:r>
                            <a:rPr lang="en-US" sz="2400" b="0" baseline="-25000" dirty="0">
                              <a:solidFill>
                                <a:schemeClr val="tx1"/>
                              </a:solidFill>
                              <a:effectLst/>
                              <a:latin typeface="+mj-lt"/>
                              <a:ea typeface="+mj-ea"/>
                            </a:rPr>
                            <a:t>2</a:t>
                          </a:r>
                          <a:r>
                            <a:rPr lang="en-US" sz="2400" b="0" dirty="0">
                              <a:solidFill>
                                <a:schemeClr val="tx1"/>
                              </a:solidFill>
                              <a:effectLst/>
                              <a:latin typeface="+mj-lt"/>
                              <a:ea typeface="+mj-ea"/>
                            </a:rPr>
                            <a:t>S+2H</a:t>
                          </a:r>
                          <a:r>
                            <a:rPr lang="en-US" sz="2400" b="0" baseline="-25000" dirty="0">
                              <a:solidFill>
                                <a:schemeClr val="tx1"/>
                              </a:solidFill>
                              <a:effectLst/>
                              <a:latin typeface="+mj-lt"/>
                              <a:ea typeface="+mj-ea"/>
                            </a:rPr>
                            <a:t>2</a:t>
                          </a:r>
                          <a:r>
                            <a:rPr lang="en-US" sz="2400" b="0" dirty="0">
                              <a:solidFill>
                                <a:schemeClr val="tx1"/>
                              </a:solidFill>
                              <a:effectLst/>
                              <a:latin typeface="+mj-lt"/>
                              <a:ea typeface="+mj-ea"/>
                            </a:rPr>
                            <a:t>O</a:t>
                          </a:r>
                          <a:endParaRPr lang="zh-CN" sz="24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1049239"/>
                      </a:ext>
                    </a:extLst>
                  </a:tr>
                  <a:tr h="528217">
                    <a:tc rowSpan="6">
                      <a:txBody>
                        <a:bodyPr/>
                        <a:lstStyle/>
                        <a:p>
                          <a:pPr>
                            <a:lnSpc>
                              <a:spcPct val="150000"/>
                            </a:lnSpc>
                            <a:spcAft>
                              <a:spcPts val="0"/>
                            </a:spcAft>
                          </a:pPr>
                          <a:r>
                            <a:rPr lang="en-US" sz="2400" b="0" dirty="0">
                              <a:solidFill>
                                <a:schemeClr val="tx1"/>
                              </a:solidFill>
                              <a:effectLst/>
                              <a:latin typeface="+mj-lt"/>
                              <a:ea typeface="+mj-ea"/>
                              <a:cs typeface="Times New Roman" panose="02020603050405020304" pitchFamily="18" charset="0"/>
                            </a:rPr>
                            <a:t>H</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S</a:t>
                          </a:r>
                          <a:r>
                            <a:rPr lang="zh-CN" sz="2400" b="0" dirty="0">
                              <a:solidFill>
                                <a:schemeClr val="tx1"/>
                              </a:solidFill>
                              <a:effectLst/>
                              <a:latin typeface="+mj-lt"/>
                              <a:ea typeface="+mj-ea"/>
                              <a:cs typeface="Times New Roman" panose="02020603050405020304" pitchFamily="18" charset="0"/>
                            </a:rPr>
                            <a:t>、</a:t>
                          </a:r>
                          <a:r>
                            <a:rPr lang="en-US" sz="2400" b="0" dirty="0">
                              <a:solidFill>
                                <a:schemeClr val="tx1"/>
                              </a:solidFill>
                              <a:effectLst/>
                              <a:latin typeface="+mj-lt"/>
                              <a:ea typeface="+mj-ea"/>
                              <a:cs typeface="Times New Roman" panose="02020603050405020304" pitchFamily="18" charset="0"/>
                            </a:rPr>
                            <a:t>SO</a:t>
                          </a:r>
                          <a:r>
                            <a:rPr lang="en-US" sz="2400" b="0" baseline="-25000" dirty="0">
                              <a:solidFill>
                                <a:schemeClr val="tx1"/>
                              </a:solidFill>
                              <a:effectLst/>
                              <a:latin typeface="+mj-lt"/>
                              <a:ea typeface="+mj-ea"/>
                              <a:cs typeface="Times New Roman" panose="02020603050405020304" pitchFamily="18" charset="0"/>
                            </a:rPr>
                            <a:t>2</a:t>
                          </a:r>
                          <a:r>
                            <a:rPr lang="zh-CN" sz="2400" b="0" dirty="0">
                              <a:solidFill>
                                <a:schemeClr val="tx1"/>
                              </a:solidFill>
                              <a:effectLst/>
                              <a:latin typeface="+mj-lt"/>
                              <a:ea typeface="+mj-ea"/>
                              <a:cs typeface="Times New Roman" panose="02020603050405020304" pitchFamily="18" charset="0"/>
                            </a:rPr>
                            <a:t>、</a:t>
                          </a:r>
                          <a:r>
                            <a:rPr lang="en-US" sz="2400" b="0" dirty="0">
                              <a:solidFill>
                                <a:schemeClr val="tx1"/>
                              </a:solidFill>
                              <a:effectLst/>
                              <a:latin typeface="+mj-lt"/>
                              <a:ea typeface="+mj-ea"/>
                              <a:cs typeface="Times New Roman" panose="02020603050405020304" pitchFamily="18" charset="0"/>
                            </a:rPr>
                            <a:t>S</a:t>
                          </a:r>
                          <a14:m>
                            <m:oMath xmlns:m="http://schemas.openxmlformats.org/officeDocument/2006/math">
                              <m:sSubSup>
                                <m:sSubSupPr>
                                  <m:ctrlPr>
                                    <a:rPr lang="zh-CN" sz="2400" b="0" i="1">
                                      <a:solidFill>
                                        <a:schemeClr val="tx1"/>
                                      </a:solidFill>
                                      <a:effectLst/>
                                      <a:latin typeface="Cambria Math" panose="02040503050406030204" pitchFamily="18" charset="0"/>
                                      <a:ea typeface="+mj-ea"/>
                                      <a:cs typeface="Times New Roman" panose="02020603050405020304" pitchFamily="18" charset="0"/>
                                    </a:rPr>
                                  </m:ctrlPr>
                                </m:sSubSupPr>
                                <m:e>
                                  <m:r>
                                    <m:rPr>
                                      <m:nor/>
                                    </m:rPr>
                                    <a:rPr lang="en-US" altLang="zh-CN" sz="2400" b="0" kern="1200" dirty="0" smtClean="0">
                                      <a:solidFill>
                                        <a:schemeClr val="tx1"/>
                                      </a:solidFill>
                                      <a:effectLst/>
                                      <a:latin typeface="+mn-lt"/>
                                      <a:ea typeface="+mn-ea"/>
                                      <a:cs typeface="Times New Roman" panose="02020603050405020304" pitchFamily="18" charset="0"/>
                                    </a:rPr>
                                    <m:t>O</m:t>
                                  </m:r>
                                </m:e>
                                <m:sub>
                                  <m:r>
                                    <a:rPr lang="en-US" sz="2400" b="0" i="1">
                                      <a:solidFill>
                                        <a:schemeClr val="tx1"/>
                                      </a:solidFill>
                                      <a:effectLst/>
                                      <a:latin typeface="Cambria Math" panose="02040503050406030204" pitchFamily="18" charset="0"/>
                                      <a:ea typeface="+mj-ea"/>
                                      <a:cs typeface="Times New Roman" panose="02020603050405020304" pitchFamily="18" charset="0"/>
                                    </a:rPr>
                                    <m:t>3</m:t>
                                  </m:r>
                                </m:sub>
                                <m:sup>
                                  <m:r>
                                    <a:rPr lang="en-US" sz="2400" b="0" i="1">
                                      <a:solidFill>
                                        <a:schemeClr val="tx1"/>
                                      </a:solidFill>
                                      <a:effectLst/>
                                      <a:latin typeface="Cambria Math" panose="02040503050406030204" pitchFamily="18" charset="0"/>
                                      <a:ea typeface="+mj-ea"/>
                                      <a:cs typeface="Times New Roman" panose="02020603050405020304" pitchFamily="18" charset="0"/>
                                    </a:rPr>
                                    <m:t>2</m:t>
                                  </m:r>
                                  <m:r>
                                    <m:rPr>
                                      <m:nor/>
                                    </m:rPr>
                                    <a:rPr lang="en-US" sz="2400" b="0" i="1">
                                      <a:solidFill>
                                        <a:schemeClr val="tx1"/>
                                      </a:solidFill>
                                      <a:effectLst/>
                                      <a:latin typeface="+mj-lt"/>
                                      <a:ea typeface="+mj-ea"/>
                                      <a:cs typeface="Times New Roman" panose="02020603050405020304" pitchFamily="18" charset="0"/>
                                    </a:rPr>
                                    <m:t>−</m:t>
                                  </m:r>
                                </m:sup>
                              </m:sSubSup>
                            </m:oMath>
                          </a14:m>
                          <a:r>
                            <a:rPr lang="zh-CN" sz="2400" b="0" dirty="0">
                              <a:solidFill>
                                <a:schemeClr val="tx1"/>
                              </a:solidFill>
                              <a:effectLst/>
                              <a:latin typeface="+mj-lt"/>
                              <a:ea typeface="+mj-ea"/>
                              <a:cs typeface="Times New Roman" panose="02020603050405020304" pitchFamily="18" charset="0"/>
                            </a:rPr>
                            <a:t>的还原性</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US" sz="2400" b="0" dirty="0">
                              <a:solidFill>
                                <a:schemeClr val="tx1"/>
                              </a:solidFill>
                              <a:effectLst/>
                              <a:latin typeface="+mj-lt"/>
                              <a:ea typeface="+mj-ea"/>
                              <a:cs typeface="Times New Roman" panose="02020603050405020304" pitchFamily="18" charset="0"/>
                            </a:rPr>
                            <a:t>[2017</a:t>
                          </a:r>
                          <a:r>
                            <a:rPr lang="zh-CN" sz="2400" b="0" dirty="0">
                              <a:solidFill>
                                <a:schemeClr val="tx1"/>
                              </a:solidFill>
                              <a:effectLst/>
                              <a:latin typeface="+mj-lt"/>
                              <a:ea typeface="+mj-ea"/>
                              <a:cs typeface="Times New Roman" panose="02020603050405020304" pitchFamily="18" charset="0"/>
                            </a:rPr>
                            <a:t>天津理综</a:t>
                          </a:r>
                          <a:r>
                            <a:rPr lang="en-US" sz="2400" b="0" dirty="0">
                              <a:solidFill>
                                <a:schemeClr val="tx1"/>
                              </a:solidFill>
                              <a:effectLst/>
                              <a:latin typeface="+mj-lt"/>
                              <a:ea typeface="+mj-ea"/>
                              <a:cs typeface="Times New Roman" panose="02020603050405020304" pitchFamily="18" charset="0"/>
                            </a:rPr>
                            <a:t>,10]H</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S+Fe</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(SO</a:t>
                          </a:r>
                          <a:r>
                            <a:rPr lang="en-US" sz="2400" b="0" baseline="-25000" dirty="0">
                              <a:solidFill>
                                <a:schemeClr val="tx1"/>
                              </a:solidFill>
                              <a:effectLst/>
                              <a:latin typeface="+mj-lt"/>
                              <a:ea typeface="+mj-ea"/>
                              <a:cs typeface="Times New Roman" panose="02020603050405020304" pitchFamily="18" charset="0"/>
                            </a:rPr>
                            <a:t>4</a:t>
                          </a:r>
                          <a:r>
                            <a:rPr lang="en-US" sz="2400" b="0" dirty="0">
                              <a:solidFill>
                                <a:schemeClr val="tx1"/>
                              </a:solidFill>
                              <a:effectLst/>
                              <a:latin typeface="+mj-lt"/>
                              <a:ea typeface="+mj-ea"/>
                              <a:cs typeface="Times New Roman" panose="02020603050405020304" pitchFamily="18" charset="0"/>
                            </a:rPr>
                            <a:t>)</a:t>
                          </a:r>
                          <a:r>
                            <a:rPr lang="en-US" sz="2400" b="0" baseline="-25000" dirty="0">
                              <a:solidFill>
                                <a:schemeClr val="tx1"/>
                              </a:solidFill>
                              <a:effectLst/>
                              <a:latin typeface="+mj-lt"/>
                              <a:ea typeface="+mj-ea"/>
                              <a:cs typeface="Times New Roman" panose="02020603050405020304" pitchFamily="18" charset="0"/>
                            </a:rPr>
                            <a:t>3</a:t>
                          </a:r>
                          <a:r>
                            <a:rPr lang="en-US" sz="2400" b="0" dirty="0">
                              <a:solidFill>
                                <a:schemeClr val="tx1"/>
                              </a:solidFill>
                              <a:effectLst/>
                              <a:latin typeface="+mj-lt"/>
                              <a:ea typeface="+mj-ea"/>
                              <a:cs typeface="Times New Roman" panose="02020603050405020304" pitchFamily="18" charset="0"/>
                            </a:rPr>
                            <a:t>       S↓+2FeSO</a:t>
                          </a:r>
                          <a:r>
                            <a:rPr lang="en-US" sz="2400" b="0" baseline="-25000" dirty="0">
                              <a:solidFill>
                                <a:schemeClr val="tx1"/>
                              </a:solidFill>
                              <a:effectLst/>
                              <a:latin typeface="+mj-lt"/>
                              <a:ea typeface="+mj-ea"/>
                              <a:cs typeface="Times New Roman" panose="02020603050405020304" pitchFamily="18" charset="0"/>
                            </a:rPr>
                            <a:t>4</a:t>
                          </a:r>
                          <a:r>
                            <a:rPr lang="en-US" sz="2400" b="0" dirty="0">
                              <a:solidFill>
                                <a:schemeClr val="tx1"/>
                              </a:solidFill>
                              <a:effectLst/>
                              <a:latin typeface="+mj-lt"/>
                              <a:ea typeface="+mj-ea"/>
                              <a:cs typeface="Times New Roman" panose="02020603050405020304" pitchFamily="18" charset="0"/>
                            </a:rPr>
                            <a:t>+H</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SO</a:t>
                          </a:r>
                          <a:r>
                            <a:rPr lang="en-US" sz="2400" b="0" baseline="-25000" dirty="0">
                              <a:solidFill>
                                <a:schemeClr val="tx1"/>
                              </a:solidFill>
                              <a:effectLst/>
                              <a:latin typeface="+mj-lt"/>
                              <a:ea typeface="+mj-ea"/>
                              <a:cs typeface="Times New Roman" panose="02020603050405020304" pitchFamily="18" charset="0"/>
                            </a:rPr>
                            <a:t>4</a:t>
                          </a:r>
                          <a:endParaRPr lang="zh-CN" sz="24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74775154"/>
                      </a:ext>
                    </a:extLst>
                  </a:tr>
                  <a:tr h="528217">
                    <a:tc vMerge="1">
                      <a:txBody>
                        <a:bodyPr/>
                        <a:lstStyle/>
                        <a:p>
                          <a:endParaRPr lang="zh-CN" altLang="en-US"/>
                        </a:p>
                      </a:txBody>
                      <a:tcPr/>
                    </a:tc>
                    <a:tc>
                      <a:txBody>
                        <a:bodyPr/>
                        <a:lstStyle/>
                        <a:p>
                          <a:pPr>
                            <a:lnSpc>
                              <a:spcPct val="150000"/>
                            </a:lnSpc>
                            <a:spcAft>
                              <a:spcPts val="0"/>
                            </a:spcAft>
                          </a:pPr>
                          <a:r>
                            <a:rPr lang="en-US" sz="2400" b="0" dirty="0">
                              <a:solidFill>
                                <a:schemeClr val="tx1"/>
                              </a:solidFill>
                              <a:effectLst/>
                              <a:latin typeface="+mj-lt"/>
                              <a:ea typeface="+mj-ea"/>
                              <a:cs typeface="Times New Roman" panose="02020603050405020304" pitchFamily="18" charset="0"/>
                            </a:rPr>
                            <a:t>[2017</a:t>
                          </a:r>
                          <a:r>
                            <a:rPr lang="zh-CN" sz="2400" b="0" dirty="0">
                              <a:solidFill>
                                <a:schemeClr val="tx1"/>
                              </a:solidFill>
                              <a:effectLst/>
                              <a:latin typeface="+mj-lt"/>
                              <a:ea typeface="+mj-ea"/>
                              <a:cs typeface="Times New Roman" panose="02020603050405020304" pitchFamily="18" charset="0"/>
                            </a:rPr>
                            <a:t>北京理综</a:t>
                          </a:r>
                          <a:r>
                            <a:rPr lang="en-US" sz="2400" b="0" dirty="0">
                              <a:solidFill>
                                <a:schemeClr val="tx1"/>
                              </a:solidFill>
                              <a:effectLst/>
                              <a:latin typeface="+mj-lt"/>
                              <a:ea typeface="+mj-ea"/>
                              <a:cs typeface="Times New Roman" panose="02020603050405020304" pitchFamily="18" charset="0"/>
                            </a:rPr>
                            <a:t>,27(1)]2SO</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+O</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+4NH</a:t>
                          </a:r>
                          <a:r>
                            <a:rPr lang="en-US" sz="2400" b="0" baseline="-25000" dirty="0">
                              <a:solidFill>
                                <a:schemeClr val="tx1"/>
                              </a:solidFill>
                              <a:effectLst/>
                              <a:latin typeface="+mj-lt"/>
                              <a:ea typeface="+mj-ea"/>
                              <a:cs typeface="Times New Roman" panose="02020603050405020304" pitchFamily="18" charset="0"/>
                            </a:rPr>
                            <a:t>3</a:t>
                          </a:r>
                          <a:r>
                            <a:rPr lang="en-US" sz="2400" b="0" dirty="0">
                              <a:solidFill>
                                <a:schemeClr val="tx1"/>
                              </a:solidFill>
                              <a:effectLst/>
                              <a:latin typeface="+mj-lt"/>
                              <a:ea typeface="+mj-ea"/>
                              <a:cs typeface="Times New Roman" panose="02020603050405020304" pitchFamily="18" charset="0"/>
                            </a:rPr>
                            <a:t>+2H</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O      2(NH</a:t>
                          </a:r>
                          <a:r>
                            <a:rPr lang="en-US" sz="2400" b="0" baseline="-25000" dirty="0">
                              <a:solidFill>
                                <a:schemeClr val="tx1"/>
                              </a:solidFill>
                              <a:effectLst/>
                              <a:latin typeface="+mj-lt"/>
                              <a:ea typeface="+mj-ea"/>
                              <a:cs typeface="Times New Roman" panose="02020603050405020304" pitchFamily="18" charset="0"/>
                            </a:rPr>
                            <a:t>4</a:t>
                          </a:r>
                          <a:r>
                            <a:rPr lang="en-US" sz="2400" b="0" dirty="0">
                              <a:solidFill>
                                <a:schemeClr val="tx1"/>
                              </a:solidFill>
                              <a:effectLst/>
                              <a:latin typeface="+mj-lt"/>
                              <a:ea typeface="+mj-ea"/>
                              <a:cs typeface="Times New Roman" panose="02020603050405020304" pitchFamily="18" charset="0"/>
                            </a:rPr>
                            <a:t>)</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SO</a:t>
                          </a:r>
                          <a:r>
                            <a:rPr lang="en-US" sz="2400" b="0" baseline="-25000" dirty="0">
                              <a:solidFill>
                                <a:schemeClr val="tx1"/>
                              </a:solidFill>
                              <a:effectLst/>
                              <a:latin typeface="+mj-lt"/>
                              <a:ea typeface="+mj-ea"/>
                              <a:cs typeface="Times New Roman" panose="02020603050405020304" pitchFamily="18" charset="0"/>
                            </a:rPr>
                            <a:t>4</a:t>
                          </a:r>
                          <a:endParaRPr lang="zh-CN" sz="24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03656116"/>
                      </a:ext>
                    </a:extLst>
                  </a:tr>
                  <a:tr h="528217">
                    <a:tc vMerge="1">
                      <a:txBody>
                        <a:bodyPr/>
                        <a:lstStyle/>
                        <a:p>
                          <a:endParaRPr lang="zh-CN" altLang="en-US"/>
                        </a:p>
                      </a:txBody>
                      <a:tcPr/>
                    </a:tc>
                    <a:tc>
                      <a:txBody>
                        <a:bodyPr/>
                        <a:lstStyle/>
                        <a:p>
                          <a:pPr>
                            <a:lnSpc>
                              <a:spcPct val="150000"/>
                            </a:lnSpc>
                            <a:spcAft>
                              <a:spcPts val="0"/>
                            </a:spcAft>
                          </a:pPr>
                          <a:r>
                            <a:rPr lang="en-US" sz="2400" b="0" dirty="0">
                              <a:solidFill>
                                <a:schemeClr val="tx1"/>
                              </a:solidFill>
                              <a:effectLst/>
                              <a:latin typeface="+mj-lt"/>
                              <a:ea typeface="+mj-ea"/>
                              <a:cs typeface="Times New Roman" panose="02020603050405020304" pitchFamily="18" charset="0"/>
                            </a:rPr>
                            <a:t>[2016</a:t>
                          </a:r>
                          <a:r>
                            <a:rPr lang="zh-CN" sz="2400" b="0" dirty="0">
                              <a:solidFill>
                                <a:schemeClr val="tx1"/>
                              </a:solidFill>
                              <a:effectLst/>
                              <a:latin typeface="+mj-lt"/>
                              <a:ea typeface="+mj-ea"/>
                              <a:cs typeface="Times New Roman" panose="02020603050405020304" pitchFamily="18" charset="0"/>
                            </a:rPr>
                            <a:t>全国卷</a:t>
                          </a:r>
                          <a:r>
                            <a:rPr lang="en-US" sz="2400" b="0" dirty="0">
                              <a:solidFill>
                                <a:schemeClr val="tx1"/>
                              </a:solidFill>
                              <a:effectLst/>
                              <a:latin typeface="+mj-lt"/>
                              <a:ea typeface="+mj-ea"/>
                              <a:cs typeface="Times New Roman" panose="02020603050405020304" pitchFamily="18" charset="0"/>
                            </a:rPr>
                            <a:t>Ⅰ,28(2)]2NaClO</a:t>
                          </a:r>
                          <a:r>
                            <a:rPr lang="en-US" sz="2400" b="0" baseline="-25000" dirty="0">
                              <a:solidFill>
                                <a:schemeClr val="tx1"/>
                              </a:solidFill>
                              <a:effectLst/>
                              <a:latin typeface="+mj-lt"/>
                              <a:ea typeface="+mj-ea"/>
                              <a:cs typeface="Times New Roman" panose="02020603050405020304" pitchFamily="18" charset="0"/>
                            </a:rPr>
                            <a:t>3</a:t>
                          </a:r>
                          <a:r>
                            <a:rPr lang="en-US" sz="2400" b="0" dirty="0">
                              <a:solidFill>
                                <a:schemeClr val="tx1"/>
                              </a:solidFill>
                              <a:effectLst/>
                              <a:latin typeface="+mj-lt"/>
                              <a:ea typeface="+mj-ea"/>
                              <a:cs typeface="Times New Roman" panose="02020603050405020304" pitchFamily="18" charset="0"/>
                            </a:rPr>
                            <a:t>+SO</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+H</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SO</a:t>
                          </a:r>
                          <a:r>
                            <a:rPr lang="en-US" sz="2400" b="0" baseline="-25000" dirty="0">
                              <a:solidFill>
                                <a:schemeClr val="tx1"/>
                              </a:solidFill>
                              <a:effectLst/>
                              <a:latin typeface="+mj-lt"/>
                              <a:ea typeface="+mj-ea"/>
                              <a:cs typeface="Times New Roman" panose="02020603050405020304" pitchFamily="18" charset="0"/>
                            </a:rPr>
                            <a:t>4</a:t>
                          </a:r>
                          <a:r>
                            <a:rPr lang="en-US" sz="2400" b="0" dirty="0">
                              <a:solidFill>
                                <a:schemeClr val="tx1"/>
                              </a:solidFill>
                              <a:effectLst/>
                              <a:latin typeface="+mj-lt"/>
                              <a:ea typeface="+mj-ea"/>
                              <a:cs typeface="Times New Roman" panose="02020603050405020304" pitchFamily="18" charset="0"/>
                            </a:rPr>
                            <a:t>         2ClO</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+2NaHSO</a:t>
                          </a:r>
                          <a:r>
                            <a:rPr lang="en-US" sz="2400" b="0" baseline="-25000" dirty="0">
                              <a:solidFill>
                                <a:schemeClr val="tx1"/>
                              </a:solidFill>
                              <a:effectLst/>
                              <a:latin typeface="+mj-lt"/>
                              <a:ea typeface="+mj-ea"/>
                              <a:cs typeface="Times New Roman" panose="02020603050405020304" pitchFamily="18" charset="0"/>
                            </a:rPr>
                            <a:t>4</a:t>
                          </a:r>
                          <a:endParaRPr lang="zh-CN" sz="24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68633418"/>
                      </a:ext>
                    </a:extLst>
                  </a:tr>
                  <a:tr h="564837">
                    <a:tc vMerge="1">
                      <a:txBody>
                        <a:bodyPr/>
                        <a:lstStyle/>
                        <a:p>
                          <a:endParaRPr lang="zh-CN" altLang="en-US"/>
                        </a:p>
                      </a:txBody>
                      <a:tcPr/>
                    </a:tc>
                    <a:tc>
                      <a:txBody>
                        <a:bodyPr/>
                        <a:lstStyle/>
                        <a:p>
                          <a:pPr>
                            <a:lnSpc>
                              <a:spcPct val="150000"/>
                            </a:lnSpc>
                            <a:spcAft>
                              <a:spcPts val="0"/>
                            </a:spcAft>
                          </a:pPr>
                          <a:r>
                            <a:rPr lang="en-US" sz="2400" b="0" dirty="0">
                              <a:solidFill>
                                <a:schemeClr val="tx1"/>
                              </a:solidFill>
                              <a:effectLst/>
                              <a:latin typeface="+mj-lt"/>
                              <a:ea typeface="+mj-ea"/>
                              <a:cs typeface="Times New Roman" panose="02020603050405020304" pitchFamily="18" charset="0"/>
                            </a:rPr>
                            <a:t>[2016</a:t>
                          </a:r>
                          <a:r>
                            <a:rPr lang="zh-CN" sz="2400" b="0" dirty="0">
                              <a:solidFill>
                                <a:schemeClr val="tx1"/>
                              </a:solidFill>
                              <a:effectLst/>
                              <a:latin typeface="+mj-lt"/>
                              <a:ea typeface="+mj-ea"/>
                              <a:cs typeface="Times New Roman" panose="02020603050405020304" pitchFamily="18" charset="0"/>
                            </a:rPr>
                            <a:t>全国卷</a:t>
                          </a:r>
                          <a:r>
                            <a:rPr lang="en-US" sz="2400" b="0" dirty="0">
                              <a:solidFill>
                                <a:schemeClr val="tx1"/>
                              </a:solidFill>
                              <a:effectLst/>
                              <a:latin typeface="+mj-lt"/>
                              <a:ea typeface="+mj-ea"/>
                              <a:cs typeface="Times New Roman" panose="02020603050405020304" pitchFamily="18" charset="0"/>
                            </a:rPr>
                            <a:t>Ⅲ,27(3)]2S</a:t>
                          </a:r>
                          <a14:m>
                            <m:oMath xmlns:m="http://schemas.openxmlformats.org/officeDocument/2006/math">
                              <m:sSubSup>
                                <m:sSubSupPr>
                                  <m:ctrlPr>
                                    <a:rPr lang="zh-CN" sz="2400" b="0" i="1">
                                      <a:solidFill>
                                        <a:schemeClr val="tx1"/>
                                      </a:solidFill>
                                      <a:effectLst/>
                                      <a:latin typeface="Cambria Math" panose="02040503050406030204" pitchFamily="18" charset="0"/>
                                      <a:ea typeface="+mj-ea"/>
                                      <a:cs typeface="Times New Roman" panose="02020603050405020304" pitchFamily="18" charset="0"/>
                                    </a:rPr>
                                  </m:ctrlPr>
                                </m:sSubSupPr>
                                <m:e>
                                  <m:r>
                                    <m:rPr>
                                      <m:nor/>
                                    </m:rPr>
                                    <a:rPr lang="en-US" altLang="zh-CN" sz="2400" b="0" kern="1200" dirty="0" smtClean="0">
                                      <a:solidFill>
                                        <a:schemeClr val="tx1"/>
                                      </a:solidFill>
                                      <a:effectLst/>
                                      <a:latin typeface="+mn-lt"/>
                                      <a:ea typeface="+mn-ea"/>
                                      <a:cs typeface="Times New Roman" panose="02020603050405020304" pitchFamily="18" charset="0"/>
                                    </a:rPr>
                                    <m:t>O</m:t>
                                  </m:r>
                                </m:e>
                                <m:sub>
                                  <m:r>
                                    <a:rPr lang="en-US" sz="2400" b="0" i="1">
                                      <a:solidFill>
                                        <a:schemeClr val="tx1"/>
                                      </a:solidFill>
                                      <a:effectLst/>
                                      <a:latin typeface="Cambria Math" panose="02040503050406030204" pitchFamily="18" charset="0"/>
                                      <a:ea typeface="+mj-ea"/>
                                      <a:cs typeface="Times New Roman" panose="02020603050405020304" pitchFamily="18" charset="0"/>
                                    </a:rPr>
                                    <m:t>3</m:t>
                                  </m:r>
                                </m:sub>
                                <m:sup>
                                  <m:r>
                                    <a:rPr lang="en-US" sz="2400" b="0" i="1">
                                      <a:solidFill>
                                        <a:schemeClr val="tx1"/>
                                      </a:solidFill>
                                      <a:effectLst/>
                                      <a:latin typeface="Cambria Math" panose="02040503050406030204" pitchFamily="18" charset="0"/>
                                      <a:ea typeface="+mj-ea"/>
                                      <a:cs typeface="Times New Roman" panose="02020603050405020304" pitchFamily="18" charset="0"/>
                                    </a:rPr>
                                    <m:t>2</m:t>
                                  </m:r>
                                  <m:r>
                                    <m:rPr>
                                      <m:nor/>
                                    </m:rPr>
                                    <a:rPr lang="en-US" sz="2400" b="0" i="1">
                                      <a:solidFill>
                                        <a:schemeClr val="tx1"/>
                                      </a:solidFill>
                                      <a:effectLst/>
                                      <a:latin typeface="+mj-lt"/>
                                      <a:ea typeface="+mj-ea"/>
                                      <a:cs typeface="Times New Roman" panose="02020603050405020304" pitchFamily="18" charset="0"/>
                                    </a:rPr>
                                    <m:t>−</m:t>
                                  </m:r>
                                </m:sup>
                              </m:sSubSup>
                            </m:oMath>
                          </a14:m>
                          <a:r>
                            <a:rPr lang="en-US" sz="2400" b="0" dirty="0">
                              <a:solidFill>
                                <a:schemeClr val="tx1"/>
                              </a:solidFill>
                              <a:effectLst/>
                              <a:latin typeface="+mj-lt"/>
                              <a:ea typeface="+mj-ea"/>
                              <a:cs typeface="Times New Roman" panose="02020603050405020304" pitchFamily="18" charset="0"/>
                            </a:rPr>
                            <a:t>+Cl</a:t>
                          </a:r>
                          <a14:m>
                            <m:oMath xmlns:m="http://schemas.openxmlformats.org/officeDocument/2006/math">
                              <m:sSubSup>
                                <m:sSubSupPr>
                                  <m:ctrlPr>
                                    <a:rPr lang="zh-CN" sz="2400" b="0" i="1">
                                      <a:solidFill>
                                        <a:schemeClr val="tx1"/>
                                      </a:solidFill>
                                      <a:effectLst/>
                                      <a:latin typeface="Cambria Math" panose="02040503050406030204" pitchFamily="18" charset="0"/>
                                      <a:ea typeface="+mj-ea"/>
                                      <a:cs typeface="Times New Roman" panose="02020603050405020304" pitchFamily="18" charset="0"/>
                                    </a:rPr>
                                  </m:ctrlPr>
                                </m:sSubSupPr>
                                <m:e>
                                  <m:r>
                                    <m:rPr>
                                      <m:nor/>
                                    </m:rPr>
                                    <a:rPr lang="en-US" altLang="zh-CN" sz="2400" b="0" kern="1200" dirty="0" smtClean="0">
                                      <a:solidFill>
                                        <a:schemeClr val="tx1"/>
                                      </a:solidFill>
                                      <a:effectLst/>
                                      <a:latin typeface="+mn-lt"/>
                                      <a:ea typeface="+mn-ea"/>
                                      <a:cs typeface="Times New Roman" panose="02020603050405020304" pitchFamily="18" charset="0"/>
                                    </a:rPr>
                                    <m:t>O</m:t>
                                  </m:r>
                                </m:e>
                                <m:sub>
                                  <m:r>
                                    <a:rPr lang="en-US" sz="2400" b="0" i="1">
                                      <a:solidFill>
                                        <a:schemeClr val="tx1"/>
                                      </a:solidFill>
                                      <a:effectLst/>
                                      <a:latin typeface="Cambria Math" panose="02040503050406030204" pitchFamily="18" charset="0"/>
                                      <a:ea typeface="+mj-ea"/>
                                      <a:cs typeface="Times New Roman" panose="02020603050405020304" pitchFamily="18" charset="0"/>
                                    </a:rPr>
                                    <m:t>2</m:t>
                                  </m:r>
                                </m:sub>
                                <m:sup>
                                  <m:r>
                                    <m:rPr>
                                      <m:nor/>
                                    </m:rPr>
                                    <a:rPr lang="en-US" sz="2400" b="0" i="1">
                                      <a:solidFill>
                                        <a:schemeClr val="tx1"/>
                                      </a:solidFill>
                                      <a:effectLst/>
                                      <a:latin typeface="+mj-lt"/>
                                      <a:ea typeface="+mj-ea"/>
                                      <a:cs typeface="Times New Roman" panose="02020603050405020304" pitchFamily="18" charset="0"/>
                                    </a:rPr>
                                    <m:t>−</m:t>
                                  </m:r>
                                </m:sup>
                              </m:sSubSup>
                            </m:oMath>
                          </a14:m>
                          <a:r>
                            <a:rPr lang="en-US" sz="2400" b="0" dirty="0">
                              <a:solidFill>
                                <a:schemeClr val="tx1"/>
                              </a:solidFill>
                              <a:effectLst/>
                              <a:latin typeface="+mj-lt"/>
                              <a:ea typeface="+mj-ea"/>
                              <a:cs typeface="Times New Roman" panose="02020603050405020304" pitchFamily="18" charset="0"/>
                            </a:rPr>
                            <a:t>        2S</a:t>
                          </a:r>
                          <a14:m>
                            <m:oMath xmlns:m="http://schemas.openxmlformats.org/officeDocument/2006/math">
                              <m:sSubSup>
                                <m:sSubSupPr>
                                  <m:ctrlPr>
                                    <a:rPr lang="zh-CN" sz="2400" b="0" i="1">
                                      <a:solidFill>
                                        <a:schemeClr val="tx1"/>
                                      </a:solidFill>
                                      <a:effectLst/>
                                      <a:latin typeface="Cambria Math" panose="02040503050406030204" pitchFamily="18" charset="0"/>
                                      <a:ea typeface="+mj-ea"/>
                                      <a:cs typeface="Times New Roman" panose="02020603050405020304" pitchFamily="18" charset="0"/>
                                    </a:rPr>
                                  </m:ctrlPr>
                                </m:sSubSupPr>
                                <m:e>
                                  <m:r>
                                    <m:rPr>
                                      <m:nor/>
                                    </m:rPr>
                                    <a:rPr lang="en-US" altLang="zh-CN" sz="2400" b="0" kern="1200" dirty="0" smtClean="0">
                                      <a:solidFill>
                                        <a:schemeClr val="tx1"/>
                                      </a:solidFill>
                                      <a:effectLst/>
                                      <a:latin typeface="+mn-lt"/>
                                      <a:ea typeface="+mn-ea"/>
                                      <a:cs typeface="Times New Roman" panose="02020603050405020304" pitchFamily="18" charset="0"/>
                                    </a:rPr>
                                    <m:t>O</m:t>
                                  </m:r>
                                </m:e>
                                <m:sub>
                                  <m:r>
                                    <a:rPr lang="en-US" sz="2400" b="0" i="1">
                                      <a:solidFill>
                                        <a:schemeClr val="tx1"/>
                                      </a:solidFill>
                                      <a:effectLst/>
                                      <a:latin typeface="Cambria Math" panose="02040503050406030204" pitchFamily="18" charset="0"/>
                                      <a:ea typeface="+mj-ea"/>
                                      <a:cs typeface="Times New Roman" panose="02020603050405020304" pitchFamily="18" charset="0"/>
                                    </a:rPr>
                                    <m:t>4</m:t>
                                  </m:r>
                                </m:sub>
                                <m:sup>
                                  <m:r>
                                    <a:rPr lang="en-US" sz="2400" b="0" i="1">
                                      <a:solidFill>
                                        <a:schemeClr val="tx1"/>
                                      </a:solidFill>
                                      <a:effectLst/>
                                      <a:latin typeface="Cambria Math" panose="02040503050406030204" pitchFamily="18" charset="0"/>
                                      <a:ea typeface="+mj-ea"/>
                                      <a:cs typeface="Times New Roman" panose="02020603050405020304" pitchFamily="18" charset="0"/>
                                    </a:rPr>
                                    <m:t>2</m:t>
                                  </m:r>
                                  <m:r>
                                    <m:rPr>
                                      <m:nor/>
                                    </m:rPr>
                                    <a:rPr lang="en-US" sz="2400" b="0" i="1">
                                      <a:solidFill>
                                        <a:schemeClr val="tx1"/>
                                      </a:solidFill>
                                      <a:effectLst/>
                                      <a:latin typeface="+mj-lt"/>
                                      <a:ea typeface="+mj-ea"/>
                                      <a:cs typeface="Times New Roman" panose="02020603050405020304" pitchFamily="18" charset="0"/>
                                    </a:rPr>
                                    <m:t>−</m:t>
                                  </m:r>
                                </m:sup>
                              </m:sSubSup>
                            </m:oMath>
                          </a14:m>
                          <a:r>
                            <a:rPr lang="en-US" sz="2400" b="0" dirty="0">
                              <a:solidFill>
                                <a:schemeClr val="tx1"/>
                              </a:solidFill>
                              <a:effectLst/>
                              <a:latin typeface="+mj-lt"/>
                              <a:ea typeface="+mj-ea"/>
                              <a:cs typeface="Times New Roman" panose="02020603050405020304" pitchFamily="18" charset="0"/>
                            </a:rPr>
                            <a:t>+Cl</a:t>
                          </a:r>
                          <a:r>
                            <a:rPr lang="en-US" sz="2400" b="0" baseline="30000" dirty="0">
                              <a:solidFill>
                                <a:schemeClr val="tx1"/>
                              </a:solidFill>
                              <a:effectLst/>
                              <a:latin typeface="+mj-lt"/>
                              <a:ea typeface="+mj-ea"/>
                              <a:cs typeface="Times New Roman" panose="02020603050405020304" pitchFamily="18" charset="0"/>
                            </a:rPr>
                            <a:t>-</a:t>
                          </a:r>
                          <a:endParaRPr lang="zh-CN" sz="24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75069887"/>
                      </a:ext>
                    </a:extLst>
                  </a:tr>
                  <a:tr h="1129675">
                    <a:tc vMerge="1">
                      <a:txBody>
                        <a:bodyPr/>
                        <a:lstStyle/>
                        <a:p>
                          <a:endParaRPr lang="zh-CN" altLang="en-US"/>
                        </a:p>
                      </a:txBody>
                      <a:tcPr/>
                    </a:tc>
                    <a:tc>
                      <a:txBody>
                        <a:bodyPr/>
                        <a:lstStyle/>
                        <a:p>
                          <a:pPr>
                            <a:lnSpc>
                              <a:spcPct val="150000"/>
                            </a:lnSpc>
                            <a:spcAft>
                              <a:spcPts val="0"/>
                            </a:spcAft>
                          </a:pPr>
                          <a:r>
                            <a:rPr lang="en-US" sz="2400" b="0" dirty="0">
                              <a:solidFill>
                                <a:schemeClr val="tx1"/>
                              </a:solidFill>
                              <a:effectLst/>
                              <a:latin typeface="+mj-lt"/>
                              <a:ea typeface="+mj-ea"/>
                              <a:cs typeface="Times New Roman" panose="02020603050405020304" pitchFamily="18" charset="0"/>
                            </a:rPr>
                            <a:t>[2015</a:t>
                          </a:r>
                          <a:r>
                            <a:rPr lang="zh-CN" sz="2400" b="0" dirty="0">
                              <a:solidFill>
                                <a:schemeClr val="tx1"/>
                              </a:solidFill>
                              <a:effectLst/>
                              <a:latin typeface="+mj-lt"/>
                              <a:ea typeface="+mj-ea"/>
                              <a:cs typeface="Times New Roman" panose="02020603050405020304" pitchFamily="18" charset="0"/>
                            </a:rPr>
                            <a:t>山东理综</a:t>
                          </a:r>
                          <a:r>
                            <a:rPr lang="en-US" sz="2400" b="0" dirty="0">
                              <a:solidFill>
                                <a:schemeClr val="tx1"/>
                              </a:solidFill>
                              <a:effectLst/>
                              <a:latin typeface="+mj-lt"/>
                              <a:ea typeface="+mj-ea"/>
                              <a:cs typeface="Times New Roman" panose="02020603050405020304" pitchFamily="18" charset="0"/>
                            </a:rPr>
                            <a:t>,29(2)]2Co(OH)</a:t>
                          </a:r>
                          <a:r>
                            <a:rPr lang="en-US" sz="2400" b="0" baseline="-25000" dirty="0">
                              <a:solidFill>
                                <a:schemeClr val="tx1"/>
                              </a:solidFill>
                              <a:effectLst/>
                              <a:latin typeface="+mj-lt"/>
                              <a:ea typeface="+mj-ea"/>
                              <a:cs typeface="Times New Roman" panose="02020603050405020304" pitchFamily="18" charset="0"/>
                            </a:rPr>
                            <a:t>3</a:t>
                          </a:r>
                          <a:r>
                            <a:rPr lang="en-US" sz="2400" b="0" dirty="0">
                              <a:solidFill>
                                <a:schemeClr val="tx1"/>
                              </a:solidFill>
                              <a:effectLst/>
                              <a:latin typeface="+mj-lt"/>
                              <a:ea typeface="+mj-ea"/>
                              <a:cs typeface="Times New Roman" panose="02020603050405020304" pitchFamily="18" charset="0"/>
                            </a:rPr>
                            <a:t>+S</a:t>
                          </a:r>
                          <a14:m>
                            <m:oMath xmlns:m="http://schemas.openxmlformats.org/officeDocument/2006/math">
                              <m:sSubSup>
                                <m:sSubSupPr>
                                  <m:ctrlPr>
                                    <a:rPr lang="zh-CN" sz="2400" b="0" i="1">
                                      <a:solidFill>
                                        <a:schemeClr val="tx1"/>
                                      </a:solidFill>
                                      <a:effectLst/>
                                      <a:latin typeface="Cambria Math" panose="02040503050406030204" pitchFamily="18" charset="0"/>
                                      <a:ea typeface="+mj-ea"/>
                                      <a:cs typeface="Times New Roman" panose="02020603050405020304" pitchFamily="18" charset="0"/>
                                    </a:rPr>
                                  </m:ctrlPr>
                                </m:sSubSupPr>
                                <m:e>
                                  <m:r>
                                    <m:rPr>
                                      <m:nor/>
                                    </m:rPr>
                                    <a:rPr lang="en-US" altLang="zh-CN" sz="2400" b="0" kern="1200" dirty="0" smtClean="0">
                                      <a:solidFill>
                                        <a:schemeClr val="tx1"/>
                                      </a:solidFill>
                                      <a:effectLst/>
                                      <a:latin typeface="+mn-lt"/>
                                      <a:ea typeface="+mn-ea"/>
                                      <a:cs typeface="Times New Roman" panose="02020603050405020304" pitchFamily="18" charset="0"/>
                                    </a:rPr>
                                    <m:t>O</m:t>
                                  </m:r>
                                </m:e>
                                <m:sub>
                                  <m:r>
                                    <a:rPr lang="en-US" sz="2400" b="0" i="1">
                                      <a:solidFill>
                                        <a:schemeClr val="tx1"/>
                                      </a:solidFill>
                                      <a:effectLst/>
                                      <a:latin typeface="Cambria Math" panose="02040503050406030204" pitchFamily="18" charset="0"/>
                                      <a:ea typeface="+mj-ea"/>
                                      <a:cs typeface="Times New Roman" panose="02020603050405020304" pitchFamily="18" charset="0"/>
                                    </a:rPr>
                                    <m:t>3</m:t>
                                  </m:r>
                                </m:sub>
                                <m:sup>
                                  <m:r>
                                    <a:rPr lang="en-US" sz="2400" b="0" i="1">
                                      <a:solidFill>
                                        <a:schemeClr val="tx1"/>
                                      </a:solidFill>
                                      <a:effectLst/>
                                      <a:latin typeface="Cambria Math" panose="02040503050406030204" pitchFamily="18" charset="0"/>
                                      <a:ea typeface="+mj-ea"/>
                                      <a:cs typeface="Times New Roman" panose="02020603050405020304" pitchFamily="18" charset="0"/>
                                    </a:rPr>
                                    <m:t>2</m:t>
                                  </m:r>
                                  <m:r>
                                    <m:rPr>
                                      <m:nor/>
                                    </m:rPr>
                                    <a:rPr lang="en-US" sz="2400" b="0" i="1">
                                      <a:solidFill>
                                        <a:schemeClr val="tx1"/>
                                      </a:solidFill>
                                      <a:effectLst/>
                                      <a:latin typeface="+mj-lt"/>
                                      <a:ea typeface="+mj-ea"/>
                                      <a:cs typeface="Times New Roman" panose="02020603050405020304" pitchFamily="18" charset="0"/>
                                    </a:rPr>
                                    <m:t>−</m:t>
                                  </m:r>
                                </m:sup>
                              </m:sSubSup>
                            </m:oMath>
                          </a14:m>
                          <a:r>
                            <a:rPr lang="en-US" sz="2400" b="0" dirty="0">
                              <a:solidFill>
                                <a:schemeClr val="tx1"/>
                              </a:solidFill>
                              <a:effectLst/>
                              <a:latin typeface="+mj-lt"/>
                              <a:ea typeface="+mj-ea"/>
                              <a:cs typeface="Times New Roman" panose="02020603050405020304" pitchFamily="18" charset="0"/>
                            </a:rPr>
                            <a:t>+4H</a:t>
                          </a:r>
                          <a:r>
                            <a:rPr lang="en-US" sz="2400" b="0" baseline="30000" dirty="0">
                              <a:solidFill>
                                <a:schemeClr val="tx1"/>
                              </a:solidFill>
                              <a:effectLst/>
                              <a:latin typeface="+mj-lt"/>
                              <a:ea typeface="+mj-ea"/>
                              <a:cs typeface="Times New Roman" panose="02020603050405020304" pitchFamily="18" charset="0"/>
                            </a:rPr>
                            <a:t>+</a:t>
                          </a:r>
                          <a:r>
                            <a:rPr lang="en-US" sz="2400" b="0" dirty="0">
                              <a:solidFill>
                                <a:schemeClr val="tx1"/>
                              </a:solidFill>
                              <a:effectLst/>
                              <a:latin typeface="+mj-lt"/>
                              <a:ea typeface="+mj-ea"/>
                              <a:cs typeface="Times New Roman" panose="02020603050405020304" pitchFamily="18" charset="0"/>
                            </a:rPr>
                            <a:t>       2Co</a:t>
                          </a:r>
                          <a:r>
                            <a:rPr lang="en-US" sz="2400" b="0" baseline="30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+S</a:t>
                          </a:r>
                          <a14:m>
                            <m:oMath xmlns:m="http://schemas.openxmlformats.org/officeDocument/2006/math">
                              <m:sSubSup>
                                <m:sSubSupPr>
                                  <m:ctrlPr>
                                    <a:rPr lang="zh-CN" sz="2400" b="0" i="1">
                                      <a:solidFill>
                                        <a:schemeClr val="tx1"/>
                                      </a:solidFill>
                                      <a:effectLst/>
                                      <a:latin typeface="Cambria Math" panose="02040503050406030204" pitchFamily="18" charset="0"/>
                                      <a:ea typeface="+mj-ea"/>
                                      <a:cs typeface="Times New Roman" panose="02020603050405020304" pitchFamily="18" charset="0"/>
                                    </a:rPr>
                                  </m:ctrlPr>
                                </m:sSubSupPr>
                                <m:e>
                                  <m:r>
                                    <m:rPr>
                                      <m:nor/>
                                    </m:rPr>
                                    <a:rPr lang="en-US" altLang="zh-CN" sz="2400" b="0" kern="1200" dirty="0" smtClean="0">
                                      <a:solidFill>
                                        <a:schemeClr val="tx1"/>
                                      </a:solidFill>
                                      <a:effectLst/>
                                      <a:latin typeface="+mn-lt"/>
                                      <a:ea typeface="+mn-ea"/>
                                      <a:cs typeface="Times New Roman" panose="02020603050405020304" pitchFamily="18" charset="0"/>
                                    </a:rPr>
                                    <m:t>O</m:t>
                                  </m:r>
                                </m:e>
                                <m:sub>
                                  <m:r>
                                    <a:rPr lang="en-US" sz="2400" b="0" i="1">
                                      <a:solidFill>
                                        <a:schemeClr val="tx1"/>
                                      </a:solidFill>
                                      <a:effectLst/>
                                      <a:latin typeface="Cambria Math" panose="02040503050406030204" pitchFamily="18" charset="0"/>
                                      <a:ea typeface="+mj-ea"/>
                                      <a:cs typeface="Times New Roman" panose="02020603050405020304" pitchFamily="18" charset="0"/>
                                    </a:rPr>
                                    <m:t>4</m:t>
                                  </m:r>
                                </m:sub>
                                <m:sup>
                                  <m:r>
                                    <a:rPr lang="en-US" sz="2400" b="0" i="1">
                                      <a:solidFill>
                                        <a:schemeClr val="tx1"/>
                                      </a:solidFill>
                                      <a:effectLst/>
                                      <a:latin typeface="Cambria Math" panose="02040503050406030204" pitchFamily="18" charset="0"/>
                                      <a:ea typeface="+mj-ea"/>
                                      <a:cs typeface="Times New Roman" panose="02020603050405020304" pitchFamily="18" charset="0"/>
                                    </a:rPr>
                                    <m:t>2</m:t>
                                  </m:r>
                                  <m:r>
                                    <m:rPr>
                                      <m:nor/>
                                    </m:rPr>
                                    <a:rPr lang="en-US" sz="2400" b="0" i="1">
                                      <a:solidFill>
                                        <a:schemeClr val="tx1"/>
                                      </a:solidFill>
                                      <a:effectLst/>
                                      <a:latin typeface="+mj-lt"/>
                                      <a:ea typeface="+mj-ea"/>
                                      <a:cs typeface="Times New Roman" panose="02020603050405020304" pitchFamily="18" charset="0"/>
                                    </a:rPr>
                                    <m:t>−</m:t>
                                  </m:r>
                                </m:sup>
                              </m:sSubSup>
                            </m:oMath>
                          </a14:m>
                          <a:r>
                            <a:rPr lang="en-US" sz="2400" b="0" dirty="0">
                              <a:solidFill>
                                <a:schemeClr val="tx1"/>
                              </a:solidFill>
                              <a:effectLst/>
                              <a:latin typeface="+mj-lt"/>
                              <a:ea typeface="+mj-ea"/>
                              <a:cs typeface="Times New Roman" panose="02020603050405020304" pitchFamily="18" charset="0"/>
                            </a:rPr>
                            <a:t>+5H</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O</a:t>
                          </a:r>
                        </a:p>
                        <a:p>
                          <a:pPr>
                            <a:lnSpc>
                              <a:spcPct val="150000"/>
                            </a:lnSpc>
                            <a:spcAft>
                              <a:spcPts val="0"/>
                            </a:spcAft>
                          </a:pPr>
                          <a:r>
                            <a:rPr lang="en-US" sz="2400" b="0" dirty="0">
                              <a:solidFill>
                                <a:schemeClr val="tx1"/>
                              </a:solidFill>
                              <a:effectLst/>
                              <a:latin typeface="+mj-lt"/>
                              <a:ea typeface="+mj-ea"/>
                              <a:cs typeface="Times New Roman" panose="02020603050405020304" pitchFamily="18" charset="0"/>
                            </a:rPr>
                            <a:t>[</a:t>
                          </a:r>
                          <a:r>
                            <a:rPr lang="zh-CN" sz="2400" b="0" dirty="0">
                              <a:solidFill>
                                <a:schemeClr val="tx1"/>
                              </a:solidFill>
                              <a:effectLst/>
                              <a:latin typeface="+mj-lt"/>
                              <a:ea typeface="+mj-ea"/>
                              <a:cs typeface="Times New Roman" panose="02020603050405020304" pitchFamily="18" charset="0"/>
                            </a:rPr>
                            <a:t>或</a:t>
                          </a:r>
                          <a:r>
                            <a:rPr lang="en-US" sz="2400" b="0" dirty="0">
                              <a:solidFill>
                                <a:schemeClr val="tx1"/>
                              </a:solidFill>
                              <a:effectLst/>
                              <a:latin typeface="+mj-lt"/>
                              <a:ea typeface="+mj-ea"/>
                              <a:cs typeface="Times New Roman" panose="02020603050405020304" pitchFamily="18" charset="0"/>
                            </a:rPr>
                            <a:t>Co(OH)</a:t>
                          </a:r>
                          <a:r>
                            <a:rPr lang="en-US" sz="2400" b="0" baseline="-25000" dirty="0">
                              <a:solidFill>
                                <a:schemeClr val="tx1"/>
                              </a:solidFill>
                              <a:effectLst/>
                              <a:latin typeface="+mj-lt"/>
                              <a:ea typeface="+mj-ea"/>
                              <a:cs typeface="Times New Roman" panose="02020603050405020304" pitchFamily="18" charset="0"/>
                            </a:rPr>
                            <a:t>3</a:t>
                          </a:r>
                          <a:r>
                            <a:rPr lang="en-US" sz="2400" b="0" dirty="0">
                              <a:solidFill>
                                <a:schemeClr val="tx1"/>
                              </a:solidFill>
                              <a:effectLst/>
                              <a:latin typeface="+mj-lt"/>
                              <a:ea typeface="+mj-ea"/>
                              <a:cs typeface="Times New Roman" panose="02020603050405020304" pitchFamily="18" charset="0"/>
                            </a:rPr>
                            <a:t>+3H</a:t>
                          </a:r>
                          <a:r>
                            <a:rPr lang="en-US" sz="2400" b="0" baseline="30000" dirty="0">
                              <a:solidFill>
                                <a:schemeClr val="tx1"/>
                              </a:solidFill>
                              <a:effectLst/>
                              <a:latin typeface="+mj-lt"/>
                              <a:ea typeface="+mj-ea"/>
                              <a:cs typeface="Times New Roman" panose="02020603050405020304" pitchFamily="18" charset="0"/>
                            </a:rPr>
                            <a:t>+</a:t>
                          </a:r>
                          <a:r>
                            <a:rPr lang="en-US" sz="2400" b="0" dirty="0">
                              <a:solidFill>
                                <a:schemeClr val="tx1"/>
                              </a:solidFill>
                              <a:effectLst/>
                              <a:latin typeface="+mj-lt"/>
                              <a:ea typeface="+mj-ea"/>
                              <a:cs typeface="Times New Roman" panose="02020603050405020304" pitchFamily="18" charset="0"/>
                            </a:rPr>
                            <a:t>      Co</a:t>
                          </a:r>
                          <a:r>
                            <a:rPr lang="en-US" sz="2400" b="0" baseline="30000" dirty="0">
                              <a:solidFill>
                                <a:schemeClr val="tx1"/>
                              </a:solidFill>
                              <a:effectLst/>
                              <a:latin typeface="+mj-lt"/>
                              <a:ea typeface="+mj-ea"/>
                              <a:cs typeface="Times New Roman" panose="02020603050405020304" pitchFamily="18" charset="0"/>
                            </a:rPr>
                            <a:t>3+</a:t>
                          </a:r>
                          <a:r>
                            <a:rPr lang="en-US" sz="2400" b="0" dirty="0">
                              <a:solidFill>
                                <a:schemeClr val="tx1"/>
                              </a:solidFill>
                              <a:effectLst/>
                              <a:latin typeface="+mj-lt"/>
                              <a:ea typeface="+mj-ea"/>
                              <a:cs typeface="Times New Roman" panose="02020603050405020304" pitchFamily="18" charset="0"/>
                            </a:rPr>
                            <a:t>+3H</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O,2Co</a:t>
                          </a:r>
                          <a:r>
                            <a:rPr lang="en-US" sz="2400" b="0" baseline="30000" dirty="0">
                              <a:solidFill>
                                <a:schemeClr val="tx1"/>
                              </a:solidFill>
                              <a:effectLst/>
                              <a:latin typeface="+mj-lt"/>
                              <a:ea typeface="+mj-ea"/>
                              <a:cs typeface="Times New Roman" panose="02020603050405020304" pitchFamily="18" charset="0"/>
                            </a:rPr>
                            <a:t>3+</a:t>
                          </a:r>
                          <a:r>
                            <a:rPr lang="en-US" sz="2400" b="0" dirty="0">
                              <a:solidFill>
                                <a:schemeClr val="tx1"/>
                              </a:solidFill>
                              <a:effectLst/>
                              <a:latin typeface="+mj-lt"/>
                              <a:ea typeface="+mj-ea"/>
                              <a:cs typeface="Times New Roman" panose="02020603050405020304" pitchFamily="18" charset="0"/>
                            </a:rPr>
                            <a:t>+S</a:t>
                          </a:r>
                          <a14:m>
                            <m:oMath xmlns:m="http://schemas.openxmlformats.org/officeDocument/2006/math">
                              <m:sSubSup>
                                <m:sSubSupPr>
                                  <m:ctrlPr>
                                    <a:rPr lang="zh-CN" sz="2400" b="0" i="1">
                                      <a:solidFill>
                                        <a:schemeClr val="tx1"/>
                                      </a:solidFill>
                                      <a:effectLst/>
                                      <a:latin typeface="Cambria Math" panose="02040503050406030204" pitchFamily="18" charset="0"/>
                                      <a:ea typeface="+mj-ea"/>
                                      <a:cs typeface="Times New Roman" panose="02020603050405020304" pitchFamily="18" charset="0"/>
                                    </a:rPr>
                                  </m:ctrlPr>
                                </m:sSubSupPr>
                                <m:e>
                                  <m:r>
                                    <m:rPr>
                                      <m:nor/>
                                    </m:rPr>
                                    <a:rPr lang="en-US" altLang="zh-CN" sz="2400" b="0" kern="1200" dirty="0" smtClean="0">
                                      <a:solidFill>
                                        <a:schemeClr val="tx1"/>
                                      </a:solidFill>
                                      <a:effectLst/>
                                      <a:latin typeface="+mn-lt"/>
                                      <a:ea typeface="+mn-ea"/>
                                      <a:cs typeface="Times New Roman" panose="02020603050405020304" pitchFamily="18" charset="0"/>
                                    </a:rPr>
                                    <m:t>O</m:t>
                                  </m:r>
                                </m:e>
                                <m:sub>
                                  <m:r>
                                    <a:rPr lang="en-US" sz="2400" b="0" i="1">
                                      <a:solidFill>
                                        <a:schemeClr val="tx1"/>
                                      </a:solidFill>
                                      <a:effectLst/>
                                      <a:latin typeface="Cambria Math" panose="02040503050406030204" pitchFamily="18" charset="0"/>
                                      <a:ea typeface="+mj-ea"/>
                                      <a:cs typeface="Times New Roman" panose="02020603050405020304" pitchFamily="18" charset="0"/>
                                    </a:rPr>
                                    <m:t>3</m:t>
                                  </m:r>
                                </m:sub>
                                <m:sup>
                                  <m:r>
                                    <a:rPr lang="en-US" sz="2400" b="0" i="1">
                                      <a:solidFill>
                                        <a:schemeClr val="tx1"/>
                                      </a:solidFill>
                                      <a:effectLst/>
                                      <a:latin typeface="Cambria Math" panose="02040503050406030204" pitchFamily="18" charset="0"/>
                                      <a:ea typeface="+mj-ea"/>
                                      <a:cs typeface="Times New Roman" panose="02020603050405020304" pitchFamily="18" charset="0"/>
                                    </a:rPr>
                                    <m:t>2</m:t>
                                  </m:r>
                                  <m:r>
                                    <m:rPr>
                                      <m:nor/>
                                    </m:rPr>
                                    <a:rPr lang="en-US" sz="2400" b="0" i="1">
                                      <a:solidFill>
                                        <a:schemeClr val="tx1"/>
                                      </a:solidFill>
                                      <a:effectLst/>
                                      <a:latin typeface="+mj-lt"/>
                                      <a:ea typeface="+mj-ea"/>
                                      <a:cs typeface="Times New Roman" panose="02020603050405020304" pitchFamily="18" charset="0"/>
                                    </a:rPr>
                                    <m:t>−</m:t>
                                  </m:r>
                                </m:sup>
                              </m:sSubSup>
                            </m:oMath>
                          </a14:m>
                          <a:r>
                            <a:rPr lang="en-US" sz="2400" b="0" dirty="0">
                              <a:solidFill>
                                <a:schemeClr val="tx1"/>
                              </a:solidFill>
                              <a:effectLst/>
                              <a:latin typeface="+mj-lt"/>
                              <a:ea typeface="+mj-ea"/>
                              <a:cs typeface="Times New Roman" panose="02020603050405020304" pitchFamily="18" charset="0"/>
                            </a:rPr>
                            <a:t>+H</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O       2Co</a:t>
                          </a:r>
                          <a:r>
                            <a:rPr lang="en-US" sz="2400" b="0" baseline="30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+S</a:t>
                          </a:r>
                          <a14:m>
                            <m:oMath xmlns:m="http://schemas.openxmlformats.org/officeDocument/2006/math">
                              <m:sSubSup>
                                <m:sSubSupPr>
                                  <m:ctrlPr>
                                    <a:rPr lang="zh-CN" sz="2400" b="0" i="1">
                                      <a:solidFill>
                                        <a:schemeClr val="tx1"/>
                                      </a:solidFill>
                                      <a:effectLst/>
                                      <a:latin typeface="Cambria Math" panose="02040503050406030204" pitchFamily="18" charset="0"/>
                                      <a:ea typeface="+mj-ea"/>
                                      <a:cs typeface="Times New Roman" panose="02020603050405020304" pitchFamily="18" charset="0"/>
                                    </a:rPr>
                                  </m:ctrlPr>
                                </m:sSubSupPr>
                                <m:e>
                                  <m:r>
                                    <m:rPr>
                                      <m:nor/>
                                    </m:rPr>
                                    <a:rPr lang="en-US" altLang="zh-CN" sz="2400" b="0" kern="1200" dirty="0" smtClean="0">
                                      <a:solidFill>
                                        <a:schemeClr val="tx1"/>
                                      </a:solidFill>
                                      <a:effectLst/>
                                      <a:latin typeface="+mn-lt"/>
                                      <a:ea typeface="+mn-ea"/>
                                      <a:cs typeface="Times New Roman" panose="02020603050405020304" pitchFamily="18" charset="0"/>
                                    </a:rPr>
                                    <m:t>O</m:t>
                                  </m:r>
                                </m:e>
                                <m:sub>
                                  <m:r>
                                    <a:rPr lang="en-US" sz="2400" b="0" i="1">
                                      <a:solidFill>
                                        <a:schemeClr val="tx1"/>
                                      </a:solidFill>
                                      <a:effectLst/>
                                      <a:latin typeface="Cambria Math" panose="02040503050406030204" pitchFamily="18" charset="0"/>
                                      <a:ea typeface="+mj-ea"/>
                                      <a:cs typeface="Times New Roman" panose="02020603050405020304" pitchFamily="18" charset="0"/>
                                    </a:rPr>
                                    <m:t>4</m:t>
                                  </m:r>
                                </m:sub>
                                <m:sup>
                                  <m:r>
                                    <a:rPr lang="en-US" sz="2400" b="0" i="1">
                                      <a:solidFill>
                                        <a:schemeClr val="tx1"/>
                                      </a:solidFill>
                                      <a:effectLst/>
                                      <a:latin typeface="Cambria Math" panose="02040503050406030204" pitchFamily="18" charset="0"/>
                                      <a:ea typeface="+mj-ea"/>
                                      <a:cs typeface="Times New Roman" panose="02020603050405020304" pitchFamily="18" charset="0"/>
                                    </a:rPr>
                                    <m:t>2</m:t>
                                  </m:r>
                                  <m:r>
                                    <m:rPr>
                                      <m:nor/>
                                    </m:rPr>
                                    <a:rPr lang="en-US" sz="2400" b="0" i="1">
                                      <a:solidFill>
                                        <a:schemeClr val="tx1"/>
                                      </a:solidFill>
                                      <a:effectLst/>
                                      <a:latin typeface="+mj-lt"/>
                                      <a:ea typeface="+mj-ea"/>
                                      <a:cs typeface="Times New Roman" panose="02020603050405020304" pitchFamily="18" charset="0"/>
                                    </a:rPr>
                                    <m:t>−</m:t>
                                  </m:r>
                                </m:sup>
                              </m:sSubSup>
                            </m:oMath>
                          </a14:m>
                          <a:r>
                            <a:rPr lang="en-US" sz="2400" b="0" dirty="0">
                              <a:solidFill>
                                <a:schemeClr val="tx1"/>
                              </a:solidFill>
                              <a:effectLst/>
                              <a:latin typeface="+mj-lt"/>
                              <a:ea typeface="+mj-ea"/>
                              <a:cs typeface="Times New Roman" panose="02020603050405020304" pitchFamily="18" charset="0"/>
                            </a:rPr>
                            <a:t>+2H</a:t>
                          </a:r>
                          <a:r>
                            <a:rPr lang="en-US" sz="2400" b="0" baseline="30000" dirty="0" smtClean="0">
                              <a:solidFill>
                                <a:schemeClr val="tx1"/>
                              </a:solidFill>
                              <a:effectLst/>
                              <a:latin typeface="+mj-lt"/>
                              <a:ea typeface="+mj-ea"/>
                              <a:cs typeface="Times New Roman" panose="02020603050405020304" pitchFamily="18" charset="0"/>
                            </a:rPr>
                            <a:t>+</a:t>
                          </a:r>
                          <a:r>
                            <a:rPr lang="en-US" sz="2400" b="0" baseline="0" dirty="0" smtClean="0">
                              <a:solidFill>
                                <a:schemeClr val="tx1"/>
                              </a:solidFill>
                              <a:effectLst/>
                              <a:latin typeface="+mj-lt"/>
                              <a:ea typeface="+mj-ea"/>
                              <a:cs typeface="Times New Roman" panose="02020603050405020304" pitchFamily="18" charset="0"/>
                            </a:rPr>
                            <a:t>]</a:t>
                          </a:r>
                          <a:endParaRPr lang="zh-CN" sz="2400" b="0" baseline="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73409987"/>
                      </a:ext>
                    </a:extLst>
                  </a:tr>
                  <a:tr h="528217">
                    <a:tc vMerge="1">
                      <a:txBody>
                        <a:bodyPr/>
                        <a:lstStyle/>
                        <a:p>
                          <a:endParaRPr lang="zh-CN" altLang="en-US"/>
                        </a:p>
                      </a:txBody>
                      <a:tcPr/>
                    </a:tc>
                    <a:tc>
                      <a:txBody>
                        <a:bodyPr/>
                        <a:lstStyle/>
                        <a:p>
                          <a:pPr>
                            <a:lnSpc>
                              <a:spcPct val="150000"/>
                            </a:lnSpc>
                            <a:spcAft>
                              <a:spcPts val="0"/>
                            </a:spcAft>
                          </a:pPr>
                          <a:r>
                            <a:rPr lang="en-US" sz="2400" b="0" dirty="0">
                              <a:solidFill>
                                <a:schemeClr val="tx1"/>
                              </a:solidFill>
                              <a:effectLst/>
                              <a:latin typeface="+mj-lt"/>
                              <a:ea typeface="+mj-ea"/>
                              <a:cs typeface="Times New Roman" panose="02020603050405020304" pitchFamily="18" charset="0"/>
                            </a:rPr>
                            <a:t>[2014</a:t>
                          </a:r>
                          <a:r>
                            <a:rPr lang="zh-CN" sz="2400" b="0" dirty="0">
                              <a:solidFill>
                                <a:schemeClr val="tx1"/>
                              </a:solidFill>
                              <a:effectLst/>
                              <a:latin typeface="+mj-lt"/>
                              <a:ea typeface="+mj-ea"/>
                              <a:cs typeface="Times New Roman" panose="02020603050405020304" pitchFamily="18" charset="0"/>
                            </a:rPr>
                            <a:t>新课标全国卷</a:t>
                          </a:r>
                          <a:r>
                            <a:rPr lang="en-US" sz="2400" b="0" dirty="0">
                              <a:solidFill>
                                <a:schemeClr val="tx1"/>
                              </a:solidFill>
                              <a:effectLst/>
                              <a:latin typeface="+mj-lt"/>
                              <a:ea typeface="+mj-ea"/>
                              <a:cs typeface="Times New Roman" panose="02020603050405020304" pitchFamily="18" charset="0"/>
                            </a:rPr>
                            <a:t>Ⅰ,13C]3SO</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+2N</a:t>
                          </a:r>
                          <a14:m>
                            <m:oMath xmlns:m="http://schemas.openxmlformats.org/officeDocument/2006/math">
                              <m:sSubSup>
                                <m:sSubSupPr>
                                  <m:ctrlPr>
                                    <a:rPr lang="zh-CN" sz="2400" b="0" i="1">
                                      <a:solidFill>
                                        <a:schemeClr val="tx1"/>
                                      </a:solidFill>
                                      <a:effectLst/>
                                      <a:latin typeface="Cambria Math" panose="02040503050406030204" pitchFamily="18" charset="0"/>
                                      <a:ea typeface="+mj-ea"/>
                                      <a:cs typeface="Times New Roman" panose="02020603050405020304" pitchFamily="18" charset="0"/>
                                    </a:rPr>
                                  </m:ctrlPr>
                                </m:sSubSupPr>
                                <m:e>
                                  <m:r>
                                    <m:rPr>
                                      <m:nor/>
                                    </m:rPr>
                                    <a:rPr lang="en-US" altLang="zh-CN" sz="2400" b="0" kern="1200" dirty="0" smtClean="0">
                                      <a:solidFill>
                                        <a:schemeClr val="tx1"/>
                                      </a:solidFill>
                                      <a:effectLst/>
                                      <a:latin typeface="+mn-lt"/>
                                      <a:ea typeface="+mn-ea"/>
                                      <a:cs typeface="Times New Roman" panose="02020603050405020304" pitchFamily="18" charset="0"/>
                                    </a:rPr>
                                    <m:t>O</m:t>
                                  </m:r>
                                </m:e>
                                <m:sub>
                                  <m:r>
                                    <a:rPr lang="en-US" sz="2400" b="0" i="1">
                                      <a:solidFill>
                                        <a:schemeClr val="tx1"/>
                                      </a:solidFill>
                                      <a:effectLst/>
                                      <a:latin typeface="Cambria Math" panose="02040503050406030204" pitchFamily="18" charset="0"/>
                                      <a:ea typeface="+mj-ea"/>
                                      <a:cs typeface="Times New Roman" panose="02020603050405020304" pitchFamily="18" charset="0"/>
                                    </a:rPr>
                                    <m:t>3</m:t>
                                  </m:r>
                                </m:sub>
                                <m:sup>
                                  <m:r>
                                    <m:rPr>
                                      <m:nor/>
                                    </m:rPr>
                                    <a:rPr lang="en-US" sz="2400" b="0" i="1">
                                      <a:solidFill>
                                        <a:schemeClr val="tx1"/>
                                      </a:solidFill>
                                      <a:effectLst/>
                                      <a:latin typeface="+mj-lt"/>
                                      <a:ea typeface="+mj-ea"/>
                                      <a:cs typeface="Times New Roman" panose="02020603050405020304" pitchFamily="18" charset="0"/>
                                    </a:rPr>
                                    <m:t>−</m:t>
                                  </m:r>
                                </m:sup>
                              </m:sSubSup>
                            </m:oMath>
                          </a14:m>
                          <a:r>
                            <a:rPr lang="en-US" sz="2400" b="0" dirty="0">
                              <a:solidFill>
                                <a:schemeClr val="tx1"/>
                              </a:solidFill>
                              <a:effectLst/>
                              <a:latin typeface="+mj-lt"/>
                              <a:ea typeface="+mj-ea"/>
                              <a:cs typeface="Times New Roman" panose="02020603050405020304" pitchFamily="18" charset="0"/>
                            </a:rPr>
                            <a:t>+3Ba</a:t>
                          </a:r>
                          <a:r>
                            <a:rPr lang="en-US" sz="2400" b="0" baseline="30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+2H</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O     3BaSO</a:t>
                          </a:r>
                          <a:r>
                            <a:rPr lang="en-US" sz="2400" b="0" baseline="-25000" dirty="0">
                              <a:solidFill>
                                <a:schemeClr val="tx1"/>
                              </a:solidFill>
                              <a:effectLst/>
                              <a:latin typeface="+mj-lt"/>
                              <a:ea typeface="+mj-ea"/>
                              <a:cs typeface="Times New Roman" panose="02020603050405020304" pitchFamily="18" charset="0"/>
                            </a:rPr>
                            <a:t>4</a:t>
                          </a:r>
                          <a:r>
                            <a:rPr lang="en-US" sz="2400" b="0" dirty="0">
                              <a:solidFill>
                                <a:schemeClr val="tx1"/>
                              </a:solidFill>
                              <a:effectLst/>
                              <a:latin typeface="+mj-lt"/>
                              <a:ea typeface="+mj-ea"/>
                              <a:cs typeface="Times New Roman" panose="02020603050405020304" pitchFamily="18" charset="0"/>
                            </a:rPr>
                            <a:t>↓+2NO+4H</a:t>
                          </a:r>
                          <a:r>
                            <a:rPr lang="en-US" sz="2400" b="0" baseline="30000" dirty="0">
                              <a:solidFill>
                                <a:schemeClr val="tx1"/>
                              </a:solidFill>
                              <a:effectLst/>
                              <a:latin typeface="+mj-lt"/>
                              <a:ea typeface="+mj-ea"/>
                              <a:cs typeface="Times New Roman" panose="02020603050405020304" pitchFamily="18" charset="0"/>
                            </a:rPr>
                            <a:t>+</a:t>
                          </a:r>
                          <a:endParaRPr lang="zh-CN" sz="24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43823245"/>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3657996635"/>
                  </p:ext>
                </p:extLst>
              </p:nvPr>
            </p:nvGraphicFramePr>
            <p:xfrm>
              <a:off x="428263" y="994879"/>
              <a:ext cx="11527031" cy="5579051"/>
            </p:xfrm>
            <a:graphic>
              <a:graphicData uri="http://schemas.openxmlformats.org/drawingml/2006/table">
                <a:tbl>
                  <a:tblPr firstRow="1" firstCol="1" bandRow="1">
                    <a:tableStyleId>{5C22544A-7EE6-4342-B048-85BDC9FD1C3A}</a:tableStyleId>
                  </a:tblPr>
                  <a:tblGrid>
                    <a:gridCol w="1527859">
                      <a:extLst>
                        <a:ext uri="{9D8B030D-6E8A-4147-A177-3AD203B41FA5}">
                          <a16:colId xmlns:a16="http://schemas.microsoft.com/office/drawing/2014/main" xmlns:a14="http://schemas.microsoft.com/office/drawing/2010/main" xmlns="" val="2128257081"/>
                        </a:ext>
                      </a:extLst>
                    </a:gridCol>
                    <a:gridCol w="9999172">
                      <a:extLst>
                        <a:ext uri="{9D8B030D-6E8A-4147-A177-3AD203B41FA5}">
                          <a16:colId xmlns:a16="http://schemas.microsoft.com/office/drawing/2014/main" xmlns:a14="http://schemas.microsoft.com/office/drawing/2010/main" xmlns="" val="217415753"/>
                        </a:ext>
                      </a:extLst>
                    </a:gridCol>
                  </a:tblGrid>
                  <a:tr h="548640">
                    <a:tc rowSpan="3">
                      <a:txBody>
                        <a:bodyPr/>
                        <a:lstStyle/>
                        <a:p>
                          <a:pPr>
                            <a:lnSpc>
                              <a:spcPct val="150000"/>
                            </a:lnSpc>
                            <a:spcAft>
                              <a:spcPts val="0"/>
                            </a:spcAft>
                          </a:pPr>
                          <a:r>
                            <a:rPr lang="en-US" sz="2400" b="0" dirty="0">
                              <a:solidFill>
                                <a:schemeClr val="tx1"/>
                              </a:solidFill>
                              <a:effectLst/>
                              <a:latin typeface="+mj-lt"/>
                              <a:ea typeface="+mj-ea"/>
                            </a:rPr>
                            <a:t>H</a:t>
                          </a:r>
                          <a:r>
                            <a:rPr lang="en-US" sz="2400" b="0" baseline="-25000" dirty="0">
                              <a:solidFill>
                                <a:schemeClr val="tx1"/>
                              </a:solidFill>
                              <a:effectLst/>
                              <a:latin typeface="+mj-lt"/>
                              <a:ea typeface="+mj-ea"/>
                            </a:rPr>
                            <a:t>2</a:t>
                          </a:r>
                          <a:r>
                            <a:rPr lang="en-US" sz="2400" b="0" dirty="0">
                              <a:solidFill>
                                <a:schemeClr val="tx1"/>
                              </a:solidFill>
                              <a:effectLst/>
                              <a:latin typeface="+mj-lt"/>
                              <a:ea typeface="+mj-ea"/>
                            </a:rPr>
                            <a:t>S</a:t>
                          </a:r>
                          <a:r>
                            <a:rPr lang="zh-CN" sz="2400" b="0" dirty="0">
                              <a:solidFill>
                                <a:schemeClr val="tx1"/>
                              </a:solidFill>
                              <a:effectLst/>
                              <a:latin typeface="+mj-lt"/>
                              <a:ea typeface="+mj-ea"/>
                            </a:rPr>
                            <a:t>、</a:t>
                          </a:r>
                          <a:r>
                            <a:rPr lang="en-US" sz="2400" b="0" dirty="0">
                              <a:solidFill>
                                <a:schemeClr val="tx1"/>
                              </a:solidFill>
                              <a:effectLst/>
                              <a:latin typeface="+mj-lt"/>
                              <a:ea typeface="+mj-ea"/>
                            </a:rPr>
                            <a:t>H</a:t>
                          </a:r>
                          <a:r>
                            <a:rPr lang="en-US" sz="2400" b="0" baseline="-25000" dirty="0">
                              <a:solidFill>
                                <a:schemeClr val="tx1"/>
                              </a:solidFill>
                              <a:effectLst/>
                              <a:latin typeface="+mj-lt"/>
                              <a:ea typeface="+mj-ea"/>
                            </a:rPr>
                            <a:t>2</a:t>
                          </a:r>
                          <a:r>
                            <a:rPr lang="en-US" sz="2400" b="0" dirty="0">
                              <a:solidFill>
                                <a:schemeClr val="tx1"/>
                              </a:solidFill>
                              <a:effectLst/>
                              <a:latin typeface="+mj-lt"/>
                              <a:ea typeface="+mj-ea"/>
                            </a:rPr>
                            <a:t>SO</a:t>
                          </a:r>
                          <a:r>
                            <a:rPr lang="en-US" sz="2400" b="0" baseline="-25000" dirty="0">
                              <a:solidFill>
                                <a:schemeClr val="tx1"/>
                              </a:solidFill>
                              <a:effectLst/>
                              <a:latin typeface="+mj-lt"/>
                              <a:ea typeface="+mj-ea"/>
                            </a:rPr>
                            <a:t>3</a:t>
                          </a:r>
                          <a:r>
                            <a:rPr lang="zh-CN" sz="2400" b="0" dirty="0">
                              <a:solidFill>
                                <a:schemeClr val="tx1"/>
                              </a:solidFill>
                              <a:effectLst/>
                              <a:latin typeface="+mj-lt"/>
                              <a:ea typeface="+mj-ea"/>
                            </a:rPr>
                            <a:t>、</a:t>
                          </a:r>
                        </a:p>
                        <a:p>
                          <a:pPr>
                            <a:lnSpc>
                              <a:spcPct val="150000"/>
                            </a:lnSpc>
                            <a:spcAft>
                              <a:spcPts val="0"/>
                            </a:spcAft>
                          </a:pPr>
                          <a:r>
                            <a:rPr lang="zh-CN" sz="2400" b="0" dirty="0">
                              <a:solidFill>
                                <a:schemeClr val="tx1"/>
                              </a:solidFill>
                              <a:effectLst/>
                              <a:latin typeface="+mj-lt"/>
                              <a:ea typeface="+mj-ea"/>
                            </a:rPr>
                            <a:t>的弱酸性</a:t>
                          </a:r>
                          <a:endParaRPr lang="zh-CN" sz="2400" b="0" dirty="0">
                            <a:solidFill>
                              <a:schemeClr val="tx1"/>
                            </a:solidFill>
                            <a:effectLst/>
                            <a:latin typeface="+mj-lt"/>
                            <a:ea typeface="+mj-ea"/>
                            <a:cs typeface="Times New Roman" panose="02020603050405020304" pitchFamily="18" charset="0"/>
                          </a:endParaRPr>
                        </a:p>
                      </a:txBody>
                      <a:tcPr marL="11430" marR="114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US" sz="2400" b="0" dirty="0">
                              <a:solidFill>
                                <a:schemeClr val="tx1"/>
                              </a:solidFill>
                              <a:effectLst/>
                              <a:latin typeface="+mj-lt"/>
                              <a:ea typeface="+mj-ea"/>
                            </a:rPr>
                            <a:t>[2017</a:t>
                          </a:r>
                          <a:r>
                            <a:rPr lang="zh-CN" sz="2400" b="0" dirty="0">
                              <a:solidFill>
                                <a:schemeClr val="tx1"/>
                              </a:solidFill>
                              <a:effectLst/>
                              <a:latin typeface="+mj-lt"/>
                              <a:ea typeface="+mj-ea"/>
                            </a:rPr>
                            <a:t>全国卷</a:t>
                          </a:r>
                          <a:r>
                            <a:rPr lang="en-US" sz="2400" b="0" dirty="0">
                              <a:solidFill>
                                <a:schemeClr val="tx1"/>
                              </a:solidFill>
                              <a:effectLst/>
                              <a:latin typeface="+mj-lt"/>
                              <a:ea typeface="+mj-ea"/>
                            </a:rPr>
                            <a:t>Ⅰ,28(1)]</a:t>
                          </a:r>
                          <a:r>
                            <a:rPr lang="zh-CN" sz="2400" b="0" dirty="0">
                              <a:solidFill>
                                <a:schemeClr val="tx1"/>
                              </a:solidFill>
                              <a:effectLst/>
                              <a:latin typeface="+mj-lt"/>
                              <a:ea typeface="+mj-ea"/>
                            </a:rPr>
                            <a:t>氢硫酸与亚硫酸的酸性强弱比较</a:t>
                          </a:r>
                          <a:endParaRPr lang="zh-CN" sz="24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3202879522"/>
                      </a:ext>
                    </a:extLst>
                  </a:tr>
                  <a:tr h="564837">
                    <a:tc vMerge="1">
                      <a:txBody>
                        <a:bodyPr/>
                        <a:lstStyle/>
                        <a:p>
                          <a:endParaRPr lang="zh-CN" altLang="en-US"/>
                        </a:p>
                      </a:txBody>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305" t="-96774" r="-61" b="-817204"/>
                          </a:stretch>
                        </a:blipFill>
                      </a:tcPr>
                    </a:tc>
                    <a:extLst>
                      <a:ext uri="{0D108BD9-81ED-4DB2-BD59-A6C34878D82A}">
                        <a16:rowId xmlns:a16="http://schemas.microsoft.com/office/drawing/2014/main" xmlns:a14="http://schemas.microsoft.com/office/drawing/2010/main" xmlns="" val="3430124230"/>
                      </a:ext>
                    </a:extLst>
                  </a:tr>
                  <a:tr h="596925">
                    <a:tc vMerge="1">
                      <a:txBody>
                        <a:bodyPr/>
                        <a:lstStyle/>
                        <a:p>
                          <a:endParaRPr lang="zh-CN" altLang="en-US"/>
                        </a:p>
                      </a:txBody>
                      <a:tcPr/>
                    </a:tc>
                    <a:tc>
                      <a:txBody>
                        <a:bodyPr/>
                        <a:lstStyle/>
                        <a:p>
                          <a:pPr>
                            <a:lnSpc>
                              <a:spcPct val="150000"/>
                            </a:lnSpc>
                            <a:spcAft>
                              <a:spcPts val="0"/>
                            </a:spcAft>
                          </a:pPr>
                          <a:r>
                            <a:rPr lang="en-US" sz="2400" b="0" dirty="0">
                              <a:solidFill>
                                <a:schemeClr val="tx1"/>
                              </a:solidFill>
                              <a:effectLst/>
                              <a:latin typeface="+mj-lt"/>
                              <a:ea typeface="+mj-ea"/>
                            </a:rPr>
                            <a:t>[2015</a:t>
                          </a:r>
                          <a:r>
                            <a:rPr lang="zh-CN" sz="2400" b="0" dirty="0">
                              <a:solidFill>
                                <a:schemeClr val="tx1"/>
                              </a:solidFill>
                              <a:effectLst/>
                              <a:latin typeface="+mj-lt"/>
                              <a:ea typeface="+mj-ea"/>
                            </a:rPr>
                            <a:t>上海</a:t>
                          </a:r>
                          <a:r>
                            <a:rPr lang="en-US" sz="2400" b="0" dirty="0">
                              <a:solidFill>
                                <a:schemeClr val="tx1"/>
                              </a:solidFill>
                              <a:effectLst/>
                              <a:latin typeface="+mj-lt"/>
                              <a:ea typeface="+mj-ea"/>
                            </a:rPr>
                            <a:t>,12B] H</a:t>
                          </a:r>
                          <a:r>
                            <a:rPr lang="en-US" sz="2400" b="0" baseline="-25000" dirty="0">
                              <a:solidFill>
                                <a:schemeClr val="tx1"/>
                              </a:solidFill>
                              <a:effectLst/>
                              <a:latin typeface="+mj-lt"/>
                              <a:ea typeface="+mj-ea"/>
                            </a:rPr>
                            <a:t>2</a:t>
                          </a:r>
                          <a:r>
                            <a:rPr lang="en-US" sz="2400" b="0" dirty="0">
                              <a:solidFill>
                                <a:schemeClr val="tx1"/>
                              </a:solidFill>
                              <a:effectLst/>
                              <a:latin typeface="+mj-lt"/>
                              <a:ea typeface="+mj-ea"/>
                            </a:rPr>
                            <a:t>S+2NaOH      Na</a:t>
                          </a:r>
                          <a:r>
                            <a:rPr lang="en-US" sz="2400" b="0" baseline="-25000" dirty="0">
                              <a:solidFill>
                                <a:schemeClr val="tx1"/>
                              </a:solidFill>
                              <a:effectLst/>
                              <a:latin typeface="+mj-lt"/>
                              <a:ea typeface="+mj-ea"/>
                            </a:rPr>
                            <a:t>2</a:t>
                          </a:r>
                          <a:r>
                            <a:rPr lang="en-US" sz="2400" b="0" dirty="0">
                              <a:solidFill>
                                <a:schemeClr val="tx1"/>
                              </a:solidFill>
                              <a:effectLst/>
                              <a:latin typeface="+mj-lt"/>
                              <a:ea typeface="+mj-ea"/>
                            </a:rPr>
                            <a:t>S+2H</a:t>
                          </a:r>
                          <a:r>
                            <a:rPr lang="en-US" sz="2400" b="0" baseline="-25000" dirty="0">
                              <a:solidFill>
                                <a:schemeClr val="tx1"/>
                              </a:solidFill>
                              <a:effectLst/>
                              <a:latin typeface="+mj-lt"/>
                              <a:ea typeface="+mj-ea"/>
                            </a:rPr>
                            <a:t>2</a:t>
                          </a:r>
                          <a:r>
                            <a:rPr lang="en-US" sz="2400" b="0" dirty="0">
                              <a:solidFill>
                                <a:schemeClr val="tx1"/>
                              </a:solidFill>
                              <a:effectLst/>
                              <a:latin typeface="+mj-lt"/>
                              <a:ea typeface="+mj-ea"/>
                            </a:rPr>
                            <a:t>O</a:t>
                          </a:r>
                          <a:endParaRPr lang="zh-CN" sz="24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2251049239"/>
                      </a:ext>
                    </a:extLst>
                  </a:tr>
                  <a:tr h="548640">
                    <a:tc rowSpan="6">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t="-44322" r="-653785" b="-4416"/>
                          </a:stretch>
                        </a:blipFill>
                      </a:tcPr>
                    </a:tc>
                    <a:tc>
                      <a:txBody>
                        <a:bodyPr/>
                        <a:lstStyle/>
                        <a:p>
                          <a:pPr>
                            <a:lnSpc>
                              <a:spcPct val="150000"/>
                            </a:lnSpc>
                            <a:spcAft>
                              <a:spcPts val="0"/>
                            </a:spcAft>
                          </a:pPr>
                          <a:r>
                            <a:rPr lang="en-US" sz="2400" b="0" dirty="0">
                              <a:solidFill>
                                <a:schemeClr val="tx1"/>
                              </a:solidFill>
                              <a:effectLst/>
                              <a:latin typeface="+mj-lt"/>
                              <a:ea typeface="+mj-ea"/>
                              <a:cs typeface="Times New Roman" panose="02020603050405020304" pitchFamily="18" charset="0"/>
                            </a:rPr>
                            <a:t>[2017</a:t>
                          </a:r>
                          <a:r>
                            <a:rPr lang="zh-CN" sz="2400" b="0" dirty="0">
                              <a:solidFill>
                                <a:schemeClr val="tx1"/>
                              </a:solidFill>
                              <a:effectLst/>
                              <a:latin typeface="+mj-lt"/>
                              <a:ea typeface="+mj-ea"/>
                              <a:cs typeface="Times New Roman" panose="02020603050405020304" pitchFamily="18" charset="0"/>
                            </a:rPr>
                            <a:t>天津理综</a:t>
                          </a:r>
                          <a:r>
                            <a:rPr lang="en-US" sz="2400" b="0" dirty="0">
                              <a:solidFill>
                                <a:schemeClr val="tx1"/>
                              </a:solidFill>
                              <a:effectLst/>
                              <a:latin typeface="+mj-lt"/>
                              <a:ea typeface="+mj-ea"/>
                              <a:cs typeface="Times New Roman" panose="02020603050405020304" pitchFamily="18" charset="0"/>
                            </a:rPr>
                            <a:t>,10]H</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S+Fe</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(SO</a:t>
                          </a:r>
                          <a:r>
                            <a:rPr lang="en-US" sz="2400" b="0" baseline="-25000" dirty="0">
                              <a:solidFill>
                                <a:schemeClr val="tx1"/>
                              </a:solidFill>
                              <a:effectLst/>
                              <a:latin typeface="+mj-lt"/>
                              <a:ea typeface="+mj-ea"/>
                              <a:cs typeface="Times New Roman" panose="02020603050405020304" pitchFamily="18" charset="0"/>
                            </a:rPr>
                            <a:t>4</a:t>
                          </a:r>
                          <a:r>
                            <a:rPr lang="en-US" sz="2400" b="0" dirty="0">
                              <a:solidFill>
                                <a:schemeClr val="tx1"/>
                              </a:solidFill>
                              <a:effectLst/>
                              <a:latin typeface="+mj-lt"/>
                              <a:ea typeface="+mj-ea"/>
                              <a:cs typeface="Times New Roman" panose="02020603050405020304" pitchFamily="18" charset="0"/>
                            </a:rPr>
                            <a:t>)</a:t>
                          </a:r>
                          <a:r>
                            <a:rPr lang="en-US" sz="2400" b="0" baseline="-25000" dirty="0">
                              <a:solidFill>
                                <a:schemeClr val="tx1"/>
                              </a:solidFill>
                              <a:effectLst/>
                              <a:latin typeface="+mj-lt"/>
                              <a:ea typeface="+mj-ea"/>
                              <a:cs typeface="Times New Roman" panose="02020603050405020304" pitchFamily="18" charset="0"/>
                            </a:rPr>
                            <a:t>3</a:t>
                          </a:r>
                          <a:r>
                            <a:rPr lang="en-US" sz="2400" b="0" dirty="0">
                              <a:solidFill>
                                <a:schemeClr val="tx1"/>
                              </a:solidFill>
                              <a:effectLst/>
                              <a:latin typeface="+mj-lt"/>
                              <a:ea typeface="+mj-ea"/>
                              <a:cs typeface="Times New Roman" panose="02020603050405020304" pitchFamily="18" charset="0"/>
                            </a:rPr>
                            <a:t>       S↓+2FeSO</a:t>
                          </a:r>
                          <a:r>
                            <a:rPr lang="en-US" sz="2400" b="0" baseline="-25000" dirty="0">
                              <a:solidFill>
                                <a:schemeClr val="tx1"/>
                              </a:solidFill>
                              <a:effectLst/>
                              <a:latin typeface="+mj-lt"/>
                              <a:ea typeface="+mj-ea"/>
                              <a:cs typeface="Times New Roman" panose="02020603050405020304" pitchFamily="18" charset="0"/>
                            </a:rPr>
                            <a:t>4</a:t>
                          </a:r>
                          <a:r>
                            <a:rPr lang="en-US" sz="2400" b="0" dirty="0">
                              <a:solidFill>
                                <a:schemeClr val="tx1"/>
                              </a:solidFill>
                              <a:effectLst/>
                              <a:latin typeface="+mj-lt"/>
                              <a:ea typeface="+mj-ea"/>
                              <a:cs typeface="Times New Roman" panose="02020603050405020304" pitchFamily="18" charset="0"/>
                            </a:rPr>
                            <a:t>+H</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SO</a:t>
                          </a:r>
                          <a:r>
                            <a:rPr lang="en-US" sz="2400" b="0" baseline="-25000" dirty="0">
                              <a:solidFill>
                                <a:schemeClr val="tx1"/>
                              </a:solidFill>
                              <a:effectLst/>
                              <a:latin typeface="+mj-lt"/>
                              <a:ea typeface="+mj-ea"/>
                              <a:cs typeface="Times New Roman" panose="02020603050405020304" pitchFamily="18" charset="0"/>
                            </a:rPr>
                            <a:t>4</a:t>
                          </a:r>
                          <a:endParaRPr lang="zh-CN" sz="24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974775154"/>
                      </a:ext>
                    </a:extLst>
                  </a:tr>
                  <a:tr h="548640">
                    <a:tc vMerge="1">
                      <a:txBody>
                        <a:bodyPr/>
                        <a:lstStyle/>
                        <a:p>
                          <a:endParaRPr lang="zh-CN" altLang="en-US"/>
                        </a:p>
                      </a:txBody>
                      <a:tcPr/>
                    </a:tc>
                    <a:tc>
                      <a:txBody>
                        <a:bodyPr/>
                        <a:lstStyle/>
                        <a:p>
                          <a:pPr>
                            <a:lnSpc>
                              <a:spcPct val="150000"/>
                            </a:lnSpc>
                            <a:spcAft>
                              <a:spcPts val="0"/>
                            </a:spcAft>
                          </a:pPr>
                          <a:r>
                            <a:rPr lang="en-US" sz="2400" b="0" dirty="0">
                              <a:solidFill>
                                <a:schemeClr val="tx1"/>
                              </a:solidFill>
                              <a:effectLst/>
                              <a:latin typeface="+mj-lt"/>
                              <a:ea typeface="+mj-ea"/>
                              <a:cs typeface="Times New Roman" panose="02020603050405020304" pitchFamily="18" charset="0"/>
                            </a:rPr>
                            <a:t>[2017</a:t>
                          </a:r>
                          <a:r>
                            <a:rPr lang="zh-CN" sz="2400" b="0" dirty="0">
                              <a:solidFill>
                                <a:schemeClr val="tx1"/>
                              </a:solidFill>
                              <a:effectLst/>
                              <a:latin typeface="+mj-lt"/>
                              <a:ea typeface="+mj-ea"/>
                              <a:cs typeface="Times New Roman" panose="02020603050405020304" pitchFamily="18" charset="0"/>
                            </a:rPr>
                            <a:t>北京理综</a:t>
                          </a:r>
                          <a:r>
                            <a:rPr lang="en-US" sz="2400" b="0" dirty="0">
                              <a:solidFill>
                                <a:schemeClr val="tx1"/>
                              </a:solidFill>
                              <a:effectLst/>
                              <a:latin typeface="+mj-lt"/>
                              <a:ea typeface="+mj-ea"/>
                              <a:cs typeface="Times New Roman" panose="02020603050405020304" pitchFamily="18" charset="0"/>
                            </a:rPr>
                            <a:t>,27(1)]2SO</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+O</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+4NH</a:t>
                          </a:r>
                          <a:r>
                            <a:rPr lang="en-US" sz="2400" b="0" baseline="-25000" dirty="0">
                              <a:solidFill>
                                <a:schemeClr val="tx1"/>
                              </a:solidFill>
                              <a:effectLst/>
                              <a:latin typeface="+mj-lt"/>
                              <a:ea typeface="+mj-ea"/>
                              <a:cs typeface="Times New Roman" panose="02020603050405020304" pitchFamily="18" charset="0"/>
                            </a:rPr>
                            <a:t>3</a:t>
                          </a:r>
                          <a:r>
                            <a:rPr lang="en-US" sz="2400" b="0" dirty="0">
                              <a:solidFill>
                                <a:schemeClr val="tx1"/>
                              </a:solidFill>
                              <a:effectLst/>
                              <a:latin typeface="+mj-lt"/>
                              <a:ea typeface="+mj-ea"/>
                              <a:cs typeface="Times New Roman" panose="02020603050405020304" pitchFamily="18" charset="0"/>
                            </a:rPr>
                            <a:t>+2H</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O      2(NH</a:t>
                          </a:r>
                          <a:r>
                            <a:rPr lang="en-US" sz="2400" b="0" baseline="-25000" dirty="0">
                              <a:solidFill>
                                <a:schemeClr val="tx1"/>
                              </a:solidFill>
                              <a:effectLst/>
                              <a:latin typeface="+mj-lt"/>
                              <a:ea typeface="+mj-ea"/>
                              <a:cs typeface="Times New Roman" panose="02020603050405020304" pitchFamily="18" charset="0"/>
                            </a:rPr>
                            <a:t>4</a:t>
                          </a:r>
                          <a:r>
                            <a:rPr lang="en-US" sz="2400" b="0" dirty="0">
                              <a:solidFill>
                                <a:schemeClr val="tx1"/>
                              </a:solidFill>
                              <a:effectLst/>
                              <a:latin typeface="+mj-lt"/>
                              <a:ea typeface="+mj-ea"/>
                              <a:cs typeface="Times New Roman" panose="02020603050405020304" pitchFamily="18" charset="0"/>
                            </a:rPr>
                            <a:t>)</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SO</a:t>
                          </a:r>
                          <a:r>
                            <a:rPr lang="en-US" sz="2400" b="0" baseline="-25000" dirty="0">
                              <a:solidFill>
                                <a:schemeClr val="tx1"/>
                              </a:solidFill>
                              <a:effectLst/>
                              <a:latin typeface="+mj-lt"/>
                              <a:ea typeface="+mj-ea"/>
                              <a:cs typeface="Times New Roman" panose="02020603050405020304" pitchFamily="18" charset="0"/>
                            </a:rPr>
                            <a:t>4</a:t>
                          </a:r>
                          <a:endParaRPr lang="zh-CN" sz="24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2203656116"/>
                      </a:ext>
                    </a:extLst>
                  </a:tr>
                  <a:tr h="548640">
                    <a:tc vMerge="1">
                      <a:txBody>
                        <a:bodyPr/>
                        <a:lstStyle/>
                        <a:p>
                          <a:endParaRPr lang="zh-CN" altLang="en-US"/>
                        </a:p>
                      </a:txBody>
                      <a:tcPr/>
                    </a:tc>
                    <a:tc>
                      <a:txBody>
                        <a:bodyPr/>
                        <a:lstStyle/>
                        <a:p>
                          <a:pPr>
                            <a:lnSpc>
                              <a:spcPct val="150000"/>
                            </a:lnSpc>
                            <a:spcAft>
                              <a:spcPts val="0"/>
                            </a:spcAft>
                          </a:pPr>
                          <a:r>
                            <a:rPr lang="en-US" sz="2400" b="0" dirty="0">
                              <a:solidFill>
                                <a:schemeClr val="tx1"/>
                              </a:solidFill>
                              <a:effectLst/>
                              <a:latin typeface="+mj-lt"/>
                              <a:ea typeface="+mj-ea"/>
                              <a:cs typeface="Times New Roman" panose="02020603050405020304" pitchFamily="18" charset="0"/>
                            </a:rPr>
                            <a:t>[2016</a:t>
                          </a:r>
                          <a:r>
                            <a:rPr lang="zh-CN" sz="2400" b="0" dirty="0">
                              <a:solidFill>
                                <a:schemeClr val="tx1"/>
                              </a:solidFill>
                              <a:effectLst/>
                              <a:latin typeface="+mj-lt"/>
                              <a:ea typeface="+mj-ea"/>
                              <a:cs typeface="Times New Roman" panose="02020603050405020304" pitchFamily="18" charset="0"/>
                            </a:rPr>
                            <a:t>全国卷</a:t>
                          </a:r>
                          <a:r>
                            <a:rPr lang="en-US" sz="2400" b="0" dirty="0">
                              <a:solidFill>
                                <a:schemeClr val="tx1"/>
                              </a:solidFill>
                              <a:effectLst/>
                              <a:latin typeface="+mj-lt"/>
                              <a:ea typeface="+mj-ea"/>
                              <a:cs typeface="Times New Roman" panose="02020603050405020304" pitchFamily="18" charset="0"/>
                            </a:rPr>
                            <a:t>Ⅰ,28(2)]2NaClO</a:t>
                          </a:r>
                          <a:r>
                            <a:rPr lang="en-US" sz="2400" b="0" baseline="-25000" dirty="0">
                              <a:solidFill>
                                <a:schemeClr val="tx1"/>
                              </a:solidFill>
                              <a:effectLst/>
                              <a:latin typeface="+mj-lt"/>
                              <a:ea typeface="+mj-ea"/>
                              <a:cs typeface="Times New Roman" panose="02020603050405020304" pitchFamily="18" charset="0"/>
                            </a:rPr>
                            <a:t>3</a:t>
                          </a:r>
                          <a:r>
                            <a:rPr lang="en-US" sz="2400" b="0" dirty="0">
                              <a:solidFill>
                                <a:schemeClr val="tx1"/>
                              </a:solidFill>
                              <a:effectLst/>
                              <a:latin typeface="+mj-lt"/>
                              <a:ea typeface="+mj-ea"/>
                              <a:cs typeface="Times New Roman" panose="02020603050405020304" pitchFamily="18" charset="0"/>
                            </a:rPr>
                            <a:t>+SO</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+H</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SO</a:t>
                          </a:r>
                          <a:r>
                            <a:rPr lang="en-US" sz="2400" b="0" baseline="-25000" dirty="0">
                              <a:solidFill>
                                <a:schemeClr val="tx1"/>
                              </a:solidFill>
                              <a:effectLst/>
                              <a:latin typeface="+mj-lt"/>
                              <a:ea typeface="+mj-ea"/>
                              <a:cs typeface="Times New Roman" panose="02020603050405020304" pitchFamily="18" charset="0"/>
                            </a:rPr>
                            <a:t>4</a:t>
                          </a:r>
                          <a:r>
                            <a:rPr lang="en-US" sz="2400" b="0" dirty="0">
                              <a:solidFill>
                                <a:schemeClr val="tx1"/>
                              </a:solidFill>
                              <a:effectLst/>
                              <a:latin typeface="+mj-lt"/>
                              <a:ea typeface="+mj-ea"/>
                              <a:cs typeface="Times New Roman" panose="02020603050405020304" pitchFamily="18" charset="0"/>
                            </a:rPr>
                            <a:t>         2ClO</a:t>
                          </a:r>
                          <a:r>
                            <a:rPr lang="en-US" sz="2400" b="0" baseline="-25000" dirty="0">
                              <a:solidFill>
                                <a:schemeClr val="tx1"/>
                              </a:solidFill>
                              <a:effectLst/>
                              <a:latin typeface="+mj-lt"/>
                              <a:ea typeface="+mj-ea"/>
                              <a:cs typeface="Times New Roman" panose="02020603050405020304" pitchFamily="18" charset="0"/>
                            </a:rPr>
                            <a:t>2</a:t>
                          </a:r>
                          <a:r>
                            <a:rPr lang="en-US" sz="2400" b="0" dirty="0">
                              <a:solidFill>
                                <a:schemeClr val="tx1"/>
                              </a:solidFill>
                              <a:effectLst/>
                              <a:latin typeface="+mj-lt"/>
                              <a:ea typeface="+mj-ea"/>
                              <a:cs typeface="Times New Roman" panose="02020603050405020304" pitchFamily="18" charset="0"/>
                            </a:rPr>
                            <a:t>+2NaHSO</a:t>
                          </a:r>
                          <a:r>
                            <a:rPr lang="en-US" sz="2400" b="0" baseline="-25000" dirty="0">
                              <a:solidFill>
                                <a:schemeClr val="tx1"/>
                              </a:solidFill>
                              <a:effectLst/>
                              <a:latin typeface="+mj-lt"/>
                              <a:ea typeface="+mj-ea"/>
                              <a:cs typeface="Times New Roman" panose="02020603050405020304" pitchFamily="18" charset="0"/>
                            </a:rPr>
                            <a:t>4</a:t>
                          </a:r>
                          <a:endParaRPr lang="zh-CN" sz="24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1568633418"/>
                      </a:ext>
                    </a:extLst>
                  </a:tr>
                  <a:tr h="564837">
                    <a:tc vMerge="1">
                      <a:txBody>
                        <a:bodyPr/>
                        <a:lstStyle/>
                        <a:p>
                          <a:endParaRPr lang="zh-CN" altLang="en-US"/>
                        </a:p>
                      </a:txBody>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305" t="-591398" r="-61" b="-322581"/>
                          </a:stretch>
                        </a:blipFill>
                      </a:tcPr>
                    </a:tc>
                    <a:extLst>
                      <a:ext uri="{0D108BD9-81ED-4DB2-BD59-A6C34878D82A}">
                        <a16:rowId xmlns:a16="http://schemas.microsoft.com/office/drawing/2014/main" xmlns:a14="http://schemas.microsoft.com/office/drawing/2010/main" xmlns="" val="2575069887"/>
                      </a:ext>
                    </a:extLst>
                  </a:tr>
                  <a:tr h="1129675">
                    <a:tc vMerge="1">
                      <a:txBody>
                        <a:bodyPr/>
                        <a:lstStyle/>
                        <a:p>
                          <a:endParaRPr lang="zh-CN" altLang="en-US"/>
                        </a:p>
                      </a:txBody>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305" t="-347568" r="-61" b="-62162"/>
                          </a:stretch>
                        </a:blipFill>
                      </a:tcPr>
                    </a:tc>
                    <a:extLst>
                      <a:ext uri="{0D108BD9-81ED-4DB2-BD59-A6C34878D82A}">
                        <a16:rowId xmlns:a16="http://schemas.microsoft.com/office/drawing/2014/main" xmlns:a14="http://schemas.microsoft.com/office/drawing/2010/main" xmlns="" val="3373409987"/>
                      </a:ext>
                    </a:extLst>
                  </a:tr>
                  <a:tr h="528217">
                    <a:tc vMerge="1">
                      <a:txBody>
                        <a:bodyPr/>
                        <a:lstStyle/>
                        <a:p>
                          <a:endParaRPr lang="zh-CN" altLang="en-US"/>
                        </a:p>
                      </a:txBody>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305" t="-951724" r="-61" b="-32184"/>
                          </a:stretch>
                        </a:blipFill>
                      </a:tcPr>
                    </a:tc>
                    <a:extLst>
                      <a:ext uri="{0D108BD9-81ED-4DB2-BD59-A6C34878D82A}">
                        <a16:rowId xmlns:a16="http://schemas.microsoft.com/office/drawing/2014/main" xmlns:a14="http://schemas.microsoft.com/office/drawing/2010/main" xmlns="" val="1843823245"/>
                      </a:ext>
                    </a:extLst>
                  </a:tr>
                </a:tbl>
              </a:graphicData>
            </a:graphic>
          </p:graphicFrame>
        </mc:Fallback>
      </mc:AlternateContent>
      <p:pic>
        <p:nvPicPr>
          <p:cNvPr id="19" name="图片 18"/>
          <p:cNvPicPr/>
          <p:nvPr/>
        </p:nvPicPr>
        <p:blipFill>
          <a:blip r:embed="rId3"/>
          <a:stretch>
            <a:fillRect/>
          </a:stretch>
        </p:blipFill>
        <p:spPr>
          <a:xfrm>
            <a:off x="6233161" y="1739001"/>
            <a:ext cx="377304" cy="217534"/>
          </a:xfrm>
          <a:prstGeom prst="rect">
            <a:avLst/>
          </a:prstGeom>
        </p:spPr>
      </p:pic>
      <p:pic>
        <p:nvPicPr>
          <p:cNvPr id="20" name="图片 19"/>
          <p:cNvPicPr/>
          <p:nvPr/>
        </p:nvPicPr>
        <p:blipFill>
          <a:blip r:embed="rId3"/>
          <a:stretch>
            <a:fillRect/>
          </a:stretch>
        </p:blipFill>
        <p:spPr>
          <a:xfrm>
            <a:off x="5752423" y="2307961"/>
            <a:ext cx="377304" cy="217534"/>
          </a:xfrm>
          <a:prstGeom prst="rect">
            <a:avLst/>
          </a:prstGeom>
        </p:spPr>
      </p:pic>
      <p:pic>
        <p:nvPicPr>
          <p:cNvPr id="21" name="图片 20"/>
          <p:cNvPicPr/>
          <p:nvPr/>
        </p:nvPicPr>
        <p:blipFill>
          <a:blip r:embed="rId3"/>
          <a:stretch>
            <a:fillRect/>
          </a:stretch>
        </p:blipFill>
        <p:spPr>
          <a:xfrm>
            <a:off x="6316303" y="2937611"/>
            <a:ext cx="377304" cy="217534"/>
          </a:xfrm>
          <a:prstGeom prst="rect">
            <a:avLst/>
          </a:prstGeom>
        </p:spPr>
      </p:pic>
      <p:pic>
        <p:nvPicPr>
          <p:cNvPr id="22" name="图片 21"/>
          <p:cNvPicPr/>
          <p:nvPr/>
        </p:nvPicPr>
        <p:blipFill>
          <a:blip r:embed="rId3"/>
          <a:stretch>
            <a:fillRect/>
          </a:stretch>
        </p:blipFill>
        <p:spPr>
          <a:xfrm>
            <a:off x="7710056" y="3444693"/>
            <a:ext cx="377304" cy="217534"/>
          </a:xfrm>
          <a:prstGeom prst="rect">
            <a:avLst/>
          </a:prstGeom>
        </p:spPr>
      </p:pic>
      <p:pic>
        <p:nvPicPr>
          <p:cNvPr id="23" name="图片 22"/>
          <p:cNvPicPr/>
          <p:nvPr/>
        </p:nvPicPr>
        <p:blipFill>
          <a:blip r:embed="rId3"/>
          <a:stretch>
            <a:fillRect/>
          </a:stretch>
        </p:blipFill>
        <p:spPr>
          <a:xfrm>
            <a:off x="7468906" y="3955448"/>
            <a:ext cx="377304" cy="217534"/>
          </a:xfrm>
          <a:prstGeom prst="rect">
            <a:avLst/>
          </a:prstGeom>
        </p:spPr>
      </p:pic>
      <p:pic>
        <p:nvPicPr>
          <p:cNvPr id="24" name="图片 23"/>
          <p:cNvPicPr/>
          <p:nvPr/>
        </p:nvPicPr>
        <p:blipFill>
          <a:blip r:embed="rId3"/>
          <a:stretch>
            <a:fillRect/>
          </a:stretch>
        </p:blipFill>
        <p:spPr>
          <a:xfrm>
            <a:off x="6610465" y="4606866"/>
            <a:ext cx="377304" cy="217534"/>
          </a:xfrm>
          <a:prstGeom prst="rect">
            <a:avLst/>
          </a:prstGeom>
        </p:spPr>
      </p:pic>
      <p:pic>
        <p:nvPicPr>
          <p:cNvPr id="25" name="图片 24"/>
          <p:cNvPicPr/>
          <p:nvPr/>
        </p:nvPicPr>
        <p:blipFill>
          <a:blip r:embed="rId3"/>
          <a:stretch>
            <a:fillRect/>
          </a:stretch>
        </p:blipFill>
        <p:spPr>
          <a:xfrm>
            <a:off x="7710056" y="5141224"/>
            <a:ext cx="377304" cy="217534"/>
          </a:xfrm>
          <a:prstGeom prst="rect">
            <a:avLst/>
          </a:prstGeom>
        </p:spPr>
      </p:pic>
      <p:pic>
        <p:nvPicPr>
          <p:cNvPr id="26" name="图片 25"/>
          <p:cNvPicPr/>
          <p:nvPr/>
        </p:nvPicPr>
        <p:blipFill>
          <a:blip r:embed="rId3"/>
          <a:stretch>
            <a:fillRect/>
          </a:stretch>
        </p:blipFill>
        <p:spPr>
          <a:xfrm>
            <a:off x="4212476" y="5729167"/>
            <a:ext cx="377304" cy="217534"/>
          </a:xfrm>
          <a:prstGeom prst="rect">
            <a:avLst/>
          </a:prstGeom>
        </p:spPr>
      </p:pic>
      <p:pic>
        <p:nvPicPr>
          <p:cNvPr id="27" name="图片 26"/>
          <p:cNvPicPr/>
          <p:nvPr/>
        </p:nvPicPr>
        <p:blipFill>
          <a:blip r:embed="rId3"/>
          <a:stretch>
            <a:fillRect/>
          </a:stretch>
        </p:blipFill>
        <p:spPr>
          <a:xfrm>
            <a:off x="8563496" y="5741334"/>
            <a:ext cx="377304" cy="217534"/>
          </a:xfrm>
          <a:prstGeom prst="rect">
            <a:avLst/>
          </a:prstGeom>
        </p:spPr>
      </p:pic>
      <p:pic>
        <p:nvPicPr>
          <p:cNvPr id="28" name="图片 27"/>
          <p:cNvPicPr/>
          <p:nvPr/>
        </p:nvPicPr>
        <p:blipFill>
          <a:blip r:embed="rId3"/>
          <a:stretch>
            <a:fillRect/>
          </a:stretch>
        </p:blipFill>
        <p:spPr>
          <a:xfrm>
            <a:off x="8714874" y="6253244"/>
            <a:ext cx="377304" cy="217534"/>
          </a:xfrm>
          <a:prstGeom prst="rect">
            <a:avLst/>
          </a:prstGeom>
        </p:spPr>
      </p:pic>
    </p:spTree>
    <p:extLst>
      <p:ext uri="{BB962C8B-B14F-4D97-AF65-F5344CB8AC3E}">
        <p14:creationId xmlns:p14="http://schemas.microsoft.com/office/powerpoint/2010/main" val="27512844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87360" y="0"/>
            <a:ext cx="3125591"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化学专题九　氧、硫及其化合物和环境保护</a:t>
            </a:r>
          </a:p>
        </p:txBody>
      </p:sp>
      <p:sp>
        <p:nvSpPr>
          <p:cNvPr id="14" name="矩形 13">
            <a:extLst>
              <a:ext uri="{FF2B5EF4-FFF2-40B4-BE49-F238E27FC236}">
                <a16:creationId xmlns:a16="http://schemas.microsoft.com/office/drawing/2014/main" xmlns="" id="{9BCFBCDB-577C-4C84-9BF9-814CC413FB39}"/>
              </a:ext>
            </a:extLst>
          </p:cNvPr>
          <p:cNvSpPr/>
          <p:nvPr/>
        </p:nvSpPr>
        <p:spPr>
          <a:xfrm>
            <a:off x="250487" y="312735"/>
            <a:ext cx="11723912" cy="580865"/>
          </a:xfrm>
          <a:prstGeom prst="rect">
            <a:avLst/>
          </a:prstGeom>
        </p:spPr>
        <p:txBody>
          <a:bodyPr wrap="square">
            <a:spAutoFit/>
          </a:bodyPr>
          <a:lstStyle/>
          <a:p>
            <a:pPr algn="r">
              <a:lnSpc>
                <a:spcPct val="150000"/>
              </a:lnSpc>
            </a:pPr>
            <a:r>
              <a:rPr lang="en-US" altLang="zh-CN" sz="2400" dirty="0"/>
              <a:t>[</a:t>
            </a:r>
            <a:r>
              <a:rPr lang="zh-CN" altLang="en-US" sz="2400" dirty="0"/>
              <a:t>续表</a:t>
            </a:r>
            <a:r>
              <a:rPr lang="en-US" altLang="zh-CN" sz="2400" dirty="0"/>
              <a:t>]</a:t>
            </a:r>
            <a:endParaRPr lang="zh-CN" altLang="zh-CN" sz="2400"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3681049739"/>
                  </p:ext>
                </p:extLst>
              </p:nvPr>
            </p:nvGraphicFramePr>
            <p:xfrm>
              <a:off x="428263" y="1122744"/>
              <a:ext cx="11527031" cy="5294142"/>
            </p:xfrm>
            <a:graphic>
              <a:graphicData uri="http://schemas.openxmlformats.org/drawingml/2006/table">
                <a:tbl>
                  <a:tblPr firstRow="1" firstCol="1" bandRow="1">
                    <a:tableStyleId>{5C22544A-7EE6-4342-B048-85BDC9FD1C3A}</a:tableStyleId>
                  </a:tblPr>
                  <a:tblGrid>
                    <a:gridCol w="1770927">
                      <a:extLst>
                        <a:ext uri="{9D8B030D-6E8A-4147-A177-3AD203B41FA5}">
                          <a16:colId xmlns:a16="http://schemas.microsoft.com/office/drawing/2014/main" xmlns="" val="2128257081"/>
                        </a:ext>
                      </a:extLst>
                    </a:gridCol>
                    <a:gridCol w="9756104">
                      <a:extLst>
                        <a:ext uri="{9D8B030D-6E8A-4147-A177-3AD203B41FA5}">
                          <a16:colId xmlns:a16="http://schemas.microsoft.com/office/drawing/2014/main" xmlns="" val="217415753"/>
                        </a:ext>
                      </a:extLst>
                    </a:gridCol>
                  </a:tblGrid>
                  <a:tr h="1741887">
                    <a:tc>
                      <a:txBody>
                        <a:bodyPr/>
                        <a:lstStyle/>
                        <a:p>
                          <a:pPr algn="l">
                            <a:lnSpc>
                              <a:spcPct val="150000"/>
                            </a:lnSpc>
                            <a:spcAft>
                              <a:spcPts val="0"/>
                            </a:spcAft>
                          </a:pPr>
                          <a:r>
                            <a:rPr lang="en-US" sz="2800" b="0" dirty="0">
                              <a:solidFill>
                                <a:schemeClr val="tx1"/>
                              </a:solidFill>
                              <a:effectLst/>
                              <a:latin typeface="+mj-lt"/>
                              <a:ea typeface="+mj-ea"/>
                              <a:cs typeface="Times New Roman" panose="02020603050405020304" pitchFamily="18" charset="0"/>
                            </a:rPr>
                            <a:t>H</a:t>
                          </a:r>
                          <a:r>
                            <a:rPr lang="en-US" sz="2800" b="0" baseline="-25000" dirty="0">
                              <a:solidFill>
                                <a:schemeClr val="tx1"/>
                              </a:solidFill>
                              <a:effectLst/>
                              <a:latin typeface="+mj-lt"/>
                              <a:ea typeface="+mj-ea"/>
                              <a:cs typeface="Times New Roman" panose="02020603050405020304" pitchFamily="18" charset="0"/>
                            </a:rPr>
                            <a:t>2</a:t>
                          </a:r>
                          <a:r>
                            <a:rPr lang="en-US" sz="2800" b="0" dirty="0">
                              <a:solidFill>
                                <a:schemeClr val="tx1"/>
                              </a:solidFill>
                              <a:effectLst/>
                              <a:latin typeface="+mj-lt"/>
                              <a:ea typeface="+mj-ea"/>
                              <a:cs typeface="Times New Roman" panose="02020603050405020304" pitchFamily="18" charset="0"/>
                            </a:rPr>
                            <a:t>O</a:t>
                          </a:r>
                          <a:r>
                            <a:rPr lang="en-US" sz="2800" b="0" baseline="-25000" dirty="0">
                              <a:solidFill>
                                <a:schemeClr val="tx1"/>
                              </a:solidFill>
                              <a:effectLst/>
                              <a:latin typeface="+mj-lt"/>
                              <a:ea typeface="+mj-ea"/>
                              <a:cs typeface="Times New Roman" panose="02020603050405020304" pitchFamily="18" charset="0"/>
                            </a:rPr>
                            <a:t>2</a:t>
                          </a:r>
                          <a:r>
                            <a:rPr lang="zh-CN" sz="2800" b="0" dirty="0">
                              <a:solidFill>
                                <a:schemeClr val="tx1"/>
                              </a:solidFill>
                              <a:effectLst/>
                              <a:latin typeface="+mj-lt"/>
                              <a:ea typeface="+mj-ea"/>
                              <a:cs typeface="Times New Roman" panose="02020603050405020304" pitchFamily="18" charset="0"/>
                            </a:rPr>
                            <a:t>的强氧化性</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en-US" altLang="zh-CN" sz="2800" b="0" kern="1200" dirty="0">
                              <a:solidFill>
                                <a:schemeClr val="tx1"/>
                              </a:solidFill>
                              <a:effectLst/>
                              <a:latin typeface="+mj-lt"/>
                              <a:ea typeface="+mj-ea"/>
                              <a:cs typeface="+mn-cs"/>
                            </a:rPr>
                            <a:t>[2016</a:t>
                          </a:r>
                          <a:r>
                            <a:rPr lang="zh-CN" altLang="zh-CN" sz="2800" b="0" kern="1200" dirty="0">
                              <a:solidFill>
                                <a:schemeClr val="tx1"/>
                              </a:solidFill>
                              <a:effectLst/>
                              <a:latin typeface="+mj-lt"/>
                              <a:ea typeface="+mj-ea"/>
                              <a:cs typeface="+mn-cs"/>
                            </a:rPr>
                            <a:t>全国卷</a:t>
                          </a:r>
                          <a:r>
                            <a:rPr lang="en-US" altLang="zh-CN" sz="2800" b="0" kern="1200" dirty="0">
                              <a:solidFill>
                                <a:schemeClr val="tx1"/>
                              </a:solidFill>
                              <a:effectLst/>
                              <a:latin typeface="+mj-lt"/>
                              <a:ea typeface="+mj-ea"/>
                              <a:cs typeface="+mn-cs"/>
                            </a:rPr>
                            <a:t>Ⅱ,28(5)]H</a:t>
                          </a:r>
                          <a:r>
                            <a:rPr lang="en-US" altLang="zh-CN" sz="2800" b="0" kern="1200" baseline="-25000" dirty="0">
                              <a:solidFill>
                                <a:schemeClr val="tx1"/>
                              </a:solidFill>
                              <a:effectLst/>
                              <a:latin typeface="+mj-lt"/>
                              <a:ea typeface="+mj-ea"/>
                              <a:cs typeface="+mn-cs"/>
                            </a:rPr>
                            <a:t>2</a:t>
                          </a:r>
                          <a:r>
                            <a:rPr lang="en-US" altLang="zh-CN" sz="2800" b="0" kern="1200" dirty="0">
                              <a:solidFill>
                                <a:schemeClr val="tx1"/>
                              </a:solidFill>
                              <a:effectLst/>
                              <a:latin typeface="+mj-lt"/>
                              <a:ea typeface="+mj-ea"/>
                              <a:cs typeface="+mn-cs"/>
                            </a:rPr>
                            <a:t>O</a:t>
                          </a:r>
                          <a:r>
                            <a:rPr lang="en-US" altLang="zh-CN" sz="2800" b="0" kern="1200" baseline="-25000" dirty="0">
                              <a:solidFill>
                                <a:schemeClr val="tx1"/>
                              </a:solidFill>
                              <a:effectLst/>
                              <a:latin typeface="+mj-lt"/>
                              <a:ea typeface="+mj-ea"/>
                              <a:cs typeface="+mn-cs"/>
                            </a:rPr>
                            <a:t>2</a:t>
                          </a:r>
                          <a:r>
                            <a:rPr lang="en-US" altLang="zh-CN" sz="2800" b="0" kern="1200" dirty="0">
                              <a:solidFill>
                                <a:schemeClr val="tx1"/>
                              </a:solidFill>
                              <a:effectLst/>
                              <a:latin typeface="+mj-lt"/>
                              <a:ea typeface="+mj-ea"/>
                              <a:cs typeface="+mn-cs"/>
                            </a:rPr>
                            <a:t>+2Fe</a:t>
                          </a:r>
                          <a:r>
                            <a:rPr lang="en-US" altLang="zh-CN" sz="2800" b="0" kern="1200" baseline="30000" dirty="0">
                              <a:solidFill>
                                <a:schemeClr val="tx1"/>
                              </a:solidFill>
                              <a:effectLst/>
                              <a:latin typeface="+mj-lt"/>
                              <a:ea typeface="+mj-ea"/>
                              <a:cs typeface="+mn-cs"/>
                            </a:rPr>
                            <a:t>2+</a:t>
                          </a:r>
                          <a:r>
                            <a:rPr lang="en-US" altLang="zh-CN" sz="2800" b="0" kern="1200" dirty="0">
                              <a:solidFill>
                                <a:schemeClr val="tx1"/>
                              </a:solidFill>
                              <a:effectLst/>
                              <a:latin typeface="+mj-lt"/>
                              <a:ea typeface="+mj-ea"/>
                              <a:cs typeface="+mn-cs"/>
                            </a:rPr>
                            <a:t>+2H</a:t>
                          </a:r>
                          <a:r>
                            <a:rPr lang="en-US" altLang="zh-CN" sz="2800" b="0" kern="1200" baseline="30000" dirty="0">
                              <a:solidFill>
                                <a:schemeClr val="tx1"/>
                              </a:solidFill>
                              <a:effectLst/>
                              <a:latin typeface="+mj-lt"/>
                              <a:ea typeface="+mj-ea"/>
                              <a:cs typeface="+mn-cs"/>
                            </a:rPr>
                            <a:t>+</a:t>
                          </a:r>
                          <a:r>
                            <a:rPr lang="en-US" altLang="zh-CN" sz="2800" b="0" kern="1200" baseline="0" dirty="0">
                              <a:solidFill>
                                <a:schemeClr val="tx1"/>
                              </a:solidFill>
                              <a:effectLst/>
                              <a:latin typeface="+mj-lt"/>
                              <a:ea typeface="+mj-ea"/>
                              <a:cs typeface="+mn-cs"/>
                            </a:rPr>
                            <a:t>        </a:t>
                          </a:r>
                          <a:r>
                            <a:rPr lang="en-US" altLang="zh-CN" sz="2800" b="0" kern="1200" dirty="0">
                              <a:solidFill>
                                <a:schemeClr val="tx1"/>
                              </a:solidFill>
                              <a:effectLst/>
                              <a:latin typeface="+mj-lt"/>
                              <a:ea typeface="+mj-ea"/>
                              <a:cs typeface="+mn-cs"/>
                            </a:rPr>
                            <a:t>2Fe</a:t>
                          </a:r>
                          <a:r>
                            <a:rPr lang="en-US" altLang="zh-CN" sz="2800" b="0" kern="1200" baseline="30000" dirty="0">
                              <a:solidFill>
                                <a:schemeClr val="tx1"/>
                              </a:solidFill>
                              <a:effectLst/>
                              <a:latin typeface="+mj-lt"/>
                              <a:ea typeface="+mj-ea"/>
                              <a:cs typeface="+mn-cs"/>
                            </a:rPr>
                            <a:t>3+</a:t>
                          </a:r>
                          <a:r>
                            <a:rPr lang="en-US" altLang="zh-CN" sz="2800" b="0" kern="1200" dirty="0">
                              <a:solidFill>
                                <a:schemeClr val="tx1"/>
                              </a:solidFill>
                              <a:effectLst/>
                              <a:latin typeface="+mj-lt"/>
                              <a:ea typeface="+mj-ea"/>
                              <a:cs typeface="+mn-cs"/>
                            </a:rPr>
                            <a:t>+2H</a:t>
                          </a:r>
                          <a:r>
                            <a:rPr lang="en-US" altLang="zh-CN" sz="2800" b="0" kern="1200" baseline="-25000" dirty="0">
                              <a:solidFill>
                                <a:schemeClr val="tx1"/>
                              </a:solidFill>
                              <a:effectLst/>
                              <a:latin typeface="+mj-lt"/>
                              <a:ea typeface="+mj-ea"/>
                              <a:cs typeface="+mn-cs"/>
                            </a:rPr>
                            <a:t>2</a:t>
                          </a:r>
                          <a:r>
                            <a:rPr lang="en-US" altLang="zh-CN" sz="2800" b="0" kern="1200" dirty="0">
                              <a:solidFill>
                                <a:schemeClr val="tx1"/>
                              </a:solidFill>
                              <a:effectLst/>
                              <a:latin typeface="+mj-lt"/>
                              <a:ea typeface="+mj-ea"/>
                              <a:cs typeface="+mn-cs"/>
                            </a:rPr>
                            <a:t>O</a:t>
                          </a:r>
                          <a:endParaRPr lang="zh-CN" sz="28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02879522"/>
                      </a:ext>
                    </a:extLst>
                  </a:tr>
                  <a:tr h="697047">
                    <a:tc rowSpan="3">
                      <a:txBody>
                        <a:bodyPr/>
                        <a:lstStyle/>
                        <a:p>
                          <a:pPr algn="l">
                            <a:lnSpc>
                              <a:spcPct val="150000"/>
                            </a:lnSpc>
                            <a:spcAft>
                              <a:spcPts val="0"/>
                            </a:spcAft>
                          </a:pPr>
                          <a:r>
                            <a:rPr lang="en-US" sz="2800" b="0" dirty="0">
                              <a:solidFill>
                                <a:schemeClr val="tx1"/>
                              </a:solidFill>
                              <a:effectLst/>
                              <a:latin typeface="+mj-lt"/>
                              <a:ea typeface="+mj-ea"/>
                              <a:cs typeface="Times New Roman" panose="02020603050405020304" pitchFamily="18" charset="0"/>
                            </a:rPr>
                            <a:t>Na</a:t>
                          </a:r>
                          <a:r>
                            <a:rPr lang="en-US" sz="2800" b="0" baseline="-25000" dirty="0">
                              <a:solidFill>
                                <a:schemeClr val="tx1"/>
                              </a:solidFill>
                              <a:effectLst/>
                              <a:latin typeface="+mj-lt"/>
                              <a:ea typeface="+mj-ea"/>
                              <a:cs typeface="Times New Roman" panose="02020603050405020304" pitchFamily="18" charset="0"/>
                            </a:rPr>
                            <a:t>2</a:t>
                          </a:r>
                          <a:r>
                            <a:rPr lang="en-US" sz="2800" b="0" dirty="0">
                              <a:solidFill>
                                <a:schemeClr val="tx1"/>
                              </a:solidFill>
                              <a:effectLst/>
                              <a:latin typeface="+mj-lt"/>
                              <a:ea typeface="+mj-ea"/>
                              <a:cs typeface="Times New Roman" panose="02020603050405020304" pitchFamily="18" charset="0"/>
                            </a:rPr>
                            <a:t>S</a:t>
                          </a:r>
                          <a:r>
                            <a:rPr lang="en-US" sz="2800" b="0" baseline="-25000" dirty="0">
                              <a:solidFill>
                                <a:schemeClr val="tx1"/>
                              </a:solidFill>
                              <a:effectLst/>
                              <a:latin typeface="+mj-lt"/>
                              <a:ea typeface="+mj-ea"/>
                              <a:cs typeface="Times New Roman" panose="02020603050405020304" pitchFamily="18" charset="0"/>
                            </a:rPr>
                            <a:t>2</a:t>
                          </a:r>
                          <a:r>
                            <a:rPr lang="en-US" sz="2800" b="0" dirty="0">
                              <a:solidFill>
                                <a:schemeClr val="tx1"/>
                              </a:solidFill>
                              <a:effectLst/>
                              <a:latin typeface="+mj-lt"/>
                              <a:ea typeface="+mj-ea"/>
                              <a:cs typeface="Times New Roman" panose="02020603050405020304" pitchFamily="18" charset="0"/>
                            </a:rPr>
                            <a:t>O</a:t>
                          </a:r>
                          <a:r>
                            <a:rPr lang="en-US" sz="2800" b="0" baseline="-25000" dirty="0">
                              <a:solidFill>
                                <a:schemeClr val="tx1"/>
                              </a:solidFill>
                              <a:effectLst/>
                              <a:latin typeface="+mj-lt"/>
                              <a:ea typeface="+mj-ea"/>
                              <a:cs typeface="Times New Roman" panose="02020603050405020304" pitchFamily="18" charset="0"/>
                            </a:rPr>
                            <a:t>3</a:t>
                          </a:r>
                          <a:r>
                            <a:rPr lang="zh-CN" sz="2800" b="0" dirty="0">
                              <a:solidFill>
                                <a:schemeClr val="tx1"/>
                              </a:solidFill>
                              <a:effectLst/>
                              <a:latin typeface="+mj-lt"/>
                              <a:ea typeface="+mj-ea"/>
                              <a:cs typeface="Times New Roman" panose="02020603050405020304" pitchFamily="18" charset="0"/>
                            </a:rPr>
                            <a:t>的制备及性质</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en-US" sz="2800" b="0" dirty="0">
                              <a:solidFill>
                                <a:srgbClr val="000000"/>
                              </a:solidFill>
                              <a:effectLst/>
                              <a:latin typeface="+mj-lt"/>
                              <a:ea typeface="+mj-ea"/>
                              <a:cs typeface="Times New Roman" panose="02020603050405020304" pitchFamily="18" charset="0"/>
                            </a:rPr>
                            <a:t>[2017</a:t>
                          </a:r>
                          <a:r>
                            <a:rPr lang="zh-CN" sz="2800" b="0" dirty="0">
                              <a:solidFill>
                                <a:srgbClr val="000000"/>
                              </a:solidFill>
                              <a:effectLst/>
                              <a:latin typeface="+mj-lt"/>
                              <a:ea typeface="+mj-ea"/>
                              <a:cs typeface="Times New Roman" panose="02020603050405020304" pitchFamily="18" charset="0"/>
                            </a:rPr>
                            <a:t>全国卷</a:t>
                          </a:r>
                          <a:r>
                            <a:rPr lang="en-US" sz="2800" b="0" dirty="0">
                              <a:solidFill>
                                <a:srgbClr val="000000"/>
                              </a:solidFill>
                              <a:effectLst/>
                              <a:latin typeface="+mj-lt"/>
                              <a:ea typeface="+mj-ea"/>
                              <a:cs typeface="Times New Roman" panose="02020603050405020304" pitchFamily="18" charset="0"/>
                            </a:rPr>
                            <a:t>Ⅱ,28]2S</a:t>
                          </a:r>
                          <a:r>
                            <a:rPr lang="en-US" sz="2800" b="0" baseline="-25000" dirty="0">
                              <a:solidFill>
                                <a:srgbClr val="000000"/>
                              </a:solidFill>
                              <a:effectLst/>
                              <a:latin typeface="+mj-lt"/>
                              <a:ea typeface="+mj-ea"/>
                              <a:cs typeface="Times New Roman" panose="02020603050405020304" pitchFamily="18" charset="0"/>
                            </a:rPr>
                            <a:t>2</a:t>
                          </a:r>
                          <a14:m>
                            <m:oMath xmlns:m="http://schemas.openxmlformats.org/officeDocument/2006/math">
                              <m:sSubSup>
                                <m:sSubSupPr>
                                  <m:ctrlPr>
                                    <a:rPr lang="zh-CN" sz="3200" b="0" i="1">
                                      <a:solidFill>
                                        <a:srgbClr val="000000"/>
                                      </a:solidFill>
                                      <a:effectLst/>
                                      <a:latin typeface="Cambria Math" panose="02040503050406030204" pitchFamily="18" charset="0"/>
                                      <a:ea typeface="+mj-ea"/>
                                      <a:cs typeface="Times New Roman" panose="02020603050405020304" pitchFamily="18" charset="0"/>
                                    </a:rPr>
                                  </m:ctrlPr>
                                </m:sSubSupPr>
                                <m:e>
                                  <m:r>
                                    <m:rPr>
                                      <m:nor/>
                                    </m:rPr>
                                    <a:rPr lang="en-US" altLang="zh-CN" sz="2800" b="0" kern="1200" dirty="0" smtClean="0">
                                      <a:solidFill>
                                        <a:schemeClr val="tx1"/>
                                      </a:solidFill>
                                      <a:effectLst/>
                                      <a:latin typeface="+mn-lt"/>
                                      <a:ea typeface="+mn-ea"/>
                                      <a:cs typeface="Times New Roman" panose="02020603050405020304" pitchFamily="18" charset="0"/>
                                    </a:rPr>
                                    <m:t>O</m:t>
                                  </m:r>
                                </m:e>
                                <m:sub>
                                  <m:r>
                                    <a:rPr lang="en-US" sz="3200" b="0" i="1">
                                      <a:solidFill>
                                        <a:srgbClr val="000000"/>
                                      </a:solidFill>
                                      <a:effectLst/>
                                      <a:latin typeface="Cambria Math" panose="02040503050406030204" pitchFamily="18" charset="0"/>
                                      <a:ea typeface="+mj-ea"/>
                                      <a:cs typeface="Times New Roman" panose="02020603050405020304" pitchFamily="18" charset="0"/>
                                    </a:rPr>
                                    <m:t>3</m:t>
                                  </m:r>
                                </m:sub>
                                <m:sup>
                                  <m:r>
                                    <a:rPr lang="en-US" sz="3200" b="0" i="1">
                                      <a:solidFill>
                                        <a:srgbClr val="000000"/>
                                      </a:solidFill>
                                      <a:effectLst/>
                                      <a:latin typeface="Cambria Math" panose="02040503050406030204" pitchFamily="18" charset="0"/>
                                      <a:ea typeface="+mj-ea"/>
                                      <a:cs typeface="Times New Roman" panose="02020603050405020304" pitchFamily="18" charset="0"/>
                                    </a:rPr>
                                    <m:t>2</m:t>
                                  </m:r>
                                  <m:r>
                                    <m:rPr>
                                      <m:nor/>
                                    </m:rPr>
                                    <a:rPr lang="en-US" sz="3200" b="0" i="1">
                                      <a:solidFill>
                                        <a:srgbClr val="000000"/>
                                      </a:solidFill>
                                      <a:effectLst/>
                                      <a:latin typeface="+mj-lt"/>
                                      <a:ea typeface="+mj-ea"/>
                                      <a:cs typeface="Times New Roman" panose="02020603050405020304" pitchFamily="18" charset="0"/>
                                    </a:rPr>
                                    <m:t>−</m:t>
                                  </m:r>
                                </m:sup>
                              </m:sSubSup>
                            </m:oMath>
                          </a14:m>
                          <a:r>
                            <a:rPr lang="en-US" sz="2800" b="0" dirty="0">
                              <a:solidFill>
                                <a:srgbClr val="000000"/>
                              </a:solidFill>
                              <a:effectLst/>
                              <a:latin typeface="+mj-lt"/>
                              <a:ea typeface="+mj-ea"/>
                              <a:cs typeface="Times New Roman" panose="02020603050405020304" pitchFamily="18" charset="0"/>
                            </a:rPr>
                            <a:t>+I</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       2I</a:t>
                          </a:r>
                          <a:r>
                            <a:rPr lang="en-US" sz="2800" b="0" baseline="3000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+S</a:t>
                          </a:r>
                          <a:r>
                            <a:rPr lang="en-US" sz="2800" b="0" baseline="-25000" dirty="0">
                              <a:solidFill>
                                <a:srgbClr val="000000"/>
                              </a:solidFill>
                              <a:effectLst/>
                              <a:latin typeface="+mj-lt"/>
                              <a:ea typeface="+mj-ea"/>
                              <a:cs typeface="Times New Roman" panose="02020603050405020304" pitchFamily="18" charset="0"/>
                            </a:rPr>
                            <a:t>4</a:t>
                          </a:r>
                          <a14:m>
                            <m:oMath xmlns:m="http://schemas.openxmlformats.org/officeDocument/2006/math">
                              <m:sSubSup>
                                <m:sSubSupPr>
                                  <m:ctrlPr>
                                    <a:rPr lang="zh-CN" sz="3200" b="0" i="1">
                                      <a:solidFill>
                                        <a:srgbClr val="000000"/>
                                      </a:solidFill>
                                      <a:effectLst/>
                                      <a:latin typeface="Cambria Math" panose="02040503050406030204" pitchFamily="18" charset="0"/>
                                      <a:ea typeface="+mj-ea"/>
                                      <a:cs typeface="Times New Roman" panose="02020603050405020304" pitchFamily="18" charset="0"/>
                                    </a:rPr>
                                  </m:ctrlPr>
                                </m:sSubSupPr>
                                <m:e>
                                  <m:r>
                                    <m:rPr>
                                      <m:nor/>
                                    </m:rPr>
                                    <a:rPr lang="en-US" altLang="zh-CN" sz="2800" b="0" kern="1200" dirty="0" smtClean="0">
                                      <a:solidFill>
                                        <a:schemeClr val="tx1"/>
                                      </a:solidFill>
                                      <a:effectLst/>
                                      <a:latin typeface="+mn-lt"/>
                                      <a:ea typeface="+mn-ea"/>
                                      <a:cs typeface="Times New Roman" panose="02020603050405020304" pitchFamily="18" charset="0"/>
                                    </a:rPr>
                                    <m:t>O</m:t>
                                  </m:r>
                                </m:e>
                                <m:sub>
                                  <m:r>
                                    <a:rPr lang="en-US" sz="3200" b="0" i="1">
                                      <a:solidFill>
                                        <a:srgbClr val="000000"/>
                                      </a:solidFill>
                                      <a:effectLst/>
                                      <a:latin typeface="Cambria Math" panose="02040503050406030204" pitchFamily="18" charset="0"/>
                                      <a:ea typeface="+mj-ea"/>
                                      <a:cs typeface="Times New Roman" panose="02020603050405020304" pitchFamily="18" charset="0"/>
                                    </a:rPr>
                                    <m:t>6</m:t>
                                  </m:r>
                                </m:sub>
                                <m:sup>
                                  <m:r>
                                    <a:rPr lang="en-US" sz="3200" b="0" i="1">
                                      <a:solidFill>
                                        <a:srgbClr val="000000"/>
                                      </a:solidFill>
                                      <a:effectLst/>
                                      <a:latin typeface="Cambria Math" panose="02040503050406030204" pitchFamily="18" charset="0"/>
                                      <a:ea typeface="+mj-ea"/>
                                      <a:cs typeface="Times New Roman" panose="02020603050405020304" pitchFamily="18" charset="0"/>
                                    </a:rPr>
                                    <m:t>2</m:t>
                                  </m:r>
                                  <m:r>
                                    <m:rPr>
                                      <m:nor/>
                                    </m:rPr>
                                    <a:rPr lang="en-US" sz="3200" b="0" i="1">
                                      <a:solidFill>
                                        <a:srgbClr val="000000"/>
                                      </a:solidFill>
                                      <a:effectLst/>
                                      <a:latin typeface="+mj-lt"/>
                                      <a:ea typeface="+mj-ea"/>
                                      <a:cs typeface="Times New Roman" panose="02020603050405020304" pitchFamily="18" charset="0"/>
                                    </a:rPr>
                                    <m:t>−</m:t>
                                  </m:r>
                                </m:sup>
                              </m:sSubSup>
                            </m:oMath>
                          </a14:m>
                          <a:endParaRPr lang="zh-CN" sz="2800" b="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74775154"/>
                      </a:ext>
                    </a:extLst>
                  </a:tr>
                  <a:tr h="675832">
                    <a:tc vMerge="1">
                      <a:txBody>
                        <a:bodyPr/>
                        <a:lstStyle/>
                        <a:p>
                          <a:endParaRPr lang="zh-CN" altLang="en-US"/>
                        </a:p>
                      </a:txBody>
                      <a:tcPr/>
                    </a:tc>
                    <a:tc>
                      <a:txBody>
                        <a:bodyPr/>
                        <a:lstStyle/>
                        <a:p>
                          <a:pPr algn="l">
                            <a:lnSpc>
                              <a:spcPct val="150000"/>
                            </a:lnSpc>
                            <a:spcAft>
                              <a:spcPts val="0"/>
                            </a:spcAft>
                          </a:pPr>
                          <a:r>
                            <a:rPr lang="en-US" sz="2800" b="0" dirty="0">
                              <a:solidFill>
                                <a:srgbClr val="000000"/>
                              </a:solidFill>
                              <a:effectLst/>
                              <a:latin typeface="+mj-lt"/>
                              <a:ea typeface="+mj-ea"/>
                              <a:cs typeface="Times New Roman" panose="02020603050405020304" pitchFamily="18" charset="0"/>
                            </a:rPr>
                            <a:t>[2014</a:t>
                          </a:r>
                          <a:r>
                            <a:rPr lang="zh-CN" sz="2800" b="0" dirty="0">
                              <a:solidFill>
                                <a:srgbClr val="000000"/>
                              </a:solidFill>
                              <a:effectLst/>
                              <a:latin typeface="+mj-lt"/>
                              <a:ea typeface="+mj-ea"/>
                              <a:cs typeface="Times New Roman" panose="02020603050405020304" pitchFamily="18" charset="0"/>
                            </a:rPr>
                            <a:t>海南</a:t>
                          </a:r>
                          <a:r>
                            <a:rPr lang="en-US" sz="2800" b="0" dirty="0">
                              <a:solidFill>
                                <a:srgbClr val="000000"/>
                              </a:solidFill>
                              <a:effectLst/>
                              <a:latin typeface="+mj-lt"/>
                              <a:ea typeface="+mj-ea"/>
                              <a:cs typeface="Times New Roman" panose="02020603050405020304" pitchFamily="18" charset="0"/>
                            </a:rPr>
                            <a:t>,17]2Na</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S+4SO</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+Na</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CO</a:t>
                          </a:r>
                          <a:r>
                            <a:rPr lang="en-US" sz="2800" b="0" baseline="-25000" dirty="0">
                              <a:solidFill>
                                <a:srgbClr val="000000"/>
                              </a:solidFill>
                              <a:effectLst/>
                              <a:latin typeface="+mj-lt"/>
                              <a:ea typeface="+mj-ea"/>
                              <a:cs typeface="Times New Roman" panose="02020603050405020304" pitchFamily="18" charset="0"/>
                            </a:rPr>
                            <a:t>3</a:t>
                          </a:r>
                          <a:r>
                            <a:rPr lang="en-US" sz="2800" b="0" dirty="0">
                              <a:solidFill>
                                <a:srgbClr val="000000"/>
                              </a:solidFill>
                              <a:effectLst/>
                              <a:latin typeface="+mj-lt"/>
                              <a:ea typeface="+mj-ea"/>
                              <a:cs typeface="Times New Roman" panose="02020603050405020304" pitchFamily="18" charset="0"/>
                            </a:rPr>
                            <a:t>       3Na</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S</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O</a:t>
                          </a:r>
                          <a:r>
                            <a:rPr lang="en-US" sz="2800" b="0" baseline="-25000" dirty="0">
                              <a:solidFill>
                                <a:srgbClr val="000000"/>
                              </a:solidFill>
                              <a:effectLst/>
                              <a:latin typeface="+mj-lt"/>
                              <a:ea typeface="+mj-ea"/>
                              <a:cs typeface="Times New Roman" panose="02020603050405020304" pitchFamily="18" charset="0"/>
                            </a:rPr>
                            <a:t>3</a:t>
                          </a:r>
                          <a:r>
                            <a:rPr lang="en-US" sz="2800" b="0" dirty="0">
                              <a:solidFill>
                                <a:srgbClr val="000000"/>
                              </a:solidFill>
                              <a:effectLst/>
                              <a:latin typeface="+mj-lt"/>
                              <a:ea typeface="+mj-ea"/>
                              <a:cs typeface="Times New Roman" panose="02020603050405020304" pitchFamily="18" charset="0"/>
                            </a:rPr>
                            <a:t>+CO</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 </a:t>
                          </a:r>
                          <a:endParaRPr lang="zh-CN" sz="2800" b="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03656116"/>
                      </a:ext>
                    </a:extLst>
                  </a:tr>
                  <a:tr h="1491957">
                    <a:tc vMerge="1">
                      <a:txBody>
                        <a:bodyPr/>
                        <a:lstStyle/>
                        <a:p>
                          <a:endParaRPr lang="zh-CN" altLang="en-US"/>
                        </a:p>
                      </a:txBody>
                      <a:tcPr/>
                    </a:tc>
                    <a:tc>
                      <a:txBody>
                        <a:bodyPr/>
                        <a:lstStyle/>
                        <a:p>
                          <a:pPr algn="l">
                            <a:lnSpc>
                              <a:spcPct val="150000"/>
                            </a:lnSpc>
                            <a:spcAft>
                              <a:spcPts val="0"/>
                            </a:spcAft>
                          </a:pPr>
                          <a:r>
                            <a:rPr lang="en-US" sz="2800" b="0" dirty="0">
                              <a:solidFill>
                                <a:srgbClr val="000000"/>
                              </a:solidFill>
                              <a:effectLst/>
                              <a:latin typeface="+mj-lt"/>
                              <a:ea typeface="+mj-ea"/>
                              <a:cs typeface="Times New Roman" panose="02020603050405020304" pitchFamily="18" charset="0"/>
                            </a:rPr>
                            <a:t>[2014</a:t>
                          </a:r>
                          <a:r>
                            <a:rPr lang="zh-CN" sz="2800" b="0" dirty="0">
                              <a:solidFill>
                                <a:srgbClr val="000000"/>
                              </a:solidFill>
                              <a:effectLst/>
                              <a:latin typeface="+mj-lt"/>
                              <a:ea typeface="+mj-ea"/>
                              <a:cs typeface="Times New Roman" panose="02020603050405020304" pitchFamily="18" charset="0"/>
                            </a:rPr>
                            <a:t>天津理综</a:t>
                          </a:r>
                          <a:r>
                            <a:rPr lang="en-US" sz="2800" b="0" dirty="0">
                              <a:solidFill>
                                <a:srgbClr val="000000"/>
                              </a:solidFill>
                              <a:effectLst/>
                              <a:latin typeface="+mj-lt"/>
                              <a:ea typeface="+mj-ea"/>
                              <a:cs typeface="Times New Roman" panose="02020603050405020304" pitchFamily="18" charset="0"/>
                            </a:rPr>
                            <a:t>,9]Na</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SO</a:t>
                          </a:r>
                          <a:r>
                            <a:rPr lang="en-US" sz="2800" b="0" baseline="-25000" dirty="0">
                              <a:solidFill>
                                <a:srgbClr val="000000"/>
                              </a:solidFill>
                              <a:effectLst/>
                              <a:latin typeface="+mj-lt"/>
                              <a:ea typeface="+mj-ea"/>
                              <a:cs typeface="Times New Roman" panose="02020603050405020304" pitchFamily="18" charset="0"/>
                            </a:rPr>
                            <a:t>3</a:t>
                          </a:r>
                          <a:r>
                            <a:rPr lang="en-US" sz="2800" b="0" dirty="0">
                              <a:solidFill>
                                <a:srgbClr val="000000"/>
                              </a:solidFill>
                              <a:effectLst/>
                              <a:latin typeface="+mj-lt"/>
                              <a:ea typeface="+mj-ea"/>
                              <a:cs typeface="Times New Roman" panose="02020603050405020304" pitchFamily="18" charset="0"/>
                            </a:rPr>
                            <a:t>(</a:t>
                          </a:r>
                          <a:r>
                            <a:rPr lang="en-US" sz="2800" b="0" dirty="0" err="1">
                              <a:solidFill>
                                <a:srgbClr val="000000"/>
                              </a:solidFill>
                              <a:effectLst/>
                              <a:latin typeface="+mj-lt"/>
                              <a:ea typeface="+mj-ea"/>
                              <a:cs typeface="Times New Roman" panose="02020603050405020304" pitchFamily="18" charset="0"/>
                            </a:rPr>
                            <a:t>aq</a:t>
                          </a:r>
                          <a:r>
                            <a:rPr lang="en-US" sz="2800" b="0" dirty="0">
                              <a:solidFill>
                                <a:srgbClr val="000000"/>
                              </a:solidFill>
                              <a:effectLst/>
                              <a:latin typeface="+mj-lt"/>
                              <a:ea typeface="+mj-ea"/>
                              <a:cs typeface="Times New Roman" panose="02020603050405020304" pitchFamily="18" charset="0"/>
                            </a:rPr>
                            <a:t>)+S(s)       Na</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S</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O</a:t>
                          </a:r>
                          <a:r>
                            <a:rPr lang="en-US" sz="2800" b="0" baseline="-25000" dirty="0">
                              <a:solidFill>
                                <a:srgbClr val="000000"/>
                              </a:solidFill>
                              <a:effectLst/>
                              <a:latin typeface="+mj-lt"/>
                              <a:ea typeface="+mj-ea"/>
                              <a:cs typeface="Times New Roman" panose="02020603050405020304" pitchFamily="18" charset="0"/>
                            </a:rPr>
                            <a:t>3</a:t>
                          </a:r>
                          <a:r>
                            <a:rPr lang="en-US" sz="2800" b="0" dirty="0">
                              <a:solidFill>
                                <a:srgbClr val="000000"/>
                              </a:solidFill>
                              <a:effectLst/>
                              <a:latin typeface="+mj-lt"/>
                              <a:ea typeface="+mj-ea"/>
                              <a:cs typeface="Times New Roman" panose="02020603050405020304" pitchFamily="18" charset="0"/>
                            </a:rPr>
                            <a:t>(</a:t>
                          </a:r>
                          <a:r>
                            <a:rPr lang="en-US" sz="2800" b="0" dirty="0" err="1">
                              <a:solidFill>
                                <a:srgbClr val="000000"/>
                              </a:solidFill>
                              <a:effectLst/>
                              <a:latin typeface="+mj-lt"/>
                              <a:ea typeface="+mj-ea"/>
                              <a:cs typeface="Times New Roman" panose="02020603050405020304" pitchFamily="18" charset="0"/>
                            </a:rPr>
                            <a:t>aq</a:t>
                          </a:r>
                          <a:r>
                            <a:rPr lang="en-US" sz="2800" b="0" dirty="0">
                              <a:solidFill>
                                <a:srgbClr val="000000"/>
                              </a:solidFill>
                              <a:effectLst/>
                              <a:latin typeface="+mj-lt"/>
                              <a:ea typeface="+mj-ea"/>
                              <a:cs typeface="Times New Roman" panose="02020603050405020304" pitchFamily="18" charset="0"/>
                            </a:rPr>
                            <a:t>),</a:t>
                          </a:r>
                        </a:p>
                        <a:p>
                          <a:pPr algn="l">
                            <a:lnSpc>
                              <a:spcPct val="150000"/>
                            </a:lnSpc>
                            <a:spcAft>
                              <a:spcPts val="0"/>
                            </a:spcAft>
                          </a:pPr>
                          <a:r>
                            <a:rPr lang="en-US" sz="2800" b="0" dirty="0">
                              <a:solidFill>
                                <a:srgbClr val="000000"/>
                              </a:solidFill>
                              <a:effectLst/>
                              <a:latin typeface="+mj-lt"/>
                              <a:ea typeface="+mj-ea"/>
                              <a:cs typeface="Times New Roman" panose="02020603050405020304" pitchFamily="18" charset="0"/>
                            </a:rPr>
                            <a:t>2H</a:t>
                          </a:r>
                          <a:r>
                            <a:rPr lang="en-US" sz="2800" b="0" baseline="3000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+S</a:t>
                          </a:r>
                          <a:r>
                            <a:rPr lang="en-US" sz="2800" b="0" baseline="-25000" dirty="0">
                              <a:solidFill>
                                <a:srgbClr val="000000"/>
                              </a:solidFill>
                              <a:effectLst/>
                              <a:latin typeface="+mj-lt"/>
                              <a:ea typeface="+mj-ea"/>
                              <a:cs typeface="Times New Roman" panose="02020603050405020304" pitchFamily="18" charset="0"/>
                            </a:rPr>
                            <a:t>2</a:t>
                          </a:r>
                          <a14:m>
                            <m:oMath xmlns:m="http://schemas.openxmlformats.org/officeDocument/2006/math">
                              <m:sSubSup>
                                <m:sSubSupPr>
                                  <m:ctrlPr>
                                    <a:rPr lang="zh-CN" sz="3200" b="0" i="1">
                                      <a:solidFill>
                                        <a:srgbClr val="000000"/>
                                      </a:solidFill>
                                      <a:effectLst/>
                                      <a:latin typeface="Cambria Math" panose="02040503050406030204" pitchFamily="18" charset="0"/>
                                      <a:ea typeface="+mj-ea"/>
                                      <a:cs typeface="Times New Roman" panose="02020603050405020304" pitchFamily="18" charset="0"/>
                                    </a:rPr>
                                  </m:ctrlPr>
                                </m:sSubSupPr>
                                <m:e>
                                  <m:r>
                                    <m:rPr>
                                      <m:nor/>
                                    </m:rPr>
                                    <a:rPr lang="en-US" altLang="zh-CN" sz="2800" b="0" kern="1200" dirty="0" smtClean="0">
                                      <a:solidFill>
                                        <a:schemeClr val="tx1"/>
                                      </a:solidFill>
                                      <a:effectLst/>
                                      <a:latin typeface="+mn-lt"/>
                                      <a:ea typeface="+mn-ea"/>
                                      <a:cs typeface="Times New Roman" panose="02020603050405020304" pitchFamily="18" charset="0"/>
                                    </a:rPr>
                                    <m:t>O</m:t>
                                  </m:r>
                                </m:e>
                                <m:sub>
                                  <m:r>
                                    <a:rPr lang="en-US" sz="3200" b="0" i="1">
                                      <a:solidFill>
                                        <a:srgbClr val="000000"/>
                                      </a:solidFill>
                                      <a:effectLst/>
                                      <a:latin typeface="Cambria Math" panose="02040503050406030204" pitchFamily="18" charset="0"/>
                                      <a:ea typeface="+mj-ea"/>
                                      <a:cs typeface="Times New Roman" panose="02020603050405020304" pitchFamily="18" charset="0"/>
                                    </a:rPr>
                                    <m:t>3</m:t>
                                  </m:r>
                                </m:sub>
                                <m:sup>
                                  <m:r>
                                    <a:rPr lang="en-US" sz="3200" b="0" i="1">
                                      <a:solidFill>
                                        <a:srgbClr val="000000"/>
                                      </a:solidFill>
                                      <a:effectLst/>
                                      <a:latin typeface="Cambria Math" panose="02040503050406030204" pitchFamily="18" charset="0"/>
                                      <a:ea typeface="+mj-ea"/>
                                      <a:cs typeface="Times New Roman" panose="02020603050405020304" pitchFamily="18" charset="0"/>
                                    </a:rPr>
                                    <m:t>2</m:t>
                                  </m:r>
                                  <m:r>
                                    <m:rPr>
                                      <m:nor/>
                                    </m:rPr>
                                    <a:rPr lang="en-US" sz="3200" b="0" i="1">
                                      <a:solidFill>
                                        <a:srgbClr val="000000"/>
                                      </a:solidFill>
                                      <a:effectLst/>
                                      <a:latin typeface="+mj-lt"/>
                                      <a:ea typeface="+mj-ea"/>
                                      <a:cs typeface="Times New Roman" panose="02020603050405020304" pitchFamily="18" charset="0"/>
                                    </a:rPr>
                                    <m:t>−</m:t>
                                  </m:r>
                                </m:sup>
                              </m:sSubSup>
                            </m:oMath>
                          </a14:m>
                          <a:r>
                            <a:rPr lang="en-US" sz="2800" b="0" dirty="0">
                              <a:solidFill>
                                <a:srgbClr val="000000"/>
                              </a:solidFill>
                              <a:effectLst/>
                              <a:latin typeface="+mj-lt"/>
                              <a:ea typeface="+mj-ea"/>
                              <a:cs typeface="Times New Roman" panose="02020603050405020304" pitchFamily="18" charset="0"/>
                            </a:rPr>
                            <a:t>        S↓+SO</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↑+H</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O,</a:t>
                          </a:r>
                        </a:p>
                        <a:p>
                          <a:pPr algn="l">
                            <a:lnSpc>
                              <a:spcPct val="150000"/>
                            </a:lnSpc>
                            <a:spcAft>
                              <a:spcPts val="0"/>
                            </a:spcAft>
                          </a:pPr>
                          <a:r>
                            <a:rPr lang="en-US" sz="2800" b="0" dirty="0">
                              <a:solidFill>
                                <a:srgbClr val="000000"/>
                              </a:solidFill>
                              <a:effectLst/>
                              <a:latin typeface="+mj-lt"/>
                              <a:ea typeface="+mj-ea"/>
                              <a:cs typeface="Times New Roman" panose="02020603050405020304" pitchFamily="18" charset="0"/>
                            </a:rPr>
                            <a:t>S</a:t>
                          </a:r>
                          <a:r>
                            <a:rPr lang="en-US" sz="2800" b="0" baseline="-25000" dirty="0">
                              <a:solidFill>
                                <a:srgbClr val="000000"/>
                              </a:solidFill>
                              <a:effectLst/>
                              <a:latin typeface="+mj-lt"/>
                              <a:ea typeface="+mj-ea"/>
                              <a:cs typeface="Times New Roman" panose="02020603050405020304" pitchFamily="18" charset="0"/>
                            </a:rPr>
                            <a:t>2</a:t>
                          </a:r>
                          <a14:m>
                            <m:oMath xmlns:m="http://schemas.openxmlformats.org/officeDocument/2006/math">
                              <m:sSubSup>
                                <m:sSubSupPr>
                                  <m:ctrlPr>
                                    <a:rPr lang="zh-CN" sz="3200" b="0" i="1">
                                      <a:solidFill>
                                        <a:srgbClr val="000000"/>
                                      </a:solidFill>
                                      <a:effectLst/>
                                      <a:latin typeface="Cambria Math" panose="02040503050406030204" pitchFamily="18" charset="0"/>
                                      <a:ea typeface="+mj-ea"/>
                                      <a:cs typeface="Times New Roman" panose="02020603050405020304" pitchFamily="18" charset="0"/>
                                    </a:rPr>
                                  </m:ctrlPr>
                                </m:sSubSupPr>
                                <m:e>
                                  <m:r>
                                    <m:rPr>
                                      <m:nor/>
                                    </m:rPr>
                                    <a:rPr lang="en-US" altLang="zh-CN" sz="2800" b="0" kern="1200" dirty="0" smtClean="0">
                                      <a:solidFill>
                                        <a:schemeClr val="tx1"/>
                                      </a:solidFill>
                                      <a:effectLst/>
                                      <a:latin typeface="+mn-lt"/>
                                      <a:ea typeface="+mn-ea"/>
                                      <a:cs typeface="Times New Roman" panose="02020603050405020304" pitchFamily="18" charset="0"/>
                                    </a:rPr>
                                    <m:t>O</m:t>
                                  </m:r>
                                </m:e>
                                <m:sub>
                                  <m:r>
                                    <a:rPr lang="en-US" sz="3200" b="0" i="1">
                                      <a:solidFill>
                                        <a:srgbClr val="000000"/>
                                      </a:solidFill>
                                      <a:effectLst/>
                                      <a:latin typeface="Cambria Math" panose="02040503050406030204" pitchFamily="18" charset="0"/>
                                      <a:ea typeface="+mj-ea"/>
                                      <a:cs typeface="Times New Roman" panose="02020603050405020304" pitchFamily="18" charset="0"/>
                                    </a:rPr>
                                    <m:t>3</m:t>
                                  </m:r>
                                </m:sub>
                                <m:sup>
                                  <m:r>
                                    <a:rPr lang="en-US" sz="3200" b="0" i="1">
                                      <a:solidFill>
                                        <a:srgbClr val="000000"/>
                                      </a:solidFill>
                                      <a:effectLst/>
                                      <a:latin typeface="Cambria Math" panose="02040503050406030204" pitchFamily="18" charset="0"/>
                                      <a:ea typeface="+mj-ea"/>
                                      <a:cs typeface="Times New Roman" panose="02020603050405020304" pitchFamily="18" charset="0"/>
                                    </a:rPr>
                                    <m:t>2</m:t>
                                  </m:r>
                                  <m:r>
                                    <m:rPr>
                                      <m:nor/>
                                    </m:rPr>
                                    <a:rPr lang="en-US" sz="3200" b="0" i="1">
                                      <a:solidFill>
                                        <a:srgbClr val="000000"/>
                                      </a:solidFill>
                                      <a:effectLst/>
                                      <a:latin typeface="+mj-lt"/>
                                      <a:ea typeface="+mj-ea"/>
                                      <a:cs typeface="Times New Roman" panose="02020603050405020304" pitchFamily="18" charset="0"/>
                                    </a:rPr>
                                    <m:t>−</m:t>
                                  </m:r>
                                </m:sup>
                              </m:sSubSup>
                            </m:oMath>
                          </a14:m>
                          <a:r>
                            <a:rPr lang="en-US" sz="2800" b="0" dirty="0">
                              <a:solidFill>
                                <a:srgbClr val="000000"/>
                              </a:solidFill>
                              <a:effectLst/>
                              <a:latin typeface="+mj-lt"/>
                              <a:ea typeface="+mj-ea"/>
                              <a:cs typeface="Times New Roman" panose="02020603050405020304" pitchFamily="18" charset="0"/>
                            </a:rPr>
                            <a:t>+5H</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O+4Cl</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        2S</a:t>
                          </a:r>
                          <a14:m>
                            <m:oMath xmlns:m="http://schemas.openxmlformats.org/officeDocument/2006/math">
                              <m:sSubSup>
                                <m:sSubSupPr>
                                  <m:ctrlPr>
                                    <a:rPr lang="zh-CN" sz="3200" b="0" i="1">
                                      <a:solidFill>
                                        <a:srgbClr val="000000"/>
                                      </a:solidFill>
                                      <a:effectLst/>
                                      <a:latin typeface="Cambria Math" panose="02040503050406030204" pitchFamily="18" charset="0"/>
                                      <a:ea typeface="+mj-ea"/>
                                      <a:cs typeface="Times New Roman" panose="02020603050405020304" pitchFamily="18" charset="0"/>
                                    </a:rPr>
                                  </m:ctrlPr>
                                </m:sSubSupPr>
                                <m:e>
                                  <m:r>
                                    <m:rPr>
                                      <m:nor/>
                                    </m:rPr>
                                    <a:rPr lang="en-US" altLang="zh-CN" sz="2800" b="0" kern="1200" dirty="0" smtClean="0">
                                      <a:solidFill>
                                        <a:schemeClr val="tx1"/>
                                      </a:solidFill>
                                      <a:effectLst/>
                                      <a:latin typeface="+mn-lt"/>
                                      <a:ea typeface="+mn-ea"/>
                                      <a:cs typeface="Times New Roman" panose="02020603050405020304" pitchFamily="18" charset="0"/>
                                    </a:rPr>
                                    <m:t>O</m:t>
                                  </m:r>
                                </m:e>
                                <m:sub>
                                  <m:r>
                                    <a:rPr lang="en-US" sz="3200" b="0" i="1">
                                      <a:solidFill>
                                        <a:srgbClr val="000000"/>
                                      </a:solidFill>
                                      <a:effectLst/>
                                      <a:latin typeface="Cambria Math" panose="02040503050406030204" pitchFamily="18" charset="0"/>
                                      <a:ea typeface="+mj-ea"/>
                                      <a:cs typeface="Times New Roman" panose="02020603050405020304" pitchFamily="18" charset="0"/>
                                    </a:rPr>
                                    <m:t>4</m:t>
                                  </m:r>
                                </m:sub>
                                <m:sup>
                                  <m:r>
                                    <a:rPr lang="en-US" sz="3200" b="0" i="1">
                                      <a:solidFill>
                                        <a:srgbClr val="000000"/>
                                      </a:solidFill>
                                      <a:effectLst/>
                                      <a:latin typeface="Cambria Math" panose="02040503050406030204" pitchFamily="18" charset="0"/>
                                      <a:ea typeface="+mj-ea"/>
                                      <a:cs typeface="Times New Roman" panose="02020603050405020304" pitchFamily="18" charset="0"/>
                                    </a:rPr>
                                    <m:t>2</m:t>
                                  </m:r>
                                  <m:r>
                                    <m:rPr>
                                      <m:nor/>
                                    </m:rPr>
                                    <a:rPr lang="en-US" sz="3200" b="0" i="1">
                                      <a:solidFill>
                                        <a:srgbClr val="000000"/>
                                      </a:solidFill>
                                      <a:effectLst/>
                                      <a:latin typeface="+mj-lt"/>
                                      <a:ea typeface="+mj-ea"/>
                                      <a:cs typeface="Times New Roman" panose="02020603050405020304" pitchFamily="18" charset="0"/>
                                    </a:rPr>
                                    <m:t>−</m:t>
                                  </m:r>
                                </m:sup>
                              </m:sSubSup>
                            </m:oMath>
                          </a14:m>
                          <a:r>
                            <a:rPr lang="en-US" sz="2800" b="0" dirty="0">
                              <a:solidFill>
                                <a:srgbClr val="000000"/>
                              </a:solidFill>
                              <a:effectLst/>
                              <a:latin typeface="+mj-lt"/>
                              <a:ea typeface="+mj-ea"/>
                              <a:cs typeface="Times New Roman" panose="02020603050405020304" pitchFamily="18" charset="0"/>
                            </a:rPr>
                            <a:t>+8Cl</a:t>
                          </a:r>
                          <a:r>
                            <a:rPr lang="en-US" sz="2800" b="0" baseline="30000" dirty="0">
                              <a:solidFill>
                                <a:srgbClr val="000000"/>
                              </a:solidFill>
                              <a:effectLst/>
                              <a:latin typeface="+mj-lt"/>
                              <a:ea typeface="+mj-ea"/>
                              <a:cs typeface="Times New Roman" panose="02020603050405020304" pitchFamily="18" charset="0"/>
                            </a:rPr>
                            <a:t>-</a:t>
                          </a:r>
                          <a:r>
                            <a:rPr lang="en-US" sz="2800" b="0" dirty="0">
                              <a:solidFill>
                                <a:srgbClr val="000000"/>
                              </a:solidFill>
                              <a:effectLst/>
                              <a:latin typeface="+mj-lt"/>
                              <a:ea typeface="+mj-ea"/>
                              <a:cs typeface="Times New Roman" panose="02020603050405020304" pitchFamily="18" charset="0"/>
                            </a:rPr>
                            <a:t>+10H</a:t>
                          </a:r>
                          <a:r>
                            <a:rPr lang="en-US" sz="2800" b="0" baseline="30000" dirty="0">
                              <a:solidFill>
                                <a:srgbClr val="000000"/>
                              </a:solidFill>
                              <a:effectLst/>
                              <a:latin typeface="+mj-lt"/>
                              <a:ea typeface="+mj-ea"/>
                              <a:cs typeface="Times New Roman" panose="02020603050405020304" pitchFamily="18" charset="0"/>
                            </a:rPr>
                            <a:t>+</a:t>
                          </a:r>
                          <a:endParaRPr lang="zh-CN" sz="2800" b="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68633418"/>
                      </a:ext>
                    </a:extLst>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3681049739"/>
                  </p:ext>
                </p:extLst>
              </p:nvPr>
            </p:nvGraphicFramePr>
            <p:xfrm>
              <a:off x="428263" y="1122744"/>
              <a:ext cx="11527031" cy="5151719"/>
            </p:xfrm>
            <a:graphic>
              <a:graphicData uri="http://schemas.openxmlformats.org/drawingml/2006/table">
                <a:tbl>
                  <a:tblPr firstRow="1" firstCol="1" bandRow="1">
                    <a:tableStyleId>{5C22544A-7EE6-4342-B048-85BDC9FD1C3A}</a:tableStyleId>
                  </a:tblPr>
                  <a:tblGrid>
                    <a:gridCol w="1770927">
                      <a:extLst>
                        <a:ext uri="{9D8B030D-6E8A-4147-A177-3AD203B41FA5}">
                          <a16:colId xmlns:a16="http://schemas.microsoft.com/office/drawing/2014/main" xmlns:a14="http://schemas.microsoft.com/office/drawing/2010/main" xmlns="" val="2128257081"/>
                        </a:ext>
                      </a:extLst>
                    </a:gridCol>
                    <a:gridCol w="9756104">
                      <a:extLst>
                        <a:ext uri="{9D8B030D-6E8A-4147-A177-3AD203B41FA5}">
                          <a16:colId xmlns:a16="http://schemas.microsoft.com/office/drawing/2014/main" xmlns:a14="http://schemas.microsoft.com/office/drawing/2010/main" xmlns="" val="217415753"/>
                        </a:ext>
                      </a:extLst>
                    </a:gridCol>
                  </a:tblGrid>
                  <a:tr h="1741887">
                    <a:tc>
                      <a:txBody>
                        <a:bodyPr/>
                        <a:lstStyle/>
                        <a:p>
                          <a:pPr algn="l">
                            <a:lnSpc>
                              <a:spcPct val="150000"/>
                            </a:lnSpc>
                            <a:spcAft>
                              <a:spcPts val="0"/>
                            </a:spcAft>
                          </a:pPr>
                          <a:r>
                            <a:rPr lang="en-US" sz="2800" b="0" dirty="0">
                              <a:solidFill>
                                <a:schemeClr val="tx1"/>
                              </a:solidFill>
                              <a:effectLst/>
                              <a:latin typeface="+mj-lt"/>
                              <a:ea typeface="+mj-ea"/>
                              <a:cs typeface="Times New Roman" panose="02020603050405020304" pitchFamily="18" charset="0"/>
                            </a:rPr>
                            <a:t>H</a:t>
                          </a:r>
                          <a:r>
                            <a:rPr lang="en-US" sz="2800" b="0" baseline="-25000" dirty="0">
                              <a:solidFill>
                                <a:schemeClr val="tx1"/>
                              </a:solidFill>
                              <a:effectLst/>
                              <a:latin typeface="+mj-lt"/>
                              <a:ea typeface="+mj-ea"/>
                              <a:cs typeface="Times New Roman" panose="02020603050405020304" pitchFamily="18" charset="0"/>
                            </a:rPr>
                            <a:t>2</a:t>
                          </a:r>
                          <a:r>
                            <a:rPr lang="en-US" sz="2800" b="0" dirty="0">
                              <a:solidFill>
                                <a:schemeClr val="tx1"/>
                              </a:solidFill>
                              <a:effectLst/>
                              <a:latin typeface="+mj-lt"/>
                              <a:ea typeface="+mj-ea"/>
                              <a:cs typeface="Times New Roman" panose="02020603050405020304" pitchFamily="18" charset="0"/>
                            </a:rPr>
                            <a:t>O</a:t>
                          </a:r>
                          <a:r>
                            <a:rPr lang="en-US" sz="2800" b="0" baseline="-25000" dirty="0">
                              <a:solidFill>
                                <a:schemeClr val="tx1"/>
                              </a:solidFill>
                              <a:effectLst/>
                              <a:latin typeface="+mj-lt"/>
                              <a:ea typeface="+mj-ea"/>
                              <a:cs typeface="Times New Roman" panose="02020603050405020304" pitchFamily="18" charset="0"/>
                            </a:rPr>
                            <a:t>2</a:t>
                          </a:r>
                          <a:r>
                            <a:rPr lang="zh-CN" sz="2800" b="0" dirty="0">
                              <a:solidFill>
                                <a:schemeClr val="tx1"/>
                              </a:solidFill>
                              <a:effectLst/>
                              <a:latin typeface="+mj-lt"/>
                              <a:ea typeface="+mj-ea"/>
                              <a:cs typeface="Times New Roman" panose="02020603050405020304" pitchFamily="18" charset="0"/>
                            </a:rPr>
                            <a:t>的强氧化性</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en-US" altLang="zh-CN" sz="2800" b="0" kern="1200" dirty="0">
                              <a:solidFill>
                                <a:schemeClr val="tx1"/>
                              </a:solidFill>
                              <a:effectLst/>
                              <a:latin typeface="+mj-lt"/>
                              <a:ea typeface="+mj-ea"/>
                              <a:cs typeface="+mn-cs"/>
                            </a:rPr>
                            <a:t>[2016</a:t>
                          </a:r>
                          <a:r>
                            <a:rPr lang="zh-CN" altLang="zh-CN" sz="2800" b="0" kern="1200" dirty="0">
                              <a:solidFill>
                                <a:schemeClr val="tx1"/>
                              </a:solidFill>
                              <a:effectLst/>
                              <a:latin typeface="+mj-lt"/>
                              <a:ea typeface="+mj-ea"/>
                              <a:cs typeface="+mn-cs"/>
                            </a:rPr>
                            <a:t>全国卷</a:t>
                          </a:r>
                          <a:r>
                            <a:rPr lang="en-US" altLang="zh-CN" sz="2800" b="0" kern="1200" dirty="0">
                              <a:solidFill>
                                <a:schemeClr val="tx1"/>
                              </a:solidFill>
                              <a:effectLst/>
                              <a:latin typeface="+mj-lt"/>
                              <a:ea typeface="+mj-ea"/>
                              <a:cs typeface="+mn-cs"/>
                            </a:rPr>
                            <a:t>Ⅱ,28(5)]H</a:t>
                          </a:r>
                          <a:r>
                            <a:rPr lang="en-US" altLang="zh-CN" sz="2800" b="0" kern="1200" baseline="-25000" dirty="0">
                              <a:solidFill>
                                <a:schemeClr val="tx1"/>
                              </a:solidFill>
                              <a:effectLst/>
                              <a:latin typeface="+mj-lt"/>
                              <a:ea typeface="+mj-ea"/>
                              <a:cs typeface="+mn-cs"/>
                            </a:rPr>
                            <a:t>2</a:t>
                          </a:r>
                          <a:r>
                            <a:rPr lang="en-US" altLang="zh-CN" sz="2800" b="0" kern="1200" dirty="0">
                              <a:solidFill>
                                <a:schemeClr val="tx1"/>
                              </a:solidFill>
                              <a:effectLst/>
                              <a:latin typeface="+mj-lt"/>
                              <a:ea typeface="+mj-ea"/>
                              <a:cs typeface="+mn-cs"/>
                            </a:rPr>
                            <a:t>O</a:t>
                          </a:r>
                          <a:r>
                            <a:rPr lang="en-US" altLang="zh-CN" sz="2800" b="0" kern="1200" baseline="-25000" dirty="0">
                              <a:solidFill>
                                <a:schemeClr val="tx1"/>
                              </a:solidFill>
                              <a:effectLst/>
                              <a:latin typeface="+mj-lt"/>
                              <a:ea typeface="+mj-ea"/>
                              <a:cs typeface="+mn-cs"/>
                            </a:rPr>
                            <a:t>2</a:t>
                          </a:r>
                          <a:r>
                            <a:rPr lang="en-US" altLang="zh-CN" sz="2800" b="0" kern="1200" dirty="0">
                              <a:solidFill>
                                <a:schemeClr val="tx1"/>
                              </a:solidFill>
                              <a:effectLst/>
                              <a:latin typeface="+mj-lt"/>
                              <a:ea typeface="+mj-ea"/>
                              <a:cs typeface="+mn-cs"/>
                            </a:rPr>
                            <a:t>+2Fe</a:t>
                          </a:r>
                          <a:r>
                            <a:rPr lang="en-US" altLang="zh-CN" sz="2800" b="0" kern="1200" baseline="30000" dirty="0">
                              <a:solidFill>
                                <a:schemeClr val="tx1"/>
                              </a:solidFill>
                              <a:effectLst/>
                              <a:latin typeface="+mj-lt"/>
                              <a:ea typeface="+mj-ea"/>
                              <a:cs typeface="+mn-cs"/>
                            </a:rPr>
                            <a:t>2+</a:t>
                          </a:r>
                          <a:r>
                            <a:rPr lang="en-US" altLang="zh-CN" sz="2800" b="0" kern="1200" dirty="0">
                              <a:solidFill>
                                <a:schemeClr val="tx1"/>
                              </a:solidFill>
                              <a:effectLst/>
                              <a:latin typeface="+mj-lt"/>
                              <a:ea typeface="+mj-ea"/>
                              <a:cs typeface="+mn-cs"/>
                            </a:rPr>
                            <a:t>+2H</a:t>
                          </a:r>
                          <a:r>
                            <a:rPr lang="en-US" altLang="zh-CN" sz="2800" b="0" kern="1200" baseline="30000" dirty="0">
                              <a:solidFill>
                                <a:schemeClr val="tx1"/>
                              </a:solidFill>
                              <a:effectLst/>
                              <a:latin typeface="+mj-lt"/>
                              <a:ea typeface="+mj-ea"/>
                              <a:cs typeface="+mn-cs"/>
                            </a:rPr>
                            <a:t>+</a:t>
                          </a:r>
                          <a:r>
                            <a:rPr lang="en-US" altLang="zh-CN" sz="2800" b="0" kern="1200" baseline="0" dirty="0">
                              <a:solidFill>
                                <a:schemeClr val="tx1"/>
                              </a:solidFill>
                              <a:effectLst/>
                              <a:latin typeface="+mj-lt"/>
                              <a:ea typeface="+mj-ea"/>
                              <a:cs typeface="+mn-cs"/>
                            </a:rPr>
                            <a:t>        </a:t>
                          </a:r>
                          <a:r>
                            <a:rPr lang="en-US" altLang="zh-CN" sz="2800" b="0" kern="1200" dirty="0">
                              <a:solidFill>
                                <a:schemeClr val="tx1"/>
                              </a:solidFill>
                              <a:effectLst/>
                              <a:latin typeface="+mj-lt"/>
                              <a:ea typeface="+mj-ea"/>
                              <a:cs typeface="+mn-cs"/>
                            </a:rPr>
                            <a:t>2Fe</a:t>
                          </a:r>
                          <a:r>
                            <a:rPr lang="en-US" altLang="zh-CN" sz="2800" b="0" kern="1200" baseline="30000" dirty="0">
                              <a:solidFill>
                                <a:schemeClr val="tx1"/>
                              </a:solidFill>
                              <a:effectLst/>
                              <a:latin typeface="+mj-lt"/>
                              <a:ea typeface="+mj-ea"/>
                              <a:cs typeface="+mn-cs"/>
                            </a:rPr>
                            <a:t>3+</a:t>
                          </a:r>
                          <a:r>
                            <a:rPr lang="en-US" altLang="zh-CN" sz="2800" b="0" kern="1200" dirty="0">
                              <a:solidFill>
                                <a:schemeClr val="tx1"/>
                              </a:solidFill>
                              <a:effectLst/>
                              <a:latin typeface="+mj-lt"/>
                              <a:ea typeface="+mj-ea"/>
                              <a:cs typeface="+mn-cs"/>
                            </a:rPr>
                            <a:t>+2H</a:t>
                          </a:r>
                          <a:r>
                            <a:rPr lang="en-US" altLang="zh-CN" sz="2800" b="0" kern="1200" baseline="-25000" dirty="0">
                              <a:solidFill>
                                <a:schemeClr val="tx1"/>
                              </a:solidFill>
                              <a:effectLst/>
                              <a:latin typeface="+mj-lt"/>
                              <a:ea typeface="+mj-ea"/>
                              <a:cs typeface="+mn-cs"/>
                            </a:rPr>
                            <a:t>2</a:t>
                          </a:r>
                          <a:r>
                            <a:rPr lang="en-US" altLang="zh-CN" sz="2800" b="0" kern="1200" dirty="0">
                              <a:solidFill>
                                <a:schemeClr val="tx1"/>
                              </a:solidFill>
                              <a:effectLst/>
                              <a:latin typeface="+mj-lt"/>
                              <a:ea typeface="+mj-ea"/>
                              <a:cs typeface="+mn-cs"/>
                            </a:rPr>
                            <a:t>O</a:t>
                          </a:r>
                          <a:endParaRPr lang="zh-CN" sz="2800" b="0" dirty="0">
                            <a:solidFill>
                              <a:schemeClr val="tx1"/>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3202879522"/>
                      </a:ext>
                    </a:extLst>
                  </a:tr>
                  <a:tr h="697047">
                    <a:tc rowSpan="3">
                      <a:txBody>
                        <a:bodyPr/>
                        <a:lstStyle/>
                        <a:p>
                          <a:pPr algn="l">
                            <a:lnSpc>
                              <a:spcPct val="150000"/>
                            </a:lnSpc>
                            <a:spcAft>
                              <a:spcPts val="0"/>
                            </a:spcAft>
                          </a:pPr>
                          <a:r>
                            <a:rPr lang="en-US" sz="2800" b="0" dirty="0">
                              <a:solidFill>
                                <a:schemeClr val="tx1"/>
                              </a:solidFill>
                              <a:effectLst/>
                              <a:latin typeface="+mj-lt"/>
                              <a:ea typeface="+mj-ea"/>
                              <a:cs typeface="Times New Roman" panose="02020603050405020304" pitchFamily="18" charset="0"/>
                            </a:rPr>
                            <a:t>Na</a:t>
                          </a:r>
                          <a:r>
                            <a:rPr lang="en-US" sz="2800" b="0" baseline="-25000" dirty="0">
                              <a:solidFill>
                                <a:schemeClr val="tx1"/>
                              </a:solidFill>
                              <a:effectLst/>
                              <a:latin typeface="+mj-lt"/>
                              <a:ea typeface="+mj-ea"/>
                              <a:cs typeface="Times New Roman" panose="02020603050405020304" pitchFamily="18" charset="0"/>
                            </a:rPr>
                            <a:t>2</a:t>
                          </a:r>
                          <a:r>
                            <a:rPr lang="en-US" sz="2800" b="0" dirty="0">
                              <a:solidFill>
                                <a:schemeClr val="tx1"/>
                              </a:solidFill>
                              <a:effectLst/>
                              <a:latin typeface="+mj-lt"/>
                              <a:ea typeface="+mj-ea"/>
                              <a:cs typeface="Times New Roman" panose="02020603050405020304" pitchFamily="18" charset="0"/>
                            </a:rPr>
                            <a:t>S</a:t>
                          </a:r>
                          <a:r>
                            <a:rPr lang="en-US" sz="2800" b="0" baseline="-25000" dirty="0">
                              <a:solidFill>
                                <a:schemeClr val="tx1"/>
                              </a:solidFill>
                              <a:effectLst/>
                              <a:latin typeface="+mj-lt"/>
                              <a:ea typeface="+mj-ea"/>
                              <a:cs typeface="Times New Roman" panose="02020603050405020304" pitchFamily="18" charset="0"/>
                            </a:rPr>
                            <a:t>2</a:t>
                          </a:r>
                          <a:r>
                            <a:rPr lang="en-US" sz="2800" b="0" dirty="0">
                              <a:solidFill>
                                <a:schemeClr val="tx1"/>
                              </a:solidFill>
                              <a:effectLst/>
                              <a:latin typeface="+mj-lt"/>
                              <a:ea typeface="+mj-ea"/>
                              <a:cs typeface="Times New Roman" panose="02020603050405020304" pitchFamily="18" charset="0"/>
                            </a:rPr>
                            <a:t>O</a:t>
                          </a:r>
                          <a:r>
                            <a:rPr lang="en-US" sz="2800" b="0" baseline="-25000" dirty="0">
                              <a:solidFill>
                                <a:schemeClr val="tx1"/>
                              </a:solidFill>
                              <a:effectLst/>
                              <a:latin typeface="+mj-lt"/>
                              <a:ea typeface="+mj-ea"/>
                              <a:cs typeface="Times New Roman" panose="02020603050405020304" pitchFamily="18" charset="0"/>
                            </a:rPr>
                            <a:t>3</a:t>
                          </a:r>
                          <a:r>
                            <a:rPr lang="zh-CN" sz="2800" b="0" dirty="0">
                              <a:solidFill>
                                <a:schemeClr val="tx1"/>
                              </a:solidFill>
                              <a:effectLst/>
                              <a:latin typeface="+mj-lt"/>
                              <a:ea typeface="+mj-ea"/>
                              <a:cs typeface="Times New Roman" panose="02020603050405020304" pitchFamily="18" charset="0"/>
                            </a:rPr>
                            <a:t>的制备及性质</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8188" t="-250877" r="-62" b="-421053"/>
                          </a:stretch>
                        </a:blipFill>
                      </a:tcPr>
                    </a:tc>
                    <a:extLst>
                      <a:ext uri="{0D108BD9-81ED-4DB2-BD59-A6C34878D82A}">
                        <a16:rowId xmlns:a16="http://schemas.microsoft.com/office/drawing/2014/main" xmlns:a14="http://schemas.microsoft.com/office/drawing/2010/main" xmlns="" val="974775154"/>
                      </a:ext>
                    </a:extLst>
                  </a:tr>
                  <a:tr h="675832">
                    <a:tc vMerge="1">
                      <a:txBody>
                        <a:bodyPr/>
                        <a:lstStyle/>
                        <a:p>
                          <a:endParaRPr lang="zh-CN" altLang="en-US"/>
                        </a:p>
                      </a:txBody>
                      <a:tcPr/>
                    </a:tc>
                    <a:tc>
                      <a:txBody>
                        <a:bodyPr/>
                        <a:lstStyle/>
                        <a:p>
                          <a:pPr algn="l">
                            <a:lnSpc>
                              <a:spcPct val="150000"/>
                            </a:lnSpc>
                            <a:spcAft>
                              <a:spcPts val="0"/>
                            </a:spcAft>
                          </a:pPr>
                          <a:r>
                            <a:rPr lang="en-US" sz="2800" b="0" dirty="0">
                              <a:solidFill>
                                <a:srgbClr val="000000"/>
                              </a:solidFill>
                              <a:effectLst/>
                              <a:latin typeface="+mj-lt"/>
                              <a:ea typeface="+mj-ea"/>
                              <a:cs typeface="Times New Roman" panose="02020603050405020304" pitchFamily="18" charset="0"/>
                            </a:rPr>
                            <a:t>[2014</a:t>
                          </a:r>
                          <a:r>
                            <a:rPr lang="zh-CN" sz="2800" b="0" dirty="0">
                              <a:solidFill>
                                <a:srgbClr val="000000"/>
                              </a:solidFill>
                              <a:effectLst/>
                              <a:latin typeface="+mj-lt"/>
                              <a:ea typeface="+mj-ea"/>
                              <a:cs typeface="Times New Roman" panose="02020603050405020304" pitchFamily="18" charset="0"/>
                            </a:rPr>
                            <a:t>海南</a:t>
                          </a:r>
                          <a:r>
                            <a:rPr lang="en-US" sz="2800" b="0" dirty="0">
                              <a:solidFill>
                                <a:srgbClr val="000000"/>
                              </a:solidFill>
                              <a:effectLst/>
                              <a:latin typeface="+mj-lt"/>
                              <a:ea typeface="+mj-ea"/>
                              <a:cs typeface="Times New Roman" panose="02020603050405020304" pitchFamily="18" charset="0"/>
                            </a:rPr>
                            <a:t>,17]2Na</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S+4SO</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+Na</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CO</a:t>
                          </a:r>
                          <a:r>
                            <a:rPr lang="en-US" sz="2800" b="0" baseline="-25000" dirty="0">
                              <a:solidFill>
                                <a:srgbClr val="000000"/>
                              </a:solidFill>
                              <a:effectLst/>
                              <a:latin typeface="+mj-lt"/>
                              <a:ea typeface="+mj-ea"/>
                              <a:cs typeface="Times New Roman" panose="02020603050405020304" pitchFamily="18" charset="0"/>
                            </a:rPr>
                            <a:t>3</a:t>
                          </a:r>
                          <a:r>
                            <a:rPr lang="en-US" sz="2800" b="0" dirty="0">
                              <a:solidFill>
                                <a:srgbClr val="000000"/>
                              </a:solidFill>
                              <a:effectLst/>
                              <a:latin typeface="+mj-lt"/>
                              <a:ea typeface="+mj-ea"/>
                              <a:cs typeface="Times New Roman" panose="02020603050405020304" pitchFamily="18" charset="0"/>
                            </a:rPr>
                            <a:t>       3Na</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S</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O</a:t>
                          </a:r>
                          <a:r>
                            <a:rPr lang="en-US" sz="2800" b="0" baseline="-25000" dirty="0">
                              <a:solidFill>
                                <a:srgbClr val="000000"/>
                              </a:solidFill>
                              <a:effectLst/>
                              <a:latin typeface="+mj-lt"/>
                              <a:ea typeface="+mj-ea"/>
                              <a:cs typeface="Times New Roman" panose="02020603050405020304" pitchFamily="18" charset="0"/>
                            </a:rPr>
                            <a:t>3</a:t>
                          </a:r>
                          <a:r>
                            <a:rPr lang="en-US" sz="2800" b="0" dirty="0">
                              <a:solidFill>
                                <a:srgbClr val="000000"/>
                              </a:solidFill>
                              <a:effectLst/>
                              <a:latin typeface="+mj-lt"/>
                              <a:ea typeface="+mj-ea"/>
                              <a:cs typeface="Times New Roman" panose="02020603050405020304" pitchFamily="18" charset="0"/>
                            </a:rPr>
                            <a:t>+CO</a:t>
                          </a:r>
                          <a:r>
                            <a:rPr lang="en-US" sz="2800" b="0" baseline="-25000" dirty="0">
                              <a:solidFill>
                                <a:srgbClr val="000000"/>
                              </a:solidFill>
                              <a:effectLst/>
                              <a:latin typeface="+mj-lt"/>
                              <a:ea typeface="+mj-ea"/>
                              <a:cs typeface="Times New Roman" panose="02020603050405020304" pitchFamily="18" charset="0"/>
                            </a:rPr>
                            <a:t>2</a:t>
                          </a:r>
                          <a:r>
                            <a:rPr lang="en-US" sz="2800" b="0" dirty="0">
                              <a:solidFill>
                                <a:srgbClr val="000000"/>
                              </a:solidFill>
                              <a:effectLst/>
                              <a:latin typeface="+mj-lt"/>
                              <a:ea typeface="+mj-ea"/>
                              <a:cs typeface="Times New Roman" panose="02020603050405020304" pitchFamily="18" charset="0"/>
                            </a:rPr>
                            <a:t> </a:t>
                          </a:r>
                          <a:endParaRPr lang="zh-CN" sz="2800" b="0" dirty="0">
                            <a:solidFill>
                              <a:srgbClr val="000000"/>
                            </a:solidFill>
                            <a:effectLst/>
                            <a:latin typeface="+mj-lt"/>
                            <a:ea typeface="+mj-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a14="http://schemas.microsoft.com/office/drawing/2010/main" xmlns="" val="2203656116"/>
                      </a:ext>
                    </a:extLst>
                  </a:tr>
                  <a:tr h="2036953">
                    <a:tc vMerge="1">
                      <a:txBody>
                        <a:bodyPr/>
                        <a:lstStyle/>
                        <a:p>
                          <a:endParaRPr lang="zh-CN" altLang="en-US"/>
                        </a:p>
                      </a:txBody>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8188" t="-152994" r="-62" b="-10479"/>
                          </a:stretch>
                        </a:blipFill>
                      </a:tcPr>
                    </a:tc>
                    <a:extLst>
                      <a:ext uri="{0D108BD9-81ED-4DB2-BD59-A6C34878D82A}">
                        <a16:rowId xmlns:a16="http://schemas.microsoft.com/office/drawing/2014/main" xmlns:a14="http://schemas.microsoft.com/office/drawing/2010/main" xmlns="" val="1568633418"/>
                      </a:ext>
                    </a:extLst>
                  </a:tr>
                </a:tbl>
              </a:graphicData>
            </a:graphic>
          </p:graphicFrame>
        </mc:Fallback>
      </mc:AlternateContent>
      <p:grpSp>
        <p:nvGrpSpPr>
          <p:cNvPr id="2" name="组合 1"/>
          <p:cNvGrpSpPr/>
          <p:nvPr/>
        </p:nvGrpSpPr>
        <p:grpSpPr>
          <a:xfrm>
            <a:off x="4047069" y="1923394"/>
            <a:ext cx="4500856" cy="4172606"/>
            <a:chOff x="4047069" y="1923394"/>
            <a:chExt cx="4500856" cy="4172606"/>
          </a:xfrm>
        </p:grpSpPr>
        <p:pic>
          <p:nvPicPr>
            <p:cNvPr id="29" name="图片 28"/>
            <p:cNvPicPr/>
            <p:nvPr/>
          </p:nvPicPr>
          <p:blipFill>
            <a:blip r:embed="rId3"/>
            <a:stretch>
              <a:fillRect/>
            </a:stretch>
          </p:blipFill>
          <p:spPr>
            <a:xfrm>
              <a:off x="8046759" y="1923394"/>
              <a:ext cx="501166" cy="288946"/>
            </a:xfrm>
            <a:prstGeom prst="rect">
              <a:avLst/>
            </a:prstGeom>
          </p:spPr>
        </p:pic>
        <p:pic>
          <p:nvPicPr>
            <p:cNvPr id="30" name="图片 29"/>
            <p:cNvPicPr/>
            <p:nvPr/>
          </p:nvPicPr>
          <p:blipFill>
            <a:blip r:embed="rId3"/>
            <a:stretch>
              <a:fillRect/>
            </a:stretch>
          </p:blipFill>
          <p:spPr>
            <a:xfrm>
              <a:off x="6714069" y="3140054"/>
              <a:ext cx="501166" cy="288946"/>
            </a:xfrm>
            <a:prstGeom prst="rect">
              <a:avLst/>
            </a:prstGeom>
          </p:spPr>
        </p:pic>
        <p:pic>
          <p:nvPicPr>
            <p:cNvPr id="31" name="图片 30"/>
            <p:cNvPicPr/>
            <p:nvPr/>
          </p:nvPicPr>
          <p:blipFill>
            <a:blip r:embed="rId3"/>
            <a:stretch>
              <a:fillRect/>
            </a:stretch>
          </p:blipFill>
          <p:spPr>
            <a:xfrm>
              <a:off x="7631914" y="3826430"/>
              <a:ext cx="501166" cy="288946"/>
            </a:xfrm>
            <a:prstGeom prst="rect">
              <a:avLst/>
            </a:prstGeom>
          </p:spPr>
        </p:pic>
        <p:pic>
          <p:nvPicPr>
            <p:cNvPr id="32" name="图片 31"/>
            <p:cNvPicPr/>
            <p:nvPr/>
          </p:nvPicPr>
          <p:blipFill>
            <a:blip r:embed="rId4"/>
            <a:stretch>
              <a:fillRect/>
            </a:stretch>
          </p:blipFill>
          <p:spPr>
            <a:xfrm>
              <a:off x="7437377" y="4380865"/>
              <a:ext cx="449413" cy="406960"/>
            </a:xfrm>
            <a:prstGeom prst="rect">
              <a:avLst/>
            </a:prstGeom>
          </p:spPr>
        </p:pic>
        <p:pic>
          <p:nvPicPr>
            <p:cNvPr id="33" name="图片 32"/>
            <p:cNvPicPr/>
            <p:nvPr/>
          </p:nvPicPr>
          <p:blipFill>
            <a:blip r:embed="rId3"/>
            <a:stretch>
              <a:fillRect/>
            </a:stretch>
          </p:blipFill>
          <p:spPr>
            <a:xfrm>
              <a:off x="4047069" y="5144114"/>
              <a:ext cx="501166" cy="288946"/>
            </a:xfrm>
            <a:prstGeom prst="rect">
              <a:avLst/>
            </a:prstGeom>
          </p:spPr>
        </p:pic>
        <p:pic>
          <p:nvPicPr>
            <p:cNvPr id="34" name="图片 33"/>
            <p:cNvPicPr/>
            <p:nvPr/>
          </p:nvPicPr>
          <p:blipFill>
            <a:blip r:embed="rId3"/>
            <a:stretch>
              <a:fillRect/>
            </a:stretch>
          </p:blipFill>
          <p:spPr>
            <a:xfrm>
              <a:off x="5182449" y="5807054"/>
              <a:ext cx="501166" cy="288946"/>
            </a:xfrm>
            <a:prstGeom prst="rect">
              <a:avLst/>
            </a:prstGeom>
          </p:spPr>
        </p:pic>
      </p:grpSp>
    </p:spTree>
    <p:extLst>
      <p:ext uri="{BB962C8B-B14F-4D97-AF65-F5344CB8AC3E}">
        <p14:creationId xmlns:p14="http://schemas.microsoft.com/office/powerpoint/2010/main" val="30251485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3"/>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4"/>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p:cNvPicPr>
            <a:picLocks noChangeAspect="1"/>
          </p:cNvPicPr>
          <p:nvPr/>
        </p:nvPicPr>
        <p:blipFill>
          <a:blip r:embed="rId5"/>
          <a:stretch>
            <a:fillRect/>
          </a:stretch>
        </p:blipFill>
        <p:spPr>
          <a:xfrm>
            <a:off x="2322460" y="1784712"/>
            <a:ext cx="1654790" cy="2382898"/>
          </a:xfrm>
          <a:prstGeom prst="rect">
            <a:avLst/>
          </a:prstGeom>
          <a:solidFill>
            <a:srgbClr val="C00000"/>
          </a:solidFill>
          <a:ln>
            <a:solidFill>
              <a:srgbClr val="DA251C"/>
            </a:solidFill>
          </a:ln>
        </p:spPr>
      </p:pic>
    </p:spTree>
    <p:extLst>
      <p:ext uri="{BB962C8B-B14F-4D97-AF65-F5344CB8AC3E}">
        <p14:creationId xmlns:p14="http://schemas.microsoft.com/office/powerpoint/2010/main" val="274971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8" name="表格 7">
            <a:extLst>
              <a:ext uri="{FF2B5EF4-FFF2-40B4-BE49-F238E27FC236}">
                <a16:creationId xmlns:a16="http://schemas.microsoft.com/office/drawing/2014/main" xmlns="" id="{E121C589-5773-48FD-A6FB-F154B2FC5338}"/>
              </a:ext>
            </a:extLst>
          </p:cNvPr>
          <p:cNvGraphicFramePr>
            <a:graphicFrameLocks noGrp="1"/>
          </p:cNvGraphicFramePr>
          <p:nvPr>
            <p:extLst>
              <p:ext uri="{D42A27DB-BD31-4B8C-83A1-F6EECF244321}">
                <p14:modId xmlns:p14="http://schemas.microsoft.com/office/powerpoint/2010/main" val="604407721"/>
              </p:ext>
            </p:extLst>
          </p:nvPr>
        </p:nvGraphicFramePr>
        <p:xfrm>
          <a:off x="641885" y="863603"/>
          <a:ext cx="10908229" cy="5376030"/>
        </p:xfrm>
        <a:graphic>
          <a:graphicData uri="http://schemas.openxmlformats.org/drawingml/2006/table">
            <a:tbl>
              <a:tblPr firstRow="1" firstCol="1" bandRow="1"/>
              <a:tblGrid>
                <a:gridCol w="1869821">
                  <a:extLst>
                    <a:ext uri="{9D8B030D-6E8A-4147-A177-3AD203B41FA5}">
                      <a16:colId xmlns:a16="http://schemas.microsoft.com/office/drawing/2014/main" xmlns="" val="1452197166"/>
                    </a:ext>
                  </a:extLst>
                </a:gridCol>
                <a:gridCol w="3645903">
                  <a:extLst>
                    <a:ext uri="{9D8B030D-6E8A-4147-A177-3AD203B41FA5}">
                      <a16:colId xmlns:a16="http://schemas.microsoft.com/office/drawing/2014/main" xmlns="" val="1142463843"/>
                    </a:ext>
                  </a:extLst>
                </a:gridCol>
                <a:gridCol w="5392505">
                  <a:extLst>
                    <a:ext uri="{9D8B030D-6E8A-4147-A177-3AD203B41FA5}">
                      <a16:colId xmlns:a16="http://schemas.microsoft.com/office/drawing/2014/main" xmlns="" val="507570111"/>
                    </a:ext>
                  </a:extLst>
                </a:gridCol>
              </a:tblGrid>
              <a:tr h="520064">
                <a:tc>
                  <a:txBody>
                    <a:bodyPr/>
                    <a:lstStyle/>
                    <a:p>
                      <a:pPr algn="ctr">
                        <a:lnSpc>
                          <a:spcPct val="100000"/>
                        </a:lnSpc>
                      </a:pPr>
                      <a:r>
                        <a:rPr lang="zh-CN" altLang="en-US" sz="2800" b="1" dirty="0">
                          <a:solidFill>
                            <a:srgbClr val="DA251C"/>
                          </a:solidFill>
                          <a:latin typeface="+mn-ea"/>
                          <a:ea typeface="+mn-ea"/>
                        </a:rPr>
                        <a:t>核心考点</a:t>
                      </a:r>
                    </a:p>
                  </a:txBody>
                  <a:tcPr marL="148833" marR="148833" marT="74416" marB="74416"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00000"/>
                        </a:lnSpc>
                      </a:pPr>
                      <a:r>
                        <a:rPr lang="zh-CN" altLang="en-US" sz="2800" b="1" kern="1200" dirty="0">
                          <a:solidFill>
                            <a:srgbClr val="DA251C"/>
                          </a:solidFill>
                          <a:latin typeface="+mn-ea"/>
                          <a:ea typeface="+mn-ea"/>
                          <a:cs typeface="+mn-cs"/>
                        </a:rPr>
                        <a:t>考题取样</a:t>
                      </a:r>
                    </a:p>
                  </a:txBody>
                  <a:tcPr marL="148833" marR="148833" marT="74416" marB="74416"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00000"/>
                        </a:lnSpc>
                      </a:pPr>
                      <a:r>
                        <a:rPr lang="zh-CN" altLang="en-US" sz="2800" b="1" kern="1200" dirty="0">
                          <a:solidFill>
                            <a:srgbClr val="DA251C"/>
                          </a:solidFill>
                          <a:latin typeface="微软雅黑" panose="020B0503020204020204" pitchFamily="82" charset="2"/>
                          <a:ea typeface="微软雅黑" panose="020B0503020204020204" pitchFamily="82" charset="2"/>
                          <a:cs typeface="+mn-cs"/>
                        </a:rPr>
                        <a:t>考向必究</a:t>
                      </a:r>
                    </a:p>
                  </a:txBody>
                  <a:tcPr marL="148833" marR="148833" marT="74416" marB="74416"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489257953"/>
                  </a:ext>
                </a:extLst>
              </a:tr>
              <a:tr h="683890">
                <a:tc>
                  <a:txBody>
                    <a:bodyPr/>
                    <a:lstStyle/>
                    <a:p>
                      <a:pPr algn="ctr">
                        <a:lnSpc>
                          <a:spcPct val="100000"/>
                        </a:lnSpc>
                        <a:spcAft>
                          <a:spcPts val="0"/>
                        </a:spcAft>
                      </a:pPr>
                      <a:r>
                        <a:rPr lang="zh-CN" sz="2800" dirty="0">
                          <a:solidFill>
                            <a:srgbClr val="000000"/>
                          </a:solidFill>
                          <a:effectLst/>
                          <a:latin typeface="+mn-ea"/>
                          <a:ea typeface="+mn-ea"/>
                          <a:cs typeface="Times New Roman" panose="02020603050405020304" pitchFamily="18" charset="0"/>
                        </a:rPr>
                        <a:t>硫单质</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0000"/>
                        </a:lnSpc>
                        <a:spcAft>
                          <a:spcPts val="0"/>
                        </a:spcAft>
                      </a:pPr>
                      <a:endParaRPr lang="zh-CN" sz="2800" dirty="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0000"/>
                        </a:lnSpc>
                        <a:spcAft>
                          <a:spcPts val="0"/>
                        </a:spcAft>
                      </a:pPr>
                      <a:endParaRPr lang="zh-CN" sz="2800" dirty="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24355476"/>
                  </a:ext>
                </a:extLst>
              </a:tr>
              <a:tr h="660996">
                <a:tc rowSpan="3">
                  <a:txBody>
                    <a:bodyPr/>
                    <a:lstStyle/>
                    <a:p>
                      <a:pPr algn="ctr">
                        <a:lnSpc>
                          <a:spcPct val="100000"/>
                        </a:lnSpc>
                        <a:spcAft>
                          <a:spcPts val="0"/>
                        </a:spcAft>
                      </a:pPr>
                      <a:r>
                        <a:rPr lang="zh-CN" sz="2800" dirty="0">
                          <a:solidFill>
                            <a:srgbClr val="000000"/>
                          </a:solidFill>
                          <a:effectLst/>
                          <a:latin typeface="+mn-ea"/>
                          <a:ea typeface="+mn-ea"/>
                          <a:cs typeface="Times New Roman" panose="02020603050405020304" pitchFamily="18" charset="0"/>
                        </a:rPr>
                        <a:t>硫的氢化物和重要的氧化物</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0000"/>
                        </a:lnSpc>
                        <a:spcAft>
                          <a:spcPts val="0"/>
                        </a:spcAft>
                      </a:pPr>
                      <a:r>
                        <a:rPr lang="en-US" sz="2800" dirty="0">
                          <a:solidFill>
                            <a:srgbClr val="000000"/>
                          </a:solidFill>
                          <a:effectLst/>
                          <a:latin typeface="+mn-ea"/>
                          <a:ea typeface="+mn-ea"/>
                          <a:cs typeface="Times New Roman" panose="02020603050405020304" pitchFamily="18" charset="0"/>
                        </a:rPr>
                        <a:t>2017</a:t>
                      </a:r>
                      <a:r>
                        <a:rPr lang="zh-CN" sz="2800" dirty="0">
                          <a:solidFill>
                            <a:srgbClr val="000000"/>
                          </a:solidFill>
                          <a:effectLst/>
                          <a:latin typeface="+mn-ea"/>
                          <a:ea typeface="+mn-ea"/>
                          <a:cs typeface="Times New Roman" panose="02020603050405020304" pitchFamily="18" charset="0"/>
                        </a:rPr>
                        <a:t>北京理综</a:t>
                      </a:r>
                      <a:r>
                        <a:rPr lang="en-US" sz="2800" dirty="0">
                          <a:solidFill>
                            <a:srgbClr val="000000"/>
                          </a:solidFill>
                          <a:effectLst/>
                          <a:latin typeface="+mn-ea"/>
                          <a:ea typeface="+mn-ea"/>
                          <a:cs typeface="Times New Roman" panose="02020603050405020304" pitchFamily="18" charset="0"/>
                        </a:rPr>
                        <a:t>,T10</a:t>
                      </a:r>
                      <a:endParaRPr lang="zh-CN" sz="2800" dirty="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0000"/>
                        </a:lnSpc>
                        <a:spcAft>
                          <a:spcPts val="0"/>
                        </a:spcAft>
                      </a:pPr>
                      <a:r>
                        <a:rPr lang="en-US" sz="2800">
                          <a:solidFill>
                            <a:srgbClr val="000000"/>
                          </a:solidFill>
                          <a:effectLst/>
                          <a:latin typeface="+mn-ea"/>
                          <a:ea typeface="+mn-ea"/>
                          <a:cs typeface="Times New Roman" panose="02020603050405020304" pitchFamily="18" charset="0"/>
                        </a:rPr>
                        <a:t>SO</a:t>
                      </a:r>
                      <a:r>
                        <a:rPr lang="en-US" sz="2800" baseline="-25000">
                          <a:solidFill>
                            <a:srgbClr val="000000"/>
                          </a:solidFill>
                          <a:effectLst/>
                          <a:latin typeface="+mn-ea"/>
                          <a:ea typeface="+mn-ea"/>
                          <a:cs typeface="Times New Roman" panose="02020603050405020304" pitchFamily="18" charset="0"/>
                        </a:rPr>
                        <a:t>2</a:t>
                      </a:r>
                      <a:r>
                        <a:rPr lang="zh-CN" sz="2800">
                          <a:solidFill>
                            <a:srgbClr val="000000"/>
                          </a:solidFill>
                          <a:effectLst/>
                          <a:latin typeface="+mn-ea"/>
                          <a:ea typeface="+mn-ea"/>
                          <a:cs typeface="Times New Roman" panose="02020603050405020304" pitchFamily="18" charset="0"/>
                        </a:rPr>
                        <a:t>的性质</a:t>
                      </a:r>
                      <a:r>
                        <a:rPr lang="en-US" sz="2800" b="1">
                          <a:solidFill>
                            <a:srgbClr val="000000"/>
                          </a:solidFill>
                          <a:effectLst/>
                          <a:latin typeface="+mn-ea"/>
                          <a:ea typeface="+mn-ea"/>
                          <a:cs typeface="Times New Roman" panose="02020603050405020304" pitchFamily="18" charset="0"/>
                        </a:rPr>
                        <a:t>(</a:t>
                      </a:r>
                      <a:r>
                        <a:rPr lang="zh-CN" sz="2800" b="1">
                          <a:solidFill>
                            <a:srgbClr val="000000"/>
                          </a:solidFill>
                          <a:effectLst/>
                          <a:latin typeface="+mn-ea"/>
                          <a:ea typeface="+mn-ea"/>
                          <a:cs typeface="Times New Roman" panose="02020603050405020304" pitchFamily="18" charset="0"/>
                        </a:rPr>
                        <a:t>方法</a:t>
                      </a:r>
                      <a:r>
                        <a:rPr lang="en-US" sz="2800" b="1">
                          <a:solidFill>
                            <a:srgbClr val="000000"/>
                          </a:solidFill>
                          <a:effectLst/>
                          <a:latin typeface="+mn-ea"/>
                          <a:ea typeface="+mn-ea"/>
                          <a:cs typeface="Times New Roman" panose="02020603050405020304" pitchFamily="18" charset="0"/>
                        </a:rPr>
                        <a:t>2)</a:t>
                      </a:r>
                      <a:endParaRPr lang="zh-CN" sz="280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661826356"/>
                  </a:ext>
                </a:extLst>
              </a:tr>
              <a:tr h="330498">
                <a:tc vMerge="1">
                  <a:txBody>
                    <a:bodyPr/>
                    <a:lstStyle/>
                    <a:p>
                      <a:endParaRPr lang="zh-CN" altLang="en-US"/>
                    </a:p>
                  </a:txBody>
                  <a:tcPr/>
                </a:tc>
                <a:tc>
                  <a:txBody>
                    <a:bodyPr/>
                    <a:lstStyle/>
                    <a:p>
                      <a:pPr>
                        <a:lnSpc>
                          <a:spcPct val="100000"/>
                        </a:lnSpc>
                        <a:spcAft>
                          <a:spcPts val="0"/>
                        </a:spcAft>
                      </a:pPr>
                      <a:r>
                        <a:rPr lang="en-US" sz="2800">
                          <a:solidFill>
                            <a:srgbClr val="000000"/>
                          </a:solidFill>
                          <a:effectLst/>
                          <a:latin typeface="+mn-ea"/>
                          <a:ea typeface="+mn-ea"/>
                          <a:cs typeface="Times New Roman" panose="02020603050405020304" pitchFamily="18" charset="0"/>
                        </a:rPr>
                        <a:t>2016</a:t>
                      </a:r>
                      <a:r>
                        <a:rPr lang="zh-CN" sz="2800">
                          <a:solidFill>
                            <a:srgbClr val="000000"/>
                          </a:solidFill>
                          <a:effectLst/>
                          <a:latin typeface="+mn-ea"/>
                          <a:ea typeface="+mn-ea"/>
                          <a:cs typeface="Times New Roman" panose="02020603050405020304" pitchFamily="18" charset="0"/>
                        </a:rPr>
                        <a:t>北京理综</a:t>
                      </a:r>
                      <a:r>
                        <a:rPr lang="en-US" sz="2800">
                          <a:solidFill>
                            <a:srgbClr val="000000"/>
                          </a:solidFill>
                          <a:effectLst/>
                          <a:latin typeface="+mn-ea"/>
                          <a:ea typeface="+mn-ea"/>
                          <a:cs typeface="Times New Roman" panose="02020603050405020304" pitchFamily="18" charset="0"/>
                        </a:rPr>
                        <a:t>,T28</a:t>
                      </a:r>
                      <a:endParaRPr lang="zh-CN" sz="280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0000"/>
                        </a:lnSpc>
                        <a:spcAft>
                          <a:spcPts val="0"/>
                        </a:spcAft>
                      </a:pPr>
                      <a:r>
                        <a:rPr lang="en-US" sz="2800">
                          <a:solidFill>
                            <a:srgbClr val="000000"/>
                          </a:solidFill>
                          <a:effectLst/>
                          <a:latin typeface="+mn-ea"/>
                          <a:ea typeface="+mn-ea"/>
                          <a:cs typeface="Times New Roman" panose="02020603050405020304" pitchFamily="18" charset="0"/>
                        </a:rPr>
                        <a:t>Na</a:t>
                      </a:r>
                      <a:r>
                        <a:rPr lang="en-US" sz="2800" baseline="-25000">
                          <a:solidFill>
                            <a:srgbClr val="000000"/>
                          </a:solidFill>
                          <a:effectLst/>
                          <a:latin typeface="+mn-ea"/>
                          <a:ea typeface="+mn-ea"/>
                          <a:cs typeface="Times New Roman" panose="02020603050405020304" pitchFamily="18" charset="0"/>
                        </a:rPr>
                        <a:t>2</a:t>
                      </a:r>
                      <a:r>
                        <a:rPr lang="en-US" sz="2800">
                          <a:solidFill>
                            <a:srgbClr val="000000"/>
                          </a:solidFill>
                          <a:effectLst/>
                          <a:latin typeface="+mn-ea"/>
                          <a:ea typeface="+mn-ea"/>
                          <a:cs typeface="Times New Roman" panose="02020603050405020304" pitchFamily="18" charset="0"/>
                        </a:rPr>
                        <a:t>SO</a:t>
                      </a:r>
                      <a:r>
                        <a:rPr lang="en-US" sz="2800" baseline="-25000">
                          <a:solidFill>
                            <a:srgbClr val="000000"/>
                          </a:solidFill>
                          <a:effectLst/>
                          <a:latin typeface="+mn-ea"/>
                          <a:ea typeface="+mn-ea"/>
                          <a:cs typeface="Times New Roman" panose="02020603050405020304" pitchFamily="18" charset="0"/>
                        </a:rPr>
                        <a:t>3</a:t>
                      </a:r>
                      <a:r>
                        <a:rPr lang="zh-CN" sz="2800">
                          <a:solidFill>
                            <a:srgbClr val="000000"/>
                          </a:solidFill>
                          <a:effectLst/>
                          <a:latin typeface="+mn-ea"/>
                          <a:ea typeface="+mn-ea"/>
                          <a:cs typeface="Times New Roman" panose="02020603050405020304" pitchFamily="18" charset="0"/>
                        </a:rPr>
                        <a:t>的还原性</a:t>
                      </a:r>
                      <a:r>
                        <a:rPr lang="en-US" sz="2800" b="1">
                          <a:solidFill>
                            <a:srgbClr val="000000"/>
                          </a:solidFill>
                          <a:effectLst/>
                          <a:latin typeface="+mn-ea"/>
                          <a:ea typeface="+mn-ea"/>
                          <a:cs typeface="Times New Roman" panose="02020603050405020304" pitchFamily="18" charset="0"/>
                        </a:rPr>
                        <a:t>(</a:t>
                      </a:r>
                      <a:r>
                        <a:rPr lang="zh-CN" sz="2800" b="1">
                          <a:solidFill>
                            <a:srgbClr val="000000"/>
                          </a:solidFill>
                          <a:effectLst/>
                          <a:latin typeface="+mn-ea"/>
                          <a:ea typeface="+mn-ea"/>
                          <a:cs typeface="Times New Roman" panose="02020603050405020304" pitchFamily="18" charset="0"/>
                        </a:rPr>
                        <a:t>方法</a:t>
                      </a:r>
                      <a:r>
                        <a:rPr lang="en-US" sz="2800" b="1">
                          <a:solidFill>
                            <a:srgbClr val="000000"/>
                          </a:solidFill>
                          <a:effectLst/>
                          <a:latin typeface="+mn-ea"/>
                          <a:ea typeface="+mn-ea"/>
                          <a:cs typeface="Times New Roman" panose="02020603050405020304" pitchFamily="18" charset="0"/>
                        </a:rPr>
                        <a:t>1)</a:t>
                      </a:r>
                      <a:endParaRPr lang="zh-CN" sz="280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907393264"/>
                  </a:ext>
                </a:extLst>
              </a:tr>
              <a:tr h="330498">
                <a:tc vMerge="1">
                  <a:txBody>
                    <a:bodyPr/>
                    <a:lstStyle/>
                    <a:p>
                      <a:endParaRPr lang="zh-CN" altLang="en-US"/>
                    </a:p>
                  </a:txBody>
                  <a:tcPr/>
                </a:tc>
                <a:tc>
                  <a:txBody>
                    <a:bodyPr/>
                    <a:lstStyle/>
                    <a:p>
                      <a:pPr>
                        <a:lnSpc>
                          <a:spcPct val="100000"/>
                        </a:lnSpc>
                        <a:spcAft>
                          <a:spcPts val="0"/>
                        </a:spcAft>
                      </a:pPr>
                      <a:r>
                        <a:rPr lang="en-US" sz="2800">
                          <a:solidFill>
                            <a:srgbClr val="000000"/>
                          </a:solidFill>
                          <a:effectLst/>
                          <a:latin typeface="+mn-ea"/>
                          <a:ea typeface="+mn-ea"/>
                          <a:cs typeface="Times New Roman" panose="02020603050405020304" pitchFamily="18" charset="0"/>
                        </a:rPr>
                        <a:t>2016</a:t>
                      </a:r>
                      <a:r>
                        <a:rPr lang="zh-CN" sz="2800">
                          <a:solidFill>
                            <a:srgbClr val="000000"/>
                          </a:solidFill>
                          <a:effectLst/>
                          <a:latin typeface="+mn-ea"/>
                          <a:ea typeface="+mn-ea"/>
                          <a:cs typeface="Times New Roman" panose="02020603050405020304" pitchFamily="18" charset="0"/>
                        </a:rPr>
                        <a:t>全国卷</a:t>
                      </a:r>
                      <a:r>
                        <a:rPr lang="en-US" sz="2800">
                          <a:solidFill>
                            <a:srgbClr val="000000"/>
                          </a:solidFill>
                          <a:effectLst/>
                          <a:latin typeface="+mn-ea"/>
                          <a:ea typeface="+mn-ea"/>
                          <a:cs typeface="Times New Roman" panose="02020603050405020304" pitchFamily="18" charset="0"/>
                        </a:rPr>
                        <a:t>Ⅲ,T27(4)</a:t>
                      </a:r>
                      <a:endParaRPr lang="zh-CN" sz="280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0000"/>
                        </a:lnSpc>
                        <a:spcAft>
                          <a:spcPts val="0"/>
                        </a:spcAft>
                      </a:pPr>
                      <a:r>
                        <a:rPr lang="en-US" sz="2800" dirty="0">
                          <a:solidFill>
                            <a:srgbClr val="000000"/>
                          </a:solidFill>
                          <a:effectLst/>
                          <a:latin typeface="+mn-ea"/>
                          <a:ea typeface="+mn-ea"/>
                          <a:cs typeface="Times New Roman" panose="02020603050405020304" pitchFamily="18" charset="0"/>
                        </a:rPr>
                        <a:t>SO</a:t>
                      </a:r>
                      <a:r>
                        <a:rPr lang="en-US" sz="2800" baseline="-25000" dirty="0">
                          <a:solidFill>
                            <a:srgbClr val="000000"/>
                          </a:solidFill>
                          <a:effectLst/>
                          <a:latin typeface="+mn-ea"/>
                          <a:ea typeface="+mn-ea"/>
                          <a:cs typeface="Times New Roman" panose="02020603050405020304" pitchFamily="18" charset="0"/>
                        </a:rPr>
                        <a:t>2</a:t>
                      </a:r>
                      <a:r>
                        <a:rPr lang="zh-CN" sz="2800" dirty="0">
                          <a:solidFill>
                            <a:srgbClr val="000000"/>
                          </a:solidFill>
                          <a:effectLst/>
                          <a:latin typeface="+mn-ea"/>
                          <a:ea typeface="+mn-ea"/>
                          <a:cs typeface="Times New Roman" panose="02020603050405020304" pitchFamily="18" charset="0"/>
                        </a:rPr>
                        <a:t>的还原性、硫酸盐的性质</a:t>
                      </a:r>
                      <a:r>
                        <a:rPr lang="en-US" sz="2800" b="1" dirty="0">
                          <a:solidFill>
                            <a:srgbClr val="000000"/>
                          </a:solidFill>
                          <a:effectLst/>
                          <a:latin typeface="+mn-ea"/>
                          <a:ea typeface="+mn-ea"/>
                          <a:cs typeface="Times New Roman" panose="02020603050405020304" pitchFamily="18" charset="0"/>
                        </a:rPr>
                        <a:t>(</a:t>
                      </a:r>
                      <a:r>
                        <a:rPr lang="zh-CN" sz="2800" b="1" dirty="0">
                          <a:solidFill>
                            <a:srgbClr val="000000"/>
                          </a:solidFill>
                          <a:effectLst/>
                          <a:latin typeface="+mn-ea"/>
                          <a:ea typeface="+mn-ea"/>
                          <a:cs typeface="Times New Roman" panose="02020603050405020304" pitchFamily="18" charset="0"/>
                        </a:rPr>
                        <a:t>方法</a:t>
                      </a:r>
                      <a:r>
                        <a:rPr lang="en-US" sz="2800" b="1" dirty="0">
                          <a:solidFill>
                            <a:srgbClr val="000000"/>
                          </a:solidFill>
                          <a:effectLst/>
                          <a:latin typeface="+mn-ea"/>
                          <a:ea typeface="+mn-ea"/>
                          <a:cs typeface="Times New Roman" panose="02020603050405020304" pitchFamily="18" charset="0"/>
                        </a:rPr>
                        <a:t>2</a:t>
                      </a:r>
                      <a:r>
                        <a:rPr lang="zh-CN" sz="2800" b="1" dirty="0">
                          <a:solidFill>
                            <a:srgbClr val="000000"/>
                          </a:solidFill>
                          <a:effectLst/>
                          <a:latin typeface="+mn-ea"/>
                          <a:ea typeface="+mn-ea"/>
                          <a:cs typeface="Times New Roman" panose="02020603050405020304" pitchFamily="18" charset="0"/>
                        </a:rPr>
                        <a:t>、</a:t>
                      </a:r>
                      <a:r>
                        <a:rPr lang="en-US" sz="2800" b="1" dirty="0">
                          <a:solidFill>
                            <a:srgbClr val="000000"/>
                          </a:solidFill>
                          <a:effectLst/>
                          <a:latin typeface="+mn-ea"/>
                          <a:ea typeface="+mn-ea"/>
                          <a:cs typeface="Times New Roman" panose="02020603050405020304" pitchFamily="18" charset="0"/>
                        </a:rPr>
                        <a:t>3)</a:t>
                      </a:r>
                      <a:endParaRPr lang="zh-CN" sz="2800" dirty="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677566739"/>
                  </a:ext>
                </a:extLst>
              </a:tr>
              <a:tr h="1321992">
                <a:tc>
                  <a:txBody>
                    <a:bodyPr/>
                    <a:lstStyle/>
                    <a:p>
                      <a:pPr algn="ctr">
                        <a:lnSpc>
                          <a:spcPct val="100000"/>
                        </a:lnSpc>
                        <a:spcAft>
                          <a:spcPts val="0"/>
                        </a:spcAft>
                      </a:pPr>
                      <a:r>
                        <a:rPr lang="zh-CN" sz="2800" dirty="0">
                          <a:solidFill>
                            <a:srgbClr val="000000"/>
                          </a:solidFill>
                          <a:effectLst/>
                          <a:latin typeface="+mn-ea"/>
                          <a:ea typeface="+mn-ea"/>
                          <a:cs typeface="Times New Roman" panose="02020603050405020304" pitchFamily="18" charset="0"/>
                        </a:rPr>
                        <a:t>硫酸</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0000"/>
                        </a:lnSpc>
                        <a:spcAft>
                          <a:spcPts val="0"/>
                        </a:spcAft>
                      </a:pPr>
                      <a:r>
                        <a:rPr lang="en-US" sz="2800" dirty="0">
                          <a:solidFill>
                            <a:srgbClr val="000000"/>
                          </a:solidFill>
                          <a:effectLst/>
                          <a:latin typeface="+mn-ea"/>
                          <a:ea typeface="+mn-ea"/>
                          <a:cs typeface="Times New Roman" panose="02020603050405020304" pitchFamily="18" charset="0"/>
                        </a:rPr>
                        <a:t>2014</a:t>
                      </a:r>
                      <a:r>
                        <a:rPr lang="zh-CN" sz="2800" dirty="0">
                          <a:solidFill>
                            <a:srgbClr val="000000"/>
                          </a:solidFill>
                          <a:effectLst/>
                          <a:latin typeface="+mn-ea"/>
                          <a:ea typeface="+mn-ea"/>
                          <a:cs typeface="Times New Roman" panose="02020603050405020304" pitchFamily="18" charset="0"/>
                        </a:rPr>
                        <a:t>新课标全国卷</a:t>
                      </a:r>
                      <a:r>
                        <a:rPr lang="en-US" sz="2800" dirty="0">
                          <a:solidFill>
                            <a:srgbClr val="000000"/>
                          </a:solidFill>
                          <a:effectLst/>
                          <a:latin typeface="+mn-ea"/>
                          <a:ea typeface="+mn-ea"/>
                          <a:cs typeface="Times New Roman" panose="02020603050405020304" pitchFamily="18" charset="0"/>
                        </a:rPr>
                        <a:t>Ⅰ, T13 AB</a:t>
                      </a:r>
                      <a:endParaRPr lang="zh-CN" sz="2800" dirty="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0000"/>
                        </a:lnSpc>
                        <a:spcAft>
                          <a:spcPts val="0"/>
                        </a:spcAft>
                      </a:pPr>
                      <a:r>
                        <a:rPr lang="zh-CN" sz="2800" dirty="0">
                          <a:solidFill>
                            <a:srgbClr val="000000"/>
                          </a:solidFill>
                          <a:effectLst/>
                          <a:latin typeface="+mn-ea"/>
                          <a:ea typeface="+mn-ea"/>
                          <a:cs typeface="Times New Roman" panose="02020603050405020304" pitchFamily="18" charset="0"/>
                        </a:rPr>
                        <a:t>浓硫酸、稀硫酸的性质</a:t>
                      </a:r>
                      <a:r>
                        <a:rPr lang="en-US" sz="2800" b="1" dirty="0">
                          <a:solidFill>
                            <a:srgbClr val="000000"/>
                          </a:solidFill>
                          <a:effectLst/>
                          <a:latin typeface="+mn-ea"/>
                          <a:ea typeface="+mn-ea"/>
                          <a:cs typeface="Times New Roman" panose="02020603050405020304" pitchFamily="18" charset="0"/>
                        </a:rPr>
                        <a:t>(</a:t>
                      </a:r>
                      <a:r>
                        <a:rPr lang="zh-CN" sz="2800" b="1" dirty="0">
                          <a:solidFill>
                            <a:srgbClr val="000000"/>
                          </a:solidFill>
                          <a:effectLst/>
                          <a:latin typeface="+mn-ea"/>
                          <a:ea typeface="+mn-ea"/>
                          <a:cs typeface="Times New Roman" panose="02020603050405020304" pitchFamily="18" charset="0"/>
                        </a:rPr>
                        <a:t>考向</a:t>
                      </a:r>
                      <a:r>
                        <a:rPr lang="en-US" sz="2800" b="1" dirty="0">
                          <a:solidFill>
                            <a:srgbClr val="000000"/>
                          </a:solidFill>
                          <a:effectLst/>
                          <a:latin typeface="+mn-ea"/>
                          <a:ea typeface="+mn-ea"/>
                          <a:cs typeface="Times New Roman" panose="02020603050405020304" pitchFamily="18" charset="0"/>
                        </a:rPr>
                        <a:t>1)</a:t>
                      </a:r>
                      <a:endParaRPr lang="zh-CN" sz="2800" dirty="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78633679"/>
                  </a:ext>
                </a:extLst>
              </a:tr>
              <a:tr h="692984">
                <a:tc>
                  <a:txBody>
                    <a:bodyPr/>
                    <a:lstStyle/>
                    <a:p>
                      <a:pPr algn="ctr">
                        <a:lnSpc>
                          <a:spcPct val="100000"/>
                        </a:lnSpc>
                        <a:spcAft>
                          <a:spcPts val="0"/>
                        </a:spcAft>
                      </a:pPr>
                      <a:r>
                        <a:rPr lang="zh-CN" sz="2800" dirty="0">
                          <a:solidFill>
                            <a:srgbClr val="000000"/>
                          </a:solidFill>
                          <a:effectLst/>
                          <a:latin typeface="+mn-ea"/>
                          <a:ea typeface="+mn-ea"/>
                          <a:cs typeface="Times New Roman" panose="02020603050405020304" pitchFamily="18" charset="0"/>
                        </a:rPr>
                        <a:t>臭氧和过氧化氢</a:t>
                      </a: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0000"/>
                        </a:lnSpc>
                        <a:spcAft>
                          <a:spcPts val="0"/>
                        </a:spcAft>
                      </a:pPr>
                      <a:r>
                        <a:rPr lang="en-US" sz="2800">
                          <a:solidFill>
                            <a:srgbClr val="000000"/>
                          </a:solidFill>
                          <a:effectLst/>
                          <a:latin typeface="+mn-ea"/>
                          <a:ea typeface="+mn-ea"/>
                          <a:cs typeface="Times New Roman" panose="02020603050405020304" pitchFamily="18" charset="0"/>
                        </a:rPr>
                        <a:t>2016</a:t>
                      </a:r>
                      <a:r>
                        <a:rPr lang="zh-CN" sz="2800">
                          <a:solidFill>
                            <a:srgbClr val="000000"/>
                          </a:solidFill>
                          <a:effectLst/>
                          <a:latin typeface="+mn-ea"/>
                          <a:ea typeface="+mn-ea"/>
                          <a:cs typeface="Times New Roman" panose="02020603050405020304" pitchFamily="18" charset="0"/>
                        </a:rPr>
                        <a:t>全国卷</a:t>
                      </a:r>
                      <a:r>
                        <a:rPr lang="en-US" sz="2800">
                          <a:solidFill>
                            <a:srgbClr val="000000"/>
                          </a:solidFill>
                          <a:effectLst/>
                          <a:latin typeface="+mn-ea"/>
                          <a:ea typeface="+mn-ea"/>
                          <a:cs typeface="Times New Roman" panose="02020603050405020304" pitchFamily="18" charset="0"/>
                        </a:rPr>
                        <a:t>Ⅲ,T26 </a:t>
                      </a:r>
                      <a:endParaRPr lang="zh-CN" sz="280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nSpc>
                          <a:spcPct val="100000"/>
                        </a:lnSpc>
                        <a:spcAft>
                          <a:spcPts val="0"/>
                        </a:spcAft>
                      </a:pPr>
                      <a:r>
                        <a:rPr lang="zh-CN" sz="2800" dirty="0">
                          <a:solidFill>
                            <a:srgbClr val="000000"/>
                          </a:solidFill>
                          <a:effectLst/>
                          <a:latin typeface="+mn-ea"/>
                          <a:ea typeface="+mn-ea"/>
                          <a:cs typeface="Times New Roman" panose="02020603050405020304" pitchFamily="18" charset="0"/>
                        </a:rPr>
                        <a:t>过氧化钙</a:t>
                      </a:r>
                      <a:r>
                        <a:rPr lang="en-US" sz="2800" dirty="0">
                          <a:solidFill>
                            <a:srgbClr val="000000"/>
                          </a:solidFill>
                          <a:effectLst/>
                          <a:latin typeface="+mn-ea"/>
                          <a:ea typeface="+mn-ea"/>
                          <a:cs typeface="Times New Roman" panose="02020603050405020304" pitchFamily="18" charset="0"/>
                        </a:rPr>
                        <a:t>(CaO</a:t>
                      </a:r>
                      <a:r>
                        <a:rPr lang="en-US" sz="2800" baseline="-25000" dirty="0">
                          <a:solidFill>
                            <a:srgbClr val="000000"/>
                          </a:solidFill>
                          <a:effectLst/>
                          <a:latin typeface="+mn-ea"/>
                          <a:ea typeface="+mn-ea"/>
                          <a:cs typeface="Times New Roman" panose="02020603050405020304" pitchFamily="18" charset="0"/>
                        </a:rPr>
                        <a:t>2</a:t>
                      </a:r>
                      <a:r>
                        <a:rPr lang="en-US" sz="2800" dirty="0">
                          <a:solidFill>
                            <a:srgbClr val="000000"/>
                          </a:solidFill>
                          <a:effectLst/>
                          <a:latin typeface="+mn-ea"/>
                          <a:ea typeface="+mn-ea"/>
                          <a:cs typeface="Times New Roman" panose="02020603050405020304" pitchFamily="18" charset="0"/>
                        </a:rPr>
                        <a:t>)</a:t>
                      </a:r>
                      <a:r>
                        <a:rPr lang="zh-CN" sz="2800" dirty="0">
                          <a:solidFill>
                            <a:srgbClr val="000000"/>
                          </a:solidFill>
                          <a:effectLst/>
                          <a:latin typeface="+mn-ea"/>
                          <a:ea typeface="+mn-ea"/>
                          <a:cs typeface="Times New Roman" panose="02020603050405020304" pitchFamily="18" charset="0"/>
                        </a:rPr>
                        <a:t>的制备及过氧化氢的性质</a:t>
                      </a:r>
                      <a:r>
                        <a:rPr lang="en-US" sz="2800" b="1" dirty="0">
                          <a:solidFill>
                            <a:srgbClr val="000000"/>
                          </a:solidFill>
                          <a:effectLst/>
                          <a:latin typeface="+mn-ea"/>
                          <a:ea typeface="+mn-ea"/>
                          <a:cs typeface="Times New Roman" panose="02020603050405020304" pitchFamily="18" charset="0"/>
                        </a:rPr>
                        <a:t>(</a:t>
                      </a:r>
                      <a:r>
                        <a:rPr lang="zh-CN" sz="2800" b="1" dirty="0">
                          <a:solidFill>
                            <a:srgbClr val="000000"/>
                          </a:solidFill>
                          <a:effectLst/>
                          <a:latin typeface="+mn-ea"/>
                          <a:ea typeface="+mn-ea"/>
                          <a:cs typeface="Times New Roman" panose="02020603050405020304" pitchFamily="18" charset="0"/>
                        </a:rPr>
                        <a:t>考向</a:t>
                      </a:r>
                      <a:r>
                        <a:rPr lang="en-US" sz="2800" b="1" dirty="0">
                          <a:solidFill>
                            <a:srgbClr val="000000"/>
                          </a:solidFill>
                          <a:effectLst/>
                          <a:latin typeface="+mn-ea"/>
                          <a:ea typeface="+mn-ea"/>
                          <a:cs typeface="Times New Roman" panose="02020603050405020304" pitchFamily="18" charset="0"/>
                        </a:rPr>
                        <a:t>2)</a:t>
                      </a:r>
                      <a:endParaRPr lang="zh-CN" sz="2800" dirty="0">
                        <a:solidFill>
                          <a:srgbClr val="000000"/>
                        </a:solidFill>
                        <a:effectLst/>
                        <a:latin typeface="+mn-ea"/>
                        <a:ea typeface="+mn-ea"/>
                        <a:cs typeface="Times New Roman" panose="02020603050405020304" pitchFamily="18" charset="0"/>
                      </a:endParaRPr>
                    </a:p>
                  </a:txBody>
                  <a:tcPr marL="66675" marR="66675"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34130594"/>
                  </a:ext>
                </a:extLst>
              </a:tr>
            </a:tbl>
          </a:graphicData>
        </a:graphic>
      </p:graphicFrame>
    </p:spTree>
    <p:extLst>
      <p:ext uri="{BB962C8B-B14F-4D97-AF65-F5344CB8AC3E}">
        <p14:creationId xmlns:p14="http://schemas.microsoft.com/office/powerpoint/2010/main" val="379123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949904"/>
            <a:ext cx="11723913" cy="5262979"/>
          </a:xfrm>
          <a:prstGeom prst="rect">
            <a:avLst/>
          </a:prstGeom>
        </p:spPr>
        <p:txBody>
          <a:bodyPr wrap="square">
            <a:spAutoFit/>
          </a:bodyPr>
          <a:lstStyle/>
          <a:p>
            <a:pPr>
              <a:lnSpc>
                <a:spcPct val="150000"/>
              </a:lnSpc>
            </a:pPr>
            <a:r>
              <a:rPr lang="zh-CN" altLang="zh-CN" sz="2800" b="1" dirty="0" smtClean="0"/>
              <a:t>考</a:t>
            </a:r>
            <a:r>
              <a:rPr lang="zh-CN" altLang="zh-CN" sz="2800" b="1" dirty="0"/>
              <a:t>情分析</a:t>
            </a:r>
            <a:r>
              <a:rPr lang="zh-CN" altLang="zh-CN" sz="2800" dirty="0"/>
              <a:t>　近几年全国卷有关本专题的考查</a:t>
            </a:r>
            <a:r>
              <a:rPr lang="en-US" altLang="zh-CN" sz="2800" dirty="0"/>
              <a:t>,</a:t>
            </a:r>
            <a:r>
              <a:rPr lang="zh-CN" altLang="zh-CN" sz="2800" dirty="0"/>
              <a:t>单独命题的不多</a:t>
            </a:r>
            <a:r>
              <a:rPr lang="en-US" altLang="zh-CN" sz="2800" dirty="0"/>
              <a:t>,</a:t>
            </a:r>
            <a:r>
              <a:rPr lang="zh-CN" altLang="zh-CN" sz="2800" dirty="0"/>
              <a:t>大多结合其他元素化合物及氧化还原反应等知识</a:t>
            </a:r>
            <a:r>
              <a:rPr lang="en-US" altLang="zh-CN" sz="2800" dirty="0"/>
              <a:t>,</a:t>
            </a:r>
            <a:r>
              <a:rPr lang="zh-CN" altLang="zh-CN" sz="2800" dirty="0"/>
              <a:t>以实验题、工艺流程题等形式进行考查</a:t>
            </a:r>
            <a:r>
              <a:rPr lang="en-US" altLang="zh-CN" sz="2800" dirty="0"/>
              <a:t>,</a:t>
            </a:r>
            <a:r>
              <a:rPr lang="zh-CN" altLang="zh-CN" sz="2800" dirty="0"/>
              <a:t>且考题注重与生产、生活实际联系</a:t>
            </a:r>
            <a:r>
              <a:rPr lang="en-US" altLang="zh-CN" sz="2800" dirty="0"/>
              <a:t>,</a:t>
            </a:r>
            <a:r>
              <a:rPr lang="zh-CN" altLang="zh-CN" sz="2800" dirty="0"/>
              <a:t>将物质的循环利用、保护环境等观念渗透到考题中</a:t>
            </a:r>
            <a:r>
              <a:rPr lang="en-US" altLang="zh-CN" sz="2800" dirty="0"/>
              <a:t>,</a:t>
            </a:r>
            <a:r>
              <a:rPr lang="zh-CN" altLang="zh-CN" sz="2800" dirty="0"/>
              <a:t>以体现</a:t>
            </a:r>
            <a:r>
              <a:rPr lang="en-US" altLang="zh-CN" sz="2800" dirty="0"/>
              <a:t>“</a:t>
            </a:r>
            <a:r>
              <a:rPr lang="zh-CN" altLang="zh-CN" sz="2800" dirty="0"/>
              <a:t>科学态度与社会责任</a:t>
            </a:r>
            <a:r>
              <a:rPr lang="en-US" altLang="zh-CN" sz="2800" dirty="0"/>
              <a:t>”</a:t>
            </a:r>
            <a:r>
              <a:rPr lang="zh-CN" altLang="zh-CN" sz="2800" dirty="0"/>
              <a:t>的化学核心素养。</a:t>
            </a:r>
          </a:p>
          <a:p>
            <a:pPr>
              <a:lnSpc>
                <a:spcPct val="150000"/>
              </a:lnSpc>
            </a:pPr>
            <a:r>
              <a:rPr lang="zh-CN" altLang="zh-CN" sz="2800" b="1" smtClean="0"/>
              <a:t>命题</a:t>
            </a:r>
            <a:r>
              <a:rPr lang="zh-CN" altLang="zh-CN" sz="2800" b="1" dirty="0"/>
              <a:t>预测</a:t>
            </a:r>
            <a:r>
              <a:rPr lang="zh-CN" altLang="zh-CN" sz="2800" dirty="0"/>
              <a:t>　预测</a:t>
            </a:r>
            <a:r>
              <a:rPr lang="en-US" altLang="zh-CN" sz="2800" dirty="0"/>
              <a:t>2019</a:t>
            </a:r>
            <a:r>
              <a:rPr lang="zh-CN" altLang="zh-CN" sz="2800" dirty="0"/>
              <a:t>年高考会结合生产、生活实际</a:t>
            </a:r>
            <a:r>
              <a:rPr lang="en-US" altLang="zh-CN" sz="2800" dirty="0"/>
              <a:t>,</a:t>
            </a:r>
            <a:r>
              <a:rPr lang="zh-CN" altLang="zh-CN" sz="2800" dirty="0"/>
              <a:t>以氧、硫元素及其化合物之间的转化关系为载体</a:t>
            </a:r>
            <a:r>
              <a:rPr lang="en-US" altLang="zh-CN" sz="2800" dirty="0"/>
              <a:t>,</a:t>
            </a:r>
            <a:r>
              <a:rPr lang="zh-CN" altLang="zh-CN" sz="2800" dirty="0"/>
              <a:t>考查物质的制备、性质的探究等</a:t>
            </a:r>
            <a:r>
              <a:rPr lang="en-US" altLang="zh-CN" sz="2800" dirty="0"/>
              <a:t>,</a:t>
            </a:r>
            <a:r>
              <a:rPr lang="zh-CN" altLang="zh-CN" sz="2800" dirty="0"/>
              <a:t>高考也可能会结合绿色化学、环境保护等思想来命题</a:t>
            </a:r>
            <a:r>
              <a:rPr lang="en-US" altLang="zh-CN" sz="2800" dirty="0"/>
              <a:t>,</a:t>
            </a:r>
            <a:r>
              <a:rPr lang="zh-CN" altLang="zh-CN" sz="2800" dirty="0"/>
              <a:t>以凸显对化学学科素养</a:t>
            </a:r>
            <a:r>
              <a:rPr lang="en-US" altLang="zh-CN" sz="2800" dirty="0"/>
              <a:t>“</a:t>
            </a:r>
            <a:r>
              <a:rPr lang="zh-CN" altLang="zh-CN" sz="2800" dirty="0"/>
              <a:t>科学态度与社会责任</a:t>
            </a:r>
            <a:r>
              <a:rPr lang="en-US" altLang="zh-CN" sz="2800" dirty="0"/>
              <a:t>”</a:t>
            </a:r>
            <a:r>
              <a:rPr lang="zh-CN" altLang="zh-CN" sz="2800" dirty="0"/>
              <a:t>的检测</a:t>
            </a:r>
            <a:endParaRPr lang="zh-CN" altLang="en-US" sz="2800" dirty="0"/>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172022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知识体系构建</a:t>
            </a:r>
          </a:p>
        </p:txBody>
      </p:sp>
      <p:pic>
        <p:nvPicPr>
          <p:cNvPr id="2" name="图片 1"/>
          <p:cNvPicPr>
            <a:picLocks noChangeAspect="1"/>
          </p:cNvPicPr>
          <p:nvPr/>
        </p:nvPicPr>
        <p:blipFill>
          <a:blip r:embed="rId2"/>
          <a:stretch>
            <a:fillRect/>
          </a:stretch>
        </p:blipFill>
        <p:spPr>
          <a:xfrm>
            <a:off x="800911" y="835676"/>
            <a:ext cx="10590178" cy="5700158"/>
          </a:xfrm>
          <a:prstGeom prst="rect">
            <a:avLst/>
          </a:prstGeom>
        </p:spPr>
      </p:pic>
    </p:spTree>
    <p:extLst>
      <p:ext uri="{BB962C8B-B14F-4D97-AF65-F5344CB8AC3E}">
        <p14:creationId xmlns:p14="http://schemas.microsoft.com/office/powerpoint/2010/main" val="35257110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d43c95fb82ffd8698be90189af59d163adeb47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2321</TotalTime>
  <Words>3844</Words>
  <Application>Microsoft Office PowerPoint</Application>
  <PresentationFormat>宽屏</PresentationFormat>
  <Paragraphs>726</Paragraphs>
  <Slides>69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69</vt:i4>
      </vt:variant>
    </vt:vector>
  </HeadingPairs>
  <TitlesOfParts>
    <vt:vector size="76" baseType="lpstr">
      <vt:lpstr>NEU-BZ-S92</vt:lpstr>
      <vt:lpstr>微软雅黑</vt:lpstr>
      <vt:lpstr>Arial</vt:lpstr>
      <vt:lpstr>Calibri</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lenovo</cp:lastModifiedBy>
  <cp:revision>369</cp:revision>
  <dcterms:created xsi:type="dcterms:W3CDTF">2018-02-01T09:53:21Z</dcterms:created>
  <dcterms:modified xsi:type="dcterms:W3CDTF">2018-03-20T09:44:52Z</dcterms:modified>
</cp:coreProperties>
</file>