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1" r:id="rId3"/>
    <p:sldId id="262" r:id="rId4"/>
    <p:sldId id="272" r:id="rId5"/>
    <p:sldId id="261" r:id="rId6"/>
    <p:sldId id="277" r:id="rId7"/>
    <p:sldId id="278" r:id="rId8"/>
    <p:sldId id="279" r:id="rId9"/>
    <p:sldId id="669" r:id="rId10"/>
    <p:sldId id="273" r:id="rId11"/>
    <p:sldId id="263" r:id="rId12"/>
    <p:sldId id="633" r:id="rId13"/>
    <p:sldId id="634" r:id="rId14"/>
    <p:sldId id="635" r:id="rId15"/>
    <p:sldId id="636" r:id="rId16"/>
    <p:sldId id="637" r:id="rId17"/>
    <p:sldId id="638" r:id="rId18"/>
    <p:sldId id="639" r:id="rId19"/>
    <p:sldId id="640" r:id="rId20"/>
    <p:sldId id="641" r:id="rId21"/>
    <p:sldId id="642" r:id="rId22"/>
    <p:sldId id="643" r:id="rId23"/>
    <p:sldId id="644" r:id="rId24"/>
    <p:sldId id="645" r:id="rId25"/>
    <p:sldId id="646" r:id="rId26"/>
    <p:sldId id="647" r:id="rId27"/>
    <p:sldId id="648" r:id="rId28"/>
    <p:sldId id="649" r:id="rId29"/>
    <p:sldId id="650" r:id="rId30"/>
    <p:sldId id="274" r:id="rId31"/>
    <p:sldId id="326" r:id="rId32"/>
    <p:sldId id="654" r:id="rId33"/>
    <p:sldId id="655" r:id="rId34"/>
    <p:sldId id="282" r:id="rId35"/>
    <p:sldId id="656" r:id="rId36"/>
    <p:sldId id="657" r:id="rId37"/>
    <p:sldId id="658" r:id="rId38"/>
    <p:sldId id="659" r:id="rId39"/>
    <p:sldId id="660" r:id="rId40"/>
    <p:sldId id="661" r:id="rId41"/>
    <p:sldId id="662" r:id="rId42"/>
    <p:sldId id="663" r:id="rId43"/>
    <p:sldId id="664" r:id="rId44"/>
    <p:sldId id="665" r:id="rId45"/>
    <p:sldId id="666" r:id="rId46"/>
    <p:sldId id="667" r:id="rId47"/>
    <p:sldId id="668" r:id="rId48"/>
    <p:sldId id="266" r:id="rId49"/>
  </p:sldIdLst>
  <p:sldSz cx="12192000" cy="6858000"/>
  <p:notesSz cx="6858000" cy="9144000"/>
  <p:custDataLst>
    <p:tags r:id="rId5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章节标题" id="{F5EEC428-8706-4C59-AEE4-161BB92701F7}">
          <p14:sldIdLst>
            <p14:sldId id="267"/>
            <p14:sldId id="271"/>
          </p14:sldIdLst>
        </p14:section>
        <p14:section name="目录" id="{62B0F58D-E21A-4849-85F8-F0658C934CDC}">
          <p14:sldIdLst>
            <p14:sldId id="262"/>
            <p14:sldId id="272"/>
          </p14:sldIdLst>
        </p14:section>
        <p14:section name="考情精解读" id="{E5B6AE4C-B16F-4E49-ACF6-1636DDCCFF7B}">
          <p14:sldIdLst>
            <p14:sldId id="261"/>
            <p14:sldId id="277"/>
            <p14:sldId id="278"/>
            <p14:sldId id="279"/>
            <p14:sldId id="669"/>
          </p14:sldIdLst>
        </p14:section>
        <p14:section name="A.知识全通关" id="{0696FE38-A922-4D75-AA25-7EF156A1C92B}">
          <p14:sldIdLst>
            <p14:sldId id="273"/>
            <p14:sldId id="263"/>
            <p14:sldId id="633"/>
            <p14:sldId id="634"/>
            <p14:sldId id="635"/>
            <p14:sldId id="636"/>
            <p14:sldId id="637"/>
            <p14:sldId id="638"/>
            <p14:sldId id="639"/>
            <p14:sldId id="640"/>
            <p14:sldId id="641"/>
            <p14:sldId id="642"/>
            <p14:sldId id="643"/>
            <p14:sldId id="644"/>
            <p14:sldId id="645"/>
            <p14:sldId id="646"/>
            <p14:sldId id="647"/>
            <p14:sldId id="648"/>
            <p14:sldId id="649"/>
            <p14:sldId id="650"/>
          </p14:sldIdLst>
        </p14:section>
        <p14:section name="B.素养大提升" id="{EAE3448C-E808-4F1F-840E-365612D64D3F}">
          <p14:sldIdLst>
            <p14:sldId id="274"/>
            <p14:sldId id="326"/>
            <p14:sldId id="654"/>
            <p14:sldId id="655"/>
            <p14:sldId id="282"/>
            <p14:sldId id="656"/>
            <p14:sldId id="657"/>
            <p14:sldId id="658"/>
            <p14:sldId id="659"/>
            <p14:sldId id="660"/>
            <p14:sldId id="661"/>
            <p14:sldId id="662"/>
            <p14:sldId id="663"/>
            <p14:sldId id="664"/>
            <p14:sldId id="665"/>
            <p14:sldId id="666"/>
            <p14:sldId id="667"/>
            <p14:sldId id="668"/>
          </p14:sldIdLst>
        </p14:section>
        <p14:section name="尾片" id="{185A69EE-4998-4242-976C-7169DE9C7BAE}">
          <p14:sldIdLst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2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660" y="84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3738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5312723" y="0"/>
            <a:ext cx="1566554" cy="3412757"/>
            <a:chOff x="5320236" y="0"/>
            <a:chExt cx="1566554" cy="3412757"/>
          </a:xfrm>
        </p:grpSpPr>
        <p:sp>
          <p:nvSpPr>
            <p:cNvPr id="4" name="任意多边形 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6" name="文本框 5"/>
          <p:cNvSpPr txBox="1"/>
          <p:nvPr userDrawn="1"/>
        </p:nvSpPr>
        <p:spPr>
          <a:xfrm>
            <a:off x="3822855" y="6019800"/>
            <a:ext cx="4538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2019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版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《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高考帮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》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配套</a:t>
            </a:r>
            <a:r>
              <a:rPr lang="en-US" altLang="zh-CN" sz="2400" dirty="0">
                <a:solidFill>
                  <a:schemeClr val="bg1"/>
                </a:solidFill>
                <a:latin typeface="+mn-ea"/>
              </a:rPr>
              <a:t>PPT</a:t>
            </a:r>
            <a:r>
              <a:rPr lang="zh-CN" altLang="en-US" sz="2400" dirty="0">
                <a:solidFill>
                  <a:schemeClr val="bg1"/>
                </a:solidFill>
                <a:latin typeface="+mn-ea"/>
              </a:rPr>
              <a:t>课件</a:t>
            </a: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3931714" y="4631739"/>
            <a:ext cx="4297888" cy="1311862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8" name="任意多边形 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2938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65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 userDrawn="1"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14009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13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8" r:id="rId3"/>
    <p:sldLayoutId id="214748365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ln100.com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hyperlink" Target="http://g.tesoon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25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007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知识全通关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2569581"/>
            <a:ext cx="7274413" cy="176238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碳、硅及其化合物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2843409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2" y="-2"/>
            <a:ext cx="577823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1</a:t>
            </a:r>
            <a:r>
              <a:rPr lang="zh-CN" altLang="en-US" sz="2800" dirty="0">
                <a:solidFill>
                  <a:srgbClr val="DA251C"/>
                </a:solidFill>
              </a:rPr>
              <a:t>　碳、硅及其化合物（重点）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135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 </a:t>
            </a:r>
            <a:r>
              <a:rPr lang="en-US" altLang="zh-CN" sz="2800" b="1" dirty="0"/>
              <a:t>1.</a:t>
            </a:r>
            <a:r>
              <a:rPr lang="zh-CN" altLang="zh-CN" sz="2800" b="1" dirty="0"/>
              <a:t>碳、硅单质的性质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存在形态</a:t>
            </a:r>
          </a:p>
          <a:p>
            <a:pPr>
              <a:lnSpc>
                <a:spcPct val="150000"/>
              </a:lnSpc>
            </a:pPr>
            <a:r>
              <a:rPr lang="zh-CN" altLang="zh-CN" sz="2800" dirty="0"/>
              <a:t>自然界中的碳元素既有游离态</a:t>
            </a:r>
            <a:r>
              <a:rPr lang="en-US" altLang="zh-CN" sz="2800" dirty="0"/>
              <a:t>,</a:t>
            </a:r>
            <a:r>
              <a:rPr lang="zh-CN" altLang="zh-CN" sz="2800" dirty="0"/>
              <a:t>又有化合态</a:t>
            </a:r>
            <a:r>
              <a:rPr lang="en-US" altLang="zh-CN" sz="2800" dirty="0"/>
              <a:t>,</a:t>
            </a:r>
            <a:r>
              <a:rPr lang="zh-CN" altLang="zh-CN" sz="2800" dirty="0"/>
              <a:t>自然界没有游离态的硅</a:t>
            </a:r>
            <a:r>
              <a:rPr lang="en-US" altLang="zh-CN" sz="2800" dirty="0"/>
              <a:t>,</a:t>
            </a:r>
            <a:r>
              <a:rPr lang="zh-CN" altLang="zh-CN" sz="2800" dirty="0"/>
              <a:t>仅有化合态。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碳、硅的主要单质的物理性质及用途</a:t>
            </a: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816814"/>
              </p:ext>
            </p:extLst>
          </p:nvPr>
        </p:nvGraphicFramePr>
        <p:xfrm>
          <a:off x="393538" y="3976961"/>
          <a:ext cx="11432702" cy="2387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7502">
                  <a:extLst>
                    <a:ext uri="{9D8B030D-6E8A-4147-A177-3AD203B41FA5}">
                      <a16:colId xmlns:a16="http://schemas.microsoft.com/office/drawing/2014/main" xmlns="" val="1788235048"/>
                    </a:ext>
                  </a:extLst>
                </a:gridCol>
                <a:gridCol w="3393440">
                  <a:extLst>
                    <a:ext uri="{9D8B030D-6E8A-4147-A177-3AD203B41FA5}">
                      <a16:colId xmlns:a16="http://schemas.microsoft.com/office/drawing/2014/main" xmlns="" val="3506211319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xmlns="" val="1214456829"/>
                    </a:ext>
                  </a:extLst>
                </a:gridCol>
                <a:gridCol w="3616960">
                  <a:extLst>
                    <a:ext uri="{9D8B030D-6E8A-4147-A177-3AD203B41FA5}">
                      <a16:colId xmlns:a16="http://schemas.microsoft.com/office/drawing/2014/main" xmlns="" val="1097983383"/>
                    </a:ext>
                  </a:extLst>
                </a:gridCol>
              </a:tblGrid>
              <a:tr h="279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石墨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金刚石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晶体硅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23061788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色、态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深灰色鳞片状固体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无色透明固体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有金属光泽的灰黑色固体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47277292"/>
                  </a:ext>
                </a:extLst>
              </a:tr>
              <a:tr h="2794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晶体类型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混合型晶体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原子晶体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原子晶体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64908414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硬度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质软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自然界中硬度最大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硬而脆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76994642"/>
                  </a:ext>
                </a:extLst>
              </a:tr>
              <a:tr h="55899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导电性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易导电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不能导电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介于导体和绝缘体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之间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半导体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61874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6683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13580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en-US" sz="2800" dirty="0"/>
              <a:t>碳、硅单质的化学性质及重要用途</a:t>
            </a:r>
            <a:endParaRPr lang="zh-CN" altLang="zh-CN" sz="28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02472"/>
              </p:ext>
            </p:extLst>
          </p:nvPr>
        </p:nvGraphicFramePr>
        <p:xfrm>
          <a:off x="391160" y="1458682"/>
          <a:ext cx="11358880" cy="44391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98600">
                  <a:extLst>
                    <a:ext uri="{9D8B030D-6E8A-4147-A177-3AD203B41FA5}">
                      <a16:colId xmlns:a16="http://schemas.microsoft.com/office/drawing/2014/main" xmlns="" val="3010444939"/>
                    </a:ext>
                  </a:extLst>
                </a:gridCol>
                <a:gridCol w="5669280">
                  <a:extLst>
                    <a:ext uri="{9D8B030D-6E8A-4147-A177-3AD203B41FA5}">
                      <a16:colId xmlns:a16="http://schemas.microsoft.com/office/drawing/2014/main" xmlns="" val="22939175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975273959"/>
                    </a:ext>
                  </a:extLst>
                </a:gridCol>
              </a:tblGrid>
              <a:tr h="634171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Si 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7386834"/>
                  </a:ext>
                </a:extLst>
              </a:tr>
              <a:tr h="19025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与非金属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单质反应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充足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2C+O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2CO(O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Si+O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Si+2Cl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SiCl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Si+2F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SiF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7729782"/>
                  </a:ext>
                </a:extLst>
              </a:tr>
              <a:tr h="190251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与氧化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3C+2Fe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4Fe+3CO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C+2CuO         2Cu+CO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O(g)        CO+H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Si+2FeO       2Fe+SiO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89254767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3947161" y="2297380"/>
            <a:ext cx="6126479" cy="3456557"/>
            <a:chOff x="3947161" y="2297380"/>
            <a:chExt cx="6126479" cy="3456557"/>
          </a:xfrm>
        </p:grpSpPr>
        <p:pic>
          <p:nvPicPr>
            <p:cNvPr id="21" name="图片 2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47161" y="2579320"/>
              <a:ext cx="443038" cy="401188"/>
            </a:xfrm>
            <a:prstGeom prst="rect">
              <a:avLst/>
            </a:prstGeom>
          </p:spPr>
        </p:pic>
        <p:pic>
          <p:nvPicPr>
            <p:cNvPr id="22" name="图片 21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75736" y="3147010"/>
              <a:ext cx="443038" cy="401188"/>
            </a:xfrm>
            <a:prstGeom prst="rect">
              <a:avLst/>
            </a:prstGeom>
          </p:spPr>
        </p:pic>
        <p:pic>
          <p:nvPicPr>
            <p:cNvPr id="23" name="图片 2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14841" y="2297380"/>
              <a:ext cx="464096" cy="420256"/>
            </a:xfrm>
            <a:prstGeom prst="rect">
              <a:avLst/>
            </a:prstGeom>
          </p:spPr>
        </p:pic>
        <p:pic>
          <p:nvPicPr>
            <p:cNvPr id="24" name="图片 2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583421" y="2835860"/>
              <a:ext cx="464096" cy="420256"/>
            </a:xfrm>
            <a:prstGeom prst="rect">
              <a:avLst/>
            </a:prstGeom>
          </p:spPr>
        </p:pic>
        <p:pic>
          <p:nvPicPr>
            <p:cNvPr id="25" name="图片 24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9609411" y="3508738"/>
              <a:ext cx="464229" cy="267650"/>
            </a:xfrm>
            <a:prstGeom prst="rect">
              <a:avLst/>
            </a:prstGeom>
          </p:spPr>
        </p:pic>
        <p:pic>
          <p:nvPicPr>
            <p:cNvPr id="26" name="图片 25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390199" y="4185999"/>
              <a:ext cx="559213" cy="506388"/>
            </a:xfrm>
            <a:prstGeom prst="rect">
              <a:avLst/>
            </a:prstGeom>
          </p:spPr>
        </p:pic>
        <p:pic>
          <p:nvPicPr>
            <p:cNvPr id="27" name="图片 26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347018" y="4674117"/>
              <a:ext cx="559213" cy="506388"/>
            </a:xfrm>
            <a:prstGeom prst="rect">
              <a:avLst/>
            </a:prstGeom>
          </p:spPr>
        </p:pic>
        <p:pic>
          <p:nvPicPr>
            <p:cNvPr id="28" name="图片 2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4626624" y="5247549"/>
              <a:ext cx="559213" cy="506388"/>
            </a:xfrm>
            <a:prstGeom prst="rect">
              <a:avLst/>
            </a:prstGeom>
          </p:spPr>
        </p:pic>
        <p:pic>
          <p:nvPicPr>
            <p:cNvPr id="29" name="图片 28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329804" y="4674117"/>
              <a:ext cx="559213" cy="506388"/>
            </a:xfrm>
            <a:prstGeom prst="rect">
              <a:avLst/>
            </a:prstGeom>
          </p:spPr>
        </p:pic>
      </p:grpSp>
      <p:sp>
        <p:nvSpPr>
          <p:cNvPr id="17" name="矩形 16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9" name="任意多边形 18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31" name="任意多边形 30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824341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485841"/>
            <a:ext cx="11713580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69676"/>
              </p:ext>
            </p:extLst>
          </p:nvPr>
        </p:nvGraphicFramePr>
        <p:xfrm>
          <a:off x="391160" y="1113436"/>
          <a:ext cx="11358880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4020">
                  <a:extLst>
                    <a:ext uri="{9D8B030D-6E8A-4147-A177-3AD203B41FA5}">
                      <a16:colId xmlns:a16="http://schemas.microsoft.com/office/drawing/2014/main" xmlns="" val="3010444939"/>
                    </a:ext>
                  </a:extLst>
                </a:gridCol>
                <a:gridCol w="5903860">
                  <a:extLst>
                    <a:ext uri="{9D8B030D-6E8A-4147-A177-3AD203B41FA5}">
                      <a16:colId xmlns:a16="http://schemas.microsoft.com/office/drawing/2014/main" xmlns="" val="2293917527"/>
                    </a:ext>
                  </a:extLst>
                </a:gridCol>
                <a:gridCol w="4191000">
                  <a:extLst>
                    <a:ext uri="{9D8B030D-6E8A-4147-A177-3AD203B41FA5}">
                      <a16:colId xmlns:a16="http://schemas.microsoft.com/office/drawing/2014/main" xmlns="" val="297527395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化学式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Si 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573868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与酸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 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↑+2SO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C+4HNO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      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↑+4NO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O;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与稀盐酸、稀硫酸、稀硝酸不反应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仅与氢氟酸反应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:Si+4HF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SiF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7690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与碱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Si+2NaOH+H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     Na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3 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19372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重要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金刚石用于切割、研磨及制作钻头和装饰品等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;②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石墨用作润滑剂、电极、铅笔芯等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;③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活性炭作吸附剂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①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作半导体材料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制造晶体管、集成电路等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;②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制造硅整流器和太阳能电池等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9206353"/>
                  </a:ext>
                </a:extLst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3854671" y="1675987"/>
            <a:ext cx="6587489" cy="1965112"/>
            <a:chOff x="3829051" y="1854761"/>
            <a:chExt cx="6587489" cy="1965112"/>
          </a:xfrm>
        </p:grpSpPr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931921" y="1854761"/>
              <a:ext cx="493712" cy="447075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3829051" y="2399240"/>
              <a:ext cx="493712" cy="447075"/>
            </a:xfrm>
            <a:prstGeom prst="rect">
              <a:avLst/>
            </a:prstGeom>
          </p:spPr>
        </p:pic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059988" y="3614304"/>
              <a:ext cx="356552" cy="205569"/>
            </a:xfrm>
            <a:prstGeom prst="rect">
              <a:avLst/>
            </a:prstGeom>
          </p:spPr>
        </p:pic>
      </p:grpSp>
      <p:sp>
        <p:nvSpPr>
          <p:cNvPr id="12" name="矩形 11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pic>
        <p:nvPicPr>
          <p:cNvPr id="21" name="图片 20"/>
          <p:cNvPicPr/>
          <p:nvPr/>
        </p:nvPicPr>
        <p:blipFill>
          <a:blip r:embed="rId3"/>
          <a:stretch>
            <a:fillRect/>
          </a:stretch>
        </p:blipFill>
        <p:spPr>
          <a:xfrm>
            <a:off x="7741920" y="2667541"/>
            <a:ext cx="461963" cy="2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084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13580" cy="3754874"/>
            <a:chOff x="243068" y="729341"/>
            <a:chExt cx="11713580" cy="3754874"/>
          </a:xfrm>
        </p:grpSpPr>
        <p:sp>
          <p:nvSpPr>
            <p:cNvPr id="4" name="矩形 3"/>
            <p:cNvSpPr/>
            <p:nvPr/>
          </p:nvSpPr>
          <p:spPr>
            <a:xfrm>
              <a:off x="243068" y="729341"/>
              <a:ext cx="11713580" cy="3754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拓展延伸</a:t>
              </a:r>
              <a:endParaRPr lang="en-US" altLang="zh-CN" sz="2800" b="1" dirty="0">
                <a:solidFill>
                  <a:srgbClr val="DA251C"/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1.</a:t>
              </a:r>
              <a:r>
                <a:rPr lang="zh-CN" altLang="zh-CN" sz="2800" dirty="0"/>
                <a:t>硅单质的还原性比碳单质的强。因为碳元素与硅元素位于同一主族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根据元素周期律知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碳元素的非金属性强于硅元素的。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2.</a:t>
              </a:r>
              <a:r>
                <a:rPr lang="zh-CN" altLang="zh-CN" sz="2800" dirty="0"/>
                <a:t>碳单质与二氧化硅反应能制取硅的原因</a:t>
              </a:r>
              <a:r>
                <a:rPr lang="en-US" altLang="zh-CN" sz="2800" dirty="0"/>
                <a:t>:</a:t>
              </a:r>
              <a:r>
                <a:rPr lang="zh-CN" altLang="zh-CN" sz="2800" dirty="0"/>
                <a:t>反应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+2C       2CO↑+Si</a:t>
              </a:r>
              <a:r>
                <a:rPr lang="zh-CN" altLang="zh-CN" sz="2800" dirty="0"/>
                <a:t>是在高温条件下进行的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生成物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为气体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从反应体系中逸出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有利于反应向右进行。</a:t>
              </a:r>
            </a:p>
            <a:p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17" name="图片 16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8789306" y="2720340"/>
              <a:ext cx="552562" cy="683895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矩形 17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788837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43068" y="729341"/>
            <a:ext cx="11796532" cy="5909310"/>
            <a:chOff x="243068" y="729341"/>
            <a:chExt cx="11796532" cy="5909310"/>
          </a:xfrm>
        </p:grpSpPr>
        <p:sp>
          <p:nvSpPr>
            <p:cNvPr id="4" name="矩形 3"/>
            <p:cNvSpPr/>
            <p:nvPr/>
          </p:nvSpPr>
          <p:spPr>
            <a:xfrm>
              <a:off x="243068" y="729341"/>
              <a:ext cx="11796532" cy="59093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dirty="0"/>
                <a:t>(4)</a:t>
              </a:r>
              <a:r>
                <a:rPr lang="zh-CN" altLang="zh-CN" sz="2800" dirty="0"/>
                <a:t>硅的工业制法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①</a:t>
              </a:r>
              <a:r>
                <a:rPr lang="zh-CN" altLang="zh-CN" sz="2800" dirty="0"/>
                <a:t>制取粗硅</a:t>
              </a:r>
              <a:r>
                <a:rPr lang="en-US" altLang="zh-CN" sz="2800" dirty="0"/>
                <a:t>:</a:t>
              </a:r>
              <a:r>
                <a:rPr lang="zh-CN" altLang="zh-CN" sz="2800" dirty="0"/>
                <a:t>工业上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用焦炭在电炉中还原二氧化硅得到含有少量杂质的粗硅。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+2C       Si(</a:t>
              </a:r>
              <a:r>
                <a:rPr lang="zh-CN" altLang="zh-CN" sz="2800" dirty="0"/>
                <a:t>粗</a:t>
              </a:r>
              <a:r>
                <a:rPr lang="en-US" altLang="zh-CN" sz="2800" dirty="0"/>
                <a:t>)+2CO↑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②</a:t>
              </a:r>
              <a:r>
                <a:rPr lang="zh-CN" altLang="zh-CN" sz="2800" dirty="0"/>
                <a:t>粗硅提纯</a:t>
              </a:r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方法一</a:t>
              </a:r>
              <a:r>
                <a:rPr lang="en-US" altLang="zh-CN" sz="2800" dirty="0"/>
                <a:t>:Si(</a:t>
              </a:r>
              <a:r>
                <a:rPr lang="zh-CN" altLang="zh-CN" sz="2800" dirty="0"/>
                <a:t>粗</a:t>
              </a:r>
              <a:r>
                <a:rPr lang="en-US" altLang="zh-CN" sz="2800" dirty="0"/>
                <a:t>)+2Cl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SiCl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;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SiCl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Si(</a:t>
              </a:r>
              <a:r>
                <a:rPr lang="zh-CN" altLang="zh-CN" sz="2800" dirty="0"/>
                <a:t>纯</a:t>
              </a:r>
              <a:r>
                <a:rPr lang="en-US" altLang="zh-CN" sz="2800" dirty="0"/>
                <a:t>)+4HCl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方法二</a:t>
              </a:r>
              <a:r>
                <a:rPr lang="en-US" altLang="zh-CN" sz="2800" dirty="0"/>
                <a:t>:Si(</a:t>
              </a:r>
              <a:r>
                <a:rPr lang="zh-CN" altLang="zh-CN" sz="2800" dirty="0"/>
                <a:t>粗</a:t>
              </a:r>
              <a:r>
                <a:rPr lang="en-US" altLang="zh-CN" sz="2800" dirty="0"/>
                <a:t>)+3HCl                 SiHCl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SiHCl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               Si(</a:t>
              </a:r>
              <a:r>
                <a:rPr lang="zh-CN" altLang="zh-CN" sz="2800" dirty="0"/>
                <a:t>纯</a:t>
              </a:r>
              <a:r>
                <a:rPr lang="en-US" altLang="zh-CN" sz="2800" dirty="0"/>
                <a:t>)+3HCl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</a:rPr>
                <a:t>注意  </a:t>
              </a:r>
              <a:r>
                <a:rPr lang="zh-CN" altLang="zh-CN" sz="2800" dirty="0"/>
                <a:t>用焦炭还原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制硅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产物是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而不是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。</a:t>
              </a:r>
              <a:endParaRPr lang="zh-CN" altLang="zh-CN" sz="2800" b="1" dirty="0">
                <a:solidFill>
                  <a:srgbClr val="DA251C"/>
                </a:solidFill>
              </a:endParaRPr>
            </a:p>
          </p:txBody>
        </p:sp>
        <p:pic>
          <p:nvPicPr>
            <p:cNvPr id="11" name="图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706562" y="2116577"/>
              <a:ext cx="480378" cy="594555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00412" y="3398416"/>
              <a:ext cx="517208" cy="466237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921589" y="4034226"/>
              <a:ext cx="530702" cy="478401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3444240" y="4699331"/>
              <a:ext cx="1352550" cy="562352"/>
            </a:xfrm>
            <a:prstGeom prst="rect">
              <a:avLst/>
            </a:prstGeom>
          </p:spPr>
        </p:pic>
        <p:pic>
          <p:nvPicPr>
            <p:cNvPr id="15" name="图片 14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1946751" y="5422297"/>
              <a:ext cx="1273084" cy="306684"/>
            </a:xfrm>
            <a:prstGeom prst="rect">
              <a:avLst/>
            </a:prstGeom>
          </p:spPr>
        </p:pic>
      </p:grpSp>
      <p:sp>
        <p:nvSpPr>
          <p:cNvPr id="16" name="矩形 1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8" name="任意多边形 1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1" name="任意多边形 20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76647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</a:t>
            </a:r>
            <a:r>
              <a:rPr lang="zh-CN" altLang="en-US" sz="2800" b="1" dirty="0"/>
              <a:t>二氧化碳和二氧化硅的比较</a:t>
            </a:r>
            <a:endParaRPr lang="zh-CN" altLang="zh-CN" sz="2800" b="1" dirty="0">
              <a:solidFill>
                <a:srgbClr val="DA251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121656"/>
              </p:ext>
            </p:extLst>
          </p:nvPr>
        </p:nvGraphicFramePr>
        <p:xfrm>
          <a:off x="330200" y="1458682"/>
          <a:ext cx="11496040" cy="41293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07510">
                  <a:extLst>
                    <a:ext uri="{9D8B030D-6E8A-4147-A177-3AD203B41FA5}">
                      <a16:colId xmlns:a16="http://schemas.microsoft.com/office/drawing/2014/main" xmlns="" val="2311746927"/>
                    </a:ext>
                  </a:extLst>
                </a:gridCol>
                <a:gridCol w="4644265">
                  <a:extLst>
                    <a:ext uri="{9D8B030D-6E8A-4147-A177-3AD203B41FA5}">
                      <a16:colId xmlns:a16="http://schemas.microsoft.com/office/drawing/2014/main" xmlns="" val="714356267"/>
                    </a:ext>
                  </a:extLst>
                </a:gridCol>
                <a:gridCol w="4644265">
                  <a:extLst>
                    <a:ext uri="{9D8B030D-6E8A-4147-A177-3AD203B41FA5}">
                      <a16:colId xmlns:a16="http://schemas.microsoft.com/office/drawing/2014/main" xmlns="" val="2981775843"/>
                    </a:ext>
                  </a:extLst>
                </a:gridCol>
              </a:tblGrid>
              <a:tr h="6882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二氧化碳 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二氧化硅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33609974"/>
                  </a:ext>
                </a:extLst>
              </a:tr>
              <a:tr h="13764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化学式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可表示分子的构成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没有分子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只表示组成及原子比例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31780810"/>
                  </a:ext>
                </a:extLst>
              </a:tr>
              <a:tr h="6882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晶体类型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分子晶体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原子晶体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7287919"/>
                  </a:ext>
                </a:extLst>
              </a:tr>
              <a:tr h="137643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主要物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理性质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熔、沸点低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常温下为无色、无味气体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能溶于水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硬度大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熔、沸点高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常温下为固体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46053086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007079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312735"/>
            <a:ext cx="1172541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b="1" dirty="0">
              <a:solidFill>
                <a:srgbClr val="DA251C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041158"/>
              </p:ext>
            </p:extLst>
          </p:nvPr>
        </p:nvGraphicFramePr>
        <p:xfrm>
          <a:off x="330200" y="945318"/>
          <a:ext cx="11414759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824">
                  <a:extLst>
                    <a:ext uri="{9D8B030D-6E8A-4147-A177-3AD203B41FA5}">
                      <a16:colId xmlns:a16="http://schemas.microsoft.com/office/drawing/2014/main" xmlns="" val="4230806166"/>
                    </a:ext>
                  </a:extLst>
                </a:gridCol>
                <a:gridCol w="1495696">
                  <a:extLst>
                    <a:ext uri="{9D8B030D-6E8A-4147-A177-3AD203B41FA5}">
                      <a16:colId xmlns:a16="http://schemas.microsoft.com/office/drawing/2014/main" xmlns="" val="2846780940"/>
                    </a:ext>
                  </a:extLst>
                </a:gridCol>
                <a:gridCol w="4801811">
                  <a:extLst>
                    <a:ext uri="{9D8B030D-6E8A-4147-A177-3AD203B41FA5}">
                      <a16:colId xmlns:a16="http://schemas.microsoft.com/office/drawing/2014/main" xmlns="" val="1416482155"/>
                    </a:ext>
                  </a:extLst>
                </a:gridCol>
                <a:gridCol w="4611428">
                  <a:extLst>
                    <a:ext uri="{9D8B030D-6E8A-4147-A177-3AD203B41FA5}">
                      <a16:colId xmlns:a16="http://schemas.microsoft.com/office/drawing/2014/main" xmlns="" val="187967444"/>
                    </a:ext>
                  </a:extLst>
                </a:gridCol>
              </a:tblGrid>
              <a:tr h="51967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二氧化碳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二氧化硅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9923815"/>
                  </a:ext>
                </a:extLst>
              </a:tr>
              <a:tr h="519673"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化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学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与水反应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  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57163114"/>
                  </a:ext>
                </a:extLst>
              </a:tr>
              <a:tr h="106432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与酸反应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不反应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只与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HF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+4HF SiF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03222746"/>
                  </a:ext>
                </a:extLst>
              </a:tr>
              <a:tr h="51967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与碳反应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       2CO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+2C      Si+2CO↑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25551249"/>
                  </a:ext>
                </a:extLst>
              </a:tr>
              <a:tr h="10645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与金属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+2Mg       C+2MgO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+Mg      Si+2MgO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20320" marR="203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03664178"/>
                  </a:ext>
                </a:extLst>
              </a:tr>
              <a:tr h="16236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与碱反应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少量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)+2NaOH 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O,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过量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)+</a:t>
                      </a: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NaOH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NaHCO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+2NaOH       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 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盛碱性溶液的试剂瓶不能用玻璃塞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应用橡胶塞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0063988"/>
                  </a:ext>
                </a:extLst>
              </a:tr>
            </a:tbl>
          </a:graphicData>
        </a:graphic>
      </p:graphicFrame>
      <p:pic>
        <p:nvPicPr>
          <p:cNvPr id="25" name="图片 24"/>
          <p:cNvPicPr/>
          <p:nvPr/>
        </p:nvPicPr>
        <p:blipFill>
          <a:blip r:embed="rId2"/>
          <a:stretch>
            <a:fillRect/>
          </a:stretch>
        </p:blipFill>
        <p:spPr>
          <a:xfrm>
            <a:off x="4866641" y="1650851"/>
            <a:ext cx="457198" cy="2636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7966710" y="2743161"/>
            <a:ext cx="461963" cy="266344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4"/>
          <a:stretch>
            <a:fillRect/>
          </a:stretch>
        </p:blipFill>
        <p:spPr>
          <a:xfrm>
            <a:off x="4661696" y="3091681"/>
            <a:ext cx="469252" cy="424928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5"/>
          <a:stretch>
            <a:fillRect/>
          </a:stretch>
        </p:blipFill>
        <p:spPr>
          <a:xfrm>
            <a:off x="4521842" y="3909722"/>
            <a:ext cx="521958" cy="472654"/>
          </a:xfrm>
          <a:prstGeom prst="rect">
            <a:avLst/>
          </a:prstGeom>
        </p:spPr>
      </p:pic>
      <p:pic>
        <p:nvPicPr>
          <p:cNvPr id="30" name="图片 29"/>
          <p:cNvPicPr/>
          <p:nvPr/>
        </p:nvPicPr>
        <p:blipFill>
          <a:blip r:embed="rId6"/>
          <a:stretch>
            <a:fillRect/>
          </a:stretch>
        </p:blipFill>
        <p:spPr>
          <a:xfrm>
            <a:off x="9207059" y="3064181"/>
            <a:ext cx="388756" cy="479928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4"/>
          <a:stretch>
            <a:fillRect/>
          </a:stretch>
        </p:blipFill>
        <p:spPr>
          <a:xfrm>
            <a:off x="9198477" y="3978874"/>
            <a:ext cx="453528" cy="410688"/>
          </a:xfrm>
          <a:prstGeom prst="rect">
            <a:avLst/>
          </a:prstGeom>
        </p:spPr>
      </p:pic>
      <p:pic>
        <p:nvPicPr>
          <p:cNvPr id="32" name="图片 31"/>
          <p:cNvPicPr/>
          <p:nvPr/>
        </p:nvPicPr>
        <p:blipFill>
          <a:blip r:embed="rId3"/>
          <a:stretch>
            <a:fillRect/>
          </a:stretch>
        </p:blipFill>
        <p:spPr>
          <a:xfrm>
            <a:off x="5246203" y="5915165"/>
            <a:ext cx="443230" cy="255548"/>
          </a:xfrm>
          <a:prstGeom prst="rect">
            <a:avLst/>
          </a:prstGeom>
        </p:spPr>
      </p:pic>
      <p:pic>
        <p:nvPicPr>
          <p:cNvPr id="33" name="图片 32"/>
          <p:cNvPicPr/>
          <p:nvPr/>
        </p:nvPicPr>
        <p:blipFill>
          <a:blip r:embed="rId3"/>
          <a:stretch>
            <a:fillRect/>
          </a:stretch>
        </p:blipFill>
        <p:spPr>
          <a:xfrm>
            <a:off x="3086133" y="5373618"/>
            <a:ext cx="443230" cy="255548"/>
          </a:xfrm>
          <a:prstGeom prst="rect">
            <a:avLst/>
          </a:prstGeom>
        </p:spPr>
      </p:pic>
      <p:pic>
        <p:nvPicPr>
          <p:cNvPr id="34" name="图片 33"/>
          <p:cNvPicPr/>
          <p:nvPr/>
        </p:nvPicPr>
        <p:blipFill>
          <a:blip r:embed="rId3"/>
          <a:stretch>
            <a:fillRect/>
          </a:stretch>
        </p:blipFill>
        <p:spPr>
          <a:xfrm>
            <a:off x="9506582" y="4781921"/>
            <a:ext cx="443230" cy="25554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8" name="任意多边形 17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1" name="任意多边形 20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矩形 23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66064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416824"/>
            <a:ext cx="1172541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b="1" dirty="0">
              <a:solidFill>
                <a:srgbClr val="DA251C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078074"/>
              </p:ext>
            </p:extLst>
          </p:nvPr>
        </p:nvGraphicFramePr>
        <p:xfrm>
          <a:off x="330200" y="1170475"/>
          <a:ext cx="11414759" cy="49926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5824">
                  <a:extLst>
                    <a:ext uri="{9D8B030D-6E8A-4147-A177-3AD203B41FA5}">
                      <a16:colId xmlns:a16="http://schemas.microsoft.com/office/drawing/2014/main" xmlns="" val="4230806166"/>
                    </a:ext>
                  </a:extLst>
                </a:gridCol>
                <a:gridCol w="1686079">
                  <a:extLst>
                    <a:ext uri="{9D8B030D-6E8A-4147-A177-3AD203B41FA5}">
                      <a16:colId xmlns:a16="http://schemas.microsoft.com/office/drawing/2014/main" xmlns="" val="2846780940"/>
                    </a:ext>
                  </a:extLst>
                </a:gridCol>
                <a:gridCol w="4611428">
                  <a:extLst>
                    <a:ext uri="{9D8B030D-6E8A-4147-A177-3AD203B41FA5}">
                      <a16:colId xmlns:a16="http://schemas.microsoft.com/office/drawing/2014/main" xmlns="" val="1416482155"/>
                    </a:ext>
                  </a:extLst>
                </a:gridCol>
                <a:gridCol w="4611428">
                  <a:extLst>
                    <a:ext uri="{9D8B030D-6E8A-4147-A177-3AD203B41FA5}">
                      <a16:colId xmlns:a16="http://schemas.microsoft.com/office/drawing/2014/main" xmlns="" val="18796744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二氧化碳 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二氧化硅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29923815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化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学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质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不足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↓+Na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O+2CO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足量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↓ +2NaHCO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335053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与碱性氧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化物反应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        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+CaO        CaSiO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1728457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灭火、冷藏食品、人工降</a:t>
                      </a:r>
                      <a:endParaRPr lang="en-US" altLang="zh-CN" sz="28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雨等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制光导纤维、化学仪器、饰品等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1287694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6468805" y="1836142"/>
            <a:ext cx="500955" cy="288824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5027067" y="2901019"/>
            <a:ext cx="500955" cy="288824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315767" y="2266961"/>
            <a:ext cx="491173" cy="444776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366667" y="4272619"/>
            <a:ext cx="500955" cy="288824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9417367" y="4116667"/>
            <a:ext cx="491173" cy="444776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6" name="任意多边形 15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9" name="任意多边形 18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40177233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碳、硅的含氧酸及其盐 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(1)</a:t>
            </a:r>
            <a:r>
              <a:rPr lang="zh-CN" altLang="zh-CN" sz="2800" dirty="0"/>
              <a:t>碳、硅的含氧酸及其盐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687360"/>
                  </p:ext>
                </p:extLst>
              </p:nvPr>
            </p:nvGraphicFramePr>
            <p:xfrm>
              <a:off x="457200" y="2037969"/>
              <a:ext cx="11277600" cy="41049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4051">
                      <a:extLst>
                        <a:ext uri="{9D8B030D-6E8A-4147-A177-3AD203B41FA5}">
                          <a16:colId xmlns:a16="http://schemas.microsoft.com/office/drawing/2014/main" xmlns="" val="4062336902"/>
                        </a:ext>
                      </a:extLst>
                    </a:gridCol>
                    <a:gridCol w="1494318">
                      <a:extLst>
                        <a:ext uri="{9D8B030D-6E8A-4147-A177-3AD203B41FA5}">
                          <a16:colId xmlns:a16="http://schemas.microsoft.com/office/drawing/2014/main" xmlns="" val="273378308"/>
                        </a:ext>
                      </a:extLst>
                    </a:gridCol>
                    <a:gridCol w="8499231">
                      <a:extLst>
                        <a:ext uri="{9D8B030D-6E8A-4147-A177-3AD203B41FA5}">
                          <a16:colId xmlns:a16="http://schemas.microsoft.com/office/drawing/2014/main" xmlns="" val="1527664219"/>
                        </a:ext>
                      </a:extLst>
                    </a:gridCol>
                  </a:tblGrid>
                  <a:tr h="676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主要内容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16128948"/>
                      </a:ext>
                    </a:extLst>
                  </a:tr>
                  <a:tr h="676334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碳酸、硅酸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水溶性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可溶于水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难溶于水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4252327154"/>
                      </a:ext>
                    </a:extLst>
                  </a:tr>
                  <a:tr h="6763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不稳定性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O,H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40879190"/>
                      </a:ext>
                    </a:extLst>
                  </a:tr>
                  <a:tr h="6763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酸性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11302389"/>
                      </a:ext>
                    </a:extLst>
                  </a:tr>
                  <a:tr h="139958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制备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,Si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↓(H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由可溶性硅酸盐与其他酸反应制得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2700395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23687360"/>
                  </p:ext>
                </p:extLst>
              </p:nvPr>
            </p:nvGraphicFramePr>
            <p:xfrm>
              <a:off x="457200" y="2037969"/>
              <a:ext cx="11277600" cy="410492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8405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62336902"/>
                        </a:ext>
                      </a:extLst>
                    </a:gridCol>
                    <a:gridCol w="149431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3378308"/>
                        </a:ext>
                      </a:extLst>
                    </a:gridCol>
                    <a:gridCol w="84992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27664219"/>
                        </a:ext>
                      </a:extLst>
                    </a:gridCol>
                  </a:tblGrid>
                  <a:tr h="67633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主要内容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6128948"/>
                      </a:ext>
                    </a:extLst>
                  </a:tr>
                  <a:tr h="676334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碳酸、硅酸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水溶性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可溶于水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难溶于水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4252327154"/>
                      </a:ext>
                    </a:extLst>
                  </a:tr>
                  <a:tr h="6763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不稳定性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 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O,H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40879190"/>
                      </a:ext>
                    </a:extLst>
                  </a:tr>
                  <a:tr h="67633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酸性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&gt;H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11302389"/>
                      </a:ext>
                    </a:extLst>
                  </a:tr>
                  <a:tr h="139958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制备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712" t="-193043" b="-34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27003958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0" name="图片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292720" y="3620609"/>
            <a:ext cx="493614" cy="284592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4"/>
          <a:stretch>
            <a:fillRect/>
          </a:stretch>
        </p:blipFill>
        <p:spPr>
          <a:xfrm>
            <a:off x="7607639" y="3554176"/>
            <a:ext cx="428624" cy="388133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786334" y="5071531"/>
            <a:ext cx="493614" cy="284592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5"/>
          <a:stretch>
            <a:fillRect/>
          </a:stretch>
        </p:blipFill>
        <p:spPr>
          <a:xfrm>
            <a:off x="8214956" y="5101432"/>
            <a:ext cx="370339" cy="21351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21472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120400"/>
            <a:ext cx="12192000" cy="2617200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solidFill>
                  <a:schemeClr val="bg1"/>
                </a:solidFill>
              </a:rPr>
              <a:t>专题七　碳、硅及其化合物 无机非金属材料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912805" y="1546119"/>
            <a:ext cx="8366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DA251C"/>
                </a:solidFill>
              </a:rPr>
              <a:t>【</a:t>
            </a:r>
            <a:r>
              <a:rPr lang="zh-CN" altLang="en-US" sz="2400" dirty="0">
                <a:solidFill>
                  <a:srgbClr val="DA251C"/>
                </a:solidFill>
              </a:rPr>
              <a:t>高考帮</a:t>
            </a:r>
            <a:r>
              <a:rPr lang="en-US" altLang="zh-CN" sz="2400" dirty="0">
                <a:solidFill>
                  <a:srgbClr val="DA251C"/>
                </a:solidFill>
              </a:rPr>
              <a:t>·</a:t>
            </a:r>
            <a:r>
              <a:rPr lang="zh-CN" altLang="en-US" sz="2400" dirty="0">
                <a:solidFill>
                  <a:srgbClr val="DA251C"/>
                </a:solidFill>
              </a:rPr>
              <a:t>化学</a:t>
            </a:r>
            <a:r>
              <a:rPr lang="en-US" altLang="zh-CN" sz="2400" dirty="0">
                <a:solidFill>
                  <a:srgbClr val="DA251C"/>
                </a:solidFill>
              </a:rPr>
              <a:t>】</a:t>
            </a:r>
            <a:r>
              <a:rPr lang="zh-CN" altLang="en-US" sz="2400" dirty="0">
                <a:solidFill>
                  <a:srgbClr val="DA251C"/>
                </a:solidFill>
              </a:rPr>
              <a:t>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36134758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312735"/>
            <a:ext cx="1172541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872363"/>
              </p:ext>
            </p:extLst>
          </p:nvPr>
        </p:nvGraphicFramePr>
        <p:xfrm>
          <a:off x="457200" y="893600"/>
          <a:ext cx="11277600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4973">
                  <a:extLst>
                    <a:ext uri="{9D8B030D-6E8A-4147-A177-3AD203B41FA5}">
                      <a16:colId xmlns:a16="http://schemas.microsoft.com/office/drawing/2014/main" xmlns="" val="4062336902"/>
                    </a:ext>
                  </a:extLst>
                </a:gridCol>
                <a:gridCol w="444973">
                  <a:extLst>
                    <a:ext uri="{9D8B030D-6E8A-4147-A177-3AD203B41FA5}">
                      <a16:colId xmlns:a16="http://schemas.microsoft.com/office/drawing/2014/main" xmlns="" val="1331000488"/>
                    </a:ext>
                  </a:extLst>
                </a:gridCol>
                <a:gridCol w="1888423">
                  <a:extLst>
                    <a:ext uri="{9D8B030D-6E8A-4147-A177-3AD203B41FA5}">
                      <a16:colId xmlns:a16="http://schemas.microsoft.com/office/drawing/2014/main" xmlns="" val="273378308"/>
                    </a:ext>
                  </a:extLst>
                </a:gridCol>
                <a:gridCol w="8499231">
                  <a:extLst>
                    <a:ext uri="{9D8B030D-6E8A-4147-A177-3AD203B41FA5}">
                      <a16:colId xmlns:a16="http://schemas.microsoft.com/office/drawing/2014/main" xmlns="" val="1527664219"/>
                    </a:ext>
                  </a:extLst>
                </a:gridCol>
              </a:tblGrid>
              <a:tr h="48010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主要内容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16128948"/>
                  </a:ext>
                </a:extLst>
              </a:tr>
              <a:tr h="960207"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盐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碳酸盐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水溶性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正盐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碳酸盐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除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和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(NH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外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其余均不溶于水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酸式盐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碳酸氢盐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均溶于水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47048450"/>
                  </a:ext>
                </a:extLst>
              </a:tr>
              <a:tr h="9602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热稳定性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部分碳酸盐高温分解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如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;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碳酸氢盐受热分解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: Ca(HCO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CaCO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33471800"/>
                  </a:ext>
                </a:extLst>
              </a:tr>
              <a:tr h="9602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与酸反应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+2HCl       CaCl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↑,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Ca(HCO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+2HCl       CaCl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+2H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O+2CO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92484472"/>
                  </a:ext>
                </a:extLst>
              </a:tr>
              <a:tr h="960207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与碱反应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Ca(OH)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CaCO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↓+2NaOH,</a:t>
                      </a: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NaOH+NaHCO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+H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42463928"/>
                  </a:ext>
                </a:extLst>
              </a:tr>
              <a:tr h="48010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与盐反应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CaCl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+Na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        CaCO</a:t>
                      </a:r>
                      <a:r>
                        <a:rPr lang="en-US" sz="28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↓+2NaCl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3220715"/>
                  </a:ext>
                </a:extLst>
              </a:tr>
            </a:tbl>
          </a:graphicData>
        </a:graphic>
      </p:graphicFrame>
      <p:pic>
        <p:nvPicPr>
          <p:cNvPr id="9" name="图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4984110" y="3095578"/>
            <a:ext cx="389895" cy="353065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374005" y="3671841"/>
            <a:ext cx="426402" cy="245841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5977509" y="4226577"/>
            <a:ext cx="426402" cy="245841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5977509" y="4757691"/>
            <a:ext cx="426402" cy="245841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3"/>
          <a:stretch>
            <a:fillRect/>
          </a:stretch>
        </p:blipFill>
        <p:spPr>
          <a:xfrm>
            <a:off x="5800407" y="5288805"/>
            <a:ext cx="426402" cy="245841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3"/>
          <a:stretch>
            <a:fillRect/>
          </a:stretch>
        </p:blipFill>
        <p:spPr>
          <a:xfrm>
            <a:off x="5633086" y="5793249"/>
            <a:ext cx="426402" cy="24584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7" name="任意多边形 1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20" name="任意多边形 1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矩形 2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314222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500741"/>
            <a:ext cx="1172541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400" dirty="0"/>
              <a:t>[</a:t>
            </a:r>
            <a:r>
              <a:rPr lang="zh-CN" altLang="en-US" sz="2400" dirty="0"/>
              <a:t>续表</a:t>
            </a:r>
            <a:r>
              <a:rPr lang="en-US" altLang="zh-CN" sz="2400" dirty="0"/>
              <a:t>]</a:t>
            </a:r>
            <a:endParaRPr lang="zh-CN" altLang="zh-C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3887826"/>
                  </p:ext>
                </p:extLst>
              </p:nvPr>
            </p:nvGraphicFramePr>
            <p:xfrm>
              <a:off x="457200" y="1081606"/>
              <a:ext cx="11277600" cy="50397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973">
                      <a:extLst>
                        <a:ext uri="{9D8B030D-6E8A-4147-A177-3AD203B41FA5}">
                          <a16:colId xmlns:a16="http://schemas.microsoft.com/office/drawing/2014/main" xmlns="" val="4062336902"/>
                        </a:ext>
                      </a:extLst>
                    </a:gridCol>
                    <a:gridCol w="444973">
                      <a:extLst>
                        <a:ext uri="{9D8B030D-6E8A-4147-A177-3AD203B41FA5}">
                          <a16:colId xmlns:a16="http://schemas.microsoft.com/office/drawing/2014/main" xmlns="" val="1331000488"/>
                        </a:ext>
                      </a:extLst>
                    </a:gridCol>
                    <a:gridCol w="1888423">
                      <a:extLst>
                        <a:ext uri="{9D8B030D-6E8A-4147-A177-3AD203B41FA5}">
                          <a16:colId xmlns:a16="http://schemas.microsoft.com/office/drawing/2014/main" xmlns="" val="273378308"/>
                        </a:ext>
                      </a:extLst>
                    </a:gridCol>
                    <a:gridCol w="8499231">
                      <a:extLst>
                        <a:ext uri="{9D8B030D-6E8A-4147-A177-3AD203B41FA5}">
                          <a16:colId xmlns:a16="http://schemas.microsoft.com/office/drawing/2014/main" xmlns="" val="1527664219"/>
                        </a:ext>
                      </a:extLst>
                    </a:gridCol>
                  </a:tblGrid>
                  <a:tr h="63325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主要内容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16128948"/>
                      </a:ext>
                    </a:extLst>
                  </a:tr>
                  <a:tr h="633254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盐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硅酸盐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含义 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由硅、氧和金属组成的化合物的总称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181831787"/>
                      </a:ext>
                    </a:extLst>
                  </a:tr>
                  <a:tr h="189976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表示方法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通常用二氧化硅和金属氧化物的组合形式来表示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如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可表示为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O·SiO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长石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(KAlSi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可表示为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O·Al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·6SiO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308536669"/>
                      </a:ext>
                    </a:extLst>
                  </a:tr>
                  <a:tr h="187352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主要性质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①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除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外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其余硅酸盐均不溶于水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;②Na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O+CO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↓+ 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a:rPr lang="en-US" sz="28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8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+ 2H</a:t>
                          </a:r>
                          <a:r>
                            <a:rPr lang="en-US" sz="28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H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↓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9139712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3887826"/>
                  </p:ext>
                </p:extLst>
              </p:nvPr>
            </p:nvGraphicFramePr>
            <p:xfrm>
              <a:off x="457200" y="1081606"/>
              <a:ext cx="11277600" cy="5039793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44497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062336902"/>
                        </a:ext>
                      </a:extLst>
                    </a:gridCol>
                    <a:gridCol w="44497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331000488"/>
                        </a:ext>
                      </a:extLst>
                    </a:gridCol>
                    <a:gridCol w="188842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73378308"/>
                        </a:ext>
                      </a:extLst>
                    </a:gridCol>
                    <a:gridCol w="849923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27664219"/>
                        </a:ext>
                      </a:extLst>
                    </a:gridCol>
                  </a:tblGrid>
                  <a:tr h="633254"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主要内容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16128948"/>
                      </a:ext>
                    </a:extLst>
                  </a:tr>
                  <a:tr h="633254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盐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硅酸盐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含义 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由硅、氧和金属组成的化合物的总称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181831787"/>
                      </a:ext>
                    </a:extLst>
                  </a:tr>
                  <a:tr h="1899763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>
                              <a:solidFill>
                                <a:schemeClr val="tx1"/>
                              </a:solidFill>
                              <a:effectLst/>
                            </a:rPr>
                            <a:t>表示方法</a:t>
                          </a:r>
                          <a:endParaRPr lang="zh-CN" sz="28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通常用二氧化硅和金属氧化物的组合形式来表示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如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可表示为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O·SiO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长石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(KAlSi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8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可表示为 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K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O·Al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·6SiO</a:t>
                          </a:r>
                          <a:r>
                            <a:rPr lang="en-US" sz="28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308536669"/>
                      </a:ext>
                    </a:extLst>
                  </a:tr>
                  <a:tr h="1873522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3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</a:t>
                          </a:r>
                          <a:r>
                            <a:rPr lang="zh-CN" sz="28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主要性质</a:t>
                          </a:r>
                          <a:endParaRPr lang="zh-CN" sz="28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2712" t="-169381" b="-48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691397120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6289039" y="5096116"/>
            <a:ext cx="508002" cy="292888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5105076" y="5649836"/>
            <a:ext cx="508002" cy="29288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272209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特别提醒 </a:t>
            </a:r>
            <a:endParaRPr lang="en-US" altLang="zh-CN" sz="2800" b="1" dirty="0">
              <a:solidFill>
                <a:srgbClr val="DA251C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硅酸钠的水溶液俗称水玻璃</a:t>
            </a:r>
            <a:r>
              <a:rPr lang="en-US" altLang="zh-CN" sz="2800" dirty="0"/>
              <a:t>,</a:t>
            </a:r>
            <a:r>
              <a:rPr lang="zh-CN" altLang="zh-CN" sz="2800" dirty="0"/>
              <a:t>是一种黏合剂</a:t>
            </a:r>
            <a:r>
              <a:rPr lang="en-US" altLang="zh-CN" sz="2800" dirty="0"/>
              <a:t>,</a:t>
            </a:r>
            <a:r>
              <a:rPr lang="zh-CN" altLang="zh-CN" sz="2800" dirty="0"/>
              <a:t>是制备硅胶和木材防火剂等的原料</a:t>
            </a:r>
            <a:r>
              <a:rPr lang="en-US" altLang="zh-CN" sz="2800" dirty="0"/>
              <a:t>;Na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易与空气中的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反应</a:t>
            </a:r>
            <a:r>
              <a:rPr lang="en-US" altLang="zh-CN" sz="2800" dirty="0"/>
              <a:t>,</a:t>
            </a:r>
            <a:r>
              <a:rPr lang="zh-CN" altLang="zh-CN" sz="2800" dirty="0"/>
              <a:t>要密封保存。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可溶性碳酸盐、硅酸盐的水溶液呈碱性</a:t>
            </a:r>
            <a:r>
              <a:rPr lang="en-US" altLang="zh-CN" sz="2800" dirty="0"/>
              <a:t>,</a:t>
            </a:r>
            <a:r>
              <a:rPr lang="zh-CN" altLang="zh-CN" sz="2800" dirty="0"/>
              <a:t>保存该溶液的试剂瓶不能用玻璃塞</a:t>
            </a:r>
            <a:r>
              <a:rPr lang="en-US" altLang="zh-CN" sz="2800" dirty="0"/>
              <a:t>,</a:t>
            </a:r>
            <a:r>
              <a:rPr lang="zh-CN" altLang="zh-CN" sz="2800" dirty="0"/>
              <a:t>应用橡胶塞。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622319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5735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dirty="0"/>
              <a:t>(2)</a:t>
            </a:r>
            <a:r>
              <a:rPr lang="zh-CN" altLang="zh-CN" sz="2800" dirty="0"/>
              <a:t>硅酸盐的表示方法</a:t>
            </a:r>
          </a:p>
          <a:p>
            <a:pPr>
              <a:lnSpc>
                <a:spcPct val="120000"/>
              </a:lnSpc>
            </a:pPr>
            <a:r>
              <a:rPr lang="zh-CN" altLang="zh-CN" sz="2800" dirty="0"/>
              <a:t>硅酸盐中的硅元素以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的形式表示</a:t>
            </a:r>
            <a:r>
              <a:rPr lang="en-US" altLang="zh-CN" sz="2800" dirty="0"/>
              <a:t>,</a:t>
            </a:r>
            <a:r>
              <a:rPr lang="zh-CN" altLang="zh-CN" sz="2800" dirty="0"/>
              <a:t>金属元素如</a:t>
            </a:r>
            <a:r>
              <a:rPr lang="en-US" altLang="zh-CN" sz="2800" dirty="0"/>
              <a:t>Na</a:t>
            </a:r>
            <a:r>
              <a:rPr lang="zh-CN" altLang="zh-CN" sz="2800" dirty="0"/>
              <a:t>、</a:t>
            </a:r>
            <a:r>
              <a:rPr lang="en-US" altLang="zh-CN" sz="2800" dirty="0"/>
              <a:t>K</a:t>
            </a:r>
            <a:r>
              <a:rPr lang="zh-CN" altLang="zh-CN" sz="2800" dirty="0"/>
              <a:t>、</a:t>
            </a:r>
            <a:r>
              <a:rPr lang="en-US" altLang="zh-CN" sz="2800" dirty="0"/>
              <a:t>Mg</a:t>
            </a:r>
            <a:r>
              <a:rPr lang="zh-CN" altLang="zh-CN" sz="2800" dirty="0"/>
              <a:t>、</a:t>
            </a:r>
            <a:r>
              <a:rPr lang="en-US" altLang="zh-CN" sz="2800" dirty="0"/>
              <a:t>Al</a:t>
            </a:r>
            <a:r>
              <a:rPr lang="zh-CN" altLang="zh-CN" sz="2800" dirty="0"/>
              <a:t>、</a:t>
            </a:r>
            <a:r>
              <a:rPr lang="en-US" altLang="zh-CN" sz="2800" dirty="0"/>
              <a:t>Ca</a:t>
            </a:r>
            <a:r>
              <a:rPr lang="zh-CN" altLang="zh-CN" sz="2800" dirty="0"/>
              <a:t>等</a:t>
            </a:r>
            <a:r>
              <a:rPr lang="en-US" altLang="zh-CN" sz="2800" dirty="0"/>
              <a:t>,</a:t>
            </a:r>
            <a:r>
              <a:rPr lang="zh-CN" altLang="zh-CN" sz="2800" dirty="0"/>
              <a:t>以它们常见的氧化物的形式表示</a:t>
            </a:r>
            <a:r>
              <a:rPr lang="en-US" altLang="zh-CN" sz="2800" dirty="0"/>
              <a:t>,</a:t>
            </a:r>
            <a:r>
              <a:rPr lang="zh-CN" altLang="zh-CN" sz="2800" dirty="0"/>
              <a:t>氢元素以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的形式表示。硅酸盐改写成氧化物形式的方法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2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书写顺序</a:t>
            </a:r>
          </a:p>
          <a:p>
            <a:pPr>
              <a:lnSpc>
                <a:spcPct val="120000"/>
              </a:lnSpc>
            </a:pPr>
            <a:r>
              <a:rPr lang="zh-CN" altLang="zh-CN" sz="2800" dirty="0"/>
              <a:t>氧化物的一般顺序</a:t>
            </a:r>
            <a:r>
              <a:rPr lang="en-US" altLang="zh-CN" sz="2800" dirty="0"/>
              <a:t>:</a:t>
            </a:r>
            <a:r>
              <a:rPr lang="zh-CN" altLang="zh-CN" sz="2800" dirty="0"/>
              <a:t>较活泼金属的氧化物</a:t>
            </a:r>
            <a:r>
              <a:rPr lang="en-US" altLang="zh-CN" sz="2800" dirty="0"/>
              <a:t>·</a:t>
            </a:r>
            <a:r>
              <a:rPr lang="zh-CN" altLang="zh-CN" sz="2800" dirty="0"/>
              <a:t>较不活泼金属的氧化物</a:t>
            </a:r>
            <a:r>
              <a:rPr lang="en-US" altLang="zh-CN" sz="2800" dirty="0"/>
              <a:t>·</a:t>
            </a:r>
            <a:r>
              <a:rPr lang="zh-CN" altLang="zh-CN" sz="2800" dirty="0"/>
              <a:t>二氧化硅</a:t>
            </a:r>
            <a:r>
              <a:rPr lang="en-US" altLang="zh-CN" sz="2800" dirty="0"/>
              <a:t>·</a:t>
            </a:r>
            <a:r>
              <a:rPr lang="zh-CN" altLang="zh-CN" sz="2800" dirty="0"/>
              <a:t>水。</a:t>
            </a:r>
          </a:p>
          <a:p>
            <a:pPr>
              <a:lnSpc>
                <a:spcPct val="12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书写原则</a:t>
            </a:r>
            <a:endParaRPr lang="en-US" altLang="zh-CN" sz="2800" dirty="0"/>
          </a:p>
          <a:p>
            <a:pPr>
              <a:lnSpc>
                <a:spcPct val="120000"/>
              </a:lnSpc>
            </a:pPr>
            <a:r>
              <a:rPr lang="zh-CN" altLang="zh-CN" sz="2800" dirty="0"/>
              <a:t>氧化物之间以</a:t>
            </a:r>
            <a:r>
              <a:rPr lang="en-US" altLang="zh-CN" sz="2800" dirty="0"/>
              <a:t>“·”</a:t>
            </a:r>
            <a:r>
              <a:rPr lang="zh-CN" altLang="zh-CN" sz="2800" dirty="0"/>
              <a:t>隔开</a:t>
            </a:r>
            <a:r>
              <a:rPr lang="en-US" altLang="zh-CN" sz="2800" dirty="0"/>
              <a:t>;</a:t>
            </a:r>
            <a:r>
              <a:rPr lang="zh-CN" altLang="zh-CN" sz="2800" dirty="0"/>
              <a:t>氧化物前面的化学计量数出现分数时应化为整数</a:t>
            </a:r>
            <a:r>
              <a:rPr lang="en-US" altLang="zh-CN" sz="2800" dirty="0"/>
              <a:t>,</a:t>
            </a:r>
            <a:r>
              <a:rPr lang="zh-CN" altLang="zh-CN" sz="2800" dirty="0"/>
              <a:t>且化学计量数只表示该氧化物的数目</a:t>
            </a:r>
            <a:r>
              <a:rPr lang="en-US" altLang="zh-CN" sz="2800" dirty="0"/>
              <a:t>;</a:t>
            </a:r>
            <a:r>
              <a:rPr lang="zh-CN" altLang="zh-CN" sz="2800" dirty="0"/>
              <a:t>用氧化物形式表示时</a:t>
            </a:r>
            <a:r>
              <a:rPr lang="en-US" altLang="zh-CN" sz="2800" dirty="0"/>
              <a:t>,</a:t>
            </a:r>
            <a:r>
              <a:rPr lang="zh-CN" altLang="zh-CN" sz="2800" dirty="0"/>
              <a:t>各元素的化合价保持不变</a:t>
            </a:r>
            <a:r>
              <a:rPr lang="en-US" altLang="zh-CN" sz="2800" dirty="0"/>
              <a:t>,</a:t>
            </a:r>
            <a:r>
              <a:rPr lang="zh-CN" altLang="zh-CN" sz="2800" dirty="0"/>
              <a:t>各元素原子个数比符合原来的组成。</a:t>
            </a:r>
          </a:p>
        </p:txBody>
      </p: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3903857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25412" cy="5302990"/>
            <a:chOff x="243068" y="729341"/>
            <a:chExt cx="11725412" cy="53029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43068" y="729341"/>
                  <a:ext cx="11725412" cy="530299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(3)</a:t>
                  </a:r>
                  <a:r>
                    <a:rPr lang="zh-CN" altLang="zh-CN" sz="2800" dirty="0"/>
                    <a:t>草酸的性质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①</a:t>
                  </a:r>
                  <a:r>
                    <a:rPr lang="zh-CN" altLang="zh-CN" sz="2800" dirty="0"/>
                    <a:t>草酸的物理性质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zh-CN" altLang="zh-CN" sz="2800" dirty="0"/>
                    <a:t>草酸为无色透明单斜片状晶体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熔点为</a:t>
                  </a:r>
                  <a:r>
                    <a:rPr lang="en-US" altLang="zh-CN" sz="2800" dirty="0"/>
                    <a:t>189 ℃,</a:t>
                  </a:r>
                  <a:r>
                    <a:rPr lang="zh-CN" altLang="zh-CN" sz="2800" dirty="0"/>
                    <a:t>在约</a:t>
                  </a:r>
                  <a:r>
                    <a:rPr lang="en-US" altLang="zh-CN" sz="2800" dirty="0"/>
                    <a:t>157 ℃</a:t>
                  </a:r>
                  <a:r>
                    <a:rPr lang="zh-CN" altLang="zh-CN" sz="2800" dirty="0"/>
                    <a:t>时大量升华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可溶于水和乙醇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其通常以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·2H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的形式存在。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②</a:t>
                  </a:r>
                  <a:r>
                    <a:rPr lang="zh-CN" altLang="zh-CN" sz="2800" dirty="0"/>
                    <a:t>草酸的化学性质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a.</a:t>
                  </a:r>
                  <a:r>
                    <a:rPr lang="zh-CN" altLang="zh-CN" sz="2800" dirty="0"/>
                    <a:t>酸性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        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+HC</a:t>
                  </a:r>
                  <a:r>
                    <a:rPr lang="en-US" altLang="zh-CN" sz="2800" baseline="-25000" dirty="0"/>
                    <a:t>2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　</a:t>
                  </a:r>
                  <a:r>
                    <a:rPr lang="en-US" altLang="zh-CN" sz="2800" i="1" dirty="0"/>
                    <a:t>K</a:t>
                  </a:r>
                  <a:r>
                    <a:rPr lang="en-US" altLang="zh-CN" sz="2800" baseline="-25000" dirty="0"/>
                    <a:t>a1</a:t>
                  </a:r>
                  <a:r>
                    <a:rPr lang="en-US" altLang="zh-CN" sz="2800" dirty="0"/>
                    <a:t>=5.4×10</a:t>
                  </a:r>
                  <a:r>
                    <a:rPr lang="en-US" altLang="zh-CN" sz="2800" baseline="30000" dirty="0"/>
                    <a:t>-2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HC</a:t>
                  </a:r>
                  <a:r>
                    <a:rPr lang="en-US" altLang="zh-CN" sz="2800" baseline="-25000" dirty="0"/>
                    <a:t>2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   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+C</a:t>
                  </a:r>
                  <a:r>
                    <a:rPr lang="en-US" altLang="zh-CN" sz="2800" baseline="-25000" dirty="0"/>
                    <a:t>2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　</a:t>
                  </a:r>
                  <a:r>
                    <a:rPr lang="en-US" altLang="zh-CN" sz="2800" i="1" dirty="0"/>
                    <a:t>K</a:t>
                  </a:r>
                  <a:r>
                    <a:rPr lang="en-US" altLang="zh-CN" sz="2800" baseline="-25000" dirty="0"/>
                    <a:t>a2</a:t>
                  </a:r>
                  <a:r>
                    <a:rPr lang="en-US" altLang="zh-CN" sz="2800" dirty="0"/>
                    <a:t>=5.4×10</a:t>
                  </a:r>
                  <a:r>
                    <a:rPr lang="en-US" altLang="zh-CN" sz="2800" baseline="30000" dirty="0"/>
                    <a:t>-5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8" y="729341"/>
                  <a:ext cx="11725412" cy="5302990"/>
                </a:xfrm>
                <a:prstGeom prst="rect">
                  <a:avLst/>
                </a:prstGeom>
                <a:blipFill>
                  <a:blip r:embed="rId2"/>
                  <a:stretch>
                    <a:fillRect l="-1092" r="-312" b="-6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图片 8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13801" y="4859904"/>
              <a:ext cx="456731" cy="259476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513800" y="5589245"/>
              <a:ext cx="456731" cy="259476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8318827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068" y="729341"/>
            <a:ext cx="11725412" cy="2600199"/>
            <a:chOff x="243068" y="729341"/>
            <a:chExt cx="11725412" cy="26001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243068" y="729341"/>
                  <a:ext cx="11725412" cy="26001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b.</a:t>
                  </a:r>
                  <a:r>
                    <a:rPr lang="zh-CN" altLang="zh-CN" sz="2800" dirty="0"/>
                    <a:t>还原性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5H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+2Mn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+6H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         2Mn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+10CO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↑+8H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c.</a:t>
                  </a:r>
                  <a:r>
                    <a:rPr lang="zh-CN" altLang="zh-CN" sz="2800" dirty="0"/>
                    <a:t>与盐的反应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+CaCO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CaC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en-US" altLang="zh-CN" sz="2800" baseline="-25000" dirty="0"/>
                    <a:t>4</a:t>
                  </a:r>
                  <a:r>
                    <a:rPr lang="en-US" altLang="zh-CN" sz="2800" dirty="0"/>
                    <a:t>+CO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3068" y="729341"/>
                  <a:ext cx="11725412" cy="2600199"/>
                </a:xfrm>
                <a:prstGeom prst="rect">
                  <a:avLst/>
                </a:prstGeom>
                <a:blipFill>
                  <a:blip r:embed="rId2"/>
                  <a:stretch>
                    <a:fillRect l="-1092" b="-58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1" name="图片 1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840318" y="1622433"/>
              <a:ext cx="602405" cy="342236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2693508" y="2891163"/>
              <a:ext cx="602405" cy="342236"/>
            </a:xfrm>
            <a:prstGeom prst="rect">
              <a:avLst/>
            </a:prstGeom>
          </p:spPr>
        </p:pic>
      </p:grpSp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38603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817122" y="-2"/>
            <a:ext cx="4541955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考点</a:t>
            </a:r>
            <a:r>
              <a:rPr lang="en-US" altLang="zh-CN" sz="2800" dirty="0">
                <a:solidFill>
                  <a:srgbClr val="DA251C"/>
                </a:solidFill>
              </a:rPr>
              <a:t>2</a:t>
            </a:r>
            <a:r>
              <a:rPr lang="zh-CN" altLang="en-US" sz="2800" dirty="0">
                <a:solidFill>
                  <a:srgbClr val="DA251C"/>
                </a:solidFill>
              </a:rPr>
              <a:t>　无机非金属材料</a:t>
            </a:r>
            <a:endParaRPr lang="en-US" altLang="zh-CN" sz="2800" dirty="0">
              <a:solidFill>
                <a:srgbClr val="DA251C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068" y="729341"/>
            <a:ext cx="117254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1.</a:t>
            </a:r>
            <a:r>
              <a:rPr lang="zh-CN" altLang="en-US" sz="2800" b="1" dirty="0"/>
              <a:t>材料的分类</a:t>
            </a:r>
            <a:endParaRPr lang="en-US" altLang="zh-CN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631019" y="4217626"/>
                <a:ext cx="7132465" cy="1220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ts val="1440"/>
                  </a:lnSpc>
                  <a:spcAft>
                    <a:spcPts val="0"/>
                  </a:spcAft>
                </a:pPr>
                <a:r>
                  <a:rPr lang="zh-CN" altLang="zh-CN" sz="2800" dirty="0">
                    <a:solidFill>
                      <a:srgbClr val="000000"/>
                    </a:solidFill>
                    <a:latin typeface="+mj-ea"/>
                    <a:ea typeface="+mj-ea"/>
                    <a:cs typeface="Times New Roman" panose="02020603050405020304" pitchFamily="18" charset="0"/>
                  </a:rPr>
                  <a:t>材料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zh-CN" altLang="zh-CN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+mj-ea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zh-CN" altLang="zh-CN" sz="2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+mj-ea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金属材料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纯金属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合金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altLang="zh-CN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  <m:t>                                        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无机非金属材料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传统无机非金属材料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新型无机非金属材料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有机高分子材料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zh-CN" altLang="zh-CN" sz="2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zh-CN" altLang="zh-CN" sz="2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ea typeface="+mj-ea"/>
                                          <a:cs typeface="Times New Roman" panose="020206030504050203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塑料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橡胶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m:rPr>
                                            <m:nor/>
                                          </m:rPr>
                                          <a:rPr lang="zh-CN" altLang="zh-CN" sz="2800">
                                            <a:solidFill>
                                              <a:srgbClr val="000000"/>
                                            </a:solidFill>
                                            <a:latin typeface="+mj-ea"/>
                                            <a:ea typeface="+mj-ea"/>
                                            <a:cs typeface="Times New Roman" panose="02020603050405020304" pitchFamily="18" charset="0"/>
                                          </a:rPr>
                                          <m:t>纤维</m:t>
                                        </m:r>
                                      </m:e>
                                    </m:mr>
                                  </m:m>
                                  <m:r>
                                    <a:rPr lang="en-US" altLang="zh-CN" sz="28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+mj-ea"/>
                                      <a:cs typeface="Times New Roman" panose="02020603050405020304" pitchFamily="18" charset="0"/>
                                    </a:rPr>
                                    <m:t>                               </m:t>
                                  </m:r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zh-CN" altLang="zh-CN" sz="2800">
                                  <a:solidFill>
                                    <a:srgbClr val="000000"/>
                                  </a:solidFill>
                                  <a:latin typeface="+mj-ea"/>
                                  <a:ea typeface="+mj-ea"/>
                                  <a:cs typeface="Times New Roman" panose="02020603050405020304" pitchFamily="18" charset="0"/>
                                </a:rPr>
                                <m:t>复合材料</m:t>
                              </m:r>
                              <m:r>
                                <a:rPr lang="en-US" altLang="zh-CN" sz="28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+mj-ea"/>
                                  <a:cs typeface="Times New Roman" panose="02020603050405020304" pitchFamily="18" charset="0"/>
                                </a:rPr>
                                <m:t>                                                    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zh-CN" altLang="zh-CN" sz="2800" dirty="0">
                  <a:solidFill>
                    <a:srgbClr val="000000"/>
                  </a:solidFill>
                  <a:latin typeface="+mj-ea"/>
                  <a:ea typeface="+mj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19" y="4217626"/>
                <a:ext cx="7132465" cy="1220591"/>
              </a:xfrm>
              <a:prstGeom prst="rect">
                <a:avLst/>
              </a:prstGeom>
              <a:blipFill>
                <a:blip r:embed="rId2"/>
                <a:stretch>
                  <a:fillRect l="-1795" t="-2235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125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312735"/>
            <a:ext cx="117254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2.</a:t>
            </a:r>
            <a:r>
              <a:rPr lang="zh-CN" altLang="en-US" sz="2800" b="1" dirty="0"/>
              <a:t>硅酸盐材料</a:t>
            </a:r>
            <a:endParaRPr lang="en-US" altLang="zh-CN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43101"/>
              </p:ext>
            </p:extLst>
          </p:nvPr>
        </p:nvGraphicFramePr>
        <p:xfrm>
          <a:off x="391160" y="975032"/>
          <a:ext cx="1147572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2579">
                  <a:extLst>
                    <a:ext uri="{9D8B030D-6E8A-4147-A177-3AD203B41FA5}">
                      <a16:colId xmlns:a16="http://schemas.microsoft.com/office/drawing/2014/main" xmlns="" val="462162233"/>
                    </a:ext>
                  </a:extLst>
                </a:gridCol>
                <a:gridCol w="3195861">
                  <a:extLst>
                    <a:ext uri="{9D8B030D-6E8A-4147-A177-3AD203B41FA5}">
                      <a16:colId xmlns:a16="http://schemas.microsoft.com/office/drawing/2014/main" xmlns="" val="3298567245"/>
                    </a:ext>
                  </a:extLst>
                </a:gridCol>
                <a:gridCol w="5415280">
                  <a:extLst>
                    <a:ext uri="{9D8B030D-6E8A-4147-A177-3AD203B41FA5}">
                      <a16:colId xmlns:a16="http://schemas.microsoft.com/office/drawing/2014/main" xmlns="" val="252677568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xmlns="" val="3461522300"/>
                    </a:ext>
                  </a:extLst>
                </a:gridCol>
              </a:tblGrid>
              <a:tr h="1582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水泥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普通玻璃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陶瓷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61340245"/>
                  </a:ext>
                </a:extLst>
              </a:tr>
              <a:tr h="316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生产原料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石灰石、黏土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纯碱、石灰石、石英砂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黏土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25986568"/>
                  </a:ext>
                </a:extLst>
              </a:tr>
              <a:tr h="3164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主要设备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水泥回转窑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玻璃窑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陶瓷窑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4844293"/>
                  </a:ext>
                </a:extLst>
              </a:tr>
              <a:tr h="47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变化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复杂的物理、化学变化过程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主要反应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Na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+SiO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       Na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SiO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+CO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CaCO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+SiO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400" b="0" baseline="0" dirty="0">
                          <a:solidFill>
                            <a:schemeClr val="tx1"/>
                          </a:solidFill>
                          <a:effectLst/>
                        </a:rPr>
                        <a:t>         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CaSiO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+CO</a:t>
                      </a:r>
                      <a:r>
                        <a:rPr lang="en-US" sz="2400" b="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</a:rPr>
                        <a:t>↑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复杂的物理、化学变化过程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02236576"/>
                  </a:ext>
                </a:extLst>
              </a:tr>
              <a:tr h="47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主要成分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硅酸三钙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(3CaO·SiO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硅酸二钙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(2CaO·SiO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、</a:t>
                      </a: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铝酸三钙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(3CaO·Al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en-US" sz="2400" b="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2400" b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硅酸钠、硅酸钙、二氧化硅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硅酸盐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62974699"/>
                  </a:ext>
                </a:extLst>
              </a:tr>
              <a:tr h="47467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重要的建筑材料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>
                          <a:solidFill>
                            <a:schemeClr val="tx1"/>
                          </a:solidFill>
                          <a:effectLst/>
                        </a:rPr>
                        <a:t>制化学实验用的玻璃仪器、窗玻璃等</a:t>
                      </a:r>
                      <a:endParaRPr lang="zh-CN" sz="24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b="0" dirty="0">
                          <a:solidFill>
                            <a:schemeClr val="tx1"/>
                          </a:solidFill>
                          <a:effectLst/>
                        </a:rPr>
                        <a:t>在工农业生产、科技、生活中使用广泛</a:t>
                      </a:r>
                      <a:endParaRPr lang="zh-CN" sz="24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38904610"/>
                  </a:ext>
                </a:extLst>
              </a:tr>
            </a:tbl>
          </a:graphicData>
        </a:graphic>
      </p:graphicFrame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303327" y="3127328"/>
            <a:ext cx="460693" cy="41717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2"/>
          <a:stretch>
            <a:fillRect/>
          </a:stretch>
        </p:blipFill>
        <p:spPr>
          <a:xfrm>
            <a:off x="6242367" y="3470228"/>
            <a:ext cx="460693" cy="41717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41205869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3.</a:t>
            </a:r>
            <a:r>
              <a:rPr lang="zh-CN" altLang="en-US" sz="2800" b="1" dirty="0"/>
              <a:t>特殊功能的含硅物质</a:t>
            </a:r>
            <a:endParaRPr lang="en-US" altLang="zh-CN" sz="2800" b="1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767099"/>
              </p:ext>
            </p:extLst>
          </p:nvPr>
        </p:nvGraphicFramePr>
        <p:xfrm>
          <a:off x="612842" y="1621351"/>
          <a:ext cx="10966315" cy="431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7634">
                  <a:extLst>
                    <a:ext uri="{9D8B030D-6E8A-4147-A177-3AD203B41FA5}">
                      <a16:colId xmlns:a16="http://schemas.microsoft.com/office/drawing/2014/main" xmlns="" val="4026122533"/>
                    </a:ext>
                  </a:extLst>
                </a:gridCol>
                <a:gridCol w="5192350">
                  <a:extLst>
                    <a:ext uri="{9D8B030D-6E8A-4147-A177-3AD203B41FA5}">
                      <a16:colId xmlns:a16="http://schemas.microsoft.com/office/drawing/2014/main" xmlns="" val="2307724831"/>
                    </a:ext>
                  </a:extLst>
                </a:gridCol>
                <a:gridCol w="4536331">
                  <a:extLst>
                    <a:ext uri="{9D8B030D-6E8A-4147-A177-3AD203B41FA5}">
                      <a16:colId xmlns:a16="http://schemas.microsoft.com/office/drawing/2014/main" xmlns="" val="3097801782"/>
                    </a:ext>
                  </a:extLst>
                </a:gridCol>
              </a:tblGrid>
              <a:tr h="4989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物质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性质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8252344"/>
                  </a:ext>
                </a:extLst>
              </a:tr>
              <a:tr h="10435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effectLst/>
                        </a:rPr>
                        <a:t>SiC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俗称金刚砂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具有金刚石结构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硬度很大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用作砂纸、砂轮的磨料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79928634"/>
                  </a:ext>
                </a:extLst>
              </a:tr>
              <a:tr h="104353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含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4%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硅的硅钢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具有很高的导磁性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用作变压器铁芯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0454872"/>
                  </a:ext>
                </a:extLst>
              </a:tr>
              <a:tr h="104299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硅橡胶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既耐高温又耐低温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用于制造火箭、导弹、飞机零件和绝缘材料等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34134149"/>
                  </a:ext>
                </a:extLst>
              </a:tr>
              <a:tr h="67376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分子筛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具有均匀微孔结构的铝硅酸盐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Times New Roman" panose="02020603050405020304" pitchFamily="18" charset="0"/>
                        </a:rPr>
                        <a:t>用作吸附剂和催化剂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5802945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410558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3068" y="729341"/>
            <a:ext cx="11725412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/>
              <a:t> </a:t>
            </a:r>
            <a:r>
              <a:rPr lang="en-US" altLang="zh-CN" sz="2800" b="1" dirty="0"/>
              <a:t>4.</a:t>
            </a:r>
            <a:r>
              <a:rPr lang="zh-CN" altLang="en-US" sz="2800" b="1" dirty="0"/>
              <a:t>新型无机非金属材料的种类和用途</a:t>
            </a:r>
            <a:endParaRPr lang="en-US" altLang="zh-CN" sz="2800" b="1" dirty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6095"/>
              </p:ext>
            </p:extLst>
          </p:nvPr>
        </p:nvGraphicFramePr>
        <p:xfrm>
          <a:off x="478275" y="1545735"/>
          <a:ext cx="11194915" cy="42616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844">
                  <a:extLst>
                    <a:ext uri="{9D8B030D-6E8A-4147-A177-3AD203B41FA5}">
                      <a16:colId xmlns:a16="http://schemas.microsoft.com/office/drawing/2014/main" xmlns="" val="3633371398"/>
                    </a:ext>
                  </a:extLst>
                </a:gridCol>
                <a:gridCol w="2480553">
                  <a:extLst>
                    <a:ext uri="{9D8B030D-6E8A-4147-A177-3AD203B41FA5}">
                      <a16:colId xmlns:a16="http://schemas.microsoft.com/office/drawing/2014/main" xmlns="" val="2990904511"/>
                    </a:ext>
                  </a:extLst>
                </a:gridCol>
                <a:gridCol w="2777289">
                  <a:extLst>
                    <a:ext uri="{9D8B030D-6E8A-4147-A177-3AD203B41FA5}">
                      <a16:colId xmlns:a16="http://schemas.microsoft.com/office/drawing/2014/main" xmlns="" val="2481056185"/>
                    </a:ext>
                  </a:extLst>
                </a:gridCol>
                <a:gridCol w="3419229">
                  <a:extLst>
                    <a:ext uri="{9D8B030D-6E8A-4147-A177-3AD203B41FA5}">
                      <a16:colId xmlns:a16="http://schemas.microsoft.com/office/drawing/2014/main" xmlns="" val="1096047142"/>
                    </a:ext>
                  </a:extLst>
                </a:gridCol>
              </a:tblGrid>
              <a:tr h="532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材料类别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主要特性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示例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用途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72549810"/>
                  </a:ext>
                </a:extLst>
              </a:tr>
              <a:tr h="1065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高温结构陶瓷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能承受高温</a:t>
                      </a:r>
                      <a:r>
                        <a:rPr lang="en-US" sz="2800" b="0">
                          <a:solidFill>
                            <a:schemeClr val="tx1"/>
                          </a:solidFill>
                          <a:effectLst/>
                        </a:rPr>
                        <a:t>,</a:t>
                      </a: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强度高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氮化硅陶瓷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汽轮机叶片、轴承、永久性模具等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79986143"/>
                  </a:ext>
                </a:extLst>
              </a:tr>
              <a:tr h="5327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半导体陶瓷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具有电学特性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二氧化锡陶瓷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集成电路中的半导体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3176640"/>
                  </a:ext>
                </a:extLst>
              </a:tr>
              <a:tr h="1065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光学材料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具有光学特性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光导纤维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光缆通讯、医疗、照明等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01584815"/>
                  </a:ext>
                </a:extLst>
              </a:tr>
              <a:tr h="10654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生物陶瓷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具有生物功能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>
                          <a:solidFill>
                            <a:schemeClr val="tx1"/>
                          </a:solidFill>
                          <a:effectLst/>
                        </a:rPr>
                        <a:t>氧化铝陶瓷</a:t>
                      </a:r>
                      <a:endParaRPr lang="zh-CN" sz="2800" b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b="0" dirty="0">
                          <a:solidFill>
                            <a:schemeClr val="tx1"/>
                          </a:solidFill>
                          <a:effectLst/>
                        </a:rPr>
                        <a:t>人造骨骼、人造关节、接骨螺钉</a:t>
                      </a:r>
                      <a:endParaRPr lang="zh-CN" sz="2800" b="0" dirty="0">
                        <a:solidFill>
                          <a:schemeClr val="tx1"/>
                        </a:solidFill>
                        <a:effectLst/>
                        <a:latin typeface="NEU-BZ-S92" panose="02020503000000020003" pitchFamily="18" charset="-122"/>
                        <a:ea typeface="NEU-BZ-S92" panose="02020503000000020003" pitchFamily="18" charset="-122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99277993"/>
                  </a:ext>
                </a:extLst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1" name="任意多边形 10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4" name="任意多边形 13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7" name="矩形 16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3314161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hlinkClick r:id="rId2" action="ppaction://hlinksldjump"/>
          </p:cNvPr>
          <p:cNvSpPr/>
          <p:nvPr/>
        </p:nvSpPr>
        <p:spPr>
          <a:xfrm>
            <a:off x="1070450" y="1447799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3" action="ppaction://hlinksldjump"/>
          </p:cNvPr>
          <p:cNvSpPr/>
          <p:nvPr/>
        </p:nvSpPr>
        <p:spPr>
          <a:xfrm>
            <a:off x="1070450" y="3414243"/>
            <a:ext cx="10065636" cy="54777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A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考点帮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知识全通关</a:t>
            </a:r>
          </a:p>
        </p:txBody>
      </p:sp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63182" y="0"/>
            <a:ext cx="10065636" cy="130426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en-US" altLang="zh-CN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>
            <a:hlinkClick r:id="rId2" action="ppaction://hlinksldjump"/>
          </p:cNvPr>
          <p:cNvSpPr/>
          <p:nvPr/>
        </p:nvSpPr>
        <p:spPr>
          <a:xfrm>
            <a:off x="1070449" y="3891764"/>
            <a:ext cx="8102733" cy="161849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碳、硅及其化合物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考点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无机非金属材料</a:t>
            </a:r>
          </a:p>
        </p:txBody>
      </p:sp>
      <p:sp>
        <p:nvSpPr>
          <p:cNvPr id="21" name="矩形 20">
            <a:hlinkClick r:id="rId2" action="ppaction://hlinksldjump"/>
          </p:cNvPr>
          <p:cNvSpPr/>
          <p:nvPr/>
        </p:nvSpPr>
        <p:spPr>
          <a:xfrm>
            <a:off x="1070450" y="5930745"/>
            <a:ext cx="10065636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>
            <a:hlinkClick r:id="rId2" action="ppaction://hlinksldjump"/>
          </p:cNvPr>
          <p:cNvSpPr/>
          <p:nvPr/>
        </p:nvSpPr>
        <p:spPr>
          <a:xfrm>
            <a:off x="1070450" y="1995713"/>
            <a:ext cx="1729439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</a:p>
        </p:txBody>
      </p:sp>
      <p:sp>
        <p:nvSpPr>
          <p:cNvPr id="11" name="矩形 10">
            <a:hlinkClick r:id="rId2" action="ppaction://hlinksldjump"/>
          </p:cNvPr>
          <p:cNvSpPr/>
          <p:nvPr/>
        </p:nvSpPr>
        <p:spPr>
          <a:xfrm>
            <a:off x="3604561" y="1997597"/>
            <a:ext cx="1729439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</a:p>
        </p:txBody>
      </p:sp>
      <p:sp>
        <p:nvSpPr>
          <p:cNvPr id="12" name="矩形 11">
            <a:hlinkClick r:id="rId2" action="ppaction://hlinksldjump"/>
          </p:cNvPr>
          <p:cNvSpPr/>
          <p:nvPr/>
        </p:nvSpPr>
        <p:spPr>
          <a:xfrm>
            <a:off x="6138672" y="1997597"/>
            <a:ext cx="2398971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</a:p>
        </p:txBody>
      </p:sp>
      <p:sp>
        <p:nvSpPr>
          <p:cNvPr id="17" name="矩形 16">
            <a:hlinkClick r:id="rId2" action="ppaction://hlinksldjump"/>
          </p:cNvPr>
          <p:cNvSpPr/>
          <p:nvPr/>
        </p:nvSpPr>
        <p:spPr>
          <a:xfrm>
            <a:off x="9342314" y="1997597"/>
            <a:ext cx="2398971" cy="53451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662466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方法帮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•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素养大提升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999514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碳及其化合物的性质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硅及其化合物的性质</a:t>
            </a:r>
          </a:p>
        </p:txBody>
      </p:sp>
    </p:spTree>
    <p:extLst>
      <p:ext uri="{BB962C8B-B14F-4D97-AF65-F5344CB8AC3E}">
        <p14:creationId xmlns:p14="http://schemas.microsoft.com/office/powerpoint/2010/main" val="39999592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5773838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1  </a:t>
            </a:r>
            <a:r>
              <a:rPr lang="zh-CN" altLang="en-US" sz="2800" dirty="0">
                <a:solidFill>
                  <a:srgbClr val="DA251C"/>
                </a:solidFill>
              </a:rPr>
              <a:t>碳及其化合物的性质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4043" y="822582"/>
            <a:ext cx="117239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方法解读：</a:t>
            </a:r>
            <a:endParaRPr lang="zh-CN" altLang="zh-CN" sz="1400" dirty="0">
              <a:solidFill>
                <a:srgbClr val="0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335643" y="1484879"/>
            <a:ext cx="11622313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1.</a:t>
            </a:r>
            <a:r>
              <a:rPr lang="zh-CN" altLang="en-US" sz="2800" b="1" dirty="0"/>
              <a:t>碳及其化合物之间的转化</a:t>
            </a:r>
            <a:endParaRPr lang="zh-CN" altLang="zh-CN" sz="2800" b="1" dirty="0"/>
          </a:p>
        </p:txBody>
      </p:sp>
      <p:pic>
        <p:nvPicPr>
          <p:cNvPr id="10" name="YBTWDTSD专7-ZT1.eps" descr="id:2147520625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122580" y="2809473"/>
            <a:ext cx="5946840" cy="200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5438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43191" y="312735"/>
            <a:ext cx="11714765" cy="662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2.CO</a:t>
            </a:r>
            <a:r>
              <a:rPr lang="zh-CN" altLang="zh-CN" sz="2800" b="1" dirty="0"/>
              <a:t>和</a:t>
            </a:r>
            <a:r>
              <a:rPr lang="en-US" altLang="zh-CN" sz="2800" b="1" dirty="0"/>
              <a:t>CO</a:t>
            </a:r>
            <a:r>
              <a:rPr lang="en-US" altLang="zh-CN" sz="2800" b="1" baseline="-25000" dirty="0"/>
              <a:t>2</a:t>
            </a:r>
            <a:r>
              <a:rPr lang="zh-CN" altLang="zh-CN" sz="2800" b="1" dirty="0"/>
              <a:t>的性质及检验</a:t>
            </a:r>
            <a:endParaRPr lang="zh-CN" altLang="zh-CN" sz="4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936548"/>
                  </p:ext>
                </p:extLst>
              </p:nvPr>
            </p:nvGraphicFramePr>
            <p:xfrm>
              <a:off x="410182" y="1051400"/>
              <a:ext cx="11338121" cy="52669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1540">
                      <a:extLst>
                        <a:ext uri="{9D8B030D-6E8A-4147-A177-3AD203B41FA5}">
                          <a16:colId xmlns:a16="http://schemas.microsoft.com/office/drawing/2014/main" xmlns="" val="3005492742"/>
                        </a:ext>
                      </a:extLst>
                    </a:gridCol>
                    <a:gridCol w="4016415">
                      <a:extLst>
                        <a:ext uri="{9D8B030D-6E8A-4147-A177-3AD203B41FA5}">
                          <a16:colId xmlns:a16="http://schemas.microsoft.com/office/drawing/2014/main" xmlns="" val="3787433049"/>
                        </a:ext>
                      </a:extLst>
                    </a:gridCol>
                    <a:gridCol w="6690166">
                      <a:extLst>
                        <a:ext uri="{9D8B030D-6E8A-4147-A177-3AD203B41FA5}">
                          <a16:colId xmlns:a16="http://schemas.microsoft.com/office/drawing/2014/main" xmlns="" val="3154839890"/>
                        </a:ext>
                      </a:extLst>
                    </a:gridCol>
                  </a:tblGrid>
                  <a:tr h="36675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017299702"/>
                      </a:ext>
                    </a:extLst>
                  </a:tr>
                  <a:tr h="236326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加热条件下具有还原性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常利用该性质还原某些金属氧化物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如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CuO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等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来冶炼金属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(1)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水溶性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能溶于水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与水反应生成二元弱酸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—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碳酸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O      H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,H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       HC</a:t>
                          </a:r>
                          <a14:m>
                            <m:oMath xmlns:m="http://schemas.openxmlformats.org/officeDocument/2006/math">
                              <m:sSubSup>
                                <m:sSubSupPr>
                                  <m:ctrlPr>
                                    <a:rPr lang="zh-CN" sz="2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nor/>
                                    </m:rPr>
                                    <a:rPr lang="en-US" altLang="zh-CN" sz="2400" b="0" dirty="0" smtClean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O</m:t>
                                  </m:r>
                                </m:e>
                                <m:sub>
                                  <m:r>
                                    <a:rPr lang="en-US" sz="2400" b="0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  <m:sup>
                                  <m:r>
                                    <m:rPr>
                                      <m:nor/>
                                    </m:rPr>
                                    <a:rPr lang="en-US" sz="2400" b="0">
                                      <a:solidFill>
                                        <a:schemeClr val="tx1"/>
                                      </a:solidFill>
                                      <a:effectLst/>
                                    </a:rPr>
                                    <m:t>−</m:t>
                                  </m:r>
                                </m:sup>
                              </m:sSubSup>
                            </m:oMath>
                          </a14:m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+H</a:t>
                          </a:r>
                          <a:r>
                            <a:rPr lang="en-US" sz="2400" b="0" baseline="30000" dirty="0">
                              <a:solidFill>
                                <a:schemeClr val="tx1"/>
                              </a:solidFill>
                              <a:effectLst/>
                            </a:rPr>
                            <a:t>+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(2)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具有酸性氧化物的通性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是碳酸的酸酐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不能用碱石灰等碱性干燥剂干燥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;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</a:endParaRPr>
                        </a:p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(3)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弱氧化性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: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与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Mg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Na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等活泼金属在点燃时可发生反应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因而这些金属着火时不可用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灭火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677656507"/>
                      </a:ext>
                    </a:extLst>
                  </a:tr>
                  <a:tr h="196378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检验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方法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点燃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火焰呈淡蓝色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在火焰上方罩一干冷小烧杯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无水雾出现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而罩一内壁涂有澄清石灰水的小烧杯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出现浑浊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则证明其为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可将气体先通入品红溶液中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若品红溶液不褪色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再通入澄清石灰水中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若澄清石灰水变浑浊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则证明其为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58446027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76936548"/>
                  </p:ext>
                </p:extLst>
              </p:nvPr>
            </p:nvGraphicFramePr>
            <p:xfrm>
              <a:off x="410182" y="1051400"/>
              <a:ext cx="11338121" cy="515626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3154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005492742"/>
                        </a:ext>
                      </a:extLst>
                    </a:gridCol>
                    <a:gridCol w="4016415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87433049"/>
                        </a:ext>
                      </a:extLst>
                    </a:gridCol>
                    <a:gridCol w="669016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54839890"/>
                        </a:ext>
                      </a:extLst>
                    </a:gridCol>
                  </a:tblGrid>
                  <a:tr h="40214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物质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17299702"/>
                      </a:ext>
                    </a:extLst>
                  </a:tr>
                  <a:tr h="259651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性质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加热条件下具有还原性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常利用该性质还原某些金属氧化物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(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如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CuO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、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Fe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O</a:t>
                          </a:r>
                          <a:r>
                            <a:rPr lang="en-US" sz="2400" b="0" baseline="-25000">
                              <a:solidFill>
                                <a:schemeClr val="tx1"/>
                              </a:solidFill>
                              <a:effectLst/>
                            </a:rPr>
                            <a:t>3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等</a:t>
                          </a:r>
                          <a:r>
                            <a:rPr lang="en-US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)</a:t>
                          </a: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来冶炼金属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69399" t="-17606" r="-91" b="-903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677656507"/>
                      </a:ext>
                    </a:extLst>
                  </a:tr>
                  <a:tr h="215760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检验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>
                              <a:solidFill>
                                <a:schemeClr val="tx1"/>
                              </a:solidFill>
                              <a:effectLst/>
                            </a:rPr>
                            <a:t>方法</a:t>
                          </a:r>
                          <a:endParaRPr lang="zh-CN" sz="2400" b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点燃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火焰呈淡蓝色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在火焰上方罩一干冷小烧杯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无水雾出现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而罩一内壁涂有澄清石灰水的小烧杯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出现浑浊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则证明其为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可将气体先通入品红溶液中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若品红溶液不褪色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再通入澄清石灰水中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若澄清石灰水变浑浊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,</a:t>
                          </a:r>
                          <a:r>
                            <a:rPr lang="zh-CN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则证明其为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effectLst/>
                            </a:rPr>
                            <a:t>CO</a:t>
                          </a:r>
                          <a:r>
                            <a:rPr lang="en-US" sz="2400" b="0" baseline="-25000" dirty="0">
                              <a:solidFill>
                                <a:schemeClr val="tx1"/>
                              </a:solidFill>
                              <a:effectLst/>
                            </a:rPr>
                            <a:t>2</a:t>
                          </a:r>
                          <a:endParaRPr lang="zh-CN" sz="2400" b="0" dirty="0">
                            <a:solidFill>
                              <a:schemeClr val="tx1"/>
                            </a:solidFill>
                            <a:effectLst/>
                            <a:latin typeface="NEU-BZ-S92" panose="02020503000000020003" pitchFamily="18" charset="-122"/>
                            <a:ea typeface="NEU-BZ-S92" panose="02020503000000020003" pitchFamily="18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6675" marR="66675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58446027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779895" y="2027095"/>
            <a:ext cx="381000" cy="21966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3"/>
          <a:stretch>
            <a:fillRect/>
          </a:stretch>
        </p:blipFill>
        <p:spPr>
          <a:xfrm>
            <a:off x="9073599" y="2027095"/>
            <a:ext cx="381000" cy="2196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3" name="任意多边形 12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6" name="任意多边形 15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矩形 18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33622542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43191" y="729341"/>
            <a:ext cx="117147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/>
              <a:t>3.</a:t>
            </a:r>
            <a:r>
              <a:rPr lang="zh-CN" altLang="zh-CN" sz="2800" b="1" dirty="0"/>
              <a:t>除杂质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(1)</a:t>
            </a:r>
            <a:r>
              <a:rPr lang="zh-CN" altLang="zh-CN" sz="2800" dirty="0"/>
              <a:t>若</a:t>
            </a:r>
            <a:r>
              <a:rPr lang="en-US" altLang="zh-CN" sz="2800" dirty="0"/>
              <a:t>CO</a:t>
            </a:r>
            <a:r>
              <a:rPr lang="zh-CN" altLang="zh-CN" sz="2800" dirty="0"/>
              <a:t>中混有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可通过盛有</a:t>
            </a:r>
            <a:r>
              <a:rPr lang="en-US" altLang="zh-CN" sz="2800" dirty="0" err="1"/>
              <a:t>NaOH</a:t>
            </a:r>
            <a:r>
              <a:rPr lang="zh-CN" altLang="zh-CN" sz="2800" dirty="0"/>
              <a:t>溶液的洗气瓶除去。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(2)</a:t>
            </a:r>
            <a:r>
              <a:rPr lang="zh-CN" altLang="zh-CN" sz="2800" dirty="0"/>
              <a:t>若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中混有</a:t>
            </a:r>
            <a:r>
              <a:rPr lang="en-US" altLang="zh-CN" sz="2800" dirty="0"/>
              <a:t>CO,</a:t>
            </a:r>
            <a:r>
              <a:rPr lang="zh-CN" altLang="zh-CN" sz="2800" dirty="0"/>
              <a:t>可通过装有灼热</a:t>
            </a:r>
            <a:r>
              <a:rPr lang="en-US" altLang="zh-CN" sz="2800" dirty="0" err="1"/>
              <a:t>CuO</a:t>
            </a:r>
            <a:r>
              <a:rPr lang="zh-CN" altLang="zh-CN" sz="2800" dirty="0"/>
              <a:t>的硬质玻璃管除去。</a:t>
            </a:r>
            <a:r>
              <a:rPr lang="en-US" altLang="zh-CN" sz="2800" dirty="0"/>
              <a:t/>
            </a:r>
            <a:br>
              <a:rPr lang="en-US" altLang="zh-CN" sz="2800" dirty="0"/>
            </a:br>
            <a:r>
              <a:rPr lang="en-US" altLang="zh-CN" sz="2800" dirty="0"/>
              <a:t>(3)</a:t>
            </a:r>
            <a:r>
              <a:rPr lang="zh-CN" altLang="zh-CN" sz="2800" dirty="0"/>
              <a:t>若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中混有</a:t>
            </a:r>
            <a:r>
              <a:rPr lang="en-US" altLang="zh-CN" sz="2800" dirty="0"/>
              <a:t>SO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或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,</a:t>
            </a:r>
            <a:r>
              <a:rPr lang="zh-CN" altLang="zh-CN" sz="2800" dirty="0"/>
              <a:t>可通过盛有饱和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溶液的洗气瓶除去。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0" name="任意多边形 9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3" name="任意多边形 12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2631709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4043" y="244824"/>
                <a:ext cx="11723913" cy="33239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2800" b="1" dirty="0" smtClean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示例</a:t>
                </a:r>
                <a:r>
                  <a:rPr lang="en-US" altLang="zh-CN" sz="2800" b="1" dirty="0">
                    <a:solidFill>
                      <a:srgbClr val="DA251C"/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1</a:t>
                </a:r>
                <a:r>
                  <a:rPr lang="zh-CN" altLang="en-US" sz="28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　</a:t>
                </a:r>
                <a:r>
                  <a:rPr lang="en-US" altLang="zh-CN" sz="2800" dirty="0"/>
                  <a:t>[2015</a:t>
                </a:r>
                <a:r>
                  <a:rPr lang="zh-CN" altLang="zh-CN" sz="2800" dirty="0"/>
                  <a:t>北京理综</a:t>
                </a:r>
                <a:r>
                  <a:rPr lang="en-US" altLang="zh-CN" sz="2800" dirty="0"/>
                  <a:t>,27(1)(2)(3),10</a:t>
                </a:r>
                <a:r>
                  <a:rPr lang="zh-CN" altLang="zh-CN" sz="2800" dirty="0"/>
                  <a:t>分</a:t>
                </a:r>
                <a:r>
                  <a:rPr lang="en-US" altLang="zh-CN" sz="2800" dirty="0"/>
                  <a:t>]</a:t>
                </a:r>
                <a:r>
                  <a:rPr lang="zh-CN" altLang="zh-CN" sz="2800" dirty="0"/>
                  <a:t>研究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在海洋中的转移和归宿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是当今海洋科学研究的前沿领域。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(1)</a:t>
                </a:r>
                <a:r>
                  <a:rPr lang="zh-CN" altLang="zh-CN" sz="2800" dirty="0"/>
                  <a:t>溶于海水的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主要以</a:t>
                </a:r>
                <a:r>
                  <a:rPr lang="en-US" altLang="zh-CN" sz="2800" dirty="0"/>
                  <a:t>4</a:t>
                </a:r>
                <a:r>
                  <a:rPr lang="zh-CN" altLang="zh-CN" sz="2800" dirty="0"/>
                  <a:t>种无机碳形式存在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其中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占</a:t>
                </a:r>
                <a:r>
                  <a:rPr lang="en-US" altLang="zh-CN" sz="2800" dirty="0"/>
                  <a:t>95%</a:t>
                </a:r>
                <a:r>
                  <a:rPr lang="zh-CN" altLang="zh-CN" sz="2800" dirty="0"/>
                  <a:t>。写出</a:t>
                </a:r>
                <a:r>
                  <a:rPr lang="en-US" altLang="zh-CN" sz="2800" dirty="0"/>
                  <a:t>CO</a:t>
                </a:r>
                <a:r>
                  <a:rPr lang="en-US" altLang="zh-CN" sz="2800" baseline="-25000" dirty="0"/>
                  <a:t>2</a:t>
                </a:r>
                <a:r>
                  <a:rPr lang="zh-CN" altLang="zh-CN" sz="2800" dirty="0"/>
                  <a:t>溶于水产生</a:t>
                </a:r>
                <a:r>
                  <a:rPr lang="en-US" altLang="zh-CN" sz="2800" dirty="0"/>
                  <a:t>HC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O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m:rPr>
                            <m:nor/>
                          </m:rPr>
                          <a:rPr lang="en-US" altLang="zh-CN" sz="2800" i="1"/>
                          <m:t>−</m:t>
                        </m:r>
                      </m:sup>
                    </m:sSubSup>
                  </m:oMath>
                </a14:m>
                <a:r>
                  <a:rPr lang="zh-CN" altLang="zh-CN" sz="2800" dirty="0"/>
                  <a:t>的方程式</a:t>
                </a:r>
                <a:r>
                  <a:rPr lang="en-US" altLang="zh-CN" sz="2800" dirty="0"/>
                  <a:t>:</a:t>
                </a:r>
                <a:r>
                  <a:rPr lang="zh-CN" altLang="zh-CN" sz="2800" u="sng" dirty="0"/>
                  <a:t>　</a:t>
                </a:r>
                <a:r>
                  <a:rPr lang="en-US" altLang="zh-CN" sz="2800" u="sng" dirty="0"/>
                  <a:t>                         </a:t>
                </a:r>
                <a:r>
                  <a:rPr lang="zh-CN" altLang="zh-CN" sz="2800" dirty="0"/>
                  <a:t>。</a:t>
                </a:r>
                <a:r>
                  <a:rPr lang="en-US" altLang="zh-CN" sz="2800" dirty="0"/>
                  <a:t> </a:t>
                </a:r>
                <a:endParaRPr lang="zh-CN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(2)</a:t>
                </a:r>
                <a:r>
                  <a:rPr lang="zh-CN" altLang="zh-CN" sz="2800" dirty="0"/>
                  <a:t>在海洋碳循环中</a:t>
                </a:r>
                <a:r>
                  <a:rPr lang="en-US" altLang="zh-CN" sz="2800" dirty="0"/>
                  <a:t>,</a:t>
                </a:r>
                <a:r>
                  <a:rPr lang="zh-CN" altLang="zh-CN" sz="2800" dirty="0"/>
                  <a:t>通过如图所示的途径固碳。</a:t>
                </a:r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43" y="244824"/>
                <a:ext cx="11723913" cy="3323987"/>
              </a:xfrm>
              <a:prstGeom prst="rect">
                <a:avLst/>
              </a:prstGeom>
              <a:blipFill rotWithShape="1">
                <a:blip r:embed="rId2"/>
                <a:stretch>
                  <a:fillRect l="-1040" b="-20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pic>
        <p:nvPicPr>
          <p:cNvPr id="14" name="北XTBTL15.jpg" descr="id:2147520647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776731" y="3453717"/>
            <a:ext cx="4565514" cy="284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807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写出钙化作用的离子方程式</a:t>
            </a:r>
            <a:r>
              <a:rPr lang="en-US" altLang="zh-CN" sz="2800" dirty="0"/>
              <a:t>: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   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同位素示踪法证实光合作用释放出的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只来自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</a:t>
            </a:r>
            <a:r>
              <a:rPr lang="zh-CN" altLang="zh-CN" sz="2800" dirty="0"/>
              <a:t>。用</a:t>
            </a:r>
            <a:r>
              <a:rPr lang="en-US" altLang="zh-CN" sz="2800" baseline="30000" dirty="0"/>
              <a:t>18</a:t>
            </a:r>
            <a:r>
              <a:rPr lang="en-US" altLang="zh-CN" sz="2800" dirty="0"/>
              <a:t>O</a:t>
            </a:r>
            <a:r>
              <a:rPr lang="zh-CN" altLang="zh-CN" sz="2800" dirty="0"/>
              <a:t>标记物质的光合作用的化学方程式如下</a:t>
            </a:r>
            <a:r>
              <a:rPr lang="en-US" altLang="zh-CN" sz="2800" dirty="0"/>
              <a:t>,</a:t>
            </a:r>
            <a:r>
              <a:rPr lang="zh-CN" altLang="zh-CN" sz="2800" dirty="0"/>
              <a:t>将其补充完整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zh-CN" altLang="zh-CN" sz="2800" u="sng" dirty="0"/>
              <a:t>　　　　</a:t>
            </a:r>
            <a:r>
              <a:rPr lang="en-US" altLang="zh-CN" sz="2800" dirty="0"/>
              <a:t>+</a:t>
            </a:r>
            <a:r>
              <a:rPr lang="zh-CN" altLang="zh-CN" sz="2800" u="sng" dirty="0"/>
              <a:t>　　　</a:t>
            </a:r>
            <a:r>
              <a:rPr lang="en-US" altLang="zh-CN" sz="2800" u="sng" dirty="0"/>
              <a:t>          </a:t>
            </a:r>
            <a:r>
              <a:rPr lang="en-US" altLang="zh-CN" sz="2800" dirty="0"/>
              <a:t>               (CH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O)</a:t>
            </a:r>
            <a:r>
              <a:rPr lang="en-US" altLang="zh-CN" sz="2800" i="1" baseline="-25000" dirty="0"/>
              <a:t>x</a:t>
            </a:r>
            <a:r>
              <a:rPr lang="en-US" altLang="zh-CN" sz="2800" dirty="0"/>
              <a:t>+</a:t>
            </a:r>
            <a:r>
              <a:rPr lang="en-US" altLang="zh-CN" sz="2800" i="1" dirty="0"/>
              <a:t>x</a:t>
            </a:r>
            <a:r>
              <a:rPr lang="en-US" altLang="zh-CN" sz="2800" baseline="30000" dirty="0"/>
              <a:t>18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+</a:t>
            </a:r>
            <a:r>
              <a:rPr lang="en-US" altLang="zh-CN" sz="2800" i="1" dirty="0"/>
              <a:t>x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O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(3)</a:t>
            </a:r>
            <a:r>
              <a:rPr lang="zh-CN" altLang="zh-CN" sz="2800" dirty="0"/>
              <a:t>海水中溶解无机碳占海水总碳的</a:t>
            </a:r>
            <a:r>
              <a:rPr lang="en-US" altLang="zh-CN" sz="2800" dirty="0"/>
              <a:t>95%</a:t>
            </a:r>
            <a:r>
              <a:rPr lang="zh-CN" altLang="zh-CN" sz="2800" dirty="0"/>
              <a:t>以上</a:t>
            </a:r>
            <a:r>
              <a:rPr lang="en-US" altLang="zh-CN" sz="2800" dirty="0"/>
              <a:t>,</a:t>
            </a:r>
            <a:r>
              <a:rPr lang="zh-CN" altLang="zh-CN" sz="2800" dirty="0"/>
              <a:t>其准确测量是研究海洋碳循环的基础。测量溶解无机碳</a:t>
            </a:r>
            <a:r>
              <a:rPr lang="en-US" altLang="zh-CN" sz="2800" dirty="0"/>
              <a:t>,</a:t>
            </a:r>
            <a:r>
              <a:rPr lang="zh-CN" altLang="zh-CN" sz="2800" dirty="0"/>
              <a:t>可采用如下方法</a:t>
            </a:r>
            <a:r>
              <a:rPr lang="en-US" altLang="zh-CN" sz="2800" dirty="0"/>
              <a:t>: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①</a:t>
            </a:r>
            <a:r>
              <a:rPr lang="zh-CN" altLang="zh-CN" sz="2800" dirty="0"/>
              <a:t>气提、吸收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。用</a:t>
            </a:r>
            <a:r>
              <a:rPr lang="en-US" altLang="zh-CN" sz="2800" dirty="0"/>
              <a:t>N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从酸化后的海水中吹出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并用碱液吸收</a:t>
            </a:r>
            <a:r>
              <a:rPr lang="en-US" altLang="zh-CN" sz="2800" dirty="0"/>
              <a:t>(</a:t>
            </a:r>
            <a:r>
              <a:rPr lang="zh-CN" altLang="zh-CN" sz="2800" dirty="0"/>
              <a:t>装置示意图如图所示</a:t>
            </a:r>
            <a:r>
              <a:rPr lang="en-US" altLang="zh-CN" sz="2800" dirty="0"/>
              <a:t>)</a:t>
            </a:r>
            <a:r>
              <a:rPr lang="zh-CN" altLang="zh-CN" sz="2800" dirty="0"/>
              <a:t>。将虚线框中的装置补充完整并标出所用试剂。</a:t>
            </a:r>
          </a:p>
          <a:p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pic>
        <p:nvPicPr>
          <p:cNvPr id="16" name="图片 15"/>
          <p:cNvPicPr/>
          <p:nvPr/>
        </p:nvPicPr>
        <p:blipFill>
          <a:blip r:embed="rId2"/>
          <a:stretch>
            <a:fillRect/>
          </a:stretch>
        </p:blipFill>
        <p:spPr>
          <a:xfrm>
            <a:off x="3965258" y="2181060"/>
            <a:ext cx="1185862" cy="77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83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3429000"/>
            <a:ext cx="11723913" cy="1953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②</a:t>
            </a:r>
            <a:r>
              <a:rPr lang="zh-CN" altLang="zh-CN" sz="2800" dirty="0"/>
              <a:t>滴定。将吸收液吸收的无机碳转化为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再用</a:t>
            </a:r>
            <a:r>
              <a:rPr lang="en-US" altLang="zh-CN" sz="2800" i="1" dirty="0"/>
              <a:t>x</a:t>
            </a:r>
            <a:r>
              <a:rPr lang="en-US" altLang="zh-CN" sz="2800" dirty="0"/>
              <a:t> mol·L</a:t>
            </a:r>
            <a:r>
              <a:rPr lang="en-US" altLang="zh-CN" sz="2800" baseline="30000" dirty="0"/>
              <a:t>-1</a:t>
            </a:r>
            <a:r>
              <a:rPr lang="en-US" altLang="zh-CN" sz="2800" dirty="0"/>
              <a:t> 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 </a:t>
            </a:r>
            <a:r>
              <a:rPr lang="zh-CN" altLang="zh-CN" sz="2800" dirty="0"/>
              <a:t>溶液滴定</a:t>
            </a:r>
            <a:r>
              <a:rPr lang="en-US" altLang="zh-CN" sz="2800" dirty="0"/>
              <a:t>,</a:t>
            </a:r>
            <a:r>
              <a:rPr lang="zh-CN" altLang="zh-CN" sz="2800" dirty="0"/>
              <a:t>消耗</a:t>
            </a:r>
            <a:r>
              <a:rPr lang="en-US" altLang="zh-CN" sz="2800" i="1" dirty="0"/>
              <a:t>y</a:t>
            </a:r>
            <a:r>
              <a:rPr lang="en-US" altLang="zh-CN" sz="2800" dirty="0"/>
              <a:t> mL 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溶液。海水中溶解无机碳的浓度</a:t>
            </a:r>
            <a:r>
              <a:rPr lang="en-US" altLang="zh-CN" sz="2800" dirty="0"/>
              <a:t>=</a:t>
            </a:r>
            <a:r>
              <a:rPr lang="zh-CN" altLang="zh-CN" sz="2800" u="sng" dirty="0"/>
              <a:t>　　　　</a:t>
            </a:r>
            <a:r>
              <a:rPr lang="en-US" altLang="zh-CN" sz="2800" dirty="0"/>
              <a:t>mol·L</a:t>
            </a:r>
            <a:r>
              <a:rPr lang="en-US" altLang="zh-CN" sz="2800" baseline="30000" dirty="0"/>
              <a:t>-1</a:t>
            </a:r>
            <a:r>
              <a:rPr lang="zh-CN" altLang="zh-CN" sz="2800" dirty="0"/>
              <a:t>。</a:t>
            </a:r>
            <a:r>
              <a:rPr lang="en-US" altLang="zh-CN" sz="2800" dirty="0"/>
              <a:t> 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pic>
        <p:nvPicPr>
          <p:cNvPr id="15" name="北XTBTL16.jpg" descr="id:2147520654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403600" y="531665"/>
            <a:ext cx="5384800" cy="272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12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584200"/>
            <a:ext cx="11723913" cy="4354012"/>
            <a:chOff x="234043" y="584200"/>
            <a:chExt cx="11723913" cy="4354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584200"/>
                  <a:ext cx="11723913" cy="43540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解析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(1)CO</a:t>
                  </a:r>
                  <a:r>
                    <a:rPr lang="en-US" altLang="zh-CN" sz="2800" baseline="-25000" dirty="0"/>
                    <a:t>2</a:t>
                  </a:r>
                  <a:r>
                    <a:rPr lang="zh-CN" altLang="zh-CN" sz="2800" dirty="0"/>
                    <a:t>溶于水产生</a:t>
                  </a:r>
                  <a:r>
                    <a:rPr lang="en-US" altLang="zh-CN" sz="2800" dirty="0"/>
                    <a:t>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的方程式为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、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 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(2)①</a:t>
                  </a:r>
                  <a:r>
                    <a:rPr lang="zh-CN" altLang="zh-CN" sz="2800" dirty="0"/>
                    <a:t>根据题图找出钙化作用的反应物和生成物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可知发生反应的离子方程式为</a:t>
                  </a:r>
                  <a:r>
                    <a:rPr lang="en-US" altLang="zh-CN" sz="2800" dirty="0"/>
                    <a:t>Ca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+2HC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       CaCO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。</a:t>
                  </a:r>
                  <a:r>
                    <a:rPr lang="en-US" altLang="zh-CN" sz="2800" dirty="0"/>
                    <a:t>②</a:t>
                  </a:r>
                  <a:r>
                    <a:rPr lang="zh-CN" altLang="zh-CN" sz="2800" dirty="0"/>
                    <a:t>根据题图中光合作用及元素守恒可配平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注意</a:t>
                  </a:r>
                  <a:r>
                    <a:rPr lang="en-US" altLang="zh-CN" sz="2800" baseline="30000" dirty="0"/>
                    <a:t>18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的标记。</a:t>
                  </a:r>
                  <a:r>
                    <a:rPr lang="en-US" altLang="zh-CN" sz="2800" dirty="0"/>
                    <a:t>(3)①</a:t>
                  </a:r>
                  <a:r>
                    <a:rPr lang="zh-CN" altLang="zh-CN" sz="2800" dirty="0"/>
                    <a:t>酸化海水不能用挥发性的酸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因为要用</a:t>
                  </a:r>
                  <a:r>
                    <a:rPr lang="en-US" altLang="zh-CN" sz="2800" dirty="0" err="1"/>
                    <a:t>NaOH</a:t>
                  </a:r>
                  <a:r>
                    <a:rPr lang="zh-CN" altLang="zh-CN" sz="2800" dirty="0"/>
                    <a:t>溶液吸收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,</a:t>
                  </a:r>
                  <a:r>
                    <a:rPr lang="zh-CN" altLang="zh-CN" sz="2800" dirty="0"/>
                    <a:t>故选用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SO</a:t>
                  </a:r>
                  <a:r>
                    <a:rPr lang="en-US" altLang="zh-CN" sz="2800" baseline="-25000" dirty="0"/>
                    <a:t>4</a:t>
                  </a:r>
                  <a:r>
                    <a:rPr lang="zh-CN" altLang="zh-CN" sz="2800" dirty="0"/>
                    <a:t>溶液酸化。</a:t>
                  </a: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②NaHCO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~HCl,</a:t>
                  </a:r>
                  <a:r>
                    <a:rPr lang="zh-CN" altLang="zh-CN" sz="2800" dirty="0"/>
                    <a:t>海水中溶解无机碳的浓度为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mol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·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800" i="0">
                              <a:latin typeface="Cambria Math" panose="02040503050406030204" pitchFamily="18" charset="0"/>
                            </a:rPr>
                            <m:t>L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×1</m:t>
                          </m:r>
                          <m:sSup>
                            <m:s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altLang="zh-CN" sz="2800" i="1"/>
                                <m:t>−</m:t>
                              </m:r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US" altLang="zh-CN" sz="2800" i="0">
                              <a:latin typeface="Cambria Math" panose="02040503050406030204" pitchFamily="18" charset="0"/>
                            </a:rPr>
                            <m:t>L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·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 mol·L</a:t>
                  </a:r>
                  <a:r>
                    <a:rPr lang="en-US" altLang="zh-CN" sz="2800" baseline="30000" dirty="0"/>
                    <a:t>-1</a:t>
                  </a:r>
                  <a:r>
                    <a:rPr lang="zh-CN" altLang="zh-CN" sz="2800" dirty="0"/>
                    <a:t>。</a:t>
                  </a:r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584200"/>
                  <a:ext cx="11723913" cy="435401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 r="-410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480742" y="859790"/>
              <a:ext cx="449898" cy="255594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418461" y="1492088"/>
              <a:ext cx="449898" cy="255594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613977" y="2150286"/>
              <a:ext cx="513846" cy="291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11531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584200"/>
            <a:ext cx="11723913" cy="4903394"/>
            <a:chOff x="234043" y="584200"/>
            <a:chExt cx="11723913" cy="49033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矩形 1"/>
                <p:cNvSpPr/>
                <p:nvPr/>
              </p:nvSpPr>
              <p:spPr>
                <a:xfrm>
                  <a:off x="234043" y="584200"/>
                  <a:ext cx="11723913" cy="490339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zh-CN" altLang="zh-CN" sz="2800" b="1" dirty="0">
                      <a:solidFill>
                        <a:srgbClr val="DA251C"/>
                      </a:solidFill>
                    </a:rPr>
                    <a:t>答案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(1)CO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         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3</a:t>
                  </a:r>
                  <a:r>
                    <a:rPr lang="zh-CN" altLang="zh-CN" sz="2800" dirty="0"/>
                    <a:t>、</a:t>
                  </a:r>
                  <a:r>
                    <a:rPr lang="en-US" altLang="zh-CN" sz="2800" dirty="0"/>
                    <a:t>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       H</a:t>
                  </a:r>
                  <a:r>
                    <a:rPr lang="en-US" altLang="zh-CN" sz="2800" baseline="30000" dirty="0"/>
                    <a:t>+</a:t>
                  </a:r>
                  <a:r>
                    <a:rPr lang="en-US" altLang="zh-CN" sz="2800" dirty="0"/>
                    <a:t>+HC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(2)①2HC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nor/>
                            </m:rPr>
                            <a:rPr lang="en-US" altLang="zh-CN" sz="2800" dirty="0"/>
                            <m:t>O</m:t>
                          </m:r>
                        </m:e>
                        <m:sub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m:rPr>
                              <m:nor/>
                            </m:rPr>
                            <a:rPr lang="en-US" altLang="zh-CN" sz="2800" i="1"/>
                            <m:t>−</m:t>
                          </m:r>
                        </m:sup>
                      </m:sSubSup>
                    </m:oMath>
                  </a14:m>
                  <a:r>
                    <a:rPr lang="en-US" altLang="zh-CN" sz="2800" dirty="0"/>
                    <a:t>+Ca</a:t>
                  </a:r>
                  <a:r>
                    <a:rPr lang="en-US" altLang="zh-CN" sz="2800" baseline="30000" dirty="0"/>
                    <a:t>2+</a:t>
                  </a:r>
                  <a:r>
                    <a:rPr lang="en-US" altLang="zh-CN" sz="2800" dirty="0"/>
                    <a:t>        CaCO</a:t>
                  </a:r>
                  <a:r>
                    <a:rPr lang="en-US" altLang="zh-CN" sz="2800" baseline="-25000" dirty="0"/>
                    <a:t>3</a:t>
                  </a:r>
                  <a:r>
                    <a:rPr lang="en-US" altLang="zh-CN" sz="2800" dirty="0"/>
                    <a:t>↓+CO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↑+H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O</a:t>
                  </a:r>
                  <a:r>
                    <a:rPr lang="zh-CN" altLang="zh-CN" sz="2800" dirty="0"/>
                    <a:t>　</a:t>
                  </a:r>
                  <a:r>
                    <a:rPr lang="en-US" altLang="zh-CN" sz="2800" dirty="0"/>
                    <a:t>②</a:t>
                  </a:r>
                  <a:r>
                    <a:rPr lang="en-US" altLang="zh-CN" sz="2800" i="1" dirty="0"/>
                    <a:t>x</a:t>
                  </a:r>
                  <a:r>
                    <a:rPr lang="en-US" altLang="zh-CN" sz="2800" dirty="0"/>
                    <a:t>CO</a:t>
                  </a:r>
                  <a:r>
                    <a:rPr lang="en-US" altLang="zh-CN" sz="2800" baseline="-25000" dirty="0"/>
                    <a:t>2</a:t>
                  </a:r>
                  <a:r>
                    <a:rPr lang="en-US" altLang="zh-CN" sz="2800" dirty="0"/>
                    <a:t>  </a:t>
                  </a:r>
                  <a:r>
                    <a:rPr lang="en-US" altLang="zh-CN" sz="2800" dirty="0" smtClean="0"/>
                    <a:t>   2</a:t>
                  </a:r>
                  <a:r>
                    <a:rPr lang="en-US" altLang="zh-CN" sz="2800" i="1" dirty="0" smtClean="0"/>
                    <a:t>x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18</m:t>
                          </m:r>
                        </m:sup>
                      </m:sSup>
                    </m:oMath>
                  </a14:m>
                  <a:r>
                    <a:rPr lang="en-US" altLang="zh-CN" sz="2800" dirty="0"/>
                    <a:t>O </a:t>
                  </a:r>
                  <a:endParaRPr lang="zh-CN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(3)①</a:t>
                  </a:r>
                </a:p>
                <a:p>
                  <a:pPr>
                    <a:lnSpc>
                      <a:spcPct val="150000"/>
                    </a:lnSpc>
                  </a:pP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endParaRPr lang="en-US" altLang="zh-CN" sz="2800" dirty="0"/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2800" dirty="0"/>
                    <a:t>②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altLang="zh-CN" sz="2800"/>
                            <m:t>·</m:t>
                          </m:r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800" i="1">
                              <a:latin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</m:oMath>
                  </a14:m>
                  <a:r>
                    <a:rPr lang="en-US" altLang="zh-CN" sz="2800" dirty="0"/>
                    <a:t> </a:t>
                  </a:r>
                  <a:endParaRPr lang="zh-CN" altLang="zh-CN" sz="2800" dirty="0"/>
                </a:p>
              </p:txBody>
            </p:sp>
          </mc:Choice>
          <mc:Fallback xmlns="">
            <p:sp>
              <p:nvSpPr>
                <p:cNvPr id="2" name="矩形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43" y="584200"/>
                  <a:ext cx="11723913" cy="490339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04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5" name="图片 14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388361" y="820819"/>
              <a:ext cx="582076" cy="330688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6390641" y="820819"/>
              <a:ext cx="582076" cy="330688"/>
            </a:xfrm>
            <a:prstGeom prst="rect">
              <a:avLst/>
            </a:prstGeom>
          </p:spPr>
        </p:pic>
        <p:pic>
          <p:nvPicPr>
            <p:cNvPr id="19" name="图片 18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188971" y="1490884"/>
              <a:ext cx="474980" cy="269844"/>
            </a:xfrm>
            <a:prstGeom prst="rect">
              <a:avLst/>
            </a:prstGeom>
          </p:spPr>
        </p:pic>
        <p:pic>
          <p:nvPicPr>
            <p:cNvPr id="20" name="北京DSLKV27da.jpg" descr="id:2147520675;FounderCES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1152304" y="2293284"/>
              <a:ext cx="2236057" cy="2271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580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34043" y="312735"/>
            <a:ext cx="11723913" cy="3970318"/>
            <a:chOff x="234043" y="244824"/>
            <a:chExt cx="11723913" cy="3970318"/>
          </a:xfrm>
        </p:grpSpPr>
        <p:sp>
          <p:nvSpPr>
            <p:cNvPr id="2" name="矩形 1"/>
            <p:cNvSpPr/>
            <p:nvPr/>
          </p:nvSpPr>
          <p:spPr>
            <a:xfrm>
              <a:off x="234043" y="244824"/>
              <a:ext cx="11723913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拓展变式</a:t>
              </a:r>
              <a:r>
                <a:rPr lang="en-US" altLang="zh-CN" sz="2800" b="1" dirty="0">
                  <a:solidFill>
                    <a:srgbClr val="DA251C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1</a:t>
              </a:r>
              <a:r>
                <a:rPr lang="zh-CN" altLang="en-US" sz="28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　</a:t>
              </a:r>
              <a:r>
                <a:rPr lang="zh-CN" altLang="zh-CN" sz="2800" dirty="0"/>
                <a:t>甲气体可发生如下变化</a:t>
              </a:r>
              <a:r>
                <a:rPr lang="en-US" altLang="zh-CN" sz="2800" dirty="0"/>
                <a:t>: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zh-CN" altLang="zh-CN" sz="2800" dirty="0"/>
                <a:t>甲气体</a:t>
              </a:r>
              <a:r>
                <a:rPr lang="en-US" altLang="zh-CN" sz="2800" dirty="0"/>
                <a:t>                           </a:t>
              </a:r>
              <a:r>
                <a:rPr lang="zh-CN" altLang="zh-CN" sz="2800" dirty="0"/>
                <a:t>乙气体</a:t>
              </a:r>
              <a:r>
                <a:rPr lang="en-US" altLang="zh-CN" sz="2800" dirty="0"/>
                <a:t>                           </a:t>
              </a:r>
              <a:r>
                <a:rPr lang="zh-CN" altLang="zh-CN" sz="2800" dirty="0"/>
                <a:t>丙气体</a:t>
              </a:r>
              <a:r>
                <a:rPr lang="en-US" altLang="zh-CN" sz="2800" dirty="0"/>
                <a:t>                         </a:t>
              </a:r>
              <a:r>
                <a:rPr lang="zh-CN" altLang="zh-CN" sz="2800" dirty="0"/>
                <a:t>乙气体</a:t>
              </a:r>
              <a:r>
                <a:rPr lang="en-US" altLang="zh-CN" sz="2800" dirty="0"/>
                <a:t>              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                           </a:t>
              </a:r>
              <a:r>
                <a:rPr lang="zh-CN" altLang="zh-CN" sz="2800" dirty="0"/>
                <a:t>丁固体。则甲、乙、丙、丁分别为</a:t>
              </a:r>
              <a:r>
                <a:rPr lang="zh-CN" altLang="en-US" sz="2800" dirty="0" smtClean="0"/>
                <a:t>（    ）</a:t>
              </a:r>
              <a:endParaRPr lang="en-US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A.CO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 err="1"/>
                <a:t>CaO</a:t>
              </a:r>
              <a:r>
                <a:rPr lang="en-US" altLang="zh-CN" sz="2800" dirty="0"/>
                <a:t> 		B.O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CaCO</a:t>
              </a:r>
              <a:r>
                <a:rPr lang="en-US" altLang="zh-CN" sz="2800" baseline="-25000" dirty="0"/>
                <a:t>3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C.O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CaCO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	D.CO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、</a:t>
              </a:r>
              <a:r>
                <a:rPr lang="en-US" altLang="zh-CN" sz="2800" dirty="0"/>
                <a:t>Ca(OH)</a:t>
              </a:r>
              <a:r>
                <a:rPr lang="en-US" altLang="zh-CN" sz="2800" baseline="-25000" dirty="0"/>
                <a:t>2</a:t>
              </a:r>
              <a:endParaRPr lang="zh-CN" altLang="zh-CN" sz="2800" dirty="0"/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15" name="图片 14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1464005" y="924361"/>
              <a:ext cx="2310436" cy="554433"/>
            </a:xfrm>
            <a:prstGeom prst="rect">
              <a:avLst/>
            </a:prstGeom>
          </p:spPr>
        </p:pic>
        <p:pic>
          <p:nvPicPr>
            <p:cNvPr id="16" name="图片 15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904270" y="924361"/>
              <a:ext cx="2310436" cy="554433"/>
            </a:xfrm>
            <a:prstGeom prst="rect">
              <a:avLst/>
            </a:prstGeom>
          </p:spPr>
        </p:pic>
        <p:pic>
          <p:nvPicPr>
            <p:cNvPr id="17" name="图片 1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8344535" y="963236"/>
              <a:ext cx="2186563" cy="515558"/>
            </a:xfrm>
            <a:prstGeom prst="rect">
              <a:avLst/>
            </a:prstGeom>
          </p:spPr>
        </p:pic>
        <p:pic>
          <p:nvPicPr>
            <p:cNvPr id="18" name="图片 17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21412" y="1609957"/>
              <a:ext cx="2285185" cy="548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8509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hlinkClick r:id="rId2" action="ppaction://hlinksldjump"/>
          </p:cNvPr>
          <p:cNvSpPr/>
          <p:nvPr/>
        </p:nvSpPr>
        <p:spPr>
          <a:xfrm>
            <a:off x="1081338" y="1224413"/>
            <a:ext cx="10065636" cy="157314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碳及其化合物的性质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方法</a:t>
            </a:r>
            <a:r>
              <a:rPr lang="en-US" altLang="zh-C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硅及其化合物的性质</a:t>
            </a:r>
          </a:p>
        </p:txBody>
      </p:sp>
      <p:sp>
        <p:nvSpPr>
          <p:cNvPr id="4" name="矩形 3">
            <a:hlinkClick r:id="" action="ppaction://noaction"/>
          </p:cNvPr>
          <p:cNvSpPr/>
          <p:nvPr/>
        </p:nvSpPr>
        <p:spPr>
          <a:xfrm>
            <a:off x="1081338" y="762567"/>
            <a:ext cx="10087407" cy="53828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rgbClr val="DA251C"/>
                </a:solidFill>
                <a:latin typeface="+mj-ea"/>
              </a:rPr>
              <a:t>B</a:t>
            </a:r>
            <a:r>
              <a:rPr lang="zh-CN" altLang="en-US" sz="2800" b="1" dirty="0">
                <a:solidFill>
                  <a:srgbClr val="DA251C"/>
                </a:solidFill>
                <a:latin typeface="微软雅黑" panose="020B0503020204020204" charset="-122"/>
              </a:rPr>
              <a:t>方法帮</a:t>
            </a:r>
            <a:r>
              <a:rPr lang="en-US" altLang="zh-CN" sz="2800" b="1" dirty="0">
                <a:solidFill>
                  <a:srgbClr val="DA251C"/>
                </a:solidFill>
                <a:latin typeface="微软雅黑" panose="020B0503020204020204" charset="-122"/>
              </a:rPr>
              <a:t>•</a:t>
            </a:r>
            <a:r>
              <a:rPr lang="zh-CN" altLang="en-US" sz="2800" b="1" dirty="0">
                <a:solidFill>
                  <a:srgbClr val="DA251C"/>
                </a:solidFill>
                <a:latin typeface="Calibri" panose="020F0502020204030204" pitchFamily="34" charset="0"/>
                <a:cs typeface="微软雅黑" panose="020B0503020204020204" charset="-122"/>
              </a:rPr>
              <a:t>素养大提升</a:t>
            </a:r>
          </a:p>
        </p:txBody>
      </p:sp>
    </p:spTree>
    <p:extLst>
      <p:ext uri="{BB962C8B-B14F-4D97-AF65-F5344CB8AC3E}">
        <p14:creationId xmlns:p14="http://schemas.microsoft.com/office/powerpoint/2010/main" val="16602393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sp>
        <p:nvSpPr>
          <p:cNvPr id="2" name="矩形 1"/>
          <p:cNvSpPr/>
          <p:nvPr/>
        </p:nvSpPr>
        <p:spPr>
          <a:xfrm>
            <a:off x="234043" y="476318"/>
            <a:ext cx="117239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1.C</a:t>
            </a:r>
            <a:r>
              <a:rPr lang="zh-CN" altLang="zh-CN" sz="2800" dirty="0"/>
              <a:t>　以丙气体为突破口</a:t>
            </a:r>
            <a:r>
              <a:rPr lang="en-US" altLang="zh-CN" sz="2800" dirty="0"/>
              <a:t>,</a:t>
            </a:r>
            <a:r>
              <a:rPr lang="zh-CN" altLang="zh-CN" sz="2800" dirty="0"/>
              <a:t>丙气体通过灼热的</a:t>
            </a:r>
            <a:r>
              <a:rPr lang="en-US" altLang="zh-CN" sz="2800" dirty="0" err="1"/>
              <a:t>CuO</a:t>
            </a:r>
            <a:r>
              <a:rPr lang="zh-CN" altLang="zh-CN" sz="2800" dirty="0"/>
              <a:t>后</a:t>
            </a:r>
            <a:r>
              <a:rPr lang="en-US" altLang="zh-CN" sz="2800" dirty="0"/>
              <a:t>,</a:t>
            </a:r>
            <a:r>
              <a:rPr lang="zh-CN" altLang="zh-CN" sz="2800" dirty="0"/>
              <a:t>生成的乙气体可与澄清石灰水反应生成丁固体</a:t>
            </a:r>
            <a:r>
              <a:rPr lang="en-US" altLang="zh-CN" sz="2800" dirty="0"/>
              <a:t>,</a:t>
            </a:r>
            <a:r>
              <a:rPr lang="zh-CN" altLang="zh-CN" sz="2800" dirty="0"/>
              <a:t>说明乙是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则反推丙是</a:t>
            </a:r>
            <a:r>
              <a:rPr lang="en-US" altLang="zh-CN" sz="2800" dirty="0"/>
              <a:t>CO,</a:t>
            </a:r>
            <a:r>
              <a:rPr lang="zh-CN" altLang="zh-CN" sz="2800" dirty="0"/>
              <a:t>则甲是</a:t>
            </a:r>
            <a:r>
              <a:rPr lang="en-US" altLang="zh-CN" sz="2800" dirty="0"/>
              <a:t>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</a:t>
            </a:r>
            <a:r>
              <a:rPr lang="zh-CN" altLang="zh-CN" sz="2800" dirty="0"/>
              <a:t>丁是</a:t>
            </a:r>
            <a:r>
              <a:rPr lang="en-US" altLang="zh-CN" sz="2800" dirty="0"/>
              <a:t>CaCO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</p:spTree>
    <p:extLst>
      <p:ext uri="{BB962C8B-B14F-4D97-AF65-F5344CB8AC3E}">
        <p14:creationId xmlns:p14="http://schemas.microsoft.com/office/powerpoint/2010/main" val="38381441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-1"/>
            <a:ext cx="3483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rgbClr val="DA251C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66800" y="-2"/>
            <a:ext cx="4743691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>
                <a:solidFill>
                  <a:srgbClr val="DA251C"/>
                </a:solidFill>
              </a:rPr>
              <a:t>方法</a:t>
            </a:r>
            <a:r>
              <a:rPr lang="en-US" altLang="zh-CN" sz="2800" dirty="0">
                <a:solidFill>
                  <a:srgbClr val="DA251C"/>
                </a:solidFill>
              </a:rPr>
              <a:t>2  </a:t>
            </a:r>
            <a:r>
              <a:rPr lang="zh-CN" altLang="en-US" sz="2800" dirty="0">
                <a:solidFill>
                  <a:srgbClr val="DA251C"/>
                </a:solidFill>
              </a:rPr>
              <a:t>硅及其化合物的性质</a:t>
            </a:r>
            <a:endParaRPr lang="zh-CN" altLang="zh-CN" sz="2800" dirty="0">
              <a:solidFill>
                <a:srgbClr val="DA251C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714F6134-7288-4796-8499-E211F9E0561B}"/>
              </a:ext>
            </a:extLst>
          </p:cNvPr>
          <p:cNvSpPr/>
          <p:nvPr/>
        </p:nvSpPr>
        <p:spPr>
          <a:xfrm>
            <a:off x="243191" y="729341"/>
            <a:ext cx="11714765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方法解读</a:t>
            </a:r>
            <a:r>
              <a:rPr lang="zh-CN" altLang="en-US" sz="2800" dirty="0"/>
              <a:t>　</a:t>
            </a:r>
            <a:r>
              <a:rPr lang="en-US" altLang="zh-CN" sz="2800" b="1" dirty="0"/>
              <a:t>1.</a:t>
            </a:r>
            <a:r>
              <a:rPr lang="zh-CN" altLang="en-US" sz="2800" b="1" dirty="0"/>
              <a:t>硅及其化合物之间的转化</a:t>
            </a:r>
            <a:endParaRPr lang="en-US" altLang="zh-CN" sz="2800" b="1" dirty="0"/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pic>
        <p:nvPicPr>
          <p:cNvPr id="8" name="YBTWDTSD专7-ZT2.eps" descr="id:2147520696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3310359" y="1895552"/>
            <a:ext cx="5571282" cy="287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879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191" y="729341"/>
            <a:ext cx="11714765" cy="5262979"/>
            <a:chOff x="243191" y="729341"/>
            <a:chExt cx="11714765" cy="5262979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714F6134-7288-4796-8499-E211F9E0561B}"/>
                </a:ext>
              </a:extLst>
            </p:cNvPr>
            <p:cNvSpPr/>
            <p:nvPr/>
          </p:nvSpPr>
          <p:spPr>
            <a:xfrm>
              <a:off x="243191" y="729341"/>
              <a:ext cx="11714765" cy="5262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2.</a:t>
              </a:r>
              <a:r>
                <a:rPr lang="zh-CN" altLang="zh-CN" sz="2800" b="1" dirty="0"/>
                <a:t>硅的特殊性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(1)Si</a:t>
              </a:r>
              <a:r>
                <a:rPr lang="zh-CN" altLang="zh-CN" sz="2800" dirty="0"/>
                <a:t>的还原性强于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的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</a:t>
              </a:r>
              <a:r>
                <a:rPr lang="en-US" altLang="zh-CN" sz="2800" dirty="0"/>
                <a:t>C</a:t>
              </a:r>
              <a:r>
                <a:rPr lang="zh-CN" altLang="zh-CN" sz="2800" dirty="0"/>
                <a:t>却能在高温下置换出</a:t>
              </a:r>
              <a:r>
                <a:rPr lang="en-US" altLang="zh-CN" sz="2800" dirty="0"/>
                <a:t>Si:SiO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+2C       Si+2CO↑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非金属单质跟强碱溶液反应一般无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放出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</a:t>
              </a:r>
              <a:r>
                <a:rPr lang="en-US" altLang="zh-CN" sz="2800" dirty="0"/>
                <a:t>Si</a:t>
              </a:r>
              <a:r>
                <a:rPr lang="zh-CN" altLang="zh-CN" sz="2800" dirty="0"/>
                <a:t>与强碱溶液反应却放出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:Si+2NaOH+H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非金属单质一般不与非氧化性酸反应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</a:t>
              </a:r>
              <a:r>
                <a:rPr lang="en-US" altLang="zh-CN" sz="2800" dirty="0"/>
                <a:t>Si</a:t>
              </a:r>
              <a:r>
                <a:rPr lang="zh-CN" altLang="zh-CN" sz="2800" dirty="0"/>
                <a:t>能与</a:t>
              </a:r>
              <a:r>
                <a:rPr lang="en-US" altLang="zh-CN" sz="2800" dirty="0"/>
                <a:t>HF</a:t>
              </a:r>
              <a:r>
                <a:rPr lang="zh-CN" altLang="zh-CN" sz="2800" dirty="0"/>
                <a:t>反应</a:t>
              </a:r>
              <a:r>
                <a:rPr lang="en-US" altLang="zh-CN" sz="2800" dirty="0"/>
                <a:t>:Si+4HF        SiF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↑ 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(4)</a:t>
              </a:r>
              <a:r>
                <a:rPr lang="zh-CN" altLang="zh-CN" sz="2800" dirty="0"/>
                <a:t>非金属单质大多不导电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但石墨为导体</a:t>
              </a:r>
              <a:r>
                <a:rPr lang="en-US" altLang="zh-CN" sz="2800" dirty="0"/>
                <a:t>,Si</a:t>
              </a:r>
              <a:r>
                <a:rPr lang="zh-CN" altLang="zh-CN" sz="2800" dirty="0"/>
                <a:t>为半导体。</a:t>
              </a:r>
            </a:p>
            <a:p>
              <a:pPr>
                <a:lnSpc>
                  <a:spcPct val="150000"/>
                </a:lnSpc>
              </a:pPr>
              <a:endParaRPr lang="zh-CN" altLang="zh-CN" sz="2800" dirty="0"/>
            </a:p>
          </p:txBody>
        </p:sp>
        <p:pic>
          <p:nvPicPr>
            <p:cNvPr id="9" name="图片 8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398643" y="1458684"/>
              <a:ext cx="571016" cy="706742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3266441" y="2917051"/>
              <a:ext cx="505700" cy="287298"/>
            </a:xfrm>
            <a:prstGeom prst="rect">
              <a:avLst/>
            </a:prstGeom>
          </p:spPr>
        </p:pic>
        <p:pic>
          <p:nvPicPr>
            <p:cNvPr id="12" name="图片 11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406543" y="3539621"/>
              <a:ext cx="505700" cy="287298"/>
            </a:xfrm>
            <a:prstGeom prst="rect">
              <a:avLst/>
            </a:prstGeom>
          </p:spPr>
        </p:pic>
      </p:grpSp>
      <p:sp>
        <p:nvSpPr>
          <p:cNvPr id="11" name="矩形 10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4" name="任意多边形 13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7" name="任意多边形 16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矩形 19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20201731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3191" y="729341"/>
            <a:ext cx="11714765" cy="4616648"/>
            <a:chOff x="243191" y="729341"/>
            <a:chExt cx="11714765" cy="461664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714F6134-7288-4796-8499-E211F9E0561B}"/>
                </a:ext>
              </a:extLst>
            </p:cNvPr>
            <p:cNvSpPr/>
            <p:nvPr/>
          </p:nvSpPr>
          <p:spPr>
            <a:xfrm>
              <a:off x="243191" y="729341"/>
              <a:ext cx="11714765" cy="4616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800" b="1" dirty="0"/>
                <a:t>3.</a:t>
              </a:r>
              <a:r>
                <a:rPr lang="zh-CN" altLang="zh-CN" sz="2800" b="1" dirty="0"/>
                <a:t>含硅化合物的特殊性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(1)SiO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是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的酸酐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但它不溶于水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不能直接与水反应制备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(2)</a:t>
              </a:r>
              <a:r>
                <a:rPr lang="zh-CN" altLang="zh-CN" sz="2800" dirty="0"/>
                <a:t>酸性氧化物一般不与酸反应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能跟</a:t>
              </a:r>
              <a:r>
                <a:rPr lang="en-US" altLang="zh-CN" sz="2800" dirty="0"/>
                <a:t>HF</a:t>
              </a:r>
              <a:r>
                <a:rPr lang="zh-CN" altLang="zh-CN" sz="2800" dirty="0"/>
                <a:t>反应</a:t>
              </a:r>
              <a:r>
                <a:rPr lang="en-US" altLang="zh-CN" sz="2800" dirty="0"/>
                <a:t>:SiO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+4HF    SiF</a:t>
              </a:r>
              <a:r>
                <a:rPr lang="en-US" altLang="zh-CN" sz="2800" baseline="-25000" dirty="0"/>
                <a:t>4</a:t>
              </a:r>
              <a:r>
                <a:rPr lang="en-US" altLang="zh-CN" sz="2800" dirty="0"/>
                <a:t>↑+2H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</a:t>
              </a:r>
              <a:r>
                <a:rPr lang="zh-CN" altLang="zh-CN" sz="2800" dirty="0"/>
                <a:t>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(3)</a:t>
              </a:r>
              <a:r>
                <a:rPr lang="zh-CN" altLang="zh-CN" sz="2800" dirty="0"/>
                <a:t>无机酸一般都易溶于水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难溶于水。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2800" dirty="0"/>
                <a:t>(4)</a:t>
              </a:r>
              <a:r>
                <a:rPr lang="zh-CN" altLang="zh-CN" sz="2800" dirty="0"/>
                <a:t>因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的酸性强于</a:t>
              </a:r>
              <a:r>
                <a:rPr lang="en-US" altLang="zh-CN" sz="2800" dirty="0"/>
                <a:t>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的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所以在</a:t>
              </a:r>
              <a:r>
                <a:rPr lang="en-US" altLang="zh-CN" sz="2800" dirty="0"/>
                <a:t>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zh-CN" altLang="zh-CN" sz="2800" dirty="0"/>
                <a:t>溶液中通入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2</a:t>
              </a:r>
              <a:r>
                <a:rPr lang="zh-CN" altLang="zh-CN" sz="2800" dirty="0"/>
                <a:t>能发生下列反应</a:t>
              </a:r>
              <a:r>
                <a:rPr lang="en-US" altLang="zh-CN" sz="2800" dirty="0"/>
                <a:t>:Na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O      H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↓+Na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,</a:t>
              </a:r>
              <a:r>
                <a:rPr lang="zh-CN" altLang="zh-CN" sz="2800" dirty="0"/>
                <a:t>但在高温下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+Na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CO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         Na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SiO</a:t>
              </a:r>
              <a:r>
                <a:rPr lang="en-US" altLang="zh-CN" sz="2800" baseline="-25000" dirty="0"/>
                <a:t>3</a:t>
              </a:r>
              <a:r>
                <a:rPr lang="en-US" altLang="zh-CN" sz="2800" dirty="0"/>
                <a:t>+CO</a:t>
              </a:r>
              <a:r>
                <a:rPr lang="en-US" altLang="zh-CN" sz="2800" baseline="-25000" dirty="0"/>
                <a:t>2</a:t>
              </a:r>
              <a:r>
                <a:rPr lang="en-US" altLang="zh-CN" sz="2800" dirty="0"/>
                <a:t>↑</a:t>
              </a:r>
              <a:r>
                <a:rPr lang="zh-CN" altLang="zh-CN" sz="2800" dirty="0"/>
                <a:t>也能发生。</a:t>
              </a:r>
            </a:p>
          </p:txBody>
        </p:sp>
        <p:pic>
          <p:nvPicPr>
            <p:cNvPr id="11" name="图片 10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9608820" y="2311459"/>
              <a:ext cx="369569" cy="209958"/>
            </a:xfrm>
            <a:prstGeom prst="rect">
              <a:avLst/>
            </a:prstGeom>
          </p:spPr>
        </p:pic>
        <p:pic>
          <p:nvPicPr>
            <p:cNvPr id="13" name="图片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046257" y="4213860"/>
              <a:ext cx="420810" cy="239070"/>
            </a:xfrm>
            <a:prstGeom prst="rect">
              <a:avLst/>
            </a:prstGeom>
          </p:spPr>
        </p:pic>
        <p:pic>
          <p:nvPicPr>
            <p:cNvPr id="14" name="图片 1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085830" y="4053627"/>
              <a:ext cx="523240" cy="471674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15" name="任意多边形 14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8" name="任意多边形 17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1597969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244824"/>
            <a:ext cx="11723913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示例</a:t>
            </a:r>
            <a:r>
              <a:rPr lang="en-US" altLang="zh-CN" sz="2800" b="1" dirty="0">
                <a:solidFill>
                  <a:srgbClr val="DA251C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dirty="0"/>
              <a:t>[2017</a:t>
            </a:r>
            <a:r>
              <a:rPr lang="zh-CN" altLang="zh-CN" sz="2800" dirty="0"/>
              <a:t>天津理综</a:t>
            </a:r>
            <a:r>
              <a:rPr lang="en-US" altLang="zh-CN" sz="2800" dirty="0"/>
              <a:t>,5</a:t>
            </a:r>
            <a:r>
              <a:rPr lang="zh-CN" altLang="zh-CN" sz="2800" dirty="0"/>
              <a:t>改编</a:t>
            </a:r>
            <a:r>
              <a:rPr lang="en-US" altLang="zh-CN" sz="2800" dirty="0"/>
              <a:t>]</a:t>
            </a:r>
            <a:r>
              <a:rPr lang="zh-CN" altLang="zh-CN" sz="2800" dirty="0"/>
              <a:t>根据该装置发生的化学反应判断</a:t>
            </a:r>
            <a:r>
              <a:rPr lang="en-US" altLang="zh-CN" sz="2800" dirty="0"/>
              <a:t>,</a:t>
            </a:r>
            <a:r>
              <a:rPr lang="zh-CN" altLang="zh-CN" sz="2800" dirty="0"/>
              <a:t>下列叙述不正确的是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饱和溶液的作用是除去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中的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杂质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溶液中的反应现象说明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难溶于水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酸性</a:t>
            </a:r>
            <a:r>
              <a:rPr lang="en-US" altLang="zh-CN" sz="2800" dirty="0"/>
              <a:t>: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&gt;H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&gt;H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非金属性</a:t>
            </a:r>
            <a:r>
              <a:rPr lang="en-US" altLang="zh-CN" sz="2800" dirty="0"/>
              <a:t>:Cl&gt;C&gt;Si</a:t>
            </a:r>
            <a:endParaRPr lang="zh-CN" altLang="zh-CN" sz="2800" dirty="0"/>
          </a:p>
          <a:p>
            <a:endParaRPr lang="zh-CN" altLang="zh-CN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  <p:pic>
        <p:nvPicPr>
          <p:cNvPr id="15" name="YBTWDTSD专7-ZT3.eps" descr="id:2147520710;FounderCES"/>
          <p:cNvPicPr/>
          <p:nvPr/>
        </p:nvPicPr>
        <p:blipFill>
          <a:blip r:embed="rId2"/>
          <a:stretch>
            <a:fillRect/>
          </a:stretch>
        </p:blipFill>
        <p:spPr>
          <a:xfrm>
            <a:off x="4247909" y="1398107"/>
            <a:ext cx="2986269" cy="273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255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305322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解析</a:t>
            </a:r>
            <a:r>
              <a:rPr lang="zh-CN" altLang="zh-CN" sz="2800" dirty="0"/>
              <a:t>　由于盐酸有挥发性</a:t>
            </a:r>
            <a:r>
              <a:rPr lang="en-US" altLang="zh-CN" sz="2800" dirty="0"/>
              <a:t>,</a:t>
            </a:r>
            <a:r>
              <a:rPr lang="zh-CN" altLang="zh-CN" sz="2800" dirty="0"/>
              <a:t>锥形瓶内产生的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气体中含有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杂质</a:t>
            </a:r>
            <a:r>
              <a:rPr lang="en-US" altLang="zh-CN" sz="2800" dirty="0"/>
              <a:t>,</a:t>
            </a:r>
            <a:r>
              <a:rPr lang="zh-CN" altLang="zh-CN" sz="2800" dirty="0"/>
              <a:t>若不用</a:t>
            </a:r>
            <a:r>
              <a:rPr lang="en-US" altLang="zh-CN" sz="2800" dirty="0"/>
              <a:t>NaHCO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饱和溶液除去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杂质</a:t>
            </a:r>
            <a:r>
              <a:rPr lang="en-US" altLang="zh-CN" sz="2800" dirty="0"/>
              <a:t>,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也能与</a:t>
            </a:r>
            <a:r>
              <a:rPr lang="en-US" altLang="zh-CN" sz="2800" dirty="0"/>
              <a:t>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反应生成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对实验造成干扰</a:t>
            </a:r>
            <a:r>
              <a:rPr lang="en-US" altLang="zh-CN" sz="2800" dirty="0"/>
              <a:t>,A</a:t>
            </a:r>
            <a:r>
              <a:rPr lang="zh-CN" altLang="zh-CN" sz="2800" dirty="0"/>
              <a:t>项正确。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</a:t>
            </a:r>
            <a:r>
              <a:rPr lang="en-US" altLang="zh-CN" sz="2800" dirty="0"/>
              <a:t>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溶液反应生成透明的凝胶</a:t>
            </a:r>
            <a:r>
              <a:rPr lang="en-US" altLang="zh-CN" sz="2800" dirty="0"/>
              <a:t>(H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),</a:t>
            </a:r>
            <a:r>
              <a:rPr lang="zh-CN" altLang="zh-CN" sz="2800" dirty="0"/>
              <a:t>说明 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难溶于水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项正确。盐酸与</a:t>
            </a:r>
            <a:r>
              <a:rPr lang="en-US" altLang="zh-CN" sz="2800" dirty="0"/>
              <a:t>CaCO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反应生成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,CO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与</a:t>
            </a:r>
            <a:r>
              <a:rPr lang="en-US" altLang="zh-CN" sz="2800" dirty="0"/>
              <a:t>Na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zh-CN" altLang="zh-CN" sz="2800" dirty="0"/>
              <a:t>溶液反应生成 </a:t>
            </a:r>
            <a:r>
              <a:rPr lang="en-US" altLang="zh-CN" sz="2800" dirty="0"/>
              <a:t>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</a:t>
            </a:r>
            <a:r>
              <a:rPr lang="zh-CN" altLang="zh-CN" sz="2800" dirty="0"/>
              <a:t>说明酸性</a:t>
            </a:r>
            <a:r>
              <a:rPr lang="en-US" altLang="zh-CN" sz="2800" dirty="0" err="1"/>
              <a:t>HCl</a:t>
            </a:r>
            <a:r>
              <a:rPr lang="en-US" altLang="zh-CN" sz="2800" dirty="0"/>
              <a:t>&gt;H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&gt;H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SiO</a:t>
            </a:r>
            <a:r>
              <a:rPr lang="en-US" altLang="zh-CN" sz="2800" baseline="-25000" dirty="0"/>
              <a:t>3</a:t>
            </a:r>
            <a:r>
              <a:rPr lang="en-US" altLang="zh-CN" sz="2800" dirty="0"/>
              <a:t>,C</a:t>
            </a:r>
            <a:r>
              <a:rPr lang="zh-CN" altLang="zh-CN" sz="2800" dirty="0"/>
              <a:t>项正确。</a:t>
            </a:r>
            <a:r>
              <a:rPr lang="en-US" altLang="zh-CN" sz="2800" dirty="0" err="1"/>
              <a:t>HCl</a:t>
            </a:r>
            <a:r>
              <a:rPr lang="zh-CN" altLang="zh-CN" sz="2800" dirty="0"/>
              <a:t>不是</a:t>
            </a:r>
            <a:r>
              <a:rPr lang="en-US" altLang="zh-CN" sz="2800" dirty="0"/>
              <a:t>Cl</a:t>
            </a:r>
            <a:r>
              <a:rPr lang="zh-CN" altLang="zh-CN" sz="2800" dirty="0"/>
              <a:t>的最高价氧化物对应的水化物</a:t>
            </a:r>
            <a:r>
              <a:rPr lang="en-US" altLang="zh-CN" sz="2800" dirty="0"/>
              <a:t>,</a:t>
            </a:r>
            <a:r>
              <a:rPr lang="zh-CN" altLang="zh-CN" sz="2800" dirty="0"/>
              <a:t>故不能根据其酸性强弱判断非金属性强弱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>
                <a:solidFill>
                  <a:srgbClr val="DA251C"/>
                </a:solidFill>
              </a:rPr>
              <a:t>答案</a:t>
            </a:r>
            <a:r>
              <a:rPr lang="zh-CN" altLang="zh-CN" sz="2800" dirty="0"/>
              <a:t>　</a:t>
            </a:r>
            <a:r>
              <a:rPr lang="en-US" altLang="zh-CN" sz="2800" dirty="0"/>
              <a:t>D</a:t>
            </a: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15847165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305322"/>
            <a:ext cx="117239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rgbClr val="DA251C"/>
                </a:solidFill>
              </a:rPr>
              <a:t>拓展变式</a:t>
            </a:r>
            <a:r>
              <a:rPr lang="en-US" altLang="zh-CN" sz="2800" b="1" dirty="0">
                <a:solidFill>
                  <a:srgbClr val="DA251C"/>
                </a:solidFill>
              </a:rPr>
              <a:t>2 </a:t>
            </a:r>
            <a:r>
              <a:rPr lang="zh-CN" altLang="zh-CN" sz="2800" dirty="0"/>
              <a:t>据报道</a:t>
            </a:r>
            <a:r>
              <a:rPr lang="en-US" altLang="zh-CN" sz="2800" dirty="0"/>
              <a:t>,</a:t>
            </a:r>
            <a:r>
              <a:rPr lang="zh-CN" altLang="zh-CN" sz="2800" dirty="0"/>
              <a:t>科学家通过对稻壳进行控制性焚烧热解</a:t>
            </a:r>
            <a:r>
              <a:rPr lang="en-US" altLang="zh-CN" sz="2800" dirty="0"/>
              <a:t>,</a:t>
            </a:r>
            <a:r>
              <a:rPr lang="zh-CN" altLang="zh-CN" sz="2800" dirty="0"/>
              <a:t>从中提取到一种叫作生物质纳米结构二氧化硅的超高活性材料</a:t>
            </a:r>
            <a:r>
              <a:rPr lang="en-US" altLang="zh-CN" sz="2800" dirty="0"/>
              <a:t>,</a:t>
            </a:r>
            <a:r>
              <a:rPr lang="zh-CN" altLang="zh-CN" sz="2800" dirty="0"/>
              <a:t>将少量这种材料掺入混凝土中</a:t>
            </a:r>
            <a:r>
              <a:rPr lang="en-US" altLang="zh-CN" sz="2800" dirty="0"/>
              <a:t>,</a:t>
            </a:r>
            <a:r>
              <a:rPr lang="zh-CN" altLang="zh-CN" sz="2800" dirty="0"/>
              <a:t>即可制备出超高强度的高性能混凝土。下列关于二氧化硅的说法中</a:t>
            </a:r>
            <a:r>
              <a:rPr lang="en-US" altLang="zh-CN" sz="2800" dirty="0"/>
              <a:t>,</a:t>
            </a:r>
            <a:r>
              <a:rPr lang="zh-CN" altLang="zh-CN" sz="2800" dirty="0"/>
              <a:t>正确的是</a:t>
            </a:r>
            <a:r>
              <a:rPr lang="en-US" altLang="zh-CN" sz="2800" dirty="0"/>
              <a:t>(</a:t>
            </a:r>
            <a:r>
              <a:rPr lang="zh-CN" altLang="zh-CN" sz="2800" dirty="0"/>
              <a:t>　　</a:t>
            </a:r>
            <a:r>
              <a:rPr lang="en-US" altLang="zh-CN" sz="2800" dirty="0"/>
              <a:t>)</a:t>
            </a:r>
            <a:endParaRPr lang="zh-CN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A.</a:t>
            </a:r>
            <a:r>
              <a:rPr lang="zh-CN" altLang="zh-CN" sz="2800" dirty="0"/>
              <a:t>二氧化硅溶于水显酸性</a:t>
            </a:r>
            <a:r>
              <a:rPr lang="en-US" altLang="zh-CN" sz="2800" dirty="0"/>
              <a:t>,</a:t>
            </a:r>
            <a:r>
              <a:rPr lang="zh-CN" altLang="zh-CN" sz="2800" dirty="0"/>
              <a:t>所以二氧化硅属于酸性氧化物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将二氧化碳通入硅酸钠溶液中可以得到硅酸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</a:t>
            </a:r>
            <a:r>
              <a:rPr lang="zh-CN" altLang="zh-CN" sz="2800" dirty="0"/>
              <a:t>因为高温时二氧化硅能与碳酸钠反应放出二氧化碳</a:t>
            </a:r>
            <a:r>
              <a:rPr lang="en-US" altLang="zh-CN" sz="2800" dirty="0"/>
              <a:t>,</a:t>
            </a:r>
            <a:r>
              <a:rPr lang="zh-CN" altLang="zh-CN" sz="2800" dirty="0"/>
              <a:t>所以硅酸的酸性比碳酸的强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二氧化硅是酸性氧化物</a:t>
            </a:r>
            <a:r>
              <a:rPr lang="en-US" altLang="zh-CN" sz="2800" dirty="0"/>
              <a:t>,</a:t>
            </a:r>
            <a:r>
              <a:rPr lang="zh-CN" altLang="zh-CN" sz="2800" dirty="0"/>
              <a:t>它不溶于任何酸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3699481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4043" y="305322"/>
            <a:ext cx="1172391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2.B</a:t>
            </a:r>
            <a:r>
              <a:rPr lang="zh-CN" altLang="zh-CN" sz="2800" dirty="0"/>
              <a:t>　二氧化硅是酸性氧化物</a:t>
            </a:r>
            <a:r>
              <a:rPr lang="en-US" altLang="zh-CN" sz="2800" dirty="0"/>
              <a:t>,</a:t>
            </a:r>
            <a:r>
              <a:rPr lang="zh-CN" altLang="zh-CN" sz="2800" dirty="0"/>
              <a:t>但是二氧化硅不溶于水</a:t>
            </a:r>
            <a:r>
              <a:rPr lang="en-US" altLang="zh-CN" sz="2800" dirty="0"/>
              <a:t>,</a:t>
            </a:r>
            <a:r>
              <a:rPr lang="zh-CN" altLang="zh-CN" sz="2800" dirty="0"/>
              <a:t>不能和水反应生成硅酸</a:t>
            </a:r>
            <a:r>
              <a:rPr lang="en-US" altLang="zh-CN" sz="2800" dirty="0"/>
              <a:t>,A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碳酸的酸性比硅酸的强</a:t>
            </a:r>
            <a:r>
              <a:rPr lang="en-US" altLang="zh-CN" sz="2800" dirty="0"/>
              <a:t>,B</a:t>
            </a:r>
            <a:r>
              <a:rPr lang="zh-CN" altLang="zh-CN" sz="2800" dirty="0"/>
              <a:t>项正确</a:t>
            </a:r>
            <a:r>
              <a:rPr lang="en-US" altLang="zh-CN" sz="2800" dirty="0"/>
              <a:t>;</a:t>
            </a:r>
            <a:r>
              <a:rPr lang="zh-CN" altLang="zh-CN" sz="2800" dirty="0"/>
              <a:t>高温下二氧化硅与碳酸钠的反应是在非溶液状态下进行的</a:t>
            </a:r>
            <a:r>
              <a:rPr lang="en-US" altLang="zh-CN" sz="2800" dirty="0"/>
              <a:t>,</a:t>
            </a:r>
            <a:r>
              <a:rPr lang="zh-CN" altLang="zh-CN" sz="2800" dirty="0"/>
              <a:t>属于用不挥发性酸的酸酐来制取挥发性酸的酸酐</a:t>
            </a:r>
            <a:r>
              <a:rPr lang="en-US" altLang="zh-CN" sz="2800" dirty="0"/>
              <a:t>,</a:t>
            </a:r>
            <a:r>
              <a:rPr lang="zh-CN" altLang="zh-CN" sz="2800" dirty="0"/>
              <a:t>所以该反应不能作为判断硅酸与碳酸酸性强弱的依据</a:t>
            </a:r>
            <a:r>
              <a:rPr lang="en-US" altLang="zh-CN" sz="2800" dirty="0"/>
              <a:t>,C</a:t>
            </a:r>
            <a:r>
              <a:rPr lang="zh-CN" altLang="zh-CN" sz="2800" dirty="0"/>
              <a:t>项错误</a:t>
            </a:r>
            <a:r>
              <a:rPr lang="en-US" altLang="zh-CN" sz="2800" dirty="0"/>
              <a:t>;</a:t>
            </a:r>
            <a:r>
              <a:rPr lang="zh-CN" altLang="zh-CN" sz="2800" dirty="0"/>
              <a:t>二氧化硅可以与氢氟酸发生反应</a:t>
            </a:r>
            <a:r>
              <a:rPr lang="en-US" altLang="zh-CN" sz="2800" dirty="0"/>
              <a:t>,D</a:t>
            </a:r>
            <a:r>
              <a:rPr lang="zh-CN" altLang="zh-CN" sz="2800" dirty="0"/>
              <a:t>项错误。</a:t>
            </a:r>
          </a:p>
          <a:p>
            <a:pPr>
              <a:lnSpc>
                <a:spcPct val="150000"/>
              </a:lnSpc>
            </a:pPr>
            <a:endParaRPr lang="zh-CN" altLang="zh-CN" sz="2800" dirty="0"/>
          </a:p>
        </p:txBody>
      </p:sp>
      <p:sp>
        <p:nvSpPr>
          <p:cNvPr id="4" name="矩形 3"/>
          <p:cNvSpPr/>
          <p:nvPr/>
        </p:nvSpPr>
        <p:spPr>
          <a:xfrm>
            <a:off x="0" y="1"/>
            <a:ext cx="12192000" cy="244822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1409225" y="1524"/>
            <a:ext cx="85864" cy="187056"/>
            <a:chOff x="5320236" y="0"/>
            <a:chExt cx="1566554" cy="3412757"/>
          </a:xfrm>
        </p:grpSpPr>
        <p:sp>
          <p:nvSpPr>
            <p:cNvPr id="7" name="任意多边形 6"/>
            <p:cNvSpPr/>
            <p:nvPr/>
          </p:nvSpPr>
          <p:spPr>
            <a:xfrm flipH="1">
              <a:off x="5320236" y="1239028"/>
              <a:ext cx="1566554" cy="2173729"/>
            </a:xfrm>
            <a:custGeom>
              <a:avLst/>
              <a:gdLst>
                <a:gd name="connsiteX0" fmla="*/ 1540683 w 2201932"/>
                <a:gd name="connsiteY0" fmla="*/ 0 h 3055372"/>
                <a:gd name="connsiteX1" fmla="*/ 1462917 w 2201932"/>
                <a:gd name="connsiteY1" fmla="*/ 0 h 3055372"/>
                <a:gd name="connsiteX2" fmla="*/ 739017 w 2201932"/>
                <a:gd name="connsiteY2" fmla="*/ 0 h 3055372"/>
                <a:gd name="connsiteX3" fmla="*/ 661251 w 2201932"/>
                <a:gd name="connsiteY3" fmla="*/ 0 h 3055372"/>
                <a:gd name="connsiteX4" fmla="*/ 673672 w 2201932"/>
                <a:gd name="connsiteY4" fmla="*/ 18403 h 3055372"/>
                <a:gd name="connsiteX5" fmla="*/ 608505 w 2201932"/>
                <a:gd name="connsiteY5" fmla="*/ 735857 h 3055372"/>
                <a:gd name="connsiteX6" fmla="*/ 394099 w 2201932"/>
                <a:gd name="connsiteY6" fmla="*/ 1099057 h 3055372"/>
                <a:gd name="connsiteX7" fmla="*/ 323727 w 2201932"/>
                <a:gd name="connsiteY7" fmla="*/ 1173138 h 3055372"/>
                <a:gd name="connsiteX8" fmla="*/ 323727 w 2201932"/>
                <a:gd name="connsiteY8" fmla="*/ 1174865 h 3055372"/>
                <a:gd name="connsiteX9" fmla="*/ 322465 w 2201932"/>
                <a:gd name="connsiteY9" fmla="*/ 1175906 h 3055372"/>
                <a:gd name="connsiteX10" fmla="*/ 0 w 2201932"/>
                <a:gd name="connsiteY10" fmla="*/ 1954406 h 3055372"/>
                <a:gd name="connsiteX11" fmla="*/ 1100966 w 2201932"/>
                <a:gd name="connsiteY11" fmla="*/ 3055372 h 3055372"/>
                <a:gd name="connsiteX12" fmla="*/ 2201932 w 2201932"/>
                <a:gd name="connsiteY12" fmla="*/ 1954406 h 3055372"/>
                <a:gd name="connsiteX13" fmla="*/ 1879467 w 2201932"/>
                <a:gd name="connsiteY13" fmla="*/ 1175906 h 3055372"/>
                <a:gd name="connsiteX14" fmla="*/ 1878207 w 2201932"/>
                <a:gd name="connsiteY14" fmla="*/ 1174866 h 3055372"/>
                <a:gd name="connsiteX15" fmla="*/ 1878207 w 2201932"/>
                <a:gd name="connsiteY15" fmla="*/ 1173138 h 3055372"/>
                <a:gd name="connsiteX16" fmla="*/ 1807835 w 2201932"/>
                <a:gd name="connsiteY16" fmla="*/ 1099057 h 3055372"/>
                <a:gd name="connsiteX17" fmla="*/ 1593429 w 2201932"/>
                <a:gd name="connsiteY17" fmla="*/ 735857 h 3055372"/>
                <a:gd name="connsiteX18" fmla="*/ 1528262 w 2201932"/>
                <a:gd name="connsiteY18" fmla="*/ 18403 h 305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01932" h="3055372">
                  <a:moveTo>
                    <a:pt x="1540683" y="0"/>
                  </a:moveTo>
                  <a:lnTo>
                    <a:pt x="1462917" y="0"/>
                  </a:lnTo>
                  <a:lnTo>
                    <a:pt x="739017" y="0"/>
                  </a:lnTo>
                  <a:lnTo>
                    <a:pt x="661251" y="0"/>
                  </a:lnTo>
                  <a:lnTo>
                    <a:pt x="673672" y="18403"/>
                  </a:lnTo>
                  <a:cubicBezTo>
                    <a:pt x="746360" y="171028"/>
                    <a:pt x="726480" y="449921"/>
                    <a:pt x="608505" y="735857"/>
                  </a:cubicBezTo>
                  <a:cubicBezTo>
                    <a:pt x="549517" y="878825"/>
                    <a:pt x="474382" y="1003252"/>
                    <a:pt x="394099" y="1099057"/>
                  </a:cubicBezTo>
                  <a:lnTo>
                    <a:pt x="323727" y="1173138"/>
                  </a:lnTo>
                  <a:lnTo>
                    <a:pt x="323727" y="1174865"/>
                  </a:lnTo>
                  <a:lnTo>
                    <a:pt x="322465" y="1175906"/>
                  </a:lnTo>
                  <a:cubicBezTo>
                    <a:pt x="123230" y="1375141"/>
                    <a:pt x="0" y="1650383"/>
                    <a:pt x="0" y="1954406"/>
                  </a:cubicBezTo>
                  <a:cubicBezTo>
                    <a:pt x="0" y="2562453"/>
                    <a:pt x="492919" y="3055372"/>
                    <a:pt x="1100966" y="3055372"/>
                  </a:cubicBezTo>
                  <a:cubicBezTo>
                    <a:pt x="1709013" y="3055372"/>
                    <a:pt x="2201932" y="2562453"/>
                    <a:pt x="2201932" y="1954406"/>
                  </a:cubicBezTo>
                  <a:cubicBezTo>
                    <a:pt x="2201932" y="1650383"/>
                    <a:pt x="2078702" y="1375141"/>
                    <a:pt x="1879467" y="1175906"/>
                  </a:cubicBezTo>
                  <a:lnTo>
                    <a:pt x="1878207" y="1174866"/>
                  </a:lnTo>
                  <a:lnTo>
                    <a:pt x="1878207" y="1173138"/>
                  </a:lnTo>
                  <a:lnTo>
                    <a:pt x="1807835" y="1099057"/>
                  </a:lnTo>
                  <a:cubicBezTo>
                    <a:pt x="1727552" y="1003252"/>
                    <a:pt x="1652417" y="878825"/>
                    <a:pt x="1593429" y="735857"/>
                  </a:cubicBezTo>
                  <a:cubicBezTo>
                    <a:pt x="1475454" y="449921"/>
                    <a:pt x="1455574" y="171028"/>
                    <a:pt x="1528262" y="18403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717475" y="0"/>
              <a:ext cx="770124" cy="1836118"/>
            </a:xfrm>
            <a:custGeom>
              <a:avLst/>
              <a:gdLst>
                <a:gd name="connsiteX0" fmla="*/ 352571 w 883454"/>
                <a:gd name="connsiteY0" fmla="*/ 0 h 2106319"/>
                <a:gd name="connsiteX1" fmla="*/ 530882 w 883454"/>
                <a:gd name="connsiteY1" fmla="*/ 0 h 2106319"/>
                <a:gd name="connsiteX2" fmla="*/ 530882 w 883454"/>
                <a:gd name="connsiteY2" fmla="*/ 685907 h 2106319"/>
                <a:gd name="connsiteX3" fmla="*/ 605180 w 883454"/>
                <a:gd name="connsiteY3" fmla="*/ 685907 h 2106319"/>
                <a:gd name="connsiteX4" fmla="*/ 764580 w 883454"/>
                <a:gd name="connsiteY4" fmla="*/ 845307 h 2106319"/>
                <a:gd name="connsiteX5" fmla="*/ 764580 w 883454"/>
                <a:gd name="connsiteY5" fmla="*/ 861100 h 2106319"/>
                <a:gd name="connsiteX6" fmla="*/ 771250 w 883454"/>
                <a:gd name="connsiteY6" fmla="*/ 862448 h 2106319"/>
                <a:gd name="connsiteX7" fmla="*/ 883454 w 883454"/>
                <a:gd name="connsiteY7" fmla="*/ 1031724 h 2106319"/>
                <a:gd name="connsiteX8" fmla="*/ 883454 w 883454"/>
                <a:gd name="connsiteY8" fmla="*/ 1040503 h 2106319"/>
                <a:gd name="connsiteX9" fmla="*/ 883454 w 883454"/>
                <a:gd name="connsiteY9" fmla="*/ 1134392 h 2106319"/>
                <a:gd name="connsiteX10" fmla="*/ 883454 w 883454"/>
                <a:gd name="connsiteY10" fmla="*/ 2106319 h 2106319"/>
                <a:gd name="connsiteX11" fmla="*/ 0 w 883454"/>
                <a:gd name="connsiteY11" fmla="*/ 2106319 h 2106319"/>
                <a:gd name="connsiteX12" fmla="*/ 0 w 883454"/>
                <a:gd name="connsiteY12" fmla="*/ 1134392 h 2106319"/>
                <a:gd name="connsiteX13" fmla="*/ 0 w 883454"/>
                <a:gd name="connsiteY13" fmla="*/ 1040503 h 2106319"/>
                <a:gd name="connsiteX14" fmla="*/ 0 w 883454"/>
                <a:gd name="connsiteY14" fmla="*/ 1031724 h 2106319"/>
                <a:gd name="connsiteX15" fmla="*/ 112204 w 883454"/>
                <a:gd name="connsiteY15" fmla="*/ 862448 h 2106319"/>
                <a:gd name="connsiteX16" fmla="*/ 118875 w 883454"/>
                <a:gd name="connsiteY16" fmla="*/ 861100 h 2106319"/>
                <a:gd name="connsiteX17" fmla="*/ 118875 w 883454"/>
                <a:gd name="connsiteY17" fmla="*/ 845307 h 2106319"/>
                <a:gd name="connsiteX18" fmla="*/ 278275 w 883454"/>
                <a:gd name="connsiteY18" fmla="*/ 685907 h 2106319"/>
                <a:gd name="connsiteX19" fmla="*/ 352571 w 883454"/>
                <a:gd name="connsiteY19" fmla="*/ 685907 h 2106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83454" h="2106319">
                  <a:moveTo>
                    <a:pt x="352571" y="0"/>
                  </a:moveTo>
                  <a:lnTo>
                    <a:pt x="530882" y="0"/>
                  </a:lnTo>
                  <a:lnTo>
                    <a:pt x="530882" y="685907"/>
                  </a:lnTo>
                  <a:lnTo>
                    <a:pt x="605180" y="685907"/>
                  </a:lnTo>
                  <a:cubicBezTo>
                    <a:pt x="693214" y="685907"/>
                    <a:pt x="764580" y="757272"/>
                    <a:pt x="764580" y="845307"/>
                  </a:cubicBezTo>
                  <a:lnTo>
                    <a:pt x="764580" y="861100"/>
                  </a:lnTo>
                  <a:lnTo>
                    <a:pt x="771250" y="862448"/>
                  </a:lnTo>
                  <a:cubicBezTo>
                    <a:pt x="837189" y="890337"/>
                    <a:pt x="883454" y="955628"/>
                    <a:pt x="883454" y="1031724"/>
                  </a:cubicBezTo>
                  <a:lnTo>
                    <a:pt x="883454" y="1040503"/>
                  </a:lnTo>
                  <a:lnTo>
                    <a:pt x="883454" y="1134392"/>
                  </a:lnTo>
                  <a:lnTo>
                    <a:pt x="883454" y="2106319"/>
                  </a:lnTo>
                  <a:lnTo>
                    <a:pt x="0" y="2106319"/>
                  </a:lnTo>
                  <a:lnTo>
                    <a:pt x="0" y="1134392"/>
                  </a:lnTo>
                  <a:lnTo>
                    <a:pt x="0" y="1040503"/>
                  </a:lnTo>
                  <a:lnTo>
                    <a:pt x="0" y="1031724"/>
                  </a:lnTo>
                  <a:cubicBezTo>
                    <a:pt x="0" y="955628"/>
                    <a:pt x="46266" y="890337"/>
                    <a:pt x="112204" y="862448"/>
                  </a:cubicBezTo>
                  <a:lnTo>
                    <a:pt x="118875" y="861100"/>
                  </a:lnTo>
                  <a:lnTo>
                    <a:pt x="118875" y="845307"/>
                  </a:lnTo>
                  <a:cubicBezTo>
                    <a:pt x="118875" y="757272"/>
                    <a:pt x="190240" y="685907"/>
                    <a:pt x="278275" y="685907"/>
                  </a:cubicBezTo>
                  <a:lnTo>
                    <a:pt x="352571" y="685907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78590" y="60500"/>
            <a:ext cx="379366" cy="115796"/>
            <a:chOff x="2452571" y="1771159"/>
            <a:chExt cx="7813430" cy="2384926"/>
          </a:xfrm>
          <a:solidFill>
            <a:schemeClr val="bg1"/>
          </a:solidFill>
        </p:grpSpPr>
        <p:sp>
          <p:nvSpPr>
            <p:cNvPr id="10" name="任意多边形 9"/>
            <p:cNvSpPr/>
            <p:nvPr/>
          </p:nvSpPr>
          <p:spPr>
            <a:xfrm>
              <a:off x="2452571" y="1771159"/>
              <a:ext cx="2425034" cy="2384926"/>
            </a:xfrm>
            <a:custGeom>
              <a:avLst/>
              <a:gdLst>
                <a:gd name="connsiteX0" fmla="*/ 1061316 w 2425034"/>
                <a:gd name="connsiteY0" fmla="*/ 1820801 h 2384926"/>
                <a:gd name="connsiteX1" fmla="*/ 1061316 w 2425034"/>
                <a:gd name="connsiteY1" fmla="*/ 1934497 h 2384926"/>
                <a:gd name="connsiteX2" fmla="*/ 1412696 w 2425034"/>
                <a:gd name="connsiteY2" fmla="*/ 1934497 h 2384926"/>
                <a:gd name="connsiteX3" fmla="*/ 1412696 w 2425034"/>
                <a:gd name="connsiteY3" fmla="*/ 1820801 h 2384926"/>
                <a:gd name="connsiteX4" fmla="*/ 120868 w 2425034"/>
                <a:gd name="connsiteY4" fmla="*/ 1206315 h 2384926"/>
                <a:gd name="connsiteX5" fmla="*/ 2325416 w 2425034"/>
                <a:gd name="connsiteY5" fmla="*/ 1206315 h 2384926"/>
                <a:gd name="connsiteX6" fmla="*/ 2325416 w 2425034"/>
                <a:gd name="connsiteY6" fmla="*/ 1212974 h 2384926"/>
                <a:gd name="connsiteX7" fmla="*/ 2327059 w 2425034"/>
                <a:gd name="connsiteY7" fmla="*/ 1212974 h 2384926"/>
                <a:gd name="connsiteX8" fmla="*/ 2327059 w 2425034"/>
                <a:gd name="connsiteY8" fmla="*/ 2009089 h 2384926"/>
                <a:gd name="connsiteX9" fmla="*/ 2326257 w 2425034"/>
                <a:gd name="connsiteY9" fmla="*/ 2009089 h 2384926"/>
                <a:gd name="connsiteX10" fmla="*/ 2321117 w 2425034"/>
                <a:gd name="connsiteY10" fmla="*/ 2099646 h 2384926"/>
                <a:gd name="connsiteX11" fmla="*/ 2053758 w 2425034"/>
                <a:gd name="connsiteY11" fmla="*/ 2379579 h 2384926"/>
                <a:gd name="connsiteX12" fmla="*/ 1577842 w 2425034"/>
                <a:gd name="connsiteY12" fmla="*/ 2384926 h 2384926"/>
                <a:gd name="connsiteX13" fmla="*/ 1524872 w 2425034"/>
                <a:gd name="connsiteY13" fmla="*/ 2164897 h 2384926"/>
                <a:gd name="connsiteX14" fmla="*/ 647316 w 2425034"/>
                <a:gd name="connsiteY14" fmla="*/ 2164897 h 2384926"/>
                <a:gd name="connsiteX15" fmla="*/ 647316 w 2425034"/>
                <a:gd name="connsiteY15" fmla="*/ 2111952 h 2384926"/>
                <a:gd name="connsiteX16" fmla="*/ 647316 w 2425034"/>
                <a:gd name="connsiteY16" fmla="*/ 1934497 h 2384926"/>
                <a:gd name="connsiteX17" fmla="*/ 647316 w 2425034"/>
                <a:gd name="connsiteY17" fmla="*/ 1820801 h 2384926"/>
                <a:gd name="connsiteX18" fmla="*/ 647316 w 2425034"/>
                <a:gd name="connsiteY18" fmla="*/ 1669136 h 2384926"/>
                <a:gd name="connsiteX19" fmla="*/ 647316 w 2425034"/>
                <a:gd name="connsiteY19" fmla="*/ 1590401 h 2384926"/>
                <a:gd name="connsiteX20" fmla="*/ 1777716 w 2425034"/>
                <a:gd name="connsiteY20" fmla="*/ 1590401 h 2384926"/>
                <a:gd name="connsiteX21" fmla="*/ 1777716 w 2425034"/>
                <a:gd name="connsiteY21" fmla="*/ 1663372 h 2384926"/>
                <a:gd name="connsiteX22" fmla="*/ 1777716 w 2425034"/>
                <a:gd name="connsiteY22" fmla="*/ 1820801 h 2384926"/>
                <a:gd name="connsiteX23" fmla="*/ 1777716 w 2425034"/>
                <a:gd name="connsiteY23" fmla="*/ 1934497 h 2384926"/>
                <a:gd name="connsiteX24" fmla="*/ 1777716 w 2425034"/>
                <a:gd name="connsiteY24" fmla="*/ 2084915 h 2384926"/>
                <a:gd name="connsiteX25" fmla="*/ 1781042 w 2425034"/>
                <a:gd name="connsiteY25" fmla="*/ 2084805 h 2384926"/>
                <a:gd name="connsiteX26" fmla="*/ 1922413 w 2425034"/>
                <a:gd name="connsiteY26" fmla="*/ 2040094 h 2384926"/>
                <a:gd name="connsiteX27" fmla="*/ 1939371 w 2425034"/>
                <a:gd name="connsiteY27" fmla="*/ 2009089 h 2384926"/>
                <a:gd name="connsiteX28" fmla="*/ 1938259 w 2425034"/>
                <a:gd name="connsiteY28" fmla="*/ 2009089 h 2384926"/>
                <a:gd name="connsiteX29" fmla="*/ 1938259 w 2425034"/>
                <a:gd name="connsiteY29" fmla="*/ 1505115 h 2384926"/>
                <a:gd name="connsiteX30" fmla="*/ 508382 w 2425034"/>
                <a:gd name="connsiteY30" fmla="*/ 1505115 h 2384926"/>
                <a:gd name="connsiteX31" fmla="*/ 508382 w 2425034"/>
                <a:gd name="connsiteY31" fmla="*/ 2375891 h 2384926"/>
                <a:gd name="connsiteX32" fmla="*/ 94382 w 2425034"/>
                <a:gd name="connsiteY32" fmla="*/ 2375891 h 2384926"/>
                <a:gd name="connsiteX33" fmla="*/ 94382 w 2425034"/>
                <a:gd name="connsiteY33" fmla="*/ 1209289 h 2384926"/>
                <a:gd name="connsiteX34" fmla="*/ 120868 w 2425034"/>
                <a:gd name="connsiteY34" fmla="*/ 1209289 h 2384926"/>
                <a:gd name="connsiteX35" fmla="*/ 737010 w 2425034"/>
                <a:gd name="connsiteY35" fmla="*/ 804711 h 2384926"/>
                <a:gd name="connsiteX36" fmla="*/ 737010 w 2425034"/>
                <a:gd name="connsiteY36" fmla="*/ 889879 h 2384926"/>
                <a:gd name="connsiteX37" fmla="*/ 1688043 w 2425034"/>
                <a:gd name="connsiteY37" fmla="*/ 889879 h 2384926"/>
                <a:gd name="connsiteX38" fmla="*/ 1688043 w 2425034"/>
                <a:gd name="connsiteY38" fmla="*/ 804711 h 2384926"/>
                <a:gd name="connsiteX39" fmla="*/ 323010 w 2425034"/>
                <a:gd name="connsiteY39" fmla="*/ 564323 h 2384926"/>
                <a:gd name="connsiteX40" fmla="*/ 737010 w 2425034"/>
                <a:gd name="connsiteY40" fmla="*/ 564323 h 2384926"/>
                <a:gd name="connsiteX41" fmla="*/ 737010 w 2425034"/>
                <a:gd name="connsiteY41" fmla="*/ 574311 h 2384926"/>
                <a:gd name="connsiteX42" fmla="*/ 1688043 w 2425034"/>
                <a:gd name="connsiteY42" fmla="*/ 574311 h 2384926"/>
                <a:gd name="connsiteX43" fmla="*/ 1688043 w 2425034"/>
                <a:gd name="connsiteY43" fmla="*/ 570034 h 2384926"/>
                <a:gd name="connsiteX44" fmla="*/ 2102043 w 2425034"/>
                <a:gd name="connsiteY44" fmla="*/ 570034 h 2384926"/>
                <a:gd name="connsiteX45" fmla="*/ 2102043 w 2425034"/>
                <a:gd name="connsiteY45" fmla="*/ 1120278 h 2384926"/>
                <a:gd name="connsiteX46" fmla="*/ 2087010 w 2425034"/>
                <a:gd name="connsiteY46" fmla="*/ 1120278 h 2384926"/>
                <a:gd name="connsiteX47" fmla="*/ 2087010 w 2425034"/>
                <a:gd name="connsiteY47" fmla="*/ 1120279 h 2384926"/>
                <a:gd name="connsiteX48" fmla="*/ 323010 w 2425034"/>
                <a:gd name="connsiteY48" fmla="*/ 1120279 h 2384926"/>
                <a:gd name="connsiteX49" fmla="*/ 323010 w 2425034"/>
                <a:gd name="connsiteY49" fmla="*/ 1120278 h 2384926"/>
                <a:gd name="connsiteX50" fmla="*/ 323010 w 2425034"/>
                <a:gd name="connsiteY50" fmla="*/ 889879 h 2384926"/>
                <a:gd name="connsiteX51" fmla="*/ 323010 w 2425034"/>
                <a:gd name="connsiteY51" fmla="*/ 804711 h 2384926"/>
                <a:gd name="connsiteX52" fmla="*/ 323010 w 2425034"/>
                <a:gd name="connsiteY52" fmla="*/ 574311 h 2384926"/>
                <a:gd name="connsiteX53" fmla="*/ 1406726 w 2425034"/>
                <a:gd name="connsiteY53" fmla="*/ 0 h 2384926"/>
                <a:gd name="connsiteX54" fmla="*/ 1465455 w 2425034"/>
                <a:gd name="connsiteY54" fmla="*/ 189739 h 2384926"/>
                <a:gd name="connsiteX55" fmla="*/ 2425034 w 2425034"/>
                <a:gd name="connsiteY55" fmla="*/ 189739 h 2384926"/>
                <a:gd name="connsiteX56" fmla="*/ 2425034 w 2425034"/>
                <a:gd name="connsiteY56" fmla="*/ 488539 h 2384926"/>
                <a:gd name="connsiteX57" fmla="*/ 0 w 2425034"/>
                <a:gd name="connsiteY57" fmla="*/ 488539 h 2384926"/>
                <a:gd name="connsiteX58" fmla="*/ 0 w 2425034"/>
                <a:gd name="connsiteY58" fmla="*/ 189739 h 2384926"/>
                <a:gd name="connsiteX59" fmla="*/ 993504 w 2425034"/>
                <a:gd name="connsiteY59" fmla="*/ 189739 h 2384926"/>
                <a:gd name="connsiteX60" fmla="*/ 930811 w 2425034"/>
                <a:gd name="connsiteY60" fmla="*/ 5347 h 2384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425034" h="2384926">
                  <a:moveTo>
                    <a:pt x="1061316" y="1820801"/>
                  </a:moveTo>
                  <a:lnTo>
                    <a:pt x="1061316" y="1934497"/>
                  </a:lnTo>
                  <a:lnTo>
                    <a:pt x="1412696" y="1934497"/>
                  </a:lnTo>
                  <a:lnTo>
                    <a:pt x="1412696" y="1820801"/>
                  </a:lnTo>
                  <a:close/>
                  <a:moveTo>
                    <a:pt x="120868" y="1206315"/>
                  </a:moveTo>
                  <a:lnTo>
                    <a:pt x="2325416" y="1206315"/>
                  </a:lnTo>
                  <a:lnTo>
                    <a:pt x="2325416" y="1212974"/>
                  </a:lnTo>
                  <a:lnTo>
                    <a:pt x="2327059" y="1212974"/>
                  </a:lnTo>
                  <a:lnTo>
                    <a:pt x="2327059" y="2009089"/>
                  </a:lnTo>
                  <a:lnTo>
                    <a:pt x="2326257" y="2009089"/>
                  </a:lnTo>
                  <a:lnTo>
                    <a:pt x="2321117" y="2099646"/>
                  </a:lnTo>
                  <a:cubicBezTo>
                    <a:pt x="2304667" y="2292239"/>
                    <a:pt x="2254952" y="2303156"/>
                    <a:pt x="2053758" y="2379579"/>
                  </a:cubicBezTo>
                  <a:lnTo>
                    <a:pt x="1577842" y="2384926"/>
                  </a:lnTo>
                  <a:lnTo>
                    <a:pt x="1524872" y="2164897"/>
                  </a:lnTo>
                  <a:lnTo>
                    <a:pt x="647316" y="2164897"/>
                  </a:lnTo>
                  <a:lnTo>
                    <a:pt x="647316" y="2111952"/>
                  </a:lnTo>
                  <a:lnTo>
                    <a:pt x="647316" y="1934497"/>
                  </a:lnTo>
                  <a:lnTo>
                    <a:pt x="647316" y="1820801"/>
                  </a:lnTo>
                  <a:lnTo>
                    <a:pt x="647316" y="1669136"/>
                  </a:lnTo>
                  <a:lnTo>
                    <a:pt x="647316" y="1590401"/>
                  </a:lnTo>
                  <a:lnTo>
                    <a:pt x="1777716" y="1590401"/>
                  </a:lnTo>
                  <a:lnTo>
                    <a:pt x="1777716" y="1663372"/>
                  </a:lnTo>
                  <a:lnTo>
                    <a:pt x="1777716" y="1820801"/>
                  </a:lnTo>
                  <a:lnTo>
                    <a:pt x="1777716" y="1934497"/>
                  </a:lnTo>
                  <a:lnTo>
                    <a:pt x="1777716" y="2084915"/>
                  </a:lnTo>
                  <a:lnTo>
                    <a:pt x="1781042" y="2084805"/>
                  </a:lnTo>
                  <a:cubicBezTo>
                    <a:pt x="1843205" y="2079959"/>
                    <a:pt x="1894840" y="2068722"/>
                    <a:pt x="1922413" y="2040094"/>
                  </a:cubicBezTo>
                  <a:lnTo>
                    <a:pt x="1939371" y="2009089"/>
                  </a:lnTo>
                  <a:lnTo>
                    <a:pt x="1938259" y="2009089"/>
                  </a:lnTo>
                  <a:lnTo>
                    <a:pt x="1938259" y="1505115"/>
                  </a:lnTo>
                  <a:lnTo>
                    <a:pt x="508382" y="1505115"/>
                  </a:lnTo>
                  <a:lnTo>
                    <a:pt x="508382" y="2375891"/>
                  </a:lnTo>
                  <a:lnTo>
                    <a:pt x="94382" y="2375891"/>
                  </a:lnTo>
                  <a:lnTo>
                    <a:pt x="94382" y="1209289"/>
                  </a:lnTo>
                  <a:lnTo>
                    <a:pt x="120868" y="1209289"/>
                  </a:lnTo>
                  <a:close/>
                  <a:moveTo>
                    <a:pt x="737010" y="804711"/>
                  </a:moveTo>
                  <a:lnTo>
                    <a:pt x="737010" y="889879"/>
                  </a:lnTo>
                  <a:lnTo>
                    <a:pt x="1688043" y="889879"/>
                  </a:lnTo>
                  <a:lnTo>
                    <a:pt x="1688043" y="804711"/>
                  </a:lnTo>
                  <a:close/>
                  <a:moveTo>
                    <a:pt x="323010" y="564323"/>
                  </a:moveTo>
                  <a:lnTo>
                    <a:pt x="737010" y="564323"/>
                  </a:lnTo>
                  <a:lnTo>
                    <a:pt x="737010" y="574311"/>
                  </a:lnTo>
                  <a:lnTo>
                    <a:pt x="1688043" y="574311"/>
                  </a:lnTo>
                  <a:lnTo>
                    <a:pt x="1688043" y="570034"/>
                  </a:lnTo>
                  <a:lnTo>
                    <a:pt x="2102043" y="570034"/>
                  </a:lnTo>
                  <a:lnTo>
                    <a:pt x="2102043" y="1120278"/>
                  </a:lnTo>
                  <a:lnTo>
                    <a:pt x="2087010" y="1120278"/>
                  </a:lnTo>
                  <a:lnTo>
                    <a:pt x="2087010" y="1120279"/>
                  </a:lnTo>
                  <a:lnTo>
                    <a:pt x="323010" y="1120279"/>
                  </a:lnTo>
                  <a:lnTo>
                    <a:pt x="323010" y="1120278"/>
                  </a:lnTo>
                  <a:lnTo>
                    <a:pt x="323010" y="889879"/>
                  </a:lnTo>
                  <a:lnTo>
                    <a:pt x="323010" y="804711"/>
                  </a:lnTo>
                  <a:lnTo>
                    <a:pt x="323010" y="574311"/>
                  </a:lnTo>
                  <a:close/>
                  <a:moveTo>
                    <a:pt x="1406726" y="0"/>
                  </a:moveTo>
                  <a:lnTo>
                    <a:pt x="1465455" y="189739"/>
                  </a:lnTo>
                  <a:lnTo>
                    <a:pt x="2425034" y="189739"/>
                  </a:lnTo>
                  <a:lnTo>
                    <a:pt x="2425034" y="488539"/>
                  </a:lnTo>
                  <a:lnTo>
                    <a:pt x="0" y="488539"/>
                  </a:lnTo>
                  <a:lnTo>
                    <a:pt x="0" y="189739"/>
                  </a:lnTo>
                  <a:lnTo>
                    <a:pt x="993504" y="189739"/>
                  </a:lnTo>
                  <a:lnTo>
                    <a:pt x="930811" y="5347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5244267" y="1776506"/>
              <a:ext cx="2410925" cy="2352841"/>
            </a:xfrm>
            <a:custGeom>
              <a:avLst/>
              <a:gdLst>
                <a:gd name="connsiteX0" fmla="*/ 1204126 w 2410925"/>
                <a:gd name="connsiteY0" fmla="*/ 506623 h 2352841"/>
                <a:gd name="connsiteX1" fmla="*/ 1204126 w 2410925"/>
                <a:gd name="connsiteY1" fmla="*/ 663935 h 2352841"/>
                <a:gd name="connsiteX2" fmla="*/ 1371279 w 2410925"/>
                <a:gd name="connsiteY2" fmla="*/ 663935 h 2352841"/>
                <a:gd name="connsiteX3" fmla="*/ 1395381 w 2410925"/>
                <a:gd name="connsiteY3" fmla="*/ 648473 h 2352841"/>
                <a:gd name="connsiteX4" fmla="*/ 1590750 w 2410925"/>
                <a:gd name="connsiteY4" fmla="*/ 506623 h 2352841"/>
                <a:gd name="connsiteX5" fmla="*/ 815326 w 2410925"/>
                <a:gd name="connsiteY5" fmla="*/ 0 h 2352841"/>
                <a:gd name="connsiteX6" fmla="*/ 1204126 w 2410925"/>
                <a:gd name="connsiteY6" fmla="*/ 0 h 2352841"/>
                <a:gd name="connsiteX7" fmla="*/ 1204126 w 2410925"/>
                <a:gd name="connsiteY7" fmla="*/ 193423 h 2352841"/>
                <a:gd name="connsiteX8" fmla="*/ 1746067 w 2410925"/>
                <a:gd name="connsiteY8" fmla="*/ 193423 h 2352841"/>
                <a:gd name="connsiteX9" fmla="*/ 1746067 w 2410925"/>
                <a:gd name="connsiteY9" fmla="*/ 382790 h 2352841"/>
                <a:gd name="connsiteX10" fmla="*/ 1867558 w 2410925"/>
                <a:gd name="connsiteY10" fmla="*/ 281719 h 2352841"/>
                <a:gd name="connsiteX11" fmla="*/ 2069431 w 2410925"/>
                <a:gd name="connsiteY11" fmla="*/ 85558 h 2352841"/>
                <a:gd name="connsiteX12" fmla="*/ 2390273 w 2410925"/>
                <a:gd name="connsiteY12" fmla="*/ 315495 h 2352841"/>
                <a:gd name="connsiteX13" fmla="*/ 2108387 w 2410925"/>
                <a:gd name="connsiteY13" fmla="*/ 551406 h 2352841"/>
                <a:gd name="connsiteX14" fmla="*/ 1960645 w 2410925"/>
                <a:gd name="connsiteY14" fmla="*/ 663935 h 2352841"/>
                <a:gd name="connsiteX15" fmla="*/ 2410925 w 2410925"/>
                <a:gd name="connsiteY15" fmla="*/ 663935 h 2352841"/>
                <a:gd name="connsiteX16" fmla="*/ 2410925 w 2410925"/>
                <a:gd name="connsiteY16" fmla="*/ 977135 h 2352841"/>
                <a:gd name="connsiteX17" fmla="*/ 1520001 w 2410925"/>
                <a:gd name="connsiteY17" fmla="*/ 977135 h 2352841"/>
                <a:gd name="connsiteX18" fmla="*/ 1342759 w 2410925"/>
                <a:gd name="connsiteY18" fmla="*/ 1089236 h 2352841"/>
                <a:gd name="connsiteX19" fmla="*/ 2273209 w 2410925"/>
                <a:gd name="connsiteY19" fmla="*/ 1089236 h 2352841"/>
                <a:gd name="connsiteX20" fmla="*/ 2273209 w 2410925"/>
                <a:gd name="connsiteY20" fmla="*/ 1402436 h 2352841"/>
                <a:gd name="connsiteX21" fmla="*/ 897462 w 2410925"/>
                <a:gd name="connsiteY21" fmla="*/ 1402436 h 2352841"/>
                <a:gd name="connsiteX22" fmla="*/ 871670 w 2410925"/>
                <a:gd name="connsiteY22" fmla="*/ 1524612 h 2352841"/>
                <a:gd name="connsiteX23" fmla="*/ 2108899 w 2410925"/>
                <a:gd name="connsiteY23" fmla="*/ 1522298 h 2352841"/>
                <a:gd name="connsiteX24" fmla="*/ 2104554 w 2410925"/>
                <a:gd name="connsiteY24" fmla="*/ 1555327 h 2352841"/>
                <a:gd name="connsiteX25" fmla="*/ 2064084 w 2410925"/>
                <a:gd name="connsiteY25" fmla="*/ 2010610 h 2352841"/>
                <a:gd name="connsiteX26" fmla="*/ 1748589 w 2410925"/>
                <a:gd name="connsiteY26" fmla="*/ 2352841 h 2352841"/>
                <a:gd name="connsiteX27" fmla="*/ 925095 w 2410925"/>
                <a:gd name="connsiteY27" fmla="*/ 2342147 h 2352841"/>
                <a:gd name="connsiteX28" fmla="*/ 844884 w 2410925"/>
                <a:gd name="connsiteY28" fmla="*/ 2015957 h 2352841"/>
                <a:gd name="connsiteX29" fmla="*/ 1545389 w 2410925"/>
                <a:gd name="connsiteY29" fmla="*/ 2026652 h 2352841"/>
                <a:gd name="connsiteX30" fmla="*/ 1668379 w 2410925"/>
                <a:gd name="connsiteY30" fmla="*/ 1887620 h 2352841"/>
                <a:gd name="connsiteX31" fmla="*/ 1671698 w 2410925"/>
                <a:gd name="connsiteY31" fmla="*/ 1831201 h 2352841"/>
                <a:gd name="connsiteX32" fmla="*/ 556955 w 2410925"/>
                <a:gd name="connsiteY32" fmla="*/ 1831201 h 2352841"/>
                <a:gd name="connsiteX33" fmla="*/ 556955 w 2410925"/>
                <a:gd name="connsiteY33" fmla="*/ 1828800 h 2352841"/>
                <a:gd name="connsiteX34" fmla="*/ 433137 w 2410925"/>
                <a:gd name="connsiteY34" fmla="*/ 1828800 h 2352841"/>
                <a:gd name="connsiteX35" fmla="*/ 471764 w 2410925"/>
                <a:gd name="connsiteY35" fmla="*/ 1566130 h 2352841"/>
                <a:gd name="connsiteX36" fmla="*/ 406546 w 2410925"/>
                <a:gd name="connsiteY36" fmla="*/ 1598404 h 2352841"/>
                <a:gd name="connsiteX37" fmla="*/ 117642 w 2410925"/>
                <a:gd name="connsiteY37" fmla="*/ 1732548 h 2352841"/>
                <a:gd name="connsiteX38" fmla="*/ 0 w 2410925"/>
                <a:gd name="connsiteY38" fmla="*/ 1363579 h 2352841"/>
                <a:gd name="connsiteX39" fmla="*/ 575259 w 2410925"/>
                <a:gd name="connsiteY39" fmla="*/ 1117767 h 2352841"/>
                <a:gd name="connsiteX40" fmla="*/ 851379 w 2410925"/>
                <a:gd name="connsiteY40" fmla="*/ 977135 h 2352841"/>
                <a:gd name="connsiteX41" fmla="*/ 31445 w 2410925"/>
                <a:gd name="connsiteY41" fmla="*/ 977135 h 2352841"/>
                <a:gd name="connsiteX42" fmla="*/ 31445 w 2410925"/>
                <a:gd name="connsiteY42" fmla="*/ 663935 h 2352841"/>
                <a:gd name="connsiteX43" fmla="*/ 815326 w 2410925"/>
                <a:gd name="connsiteY43" fmla="*/ 663935 h 2352841"/>
                <a:gd name="connsiteX44" fmla="*/ 815326 w 2410925"/>
                <a:gd name="connsiteY44" fmla="*/ 506623 h 2352841"/>
                <a:gd name="connsiteX45" fmla="*/ 216067 w 2410925"/>
                <a:gd name="connsiteY45" fmla="*/ 506623 h 2352841"/>
                <a:gd name="connsiteX46" fmla="*/ 216067 w 2410925"/>
                <a:gd name="connsiteY46" fmla="*/ 193423 h 2352841"/>
                <a:gd name="connsiteX47" fmla="*/ 815326 w 2410925"/>
                <a:gd name="connsiteY47" fmla="*/ 193423 h 2352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410925" h="2352841">
                  <a:moveTo>
                    <a:pt x="1204126" y="506623"/>
                  </a:moveTo>
                  <a:lnTo>
                    <a:pt x="1204126" y="663935"/>
                  </a:lnTo>
                  <a:lnTo>
                    <a:pt x="1371279" y="663935"/>
                  </a:lnTo>
                  <a:lnTo>
                    <a:pt x="1395381" y="648473"/>
                  </a:lnTo>
                  <a:lnTo>
                    <a:pt x="1590750" y="506623"/>
                  </a:lnTo>
                  <a:close/>
                  <a:moveTo>
                    <a:pt x="815326" y="0"/>
                  </a:moveTo>
                  <a:lnTo>
                    <a:pt x="1204126" y="0"/>
                  </a:lnTo>
                  <a:lnTo>
                    <a:pt x="1204126" y="193423"/>
                  </a:lnTo>
                  <a:lnTo>
                    <a:pt x="1746067" y="193423"/>
                  </a:lnTo>
                  <a:lnTo>
                    <a:pt x="1746067" y="382790"/>
                  </a:lnTo>
                  <a:lnTo>
                    <a:pt x="1867558" y="281719"/>
                  </a:lnTo>
                  <a:cubicBezTo>
                    <a:pt x="1939089" y="217627"/>
                    <a:pt x="2006600" y="152177"/>
                    <a:pt x="2069431" y="85558"/>
                  </a:cubicBezTo>
                  <a:lnTo>
                    <a:pt x="2390273" y="315495"/>
                  </a:lnTo>
                  <a:cubicBezTo>
                    <a:pt x="2296249" y="397934"/>
                    <a:pt x="2202308" y="476445"/>
                    <a:pt x="2108387" y="551406"/>
                  </a:cubicBezTo>
                  <a:lnTo>
                    <a:pt x="1960645" y="663935"/>
                  </a:lnTo>
                  <a:lnTo>
                    <a:pt x="2410925" y="663935"/>
                  </a:lnTo>
                  <a:lnTo>
                    <a:pt x="2410925" y="977135"/>
                  </a:lnTo>
                  <a:lnTo>
                    <a:pt x="1520001" y="977135"/>
                  </a:lnTo>
                  <a:lnTo>
                    <a:pt x="1342759" y="1089236"/>
                  </a:lnTo>
                  <a:lnTo>
                    <a:pt x="2273209" y="1089236"/>
                  </a:lnTo>
                  <a:lnTo>
                    <a:pt x="2273209" y="1402436"/>
                  </a:lnTo>
                  <a:lnTo>
                    <a:pt x="897462" y="1402436"/>
                  </a:lnTo>
                  <a:lnTo>
                    <a:pt x="871670" y="1524612"/>
                  </a:lnTo>
                  <a:lnTo>
                    <a:pt x="2108899" y="1522298"/>
                  </a:lnTo>
                  <a:lnTo>
                    <a:pt x="2104554" y="1555327"/>
                  </a:lnTo>
                  <a:lnTo>
                    <a:pt x="2064084" y="2010610"/>
                  </a:lnTo>
                  <a:cubicBezTo>
                    <a:pt x="2039129" y="2236982"/>
                    <a:pt x="1912575" y="2302932"/>
                    <a:pt x="1748589" y="2352841"/>
                  </a:cubicBezTo>
                  <a:lnTo>
                    <a:pt x="925095" y="2342147"/>
                  </a:lnTo>
                  <a:lnTo>
                    <a:pt x="844884" y="2015957"/>
                  </a:lnTo>
                  <a:lnTo>
                    <a:pt x="1545389" y="2026652"/>
                  </a:lnTo>
                  <a:cubicBezTo>
                    <a:pt x="1602428" y="2023087"/>
                    <a:pt x="1670161" y="2003479"/>
                    <a:pt x="1668379" y="1887620"/>
                  </a:cubicBezTo>
                  <a:lnTo>
                    <a:pt x="1671698" y="1831201"/>
                  </a:lnTo>
                  <a:lnTo>
                    <a:pt x="556955" y="1831201"/>
                  </a:lnTo>
                  <a:lnTo>
                    <a:pt x="556955" y="1828800"/>
                  </a:lnTo>
                  <a:lnTo>
                    <a:pt x="433137" y="1828800"/>
                  </a:lnTo>
                  <a:lnTo>
                    <a:pt x="471764" y="1566130"/>
                  </a:lnTo>
                  <a:lnTo>
                    <a:pt x="406546" y="1598404"/>
                  </a:lnTo>
                  <a:cubicBezTo>
                    <a:pt x="310621" y="1644289"/>
                    <a:pt x="214340" y="1688878"/>
                    <a:pt x="117642" y="1732548"/>
                  </a:cubicBezTo>
                  <a:lnTo>
                    <a:pt x="0" y="1363579"/>
                  </a:lnTo>
                  <a:cubicBezTo>
                    <a:pt x="191168" y="1291835"/>
                    <a:pt x="384676" y="1209397"/>
                    <a:pt x="575259" y="1117767"/>
                  </a:cubicBezTo>
                  <a:lnTo>
                    <a:pt x="851379" y="977135"/>
                  </a:lnTo>
                  <a:lnTo>
                    <a:pt x="31445" y="977135"/>
                  </a:lnTo>
                  <a:lnTo>
                    <a:pt x="31445" y="663935"/>
                  </a:lnTo>
                  <a:lnTo>
                    <a:pt x="815326" y="663935"/>
                  </a:lnTo>
                  <a:lnTo>
                    <a:pt x="815326" y="506623"/>
                  </a:lnTo>
                  <a:lnTo>
                    <a:pt x="216067" y="506623"/>
                  </a:lnTo>
                  <a:lnTo>
                    <a:pt x="216067" y="193423"/>
                  </a:lnTo>
                  <a:lnTo>
                    <a:pt x="815326" y="1934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8042116" y="1805998"/>
              <a:ext cx="2223885" cy="2350086"/>
            </a:xfrm>
            <a:custGeom>
              <a:avLst/>
              <a:gdLst>
                <a:gd name="connsiteX0" fmla="*/ 458468 w 2223885"/>
                <a:gd name="connsiteY0" fmla="*/ 0 h 2350086"/>
                <a:gd name="connsiteX1" fmla="*/ 816972 w 2223885"/>
                <a:gd name="connsiteY1" fmla="*/ 0 h 2350086"/>
                <a:gd name="connsiteX2" fmla="*/ 816972 w 2223885"/>
                <a:gd name="connsiteY2" fmla="*/ 170221 h 2350086"/>
                <a:gd name="connsiteX3" fmla="*/ 1207330 w 2223885"/>
                <a:gd name="connsiteY3" fmla="*/ 170221 h 2350086"/>
                <a:gd name="connsiteX4" fmla="*/ 1207330 w 2223885"/>
                <a:gd name="connsiteY4" fmla="*/ 440221 h 2350086"/>
                <a:gd name="connsiteX5" fmla="*/ 816972 w 2223885"/>
                <a:gd name="connsiteY5" fmla="*/ 440221 h 2350086"/>
                <a:gd name="connsiteX6" fmla="*/ 816972 w 2223885"/>
                <a:gd name="connsiteY6" fmla="*/ 530637 h 2350086"/>
                <a:gd name="connsiteX7" fmla="*/ 1159204 w 2223885"/>
                <a:gd name="connsiteY7" fmla="*/ 530637 h 2350086"/>
                <a:gd name="connsiteX8" fmla="*/ 1159204 w 2223885"/>
                <a:gd name="connsiteY8" fmla="*/ 793437 h 2350086"/>
                <a:gd name="connsiteX9" fmla="*/ 816972 w 2223885"/>
                <a:gd name="connsiteY9" fmla="*/ 793437 h 2350086"/>
                <a:gd name="connsiteX10" fmla="*/ 816972 w 2223885"/>
                <a:gd name="connsiteY10" fmla="*/ 799364 h 2350086"/>
                <a:gd name="connsiteX11" fmla="*/ 815019 w 2223885"/>
                <a:gd name="connsiteY11" fmla="*/ 799364 h 2350086"/>
                <a:gd name="connsiteX12" fmla="*/ 808447 w 2223885"/>
                <a:gd name="connsiteY12" fmla="*/ 889397 h 2350086"/>
                <a:gd name="connsiteX13" fmla="*/ 1213200 w 2223885"/>
                <a:gd name="connsiteY13" fmla="*/ 889397 h 2350086"/>
                <a:gd name="connsiteX14" fmla="*/ 1213200 w 2223885"/>
                <a:gd name="connsiteY14" fmla="*/ 1159397 h 2350086"/>
                <a:gd name="connsiteX15" fmla="*/ 737905 w 2223885"/>
                <a:gd name="connsiteY15" fmla="*/ 1159397 h 2350086"/>
                <a:gd name="connsiteX16" fmla="*/ 688922 w 2223885"/>
                <a:gd name="connsiteY16" fmla="*/ 1257579 h 2350086"/>
                <a:gd name="connsiteX17" fmla="*/ 614424 w 2223885"/>
                <a:gd name="connsiteY17" fmla="*/ 1361170 h 2350086"/>
                <a:gd name="connsiteX18" fmla="*/ 557624 w 2223885"/>
                <a:gd name="connsiteY18" fmla="*/ 1417174 h 2350086"/>
                <a:gd name="connsiteX19" fmla="*/ 587614 w 2223885"/>
                <a:gd name="connsiteY19" fmla="*/ 1417174 h 2350086"/>
                <a:gd name="connsiteX20" fmla="*/ 587614 w 2223885"/>
                <a:gd name="connsiteY20" fmla="*/ 1421653 h 2350086"/>
                <a:gd name="connsiteX21" fmla="*/ 935896 w 2223885"/>
                <a:gd name="connsiteY21" fmla="*/ 1421653 h 2350086"/>
                <a:gd name="connsiteX22" fmla="*/ 935896 w 2223885"/>
                <a:gd name="connsiteY22" fmla="*/ 1282165 h 2350086"/>
                <a:gd name="connsiteX23" fmla="*/ 1286198 w 2223885"/>
                <a:gd name="connsiteY23" fmla="*/ 1282165 h 2350086"/>
                <a:gd name="connsiteX24" fmla="*/ 1286198 w 2223885"/>
                <a:gd name="connsiteY24" fmla="*/ 86126 h 2350086"/>
                <a:gd name="connsiteX25" fmla="*/ 1644615 w 2223885"/>
                <a:gd name="connsiteY25" fmla="*/ 86126 h 2350086"/>
                <a:gd name="connsiteX26" fmla="*/ 1644615 w 2223885"/>
                <a:gd name="connsiteY26" fmla="*/ 89699 h 2350086"/>
                <a:gd name="connsiteX27" fmla="*/ 2223885 w 2223885"/>
                <a:gd name="connsiteY27" fmla="*/ 89699 h 2350086"/>
                <a:gd name="connsiteX28" fmla="*/ 2223885 w 2223885"/>
                <a:gd name="connsiteY28" fmla="*/ 377699 h 2350086"/>
                <a:gd name="connsiteX29" fmla="*/ 2217389 w 2223885"/>
                <a:gd name="connsiteY29" fmla="*/ 377699 h 2350086"/>
                <a:gd name="connsiteX30" fmla="*/ 2217389 w 2223885"/>
                <a:gd name="connsiteY30" fmla="*/ 564511 h 2350086"/>
                <a:gd name="connsiteX31" fmla="*/ 2111035 w 2223885"/>
                <a:gd name="connsiteY31" fmla="*/ 644276 h 2350086"/>
                <a:gd name="connsiteX32" fmla="*/ 2217389 w 2223885"/>
                <a:gd name="connsiteY32" fmla="*/ 740961 h 2350086"/>
                <a:gd name="connsiteX33" fmla="*/ 2217389 w 2223885"/>
                <a:gd name="connsiteY33" fmla="*/ 1062894 h 2350086"/>
                <a:gd name="connsiteX34" fmla="*/ 2210711 w 2223885"/>
                <a:gd name="connsiteY34" fmla="*/ 1062894 h 2350086"/>
                <a:gd name="connsiteX35" fmla="*/ 2196010 w 2223885"/>
                <a:gd name="connsiteY35" fmla="*/ 1122910 h 2350086"/>
                <a:gd name="connsiteX36" fmla="*/ 2004089 w 2223885"/>
                <a:gd name="connsiteY36" fmla="*/ 1264571 h 2350086"/>
                <a:gd name="connsiteX37" fmla="*/ 1726025 w 2223885"/>
                <a:gd name="connsiteY37" fmla="*/ 1269919 h 2350086"/>
                <a:gd name="connsiteX38" fmla="*/ 1651162 w 2223885"/>
                <a:gd name="connsiteY38" fmla="*/ 975813 h 2350086"/>
                <a:gd name="connsiteX39" fmla="*/ 1790194 w 2223885"/>
                <a:gd name="connsiteY39" fmla="*/ 981161 h 2350086"/>
                <a:gd name="connsiteX40" fmla="*/ 1884468 w 2223885"/>
                <a:gd name="connsiteY40" fmla="*/ 921385 h 2350086"/>
                <a:gd name="connsiteX41" fmla="*/ 1893389 w 2223885"/>
                <a:gd name="connsiteY41" fmla="*/ 884415 h 2350086"/>
                <a:gd name="connsiteX42" fmla="*/ 1893389 w 2223885"/>
                <a:gd name="connsiteY42" fmla="*/ 377699 h 2350086"/>
                <a:gd name="connsiteX43" fmla="*/ 1644615 w 2223885"/>
                <a:gd name="connsiteY43" fmla="*/ 377699 h 2350086"/>
                <a:gd name="connsiteX44" fmla="*/ 1644615 w 2223885"/>
                <a:gd name="connsiteY44" fmla="*/ 1331726 h 2350086"/>
                <a:gd name="connsiteX45" fmla="*/ 1336951 w 2223885"/>
                <a:gd name="connsiteY45" fmla="*/ 1331726 h 2350086"/>
                <a:gd name="connsiteX46" fmla="*/ 1336951 w 2223885"/>
                <a:gd name="connsiteY46" fmla="*/ 1421653 h 2350086"/>
                <a:gd name="connsiteX47" fmla="*/ 2111035 w 2223885"/>
                <a:gd name="connsiteY47" fmla="*/ 1421653 h 2350086"/>
                <a:gd name="connsiteX48" fmla="*/ 2111035 w 2223885"/>
                <a:gd name="connsiteY48" fmla="*/ 1438558 h 2350086"/>
                <a:gd name="connsiteX49" fmla="*/ 2111035 w 2223885"/>
                <a:gd name="connsiteY49" fmla="*/ 1742713 h 2350086"/>
                <a:gd name="connsiteX50" fmla="*/ 2111035 w 2223885"/>
                <a:gd name="connsiteY50" fmla="*/ 1949034 h 2350086"/>
                <a:gd name="connsiteX51" fmla="*/ 2111036 w 2223885"/>
                <a:gd name="connsiteY51" fmla="*/ 1949034 h 2350086"/>
                <a:gd name="connsiteX52" fmla="*/ 2111035 w 2223885"/>
                <a:gd name="connsiteY52" fmla="*/ 1949043 h 2350086"/>
                <a:gd name="connsiteX53" fmla="*/ 2111035 w 2223885"/>
                <a:gd name="connsiteY53" fmla="*/ 1961679 h 2350086"/>
                <a:gd name="connsiteX54" fmla="*/ 2109667 w 2223885"/>
                <a:gd name="connsiteY54" fmla="*/ 1961679 h 2350086"/>
                <a:gd name="connsiteX55" fmla="*/ 2102460 w 2223885"/>
                <a:gd name="connsiteY55" fmla="*/ 2028258 h 2350086"/>
                <a:gd name="connsiteX56" fmla="*/ 1843668 w 2223885"/>
                <a:gd name="connsiteY56" fmla="*/ 2232445 h 2350086"/>
                <a:gd name="connsiteX57" fmla="*/ 1464004 w 2223885"/>
                <a:gd name="connsiteY57" fmla="*/ 2227098 h 2350086"/>
                <a:gd name="connsiteX58" fmla="*/ 1373099 w 2223885"/>
                <a:gd name="connsiteY58" fmla="*/ 1927645 h 2350086"/>
                <a:gd name="connsiteX59" fmla="*/ 1608383 w 2223885"/>
                <a:gd name="connsiteY59" fmla="*/ 1943687 h 2350086"/>
                <a:gd name="connsiteX60" fmla="*/ 1713693 w 2223885"/>
                <a:gd name="connsiteY60" fmla="*/ 1903956 h 2350086"/>
                <a:gd name="connsiteX61" fmla="*/ 1721895 w 2223885"/>
                <a:gd name="connsiteY61" fmla="*/ 1877033 h 2350086"/>
                <a:gd name="connsiteX62" fmla="*/ 1721895 w 2223885"/>
                <a:gd name="connsiteY62" fmla="*/ 1742713 h 2350086"/>
                <a:gd name="connsiteX63" fmla="*/ 1336951 w 2223885"/>
                <a:gd name="connsiteY63" fmla="*/ 1742713 h 2350086"/>
                <a:gd name="connsiteX64" fmla="*/ 1336951 w 2223885"/>
                <a:gd name="connsiteY64" fmla="*/ 2350086 h 2350086"/>
                <a:gd name="connsiteX65" fmla="*/ 935896 w 2223885"/>
                <a:gd name="connsiteY65" fmla="*/ 2350086 h 2350086"/>
                <a:gd name="connsiteX66" fmla="*/ 935896 w 2223885"/>
                <a:gd name="connsiteY66" fmla="*/ 1742713 h 2350086"/>
                <a:gd name="connsiteX67" fmla="*/ 587614 w 2223885"/>
                <a:gd name="connsiteY67" fmla="*/ 1742713 h 2350086"/>
                <a:gd name="connsiteX68" fmla="*/ 587614 w 2223885"/>
                <a:gd name="connsiteY68" fmla="*/ 2216538 h 2350086"/>
                <a:gd name="connsiteX69" fmla="*/ 186559 w 2223885"/>
                <a:gd name="connsiteY69" fmla="*/ 2216538 h 2350086"/>
                <a:gd name="connsiteX70" fmla="*/ 186559 w 2223885"/>
                <a:gd name="connsiteY70" fmla="*/ 1521822 h 2350086"/>
                <a:gd name="connsiteX71" fmla="*/ 41603 w 2223885"/>
                <a:gd name="connsiteY71" fmla="*/ 1376866 h 2350086"/>
                <a:gd name="connsiteX72" fmla="*/ 313556 w 2223885"/>
                <a:gd name="connsiteY72" fmla="*/ 1161269 h 2350086"/>
                <a:gd name="connsiteX73" fmla="*/ 314825 w 2223885"/>
                <a:gd name="connsiteY73" fmla="*/ 1159397 h 2350086"/>
                <a:gd name="connsiteX74" fmla="*/ 0 w 2223885"/>
                <a:gd name="connsiteY74" fmla="*/ 1159397 h 2350086"/>
                <a:gd name="connsiteX75" fmla="*/ 0 w 2223885"/>
                <a:gd name="connsiteY75" fmla="*/ 889397 h 2350086"/>
                <a:gd name="connsiteX76" fmla="*/ 437594 w 2223885"/>
                <a:gd name="connsiteY76" fmla="*/ 889397 h 2350086"/>
                <a:gd name="connsiteX77" fmla="*/ 446207 w 2223885"/>
                <a:gd name="connsiteY77" fmla="*/ 863519 h 2350086"/>
                <a:gd name="connsiteX78" fmla="*/ 447384 w 2223885"/>
                <a:gd name="connsiteY78" fmla="*/ 793437 h 2350086"/>
                <a:gd name="connsiteX79" fmla="*/ 100288 w 2223885"/>
                <a:gd name="connsiteY79" fmla="*/ 793437 h 2350086"/>
                <a:gd name="connsiteX80" fmla="*/ 100288 w 2223885"/>
                <a:gd name="connsiteY80" fmla="*/ 530637 h 2350086"/>
                <a:gd name="connsiteX81" fmla="*/ 458468 w 2223885"/>
                <a:gd name="connsiteY81" fmla="*/ 530637 h 2350086"/>
                <a:gd name="connsiteX82" fmla="*/ 458468 w 2223885"/>
                <a:gd name="connsiteY82" fmla="*/ 440221 h 2350086"/>
                <a:gd name="connsiteX83" fmla="*/ 53495 w 2223885"/>
                <a:gd name="connsiteY83" fmla="*/ 440221 h 2350086"/>
                <a:gd name="connsiteX84" fmla="*/ 53495 w 2223885"/>
                <a:gd name="connsiteY84" fmla="*/ 170221 h 2350086"/>
                <a:gd name="connsiteX85" fmla="*/ 458468 w 2223885"/>
                <a:gd name="connsiteY85" fmla="*/ 170221 h 235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2223885" h="2350086">
                  <a:moveTo>
                    <a:pt x="458468" y="0"/>
                  </a:moveTo>
                  <a:lnTo>
                    <a:pt x="816972" y="0"/>
                  </a:lnTo>
                  <a:lnTo>
                    <a:pt x="816972" y="170221"/>
                  </a:lnTo>
                  <a:lnTo>
                    <a:pt x="1207330" y="170221"/>
                  </a:lnTo>
                  <a:lnTo>
                    <a:pt x="1207330" y="440221"/>
                  </a:lnTo>
                  <a:lnTo>
                    <a:pt x="816972" y="440221"/>
                  </a:lnTo>
                  <a:lnTo>
                    <a:pt x="816972" y="530637"/>
                  </a:lnTo>
                  <a:lnTo>
                    <a:pt x="1159204" y="530637"/>
                  </a:lnTo>
                  <a:lnTo>
                    <a:pt x="1159204" y="793437"/>
                  </a:lnTo>
                  <a:lnTo>
                    <a:pt x="816972" y="793437"/>
                  </a:lnTo>
                  <a:lnTo>
                    <a:pt x="816972" y="799364"/>
                  </a:lnTo>
                  <a:lnTo>
                    <a:pt x="815019" y="799364"/>
                  </a:lnTo>
                  <a:lnTo>
                    <a:pt x="808447" y="889397"/>
                  </a:lnTo>
                  <a:lnTo>
                    <a:pt x="1213200" y="889397"/>
                  </a:lnTo>
                  <a:lnTo>
                    <a:pt x="1213200" y="1159397"/>
                  </a:lnTo>
                  <a:lnTo>
                    <a:pt x="737905" y="1159397"/>
                  </a:lnTo>
                  <a:lnTo>
                    <a:pt x="688922" y="1257579"/>
                  </a:lnTo>
                  <a:cubicBezTo>
                    <a:pt x="667238" y="1293677"/>
                    <a:pt x="642485" y="1328305"/>
                    <a:pt x="614424" y="1361170"/>
                  </a:cubicBezTo>
                  <a:lnTo>
                    <a:pt x="557624" y="1417174"/>
                  </a:lnTo>
                  <a:lnTo>
                    <a:pt x="587614" y="1417174"/>
                  </a:lnTo>
                  <a:lnTo>
                    <a:pt x="587614" y="1421653"/>
                  </a:lnTo>
                  <a:lnTo>
                    <a:pt x="935896" y="1421653"/>
                  </a:lnTo>
                  <a:lnTo>
                    <a:pt x="935896" y="1282165"/>
                  </a:lnTo>
                  <a:lnTo>
                    <a:pt x="1286198" y="1282165"/>
                  </a:lnTo>
                  <a:lnTo>
                    <a:pt x="1286198" y="86126"/>
                  </a:lnTo>
                  <a:lnTo>
                    <a:pt x="1644615" y="86126"/>
                  </a:lnTo>
                  <a:lnTo>
                    <a:pt x="1644615" y="89699"/>
                  </a:lnTo>
                  <a:lnTo>
                    <a:pt x="2223885" y="89699"/>
                  </a:lnTo>
                  <a:lnTo>
                    <a:pt x="2223885" y="377699"/>
                  </a:lnTo>
                  <a:lnTo>
                    <a:pt x="2217389" y="377699"/>
                  </a:lnTo>
                  <a:lnTo>
                    <a:pt x="2217389" y="564511"/>
                  </a:lnTo>
                  <a:lnTo>
                    <a:pt x="2111035" y="644276"/>
                  </a:lnTo>
                  <a:lnTo>
                    <a:pt x="2217389" y="740961"/>
                  </a:lnTo>
                  <a:lnTo>
                    <a:pt x="2217389" y="1062894"/>
                  </a:lnTo>
                  <a:lnTo>
                    <a:pt x="2210711" y="1062894"/>
                  </a:lnTo>
                  <a:lnTo>
                    <a:pt x="2196010" y="1122910"/>
                  </a:lnTo>
                  <a:cubicBezTo>
                    <a:pt x="2170881" y="1186204"/>
                    <a:pt x="2119632" y="1224048"/>
                    <a:pt x="2004089" y="1264571"/>
                  </a:cubicBezTo>
                  <a:lnTo>
                    <a:pt x="1726025" y="1269919"/>
                  </a:lnTo>
                  <a:lnTo>
                    <a:pt x="1651162" y="975813"/>
                  </a:lnTo>
                  <a:lnTo>
                    <a:pt x="1790194" y="981161"/>
                  </a:lnTo>
                  <a:cubicBezTo>
                    <a:pt x="1822288" y="976304"/>
                    <a:pt x="1863759" y="963411"/>
                    <a:pt x="1884468" y="921385"/>
                  </a:cubicBezTo>
                  <a:lnTo>
                    <a:pt x="1893389" y="884415"/>
                  </a:lnTo>
                  <a:lnTo>
                    <a:pt x="1893389" y="377699"/>
                  </a:lnTo>
                  <a:lnTo>
                    <a:pt x="1644615" y="377699"/>
                  </a:lnTo>
                  <a:lnTo>
                    <a:pt x="1644615" y="1331726"/>
                  </a:lnTo>
                  <a:lnTo>
                    <a:pt x="1336951" y="1331726"/>
                  </a:lnTo>
                  <a:lnTo>
                    <a:pt x="1336951" y="1421653"/>
                  </a:lnTo>
                  <a:lnTo>
                    <a:pt x="2111035" y="1421653"/>
                  </a:lnTo>
                  <a:lnTo>
                    <a:pt x="2111035" y="1438558"/>
                  </a:lnTo>
                  <a:lnTo>
                    <a:pt x="2111035" y="1742713"/>
                  </a:lnTo>
                  <a:lnTo>
                    <a:pt x="2111035" y="1949034"/>
                  </a:lnTo>
                  <a:lnTo>
                    <a:pt x="2111036" y="1949034"/>
                  </a:lnTo>
                  <a:lnTo>
                    <a:pt x="2111035" y="1949043"/>
                  </a:lnTo>
                  <a:lnTo>
                    <a:pt x="2111035" y="1961679"/>
                  </a:lnTo>
                  <a:lnTo>
                    <a:pt x="2109667" y="1961679"/>
                  </a:lnTo>
                  <a:lnTo>
                    <a:pt x="2102460" y="2028258"/>
                  </a:lnTo>
                  <a:cubicBezTo>
                    <a:pt x="2081829" y="2106367"/>
                    <a:pt x="2017667" y="2179453"/>
                    <a:pt x="1843668" y="2232445"/>
                  </a:cubicBezTo>
                  <a:lnTo>
                    <a:pt x="1464004" y="2227098"/>
                  </a:lnTo>
                  <a:lnTo>
                    <a:pt x="1373099" y="1927645"/>
                  </a:lnTo>
                  <a:lnTo>
                    <a:pt x="1608383" y="1943687"/>
                  </a:lnTo>
                  <a:cubicBezTo>
                    <a:pt x="1664583" y="1941494"/>
                    <a:pt x="1696672" y="1935283"/>
                    <a:pt x="1713693" y="1903956"/>
                  </a:cubicBezTo>
                  <a:lnTo>
                    <a:pt x="1721895" y="1877033"/>
                  </a:lnTo>
                  <a:lnTo>
                    <a:pt x="1721895" y="1742713"/>
                  </a:lnTo>
                  <a:lnTo>
                    <a:pt x="1336951" y="1742713"/>
                  </a:lnTo>
                  <a:lnTo>
                    <a:pt x="1336951" y="2350086"/>
                  </a:lnTo>
                  <a:lnTo>
                    <a:pt x="935896" y="2350086"/>
                  </a:lnTo>
                  <a:lnTo>
                    <a:pt x="935896" y="1742713"/>
                  </a:lnTo>
                  <a:lnTo>
                    <a:pt x="587614" y="1742713"/>
                  </a:lnTo>
                  <a:lnTo>
                    <a:pt x="587614" y="2216538"/>
                  </a:lnTo>
                  <a:lnTo>
                    <a:pt x="186559" y="2216538"/>
                  </a:lnTo>
                  <a:lnTo>
                    <a:pt x="186559" y="1521822"/>
                  </a:lnTo>
                  <a:lnTo>
                    <a:pt x="41603" y="1376866"/>
                  </a:lnTo>
                  <a:cubicBezTo>
                    <a:pt x="181665" y="1284165"/>
                    <a:pt x="259219" y="1229563"/>
                    <a:pt x="313556" y="1161269"/>
                  </a:cubicBezTo>
                  <a:lnTo>
                    <a:pt x="314825" y="1159397"/>
                  </a:lnTo>
                  <a:lnTo>
                    <a:pt x="0" y="1159397"/>
                  </a:lnTo>
                  <a:lnTo>
                    <a:pt x="0" y="889397"/>
                  </a:lnTo>
                  <a:lnTo>
                    <a:pt x="437594" y="889397"/>
                  </a:lnTo>
                  <a:lnTo>
                    <a:pt x="446207" y="863519"/>
                  </a:lnTo>
                  <a:lnTo>
                    <a:pt x="447384" y="793437"/>
                  </a:lnTo>
                  <a:lnTo>
                    <a:pt x="100288" y="793437"/>
                  </a:lnTo>
                  <a:lnTo>
                    <a:pt x="100288" y="530637"/>
                  </a:lnTo>
                  <a:lnTo>
                    <a:pt x="458468" y="530637"/>
                  </a:lnTo>
                  <a:lnTo>
                    <a:pt x="458468" y="440221"/>
                  </a:lnTo>
                  <a:lnTo>
                    <a:pt x="53495" y="440221"/>
                  </a:lnTo>
                  <a:lnTo>
                    <a:pt x="53495" y="170221"/>
                  </a:lnTo>
                  <a:lnTo>
                    <a:pt x="458468" y="170221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矩形 12"/>
          <p:cNvSpPr/>
          <p:nvPr/>
        </p:nvSpPr>
        <p:spPr>
          <a:xfrm>
            <a:off x="7741920" y="0"/>
            <a:ext cx="3471031" cy="244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zh-CN" altLang="en-US" sz="1200" dirty="0">
                <a:solidFill>
                  <a:srgbClr val="DA251C"/>
                </a:solidFill>
              </a:rPr>
              <a:t>化学专题七　碳、硅及其化合物 无机非金属材料</a:t>
            </a:r>
          </a:p>
        </p:txBody>
      </p:sp>
    </p:spTree>
    <p:extLst>
      <p:ext uri="{BB962C8B-B14F-4D97-AF65-F5344CB8AC3E}">
        <p14:creationId xmlns:p14="http://schemas.microsoft.com/office/powerpoint/2010/main" val="29160354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721571" y="2254128"/>
            <a:ext cx="4801314" cy="499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solidFill>
                  <a:srgbClr val="DA251C"/>
                </a:solidFill>
              </a:rPr>
              <a:t>找新题，组好卷！智能筛选，一键成卷！</a:t>
            </a:r>
            <a:endParaRPr lang="en-US" altLang="zh-CN" sz="2000" dirty="0">
              <a:solidFill>
                <a:srgbClr val="DA251C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05"/>
          <a:stretch/>
        </p:blipFill>
        <p:spPr>
          <a:xfrm>
            <a:off x="8514840" y="1725644"/>
            <a:ext cx="1214777" cy="28899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830575" y="2816547"/>
            <a:ext cx="4583306" cy="5355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强区名校，新题好卷，每日更新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智能选题，模板体例，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步成卷</a:t>
            </a:r>
            <a:endParaRPr lang="en-US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 algn="ctr">
              <a:lnSpc>
                <a:spcPct val="120000"/>
              </a:lnSpc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自动查重，一键替换，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难度自定，天星原创题库，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好题随选随用</a:t>
            </a: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!</a:t>
            </a:r>
          </a:p>
        </p:txBody>
      </p:sp>
      <p:sp>
        <p:nvSpPr>
          <p:cNvPr id="9" name="矩形 8"/>
          <p:cNvSpPr/>
          <p:nvPr/>
        </p:nvSpPr>
        <p:spPr>
          <a:xfrm>
            <a:off x="8516934" y="4347700"/>
            <a:ext cx="1210588" cy="4303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免费组卷</a:t>
            </a:r>
            <a:endParaRPr lang="zh-CN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6096000" y="1251857"/>
            <a:ext cx="0" cy="435428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hlinkClick r:id="rId3"/>
          </p:cNvPr>
          <p:cNvSpPr/>
          <p:nvPr/>
        </p:nvSpPr>
        <p:spPr>
          <a:xfrm>
            <a:off x="7924799" y="4833257"/>
            <a:ext cx="2394857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</a:rPr>
              <a:t>www.wln100.com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474395" y="4313171"/>
            <a:ext cx="34483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2019《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高考帮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》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增值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课件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矩形 15">
            <a:hlinkClick r:id="rId4"/>
          </p:cNvPr>
          <p:cNvSpPr/>
          <p:nvPr/>
        </p:nvSpPr>
        <p:spPr>
          <a:xfrm>
            <a:off x="1902399" y="4833257"/>
            <a:ext cx="2385706" cy="478971"/>
          </a:xfrm>
          <a:prstGeom prst="rect">
            <a:avLst/>
          </a:prstGeom>
          <a:solidFill>
            <a:srgbClr val="DA251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bg1"/>
                </a:solidFill>
              </a:rPr>
              <a:t>查看更多 </a:t>
            </a:r>
            <a:r>
              <a:rPr lang="en-US" altLang="zh-CN" sz="1400" dirty="0">
                <a:solidFill>
                  <a:schemeClr val="bg1"/>
                </a:solidFill>
              </a:rPr>
              <a:t>&gt;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1678" y="1805495"/>
            <a:ext cx="1654790" cy="2382898"/>
          </a:xfrm>
          <a:prstGeom prst="rect">
            <a:avLst/>
          </a:prstGeom>
          <a:solidFill>
            <a:srgbClr val="C00000"/>
          </a:solidFill>
          <a:ln>
            <a:solidFill>
              <a:srgbClr val="DA251C"/>
            </a:solidFill>
          </a:ln>
        </p:spPr>
      </p:pic>
    </p:spTree>
    <p:extLst>
      <p:ext uri="{BB962C8B-B14F-4D97-AF65-F5344CB8AC3E}">
        <p14:creationId xmlns:p14="http://schemas.microsoft.com/office/powerpoint/2010/main" val="2749715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" y="1273629"/>
            <a:ext cx="3951514" cy="4354285"/>
          </a:xfrm>
          <a:prstGeom prst="rect">
            <a:avLst/>
          </a:prstGeom>
          <a:solidFill>
            <a:srgbClr val="DA251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考情精解读</a:t>
            </a:r>
          </a:p>
        </p:txBody>
      </p:sp>
      <p:sp>
        <p:nvSpPr>
          <p:cNvPr id="3" name="矩形 2">
            <a:hlinkClick r:id="rId2" action="ppaction://hlinksldjump"/>
          </p:cNvPr>
          <p:cNvSpPr/>
          <p:nvPr/>
        </p:nvSpPr>
        <p:spPr>
          <a:xfrm>
            <a:off x="4659086" y="1273628"/>
            <a:ext cx="6487885" cy="435428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考纲要求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命题规律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命题分析预测</a:t>
            </a:r>
            <a:endParaRPr lang="en-US" altLang="zh-CN" sz="28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知识体系构建</a:t>
            </a:r>
          </a:p>
        </p:txBody>
      </p:sp>
    </p:spTree>
    <p:extLst>
      <p:ext uri="{BB962C8B-B14F-4D97-AF65-F5344CB8AC3E}">
        <p14:creationId xmlns:p14="http://schemas.microsoft.com/office/powerpoint/2010/main" val="462961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9958" y="1319555"/>
            <a:ext cx="11723913" cy="2601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/>
              <a:t>1.</a:t>
            </a:r>
            <a:r>
              <a:rPr lang="zh-CN" altLang="zh-CN" sz="2800" dirty="0"/>
              <a:t>了解常见非金属元素</a:t>
            </a:r>
            <a:r>
              <a:rPr lang="en-US" altLang="zh-CN" sz="2800" dirty="0"/>
              <a:t>(C</a:t>
            </a:r>
            <a:r>
              <a:rPr lang="zh-CN" altLang="zh-CN" sz="2800" dirty="0"/>
              <a:t>、</a:t>
            </a:r>
            <a:r>
              <a:rPr lang="en-US" altLang="zh-CN" sz="2800" dirty="0"/>
              <a:t>Si)</a:t>
            </a:r>
            <a:r>
              <a:rPr lang="zh-CN" altLang="zh-CN" sz="2800" dirty="0"/>
              <a:t>单质及其重要化合物的制备方法</a:t>
            </a:r>
            <a:r>
              <a:rPr lang="en-US" altLang="zh-CN" sz="2800" dirty="0"/>
              <a:t>,</a:t>
            </a:r>
            <a:r>
              <a:rPr lang="zh-CN" altLang="zh-CN" sz="2800" dirty="0"/>
              <a:t>掌握其主要性质及其应用。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2.</a:t>
            </a:r>
            <a:r>
              <a:rPr lang="zh-CN" altLang="zh-CN" sz="2800" dirty="0"/>
              <a:t>了解常见非金属元素</a:t>
            </a:r>
            <a:r>
              <a:rPr lang="en-US" altLang="zh-CN" sz="2800" dirty="0"/>
              <a:t>(C</a:t>
            </a:r>
            <a:r>
              <a:rPr lang="zh-CN" altLang="zh-CN" sz="2800" dirty="0"/>
              <a:t>、</a:t>
            </a:r>
            <a:r>
              <a:rPr lang="en-US" altLang="zh-CN" sz="2800" dirty="0"/>
              <a:t>Si)</a:t>
            </a:r>
            <a:r>
              <a:rPr lang="zh-CN" altLang="zh-CN" sz="2800" dirty="0"/>
              <a:t>单质及其重要化合物对环境的影响。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3.</a:t>
            </a:r>
            <a:r>
              <a:rPr lang="zh-CN" altLang="zh-CN" sz="2800" dirty="0"/>
              <a:t>以上各部分知识的综合应用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考纲要求</a:t>
            </a:r>
          </a:p>
        </p:txBody>
      </p:sp>
    </p:spTree>
    <p:extLst>
      <p:ext uri="{BB962C8B-B14F-4D97-AF65-F5344CB8AC3E}">
        <p14:creationId xmlns:p14="http://schemas.microsoft.com/office/powerpoint/2010/main" val="164307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命题规律</a:t>
            </a:r>
          </a:p>
        </p:txBody>
      </p:sp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xmlns="" id="{E121C589-5773-48FD-A6FB-F154B2FC5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65136"/>
              </p:ext>
            </p:extLst>
          </p:nvPr>
        </p:nvGraphicFramePr>
        <p:xfrm>
          <a:off x="641885" y="863603"/>
          <a:ext cx="10908229" cy="5386725"/>
        </p:xfrm>
        <a:graphic>
          <a:graphicData uri="http://schemas.openxmlformats.org/drawingml/2006/table">
            <a:tbl>
              <a:tblPr firstRow="1" firstCol="1" bandRow="1"/>
              <a:tblGrid>
                <a:gridCol w="1788799">
                  <a:extLst>
                    <a:ext uri="{9D8B030D-6E8A-4147-A177-3AD203B41FA5}">
                      <a16:colId xmlns:a16="http://schemas.microsoft.com/office/drawing/2014/main" xmlns="" val="1452197166"/>
                    </a:ext>
                  </a:extLst>
                </a:gridCol>
                <a:gridCol w="4606724">
                  <a:extLst>
                    <a:ext uri="{9D8B030D-6E8A-4147-A177-3AD203B41FA5}">
                      <a16:colId xmlns:a16="http://schemas.microsoft.com/office/drawing/2014/main" xmlns="" val="1142463843"/>
                    </a:ext>
                  </a:extLst>
                </a:gridCol>
                <a:gridCol w="4512706">
                  <a:extLst>
                    <a:ext uri="{9D8B030D-6E8A-4147-A177-3AD203B41FA5}">
                      <a16:colId xmlns:a16="http://schemas.microsoft.com/office/drawing/2014/main" xmlns="" val="507570111"/>
                    </a:ext>
                  </a:extLst>
                </a:gridCol>
              </a:tblGrid>
              <a:tr h="63175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2800" b="1" dirty="0">
                          <a:solidFill>
                            <a:srgbClr val="DA251C"/>
                          </a:solidFill>
                          <a:latin typeface="+mj-lt"/>
                          <a:ea typeface="+mj-ea"/>
                        </a:rPr>
                        <a:t>核心考点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j-lt"/>
                          <a:ea typeface="+mj-ea"/>
                          <a:cs typeface="+mn-cs"/>
                        </a:rPr>
                        <a:t>考题取样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63600" rtl="0" eaLnBrk="1" latinLnBrk="0" hangingPunct="1">
                        <a:lnSpc>
                          <a:spcPct val="100000"/>
                        </a:lnSpc>
                      </a:pPr>
                      <a:r>
                        <a:rPr lang="zh-CN" altLang="en-US" sz="2800" b="1" kern="1200" dirty="0">
                          <a:solidFill>
                            <a:srgbClr val="DA251C"/>
                          </a:solidFill>
                          <a:latin typeface="+mj-lt"/>
                          <a:ea typeface="+mj-ea"/>
                          <a:cs typeface="+mn-cs"/>
                        </a:rPr>
                        <a:t>考向必究</a:t>
                      </a:r>
                    </a:p>
                  </a:txBody>
                  <a:tcPr marL="148833" marR="148833" marT="74416" marB="74416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9257953"/>
                  </a:ext>
                </a:extLst>
              </a:tr>
              <a:tr h="750676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n-cs"/>
                        </a:rPr>
                        <a:t>碳、硅及其化合物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Ⅲ,T7D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HF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反应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4355476"/>
                  </a:ext>
                </a:extLst>
              </a:tr>
              <a:tr h="725547">
                <a:tc v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CN" sz="24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Ⅱ,T13B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金属钠在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中燃烧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826356"/>
                  </a:ext>
                </a:extLst>
              </a:tr>
              <a:tr h="93678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2016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Ⅱ,T12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NaHCO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BaCO</a:t>
                      </a:r>
                      <a:r>
                        <a:rPr lang="en-US" sz="2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与酸的反应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1)</a:t>
                      </a:r>
                      <a:endParaRPr lang="zh-CN" sz="280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393264"/>
                  </a:ext>
                </a:extLst>
              </a:tr>
              <a:tr h="140517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Ⅱ,T26(4);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2015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新课标全国卷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Ⅱ,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T13D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草酸与酸性高锰酸钾溶液的反应</a:t>
                      </a: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77566739"/>
                  </a:ext>
                </a:extLst>
              </a:tr>
              <a:tr h="9367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zh-CN" sz="280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  <a:cs typeface="+mn-cs"/>
                        </a:rPr>
                        <a:t>无机非金属材料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全国卷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Ⅲ,T27(1)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陶瓷主要成分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SiO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与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Na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2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sz="2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的反应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CN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方法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+mj-ea"/>
                          <a:cs typeface="Times New Roman" panose="02020603050405020304" pitchFamily="18" charset="0"/>
                        </a:rPr>
                        <a:t>2)</a:t>
                      </a:r>
                      <a:endParaRPr lang="zh-CN" sz="2800" dirty="0">
                        <a:solidFill>
                          <a:srgbClr val="000000"/>
                        </a:solidFill>
                        <a:effectLst/>
                        <a:latin typeface="+mj-lt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66675" marR="66675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5626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1235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34043" y="949904"/>
            <a:ext cx="117239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/>
              <a:t>考</a:t>
            </a:r>
            <a:r>
              <a:rPr lang="zh-CN" altLang="zh-CN" sz="2800" b="1" dirty="0"/>
              <a:t>情分析</a:t>
            </a:r>
            <a:r>
              <a:rPr lang="zh-CN" altLang="zh-CN" sz="2800" dirty="0"/>
              <a:t>　高考对本专题内容的考查主要体现在以下三个方面</a:t>
            </a:r>
            <a:r>
              <a:rPr lang="en-US" altLang="zh-CN" sz="2800" dirty="0"/>
              <a:t>:(1)</a:t>
            </a:r>
            <a:r>
              <a:rPr lang="zh-CN" altLang="zh-CN" sz="2800" dirty="0"/>
              <a:t>结合</a:t>
            </a:r>
            <a:r>
              <a:rPr lang="en-US" altLang="zh-CN" sz="2800" dirty="0"/>
              <a:t>STSE,</a:t>
            </a:r>
            <a:r>
              <a:rPr lang="zh-CN" altLang="zh-CN" sz="2800" dirty="0"/>
              <a:t>以能源、温室效应等为背景</a:t>
            </a:r>
            <a:r>
              <a:rPr lang="en-US" altLang="zh-CN" sz="2800" dirty="0"/>
              <a:t>,</a:t>
            </a:r>
            <a:r>
              <a:rPr lang="zh-CN" altLang="zh-CN" sz="2800" dirty="0"/>
              <a:t>考查碳</a:t>
            </a:r>
            <a:r>
              <a:rPr lang="en-US" altLang="zh-CN" sz="2800" dirty="0"/>
              <a:t>(CO</a:t>
            </a:r>
            <a:r>
              <a:rPr lang="zh-CN" altLang="zh-CN" sz="2800" dirty="0"/>
              <a:t>、</a:t>
            </a:r>
            <a:r>
              <a:rPr lang="en-US" altLang="zh-CN" sz="2800" dirty="0"/>
              <a:t>CO</a:t>
            </a:r>
            <a:r>
              <a:rPr lang="en-US" altLang="zh-CN" sz="2800" baseline="-25000" dirty="0"/>
              <a:t>2</a:t>
            </a:r>
            <a:r>
              <a:rPr lang="en-US" altLang="zh-CN" sz="2800" dirty="0"/>
              <a:t>)</a:t>
            </a:r>
            <a:r>
              <a:rPr lang="zh-CN" altLang="zh-CN" sz="2800" dirty="0"/>
              <a:t>、硅及其重要化合物的性质、用途</a:t>
            </a:r>
            <a:r>
              <a:rPr lang="en-US" altLang="zh-CN" sz="2800" dirty="0"/>
              <a:t>;(2)</a:t>
            </a:r>
            <a:r>
              <a:rPr lang="zh-CN" altLang="zh-CN" sz="2800" dirty="0"/>
              <a:t>结合化学反应原理</a:t>
            </a:r>
            <a:r>
              <a:rPr lang="en-US" altLang="zh-CN" sz="2800" dirty="0"/>
              <a:t>,</a:t>
            </a:r>
            <a:r>
              <a:rPr lang="zh-CN" altLang="zh-CN" sz="2800" dirty="0"/>
              <a:t>考查碳酸、草酸与碱的滴定图像与盐类水解的应用</a:t>
            </a:r>
            <a:r>
              <a:rPr lang="en-US" altLang="zh-CN" sz="2800" dirty="0"/>
              <a:t>;(3)</a:t>
            </a:r>
            <a:r>
              <a:rPr lang="zh-CN" altLang="zh-CN" sz="2800" dirty="0"/>
              <a:t>结合无机化工工艺流程</a:t>
            </a:r>
            <a:r>
              <a:rPr lang="en-US" altLang="zh-CN" sz="2800" dirty="0"/>
              <a:t>,</a:t>
            </a:r>
            <a:r>
              <a:rPr lang="zh-CN" altLang="zh-CN" sz="2800" dirty="0"/>
              <a:t>考查二氧化硅或硅酸盐的性质。分值为</a:t>
            </a:r>
            <a:r>
              <a:rPr lang="en-US" altLang="zh-CN" sz="2800" dirty="0"/>
              <a:t>2~6</a:t>
            </a:r>
            <a:r>
              <a:rPr lang="zh-CN" altLang="zh-CN" sz="2800" dirty="0"/>
              <a:t>分。</a:t>
            </a:r>
          </a:p>
          <a:p>
            <a:pPr>
              <a:lnSpc>
                <a:spcPct val="150000"/>
              </a:lnSpc>
            </a:pPr>
            <a:r>
              <a:rPr lang="zh-CN" altLang="zh-CN" sz="2800" b="1" smtClean="0"/>
              <a:t>命题</a:t>
            </a:r>
            <a:r>
              <a:rPr lang="zh-CN" altLang="zh-CN" sz="2800" b="1" dirty="0"/>
              <a:t>预测</a:t>
            </a:r>
            <a:r>
              <a:rPr lang="zh-CN" altLang="zh-CN" sz="2800" dirty="0"/>
              <a:t>　预计</a:t>
            </a:r>
            <a:r>
              <a:rPr lang="en-US" altLang="zh-CN" sz="2800" dirty="0"/>
              <a:t>2019</a:t>
            </a:r>
            <a:r>
              <a:rPr lang="zh-CN" altLang="zh-CN" sz="2800" dirty="0"/>
              <a:t>年高考仍然会结合能源、环保等</a:t>
            </a:r>
            <a:r>
              <a:rPr lang="en-US" altLang="zh-CN" sz="2800" dirty="0"/>
              <a:t>,</a:t>
            </a:r>
            <a:r>
              <a:rPr lang="zh-CN" altLang="zh-CN" sz="2800" dirty="0"/>
              <a:t>以新材料、新工艺为载体</a:t>
            </a:r>
            <a:r>
              <a:rPr lang="en-US" altLang="zh-CN" sz="2800" dirty="0"/>
              <a:t>,</a:t>
            </a:r>
            <a:r>
              <a:rPr lang="zh-CN" altLang="zh-CN" sz="2800" dirty="0"/>
              <a:t>考查碳、硅及其化合物的性质及应用</a:t>
            </a:r>
            <a:r>
              <a:rPr lang="en-US" altLang="zh-CN" sz="2800" dirty="0"/>
              <a:t>,</a:t>
            </a:r>
            <a:r>
              <a:rPr lang="zh-CN" altLang="zh-CN" sz="2800" dirty="0"/>
              <a:t>以检测考生理论联系实际、运用化学理论解决实际问题的能力和将化学成果应用于生产、生活的意识</a:t>
            </a:r>
            <a:endParaRPr lang="zh-CN" altLang="en-US" sz="2800" dirty="0"/>
          </a:p>
        </p:txBody>
      </p:sp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命题分析预测</a:t>
            </a:r>
          </a:p>
        </p:txBody>
      </p:sp>
    </p:spTree>
    <p:extLst>
      <p:ext uri="{BB962C8B-B14F-4D97-AF65-F5344CB8AC3E}">
        <p14:creationId xmlns:p14="http://schemas.microsoft.com/office/powerpoint/2010/main" val="17202248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729343"/>
          </a:xfrm>
          <a:prstGeom prst="rect">
            <a:avLst/>
          </a:prstGeom>
          <a:solidFill>
            <a:srgbClr val="DA25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18457" y="0"/>
            <a:ext cx="2710543" cy="729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rgbClr val="DA251C"/>
                </a:solidFill>
              </a:rPr>
              <a:t>知识体系构建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87" y="982905"/>
            <a:ext cx="11370025" cy="54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2732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c8dee30e1c219892ac618b2c94a9ac802e255"/>
  <p:tag name="ARTICULATE_PROJECT_OPEN" val="0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Times New Roman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2232</TotalTime>
  <Words>2319</Words>
  <Application>Microsoft Office PowerPoint</Application>
  <PresentationFormat>宽屏</PresentationFormat>
  <Paragraphs>426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NEU-BZ-S92</vt:lpstr>
      <vt:lpstr>微软雅黑</vt:lpstr>
      <vt:lpstr>Arial</vt:lpstr>
      <vt:lpstr>Calibri</vt:lpstr>
      <vt:lpstr>Cambria Math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</dc:creator>
  <cp:lastModifiedBy>lenovo</cp:lastModifiedBy>
  <cp:revision>384</cp:revision>
  <dcterms:created xsi:type="dcterms:W3CDTF">2018-02-01T09:53:21Z</dcterms:created>
  <dcterms:modified xsi:type="dcterms:W3CDTF">2018-03-20T09:43:45Z</dcterms:modified>
</cp:coreProperties>
</file>