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71" r:id="rId4"/>
    <p:sldId id="262" r:id="rId5"/>
    <p:sldId id="272" r:id="rId6"/>
    <p:sldId id="261" r:id="rId7"/>
    <p:sldId id="277" r:id="rId8"/>
    <p:sldId id="278" r:id="rId9"/>
    <p:sldId id="279" r:id="rId10"/>
    <p:sldId id="454" r:id="rId11"/>
    <p:sldId id="273" r:id="rId12"/>
    <p:sldId id="263" r:id="rId13"/>
    <p:sldId id="493" r:id="rId14"/>
    <p:sldId id="495" r:id="rId15"/>
    <p:sldId id="497" r:id="rId16"/>
    <p:sldId id="496" r:id="rId17"/>
    <p:sldId id="413" r:id="rId18"/>
    <p:sldId id="499" r:id="rId19"/>
    <p:sldId id="500" r:id="rId20"/>
    <p:sldId id="523" r:id="rId21"/>
    <p:sldId id="501" r:id="rId22"/>
    <p:sldId id="503" r:id="rId23"/>
    <p:sldId id="274" r:id="rId24"/>
    <p:sldId id="326" r:id="rId25"/>
    <p:sldId id="417" r:id="rId26"/>
    <p:sldId id="504" r:id="rId27"/>
    <p:sldId id="506" r:id="rId28"/>
    <p:sldId id="507" r:id="rId29"/>
    <p:sldId id="508" r:id="rId30"/>
    <p:sldId id="282" r:id="rId31"/>
    <p:sldId id="335" r:id="rId32"/>
    <p:sldId id="466" r:id="rId33"/>
    <p:sldId id="467" r:id="rId34"/>
    <p:sldId id="509" r:id="rId35"/>
    <p:sldId id="511" r:id="rId36"/>
    <p:sldId id="510" r:id="rId37"/>
    <p:sldId id="440" r:id="rId38"/>
    <p:sldId id="505" r:id="rId39"/>
    <p:sldId id="512" r:id="rId40"/>
    <p:sldId id="469" r:id="rId41"/>
    <p:sldId id="514" r:id="rId42"/>
    <p:sldId id="471" r:id="rId43"/>
    <p:sldId id="515" r:id="rId44"/>
    <p:sldId id="472" r:id="rId45"/>
    <p:sldId id="424" r:id="rId46"/>
    <p:sldId id="275" r:id="rId47"/>
    <p:sldId id="283" r:id="rId48"/>
    <p:sldId id="391" r:id="rId49"/>
    <p:sldId id="490" r:id="rId50"/>
    <p:sldId id="393" r:id="rId51"/>
    <p:sldId id="522" r:id="rId52"/>
    <p:sldId id="517" r:id="rId53"/>
    <p:sldId id="441" r:id="rId54"/>
    <p:sldId id="442" r:id="rId55"/>
    <p:sldId id="518" r:id="rId56"/>
    <p:sldId id="519" r:id="rId57"/>
    <p:sldId id="520" r:id="rId58"/>
    <p:sldId id="521" r:id="rId59"/>
    <p:sldId id="266"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54"/>
          </p14:sldIdLst>
        </p14:section>
        <p14:section name="A.知识全通关" id="{0696FE38-A922-4D75-AA25-7EF156A1C92B}">
          <p14:sldIdLst>
            <p14:sldId id="273"/>
            <p14:sldId id="263"/>
            <p14:sldId id="493"/>
            <p14:sldId id="495"/>
            <p14:sldId id="497"/>
            <p14:sldId id="496"/>
            <p14:sldId id="413"/>
            <p14:sldId id="499"/>
            <p14:sldId id="500"/>
            <p14:sldId id="523"/>
            <p14:sldId id="501"/>
            <p14:sldId id="503"/>
          </p14:sldIdLst>
        </p14:section>
        <p14:section name="B.素养大提升" id="{EAE3448C-E808-4F1F-840E-365612D64D3F}">
          <p14:sldIdLst>
            <p14:sldId id="274"/>
            <p14:sldId id="326"/>
            <p14:sldId id="417"/>
            <p14:sldId id="504"/>
            <p14:sldId id="506"/>
            <p14:sldId id="507"/>
            <p14:sldId id="508"/>
            <p14:sldId id="282"/>
            <p14:sldId id="335"/>
            <p14:sldId id="466"/>
            <p14:sldId id="467"/>
            <p14:sldId id="509"/>
            <p14:sldId id="511"/>
            <p14:sldId id="510"/>
            <p14:sldId id="440"/>
            <p14:sldId id="505"/>
            <p14:sldId id="512"/>
            <p14:sldId id="469"/>
            <p14:sldId id="514"/>
            <p14:sldId id="471"/>
            <p14:sldId id="515"/>
            <p14:sldId id="472"/>
            <p14:sldId id="424"/>
          </p14:sldIdLst>
        </p14:section>
        <p14:section name="C.考向全扫描" id="{C8D129F6-420B-47E8-9577-A84C8752F9E5}">
          <p14:sldIdLst>
            <p14:sldId id="275"/>
            <p14:sldId id="283"/>
            <p14:sldId id="391"/>
            <p14:sldId id="490"/>
            <p14:sldId id="393"/>
            <p14:sldId id="522"/>
            <p14:sldId id="517"/>
            <p14:sldId id="441"/>
            <p14:sldId id="442"/>
            <p14:sldId id="518"/>
            <p14:sldId id="519"/>
            <p14:sldId id="520"/>
            <p14:sldId id="521"/>
          </p14:sldIdLst>
        </p14:section>
        <p14:section name="尾片" id="{185A69EE-4998-4242-976C-7169DE9C7BAE}">
          <p14:sldIdLst>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92" d="100"/>
          <a:sy n="92" d="100"/>
        </p:scale>
        <p:origin x="5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endParaRPr lang="zh-CN" altLang="en-US" sz="2400" dirty="0">
              <a:solidFill>
                <a:schemeClr val="bg1"/>
              </a:solidFill>
              <a:latin typeface="+mn-ea"/>
            </a:endParaRP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 Target="slide22.xml"/><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9.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26.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38.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jpe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4.png"/><Relationship Id="rId3" Type="http://schemas.openxmlformats.org/officeDocument/2006/relationships/hyperlink" Target="http://g.tesoon.com/" TargetMode="External"/><Relationship Id="rId2" Type="http://schemas.openxmlformats.org/officeDocument/2006/relationships/hyperlink" Target="http://www.wln100.com/" TargetMode="External"/><Relationship Id="rId1"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原电池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常见的化学电源</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95160"/>
            <a:ext cx="11723913" cy="5909310"/>
          </a:xfrm>
          <a:prstGeom prst="rect">
            <a:avLst/>
          </a:prstGeom>
        </p:spPr>
        <p:txBody>
          <a:bodyPr wrap="square">
            <a:spAutoFit/>
          </a:bodyPr>
          <a:lstStyle/>
          <a:p>
            <a:pPr>
              <a:lnSpc>
                <a:spcPct val="150000"/>
              </a:lnSpc>
            </a:pPr>
            <a:r>
              <a:rPr lang="en-US" altLang="zh-CN" sz="2800" b="1" dirty="0"/>
              <a:t>1.</a:t>
            </a:r>
            <a:r>
              <a:rPr lang="zh-CN" altLang="zh-CN" sz="2800" b="1" dirty="0"/>
              <a:t>原电池的基本概念</a:t>
            </a:r>
            <a:endParaRPr lang="zh-CN" altLang="zh-CN" sz="2800" b="1" dirty="0"/>
          </a:p>
          <a:p>
            <a:pPr>
              <a:lnSpc>
                <a:spcPct val="150000"/>
              </a:lnSpc>
            </a:pPr>
            <a:r>
              <a:rPr lang="en-US" altLang="zh-CN" sz="2800" dirty="0"/>
              <a:t>(1)</a:t>
            </a:r>
            <a:r>
              <a:rPr lang="zh-CN" altLang="zh-CN" sz="2800" dirty="0"/>
              <a:t>原电池</a:t>
            </a:r>
            <a:r>
              <a:rPr lang="en-US" altLang="zh-CN" sz="2800" dirty="0"/>
              <a:t>:</a:t>
            </a:r>
            <a:r>
              <a:rPr lang="zh-CN" altLang="zh-CN" sz="2800" dirty="0"/>
              <a:t>把化学能转化为电能的装置。</a:t>
            </a:r>
            <a:endParaRPr lang="zh-CN" altLang="zh-CN" sz="2800" dirty="0"/>
          </a:p>
          <a:p>
            <a:pPr>
              <a:lnSpc>
                <a:spcPct val="150000"/>
              </a:lnSpc>
            </a:pPr>
            <a:r>
              <a:rPr lang="en-US" altLang="zh-CN" sz="2800" dirty="0"/>
              <a:t>(2)</a:t>
            </a:r>
            <a:r>
              <a:rPr lang="zh-CN" altLang="zh-CN" sz="2800" dirty="0"/>
              <a:t>原电池的电极</a:t>
            </a:r>
            <a:endParaRPr lang="zh-CN" altLang="zh-CN" sz="2800" dirty="0"/>
          </a:p>
          <a:p>
            <a:pPr>
              <a:lnSpc>
                <a:spcPct val="150000"/>
              </a:lnSpc>
            </a:pPr>
            <a:r>
              <a:rPr lang="zh-CN" altLang="zh-CN" sz="2800" dirty="0"/>
              <a:t>负极</a:t>
            </a:r>
            <a:r>
              <a:rPr lang="en-US" altLang="zh-CN" sz="2800" dirty="0"/>
              <a:t>:</a:t>
            </a:r>
            <a:r>
              <a:rPr lang="zh-CN" altLang="zh-CN" sz="2800" dirty="0"/>
              <a:t>电子流出</a:t>
            </a:r>
            <a:r>
              <a:rPr lang="en-US" altLang="zh-CN" sz="2800" dirty="0"/>
              <a:t>——</a:t>
            </a:r>
            <a:r>
              <a:rPr lang="zh-CN" altLang="zh-CN" sz="2800" dirty="0"/>
              <a:t>活动性较强</a:t>
            </a:r>
            <a:r>
              <a:rPr lang="en-US" altLang="zh-CN" sz="2800" dirty="0"/>
              <a:t>——</a:t>
            </a:r>
            <a:r>
              <a:rPr lang="zh-CN" altLang="zh-CN" sz="2800" dirty="0"/>
              <a:t>发生氧化反应</a:t>
            </a:r>
            <a:r>
              <a:rPr lang="en-US" altLang="zh-CN" sz="2800" dirty="0"/>
              <a:t>;</a:t>
            </a:r>
            <a:endParaRPr lang="zh-CN" altLang="zh-CN" sz="2800" dirty="0"/>
          </a:p>
          <a:p>
            <a:pPr>
              <a:lnSpc>
                <a:spcPct val="150000"/>
              </a:lnSpc>
            </a:pPr>
            <a:r>
              <a:rPr lang="zh-CN" altLang="zh-CN" sz="2800" dirty="0"/>
              <a:t>正极</a:t>
            </a:r>
            <a:r>
              <a:rPr lang="en-US" altLang="zh-CN" sz="2800" dirty="0"/>
              <a:t>:</a:t>
            </a:r>
            <a:r>
              <a:rPr lang="zh-CN" altLang="zh-CN" sz="2800" dirty="0"/>
              <a:t>电子流入</a:t>
            </a:r>
            <a:r>
              <a:rPr lang="en-US" altLang="zh-CN" sz="2800" dirty="0"/>
              <a:t>——</a:t>
            </a:r>
            <a:r>
              <a:rPr lang="zh-CN" altLang="zh-CN" sz="2800" dirty="0"/>
              <a:t>活动性较弱</a:t>
            </a:r>
            <a:r>
              <a:rPr lang="en-US" altLang="zh-CN" sz="2800" dirty="0"/>
              <a:t>——</a:t>
            </a:r>
            <a:r>
              <a:rPr lang="zh-CN" altLang="zh-CN" sz="2800" dirty="0"/>
              <a:t>发生还原反应。</a:t>
            </a:r>
            <a:endParaRPr lang="zh-CN" altLang="zh-CN" sz="2800" dirty="0"/>
          </a:p>
          <a:p>
            <a:pPr>
              <a:lnSpc>
                <a:spcPct val="150000"/>
              </a:lnSpc>
            </a:pPr>
            <a:r>
              <a:rPr lang="en-US" altLang="zh-CN" sz="2800" dirty="0"/>
              <a:t>(3)</a:t>
            </a:r>
            <a:r>
              <a:rPr lang="zh-CN" altLang="zh-CN" sz="2800" dirty="0"/>
              <a:t>明确原电池的形成条件</a:t>
            </a:r>
            <a:endParaRPr lang="zh-CN" altLang="zh-CN" sz="2800" dirty="0"/>
          </a:p>
          <a:p>
            <a:pPr>
              <a:lnSpc>
                <a:spcPct val="150000"/>
              </a:lnSpc>
            </a:pPr>
            <a:r>
              <a:rPr lang="en-US" altLang="zh-CN" sz="2800" dirty="0"/>
              <a:t>①</a:t>
            </a:r>
            <a:r>
              <a:rPr lang="zh-CN" altLang="zh-CN" sz="2800" dirty="0"/>
              <a:t>能自发发生氧化还原反应。</a:t>
            </a:r>
            <a:endParaRPr lang="zh-CN" altLang="zh-CN" sz="2800" dirty="0"/>
          </a:p>
          <a:p>
            <a:pPr>
              <a:lnSpc>
                <a:spcPct val="150000"/>
              </a:lnSpc>
            </a:pPr>
            <a:r>
              <a:rPr lang="en-US" altLang="zh-CN" sz="2800" dirty="0"/>
              <a:t>②</a:t>
            </a:r>
            <a:r>
              <a:rPr lang="zh-CN" altLang="zh-CN" sz="2800" dirty="0"/>
              <a:t>可以是活动性不同的两个电极</a:t>
            </a:r>
            <a:r>
              <a:rPr lang="en-US" altLang="zh-CN" sz="2800" dirty="0"/>
              <a:t>(</a:t>
            </a:r>
            <a:r>
              <a:rPr lang="zh-CN" altLang="zh-CN" sz="2800" dirty="0"/>
              <a:t>金属和金属或金属和非金属</a:t>
            </a:r>
            <a:r>
              <a:rPr lang="en-US" altLang="zh-CN" sz="2800" dirty="0"/>
              <a:t>),</a:t>
            </a:r>
            <a:r>
              <a:rPr lang="zh-CN" altLang="zh-CN" sz="2800" dirty="0"/>
              <a:t>燃料电池可以是两个相同的电极</a:t>
            </a:r>
            <a:r>
              <a:rPr lang="en-US" altLang="zh-CN" sz="2800" dirty="0"/>
              <a:t>,</a:t>
            </a:r>
            <a:r>
              <a:rPr lang="zh-CN" altLang="zh-CN" sz="2800" dirty="0"/>
              <a:t>如均为</a:t>
            </a:r>
            <a:r>
              <a:rPr lang="en-US" altLang="zh-CN" sz="2800" dirty="0"/>
              <a:t>Pt</a:t>
            </a:r>
            <a:r>
              <a:rPr lang="zh-CN" altLang="zh-CN" sz="2800" dirty="0"/>
              <a:t>电极或均为石墨电极。</a:t>
            </a:r>
            <a:endParaRPr lang="zh-CN" altLang="zh-CN" sz="2800"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274554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原电池</a:t>
            </a:r>
            <a:endParaRPr lang="en-US" altLang="zh-CN" sz="2800" dirty="0">
              <a:solidFill>
                <a:srgbClr val="DA251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4616648"/>
          </a:xfrm>
          <a:prstGeom prst="rect">
            <a:avLst/>
          </a:prstGeom>
        </p:spPr>
        <p:txBody>
          <a:bodyPr wrap="square">
            <a:spAutoFit/>
          </a:bodyPr>
          <a:lstStyle/>
          <a:p>
            <a:pPr>
              <a:lnSpc>
                <a:spcPct val="150000"/>
              </a:lnSpc>
            </a:pPr>
            <a:r>
              <a:rPr lang="en-US" altLang="zh-CN" sz="2800" dirty="0"/>
              <a:t>③</a:t>
            </a:r>
            <a:r>
              <a:rPr lang="zh-CN" altLang="zh-CN" sz="2800" dirty="0"/>
              <a:t>形成闭合回路。</a:t>
            </a:r>
            <a:endParaRPr lang="zh-CN" altLang="zh-CN" sz="2800" dirty="0"/>
          </a:p>
          <a:p>
            <a:pPr>
              <a:lnSpc>
                <a:spcPct val="150000"/>
              </a:lnSpc>
            </a:pPr>
            <a:r>
              <a:rPr lang="zh-CN" altLang="zh-CN" sz="2800" dirty="0"/>
              <a:t>形成闭合回路需三个条件</a:t>
            </a:r>
            <a:r>
              <a:rPr lang="en-US" altLang="zh-CN" sz="2800" dirty="0"/>
              <a:t>:a.</a:t>
            </a:r>
            <a:r>
              <a:rPr lang="zh-CN" altLang="zh-CN" sz="2800" dirty="0"/>
              <a:t>电解质溶液</a:t>
            </a:r>
            <a:r>
              <a:rPr lang="en-US" altLang="zh-CN" sz="2800" dirty="0"/>
              <a:t>;b.</a:t>
            </a:r>
            <a:r>
              <a:rPr lang="zh-CN" altLang="zh-CN" sz="2800" dirty="0"/>
              <a:t>两电极直接或间接接触</a:t>
            </a:r>
            <a:r>
              <a:rPr lang="en-US" altLang="zh-CN" sz="2800" dirty="0"/>
              <a:t>;c.</a:t>
            </a:r>
            <a:r>
              <a:rPr lang="zh-CN" altLang="zh-CN" sz="2800" dirty="0"/>
              <a:t>两电极插入电解质溶液中。</a:t>
            </a:r>
            <a:endParaRPr lang="zh-CN" altLang="zh-CN" sz="2800" dirty="0"/>
          </a:p>
          <a:p>
            <a:pPr>
              <a:lnSpc>
                <a:spcPct val="150000"/>
              </a:lnSpc>
            </a:pPr>
            <a:r>
              <a:rPr lang="en-US" altLang="zh-CN" sz="2800" dirty="0"/>
              <a:t>(4)“</a:t>
            </a:r>
            <a:r>
              <a:rPr lang="zh-CN" altLang="zh-CN" sz="2800" dirty="0"/>
              <a:t>三看</a:t>
            </a:r>
            <a:r>
              <a:rPr lang="en-US" altLang="zh-CN" sz="2800" dirty="0"/>
              <a:t>”</a:t>
            </a:r>
            <a:r>
              <a:rPr lang="zh-CN" altLang="zh-CN" sz="2800" dirty="0"/>
              <a:t>判定原电池</a:t>
            </a:r>
            <a:endParaRPr lang="zh-CN" altLang="zh-CN" sz="2800" dirty="0"/>
          </a:p>
          <a:p>
            <a:pPr>
              <a:lnSpc>
                <a:spcPct val="150000"/>
              </a:lnSpc>
            </a:pPr>
            <a:r>
              <a:rPr lang="zh-CN" altLang="zh-CN" sz="2800" dirty="0"/>
              <a:t>一看有无外接电源</a:t>
            </a:r>
            <a:r>
              <a:rPr lang="en-US" altLang="zh-CN" sz="2800" dirty="0"/>
              <a:t>,</a:t>
            </a:r>
            <a:r>
              <a:rPr lang="zh-CN" altLang="zh-CN" sz="2800" dirty="0"/>
              <a:t>若有外接电源则为电解池</a:t>
            </a:r>
            <a:r>
              <a:rPr lang="en-US" altLang="zh-CN" sz="2800" dirty="0"/>
              <a:t>,</a:t>
            </a:r>
            <a:r>
              <a:rPr lang="zh-CN" altLang="zh-CN" sz="2800" dirty="0"/>
              <a:t>若无外接电源则可能为原电池</a:t>
            </a:r>
            <a:r>
              <a:rPr lang="en-US" altLang="zh-CN" sz="2800" dirty="0"/>
              <a:t>;</a:t>
            </a:r>
            <a:r>
              <a:rPr lang="zh-CN" altLang="zh-CN" sz="2800" dirty="0"/>
              <a:t>二看电极是否用导线相连</a:t>
            </a:r>
            <a:r>
              <a:rPr lang="en-US" altLang="zh-CN" sz="2800" dirty="0"/>
              <a:t>,</a:t>
            </a:r>
            <a:r>
              <a:rPr lang="zh-CN" altLang="zh-CN" sz="2800" dirty="0"/>
              <a:t>并与电解质溶液形成闭合电路</a:t>
            </a:r>
            <a:r>
              <a:rPr lang="en-US" altLang="zh-CN" sz="2800" dirty="0"/>
              <a:t>;</a:t>
            </a:r>
            <a:r>
              <a:rPr lang="zh-CN" altLang="zh-CN" sz="2800" dirty="0"/>
              <a:t>三看电极与电解质溶液是否能自发发生氧化还原反应。</a:t>
            </a:r>
            <a:endParaRPr lang="zh-CN" altLang="zh-CN" sz="2800" dirty="0"/>
          </a:p>
        </p:txBody>
      </p:sp>
      <p:sp>
        <p:nvSpPr>
          <p:cNvPr id="3" name="矩形 2"/>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662233"/>
          </a:xfrm>
          <a:prstGeom prst="rect">
            <a:avLst/>
          </a:prstGeom>
        </p:spPr>
        <p:txBody>
          <a:bodyPr wrap="square">
            <a:spAutoFit/>
          </a:bodyPr>
          <a:lstStyle/>
          <a:p>
            <a:pPr>
              <a:lnSpc>
                <a:spcPct val="150000"/>
              </a:lnSpc>
            </a:pPr>
            <a:r>
              <a:rPr lang="en-US" altLang="zh-CN" sz="2800" b="1" dirty="0"/>
              <a:t>2.</a:t>
            </a:r>
            <a:r>
              <a:rPr lang="zh-CN" altLang="zh-CN" sz="2800" b="1" dirty="0"/>
              <a:t>原电池的工作原理 </a:t>
            </a:r>
            <a:r>
              <a:rPr lang="en-US" altLang="zh-CN" sz="2800" b="1" dirty="0"/>
              <a:t>(</a:t>
            </a:r>
            <a:r>
              <a:rPr lang="zh-CN" altLang="zh-CN" sz="2800" b="1" dirty="0"/>
              <a:t>以</a:t>
            </a:r>
            <a:r>
              <a:rPr lang="en-US" altLang="zh-CN" sz="2800" b="1" dirty="0"/>
              <a:t>Zn-Cu</a:t>
            </a:r>
            <a:r>
              <a:rPr lang="zh-CN" altLang="zh-CN" sz="2800" b="1" dirty="0"/>
              <a:t>原电池为例</a:t>
            </a:r>
            <a:r>
              <a:rPr lang="en-US" altLang="zh-CN" sz="2800" b="1" dirty="0"/>
              <a:t>)</a:t>
            </a:r>
            <a:endParaRPr lang="zh-CN" altLang="zh-CN" sz="2800" b="1" dirty="0"/>
          </a:p>
        </p:txBody>
      </p:sp>
      <p:pic>
        <p:nvPicPr>
          <p:cNvPr id="3" name="LIUQIBA-2.jpg" descr="id:2147525093;FounderCES"/>
          <p:cNvPicPr/>
          <p:nvPr/>
        </p:nvPicPr>
        <p:blipFill>
          <a:blip r:embed="rId1"/>
          <a:stretch>
            <a:fillRect/>
          </a:stretch>
        </p:blipFill>
        <p:spPr>
          <a:xfrm>
            <a:off x="2106929" y="1408430"/>
            <a:ext cx="2856377" cy="2229228"/>
          </a:xfrm>
          <a:prstGeom prst="rect">
            <a:avLst/>
          </a:prstGeom>
        </p:spPr>
      </p:pic>
      <p:pic>
        <p:nvPicPr>
          <p:cNvPr id="4" name="17ngkbhx-12ygy15.jpg" descr="id:2147525100;FounderCES"/>
          <p:cNvPicPr/>
          <p:nvPr/>
        </p:nvPicPr>
        <p:blipFill>
          <a:blip r:embed="rId2"/>
          <a:stretch>
            <a:fillRect/>
          </a:stretch>
        </p:blipFill>
        <p:spPr>
          <a:xfrm>
            <a:off x="6726645" y="1502364"/>
            <a:ext cx="2577011" cy="2068165"/>
          </a:xfrm>
          <a:prstGeom prst="rect">
            <a:avLst/>
          </a:prstGeom>
        </p:spPr>
      </p:pic>
      <p:sp>
        <p:nvSpPr>
          <p:cNvPr id="5" name="矩形 4"/>
          <p:cNvSpPr/>
          <p:nvPr/>
        </p:nvSpPr>
        <p:spPr>
          <a:xfrm>
            <a:off x="3203108" y="3795876"/>
            <a:ext cx="543739" cy="662233"/>
          </a:xfrm>
          <a:prstGeom prst="rect">
            <a:avLst/>
          </a:prstGeom>
        </p:spPr>
        <p:txBody>
          <a:bodyPr wrap="none">
            <a:spAutoFit/>
          </a:bodyPr>
          <a:lstStyle/>
          <a:p>
            <a:pPr>
              <a:lnSpc>
                <a:spcPct val="150000"/>
              </a:lnSpc>
            </a:pPr>
            <a:r>
              <a:rPr lang="zh-CN" altLang="zh-CN" sz="2800" dirty="0"/>
              <a:t>甲</a:t>
            </a:r>
            <a:endParaRPr lang="zh-CN" altLang="en-US" sz="2800" dirty="0"/>
          </a:p>
        </p:txBody>
      </p:sp>
      <p:sp>
        <p:nvSpPr>
          <p:cNvPr id="6" name="矩形 5"/>
          <p:cNvSpPr/>
          <p:nvPr/>
        </p:nvSpPr>
        <p:spPr>
          <a:xfrm>
            <a:off x="7383222" y="3795877"/>
            <a:ext cx="543739" cy="662233"/>
          </a:xfrm>
          <a:prstGeom prst="rect">
            <a:avLst/>
          </a:prstGeom>
        </p:spPr>
        <p:txBody>
          <a:bodyPr wrap="none">
            <a:spAutoFit/>
          </a:bodyPr>
          <a:lstStyle/>
          <a:p>
            <a:pPr>
              <a:lnSpc>
                <a:spcPct val="150000"/>
              </a:lnSpc>
            </a:pPr>
            <a:r>
              <a:rPr lang="zh-CN" altLang="zh-CN" sz="2800" dirty="0"/>
              <a:t>乙</a:t>
            </a:r>
            <a:endParaRPr lang="zh-CN" altLang="en-US" sz="2800" dirty="0"/>
          </a:p>
        </p:txBody>
      </p:sp>
      <p:sp>
        <p:nvSpPr>
          <p:cNvPr id="7" name="矩形 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662233"/>
          </a:xfrm>
          <a:prstGeom prst="rect">
            <a:avLst/>
          </a:prstGeom>
        </p:spPr>
        <p:txBody>
          <a:bodyPr wrap="square">
            <a:spAutoFit/>
          </a:bodyPr>
          <a:lstStyle/>
          <a:p>
            <a:pPr>
              <a:lnSpc>
                <a:spcPct val="150000"/>
              </a:lnSpc>
            </a:pPr>
            <a:r>
              <a:rPr lang="en-US" altLang="zh-CN" sz="2800" dirty="0"/>
              <a:t>(1)</a:t>
            </a:r>
            <a:r>
              <a:rPr lang="zh-CN" altLang="zh-CN" sz="2800" dirty="0"/>
              <a:t>原理分析</a:t>
            </a:r>
            <a:endParaRPr lang="zh-CN" altLang="zh-CN" sz="2800" dirty="0"/>
          </a:p>
        </p:txBody>
      </p:sp>
      <p:graphicFrame>
        <p:nvGraphicFramePr>
          <p:cNvPr id="7" name="表格 6"/>
          <p:cNvGraphicFramePr>
            <a:graphicFrameLocks noGrp="1"/>
          </p:cNvGraphicFramePr>
          <p:nvPr/>
        </p:nvGraphicFramePr>
        <p:xfrm>
          <a:off x="604050" y="950494"/>
          <a:ext cx="10983898" cy="3764852"/>
        </p:xfrm>
        <a:graphic>
          <a:graphicData uri="http://schemas.openxmlformats.org/drawingml/2006/table">
            <a:tbl>
              <a:tblPr firstRow="1" firstCol="1" bandRow="1"/>
              <a:tblGrid>
                <a:gridCol w="3235079"/>
                <a:gridCol w="3405435"/>
                <a:gridCol w="4343384"/>
              </a:tblGrid>
              <a:tr h="492625">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电极名称</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负极</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正极</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39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电极材料</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Zn</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charset="0"/>
                        </a:rPr>
                        <a:t> Cu</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53">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电极反应</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charset="0"/>
                        </a:rPr>
                        <a:t>Zn-2e</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       Zn</a:t>
                      </a:r>
                      <a:r>
                        <a:rPr lang="en-US" sz="2800" baseline="30000" dirty="0">
                          <a:solidFill>
                            <a:srgbClr val="000000"/>
                          </a:solidFill>
                          <a:effectLst/>
                          <a:latin typeface="+mn-lt"/>
                          <a:ea typeface="+mn-ea"/>
                          <a:cs typeface="Times New Roman" panose="02020603050405020304" charset="0"/>
                        </a:rPr>
                        <a:t>2+</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charset="0"/>
                        </a:rPr>
                        <a:t>Cu</a:t>
                      </a:r>
                      <a:r>
                        <a:rPr lang="en-US" sz="2800" baseline="30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+2e</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       Cu</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454">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反应类型</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氧化反应</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还原反应</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23">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电子流向</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由负极沿导线流向正极</a:t>
                      </a:r>
                      <a:endParaRPr lang="zh-CN" sz="28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622823">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阴、阳离子移动方向</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charset="0"/>
                        </a:rPr>
                        <a:t>电解质溶液中</a:t>
                      </a:r>
                      <a:r>
                        <a:rPr lang="en-US" sz="2800" dirty="0">
                          <a:solidFill>
                            <a:srgbClr val="000000"/>
                          </a:solidFill>
                          <a:effectLst/>
                          <a:latin typeface="+mn-lt"/>
                          <a:ea typeface="+mn-ea"/>
                          <a:cs typeface="Times New Roman" panose="02020603050405020304" charset="0"/>
                        </a:rPr>
                        <a:t>,</a:t>
                      </a:r>
                      <a:r>
                        <a:rPr lang="zh-CN" sz="2800" dirty="0">
                          <a:solidFill>
                            <a:srgbClr val="000000"/>
                          </a:solidFill>
                          <a:effectLst/>
                          <a:latin typeface="+mn-lt"/>
                          <a:ea typeface="+mn-ea"/>
                          <a:cs typeface="Times New Roman" panose="02020603050405020304" charset="0"/>
                        </a:rPr>
                        <a:t>阳离子移向正极</a:t>
                      </a:r>
                      <a:r>
                        <a:rPr lang="en-US" sz="2800" dirty="0">
                          <a:solidFill>
                            <a:srgbClr val="000000"/>
                          </a:solidFill>
                          <a:effectLst/>
                          <a:latin typeface="+mn-lt"/>
                          <a:ea typeface="+mn-ea"/>
                          <a:cs typeface="Times New Roman" panose="02020603050405020304" charset="0"/>
                        </a:rPr>
                        <a:t>,</a:t>
                      </a:r>
                      <a:r>
                        <a:rPr lang="zh-CN" sz="2800" dirty="0">
                          <a:solidFill>
                            <a:srgbClr val="000000"/>
                          </a:solidFill>
                          <a:effectLst/>
                          <a:latin typeface="+mn-lt"/>
                          <a:ea typeface="+mn-ea"/>
                          <a:cs typeface="Times New Roman" panose="02020603050405020304" charset="0"/>
                        </a:rPr>
                        <a:t>阴离子移向负极</a:t>
                      </a:r>
                      <a:endParaRPr lang="zh-CN" sz="28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2050" name="图片 256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41663" y="2390017"/>
            <a:ext cx="458295" cy="274977"/>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25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64703" y="2390017"/>
            <a:ext cx="458295" cy="27497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
        <p:nvSpPr>
          <p:cNvPr id="3" name="矩形 2"/>
          <p:cNvSpPr/>
          <p:nvPr/>
        </p:nvSpPr>
        <p:spPr>
          <a:xfrm>
            <a:off x="529389" y="4760364"/>
            <a:ext cx="11333748" cy="138499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注意</a:t>
            </a:r>
            <a:endPar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endParaRPr>
          </a:p>
          <a:p>
            <a:pPr>
              <a:lnSpc>
                <a:spcPct val="150000"/>
              </a:lnSpc>
            </a:pPr>
            <a:r>
              <a:rPr lang="en-US" altLang="zh-CN" sz="2800" dirty="0" smtClean="0">
                <a:solidFill>
                  <a:srgbClr val="000000"/>
                </a:solidFill>
                <a:cs typeface="Times New Roman" panose="02020603050405020304" charset="0"/>
              </a:rPr>
              <a:t>1</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无论在原电池中还是在电解池中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电子均不能通过电解质　溶液</a:t>
            </a:r>
            <a:r>
              <a:rPr lang="zh-CN" altLang="zh-CN" sz="2800" dirty="0" smtClean="0">
                <a:solidFill>
                  <a:srgbClr val="000000"/>
                </a:solidFill>
                <a:cs typeface="Times New Roman" panose="02020603050405020304" charset="0"/>
              </a:rPr>
              <a:t>。</a:t>
            </a:r>
            <a:endParaRPr lang="zh-CN" altLang="zh-CN" sz="2800" dirty="0">
              <a:solidFill>
                <a:srgbClr val="000000"/>
              </a:solidFill>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34043" y="219258"/>
            <a:ext cx="11682186"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8" name="矩形 7"/>
          <p:cNvSpPr/>
          <p:nvPr/>
        </p:nvSpPr>
        <p:spPr>
          <a:xfrm>
            <a:off x="234043" y="2298032"/>
            <a:ext cx="11696700" cy="2677656"/>
          </a:xfrm>
          <a:prstGeom prst="rect">
            <a:avLst/>
          </a:prstGeom>
        </p:spPr>
        <p:txBody>
          <a:bodyPr wrap="square">
            <a:spAutoFit/>
          </a:bodyPr>
          <a:lstStyle/>
          <a:p>
            <a:pPr>
              <a:lnSpc>
                <a:spcPct val="150000"/>
              </a:lnSpc>
              <a:spcAft>
                <a:spcPts val="0"/>
              </a:spcAft>
            </a:pPr>
            <a:r>
              <a:rPr lang="en-US" altLang="zh-CN" sz="2800" dirty="0"/>
              <a:t>(2)</a:t>
            </a:r>
            <a:r>
              <a:rPr lang="zh-CN" altLang="zh-CN" sz="2800" dirty="0"/>
              <a:t>辨明原电池中的三个移动方向</a:t>
            </a:r>
            <a:endParaRPr lang="zh-CN" altLang="zh-CN" sz="2800" dirty="0"/>
          </a:p>
          <a:p>
            <a:pPr>
              <a:lnSpc>
                <a:spcPct val="150000"/>
              </a:lnSpc>
              <a:spcAft>
                <a:spcPts val="0"/>
              </a:spcAft>
            </a:pPr>
            <a:r>
              <a:rPr lang="en-US" altLang="zh-CN" sz="2800" dirty="0"/>
              <a:t>①</a:t>
            </a:r>
            <a:r>
              <a:rPr lang="zh-CN" altLang="zh-CN" sz="2800" dirty="0"/>
              <a:t>电子方向</a:t>
            </a:r>
            <a:r>
              <a:rPr lang="en-US" altLang="zh-CN" sz="2800" dirty="0"/>
              <a:t>:</a:t>
            </a:r>
            <a:r>
              <a:rPr lang="zh-CN" altLang="zh-CN" sz="2800" dirty="0"/>
              <a:t>从负极沿导线流向正极</a:t>
            </a:r>
            <a:r>
              <a:rPr lang="en-US" altLang="zh-CN" sz="2800" dirty="0"/>
              <a:t>;</a:t>
            </a:r>
            <a:endParaRPr lang="zh-CN" altLang="zh-CN" sz="2800" dirty="0"/>
          </a:p>
          <a:p>
            <a:pPr>
              <a:lnSpc>
                <a:spcPct val="150000"/>
              </a:lnSpc>
              <a:spcAft>
                <a:spcPts val="0"/>
              </a:spcAft>
            </a:pPr>
            <a:r>
              <a:rPr lang="en-US" altLang="zh-CN" sz="2800" dirty="0"/>
              <a:t>②</a:t>
            </a:r>
            <a:r>
              <a:rPr lang="zh-CN" altLang="zh-CN" sz="2800" dirty="0"/>
              <a:t>电流方向</a:t>
            </a:r>
            <a:r>
              <a:rPr lang="en-US" altLang="zh-CN" sz="2800" dirty="0"/>
              <a:t>:</a:t>
            </a:r>
            <a:r>
              <a:rPr lang="zh-CN" altLang="zh-CN" sz="2800" dirty="0"/>
              <a:t>从正极沿导线流向负极</a:t>
            </a:r>
            <a:r>
              <a:rPr lang="en-US" altLang="zh-CN" sz="2800" dirty="0"/>
              <a:t>;</a:t>
            </a:r>
            <a:endParaRPr lang="zh-CN" altLang="zh-CN" sz="2800" dirty="0"/>
          </a:p>
          <a:p>
            <a:pPr>
              <a:lnSpc>
                <a:spcPct val="150000"/>
              </a:lnSpc>
              <a:spcAft>
                <a:spcPts val="0"/>
              </a:spcAft>
            </a:pPr>
            <a:r>
              <a:rPr lang="en-US" altLang="zh-CN" sz="2800" dirty="0"/>
              <a:t>③</a:t>
            </a:r>
            <a:r>
              <a:rPr lang="zh-CN" altLang="zh-CN" sz="2800" dirty="0"/>
              <a:t>离子的迁移方向</a:t>
            </a:r>
            <a:r>
              <a:rPr lang="en-US" altLang="zh-CN" sz="2800" dirty="0"/>
              <a:t>:</a:t>
            </a:r>
            <a:r>
              <a:rPr lang="zh-CN" altLang="zh-CN" sz="2800" dirty="0"/>
              <a:t>电解质溶液中</a:t>
            </a:r>
            <a:r>
              <a:rPr lang="en-US" altLang="zh-CN" sz="2800" dirty="0"/>
              <a:t>,</a:t>
            </a:r>
            <a:r>
              <a:rPr lang="zh-CN" altLang="zh-CN" sz="2800" dirty="0"/>
              <a:t>阴离子向负极迁移</a:t>
            </a:r>
            <a:r>
              <a:rPr lang="en-US" altLang="zh-CN" sz="2800" dirty="0"/>
              <a:t>,</a:t>
            </a:r>
            <a:r>
              <a:rPr lang="zh-CN" altLang="zh-CN" sz="2800" dirty="0"/>
              <a:t>阳离子向正极迁移。</a:t>
            </a:r>
            <a:endParaRPr lang="zh-CN" altLang="zh-CN" sz="2800" dirty="0"/>
          </a:p>
        </p:txBody>
      </p:sp>
      <p:sp>
        <p:nvSpPr>
          <p:cNvPr id="12" name="矩形 11"/>
          <p:cNvSpPr/>
          <p:nvPr/>
        </p:nvSpPr>
        <p:spPr>
          <a:xfrm>
            <a:off x="414516" y="5117069"/>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注意      </a:t>
            </a:r>
            <a:r>
              <a:rPr lang="zh-CN" altLang="zh-CN" sz="2800" dirty="0"/>
              <a:t>在原电池中</a:t>
            </a:r>
            <a:r>
              <a:rPr lang="en-US" altLang="zh-CN" sz="2800" dirty="0"/>
              <a:t>,</a:t>
            </a:r>
            <a:r>
              <a:rPr lang="zh-CN" altLang="zh-CN" sz="2800" dirty="0"/>
              <a:t>电流流动方向与电子流动方向相反。</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
        <p:nvSpPr>
          <p:cNvPr id="3" name="矩形 2"/>
          <p:cNvSpPr/>
          <p:nvPr/>
        </p:nvSpPr>
        <p:spPr>
          <a:xfrm>
            <a:off x="414516" y="437491"/>
            <a:ext cx="11087673" cy="2031325"/>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盐桥的组成和作用</a:t>
            </a:r>
            <a:r>
              <a:rPr lang="en-US" altLang="zh-CN" sz="2800" dirty="0">
                <a:solidFill>
                  <a:srgbClr val="000000"/>
                </a:solidFill>
                <a:cs typeface="Times New Roman" panose="02020603050405020304" charset="0"/>
              </a:rPr>
              <a:t>:(1)</a:t>
            </a:r>
            <a:r>
              <a:rPr lang="zh-CN" altLang="zh-CN" sz="2800" dirty="0">
                <a:solidFill>
                  <a:srgbClr val="000000"/>
                </a:solidFill>
                <a:cs typeface="Times New Roman" panose="02020603050405020304" charset="0"/>
              </a:rPr>
              <a:t>盐桥是由饱和的</a:t>
            </a:r>
            <a:r>
              <a:rPr lang="en-US" altLang="zh-CN" sz="2800" dirty="0" err="1">
                <a:solidFill>
                  <a:srgbClr val="000000"/>
                </a:solidFill>
                <a:cs typeface="Times New Roman" panose="02020603050405020304" charset="0"/>
              </a:rPr>
              <a:t>KCl</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KNO3</a:t>
            </a:r>
            <a:r>
              <a:rPr lang="zh-CN" altLang="zh-CN" sz="2800" dirty="0">
                <a:solidFill>
                  <a:srgbClr val="000000"/>
                </a:solidFill>
                <a:cs typeface="Times New Roman" panose="02020603050405020304" charset="0"/>
              </a:rPr>
              <a:t>等溶液和琼脂制成的胶冻。</a:t>
            </a: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盐桥的作用是连接内电路</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形成闭合回路</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平衡电荷</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使原电池不断产生电流。</a:t>
            </a:r>
            <a:endParaRPr lang="zh-CN" altLang="zh-CN" sz="2800" dirty="0">
              <a:solidFill>
                <a:srgbClr val="000000"/>
              </a:solidFill>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28624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常见的化学电源</a:t>
            </a:r>
            <a:endParaRPr lang="en-US" altLang="zh-CN" sz="2800" dirty="0">
              <a:solidFill>
                <a:srgbClr val="DA251C"/>
              </a:solidFill>
            </a:endParaRPr>
          </a:p>
        </p:txBody>
      </p:sp>
      <p:sp>
        <p:nvSpPr>
          <p:cNvPr id="2" name="矩形 1"/>
          <p:cNvSpPr/>
          <p:nvPr/>
        </p:nvSpPr>
        <p:spPr>
          <a:xfrm>
            <a:off x="246296" y="739434"/>
            <a:ext cx="11727990" cy="1384995"/>
          </a:xfrm>
          <a:prstGeom prst="rect">
            <a:avLst/>
          </a:prstGeom>
        </p:spPr>
        <p:txBody>
          <a:bodyPr wrap="square">
            <a:spAutoFit/>
          </a:bodyPr>
          <a:lstStyle/>
          <a:p>
            <a:pPr>
              <a:lnSpc>
                <a:spcPct val="150000"/>
              </a:lnSpc>
            </a:pPr>
            <a:r>
              <a:rPr lang="en-US" altLang="zh-CN" sz="2800" b="1" dirty="0"/>
              <a:t>1.</a:t>
            </a:r>
            <a:r>
              <a:rPr lang="zh-CN" altLang="zh-CN" sz="2800" b="1" dirty="0"/>
              <a:t>一次电池</a:t>
            </a:r>
            <a:endParaRPr lang="zh-CN" altLang="zh-CN" sz="2800" b="1" dirty="0"/>
          </a:p>
          <a:p>
            <a:pPr>
              <a:lnSpc>
                <a:spcPct val="150000"/>
              </a:lnSpc>
            </a:pPr>
            <a:r>
              <a:rPr lang="en-US" altLang="zh-CN" sz="2800" dirty="0"/>
              <a:t>(1)</a:t>
            </a:r>
            <a:r>
              <a:rPr lang="zh-CN" altLang="zh-CN" sz="2800" dirty="0"/>
              <a:t>普通锌锰电池和碱性锌锰电池</a:t>
            </a:r>
            <a:endParaRPr lang="zh-CN" altLang="zh-CN" sz="2800" dirty="0"/>
          </a:p>
        </p:txBody>
      </p:sp>
      <p:graphicFrame>
        <p:nvGraphicFramePr>
          <p:cNvPr id="3" name="表格 2"/>
          <p:cNvGraphicFramePr>
            <a:graphicFrameLocks noGrp="1"/>
          </p:cNvGraphicFramePr>
          <p:nvPr/>
        </p:nvGraphicFramePr>
        <p:xfrm>
          <a:off x="342900" y="2235994"/>
          <a:ext cx="11601450" cy="3936207"/>
        </p:xfrm>
        <a:graphic>
          <a:graphicData uri="http://schemas.openxmlformats.org/drawingml/2006/table">
            <a:tbl>
              <a:tblPr firstRow="1" firstCol="1" bandRow="1"/>
              <a:tblGrid>
                <a:gridCol w="971550"/>
                <a:gridCol w="4876800"/>
                <a:gridCol w="5753100"/>
              </a:tblGrid>
              <a:tr h="393621">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普通锌锰电池</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碱性锌锰电池</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965">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装置</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00000"/>
                        </a:lnSpc>
                        <a:spcAft>
                          <a:spcPts val="0"/>
                        </a:spcAft>
                      </a:pPr>
                      <a:endParaRPr lang="en-US"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621">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负极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锌筒</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作外壳</a:t>
                      </a:r>
                      <a:r>
                        <a:rPr lang="en-US" sz="2400">
                          <a:solidFill>
                            <a:srgbClr val="000000"/>
                          </a:solidFill>
                          <a:effectLst/>
                          <a:latin typeface="+mn-lt"/>
                          <a:ea typeface="+mn-ea"/>
                          <a:cs typeface="Times New Roman" panose="02020603050405020304" charset="0"/>
                        </a:rPr>
                        <a:t>)</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锌粉</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在电池内部</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80" name="X25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2700" y="2838450"/>
            <a:ext cx="2201418" cy="2386584"/>
          </a:xfrm>
          <a:prstGeom prst="rect">
            <a:avLst/>
          </a:prstGeom>
          <a:noFill/>
          <a:extLst>
            <a:ext uri="{909E8E84-426E-40DD-AFC4-6F175D3DCCD1}">
              <a14:hiddenFill xmlns:a14="http://schemas.microsoft.com/office/drawing/2010/main">
                <a:solidFill>
                  <a:srgbClr val="FFFFFF"/>
                </a:solidFill>
              </a14:hiddenFill>
            </a:ext>
          </a:extLst>
        </p:spPr>
      </p:pic>
      <p:pic>
        <p:nvPicPr>
          <p:cNvPr id="3079" name="X2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2990850"/>
            <a:ext cx="3086100" cy="2160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42900" y="769144"/>
          <a:ext cx="11601450" cy="5669756"/>
        </p:xfrm>
        <a:graphic>
          <a:graphicData uri="http://schemas.openxmlformats.org/drawingml/2006/table">
            <a:tbl>
              <a:tblPr firstRow="1" firstCol="1" bandRow="1"/>
              <a:tblGrid>
                <a:gridCol w="971550"/>
                <a:gridCol w="4876800"/>
                <a:gridCol w="5753100"/>
              </a:tblGrid>
              <a:tr h="469869">
                <a:tc>
                  <a:txBody>
                    <a:bodyPr/>
                    <a:lstStyle/>
                    <a:p>
                      <a:pPr algn="ctr">
                        <a:lnSpc>
                          <a:spcPct val="120000"/>
                        </a:lnSpc>
                        <a:spcAft>
                          <a:spcPts val="0"/>
                        </a:spcAft>
                      </a:pPr>
                      <a:r>
                        <a:rPr lang="en-US" sz="2400">
                          <a:solidFill>
                            <a:srgbClr val="000000"/>
                          </a:solidFill>
                          <a:effectLst/>
                          <a:latin typeface="+mn-lt"/>
                          <a:ea typeface="+mn-ea"/>
                          <a:cs typeface="Times New Roman" panose="02020603050405020304" charset="0"/>
                        </a:rPr>
                        <a:t> </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2400" dirty="0">
                          <a:solidFill>
                            <a:srgbClr val="000000"/>
                          </a:solidFill>
                          <a:effectLst/>
                          <a:latin typeface="+mn-lt"/>
                          <a:ea typeface="+mn-ea"/>
                          <a:cs typeface="Times New Roman" panose="02020603050405020304" charset="0"/>
                        </a:rPr>
                        <a:t>普通锌锰电池</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2400">
                          <a:solidFill>
                            <a:srgbClr val="000000"/>
                          </a:solidFill>
                          <a:effectLst/>
                          <a:latin typeface="+mn-lt"/>
                          <a:ea typeface="+mn-ea"/>
                          <a:cs typeface="Times New Roman" panose="02020603050405020304" charset="0"/>
                        </a:rPr>
                        <a:t>碱性锌锰电池</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739">
                <a:tc>
                  <a:txBody>
                    <a:bodyPr/>
                    <a:lstStyle/>
                    <a:p>
                      <a:pPr algn="ctr">
                        <a:lnSpc>
                          <a:spcPct val="120000"/>
                        </a:lnSpc>
                        <a:spcAft>
                          <a:spcPts val="0"/>
                        </a:spcAft>
                      </a:pPr>
                      <a:r>
                        <a:rPr lang="zh-CN" sz="2400">
                          <a:solidFill>
                            <a:srgbClr val="000000"/>
                          </a:solidFill>
                          <a:effectLst/>
                          <a:latin typeface="+mn-lt"/>
                          <a:ea typeface="+mn-ea"/>
                          <a:cs typeface="Times New Roman" panose="02020603050405020304" charset="0"/>
                        </a:rPr>
                        <a:t>电解质</a:t>
                      </a:r>
                      <a:endParaRPr lang="zh-CN" sz="2400">
                        <a:solidFill>
                          <a:srgbClr val="000000"/>
                        </a:solidFill>
                        <a:effectLst/>
                        <a:latin typeface="+mn-lt"/>
                        <a:ea typeface="+mn-ea"/>
                        <a:cs typeface="Times New Roman" panose="02020603050405020304" charset="0"/>
                      </a:endParaRPr>
                    </a:p>
                    <a:p>
                      <a:pPr algn="ctr">
                        <a:lnSpc>
                          <a:spcPct val="120000"/>
                        </a:lnSpc>
                        <a:spcAft>
                          <a:spcPts val="0"/>
                        </a:spcAft>
                      </a:pPr>
                      <a:r>
                        <a:rPr lang="zh-CN" sz="2400">
                          <a:solidFill>
                            <a:srgbClr val="000000"/>
                          </a:solidFill>
                          <a:effectLst/>
                          <a:latin typeface="+mn-lt"/>
                          <a:ea typeface="+mn-ea"/>
                          <a:cs typeface="Times New Roman" panose="02020603050405020304" charset="0"/>
                        </a:rPr>
                        <a:t>及</a:t>
                      </a:r>
                      <a:r>
                        <a:rPr lang="en-US" sz="2400">
                          <a:solidFill>
                            <a:srgbClr val="000000"/>
                          </a:solidFill>
                          <a:effectLst/>
                          <a:latin typeface="+mn-lt"/>
                          <a:ea typeface="+mn-ea"/>
                          <a:cs typeface="Times New Roman" panose="02020603050405020304" charset="0"/>
                        </a:rPr>
                        <a:t>pH</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2400" dirty="0">
                          <a:solidFill>
                            <a:srgbClr val="000000"/>
                          </a:solidFill>
                          <a:effectLst/>
                          <a:latin typeface="+mn-lt"/>
                          <a:ea typeface="+mn-ea"/>
                          <a:cs typeface="Times New Roman" panose="02020603050405020304" charset="0"/>
                        </a:rPr>
                        <a:t>NH</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Cl</a:t>
                      </a:r>
                      <a:r>
                        <a:rPr lang="zh-CN" sz="2400" dirty="0">
                          <a:solidFill>
                            <a:srgbClr val="000000"/>
                          </a:solidFill>
                          <a:effectLst/>
                          <a:latin typeface="+mn-lt"/>
                          <a:ea typeface="+mn-ea"/>
                          <a:cs typeface="Times New Roman" panose="02020603050405020304" charset="0"/>
                        </a:rPr>
                        <a:t>糊</a:t>
                      </a:r>
                      <a:r>
                        <a:rPr lang="en-US" altLang="zh-CN" sz="2400" dirty="0">
                          <a:solidFill>
                            <a:srgbClr val="000000"/>
                          </a:solidFill>
                          <a:effectLst/>
                          <a:latin typeface="+mn-lt"/>
                          <a:ea typeface="+mn-ea"/>
                          <a:cs typeface="Times New Roman" panose="02020603050405020304" charset="0"/>
                        </a:rPr>
                        <a:t>    </a:t>
                      </a:r>
                      <a:r>
                        <a:rPr lang="en-US" sz="2400" dirty="0">
                          <a:solidFill>
                            <a:srgbClr val="000000"/>
                          </a:solidFill>
                          <a:effectLst/>
                          <a:latin typeface="+mn-lt"/>
                          <a:ea typeface="+mn-ea"/>
                          <a:cs typeface="Times New Roman" panose="02020603050405020304" charset="0"/>
                        </a:rPr>
                        <a:t>pH&lt;7</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2400" dirty="0">
                          <a:solidFill>
                            <a:srgbClr val="000000"/>
                          </a:solidFill>
                          <a:effectLst/>
                          <a:latin typeface="+mn-lt"/>
                          <a:ea typeface="+mn-ea"/>
                          <a:cs typeface="Times New Roman" panose="02020603050405020304" charset="0"/>
                        </a:rPr>
                        <a:t>湿</a:t>
                      </a:r>
                      <a:r>
                        <a:rPr lang="en-US" sz="2400" dirty="0">
                          <a:solidFill>
                            <a:srgbClr val="000000"/>
                          </a:solidFill>
                          <a:effectLst/>
                          <a:latin typeface="+mn-lt"/>
                          <a:ea typeface="+mn-ea"/>
                          <a:cs typeface="Times New Roman" panose="02020603050405020304" charset="0"/>
                        </a:rPr>
                        <a:t>KOH    pH&gt;7</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671">
                <a:tc>
                  <a:txBody>
                    <a:bodyPr/>
                    <a:lstStyle/>
                    <a:p>
                      <a:pPr algn="ctr">
                        <a:lnSpc>
                          <a:spcPct val="120000"/>
                        </a:lnSpc>
                        <a:spcAft>
                          <a:spcPts val="0"/>
                        </a:spcAft>
                      </a:pPr>
                      <a:r>
                        <a:rPr lang="zh-CN" sz="2400">
                          <a:solidFill>
                            <a:srgbClr val="000000"/>
                          </a:solidFill>
                          <a:effectLst/>
                          <a:latin typeface="+mn-lt"/>
                          <a:ea typeface="+mn-ea"/>
                          <a:cs typeface="Times New Roman" panose="02020603050405020304" charset="0"/>
                        </a:rPr>
                        <a:t>电极</a:t>
                      </a:r>
                      <a:endParaRPr lang="zh-CN" sz="2400">
                        <a:solidFill>
                          <a:srgbClr val="000000"/>
                        </a:solidFill>
                        <a:effectLst/>
                        <a:latin typeface="+mn-lt"/>
                        <a:ea typeface="+mn-ea"/>
                        <a:cs typeface="Times New Roman" panose="02020603050405020304" charset="0"/>
                      </a:endParaRPr>
                    </a:p>
                    <a:p>
                      <a:pPr algn="ctr">
                        <a:lnSpc>
                          <a:spcPct val="120000"/>
                        </a:lnSpc>
                        <a:spcAft>
                          <a:spcPts val="0"/>
                        </a:spcAft>
                      </a:pPr>
                      <a:r>
                        <a:rPr lang="zh-CN" sz="2400">
                          <a:solidFill>
                            <a:srgbClr val="000000"/>
                          </a:solidFill>
                          <a:effectLst/>
                          <a:latin typeface="+mn-lt"/>
                          <a:ea typeface="+mn-ea"/>
                          <a:cs typeface="Times New Roman" panose="02020603050405020304" charset="0"/>
                        </a:rPr>
                        <a:t>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19975" t="-60102" r="-118102" b="-83376"/>
                      </a:stretch>
                    </a:blipFill>
                  </a:tcPr>
                </a:tc>
                <a:tc>
                  <a:txBody>
                    <a:bodyPr/>
                    <a:lstStyle/>
                    <a:p>
                      <a:pPr>
                        <a:lnSpc>
                          <a:spcPct val="120000"/>
                        </a:lnSpc>
                        <a:spcAft>
                          <a:spcPts val="0"/>
                        </a:spcAft>
                      </a:pPr>
                      <a:r>
                        <a:rPr lang="zh-CN" sz="2400" dirty="0">
                          <a:solidFill>
                            <a:srgbClr val="000000"/>
                          </a:solidFill>
                          <a:effectLst/>
                          <a:latin typeface="+mn-lt"/>
                          <a:ea typeface="+mn-ea"/>
                          <a:cs typeface="Times New Roman" panose="02020603050405020304" charset="0"/>
                        </a:rPr>
                        <a:t>负极</a:t>
                      </a:r>
                      <a:r>
                        <a:rPr lang="en-US" sz="2400" dirty="0">
                          <a:solidFill>
                            <a:srgbClr val="000000"/>
                          </a:solidFill>
                          <a:effectLst/>
                          <a:latin typeface="+mn-lt"/>
                          <a:ea typeface="+mn-ea"/>
                          <a:cs typeface="Times New Roman" panose="02020603050405020304" charset="0"/>
                        </a:rPr>
                        <a:t>:Zn+2OH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Zn(OH)</a:t>
                      </a:r>
                      <a:r>
                        <a:rPr lang="en-US" sz="2400" baseline="-25000" dirty="0">
                          <a:solidFill>
                            <a:srgbClr val="000000"/>
                          </a:solidFill>
                          <a:effectLst/>
                          <a:latin typeface="+mn-lt"/>
                          <a:ea typeface="+mn-ea"/>
                          <a:cs typeface="Times New Roman" panose="02020603050405020304" charset="0"/>
                        </a:rPr>
                        <a:t>2</a:t>
                      </a:r>
                      <a:endParaRPr lang="zh-CN" sz="2400" dirty="0">
                        <a:solidFill>
                          <a:srgbClr val="000000"/>
                        </a:solidFill>
                        <a:effectLst/>
                        <a:latin typeface="+mn-lt"/>
                        <a:ea typeface="+mn-ea"/>
                        <a:cs typeface="Times New Roman" panose="02020603050405020304" charset="0"/>
                      </a:endParaRPr>
                    </a:p>
                    <a:p>
                      <a:pPr>
                        <a:lnSpc>
                          <a:spcPct val="120000"/>
                        </a:lnSpc>
                        <a:spcAft>
                          <a:spcPts val="0"/>
                        </a:spcAft>
                      </a:pPr>
                      <a:r>
                        <a:rPr lang="zh-CN" sz="2400" dirty="0">
                          <a:solidFill>
                            <a:srgbClr val="000000"/>
                          </a:solidFill>
                          <a:effectLst/>
                          <a:latin typeface="+mn-lt"/>
                          <a:ea typeface="+mn-ea"/>
                          <a:cs typeface="Times New Roman" panose="02020603050405020304" charset="0"/>
                        </a:rPr>
                        <a:t>正极</a:t>
                      </a:r>
                      <a:r>
                        <a:rPr lang="en-US" sz="2400" dirty="0">
                          <a:solidFill>
                            <a:srgbClr val="000000"/>
                          </a:solidFill>
                          <a:effectLst/>
                          <a:latin typeface="+mn-lt"/>
                          <a:ea typeface="+mn-ea"/>
                          <a:cs typeface="Times New Roman" panose="02020603050405020304" charset="0"/>
                        </a:rPr>
                        <a:t>: 2MnO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2MnOOH+2OH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p>
                      <a:pPr>
                        <a:lnSpc>
                          <a:spcPct val="120000"/>
                        </a:lnSpc>
                        <a:spcAft>
                          <a:spcPts val="0"/>
                        </a:spcAft>
                      </a:pPr>
                      <a:r>
                        <a:rPr lang="zh-CN" sz="2400" dirty="0">
                          <a:solidFill>
                            <a:srgbClr val="000000"/>
                          </a:solidFill>
                          <a:effectLst/>
                          <a:latin typeface="+mn-lt"/>
                          <a:ea typeface="+mn-ea"/>
                          <a:cs typeface="Times New Roman" panose="02020603050405020304" charset="0"/>
                        </a:rPr>
                        <a:t>总反应</a:t>
                      </a:r>
                      <a:r>
                        <a:rPr lang="en-US" sz="2400" dirty="0">
                          <a:solidFill>
                            <a:srgbClr val="000000"/>
                          </a:solidFill>
                          <a:effectLst/>
                          <a:latin typeface="+mn-lt"/>
                          <a:ea typeface="+mn-ea"/>
                          <a:cs typeface="Times New Roman" panose="02020603050405020304" charset="0"/>
                        </a:rPr>
                        <a:t>:Zn + 2MnO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 2MnOOH+Zn(OH)</a:t>
                      </a:r>
                      <a:r>
                        <a:rPr lang="en-US" sz="2400" baseline="-25000" dirty="0">
                          <a:solidFill>
                            <a:srgbClr val="000000"/>
                          </a:solidFill>
                          <a:effectLst/>
                          <a:latin typeface="+mn-lt"/>
                          <a:ea typeface="+mn-ea"/>
                          <a:cs typeface="Times New Roman" panose="02020603050405020304" charset="0"/>
                        </a:rPr>
                        <a:t>2</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477">
                <a:tc>
                  <a:txBody>
                    <a:bodyPr/>
                    <a:lstStyle/>
                    <a:p>
                      <a:pPr algn="ctr">
                        <a:lnSpc>
                          <a:spcPct val="120000"/>
                        </a:lnSpc>
                        <a:spcAft>
                          <a:spcPts val="0"/>
                        </a:spcAft>
                      </a:pPr>
                      <a:r>
                        <a:rPr lang="zh-CN" sz="2400">
                          <a:solidFill>
                            <a:srgbClr val="000000"/>
                          </a:solidFill>
                          <a:effectLst/>
                          <a:latin typeface="+mn-lt"/>
                          <a:ea typeface="+mn-ea"/>
                          <a:cs typeface="Times New Roman" panose="02020603050405020304" charset="0"/>
                        </a:rPr>
                        <a:t>特点</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zh-CN" sz="2400">
                          <a:solidFill>
                            <a:srgbClr val="000000"/>
                          </a:solidFill>
                          <a:effectLst/>
                          <a:latin typeface="+mn-lt"/>
                          <a:ea typeface="+mn-ea"/>
                          <a:cs typeface="Times New Roman" panose="02020603050405020304" charset="0"/>
                        </a:rPr>
                        <a:t>优点</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制作简单</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价格便宜</a:t>
                      </a:r>
                      <a:r>
                        <a:rPr lang="en-US" sz="2400">
                          <a:solidFill>
                            <a:srgbClr val="000000"/>
                          </a:solidFill>
                          <a:effectLst/>
                          <a:latin typeface="+mn-lt"/>
                          <a:ea typeface="+mn-ea"/>
                          <a:cs typeface="Times New Roman" panose="02020603050405020304" charset="0"/>
                        </a:rPr>
                        <a:t>;</a:t>
                      </a:r>
                      <a:endParaRPr lang="zh-CN" sz="2400">
                        <a:solidFill>
                          <a:srgbClr val="000000"/>
                        </a:solidFill>
                        <a:effectLst/>
                        <a:latin typeface="+mn-lt"/>
                        <a:ea typeface="+mn-ea"/>
                        <a:cs typeface="Times New Roman" panose="02020603050405020304" charset="0"/>
                      </a:endParaRPr>
                    </a:p>
                    <a:p>
                      <a:pPr>
                        <a:lnSpc>
                          <a:spcPct val="120000"/>
                        </a:lnSpc>
                        <a:spcAft>
                          <a:spcPts val="0"/>
                        </a:spcAft>
                      </a:pPr>
                      <a:r>
                        <a:rPr lang="zh-CN" sz="2400">
                          <a:solidFill>
                            <a:srgbClr val="000000"/>
                          </a:solidFill>
                          <a:effectLst/>
                          <a:latin typeface="+mn-lt"/>
                          <a:ea typeface="+mn-ea"/>
                          <a:cs typeface="Times New Roman" panose="02020603050405020304" charset="0"/>
                        </a:rPr>
                        <a:t>缺点</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锌外壳逐渐变薄</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最后内部糊状的电解质会泄漏出来</a:t>
                      </a:r>
                      <a:r>
                        <a:rPr lang="en-US" sz="2400">
                          <a:solidFill>
                            <a:srgbClr val="000000"/>
                          </a:solidFill>
                          <a:effectLst/>
                          <a:latin typeface="+mn-lt"/>
                          <a:ea typeface="+mn-ea"/>
                          <a:cs typeface="Times New Roman" panose="02020603050405020304" charset="0"/>
                        </a:rPr>
                        <a:t>,</a:t>
                      </a:r>
                      <a:r>
                        <a:rPr lang="zh-CN" sz="2400">
                          <a:solidFill>
                            <a:srgbClr val="000000"/>
                          </a:solidFill>
                          <a:effectLst/>
                          <a:latin typeface="+mn-lt"/>
                          <a:ea typeface="+mn-ea"/>
                          <a:cs typeface="Times New Roman" panose="02020603050405020304" charset="0"/>
                        </a:rPr>
                        <a:t>腐蚀电器</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zh-CN" sz="2400" dirty="0">
                          <a:solidFill>
                            <a:srgbClr val="000000"/>
                          </a:solidFill>
                          <a:effectLst/>
                          <a:latin typeface="+mn-lt"/>
                          <a:ea typeface="+mn-ea"/>
                          <a:cs typeface="Times New Roman" panose="02020603050405020304" charset="0"/>
                        </a:rPr>
                        <a:t>优点</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与普通锌锰电池相比</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碱性锌锰电池的负极在电池的内部</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发生反应时不易发生电解质的泄漏</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单位质量所输出的电能多且可储存时间长</a:t>
                      </a:r>
                      <a:r>
                        <a:rPr lang="en-US" sz="2400" dirty="0">
                          <a:solidFill>
                            <a:srgbClr val="000000"/>
                          </a:solidFill>
                          <a:effectLst/>
                          <a:latin typeface="+mn-lt"/>
                          <a:ea typeface="+mn-ea"/>
                          <a:cs typeface="Times New Roman" panose="02020603050405020304" charset="0"/>
                        </a:rPr>
                        <a:t>,</a:t>
                      </a:r>
                      <a:r>
                        <a:rPr lang="zh-CN" sz="2400" dirty="0">
                          <a:solidFill>
                            <a:srgbClr val="000000"/>
                          </a:solidFill>
                          <a:effectLst/>
                          <a:latin typeface="+mn-lt"/>
                          <a:ea typeface="+mn-ea"/>
                          <a:cs typeface="Times New Roman" panose="02020603050405020304" charset="0"/>
                        </a:rPr>
                        <a:t>能产生大电流并连续放电</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图片 25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4550" y="3646488"/>
            <a:ext cx="590020" cy="3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2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789238"/>
            <a:ext cx="590020" cy="3540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25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8700" y="2312988"/>
            <a:ext cx="590020" cy="354012"/>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25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03638"/>
            <a:ext cx="590020" cy="354012"/>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5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950" y="2808288"/>
            <a:ext cx="590020" cy="354012"/>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25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50" y="2351088"/>
            <a:ext cx="590020" cy="35401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845521" y="163509"/>
            <a:ext cx="1005403" cy="580865"/>
          </a:xfrm>
          <a:prstGeom prst="rect">
            <a:avLst/>
          </a:prstGeom>
        </p:spPr>
        <p:txBody>
          <a:bodyPr wrap="none">
            <a:spAutoFit/>
          </a:bodyPr>
          <a:lstStyle/>
          <a:p>
            <a:pPr>
              <a:lnSpc>
                <a:spcPct val="150000"/>
              </a:lnSpc>
            </a:pPr>
            <a:r>
              <a:rPr lang="en-US" altLang="zh-CN" sz="2400" dirty="0"/>
              <a:t>[</a:t>
            </a:r>
            <a:r>
              <a:rPr lang="zh-CN" altLang="en-US" sz="2400" dirty="0"/>
              <a:t>续表</a:t>
            </a:r>
            <a:r>
              <a:rPr lang="en-US" altLang="zh-CN" sz="2400" dirty="0"/>
              <a:t>]</a:t>
            </a:r>
            <a:endParaRPr lang="zh-CN" altLang="en-US" sz="2400" dirty="0"/>
          </a:p>
        </p:txBody>
      </p:sp>
      <p:sp>
        <p:nvSpPr>
          <p:cNvPr id="10" name="矩形 9"/>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4:artisticCrisscrossEtching id="{230A0AAB-2973-45B5-ABDE-EC0231EBDFFD}"/>
                  </a:ext>
                </a:extLst>
              </p:cNvPr>
              <p:cNvSpPr/>
              <p:nvPr/>
            </p:nvSpPr>
            <p:spPr>
              <a:xfrm>
                <a:off x="403274" y="317247"/>
                <a:ext cx="11286978" cy="272247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锂金属电池</a:t>
                </a:r>
              </a:p>
              <a:p>
                <a:pPr>
                  <a:lnSpc>
                    <a:spcPct val="150000"/>
                  </a:lnSpc>
                </a:pPr>
                <a:r>
                  <a:rPr lang="zh-CN" altLang="zh-CN" sz="2800" dirty="0">
                    <a:solidFill>
                      <a:srgbClr val="000000"/>
                    </a:solidFill>
                    <a:cs typeface="Times New Roman" panose="02020603050405020304" pitchFamily="18" charset="0"/>
                  </a:rPr>
                  <a:t>锂金属电池是用金属锂作负极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石墨作正极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电解质溶液由四氯化铝锂</a:t>
                </a:r>
                <a:r>
                  <a:rPr lang="en-US" altLang="zh-CN" sz="2800" dirty="0">
                    <a:solidFill>
                      <a:srgbClr val="000000"/>
                    </a:solidFill>
                    <a:cs typeface="Times New Roman" panose="02020603050405020304" pitchFamily="18" charset="0"/>
                  </a:rPr>
                  <a:t>(LiAlCl</a:t>
                </a:r>
                <a:r>
                  <a:rPr lang="en-US" altLang="zh-CN" sz="2800" baseline="-25000" dirty="0">
                    <a:solidFill>
                      <a:srgbClr val="000000"/>
                    </a:solidFill>
                    <a:cs typeface="Times New Roman" panose="02020603050405020304" pitchFamily="18" charset="0"/>
                  </a:rPr>
                  <a:t>4</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溶解在亚硫酰氯</a:t>
                </a:r>
                <a:r>
                  <a:rPr lang="en-US" altLang="zh-CN" sz="2800" dirty="0">
                    <a:solidFill>
                      <a:srgbClr val="000000"/>
                    </a:solidFill>
                    <a:cs typeface="Times New Roman" panose="02020603050405020304" pitchFamily="18" charset="0"/>
                  </a:rPr>
                  <a:t>(SOCl</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中组成。其电极反应如下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负极</a:t>
                </a:r>
                <a:r>
                  <a:rPr lang="en-US" altLang="zh-CN" sz="2800" dirty="0">
                    <a:solidFill>
                      <a:srgbClr val="000000"/>
                    </a:solidFill>
                    <a:cs typeface="Times New Roman" panose="02020603050405020304" pitchFamily="18" charset="0"/>
                  </a:rPr>
                  <a:t>:</a:t>
                </a:r>
              </a:p>
              <a:p>
                <a:pPr>
                  <a:lnSpc>
                    <a:spcPct val="150000"/>
                  </a:lnSpc>
                </a:pPr>
                <a:r>
                  <a:rPr lang="en-US" altLang="zh-CN" sz="2800" dirty="0">
                    <a:solidFill>
                      <a:srgbClr val="000000"/>
                    </a:solidFill>
                    <a:cs typeface="Times New Roman" panose="02020603050405020304" pitchFamily="18" charset="0"/>
                  </a:rPr>
                  <a:t>8Li-8e</a:t>
                </a:r>
                <a:r>
                  <a:rPr lang="en-US" altLang="zh-CN" sz="2800" baseline="30000" dirty="0">
                    <a:solidFill>
                      <a:srgbClr val="000000"/>
                    </a:solidFill>
                    <a:cs typeface="Times New Roman" panose="02020603050405020304" pitchFamily="18" charset="0"/>
                  </a:rPr>
                  <a:t>-               </a:t>
                </a:r>
                <a:r>
                  <a:rPr lang="en-US" altLang="zh-CN" sz="2800" dirty="0"/>
                  <a:t>8Li</a:t>
                </a:r>
                <a:r>
                  <a:rPr lang="en-US" altLang="zh-CN" sz="2800" baseline="30000" dirty="0"/>
                  <a:t>+</a:t>
                </a:r>
                <a:r>
                  <a:rPr lang="en-US" altLang="zh-CN" sz="2800" dirty="0"/>
                  <a:t>;</a:t>
                </a:r>
                <a:r>
                  <a:rPr lang="zh-CN" altLang="zh-CN" sz="2800" dirty="0"/>
                  <a:t>正极</a:t>
                </a:r>
                <a:r>
                  <a:rPr lang="en-US" altLang="zh-CN" sz="2800" dirty="0"/>
                  <a:t>:3SOCl</a:t>
                </a:r>
                <a:r>
                  <a:rPr lang="en-US" altLang="zh-CN" sz="2800" baseline="-25000" dirty="0"/>
                  <a:t>2</a:t>
                </a:r>
                <a:r>
                  <a:rPr lang="en-US" altLang="zh-CN" sz="2800" dirty="0"/>
                  <a:t>+8e</a:t>
                </a:r>
                <a:r>
                  <a:rPr lang="en-US" altLang="zh-CN" sz="2800" baseline="30000" dirty="0"/>
                  <a:t>-               </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+2S+6Cl</a:t>
                </a:r>
                <a:r>
                  <a:rPr lang="en-US" altLang="zh-CN" sz="2800" baseline="30000" dirty="0"/>
                  <a:t>-</a:t>
                </a:r>
                <a:r>
                  <a:rPr lang="zh-CN" altLang="zh-CN" sz="2800" dirty="0"/>
                  <a:t>。</a:t>
                </a:r>
                <a:endParaRPr lang="zh-CN" altLang="en-US" sz="2800" dirty="0"/>
              </a:p>
            </p:txBody>
          </p:sp>
        </mc:Choice>
        <mc:Fallback>
          <p:sp>
            <p:nvSpPr>
              <p:cNvPr id="2" name="矩形 1"/>
              <p:cNvSpPr>
                <a:spLocks noRot="1" noChangeAspect="1" noMove="1" noResize="1" noEditPoints="1" noAdjustHandles="1" noChangeArrowheads="1" noChangeShapeType="1" noTextEdit="1"/>
              </p:cNvSpPr>
              <p:nvPr/>
            </p:nvSpPr>
            <p:spPr>
              <a:xfrm>
                <a:off x="403274" y="317247"/>
                <a:ext cx="11286978" cy="2722477"/>
              </a:xfrm>
              <a:prstGeom prst="rect">
                <a:avLst/>
              </a:prstGeom>
              <a:blipFill rotWithShape="1">
                <a:blip r:embed="rId1"/>
                <a:stretch>
                  <a:fillRect l="-1080" b="-2013"/>
                </a:stretch>
              </a:blipFill>
            </p:spPr>
            <p:txBody>
              <a:bodyPr/>
              <a:lstStyle/>
              <a:p>
                <a:r>
                  <a:rPr lang="zh-CN" altLang="en-US">
                    <a:noFill/>
                  </a:rPr>
                  <a:t> </a:t>
                </a:r>
                <a:endParaRPr lang="zh-CN" altLang="en-US">
                  <a:noFill/>
                </a:endParaRPr>
              </a:p>
            </p:txBody>
          </p:sp>
        </mc:Fallback>
      </mc:AlternateContent>
      <p:pic>
        <p:nvPicPr>
          <p:cNvPr id="3" name="图片 2"/>
          <p:cNvPicPr/>
          <p:nvPr/>
        </p:nvPicPr>
        <p:blipFill>
          <a:blip r:embed="rId2"/>
          <a:stretch>
            <a:fillRect/>
          </a:stretch>
        </p:blipFill>
        <p:spPr>
          <a:xfrm>
            <a:off x="1639545" y="2564911"/>
            <a:ext cx="540947" cy="307321"/>
          </a:xfrm>
          <a:prstGeom prst="rect">
            <a:avLst/>
          </a:prstGeom>
        </p:spPr>
      </p:pic>
      <p:pic>
        <p:nvPicPr>
          <p:cNvPr id="4" name="图片 3"/>
          <p:cNvPicPr/>
          <p:nvPr/>
        </p:nvPicPr>
        <p:blipFill>
          <a:blip r:embed="rId2"/>
          <a:stretch>
            <a:fillRect/>
          </a:stretch>
        </p:blipFill>
        <p:spPr>
          <a:xfrm>
            <a:off x="5825526" y="2564911"/>
            <a:ext cx="540947" cy="307321"/>
          </a:xfrm>
          <a:prstGeom prst="rect">
            <a:avLst/>
          </a:prstGeom>
        </p:spPr>
      </p:pic>
      <p:sp>
        <p:nvSpPr>
          <p:cNvPr id="5" name="矩形 4"/>
          <p:cNvSpPr/>
          <p:nvPr/>
        </p:nvSpPr>
        <p:spPr>
          <a:xfrm>
            <a:off x="431409" y="3135637"/>
            <a:ext cx="6096000" cy="1384995"/>
          </a:xfrm>
          <a:prstGeom prst="rect">
            <a:avLst/>
          </a:prstGeom>
        </p:spPr>
        <p:txBody>
          <a:bodyPr>
            <a:spAutoFit/>
          </a:bodyPr>
          <a:lstStyle/>
          <a:p>
            <a:pPr>
              <a:lnSpc>
                <a:spcPct val="150000"/>
              </a:lnSpc>
              <a:spcAft>
                <a:spcPts val="0"/>
              </a:spcAft>
            </a:pPr>
            <a:r>
              <a:rPr lang="en-US" altLang="zh-CN" sz="2800" b="1" dirty="0"/>
              <a:t>2.</a:t>
            </a:r>
            <a:r>
              <a:rPr lang="zh-CN" altLang="zh-CN" sz="2800" b="1" dirty="0"/>
              <a:t>二次电池</a:t>
            </a:r>
            <a:r>
              <a:rPr lang="en-US" altLang="zh-CN" sz="2800" b="1" dirty="0"/>
              <a:t>(</a:t>
            </a:r>
            <a:r>
              <a:rPr lang="zh-CN" altLang="zh-CN" sz="2800" b="1" dirty="0"/>
              <a:t>以铅蓄电池为例</a:t>
            </a:r>
            <a:r>
              <a:rPr lang="en-US" altLang="zh-CN" sz="2800" b="1" dirty="0"/>
              <a:t>)</a:t>
            </a:r>
            <a:endParaRPr lang="zh-CN" altLang="zh-CN" sz="2800" b="1" dirty="0"/>
          </a:p>
          <a:p>
            <a:pPr>
              <a:lnSpc>
                <a:spcPct val="150000"/>
              </a:lnSpc>
              <a:spcAft>
                <a:spcPts val="0"/>
              </a:spcAft>
            </a:pPr>
            <a:r>
              <a:rPr lang="en-US" altLang="zh-CN" sz="2800" dirty="0"/>
              <a:t>(1)</a:t>
            </a:r>
            <a:r>
              <a:rPr lang="zh-CN" altLang="zh-CN" sz="2800" dirty="0"/>
              <a:t>铅蓄电池模型</a:t>
            </a:r>
            <a:endParaRPr lang="zh-CN" altLang="zh-CN" sz="2800" dirty="0"/>
          </a:p>
        </p:txBody>
      </p:sp>
      <p:sp>
        <p:nvSpPr>
          <p:cNvPr id="9" name="矩形 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584981" y="790917"/>
          <a:ext cx="11344421" cy="3418225"/>
        </p:xfrm>
        <a:graphic>
          <a:graphicData uri="http://schemas.openxmlformats.org/drawingml/2006/table">
            <a:tbl>
              <a:tblPr firstRow="1" firstCol="1" bandRow="1"/>
              <a:tblGrid>
                <a:gridCol w="4155831"/>
                <a:gridCol w="7188590"/>
              </a:tblGrid>
              <a:tr h="1033615">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装置</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电极的连接方法</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610">
                <a:tc>
                  <a:txBody>
                    <a:bodyPr/>
                    <a:lstStyle/>
                    <a:p>
                      <a:pPr marL="0" algn="l" defTabSz="914400" rtl="0" eaLnBrk="1" latinLnBrk="0" hangingPunct="1">
                        <a:lnSpc>
                          <a:spcPct val="150000"/>
                        </a:lnSpc>
                        <a:spcAft>
                          <a:spcPts val="0"/>
                        </a:spcAft>
                      </a:pPr>
                      <a:endParaRPr 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6" name="X2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4304" y="2212086"/>
            <a:ext cx="3208382" cy="1763386"/>
          </a:xfrm>
          <a:prstGeom prst="rect">
            <a:avLst/>
          </a:prstGeom>
          <a:noFill/>
          <a:extLst>
            <a:ext uri="{909E8E84-426E-40DD-AFC4-6F175D3DCCD1}">
              <a14:hiddenFill xmlns:a14="http://schemas.microsoft.com/office/drawing/2010/main">
                <a:solidFill>
                  <a:srgbClr val="FFFFFF"/>
                </a:solidFill>
              </a14:hiddenFill>
            </a:ext>
          </a:extLst>
        </p:spPr>
      </p:pic>
      <p:pic>
        <p:nvPicPr>
          <p:cNvPr id="6145" name="gaofu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057" y="1944914"/>
            <a:ext cx="6372670" cy="216165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专题十四 　原电池</a:t>
            </a:r>
            <a:endParaRPr lang="zh-CN" altLang="zh-CN" sz="4000" b="1" dirty="0">
              <a:solidFill>
                <a:schemeClr val="bg1"/>
              </a:solidFill>
            </a:endParaRPr>
          </a:p>
        </p:txBody>
      </p:sp>
      <p:sp>
        <p:nvSpPr>
          <p:cNvPr id="11" name="文本框 10"/>
          <p:cNvSpPr txBox="1"/>
          <p:nvPr/>
        </p:nvSpPr>
        <p:spPr>
          <a:xfrm>
            <a:off x="3605573" y="1546119"/>
            <a:ext cx="4980852"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专题十四 　原电池</a:t>
            </a:r>
            <a:endParaRPr lang="zh-CN" altLang="zh-CN" sz="2400" dirty="0">
              <a:solidFill>
                <a:srgbClr val="DA251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088" y="304303"/>
            <a:ext cx="3836307" cy="523220"/>
          </a:xfrm>
          <a:prstGeom prst="rect">
            <a:avLst/>
          </a:prstGeom>
        </p:spPr>
        <p:txBody>
          <a:bodyPr wrap="none">
            <a:spAutoFit/>
          </a:bodyPr>
          <a:lstStyle/>
          <a:p>
            <a:pPr>
              <a:spcAft>
                <a:spcPts val="0"/>
              </a:spcAft>
            </a:pPr>
            <a:r>
              <a:rPr lang="en-US" altLang="zh-CN" sz="2800" dirty="0"/>
              <a:t>(2)</a:t>
            </a:r>
            <a:r>
              <a:rPr lang="zh-CN" altLang="zh-CN" sz="2800" dirty="0"/>
              <a:t>铅蓄电池的电极反应</a:t>
            </a:r>
            <a:endParaRPr lang="zh-CN" altLang="zh-CN" sz="2800" dirty="0"/>
          </a:p>
        </p:txBody>
      </p:sp>
      <p:graphicFrame>
        <p:nvGraphicFramePr>
          <p:cNvPr id="3" name="表格 2"/>
          <p:cNvGraphicFramePr>
            <a:graphicFrameLocks noGrp="1"/>
          </p:cNvGraphicFramePr>
          <p:nvPr/>
        </p:nvGraphicFramePr>
        <p:xfrm>
          <a:off x="416170" y="948408"/>
          <a:ext cx="11499165" cy="5645203"/>
        </p:xfrm>
        <a:graphic>
          <a:graphicData uri="http://schemas.openxmlformats.org/drawingml/2006/table">
            <a:tbl>
              <a:tblPr firstRow="1" firstCol="1" bandRow="1"/>
              <a:tblGrid>
                <a:gridCol w="370791"/>
                <a:gridCol w="4980793"/>
                <a:gridCol w="717452"/>
                <a:gridCol w="5430129"/>
              </a:tblGrid>
              <a:tr h="500272">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charset="0"/>
                        </a:rPr>
                        <a:t> </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放电时的电极反应</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charset="0"/>
                        </a:rPr>
                        <a:t> </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充电时的电极反应</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78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负极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7589" t="-32937" r="-123745" b="-247619"/>
                      </a:stretch>
                    </a:blipFill>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阴极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111897" t="-32937" r="-224" b="-247619"/>
                      </a:stretch>
                    </a:blipFill>
                  </a:tcPr>
                </a:tc>
              </a:tr>
              <a:tr h="2032058">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正极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7589" t="-100601" r="-123745" b="-87387"/>
                      </a:stretch>
                    </a:blipFill>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阴极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111897" t="-100601" r="-224" b="-87387"/>
                      </a:stretch>
                    </a:blipFill>
                  </a:tcPr>
                </a:tc>
              </a:tr>
              <a:tr h="158108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总反应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err="1">
                          <a:solidFill>
                            <a:srgbClr val="000000"/>
                          </a:solidFill>
                          <a:effectLst/>
                          <a:latin typeface="+mn-lt"/>
                          <a:ea typeface="+mn-ea"/>
                          <a:cs typeface="Times New Roman" panose="02020603050405020304" charset="0"/>
                        </a:rPr>
                        <a:t>Pb</a:t>
                      </a:r>
                      <a:r>
                        <a:rPr lang="en-US" sz="2400" dirty="0">
                          <a:solidFill>
                            <a:srgbClr val="000000"/>
                          </a:solidFill>
                          <a:effectLst/>
                          <a:latin typeface="+mn-lt"/>
                          <a:ea typeface="+mn-ea"/>
                          <a:cs typeface="Times New Roman" panose="02020603050405020304" charset="0"/>
                        </a:rPr>
                        <a:t>(s)+PbO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(s)+2H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r>
                        <a:rPr lang="en-US" sz="2400" dirty="0" err="1">
                          <a:solidFill>
                            <a:srgbClr val="000000"/>
                          </a:solidFill>
                          <a:effectLst/>
                          <a:latin typeface="+mn-lt"/>
                          <a:ea typeface="+mn-ea"/>
                          <a:cs typeface="Times New Roman" panose="02020603050405020304" charset="0"/>
                        </a:rPr>
                        <a:t>aq</a:t>
                      </a:r>
                      <a:r>
                        <a:rPr lang="en-US" sz="2400" dirty="0">
                          <a:solidFill>
                            <a:srgbClr val="000000"/>
                          </a:solidFill>
                          <a:effectLst/>
                          <a:latin typeface="+mn-lt"/>
                          <a:ea typeface="+mn-ea"/>
                          <a:cs typeface="Times New Roman" panose="02020603050405020304" charset="0"/>
                        </a:rPr>
                        <a:t>) 2PbSO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(s)+2H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O(l)</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总反应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2PbSO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(s)+2H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O(l) </a:t>
                      </a:r>
                      <a:r>
                        <a:rPr lang="en-US" sz="2400" dirty="0" err="1">
                          <a:solidFill>
                            <a:srgbClr val="000000"/>
                          </a:solidFill>
                          <a:effectLst/>
                          <a:latin typeface="+mn-lt"/>
                          <a:ea typeface="+mn-ea"/>
                          <a:cs typeface="Times New Roman" panose="02020603050405020304" charset="0"/>
                        </a:rPr>
                        <a:t>Pb</a:t>
                      </a:r>
                      <a:r>
                        <a:rPr lang="en-US" sz="2400" dirty="0">
                          <a:solidFill>
                            <a:srgbClr val="000000"/>
                          </a:solidFill>
                          <a:effectLst/>
                          <a:latin typeface="+mn-lt"/>
                          <a:ea typeface="+mn-ea"/>
                          <a:cs typeface="Times New Roman" panose="02020603050405020304" charset="0"/>
                        </a:rPr>
                        <a:t>(s)+PbO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(s)+2H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r>
                        <a:rPr lang="en-US" sz="2400" dirty="0" err="1">
                          <a:solidFill>
                            <a:srgbClr val="000000"/>
                          </a:solidFill>
                          <a:effectLst/>
                          <a:latin typeface="+mn-lt"/>
                          <a:ea typeface="+mn-ea"/>
                          <a:cs typeface="Times New Roman" panose="02020603050405020304" charset="0"/>
                        </a:rPr>
                        <a:t>aq</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0" name="图片 2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071" y="5477243"/>
            <a:ext cx="427892" cy="2567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图片 2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425" y="3676579"/>
            <a:ext cx="427892" cy="256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图片 2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279" y="1875913"/>
            <a:ext cx="427892" cy="2567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2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25" y="5463175"/>
            <a:ext cx="427892" cy="2567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2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372" y="3662510"/>
            <a:ext cx="427892" cy="25673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2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062" y="1861845"/>
            <a:ext cx="427892" cy="25673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7766" y="299410"/>
            <a:ext cx="11596467" cy="2677656"/>
          </a:xfrm>
          <a:prstGeom prst="rect">
            <a:avLst/>
          </a:prstGeom>
        </p:spPr>
        <p:txBody>
          <a:bodyPr wrap="square">
            <a:spAutoFit/>
          </a:bodyPr>
          <a:lstStyle/>
          <a:p>
            <a:pPr>
              <a:lnSpc>
                <a:spcPct val="150000"/>
              </a:lnSpc>
            </a:pPr>
            <a:r>
              <a:rPr lang="en-US" altLang="zh-CN" sz="2800" b="1" dirty="0"/>
              <a:t>3.</a:t>
            </a:r>
            <a:r>
              <a:rPr lang="zh-CN" altLang="zh-CN" sz="2800" b="1" dirty="0"/>
              <a:t>燃料电池</a:t>
            </a:r>
            <a:endParaRPr lang="zh-CN" altLang="zh-CN" sz="2800" b="1" dirty="0"/>
          </a:p>
          <a:p>
            <a:pPr>
              <a:lnSpc>
                <a:spcPct val="150000"/>
              </a:lnSpc>
            </a:pPr>
            <a:r>
              <a:rPr lang="zh-CN" altLang="zh-CN" sz="2800" dirty="0"/>
              <a:t>燃料电池是一种高效、环境友好的发电装置</a:t>
            </a:r>
            <a:r>
              <a:rPr lang="en-US" altLang="zh-CN" sz="2800" dirty="0"/>
              <a:t>,</a:t>
            </a:r>
            <a:r>
              <a:rPr lang="zh-CN" altLang="zh-CN" sz="2800" dirty="0"/>
              <a:t>是一种连续地将燃料与氧化剂的化学能直接转化为电能的化学电池。氢氧燃料电池是目前最成熟的燃料电池</a:t>
            </a:r>
            <a:r>
              <a:rPr lang="en-US" altLang="zh-CN" sz="2800" dirty="0"/>
              <a:t>,</a:t>
            </a:r>
            <a:r>
              <a:rPr lang="zh-CN" altLang="zh-CN" sz="2800" dirty="0"/>
              <a:t>在不同介质中的电极反应式不同。</a:t>
            </a:r>
            <a:endParaRPr lang="zh-CN" altLang="zh-CN" sz="2800" dirty="0"/>
          </a:p>
        </p:txBody>
      </p:sp>
      <p:graphicFrame>
        <p:nvGraphicFramePr>
          <p:cNvPr id="3" name="表格 2"/>
          <p:cNvGraphicFramePr>
            <a:graphicFrameLocks noGrp="1"/>
          </p:cNvGraphicFramePr>
          <p:nvPr/>
        </p:nvGraphicFramePr>
        <p:xfrm>
          <a:off x="430236" y="3027302"/>
          <a:ext cx="11471030" cy="3471972"/>
        </p:xfrm>
        <a:graphic>
          <a:graphicData uri="http://schemas.openxmlformats.org/drawingml/2006/table">
            <a:tbl>
              <a:tblPr firstRow="1" firstCol="1" bandRow="1"/>
              <a:tblGrid>
                <a:gridCol w="1003874"/>
                <a:gridCol w="3652315"/>
                <a:gridCol w="6814841"/>
              </a:tblGrid>
              <a:tr h="495996">
                <a:tc gridSpan="2">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电池总反应</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00000"/>
                        </a:lnSpc>
                        <a:spcAft>
                          <a:spcPts val="0"/>
                        </a:spcAft>
                      </a:pP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       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rowSpan="6">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介质</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酸性</a:t>
                      </a:r>
                      <a:r>
                        <a:rPr lang="en-US" sz="2800" dirty="0">
                          <a:solidFill>
                            <a:srgbClr val="000000"/>
                          </a:solidFill>
                          <a:effectLst/>
                          <a:latin typeface="+mn-lt"/>
                          <a:ea typeface="+mn-ea"/>
                          <a:cs typeface="Times New Roman" panose="02020603050405020304" charset="0"/>
                        </a:rPr>
                        <a:t>(H</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负极</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-4e</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       4H</a:t>
                      </a:r>
                      <a:r>
                        <a:rPr lang="en-US" sz="2800" baseline="300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vMerge="1">
                  <a:tcPr/>
                </a:tc>
                <a:tc vMerge="1">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正极</a:t>
                      </a:r>
                      <a:r>
                        <a:rPr lang="en-US" sz="2800" dirty="0">
                          <a:solidFill>
                            <a:srgbClr val="000000"/>
                          </a:solidFill>
                          <a:effectLst/>
                          <a:latin typeface="+mn-lt"/>
                          <a:ea typeface="+mn-ea"/>
                          <a:cs typeface="Times New Roman" panose="02020603050405020304" charset="0"/>
                        </a:rPr>
                        <a:t>:O</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+4H</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+4e</a:t>
                      </a:r>
                      <a:r>
                        <a:rPr lang="en-US" sz="2800" baseline="30000" dirty="0">
                          <a:solidFill>
                            <a:srgbClr val="000000"/>
                          </a:solidFill>
                          <a:effectLst/>
                          <a:latin typeface="+mn-lt"/>
                          <a:ea typeface="+mn-ea"/>
                          <a:cs typeface="Times New Roman" panose="02020603050405020304" charset="0"/>
                        </a:rPr>
                        <a:t>-           </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vMerge="1">
                  <a:tcPr/>
                </a:tc>
                <a:tc rowSpan="2">
                  <a:txBody>
                    <a:bodyPr/>
                    <a:lstStyle/>
                    <a:p>
                      <a:pPr algn="ctr">
                        <a:lnSpc>
                          <a:spcPct val="100000"/>
                        </a:lnSpc>
                        <a:spcAft>
                          <a:spcPts val="0"/>
                        </a:spcAft>
                      </a:pPr>
                      <a:r>
                        <a:rPr lang="zh-CN" sz="2800">
                          <a:solidFill>
                            <a:srgbClr val="000000"/>
                          </a:solidFill>
                          <a:effectLst/>
                          <a:latin typeface="+mn-lt"/>
                          <a:ea typeface="+mn-ea"/>
                          <a:cs typeface="Times New Roman" panose="02020603050405020304" charset="0"/>
                        </a:rPr>
                        <a:t>中性</a:t>
                      </a:r>
                      <a:r>
                        <a:rPr lang="en-US" sz="2800">
                          <a:solidFill>
                            <a:srgbClr val="000000"/>
                          </a:solidFill>
                          <a:effectLst/>
                          <a:latin typeface="+mn-lt"/>
                          <a:ea typeface="+mn-ea"/>
                          <a:cs typeface="Times New Roman" panose="02020603050405020304" charset="0"/>
                        </a:rPr>
                        <a:t>(Na</a:t>
                      </a:r>
                      <a:r>
                        <a:rPr lang="en-US" sz="2800" baseline="-25000">
                          <a:solidFill>
                            <a:srgbClr val="000000"/>
                          </a:solidFill>
                          <a:effectLst/>
                          <a:latin typeface="+mn-lt"/>
                          <a:ea typeface="+mn-ea"/>
                          <a:cs typeface="Times New Roman" panose="02020603050405020304" charset="0"/>
                        </a:rPr>
                        <a:t>2</a:t>
                      </a:r>
                      <a:r>
                        <a:rPr lang="en-US" sz="2800">
                          <a:solidFill>
                            <a:srgbClr val="000000"/>
                          </a:solidFill>
                          <a:effectLst/>
                          <a:latin typeface="+mn-lt"/>
                          <a:ea typeface="+mn-ea"/>
                          <a:cs typeface="Times New Roman" panose="02020603050405020304" charset="0"/>
                        </a:rPr>
                        <a:t>SO</a:t>
                      </a:r>
                      <a:r>
                        <a:rPr lang="en-US" sz="2800" baseline="-25000">
                          <a:solidFill>
                            <a:srgbClr val="000000"/>
                          </a:solidFill>
                          <a:effectLst/>
                          <a:latin typeface="+mn-lt"/>
                          <a:ea typeface="+mn-ea"/>
                          <a:cs typeface="Times New Roman" panose="02020603050405020304" charset="0"/>
                        </a:rPr>
                        <a:t>4</a:t>
                      </a:r>
                      <a:r>
                        <a:rPr lang="en-US" sz="2800">
                          <a:solidFill>
                            <a:srgbClr val="000000"/>
                          </a:solidFill>
                          <a:effectLst/>
                          <a:latin typeface="+mn-lt"/>
                          <a:ea typeface="+mn-ea"/>
                          <a:cs typeface="Times New Roman" panose="02020603050405020304" charset="0"/>
                        </a:rPr>
                        <a:t>)</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负极</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-4e</a:t>
                      </a:r>
                      <a:r>
                        <a:rPr lang="en-US" sz="2800" baseline="30000" dirty="0">
                          <a:solidFill>
                            <a:srgbClr val="000000"/>
                          </a:solidFill>
                          <a:effectLst/>
                          <a:latin typeface="+mn-lt"/>
                          <a:ea typeface="+mn-ea"/>
                          <a:cs typeface="Times New Roman" panose="02020603050405020304" charset="0"/>
                        </a:rPr>
                        <a:t>-          </a:t>
                      </a:r>
                      <a:r>
                        <a:rPr lang="en-US" sz="2800" dirty="0">
                          <a:solidFill>
                            <a:srgbClr val="000000"/>
                          </a:solidFill>
                          <a:effectLst/>
                          <a:latin typeface="+mn-lt"/>
                          <a:ea typeface="+mn-ea"/>
                          <a:cs typeface="Times New Roman" panose="02020603050405020304" charset="0"/>
                        </a:rPr>
                        <a:t> 4H</a:t>
                      </a:r>
                      <a:r>
                        <a:rPr lang="en-US" sz="2800" baseline="300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vMerge="1">
                  <a:tcPr/>
                </a:tc>
                <a:tc vMerge="1">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正极</a:t>
                      </a:r>
                      <a:r>
                        <a:rPr lang="en-US" sz="2800" dirty="0">
                          <a:solidFill>
                            <a:srgbClr val="000000"/>
                          </a:solidFill>
                          <a:effectLst/>
                          <a:latin typeface="+mn-lt"/>
                          <a:ea typeface="+mn-ea"/>
                          <a:cs typeface="Times New Roman" panose="02020603050405020304" charset="0"/>
                        </a:rPr>
                        <a:t>:O</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O+4e</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      4OH</a:t>
                      </a:r>
                      <a:r>
                        <a:rPr lang="en-US" sz="2800" baseline="300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vMerge="1">
                  <a:tcPr/>
                </a:tc>
                <a:tc rowSpan="2">
                  <a:txBody>
                    <a:bodyPr/>
                    <a:lstStyle/>
                    <a:p>
                      <a:pPr algn="ctr">
                        <a:lnSpc>
                          <a:spcPct val="100000"/>
                        </a:lnSpc>
                        <a:spcAft>
                          <a:spcPts val="0"/>
                        </a:spcAft>
                      </a:pPr>
                      <a:r>
                        <a:rPr lang="zh-CN" sz="2800">
                          <a:solidFill>
                            <a:srgbClr val="000000"/>
                          </a:solidFill>
                          <a:effectLst/>
                          <a:latin typeface="+mn-lt"/>
                          <a:ea typeface="+mn-ea"/>
                          <a:cs typeface="Times New Roman" panose="02020603050405020304" charset="0"/>
                        </a:rPr>
                        <a:t>碱性</a:t>
                      </a:r>
                      <a:r>
                        <a:rPr lang="en-US" sz="2800">
                          <a:solidFill>
                            <a:srgbClr val="000000"/>
                          </a:solidFill>
                          <a:effectLst/>
                          <a:latin typeface="+mn-lt"/>
                          <a:ea typeface="+mn-ea"/>
                          <a:cs typeface="Times New Roman" panose="02020603050405020304" charset="0"/>
                        </a:rPr>
                        <a:t>(OH</a:t>
                      </a:r>
                      <a:r>
                        <a:rPr lang="en-US" sz="2800" baseline="30000">
                          <a:solidFill>
                            <a:srgbClr val="000000"/>
                          </a:solidFill>
                          <a:effectLst/>
                          <a:latin typeface="+mn-lt"/>
                          <a:ea typeface="+mn-ea"/>
                          <a:cs typeface="Times New Roman" panose="02020603050405020304" charset="0"/>
                        </a:rPr>
                        <a:t>-</a:t>
                      </a:r>
                      <a:r>
                        <a:rPr lang="en-US" sz="2800">
                          <a:solidFill>
                            <a:srgbClr val="000000"/>
                          </a:solidFill>
                          <a:effectLst/>
                          <a:latin typeface="+mn-lt"/>
                          <a:ea typeface="+mn-ea"/>
                          <a:cs typeface="Times New Roman" panose="02020603050405020304" charset="0"/>
                        </a:rPr>
                        <a:t>)</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负极</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+4OH</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-4e</a:t>
                      </a:r>
                      <a:r>
                        <a:rPr lang="en-US" sz="2800" baseline="30000" dirty="0">
                          <a:solidFill>
                            <a:srgbClr val="000000"/>
                          </a:solidFill>
                          <a:effectLst/>
                          <a:latin typeface="+mn-lt"/>
                          <a:ea typeface="+mn-ea"/>
                          <a:cs typeface="Times New Roman" panose="02020603050405020304" charset="0"/>
                        </a:rPr>
                        <a:t>-         </a:t>
                      </a:r>
                      <a:r>
                        <a:rPr lang="en-US" sz="2800" dirty="0">
                          <a:solidFill>
                            <a:srgbClr val="000000"/>
                          </a:solidFill>
                          <a:effectLst/>
                          <a:latin typeface="+mn-lt"/>
                          <a:ea typeface="+mn-ea"/>
                          <a:cs typeface="Times New Roman" panose="02020603050405020304" charset="0"/>
                        </a:rPr>
                        <a:t> 4H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996">
                <a:tc vMerge="1">
                  <a:tcPr/>
                </a:tc>
                <a:tc vMerge="1">
                  <a:tcPr/>
                </a:tc>
                <a:tc>
                  <a:txBody>
                    <a:bodyPr/>
                    <a:lstStyle/>
                    <a:p>
                      <a:pPr algn="ctr">
                        <a:lnSpc>
                          <a:spcPct val="100000"/>
                        </a:lnSpc>
                        <a:spcAft>
                          <a:spcPts val="0"/>
                        </a:spcAft>
                      </a:pPr>
                      <a:r>
                        <a:rPr lang="zh-CN" sz="2800" dirty="0">
                          <a:solidFill>
                            <a:srgbClr val="000000"/>
                          </a:solidFill>
                          <a:effectLst/>
                          <a:latin typeface="+mn-lt"/>
                          <a:ea typeface="+mn-ea"/>
                          <a:cs typeface="Times New Roman" panose="02020603050405020304" charset="0"/>
                        </a:rPr>
                        <a:t>正极</a:t>
                      </a:r>
                      <a:r>
                        <a:rPr lang="en-US" sz="2800" dirty="0">
                          <a:solidFill>
                            <a:srgbClr val="000000"/>
                          </a:solidFill>
                          <a:effectLst/>
                          <a:latin typeface="+mn-lt"/>
                          <a:ea typeface="+mn-ea"/>
                          <a:cs typeface="Times New Roman" panose="02020603050405020304" charset="0"/>
                        </a:rPr>
                        <a:t>:O</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+2H</a:t>
                      </a:r>
                      <a:r>
                        <a:rPr lang="en-US" sz="2800" baseline="-25000" dirty="0">
                          <a:solidFill>
                            <a:srgbClr val="000000"/>
                          </a:solidFill>
                          <a:effectLst/>
                          <a:latin typeface="+mn-lt"/>
                          <a:ea typeface="+mn-ea"/>
                          <a:cs typeface="Times New Roman" panose="02020603050405020304" charset="0"/>
                        </a:rPr>
                        <a:t>2</a:t>
                      </a:r>
                      <a:r>
                        <a:rPr lang="en-US" sz="2800" dirty="0">
                          <a:solidFill>
                            <a:srgbClr val="000000"/>
                          </a:solidFill>
                          <a:effectLst/>
                          <a:latin typeface="+mn-lt"/>
                          <a:ea typeface="+mn-ea"/>
                          <a:cs typeface="Times New Roman" panose="02020603050405020304" charset="0"/>
                        </a:rPr>
                        <a:t>O+4e</a:t>
                      </a:r>
                      <a:r>
                        <a:rPr lang="en-US" sz="2800" baseline="30000" dirty="0">
                          <a:solidFill>
                            <a:srgbClr val="000000"/>
                          </a:solidFill>
                          <a:effectLst/>
                          <a:latin typeface="+mn-lt"/>
                          <a:ea typeface="+mn-ea"/>
                          <a:cs typeface="Times New Roman" panose="02020603050405020304" charset="0"/>
                        </a:rPr>
                        <a:t>-</a:t>
                      </a:r>
                      <a:r>
                        <a:rPr lang="en-US" sz="2800" dirty="0">
                          <a:solidFill>
                            <a:srgbClr val="000000"/>
                          </a:solidFill>
                          <a:effectLst/>
                          <a:latin typeface="+mn-lt"/>
                          <a:ea typeface="+mn-ea"/>
                          <a:cs typeface="Times New Roman" panose="02020603050405020304" charset="0"/>
                        </a:rPr>
                        <a:t>       4OH</a:t>
                      </a:r>
                      <a:r>
                        <a:rPr lang="en-US" sz="2800" baseline="300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5" name="图片 26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92883" y="6122988"/>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图片 260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21018" y="5630619"/>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图片 26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92885" y="5152317"/>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图片 26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3056" y="4631812"/>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 26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10003" y="4167579"/>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26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27124" y="3661141"/>
            <a:ext cx="463020" cy="277812"/>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26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20688" y="3151188"/>
            <a:ext cx="463020" cy="277812"/>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原电池正、负极的判断及电极反应式的书写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原电池原理的四大应用</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810533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原电池正、负极的判断及电极反应式的书写</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335643" y="1272693"/>
            <a:ext cx="11513457" cy="662233"/>
          </a:xfrm>
          <a:prstGeom prst="rect">
            <a:avLst/>
          </a:prstGeom>
        </p:spPr>
        <p:txBody>
          <a:bodyPr wrap="square">
            <a:spAutoFit/>
          </a:bodyPr>
          <a:lstStyle/>
          <a:p>
            <a:pPr>
              <a:lnSpc>
                <a:spcPct val="150000"/>
              </a:lnSpc>
            </a:pPr>
            <a:r>
              <a:rPr lang="en-US" altLang="zh-CN" sz="2800" b="1" dirty="0"/>
              <a:t>1. </a:t>
            </a:r>
            <a:r>
              <a:rPr lang="zh-CN" altLang="zh-CN" sz="2800" b="1" dirty="0"/>
              <a:t>判断原电池正、负极的</a:t>
            </a:r>
            <a:r>
              <a:rPr lang="en-US" altLang="zh-CN" sz="2800" b="1" dirty="0"/>
              <a:t>5</a:t>
            </a:r>
            <a:r>
              <a:rPr lang="zh-CN" altLang="zh-CN" sz="2800" b="1" dirty="0"/>
              <a:t>种方法</a:t>
            </a:r>
            <a:endParaRPr lang="zh-CN" altLang="zh-CN" sz="2800" b="1" dirty="0"/>
          </a:p>
        </p:txBody>
      </p:sp>
      <p:pic>
        <p:nvPicPr>
          <p:cNvPr id="9" name="ZT14ZT-2.EPS" descr="id:2147525297;FounderCES"/>
          <p:cNvPicPr/>
          <p:nvPr/>
        </p:nvPicPr>
        <p:blipFill>
          <a:blip r:embed="rId1"/>
          <a:stretch>
            <a:fillRect/>
          </a:stretch>
        </p:blipFill>
        <p:spPr>
          <a:xfrm>
            <a:off x="3186137" y="2379222"/>
            <a:ext cx="5819726" cy="33852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643" y="267063"/>
            <a:ext cx="11513457" cy="66229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注意</a:t>
            </a:r>
            <a:endParaRPr lang="zh-CN" altLang="zh-CN" sz="2800" dirty="0"/>
          </a:p>
        </p:txBody>
      </p:sp>
      <p:sp>
        <p:nvSpPr>
          <p:cNvPr id="7" name="矩形 6"/>
          <p:cNvSpPr/>
          <p:nvPr/>
        </p:nvSpPr>
        <p:spPr>
          <a:xfrm>
            <a:off x="431408" y="904515"/>
            <a:ext cx="11526129" cy="2031325"/>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原电池正、负极的判断不仅与电极材料的性质有关</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也与电解质溶液有关</a:t>
            </a:r>
            <a:r>
              <a:rPr lang="en-US" altLang="zh-CN" sz="2800" dirty="0">
                <a:solidFill>
                  <a:srgbClr val="000000"/>
                </a:solidFill>
                <a:cs typeface="Times New Roman" panose="02020603050405020304" charset="0"/>
              </a:rPr>
              <a:t>, </a:t>
            </a:r>
            <a:r>
              <a:rPr lang="zh-CN" altLang="zh-CN" sz="2800" dirty="0">
                <a:solidFill>
                  <a:srgbClr val="000000"/>
                </a:solidFill>
                <a:cs typeface="Times New Roman" panose="02020603050405020304" charset="0"/>
              </a:rPr>
              <a:t>如</a:t>
            </a:r>
            <a:r>
              <a:rPr lang="en-US" altLang="zh-CN" sz="2800" dirty="0">
                <a:solidFill>
                  <a:srgbClr val="000000"/>
                </a:solidFill>
                <a:cs typeface="Times New Roman" panose="02020603050405020304" charset="0"/>
              </a:rPr>
              <a:t>Mg</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Al</a:t>
            </a:r>
            <a:r>
              <a:rPr lang="zh-CN" altLang="zh-CN" sz="2800" dirty="0">
                <a:solidFill>
                  <a:srgbClr val="000000"/>
                </a:solidFill>
                <a:cs typeface="Times New Roman" panose="02020603050405020304" charset="0"/>
              </a:rPr>
              <a:t>在稀硫酸中构成原电池时</a:t>
            </a:r>
            <a:r>
              <a:rPr lang="en-US" altLang="zh-CN" sz="2800" dirty="0">
                <a:solidFill>
                  <a:srgbClr val="000000"/>
                </a:solidFill>
                <a:cs typeface="Times New Roman" panose="02020603050405020304" charset="0"/>
              </a:rPr>
              <a:t>,Mg</a:t>
            </a:r>
            <a:r>
              <a:rPr lang="zh-CN" altLang="zh-CN" sz="2800" dirty="0">
                <a:solidFill>
                  <a:srgbClr val="000000"/>
                </a:solidFill>
                <a:cs typeface="Times New Roman" panose="02020603050405020304" charset="0"/>
              </a:rPr>
              <a:t>作负极</a:t>
            </a:r>
            <a:r>
              <a:rPr lang="en-US" altLang="zh-CN" sz="2800" dirty="0">
                <a:solidFill>
                  <a:srgbClr val="000000"/>
                </a:solidFill>
                <a:cs typeface="Times New Roman" panose="02020603050405020304" charset="0"/>
              </a:rPr>
              <a:t>,Al</a:t>
            </a:r>
            <a:r>
              <a:rPr lang="zh-CN" altLang="zh-CN" sz="2800" dirty="0">
                <a:solidFill>
                  <a:srgbClr val="000000"/>
                </a:solidFill>
                <a:cs typeface="Times New Roman" panose="02020603050405020304" charset="0"/>
              </a:rPr>
              <a:t>作正极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若以</a:t>
            </a:r>
            <a:r>
              <a:rPr lang="en-US" altLang="zh-CN" sz="2800" dirty="0" err="1">
                <a:solidFill>
                  <a:srgbClr val="000000"/>
                </a:solidFill>
                <a:cs typeface="Times New Roman" panose="02020603050405020304" charset="0"/>
              </a:rPr>
              <a:t>NaOH</a:t>
            </a:r>
            <a:r>
              <a:rPr lang="zh-CN" altLang="zh-CN" sz="2800" dirty="0">
                <a:solidFill>
                  <a:srgbClr val="000000"/>
                </a:solidFill>
                <a:cs typeface="Times New Roman" panose="02020603050405020304" charset="0"/>
              </a:rPr>
              <a:t>溶液为电解质溶液</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a:t>
            </a:r>
            <a:r>
              <a:rPr lang="en-US" altLang="zh-CN" sz="2800" dirty="0">
                <a:solidFill>
                  <a:srgbClr val="000000"/>
                </a:solidFill>
                <a:cs typeface="Times New Roman" panose="02020603050405020304" charset="0"/>
              </a:rPr>
              <a:t>Al</a:t>
            </a:r>
            <a:r>
              <a:rPr lang="zh-CN" altLang="zh-CN" sz="2800" dirty="0">
                <a:solidFill>
                  <a:srgbClr val="000000"/>
                </a:solidFill>
                <a:cs typeface="Times New Roman" panose="02020603050405020304" charset="0"/>
              </a:rPr>
              <a:t>为负极</a:t>
            </a:r>
            <a:r>
              <a:rPr lang="en-US" altLang="zh-CN" sz="2800" dirty="0">
                <a:solidFill>
                  <a:srgbClr val="000000"/>
                </a:solidFill>
                <a:cs typeface="Times New Roman" panose="02020603050405020304" charset="0"/>
              </a:rPr>
              <a:t>,Mg</a:t>
            </a:r>
            <a:r>
              <a:rPr lang="zh-CN" altLang="zh-CN" sz="2800" dirty="0">
                <a:solidFill>
                  <a:srgbClr val="000000"/>
                </a:solidFill>
                <a:cs typeface="Times New Roman" panose="02020603050405020304" charset="0"/>
              </a:rPr>
              <a:t>为正极。</a:t>
            </a:r>
            <a:endParaRPr lang="zh-CN" altLang="zh-CN" sz="2800" dirty="0">
              <a:solidFill>
                <a:srgbClr val="000000"/>
              </a:solidFill>
              <a:cs typeface="Times New Roman" panose="02020603050405020304" charset="0"/>
            </a:endParaRPr>
          </a:p>
        </p:txBody>
      </p:sp>
      <p:sp>
        <p:nvSpPr>
          <p:cNvPr id="8" name="矩形 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334731"/>
            <a:ext cx="6096000" cy="1384995"/>
          </a:xfrm>
          <a:prstGeom prst="rect">
            <a:avLst/>
          </a:prstGeom>
        </p:spPr>
        <p:txBody>
          <a:bodyPr>
            <a:spAutoFit/>
          </a:bodyPr>
          <a:lstStyle/>
          <a:p>
            <a:pPr>
              <a:lnSpc>
                <a:spcPct val="150000"/>
              </a:lnSpc>
              <a:spcAft>
                <a:spcPts val="0"/>
              </a:spcAft>
            </a:pPr>
            <a:r>
              <a:rPr lang="en-US" altLang="zh-CN" sz="2800" b="1" dirty="0"/>
              <a:t>2.</a:t>
            </a:r>
            <a:r>
              <a:rPr lang="zh-CN" altLang="zh-CN" sz="2800" b="1" dirty="0"/>
              <a:t>原电池电极反应式的书写</a:t>
            </a:r>
            <a:endParaRPr lang="zh-CN" altLang="zh-CN" sz="2800" b="1" dirty="0"/>
          </a:p>
          <a:p>
            <a:pPr>
              <a:lnSpc>
                <a:spcPct val="150000"/>
              </a:lnSpc>
              <a:spcAft>
                <a:spcPts val="0"/>
              </a:spcAft>
            </a:pPr>
            <a:r>
              <a:rPr lang="en-US" altLang="zh-CN" sz="2800" dirty="0"/>
              <a:t>(1)</a:t>
            </a:r>
            <a:r>
              <a:rPr lang="zh-CN" altLang="zh-CN" sz="2800" dirty="0"/>
              <a:t>一般电极反应式的书写</a:t>
            </a:r>
            <a:endParaRPr lang="zh-CN" altLang="zh-CN" sz="2800" dirty="0"/>
          </a:p>
        </p:txBody>
      </p:sp>
      <p:pic>
        <p:nvPicPr>
          <p:cNvPr id="3" name="YLLJBTLJT32.jpg" descr="id:2147525311;FounderCES"/>
          <p:cNvPicPr/>
          <p:nvPr/>
        </p:nvPicPr>
        <p:blipFill>
          <a:blip r:embed="rId1"/>
          <a:stretch>
            <a:fillRect/>
          </a:stretch>
        </p:blipFill>
        <p:spPr>
          <a:xfrm>
            <a:off x="3077527" y="1845417"/>
            <a:ext cx="6036945" cy="3167166"/>
          </a:xfrm>
          <a:prstGeom prst="rect">
            <a:avLst/>
          </a:prstGeom>
        </p:spPr>
      </p:pic>
      <p:sp>
        <p:nvSpPr>
          <p:cNvPr id="4" name="矩形 3"/>
          <p:cNvSpPr/>
          <p:nvPr/>
        </p:nvSpPr>
        <p:spPr>
          <a:xfrm>
            <a:off x="394026" y="5073252"/>
            <a:ext cx="4195379" cy="662233"/>
          </a:xfrm>
          <a:prstGeom prst="rect">
            <a:avLst/>
          </a:prstGeom>
        </p:spPr>
        <p:txBody>
          <a:bodyPr wrap="none">
            <a:spAutoFit/>
          </a:bodyPr>
          <a:lstStyle/>
          <a:p>
            <a:pPr>
              <a:lnSpc>
                <a:spcPct val="150000"/>
              </a:lnSpc>
              <a:spcAft>
                <a:spcPts val="0"/>
              </a:spcAft>
            </a:pPr>
            <a:r>
              <a:rPr lang="en-US" altLang="zh-CN" sz="2800" dirty="0"/>
              <a:t>(2)</a:t>
            </a:r>
            <a:r>
              <a:rPr lang="zh-CN" altLang="zh-CN" sz="2800" dirty="0"/>
              <a:t>复杂电极反应式的书写</a:t>
            </a:r>
            <a:endParaRPr lang="zh-CN" altLang="zh-CN" sz="2800" dirty="0"/>
          </a:p>
        </p:txBody>
      </p:sp>
      <p:sp>
        <p:nvSpPr>
          <p:cNvPr id="5" name="矩形 4"/>
          <p:cNvSpPr/>
          <p:nvPr/>
        </p:nvSpPr>
        <p:spPr>
          <a:xfrm>
            <a:off x="389205" y="5891470"/>
            <a:ext cx="10344443" cy="738664"/>
          </a:xfrm>
          <a:prstGeom prst="rect">
            <a:avLst/>
          </a:prstGeom>
        </p:spPr>
        <p:txBody>
          <a:bodyPr wrap="square">
            <a:spAutoFit/>
          </a:bodyPr>
          <a:lstStyle/>
          <a:p>
            <a:pPr>
              <a:lnSpc>
                <a:spcPct val="150000"/>
              </a:lnSpc>
            </a:pPr>
            <a:r>
              <a:rPr lang="zh-CN" altLang="zh-CN" sz="2800" dirty="0"/>
              <a:t>复杂一极的电极反应式</a:t>
            </a:r>
            <a:r>
              <a:rPr lang="en-US" altLang="zh-CN" sz="2800" dirty="0"/>
              <a:t>=</a:t>
            </a:r>
            <a:r>
              <a:rPr lang="zh-CN" altLang="zh-CN" sz="2800" dirty="0"/>
              <a:t>总反应式</a:t>
            </a:r>
            <a:r>
              <a:rPr lang="en-US" altLang="zh-CN" sz="2800" dirty="0"/>
              <a:t>-</a:t>
            </a:r>
            <a:r>
              <a:rPr lang="zh-CN" altLang="zh-CN" sz="2800" dirty="0"/>
              <a:t>较简单一极的电极反应式</a:t>
            </a:r>
            <a:endParaRPr lang="zh-CN" altLang="zh-CN" sz="2800" dirty="0"/>
          </a:p>
        </p:txBody>
      </p:sp>
      <p:sp>
        <p:nvSpPr>
          <p:cNvPr id="6" name="矩形 5"/>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686" y="248033"/>
            <a:ext cx="8145178" cy="662233"/>
          </a:xfrm>
          <a:prstGeom prst="rect">
            <a:avLst/>
          </a:prstGeom>
        </p:spPr>
        <p:txBody>
          <a:bodyPr wrap="none">
            <a:spAutoFit/>
          </a:bodyPr>
          <a:lstStyle/>
          <a:p>
            <a:pPr>
              <a:lnSpc>
                <a:spcPct val="150000"/>
              </a:lnSpc>
            </a:pPr>
            <a:r>
              <a:rPr lang="en-US" altLang="zh-CN" sz="2800" dirty="0"/>
              <a:t>(3)</a:t>
            </a:r>
            <a:r>
              <a:rPr lang="zh-CN" altLang="zh-CN" sz="2800" dirty="0"/>
              <a:t>氢氧燃料电池在四种常见介质中的电极反应总结</a:t>
            </a:r>
            <a:endParaRPr lang="zh-CN" altLang="zh-CN" sz="2800" dirty="0"/>
          </a:p>
        </p:txBody>
      </p:sp>
      <p:pic>
        <p:nvPicPr>
          <p:cNvPr id="5" name="图片 4"/>
          <p:cNvPicPr/>
          <p:nvPr/>
        </p:nvPicPr>
        <p:blipFill>
          <a:blip r:embed="rId1"/>
          <a:stretch>
            <a:fillRect/>
          </a:stretch>
        </p:blipFill>
        <p:spPr>
          <a:xfrm>
            <a:off x="1802668" y="1448629"/>
            <a:ext cx="5881422" cy="1575923"/>
          </a:xfrm>
          <a:prstGeom prst="rect">
            <a:avLst/>
          </a:prstGeom>
        </p:spPr>
      </p:pic>
      <p:sp>
        <p:nvSpPr>
          <p:cNvPr id="6" name="矩形 5"/>
          <p:cNvSpPr/>
          <p:nvPr/>
        </p:nvSpPr>
        <p:spPr>
          <a:xfrm>
            <a:off x="1050388" y="1544322"/>
            <a:ext cx="665870" cy="1384995"/>
          </a:xfrm>
          <a:prstGeom prst="rect">
            <a:avLst/>
          </a:prstGeom>
        </p:spPr>
        <p:txBody>
          <a:bodyPr wrap="square">
            <a:spAutoFit/>
          </a:bodyPr>
          <a:lstStyle/>
          <a:p>
            <a:pPr>
              <a:lnSpc>
                <a:spcPct val="150000"/>
              </a:lnSpc>
            </a:pPr>
            <a:r>
              <a:rPr lang="zh-CN" altLang="zh-CN" sz="2800" dirty="0"/>
              <a:t>负</a:t>
            </a:r>
            <a:br>
              <a:rPr lang="en-US" altLang="zh-CN" sz="2800" dirty="0"/>
            </a:br>
            <a:r>
              <a:rPr lang="zh-CN" altLang="zh-CN" sz="2800" dirty="0"/>
              <a:t>极</a:t>
            </a:r>
            <a:endParaRPr lang="zh-CN" altLang="en-US" sz="2800" dirty="0"/>
          </a:p>
        </p:txBody>
      </p:sp>
      <p:sp>
        <p:nvSpPr>
          <p:cNvPr id="7" name="矩形 6"/>
          <p:cNvSpPr/>
          <p:nvPr/>
        </p:nvSpPr>
        <p:spPr>
          <a:xfrm>
            <a:off x="1064456" y="4231251"/>
            <a:ext cx="708074" cy="1384995"/>
          </a:xfrm>
          <a:prstGeom prst="rect">
            <a:avLst/>
          </a:prstGeom>
        </p:spPr>
        <p:txBody>
          <a:bodyPr wrap="square">
            <a:spAutoFit/>
          </a:bodyPr>
          <a:lstStyle/>
          <a:p>
            <a:pPr>
              <a:lnSpc>
                <a:spcPct val="150000"/>
              </a:lnSpc>
            </a:pPr>
            <a:r>
              <a:rPr lang="zh-CN" altLang="zh-CN" sz="2800" dirty="0"/>
              <a:t>正</a:t>
            </a:r>
            <a:br>
              <a:rPr lang="en-US" altLang="zh-CN" sz="2800" dirty="0"/>
            </a:br>
            <a:r>
              <a:rPr lang="zh-CN" altLang="zh-CN" sz="2800" dirty="0"/>
              <a:t>极</a:t>
            </a:r>
            <a:endParaRPr lang="zh-CN" altLang="en-US" sz="2800" dirty="0"/>
          </a:p>
        </p:txBody>
      </p:sp>
      <p:pic>
        <p:nvPicPr>
          <p:cNvPr id="8" name="图片 7"/>
          <p:cNvPicPr/>
          <p:nvPr/>
        </p:nvPicPr>
        <p:blipFill>
          <a:blip r:embed="rId2"/>
          <a:stretch>
            <a:fillRect/>
          </a:stretch>
        </p:blipFill>
        <p:spPr>
          <a:xfrm>
            <a:off x="1837665" y="4104151"/>
            <a:ext cx="5168046" cy="1525765"/>
          </a:xfrm>
          <a:prstGeom prst="rect">
            <a:avLst/>
          </a:prstGeom>
        </p:spPr>
      </p:pic>
      <p:sp>
        <p:nvSpPr>
          <p:cNvPr id="9" name="矩形 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687" y="248032"/>
            <a:ext cx="11652004" cy="6555641"/>
          </a:xfrm>
          <a:prstGeom prst="rect">
            <a:avLst/>
          </a:prstGeom>
        </p:spPr>
        <p:txBody>
          <a:bodyPr wrap="square">
            <a:spAutoFit/>
          </a:bodyPr>
          <a:lstStyle/>
          <a:p>
            <a:pPr>
              <a:lnSpc>
                <a:spcPct val="150000"/>
              </a:lnSpc>
            </a:pPr>
            <a:r>
              <a:rPr lang="en-US" altLang="zh-CN" sz="2800" dirty="0"/>
              <a:t>(4)“</a:t>
            </a:r>
            <a:r>
              <a:rPr lang="zh-CN" altLang="zh-CN" sz="2800" dirty="0"/>
              <a:t>公式法</a:t>
            </a:r>
            <a:r>
              <a:rPr lang="en-US" altLang="zh-CN" sz="2800" dirty="0"/>
              <a:t>”</a:t>
            </a:r>
            <a:r>
              <a:rPr lang="zh-CN" altLang="zh-CN" sz="2800" dirty="0"/>
              <a:t>书写新型化学电源电极反应式</a:t>
            </a:r>
            <a:endParaRPr lang="zh-CN" altLang="zh-CN" sz="2800" dirty="0"/>
          </a:p>
          <a:p>
            <a:pPr>
              <a:lnSpc>
                <a:spcPct val="150000"/>
              </a:lnSpc>
            </a:pPr>
            <a:r>
              <a:rPr lang="zh-CN" altLang="zh-CN" sz="2800" dirty="0"/>
              <a:t>公式法是书写新型电池电极反应式的最佳方法</a:t>
            </a:r>
            <a:r>
              <a:rPr lang="en-US" altLang="zh-CN" sz="2800" dirty="0"/>
              <a:t>,</a:t>
            </a:r>
            <a:r>
              <a:rPr lang="zh-CN" altLang="zh-CN" sz="2800" dirty="0"/>
              <a:t>以下为书写步骤。</a:t>
            </a:r>
            <a:endParaRPr lang="zh-CN" altLang="zh-CN" sz="2800" dirty="0"/>
          </a:p>
          <a:p>
            <a:pPr>
              <a:lnSpc>
                <a:spcPct val="150000"/>
              </a:lnSpc>
            </a:pPr>
            <a:r>
              <a:rPr lang="zh-CN" altLang="zh-CN" sz="2800" dirty="0"/>
              <a:t>第一步</a:t>
            </a:r>
            <a:r>
              <a:rPr lang="en-US" altLang="zh-CN" sz="2800" dirty="0"/>
              <a:t>:</a:t>
            </a:r>
            <a:r>
              <a:rPr lang="zh-CN" altLang="zh-CN" sz="2800" dirty="0"/>
              <a:t>根据题中信息</a:t>
            </a:r>
            <a:r>
              <a:rPr lang="en-US" altLang="zh-CN" sz="2800" dirty="0"/>
              <a:t>,</a:t>
            </a:r>
            <a:r>
              <a:rPr lang="zh-CN" altLang="zh-CN" sz="2800" dirty="0"/>
              <a:t>如总反应方程式或原理图中元素化合价的升降等</a:t>
            </a:r>
            <a:r>
              <a:rPr lang="en-US" altLang="zh-CN" sz="2800" dirty="0"/>
              <a:t>,</a:t>
            </a:r>
            <a:r>
              <a:rPr lang="zh-CN" altLang="zh-CN" sz="2800" dirty="0"/>
              <a:t>判断还原剂和氧化产物、氧化剂和还原产物。</a:t>
            </a:r>
            <a:endParaRPr lang="zh-CN" altLang="zh-CN" sz="2800" dirty="0"/>
          </a:p>
          <a:p>
            <a:pPr>
              <a:lnSpc>
                <a:spcPct val="150000"/>
              </a:lnSpc>
            </a:pPr>
            <a:r>
              <a:rPr lang="zh-CN" altLang="zh-CN" sz="2800" dirty="0"/>
              <a:t>第二步</a:t>
            </a:r>
            <a:r>
              <a:rPr lang="en-US" altLang="zh-CN" sz="2800" dirty="0"/>
              <a:t>:</a:t>
            </a:r>
            <a:r>
              <a:rPr lang="zh-CN" altLang="zh-CN" sz="2800" dirty="0"/>
              <a:t>根据电池负极反应为</a:t>
            </a:r>
            <a:r>
              <a:rPr lang="en-US" altLang="zh-CN" sz="2800" dirty="0"/>
              <a:t>“</a:t>
            </a:r>
            <a:r>
              <a:rPr lang="zh-CN" altLang="zh-CN" sz="2800" dirty="0"/>
              <a:t>还原剂</a:t>
            </a:r>
            <a:r>
              <a:rPr lang="en-US" altLang="zh-CN" sz="2800" dirty="0"/>
              <a:t>-</a:t>
            </a:r>
            <a:r>
              <a:rPr lang="en-US" altLang="zh-CN" sz="2800" i="1" dirty="0"/>
              <a:t>n</a:t>
            </a:r>
            <a:r>
              <a:rPr lang="en-US" altLang="zh-CN" sz="2800" dirty="0"/>
              <a:t>e</a:t>
            </a:r>
            <a:r>
              <a:rPr lang="en-US" altLang="zh-CN" sz="2800" baseline="30000" dirty="0"/>
              <a:t>-</a:t>
            </a:r>
            <a:r>
              <a:rPr lang="en-US" altLang="zh-CN" sz="2800" dirty="0"/>
              <a:t>+</a:t>
            </a:r>
            <a:r>
              <a:rPr lang="zh-CN" altLang="zh-CN" sz="2800" dirty="0"/>
              <a:t>介质</a:t>
            </a:r>
            <a:r>
              <a:rPr lang="en-US" altLang="zh-CN" sz="2800" dirty="0"/>
              <a:t>         </a:t>
            </a:r>
            <a:r>
              <a:rPr lang="zh-CN" altLang="zh-CN" sz="2800" dirty="0"/>
              <a:t>氧化产物</a:t>
            </a:r>
            <a:r>
              <a:rPr lang="en-US" altLang="zh-CN" sz="2800" dirty="0"/>
              <a:t>”,</a:t>
            </a:r>
            <a:r>
              <a:rPr lang="zh-CN" altLang="zh-CN" sz="2800" dirty="0"/>
              <a:t>电池正极反应为</a:t>
            </a:r>
            <a:r>
              <a:rPr lang="en-US" altLang="zh-CN" sz="2800" dirty="0"/>
              <a:t>“</a:t>
            </a:r>
            <a:r>
              <a:rPr lang="zh-CN" altLang="zh-CN" sz="2800" dirty="0"/>
              <a:t>氧化剂</a:t>
            </a:r>
            <a:r>
              <a:rPr lang="en-US" altLang="zh-CN" sz="2800" dirty="0"/>
              <a:t>+</a:t>
            </a:r>
            <a:r>
              <a:rPr lang="en-US" altLang="zh-CN" sz="2800" i="1" dirty="0"/>
              <a:t>n</a:t>
            </a:r>
            <a:r>
              <a:rPr lang="en-US" altLang="zh-CN" sz="2800" dirty="0"/>
              <a:t>e</a:t>
            </a:r>
            <a:r>
              <a:rPr lang="en-US" altLang="zh-CN" sz="2800" baseline="30000" dirty="0"/>
              <a:t>-</a:t>
            </a:r>
            <a:r>
              <a:rPr lang="en-US" altLang="zh-CN" sz="2800" dirty="0"/>
              <a:t>+</a:t>
            </a:r>
            <a:r>
              <a:rPr lang="zh-CN" altLang="zh-CN" sz="2800" dirty="0"/>
              <a:t>介质</a:t>
            </a:r>
            <a:r>
              <a:rPr lang="en-US" altLang="zh-CN" sz="2800" dirty="0"/>
              <a:t>         </a:t>
            </a:r>
            <a:r>
              <a:rPr lang="zh-CN" altLang="zh-CN" sz="2800" dirty="0"/>
              <a:t>还原产物</a:t>
            </a:r>
            <a:r>
              <a:rPr lang="en-US" altLang="zh-CN" sz="2800" dirty="0"/>
              <a:t>”</a:t>
            </a:r>
            <a:r>
              <a:rPr lang="zh-CN" altLang="zh-CN" sz="2800" dirty="0"/>
              <a:t>书写电极反应式。介质常为</a:t>
            </a:r>
            <a:r>
              <a:rPr lang="en-US" altLang="zh-CN" sz="2800" dirty="0"/>
              <a:t>H</a:t>
            </a:r>
            <a:r>
              <a:rPr lang="en-US" altLang="zh-CN" sz="2800" baseline="-25000" dirty="0"/>
              <a:t>2</a:t>
            </a:r>
            <a:r>
              <a:rPr lang="en-US" altLang="zh-CN" sz="2800" dirty="0"/>
              <a:t>O</a:t>
            </a:r>
            <a:r>
              <a:rPr lang="zh-CN" altLang="zh-CN" sz="2800" dirty="0"/>
              <a:t>、</a:t>
            </a:r>
            <a:r>
              <a:rPr lang="en-US" altLang="zh-CN" sz="2800" dirty="0"/>
              <a:t>H</a:t>
            </a:r>
            <a:r>
              <a:rPr lang="en-US" altLang="zh-CN" sz="2800" baseline="30000" dirty="0"/>
              <a:t>+</a:t>
            </a:r>
            <a:r>
              <a:rPr lang="zh-CN" altLang="zh-CN" sz="2800" dirty="0"/>
              <a:t>、</a:t>
            </a:r>
            <a:r>
              <a:rPr lang="en-US" altLang="zh-CN" sz="2800" dirty="0"/>
              <a:t>OH</a:t>
            </a:r>
            <a:r>
              <a:rPr lang="en-US" altLang="zh-CN" sz="2800" baseline="30000" dirty="0"/>
              <a:t>-</a:t>
            </a:r>
            <a:r>
              <a:rPr lang="zh-CN" altLang="zh-CN" sz="2800" dirty="0"/>
              <a:t>等。</a:t>
            </a:r>
            <a:endParaRPr lang="zh-CN" altLang="zh-CN" sz="2800" dirty="0"/>
          </a:p>
          <a:p>
            <a:pPr>
              <a:lnSpc>
                <a:spcPct val="150000"/>
              </a:lnSpc>
            </a:pPr>
            <a:r>
              <a:rPr lang="zh-CN" altLang="zh-CN" sz="2800" dirty="0"/>
              <a:t>若已知电池反应的总反应式</a:t>
            </a:r>
            <a:r>
              <a:rPr lang="en-US" altLang="zh-CN" sz="2800" dirty="0"/>
              <a:t>,</a:t>
            </a:r>
            <a:r>
              <a:rPr lang="zh-CN" altLang="zh-CN" sz="2800" dirty="0"/>
              <a:t>可先写出较简单一极的电极反应式</a:t>
            </a:r>
            <a:r>
              <a:rPr lang="en-US" altLang="zh-CN" sz="2800" dirty="0"/>
              <a:t>,</a:t>
            </a:r>
            <a:r>
              <a:rPr lang="zh-CN" altLang="zh-CN" sz="2800" dirty="0"/>
              <a:t>然后在电子守恒的基础上</a:t>
            </a:r>
            <a:r>
              <a:rPr lang="en-US" altLang="zh-CN" sz="2800" dirty="0"/>
              <a:t>,</a:t>
            </a:r>
            <a:r>
              <a:rPr lang="zh-CN" altLang="zh-CN" sz="2800" dirty="0"/>
              <a:t>由总反应式减去较简单一极的电极反应式</a:t>
            </a:r>
            <a:r>
              <a:rPr lang="en-US" altLang="zh-CN" sz="2800" dirty="0"/>
              <a:t>,</a:t>
            </a:r>
            <a:r>
              <a:rPr lang="zh-CN" altLang="zh-CN" sz="2800" dirty="0"/>
              <a:t>即得到较复杂一极的电极反应式。</a:t>
            </a:r>
            <a:endParaRPr lang="zh-CN" altLang="zh-CN" sz="2800" dirty="0"/>
          </a:p>
        </p:txBody>
      </p:sp>
      <p:pic>
        <p:nvPicPr>
          <p:cNvPr id="9" name="图片 8"/>
          <p:cNvPicPr/>
          <p:nvPr/>
        </p:nvPicPr>
        <p:blipFill>
          <a:blip r:embed="rId1"/>
          <a:stretch>
            <a:fillRect/>
          </a:stretch>
        </p:blipFill>
        <p:spPr>
          <a:xfrm>
            <a:off x="7568518" y="3036569"/>
            <a:ext cx="563017" cy="319859"/>
          </a:xfrm>
          <a:prstGeom prst="rect">
            <a:avLst/>
          </a:prstGeom>
        </p:spPr>
      </p:pic>
      <p:pic>
        <p:nvPicPr>
          <p:cNvPr id="10" name="图片 9"/>
          <p:cNvPicPr/>
          <p:nvPr/>
        </p:nvPicPr>
        <p:blipFill>
          <a:blip r:embed="rId1"/>
          <a:stretch>
            <a:fillRect/>
          </a:stretch>
        </p:blipFill>
        <p:spPr>
          <a:xfrm>
            <a:off x="4019776" y="3667940"/>
            <a:ext cx="563017" cy="319859"/>
          </a:xfrm>
          <a:prstGeom prst="rect">
            <a:avLst/>
          </a:prstGeom>
        </p:spPr>
      </p:pic>
      <p:sp>
        <p:nvSpPr>
          <p:cNvPr id="11" name="矩形 10"/>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687" y="248032"/>
            <a:ext cx="11652004" cy="3970318"/>
          </a:xfrm>
          <a:prstGeom prst="rect">
            <a:avLst/>
          </a:prstGeom>
        </p:spPr>
        <p:txBody>
          <a:bodyPr wrap="square">
            <a:spAutoFit/>
          </a:bodyPr>
          <a:lstStyle/>
          <a:p>
            <a:pPr>
              <a:lnSpc>
                <a:spcPct val="150000"/>
              </a:lnSpc>
            </a:pPr>
            <a:r>
              <a:rPr lang="zh-CN" altLang="zh-CN" sz="2800" dirty="0"/>
              <a:t>示例</a:t>
            </a:r>
            <a:r>
              <a:rPr lang="en-US" altLang="zh-CN" sz="2800" dirty="0"/>
              <a:t>:</a:t>
            </a:r>
            <a:endParaRPr lang="zh-CN" altLang="zh-CN" sz="2800" dirty="0"/>
          </a:p>
          <a:p>
            <a:pPr>
              <a:lnSpc>
                <a:spcPct val="150000"/>
              </a:lnSpc>
            </a:pPr>
            <a:r>
              <a:rPr lang="en-US" altLang="zh-CN" sz="2800" dirty="0"/>
              <a:t>①</a:t>
            </a:r>
            <a:r>
              <a:rPr lang="zh-CN" altLang="zh-CN" sz="2800" dirty="0"/>
              <a:t>总反应</a:t>
            </a:r>
            <a:r>
              <a:rPr lang="en-US" altLang="zh-CN" sz="2800" dirty="0"/>
              <a:t>:Li+LiMn</a:t>
            </a:r>
            <a:r>
              <a:rPr lang="en-US" altLang="zh-CN" sz="2800" baseline="-25000" dirty="0"/>
              <a:t>2</a:t>
            </a:r>
            <a:r>
              <a:rPr lang="en-US" altLang="zh-CN" sz="2800" dirty="0"/>
              <a:t>O</a:t>
            </a:r>
            <a:r>
              <a:rPr lang="en-US" altLang="zh-CN" sz="2800" baseline="-25000" dirty="0"/>
              <a:t>4            </a:t>
            </a:r>
            <a:r>
              <a:rPr lang="en-US" altLang="zh-CN" sz="2800" dirty="0"/>
              <a:t>Li</a:t>
            </a:r>
            <a:r>
              <a:rPr lang="en-US" altLang="zh-CN" sz="2800" baseline="-25000" dirty="0"/>
              <a:t>2</a:t>
            </a:r>
            <a:r>
              <a:rPr lang="en-US" altLang="zh-CN" sz="2800" dirty="0"/>
              <a:t>Mn</a:t>
            </a:r>
            <a:r>
              <a:rPr lang="en-US" altLang="zh-CN" sz="2800" baseline="-25000" dirty="0"/>
              <a:t>2</a:t>
            </a:r>
            <a:r>
              <a:rPr lang="en-US" altLang="zh-CN" sz="2800" dirty="0"/>
              <a:t>O</a:t>
            </a:r>
            <a:r>
              <a:rPr lang="en-US" altLang="zh-CN" sz="2800" baseline="-25000" dirty="0"/>
              <a:t>4</a:t>
            </a:r>
            <a:r>
              <a:rPr lang="zh-CN" altLang="zh-CN" sz="2800" dirty="0"/>
              <a:t>。</a:t>
            </a:r>
            <a:endParaRPr lang="zh-CN" altLang="zh-CN" sz="2800" dirty="0"/>
          </a:p>
          <a:p>
            <a:pPr>
              <a:lnSpc>
                <a:spcPct val="150000"/>
              </a:lnSpc>
            </a:pPr>
            <a:r>
              <a:rPr lang="en-US" altLang="zh-CN" sz="2800" dirty="0"/>
              <a:t>②</a:t>
            </a:r>
            <a:r>
              <a:rPr lang="zh-CN" altLang="zh-CN" sz="2800" dirty="0"/>
              <a:t>写出较简单一极的电极反应式</a:t>
            </a:r>
            <a:r>
              <a:rPr lang="en-US" altLang="zh-CN" sz="2800" dirty="0"/>
              <a:t>(</a:t>
            </a:r>
            <a:r>
              <a:rPr lang="zh-CN" altLang="zh-CN" sz="2800" dirty="0"/>
              <a:t>正极或负极</a:t>
            </a:r>
            <a:r>
              <a:rPr lang="en-US" altLang="zh-CN" sz="2800" dirty="0"/>
              <a:t>):Li-e</a:t>
            </a:r>
            <a:r>
              <a:rPr lang="en-US" altLang="zh-CN" sz="2800" baseline="30000" dirty="0"/>
              <a:t>-             </a:t>
            </a:r>
            <a:r>
              <a:rPr lang="en-US" altLang="zh-CN" sz="2800" dirty="0"/>
              <a:t>Li</a:t>
            </a:r>
            <a:r>
              <a:rPr lang="en-US" altLang="zh-CN" sz="2800" baseline="30000" dirty="0"/>
              <a:t>+</a:t>
            </a:r>
            <a:r>
              <a:rPr lang="en-US" altLang="zh-CN" sz="2800" dirty="0"/>
              <a:t>(</a:t>
            </a:r>
            <a:r>
              <a:rPr lang="zh-CN" altLang="zh-CN" sz="2800" dirty="0"/>
              <a:t>负极</a:t>
            </a:r>
            <a:r>
              <a:rPr lang="en-US" altLang="zh-CN" sz="2800" dirty="0"/>
              <a:t>)</a:t>
            </a:r>
            <a:r>
              <a:rPr lang="zh-CN" altLang="zh-CN" sz="2800" dirty="0"/>
              <a:t>。</a:t>
            </a:r>
            <a:endParaRPr lang="zh-CN" altLang="zh-CN" sz="2800" dirty="0"/>
          </a:p>
          <a:p>
            <a:pPr>
              <a:lnSpc>
                <a:spcPct val="150000"/>
              </a:lnSpc>
            </a:pPr>
            <a:r>
              <a:rPr lang="en-US" altLang="zh-CN" sz="2800" dirty="0"/>
              <a:t>③</a:t>
            </a:r>
            <a:r>
              <a:rPr lang="zh-CN" altLang="zh-CN" sz="2800" dirty="0"/>
              <a:t>利用总反应式减去上述较简单一极的反应式</a:t>
            </a:r>
            <a:r>
              <a:rPr lang="en-US" altLang="zh-CN" sz="2800" dirty="0"/>
              <a:t>,</a:t>
            </a:r>
            <a:r>
              <a:rPr lang="zh-CN" altLang="zh-CN" sz="2800" dirty="0"/>
              <a:t>即得另一个电极的反应式</a:t>
            </a:r>
            <a:r>
              <a:rPr lang="en-US" altLang="zh-CN" sz="2800" dirty="0"/>
              <a:t>:LiMn</a:t>
            </a:r>
            <a:r>
              <a:rPr lang="en-US" altLang="zh-CN" sz="2800" baseline="-25000" dirty="0"/>
              <a:t>2</a:t>
            </a:r>
            <a:r>
              <a:rPr lang="en-US" altLang="zh-CN" sz="2800" dirty="0"/>
              <a:t>O</a:t>
            </a:r>
            <a:r>
              <a:rPr lang="en-US" altLang="zh-CN" sz="2800" baseline="-25000" dirty="0"/>
              <a:t>4</a:t>
            </a:r>
            <a:r>
              <a:rPr lang="en-US" altLang="zh-CN" sz="2800" dirty="0"/>
              <a:t>+Li</a:t>
            </a:r>
            <a:r>
              <a:rPr lang="en-US" altLang="zh-CN" sz="2800" baseline="30000" dirty="0"/>
              <a:t>+</a:t>
            </a:r>
            <a:r>
              <a:rPr lang="en-US" altLang="zh-CN" sz="2800" dirty="0"/>
              <a:t>+e</a:t>
            </a:r>
            <a:r>
              <a:rPr lang="en-US" altLang="zh-CN" sz="2800" baseline="30000" dirty="0"/>
              <a:t>-            </a:t>
            </a:r>
            <a:r>
              <a:rPr lang="en-US" altLang="zh-CN" sz="2800" dirty="0"/>
              <a:t>Li</a:t>
            </a:r>
            <a:r>
              <a:rPr lang="en-US" altLang="zh-CN" sz="2800" baseline="-25000" dirty="0"/>
              <a:t>2</a:t>
            </a:r>
            <a:r>
              <a:rPr lang="en-US" altLang="zh-CN" sz="2800" dirty="0"/>
              <a:t>Mn</a:t>
            </a:r>
            <a:r>
              <a:rPr lang="en-US" altLang="zh-CN" sz="2800" baseline="-25000" dirty="0"/>
              <a:t>2</a:t>
            </a:r>
            <a:r>
              <a:rPr lang="en-US" altLang="zh-CN" sz="2800" dirty="0"/>
              <a:t>O</a:t>
            </a:r>
            <a:r>
              <a:rPr lang="en-US" altLang="zh-CN" sz="2800" baseline="-25000" dirty="0"/>
              <a:t>4</a:t>
            </a:r>
            <a:r>
              <a:rPr lang="en-US" altLang="zh-CN" sz="2800" dirty="0"/>
              <a:t>(</a:t>
            </a:r>
            <a:r>
              <a:rPr lang="zh-CN" altLang="zh-CN" sz="2800" dirty="0"/>
              <a:t>正极</a:t>
            </a:r>
            <a:r>
              <a:rPr lang="en-US" altLang="zh-CN" sz="2800" dirty="0"/>
              <a:t>)</a:t>
            </a:r>
            <a:r>
              <a:rPr lang="zh-CN" altLang="zh-CN" sz="2800" dirty="0"/>
              <a:t>。</a:t>
            </a:r>
            <a:endParaRPr lang="zh-CN" altLang="zh-CN" sz="2800" dirty="0"/>
          </a:p>
          <a:p>
            <a:pPr>
              <a:lnSpc>
                <a:spcPct val="150000"/>
              </a:lnSpc>
            </a:pPr>
            <a:endParaRPr lang="zh-CN" altLang="zh-CN" sz="2800" dirty="0"/>
          </a:p>
        </p:txBody>
      </p:sp>
      <p:pic>
        <p:nvPicPr>
          <p:cNvPr id="9" name="图片 8"/>
          <p:cNvPicPr/>
          <p:nvPr/>
        </p:nvPicPr>
        <p:blipFill>
          <a:blip r:embed="rId1"/>
          <a:stretch>
            <a:fillRect/>
          </a:stretch>
        </p:blipFill>
        <p:spPr>
          <a:xfrm>
            <a:off x="3867375" y="1062626"/>
            <a:ext cx="563017" cy="319859"/>
          </a:xfrm>
          <a:prstGeom prst="rect">
            <a:avLst/>
          </a:prstGeom>
        </p:spPr>
      </p:pic>
      <p:pic>
        <p:nvPicPr>
          <p:cNvPr id="10" name="图片 9"/>
          <p:cNvPicPr/>
          <p:nvPr/>
        </p:nvPicPr>
        <p:blipFill>
          <a:blip r:embed="rId1"/>
          <a:stretch>
            <a:fillRect/>
          </a:stretch>
        </p:blipFill>
        <p:spPr>
          <a:xfrm>
            <a:off x="8286976" y="1752054"/>
            <a:ext cx="563017" cy="319859"/>
          </a:xfrm>
          <a:prstGeom prst="rect">
            <a:avLst/>
          </a:prstGeom>
        </p:spPr>
      </p:pic>
      <p:pic>
        <p:nvPicPr>
          <p:cNvPr id="5" name="图片 4"/>
          <p:cNvPicPr/>
          <p:nvPr/>
        </p:nvPicPr>
        <p:blipFill>
          <a:blip r:embed="rId1"/>
          <a:stretch>
            <a:fillRect/>
          </a:stretch>
        </p:blipFill>
        <p:spPr>
          <a:xfrm>
            <a:off x="3344862" y="3065599"/>
            <a:ext cx="563017" cy="319859"/>
          </a:xfrm>
          <a:prstGeom prst="rect">
            <a:avLst/>
          </a:prstGeom>
        </p:spPr>
      </p:pic>
      <p:sp>
        <p:nvSpPr>
          <p:cNvPr id="6" name="矩形 5"/>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1</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zh-CN" altLang="zh-CN" sz="2800" dirty="0"/>
              <a:t>用铜片、银片、</a:t>
            </a:r>
            <a:r>
              <a:rPr lang="en-US" altLang="zh-CN" sz="2800" dirty="0"/>
              <a:t>Cu(NO</a:t>
            </a:r>
            <a:r>
              <a:rPr lang="en-US" altLang="zh-CN" sz="2800" baseline="-25000" dirty="0"/>
              <a:t>3</a:t>
            </a:r>
            <a:r>
              <a:rPr lang="en-US" altLang="zh-CN" sz="2800" dirty="0"/>
              <a:t>)</a:t>
            </a:r>
            <a:r>
              <a:rPr lang="en-US" altLang="zh-CN" sz="2800" baseline="-25000" dirty="0"/>
              <a:t>2</a:t>
            </a:r>
            <a:r>
              <a:rPr lang="zh-CN" altLang="zh-CN" sz="2800" dirty="0"/>
              <a:t>溶液、</a:t>
            </a:r>
            <a:r>
              <a:rPr lang="en-US" altLang="zh-CN" sz="2800" dirty="0"/>
              <a:t>AgNO</a:t>
            </a:r>
            <a:r>
              <a:rPr lang="en-US" altLang="zh-CN" sz="2800" baseline="-25000" dirty="0"/>
              <a:t>3</a:t>
            </a:r>
            <a:r>
              <a:rPr lang="zh-CN" altLang="zh-CN" sz="2800" dirty="0"/>
              <a:t>溶液、导线和盐桥</a:t>
            </a:r>
            <a:r>
              <a:rPr lang="en-US" altLang="zh-CN" sz="2800" dirty="0"/>
              <a:t>(</a:t>
            </a:r>
            <a:r>
              <a:rPr lang="zh-CN" altLang="zh-CN" sz="2800" dirty="0"/>
              <a:t>装有琼脂</a:t>
            </a:r>
            <a:r>
              <a:rPr lang="en-US" altLang="zh-CN" sz="2800" dirty="0"/>
              <a:t>-KNO</a:t>
            </a:r>
            <a:r>
              <a:rPr lang="en-US" altLang="zh-CN" sz="2800" baseline="-25000" dirty="0"/>
              <a:t>3</a:t>
            </a:r>
            <a:r>
              <a:rPr lang="zh-CN" altLang="zh-CN" sz="2800" dirty="0"/>
              <a:t>的</a:t>
            </a:r>
            <a:r>
              <a:rPr lang="en-US" altLang="zh-CN" sz="2800" dirty="0"/>
              <a:t>U</a:t>
            </a:r>
            <a:r>
              <a:rPr lang="zh-CN" altLang="zh-CN" sz="2800" dirty="0"/>
              <a:t>形管</a:t>
            </a:r>
            <a:r>
              <a:rPr lang="en-US" altLang="zh-CN" sz="2800" dirty="0"/>
              <a:t>)</a:t>
            </a:r>
            <a:r>
              <a:rPr lang="zh-CN" altLang="zh-CN" sz="2800" dirty="0"/>
              <a:t>构成一个原电池</a:t>
            </a:r>
            <a:r>
              <a:rPr lang="en-US" altLang="zh-CN" sz="2800" dirty="0"/>
              <a:t>(</a:t>
            </a:r>
            <a:r>
              <a:rPr lang="zh-CN" altLang="zh-CN" sz="2800" dirty="0"/>
              <a:t>如图</a:t>
            </a:r>
            <a:r>
              <a:rPr lang="en-US" altLang="zh-CN" sz="2800" dirty="0"/>
              <a:t>)</a:t>
            </a:r>
            <a:r>
              <a:rPr lang="zh-CN" altLang="zh-CN" sz="2800" dirty="0"/>
              <a:t>。下列有关该原电池的叙述中正确的是</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2-5hx2.jpg" descr="id:2147525325;FounderCES"/>
          <p:cNvPicPr/>
          <p:nvPr/>
        </p:nvPicPr>
        <p:blipFill>
          <a:blip r:embed="rId1"/>
          <a:stretch>
            <a:fillRect/>
          </a:stretch>
        </p:blipFill>
        <p:spPr>
          <a:xfrm>
            <a:off x="6611834" y="1735819"/>
            <a:ext cx="5035304" cy="1892754"/>
          </a:xfrm>
          <a:prstGeom prst="rect">
            <a:avLst/>
          </a:prstGeom>
        </p:spPr>
      </p:pic>
      <p:sp>
        <p:nvSpPr>
          <p:cNvPr id="5" name="矩形 4"/>
          <p:cNvSpPr/>
          <p:nvPr/>
        </p:nvSpPr>
        <p:spPr>
          <a:xfrm>
            <a:off x="254000" y="3227139"/>
            <a:ext cx="11684000" cy="332398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①</a:t>
            </a:r>
            <a:r>
              <a:rPr lang="zh-CN" altLang="zh-CN" sz="2800" dirty="0">
                <a:solidFill>
                  <a:srgbClr val="000000"/>
                </a:solidFill>
                <a:cs typeface="Times New Roman" panose="02020603050405020304" charset="0"/>
              </a:rPr>
              <a:t>在外电路中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电子由铜电极流向银电极</a:t>
            </a:r>
            <a:endParaRPr lang="zh-CN" altLang="zh-CN" sz="2800" dirty="0">
              <a:solidFill>
                <a:srgbClr val="000000"/>
              </a:solidFill>
              <a:cs typeface="Times New Roman" panose="02020603050405020304" charset="0"/>
            </a:endParaRPr>
          </a:p>
          <a:p>
            <a:pPr>
              <a:lnSpc>
                <a:spcPct val="150000"/>
              </a:lnSpc>
            </a:pPr>
            <a:r>
              <a:rPr lang="en-US" altLang="zh-CN" sz="2800" dirty="0">
                <a:solidFill>
                  <a:srgbClr val="000000"/>
                </a:solidFill>
                <a:cs typeface="Times New Roman" panose="02020603050405020304" charset="0"/>
              </a:rPr>
              <a:t>②</a:t>
            </a:r>
            <a:r>
              <a:rPr lang="zh-CN" altLang="zh-CN" sz="2800" dirty="0">
                <a:solidFill>
                  <a:srgbClr val="000000"/>
                </a:solidFill>
                <a:cs typeface="Times New Roman" panose="02020603050405020304" charset="0"/>
              </a:rPr>
              <a:t>正极反应</a:t>
            </a:r>
            <a:r>
              <a:rPr lang="en-US" altLang="zh-CN" sz="2800" dirty="0">
                <a:solidFill>
                  <a:srgbClr val="000000"/>
                </a:solidFill>
                <a:cs typeface="Times New Roman" panose="02020603050405020304" charset="0"/>
              </a:rPr>
              <a:t>:Ag</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+e</a:t>
            </a:r>
            <a:r>
              <a:rPr lang="en-US" altLang="zh-CN" sz="2800" baseline="30000" dirty="0">
                <a:solidFill>
                  <a:srgbClr val="000000"/>
                </a:solidFill>
                <a:cs typeface="Times New Roman" panose="02020603050405020304" charset="0"/>
              </a:rPr>
              <a:t>-             </a:t>
            </a:r>
            <a:r>
              <a:rPr lang="en-US" altLang="zh-CN" sz="2800" dirty="0"/>
              <a:t>Ag</a:t>
            </a:r>
            <a:endParaRPr lang="zh-CN" altLang="zh-CN" sz="2800" dirty="0"/>
          </a:p>
          <a:p>
            <a:pPr>
              <a:lnSpc>
                <a:spcPct val="150000"/>
              </a:lnSpc>
            </a:pPr>
            <a:r>
              <a:rPr lang="en-US" altLang="zh-CN" sz="2800" dirty="0"/>
              <a:t>③</a:t>
            </a:r>
            <a:r>
              <a:rPr lang="zh-CN" altLang="zh-CN" sz="2800" dirty="0"/>
              <a:t>实验过程中取出盐桥</a:t>
            </a:r>
            <a:r>
              <a:rPr lang="en-US" altLang="zh-CN" sz="2800" dirty="0"/>
              <a:t>,</a:t>
            </a:r>
            <a:r>
              <a:rPr lang="zh-CN" altLang="zh-CN" sz="2800" dirty="0"/>
              <a:t>原电池仍继续工作</a:t>
            </a:r>
            <a:endParaRPr lang="zh-CN" altLang="zh-CN" sz="2800" dirty="0"/>
          </a:p>
          <a:p>
            <a:pPr>
              <a:lnSpc>
                <a:spcPct val="150000"/>
              </a:lnSpc>
            </a:pPr>
            <a:r>
              <a:rPr lang="en-US" altLang="zh-CN" sz="2800" dirty="0"/>
              <a:t>④</a:t>
            </a:r>
            <a:r>
              <a:rPr lang="zh-CN" altLang="zh-CN" sz="2800" dirty="0"/>
              <a:t>将铜片浸入</a:t>
            </a:r>
            <a:r>
              <a:rPr lang="en-US" altLang="zh-CN" sz="2800" dirty="0"/>
              <a:t>AgNO</a:t>
            </a:r>
            <a:r>
              <a:rPr lang="en-US" altLang="zh-CN" sz="2800" baseline="-25000" dirty="0"/>
              <a:t>3</a:t>
            </a:r>
            <a:r>
              <a:rPr lang="zh-CN" altLang="zh-CN" sz="2800" dirty="0"/>
              <a:t>溶液中发生的化学反应与该原电池反应相同　　　　　　　　　　　　　 　　　　　　 </a:t>
            </a:r>
            <a:endParaRPr lang="zh-CN" altLang="zh-CN" sz="2800" dirty="0"/>
          </a:p>
          <a:p>
            <a:pPr>
              <a:lnSpc>
                <a:spcPct val="150000"/>
              </a:lnSpc>
            </a:pPr>
            <a:r>
              <a:rPr lang="en-US" altLang="zh-CN" sz="2800" dirty="0"/>
              <a:t>A.①②	B.①②④	C.②③	D.①③④</a:t>
            </a:r>
            <a:endParaRPr lang="zh-CN" altLang="en-US" sz="2800" dirty="0"/>
          </a:p>
        </p:txBody>
      </p:sp>
      <p:pic>
        <p:nvPicPr>
          <p:cNvPr id="16" name="图片 15"/>
          <p:cNvPicPr/>
          <p:nvPr/>
        </p:nvPicPr>
        <p:blipFill>
          <a:blip r:embed="rId2"/>
          <a:stretch>
            <a:fillRect/>
          </a:stretch>
        </p:blipFill>
        <p:spPr>
          <a:xfrm>
            <a:off x="3315833" y="4110628"/>
            <a:ext cx="563017" cy="319859"/>
          </a:xfrm>
          <a:prstGeom prst="rect">
            <a:avLst/>
          </a:prstGeom>
        </p:spPr>
      </p:pic>
      <p:sp>
        <p:nvSpPr>
          <p:cNvPr id="17" name="矩形 1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1"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endParaRPr lang="zh-CN" altLang="en-US" sz="2800" b="1" dirty="0">
              <a:solidFill>
                <a:srgbClr val="DA251C"/>
              </a:solidFill>
              <a:latin typeface="微软雅黑" panose="020B0503020204020204" pitchFamily="34" charset="-122"/>
              <a:ea typeface="微软雅黑" panose="020B0503020204020204" pitchFamily="34" charset="-122"/>
            </a:endParaRPr>
          </a:p>
        </p:txBody>
      </p:sp>
      <p:sp>
        <p:nvSpPr>
          <p:cNvPr id="3" name="矩形 2">
            <a:hlinkClick r:id="rId2"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endParaRPr lang="zh-CN" altLang="en-US" sz="2800" b="1" dirty="0">
              <a:solidFill>
                <a:srgbClr val="DA251C"/>
              </a:solidFill>
              <a:latin typeface="微软雅黑" panose="020B0503020204020204" pitchFamily="34" charset="-122"/>
              <a:ea typeface="微软雅黑" panose="020B0503020204020204" pitchFamily="34" charset="-122"/>
            </a:endParaRPr>
          </a:p>
        </p:txBody>
      </p:sp>
      <p:sp>
        <p:nvSpPr>
          <p:cNvPr id="6" name="矩形 5">
            <a:hlinkClick r:id="rId1"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1" action="ppaction://hlinksldjump"/>
          </p:cNvPr>
          <p:cNvSpPr/>
          <p:nvPr/>
        </p:nvSpPr>
        <p:spPr>
          <a:xfrm>
            <a:off x="1070450" y="397774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原电池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常见的化学电源</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1"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1" action="ppaction://hlinksldjump"/>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a:hlinkClick r:id="rId1" action="ppaction://hlinksldjump"/>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a:hlinkClick r:id="rId1" action="ppaction://hlinksldjump"/>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a:hlinkClick r:id="rId1" action="ppaction://hlinksldjump"/>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254679"/>
            <a:ext cx="11682186" cy="2677656"/>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zh-CN" altLang="zh-CN" sz="2800" dirty="0"/>
              <a:t>该原电池中铜作负极</a:t>
            </a:r>
            <a:r>
              <a:rPr lang="en-US" altLang="zh-CN" sz="2800" dirty="0"/>
              <a:t>,</a:t>
            </a:r>
            <a:r>
              <a:rPr lang="zh-CN" altLang="zh-CN" sz="2800" dirty="0"/>
              <a:t>银作正极</a:t>
            </a:r>
            <a:r>
              <a:rPr lang="en-US" altLang="zh-CN" sz="2800" dirty="0"/>
              <a:t>,</a:t>
            </a:r>
            <a:r>
              <a:rPr lang="zh-CN" altLang="zh-CN" sz="2800" dirty="0"/>
              <a:t>电子由铜电极流向银电极</a:t>
            </a:r>
            <a:r>
              <a:rPr lang="en-US" altLang="zh-CN" sz="2800" dirty="0"/>
              <a:t>,①</a:t>
            </a:r>
            <a:r>
              <a:rPr lang="zh-CN" altLang="zh-CN" sz="2800" dirty="0"/>
              <a:t>正确</a:t>
            </a:r>
            <a:r>
              <a:rPr lang="en-US" altLang="zh-CN" sz="2800" dirty="0"/>
              <a:t>;</a:t>
            </a:r>
            <a:r>
              <a:rPr lang="zh-CN" altLang="zh-CN" sz="2800" dirty="0"/>
              <a:t>该原电池中</a:t>
            </a:r>
            <a:r>
              <a:rPr lang="en-US" altLang="zh-CN" sz="2800" dirty="0"/>
              <a:t>Ag</a:t>
            </a:r>
            <a:r>
              <a:rPr lang="en-US" altLang="zh-CN" sz="2800" baseline="30000" dirty="0"/>
              <a:t>+</a:t>
            </a:r>
            <a:r>
              <a:rPr lang="zh-CN" altLang="zh-CN" sz="2800" dirty="0"/>
              <a:t>在正极上得到电子</a:t>
            </a:r>
            <a:r>
              <a:rPr lang="en-US" altLang="zh-CN" sz="2800" dirty="0"/>
              <a:t>,</a:t>
            </a:r>
            <a:r>
              <a:rPr lang="zh-CN" altLang="zh-CN" sz="2800" dirty="0"/>
              <a:t>电极反应为</a:t>
            </a:r>
            <a:r>
              <a:rPr lang="en-US" altLang="zh-CN" sz="2800" dirty="0"/>
              <a:t>Ag</a:t>
            </a:r>
            <a:r>
              <a:rPr lang="en-US" altLang="zh-CN" sz="2800" baseline="30000" dirty="0"/>
              <a:t>+</a:t>
            </a:r>
            <a:r>
              <a:rPr lang="en-US" altLang="zh-CN" sz="2800" dirty="0"/>
              <a:t>+e</a:t>
            </a:r>
            <a:r>
              <a:rPr lang="en-US" altLang="zh-CN" sz="2800" baseline="30000" dirty="0"/>
              <a:t>-            </a:t>
            </a:r>
            <a:r>
              <a:rPr lang="en-US" altLang="zh-CN" sz="2800" dirty="0"/>
              <a:t>Ag,②</a:t>
            </a:r>
            <a:r>
              <a:rPr lang="zh-CN" altLang="zh-CN" sz="2800" dirty="0"/>
              <a:t>正确</a:t>
            </a:r>
            <a:r>
              <a:rPr lang="en-US" altLang="zh-CN" sz="2800" dirty="0"/>
              <a:t>;</a:t>
            </a:r>
            <a:r>
              <a:rPr lang="zh-CN" altLang="zh-CN" sz="2800" dirty="0"/>
              <a:t>实验过程中取出盐桥</a:t>
            </a:r>
            <a:r>
              <a:rPr lang="en-US" altLang="zh-CN" sz="2800" dirty="0"/>
              <a:t>,</a:t>
            </a:r>
            <a:r>
              <a:rPr lang="zh-CN" altLang="zh-CN" sz="2800" dirty="0"/>
              <a:t>不能形成闭合回路</a:t>
            </a:r>
            <a:r>
              <a:rPr lang="en-US" altLang="zh-CN" sz="2800" dirty="0"/>
              <a:t>,</a:t>
            </a:r>
            <a:r>
              <a:rPr lang="zh-CN" altLang="zh-CN" sz="2800" dirty="0"/>
              <a:t>原电池不能继续工作</a:t>
            </a:r>
            <a:r>
              <a:rPr lang="en-US" altLang="zh-CN" sz="2800" dirty="0"/>
              <a:t>,③</a:t>
            </a:r>
            <a:r>
              <a:rPr lang="zh-CN" altLang="zh-CN" sz="2800" dirty="0"/>
              <a:t>错误</a:t>
            </a:r>
            <a:r>
              <a:rPr lang="en-US" altLang="zh-CN" sz="2800" dirty="0"/>
              <a:t>;</a:t>
            </a:r>
            <a:r>
              <a:rPr lang="zh-CN" altLang="zh-CN" sz="2800" dirty="0"/>
              <a:t>该原电池的总反应为</a:t>
            </a:r>
            <a:r>
              <a:rPr lang="en-US" altLang="zh-CN" sz="2800" dirty="0"/>
              <a:t>Cu+2Ag</a:t>
            </a:r>
            <a:r>
              <a:rPr lang="en-US" altLang="zh-CN" sz="2800" baseline="30000" dirty="0"/>
              <a:t>+            </a:t>
            </a:r>
            <a:r>
              <a:rPr lang="en-US" altLang="zh-CN" sz="2800" dirty="0"/>
              <a:t>Cu</a:t>
            </a:r>
            <a:r>
              <a:rPr lang="en-US" altLang="zh-CN" sz="2800" baseline="30000" dirty="0"/>
              <a:t>2+</a:t>
            </a:r>
            <a:r>
              <a:rPr lang="en-US" altLang="zh-CN" sz="2800" dirty="0"/>
              <a:t>+2Ag,④</a:t>
            </a:r>
            <a:r>
              <a:rPr lang="zh-CN" altLang="zh-CN" sz="2800" dirty="0"/>
              <a:t>正确。</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6" name="矩形 15"/>
          <p:cNvSpPr/>
          <p:nvPr/>
        </p:nvSpPr>
        <p:spPr>
          <a:xfrm>
            <a:off x="234043" y="36912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B</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5" name="图片 14"/>
          <p:cNvPicPr/>
          <p:nvPr/>
        </p:nvPicPr>
        <p:blipFill>
          <a:blip r:embed="rId1"/>
          <a:stretch>
            <a:fillRect/>
          </a:stretch>
        </p:blipFill>
        <p:spPr>
          <a:xfrm>
            <a:off x="8134576" y="1175112"/>
            <a:ext cx="486909" cy="276621"/>
          </a:xfrm>
          <a:prstGeom prst="rect">
            <a:avLst/>
          </a:prstGeom>
        </p:spPr>
      </p:pic>
      <p:pic>
        <p:nvPicPr>
          <p:cNvPr id="17" name="图片 16"/>
          <p:cNvPicPr/>
          <p:nvPr/>
        </p:nvPicPr>
        <p:blipFill>
          <a:blip r:embed="rId1"/>
          <a:stretch>
            <a:fillRect/>
          </a:stretch>
        </p:blipFill>
        <p:spPr>
          <a:xfrm>
            <a:off x="3228747" y="2437855"/>
            <a:ext cx="486909" cy="276621"/>
          </a:xfrm>
          <a:prstGeom prst="rect">
            <a:avLst/>
          </a:prstGeom>
        </p:spPr>
      </p:pic>
      <p:sp>
        <p:nvSpPr>
          <p:cNvPr id="18" name="矩形 1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2</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燃料电池</a:t>
            </a:r>
            <a:r>
              <a:rPr lang="en-US" altLang="zh-CN" sz="2800" dirty="0"/>
              <a:t>][2015</a:t>
            </a:r>
            <a:r>
              <a:rPr lang="zh-CN" altLang="zh-CN" sz="2800" dirty="0"/>
              <a:t>江苏</a:t>
            </a:r>
            <a:r>
              <a:rPr lang="en-US" altLang="zh-CN" sz="2800" dirty="0"/>
              <a:t>,10,2</a:t>
            </a:r>
            <a:r>
              <a:rPr lang="zh-CN" altLang="zh-CN" sz="2800" dirty="0"/>
              <a:t>分</a:t>
            </a:r>
            <a:r>
              <a:rPr lang="en-US" altLang="zh-CN" sz="2800" dirty="0"/>
              <a:t>]</a:t>
            </a:r>
            <a:r>
              <a:rPr lang="zh-CN" altLang="zh-CN" sz="2800" dirty="0"/>
              <a:t>一种熔融碳酸盐燃料电池原理示意如图。下列有关该电池的说法正确的是</a:t>
            </a:r>
            <a:endParaRPr lang="en-US"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3" name="矩形 2">
                <a:extLst>
                  <a:ext uri="{FF2B5EF4-FFF2-40B4-BE49-F238E27FC236}">
                    <a14:artisticCrisscrossEtching id="{A56B9411-4319-47ED-9620-B5F798E68CCA}"/>
                  </a:ext>
                </a:extLst>
              </p:cNvPr>
              <p:cNvSpPr/>
              <p:nvPr/>
            </p:nvSpPr>
            <p:spPr>
              <a:xfrm>
                <a:off x="234043" y="3794322"/>
                <a:ext cx="11480092" cy="2767296"/>
              </a:xfrm>
              <a:prstGeom prst="rect">
                <a:avLst/>
              </a:prstGeom>
            </p:spPr>
            <p:txBody>
              <a:bodyPr wrap="square">
                <a:spAutoFit/>
              </a:bodyPr>
              <a:lstStyle/>
              <a:p>
                <a:pPr>
                  <a:lnSpc>
                    <a:spcPct val="150000"/>
                  </a:lnSpc>
                </a:pPr>
                <a:r>
                  <a:rPr lang="en-US" altLang="zh-CN" sz="2800" dirty="0"/>
                  <a:t>A.</a:t>
                </a:r>
                <a:r>
                  <a:rPr lang="zh-CN" altLang="zh-CN" sz="2800" dirty="0"/>
                  <a:t>反应</a:t>
                </a:r>
                <a:r>
                  <a:rPr lang="en-US" altLang="zh-CN" sz="2800" dirty="0"/>
                  <a:t>CH</a:t>
                </a:r>
                <a:r>
                  <a:rPr lang="en-US" altLang="zh-CN" sz="2800" baseline="-25000" dirty="0"/>
                  <a:t>4</a:t>
                </a:r>
                <a:r>
                  <a:rPr lang="en-US" altLang="zh-CN" sz="2800" dirty="0"/>
                  <a:t>+H</a:t>
                </a:r>
                <a:r>
                  <a:rPr lang="en-US" altLang="zh-CN" sz="2800" baseline="-25000" dirty="0"/>
                  <a:t>2</a:t>
                </a:r>
                <a:r>
                  <a:rPr lang="en-US" altLang="zh-CN" sz="2800" dirty="0"/>
                  <a:t>O          3H</a:t>
                </a:r>
                <a:r>
                  <a:rPr lang="en-US" altLang="zh-CN" sz="2800" baseline="-25000" dirty="0"/>
                  <a:t>2</a:t>
                </a:r>
                <a:r>
                  <a:rPr lang="en-US" altLang="zh-CN" sz="2800" dirty="0"/>
                  <a:t>+CO,</a:t>
                </a:r>
                <a:r>
                  <a:rPr lang="zh-CN" altLang="zh-CN" sz="2800" dirty="0"/>
                  <a:t>每消耗</a:t>
                </a:r>
                <a:r>
                  <a:rPr lang="en-US" altLang="zh-CN" sz="2800" dirty="0"/>
                  <a:t>1 </a:t>
                </a:r>
                <a:r>
                  <a:rPr lang="en-US" altLang="zh-CN" sz="2800" dirty="0" err="1"/>
                  <a:t>mol</a:t>
                </a:r>
                <a:r>
                  <a:rPr lang="en-US" altLang="zh-CN" sz="2800" dirty="0"/>
                  <a:t> CH</a:t>
                </a:r>
                <a:r>
                  <a:rPr lang="en-US" altLang="zh-CN" sz="2800" baseline="-25000" dirty="0"/>
                  <a:t>4</a:t>
                </a:r>
                <a:r>
                  <a:rPr lang="zh-CN" altLang="zh-CN" sz="2800" dirty="0"/>
                  <a:t>转移</a:t>
                </a:r>
                <a:r>
                  <a:rPr lang="en-US" altLang="zh-CN" sz="2800" dirty="0"/>
                  <a:t>12 </a:t>
                </a:r>
                <a:r>
                  <a:rPr lang="en-US" altLang="zh-CN" sz="2800" dirty="0" err="1"/>
                  <a:t>mol</a:t>
                </a:r>
                <a:r>
                  <a:rPr lang="zh-CN" altLang="zh-CN" sz="2800" dirty="0"/>
                  <a:t>电子</a:t>
                </a:r>
              </a:p>
              <a:p>
                <a:pPr>
                  <a:lnSpc>
                    <a:spcPct val="150000"/>
                  </a:lnSpc>
                </a:pPr>
                <a:r>
                  <a:rPr lang="en-US" altLang="zh-CN" sz="2800" dirty="0"/>
                  <a:t>B.</a:t>
                </a:r>
                <a:r>
                  <a:rPr lang="zh-CN" altLang="zh-CN" sz="2800" dirty="0"/>
                  <a:t>电极</a:t>
                </a:r>
                <a:r>
                  <a:rPr lang="en-US" altLang="zh-CN" sz="2800" dirty="0"/>
                  <a:t>A</a:t>
                </a:r>
                <a:r>
                  <a:rPr lang="zh-CN" altLang="zh-CN" sz="2800" dirty="0"/>
                  <a:t>上</a:t>
                </a:r>
                <a:r>
                  <a:rPr lang="en-US" altLang="zh-CN" sz="2800" dirty="0"/>
                  <a:t>H</a:t>
                </a:r>
                <a:r>
                  <a:rPr lang="en-US" altLang="zh-CN" sz="2800" baseline="-25000" dirty="0"/>
                  <a:t>2</a:t>
                </a:r>
                <a:r>
                  <a:rPr lang="zh-CN" altLang="zh-CN" sz="2800" dirty="0"/>
                  <a:t>参与的电极反应为</a:t>
                </a:r>
                <a:r>
                  <a:rPr lang="en-US" altLang="zh-CN" sz="2800" dirty="0"/>
                  <a:t>:H</a:t>
                </a:r>
                <a:r>
                  <a:rPr lang="en-US" altLang="zh-CN" sz="2800" baseline="-25000" dirty="0"/>
                  <a:t>2</a:t>
                </a:r>
                <a:r>
                  <a:rPr lang="en-US" altLang="zh-CN" sz="2800" dirty="0"/>
                  <a:t>+2OH</a:t>
                </a:r>
                <a:r>
                  <a:rPr lang="en-US" altLang="zh-CN" sz="2800" baseline="30000" dirty="0"/>
                  <a:t>-</a:t>
                </a:r>
                <a:r>
                  <a:rPr lang="en-US" altLang="zh-CN" sz="2800" dirty="0"/>
                  <a:t>-2e</a:t>
                </a:r>
                <a:r>
                  <a:rPr lang="en-US" altLang="zh-CN" sz="2800" baseline="30000" dirty="0"/>
                  <a:t>-             </a:t>
                </a:r>
                <a:r>
                  <a:rPr lang="en-US" altLang="zh-CN" sz="2800" dirty="0"/>
                  <a:t>2H</a:t>
                </a:r>
                <a:r>
                  <a:rPr lang="en-US" altLang="zh-CN" sz="2800" baseline="-25000" dirty="0"/>
                  <a:t>2</a:t>
                </a:r>
                <a:r>
                  <a:rPr lang="en-US" altLang="zh-CN" sz="2800" dirty="0"/>
                  <a:t>O</a:t>
                </a:r>
              </a:p>
              <a:p>
                <a:pPr>
                  <a:lnSpc>
                    <a:spcPct val="150000"/>
                  </a:lnSpc>
                </a:pPr>
                <a:r>
                  <a:rPr lang="en-US" altLang="zh-CN" sz="2800" dirty="0"/>
                  <a:t>C.</a:t>
                </a:r>
                <a:r>
                  <a:rPr lang="zh-CN" altLang="zh-CN" sz="2800" dirty="0"/>
                  <a:t>电池工作时</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向电极</a:t>
                </a:r>
                <a:r>
                  <a:rPr lang="en-US" altLang="zh-CN" sz="2800" dirty="0"/>
                  <a:t>B</a:t>
                </a:r>
                <a:r>
                  <a:rPr lang="zh-CN" altLang="zh-CN" sz="2800" dirty="0"/>
                  <a:t>移动</a:t>
                </a:r>
              </a:p>
              <a:p>
                <a:pPr>
                  <a:lnSpc>
                    <a:spcPct val="150000"/>
                  </a:lnSpc>
                </a:pPr>
                <a:r>
                  <a:rPr lang="en-US" altLang="zh-CN" sz="2800" dirty="0"/>
                  <a:t>D.</a:t>
                </a:r>
                <a:r>
                  <a:rPr lang="zh-CN" altLang="zh-CN" sz="2800" dirty="0"/>
                  <a:t>电极</a:t>
                </a:r>
                <a:r>
                  <a:rPr lang="en-US" altLang="zh-CN" sz="2800" dirty="0"/>
                  <a:t>B</a:t>
                </a:r>
                <a:r>
                  <a:rPr lang="zh-CN" altLang="zh-CN" sz="2800" dirty="0"/>
                  <a:t>上发生的电极反应为</a:t>
                </a:r>
                <a:r>
                  <a:rPr lang="en-US" altLang="zh-CN" sz="2800" dirty="0"/>
                  <a:t>:O</a:t>
                </a:r>
                <a:r>
                  <a:rPr lang="en-US" altLang="zh-CN" sz="2800" baseline="-25000" dirty="0"/>
                  <a:t>2</a:t>
                </a:r>
                <a:r>
                  <a:rPr lang="en-US" altLang="zh-CN" sz="2800" dirty="0"/>
                  <a:t>+2CO</a:t>
                </a:r>
                <a:r>
                  <a:rPr lang="en-US" altLang="zh-CN" sz="2800" baseline="-25000" dirty="0"/>
                  <a:t>2</a:t>
                </a:r>
                <a:r>
                  <a:rPr lang="en-US" altLang="zh-CN" sz="2800" dirty="0"/>
                  <a:t>+4e</a:t>
                </a:r>
                <a:r>
                  <a:rPr lang="en-US" altLang="zh-CN" sz="2800" baseline="30000" dirty="0"/>
                  <a:t>-           </a:t>
                </a:r>
                <a:r>
                  <a:rPr lang="en-US" altLang="zh-CN" sz="2800" dirty="0"/>
                  <a:t>2C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p:txBody>
          </p:sp>
        </mc:Choice>
        <mc:Fallback>
          <p:sp>
            <p:nvSpPr>
              <p:cNvPr id="3" name="矩形 2"/>
              <p:cNvSpPr>
                <a:spLocks noRot="1" noChangeAspect="1" noMove="1" noResize="1" noEditPoints="1" noAdjustHandles="1" noChangeArrowheads="1" noChangeShapeType="1" noTextEdit="1"/>
              </p:cNvSpPr>
              <p:nvPr/>
            </p:nvSpPr>
            <p:spPr>
              <a:xfrm>
                <a:off x="234043" y="3794322"/>
                <a:ext cx="11480092" cy="2767296"/>
              </a:xfrm>
              <a:prstGeom prst="rect">
                <a:avLst/>
              </a:prstGeom>
              <a:blipFill rotWithShape="1">
                <a:blip r:embed="rId1"/>
                <a:stretch>
                  <a:fillRect l="-1062" b="-2203"/>
                </a:stretch>
              </a:blipFill>
            </p:spPr>
            <p:txBody>
              <a:bodyPr/>
              <a:lstStyle/>
              <a:p>
                <a:r>
                  <a:rPr lang="zh-CN" altLang="en-US">
                    <a:noFill/>
                  </a:rPr>
                  <a:t> </a:t>
                </a:r>
                <a:endParaRPr lang="zh-CN" altLang="en-US">
                  <a:noFill/>
                </a:endParaRPr>
              </a:p>
            </p:txBody>
          </p:sp>
        </mc:Fallback>
      </mc:AlternateContent>
      <p:pic>
        <p:nvPicPr>
          <p:cNvPr id="15" name="15gfuyifuirfy6.jpg" descr="id:2147525353;FounderCES"/>
          <p:cNvPicPr/>
          <p:nvPr/>
        </p:nvPicPr>
        <p:blipFill>
          <a:blip r:embed="rId2"/>
          <a:stretch>
            <a:fillRect/>
          </a:stretch>
        </p:blipFill>
        <p:spPr>
          <a:xfrm>
            <a:off x="7344229" y="1000896"/>
            <a:ext cx="4427357" cy="2768558"/>
          </a:xfrm>
          <a:prstGeom prst="rect">
            <a:avLst/>
          </a:prstGeom>
        </p:spPr>
      </p:pic>
      <p:pic>
        <p:nvPicPr>
          <p:cNvPr id="16" name="图片 15"/>
          <p:cNvPicPr/>
          <p:nvPr/>
        </p:nvPicPr>
        <p:blipFill>
          <a:blip r:embed="rId3"/>
          <a:stretch>
            <a:fillRect/>
          </a:stretch>
        </p:blipFill>
        <p:spPr>
          <a:xfrm>
            <a:off x="2919593" y="3903027"/>
            <a:ext cx="776544" cy="523830"/>
          </a:xfrm>
          <a:prstGeom prst="rect">
            <a:avLst/>
          </a:prstGeom>
        </p:spPr>
      </p:pic>
      <p:pic>
        <p:nvPicPr>
          <p:cNvPr id="17" name="图片 16"/>
          <p:cNvPicPr/>
          <p:nvPr/>
        </p:nvPicPr>
        <p:blipFill>
          <a:blip r:embed="rId4"/>
          <a:stretch>
            <a:fillRect/>
          </a:stretch>
        </p:blipFill>
        <p:spPr>
          <a:xfrm>
            <a:off x="7292748" y="4716599"/>
            <a:ext cx="511920" cy="290830"/>
          </a:xfrm>
          <a:prstGeom prst="rect">
            <a:avLst/>
          </a:prstGeom>
        </p:spPr>
      </p:pic>
      <p:pic>
        <p:nvPicPr>
          <p:cNvPr id="18" name="图片 17"/>
          <p:cNvPicPr/>
          <p:nvPr/>
        </p:nvPicPr>
        <p:blipFill>
          <a:blip r:embed="rId4"/>
          <a:stretch>
            <a:fillRect/>
          </a:stretch>
        </p:blipFill>
        <p:spPr>
          <a:xfrm>
            <a:off x="6966176" y="5968103"/>
            <a:ext cx="511920" cy="290830"/>
          </a:xfrm>
          <a:prstGeom prst="rect">
            <a:avLst/>
          </a:prstGeom>
        </p:spPr>
      </p:pic>
      <p:sp>
        <p:nvSpPr>
          <p:cNvPr id="19" name="矩形 1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4" name="矩形 13">
                <a:extLst>
                  <a:ext uri="{FF2B5EF4-FFF2-40B4-BE49-F238E27FC236}">
                    <a14:artisticCrisscrossEtching id="{E6887BEB-6A6D-41A9-8ECC-AF3CEFAE4603}"/>
                  </a:ext>
                </a:extLst>
              </p:cNvPr>
              <p:cNvSpPr/>
              <p:nvPr/>
            </p:nvSpPr>
            <p:spPr>
              <a:xfrm>
                <a:off x="234043" y="254679"/>
                <a:ext cx="11682186" cy="333617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CH</a:t>
                </a:r>
                <a:r>
                  <a:rPr lang="en-US" altLang="zh-CN" sz="2800" baseline="-25000" dirty="0"/>
                  <a:t>4</a:t>
                </a:r>
                <a:r>
                  <a:rPr lang="zh-CN" altLang="zh-CN" sz="2800" dirty="0"/>
                  <a:t>中的</a:t>
                </a:r>
                <a:r>
                  <a:rPr lang="en-US" altLang="zh-CN" sz="2800" dirty="0"/>
                  <a:t>C</a:t>
                </a:r>
                <a:r>
                  <a:rPr lang="zh-CN" altLang="zh-CN" sz="2800" dirty="0"/>
                  <a:t>为</a:t>
                </a:r>
                <a:r>
                  <a:rPr lang="en-US" altLang="zh-CN" sz="2800" dirty="0"/>
                  <a:t>-4</a:t>
                </a:r>
                <a:r>
                  <a:rPr lang="zh-CN" altLang="zh-CN" sz="2800" dirty="0"/>
                  <a:t>价</a:t>
                </a:r>
                <a:r>
                  <a:rPr lang="en-US" altLang="zh-CN" sz="2800" dirty="0"/>
                  <a:t>,</a:t>
                </a:r>
                <a:r>
                  <a:rPr lang="zh-CN" altLang="zh-CN" sz="2800" dirty="0"/>
                  <a:t>反应后生成的</a:t>
                </a:r>
                <a:r>
                  <a:rPr lang="en-US" altLang="zh-CN" sz="2800" dirty="0"/>
                  <a:t>CO</a:t>
                </a:r>
                <a:r>
                  <a:rPr lang="zh-CN" altLang="zh-CN" sz="2800" dirty="0"/>
                  <a:t>中</a:t>
                </a:r>
                <a:r>
                  <a:rPr lang="en-US" altLang="zh-CN" sz="2800" dirty="0"/>
                  <a:t>C</a:t>
                </a:r>
                <a:r>
                  <a:rPr lang="zh-CN" altLang="zh-CN" sz="2800" dirty="0"/>
                  <a:t>为</a:t>
                </a:r>
                <a:r>
                  <a:rPr lang="en-US" altLang="zh-CN" sz="2800" dirty="0"/>
                  <a:t>+2</a:t>
                </a:r>
                <a:r>
                  <a:rPr lang="zh-CN" altLang="zh-CN" sz="2800" dirty="0"/>
                  <a:t>价</a:t>
                </a:r>
                <a:r>
                  <a:rPr lang="en-US" altLang="zh-CN" sz="2800" dirty="0"/>
                  <a:t>,</a:t>
                </a:r>
                <a:r>
                  <a:rPr lang="zh-CN" altLang="zh-CN" sz="2800" dirty="0"/>
                  <a:t>每消耗</a:t>
                </a:r>
                <a:r>
                  <a:rPr lang="en-US" altLang="zh-CN" sz="2800" dirty="0"/>
                  <a:t>1 </a:t>
                </a:r>
                <a:r>
                  <a:rPr lang="en-US" altLang="zh-CN" sz="2800" dirty="0" err="1"/>
                  <a:t>mol</a:t>
                </a:r>
                <a:r>
                  <a:rPr lang="en-US" altLang="zh-CN" sz="2800" dirty="0"/>
                  <a:t> CH</a:t>
                </a:r>
                <a:r>
                  <a:rPr lang="en-US" altLang="zh-CN" sz="2800" baseline="-25000" dirty="0"/>
                  <a:t>4</a:t>
                </a:r>
                <a:r>
                  <a:rPr lang="zh-CN" altLang="zh-CN" sz="2800" dirty="0"/>
                  <a:t>转移</a:t>
                </a:r>
                <a:r>
                  <a:rPr lang="en-US" altLang="zh-CN" sz="2800" dirty="0"/>
                  <a:t>6 </a:t>
                </a:r>
                <a:r>
                  <a:rPr lang="en-US" altLang="zh-CN" sz="2800" dirty="0" err="1"/>
                  <a:t>mol</a:t>
                </a:r>
                <a:r>
                  <a:rPr lang="en-US" altLang="zh-CN" sz="2800" dirty="0"/>
                  <a:t> e</a:t>
                </a:r>
                <a:r>
                  <a:rPr lang="en-US" altLang="zh-CN" sz="2800" baseline="30000" dirty="0"/>
                  <a:t>-</a:t>
                </a:r>
                <a:r>
                  <a:rPr lang="en-US" altLang="zh-CN" sz="2800" dirty="0"/>
                  <a:t>,A</a:t>
                </a:r>
                <a:r>
                  <a:rPr lang="zh-CN" altLang="zh-CN" sz="2800" dirty="0"/>
                  <a:t>项错误</a:t>
                </a:r>
                <a:r>
                  <a:rPr lang="en-US" altLang="zh-CN" sz="2800" dirty="0"/>
                  <a:t>;</a:t>
                </a:r>
                <a:r>
                  <a:rPr lang="zh-CN" altLang="zh-CN" sz="2800" dirty="0"/>
                  <a:t>从装置图看</a:t>
                </a:r>
                <a:r>
                  <a:rPr lang="en-US" altLang="zh-CN" sz="2800" dirty="0"/>
                  <a:t>,</a:t>
                </a:r>
                <a:r>
                  <a:rPr lang="zh-CN" altLang="zh-CN" sz="2800" dirty="0"/>
                  <a:t>电池工作过程中没有</a:t>
                </a:r>
                <a:r>
                  <a:rPr lang="en-US" altLang="zh-CN" sz="2800" dirty="0"/>
                  <a:t>OH</a:t>
                </a:r>
                <a:r>
                  <a:rPr lang="en-US" altLang="zh-CN" sz="2800" baseline="30000" dirty="0"/>
                  <a:t>-</a:t>
                </a:r>
                <a:r>
                  <a:rPr lang="zh-CN" altLang="zh-CN" sz="2800" dirty="0"/>
                  <a:t>参与</a:t>
                </a:r>
                <a:r>
                  <a:rPr lang="en-US" altLang="zh-CN" sz="2800" dirty="0"/>
                  <a:t>,B</a:t>
                </a:r>
                <a:r>
                  <a:rPr lang="zh-CN" altLang="zh-CN" sz="2800" dirty="0"/>
                  <a:t>项错误</a:t>
                </a:r>
                <a:r>
                  <a:rPr lang="en-US" altLang="zh-CN" sz="2800" dirty="0"/>
                  <a:t>;</a:t>
                </a:r>
                <a:r>
                  <a:rPr lang="zh-CN" altLang="zh-CN" sz="2800" dirty="0"/>
                  <a:t>该燃料电池中</a:t>
                </a:r>
                <a:r>
                  <a:rPr lang="en-US" altLang="zh-CN" sz="2800" dirty="0"/>
                  <a:t>,</a:t>
                </a:r>
                <a:r>
                  <a:rPr lang="zh-CN" altLang="zh-CN" sz="2800" dirty="0"/>
                  <a:t>电极</a:t>
                </a:r>
                <a:r>
                  <a:rPr lang="en-US" altLang="zh-CN" sz="2800" dirty="0"/>
                  <a:t>B</a:t>
                </a:r>
                <a:r>
                  <a:rPr lang="zh-CN" altLang="zh-CN" sz="2800" dirty="0"/>
                  <a:t>为正极</a:t>
                </a:r>
                <a:r>
                  <a:rPr lang="en-US" altLang="zh-CN" sz="2800" dirty="0"/>
                  <a:t>,</a:t>
                </a:r>
                <a:r>
                  <a:rPr lang="zh-CN" altLang="zh-CN" sz="2800" dirty="0"/>
                  <a:t>电极</a:t>
                </a:r>
                <a:r>
                  <a:rPr lang="en-US" altLang="zh-CN" sz="2800" dirty="0"/>
                  <a:t>A</a:t>
                </a:r>
                <a:r>
                  <a:rPr lang="zh-CN" altLang="zh-CN" sz="2800" dirty="0"/>
                  <a:t>为负极</a:t>
                </a:r>
                <a:r>
                  <a:rPr lang="en-US" altLang="zh-CN" sz="2800" dirty="0"/>
                  <a:t>,</a:t>
                </a:r>
                <a:r>
                  <a:rPr lang="zh-CN" altLang="zh-CN" sz="2800" dirty="0"/>
                  <a:t>电池工作时</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移向负极</a:t>
                </a:r>
                <a:r>
                  <a:rPr lang="en-US" altLang="zh-CN" sz="2800" dirty="0"/>
                  <a:t>, C</a:t>
                </a:r>
                <a:r>
                  <a:rPr lang="zh-CN" altLang="zh-CN" sz="2800" dirty="0"/>
                  <a:t>项错误</a:t>
                </a:r>
                <a:r>
                  <a:rPr lang="en-US" altLang="zh-CN" sz="2800" dirty="0"/>
                  <a:t>;</a:t>
                </a:r>
                <a:r>
                  <a:rPr lang="zh-CN" altLang="zh-CN" sz="2800" dirty="0"/>
                  <a:t>在电极</a:t>
                </a:r>
                <a:r>
                  <a:rPr lang="en-US" altLang="zh-CN" sz="2800" dirty="0"/>
                  <a:t>B</a:t>
                </a:r>
                <a:r>
                  <a:rPr lang="zh-CN" altLang="zh-CN" sz="2800" dirty="0"/>
                  <a:t>上</a:t>
                </a:r>
                <a:r>
                  <a:rPr lang="en-US" altLang="zh-CN" sz="2800" dirty="0"/>
                  <a:t>O</a:t>
                </a:r>
                <a:r>
                  <a:rPr lang="en-US" altLang="zh-CN" sz="2800" baseline="-25000" dirty="0"/>
                  <a:t>2</a:t>
                </a:r>
                <a:r>
                  <a:rPr lang="zh-CN" altLang="zh-CN" sz="2800" dirty="0"/>
                  <a:t>得到电子与</a:t>
                </a:r>
                <a:r>
                  <a:rPr lang="en-US" altLang="zh-CN" sz="2800" dirty="0"/>
                  <a:t>CO</a:t>
                </a:r>
                <a:r>
                  <a:rPr lang="en-US" altLang="zh-CN" sz="2800" baseline="-25000" dirty="0"/>
                  <a:t>2</a:t>
                </a:r>
                <a:r>
                  <a:rPr lang="zh-CN" altLang="zh-CN" sz="2800" dirty="0"/>
                  <a:t>反应转化为</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 D</a:t>
                </a:r>
                <a:r>
                  <a:rPr lang="zh-CN" altLang="zh-CN" sz="2800" dirty="0"/>
                  <a:t>项正确。</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矩形 13"/>
              <p:cNvSpPr>
                <a:spLocks noRot="1" noChangeAspect="1" noMove="1" noResize="1" noEditPoints="1" noAdjustHandles="1" noChangeArrowheads="1" noChangeShapeType="1" noTextEdit="1"/>
              </p:cNvSpPr>
              <p:nvPr/>
            </p:nvSpPr>
            <p:spPr>
              <a:xfrm>
                <a:off x="234043" y="254679"/>
                <a:ext cx="11682186" cy="3336170"/>
              </a:xfrm>
              <a:prstGeom prst="rect">
                <a:avLst/>
              </a:prstGeom>
              <a:blipFill rotWithShape="1">
                <a:blip r:embed="rId1"/>
                <a:stretch>
                  <a:fillRect l="-1043" r="-782"/>
                </a:stretch>
              </a:blipFill>
            </p:spPr>
            <p:txBody>
              <a:bodyPr/>
              <a:lstStyle/>
              <a:p>
                <a:r>
                  <a:rPr lang="zh-CN" altLang="en-US">
                    <a:noFill/>
                  </a:rPr>
                  <a:t> </a:t>
                </a:r>
                <a:endParaRPr lang="zh-CN" altLang="en-US">
                  <a:noFill/>
                </a:endParaRPr>
              </a:p>
            </p:txBody>
          </p:sp>
        </mc:Fallback>
      </mc:AlternateContent>
      <p:sp>
        <p:nvSpPr>
          <p:cNvPr id="16" name="矩形 15"/>
          <p:cNvSpPr/>
          <p:nvPr/>
        </p:nvSpPr>
        <p:spPr>
          <a:xfrm>
            <a:off x="234043" y="36912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D</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5" name="矩形 14"/>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3</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电极反应式的书写</a:t>
            </a:r>
            <a:r>
              <a:rPr lang="en-US" altLang="zh-CN" sz="2800" dirty="0"/>
              <a:t>][</a:t>
            </a:r>
            <a:r>
              <a:rPr lang="zh-CN" altLang="zh-CN" sz="2800" dirty="0"/>
              <a:t>高考组合题</a:t>
            </a:r>
            <a:r>
              <a:rPr lang="en-US" altLang="zh-CN" sz="2800" dirty="0"/>
              <a:t>]</a:t>
            </a:r>
            <a:r>
              <a:rPr lang="zh-CN" altLang="zh-CN" sz="2800" dirty="0"/>
              <a:t>请回答下列问题。</a:t>
            </a:r>
            <a:endParaRPr lang="zh-CN" altLang="zh-CN" sz="2800" dirty="0"/>
          </a:p>
          <a:p>
            <a:pPr>
              <a:lnSpc>
                <a:spcPct val="150000"/>
              </a:lnSpc>
            </a:pPr>
            <a:r>
              <a:rPr lang="en-US" altLang="zh-CN" sz="2800" dirty="0"/>
              <a:t>(1)[2015</a:t>
            </a:r>
            <a:r>
              <a:rPr lang="zh-CN" altLang="zh-CN" sz="2800" dirty="0"/>
              <a:t>海南</a:t>
            </a:r>
            <a:r>
              <a:rPr lang="en-US" altLang="zh-CN" sz="2800" dirty="0"/>
              <a:t>,15(4),1</a:t>
            </a:r>
            <a:r>
              <a:rPr lang="zh-CN" altLang="zh-CN" sz="2800" dirty="0"/>
              <a:t>分</a:t>
            </a:r>
            <a:r>
              <a:rPr lang="en-US" altLang="zh-CN" sz="2800" dirty="0"/>
              <a:t>]</a:t>
            </a:r>
            <a:r>
              <a:rPr lang="zh-CN" altLang="zh-CN" sz="2800" dirty="0"/>
              <a:t>如图所示原电池正极的反应式为</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15n5zhx-6gy4.jpg" descr="id:2147525381;FounderCES"/>
          <p:cNvPicPr/>
          <p:nvPr/>
        </p:nvPicPr>
        <p:blipFill>
          <a:blip r:embed="rId1"/>
          <a:stretch>
            <a:fillRect/>
          </a:stretch>
        </p:blipFill>
        <p:spPr>
          <a:xfrm>
            <a:off x="4953817" y="1625781"/>
            <a:ext cx="3508012" cy="2264666"/>
          </a:xfrm>
          <a:prstGeom prst="rect">
            <a:avLst/>
          </a:prstGeom>
        </p:spPr>
      </p:pic>
      <p:sp>
        <p:nvSpPr>
          <p:cNvPr id="22" name="矩形 21"/>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en-US" altLang="zh-CN" sz="2800" dirty="0"/>
              <a:t>(2)[2013</a:t>
            </a:r>
            <a:r>
              <a:rPr lang="zh-CN" altLang="zh-CN" sz="2800" dirty="0"/>
              <a:t>北京理综</a:t>
            </a:r>
            <a:r>
              <a:rPr lang="en-US" altLang="zh-CN" sz="2800" dirty="0"/>
              <a:t>,26(4),4</a:t>
            </a:r>
            <a:r>
              <a:rPr lang="zh-CN" altLang="zh-CN" sz="2800" dirty="0"/>
              <a:t>分</a:t>
            </a:r>
            <a:r>
              <a:rPr lang="en-US" altLang="zh-CN" sz="2800" dirty="0"/>
              <a:t>]</a:t>
            </a:r>
            <a:endParaRPr lang="zh-CN" altLang="zh-CN" sz="2800" dirty="0"/>
          </a:p>
          <a:p>
            <a:pPr>
              <a:lnSpc>
                <a:spcPct val="150000"/>
              </a:lnSpc>
            </a:pPr>
            <a:r>
              <a:rPr lang="zh-CN" altLang="zh-CN" sz="2800" dirty="0" smtClean="0"/>
              <a:t>通过</a:t>
            </a:r>
            <a:r>
              <a:rPr lang="en-US" altLang="zh-CN" sz="2800" dirty="0"/>
              <a:t>NO</a:t>
            </a:r>
            <a:r>
              <a:rPr lang="en-US" altLang="zh-CN" sz="2800" i="1" baseline="-25000" dirty="0"/>
              <a:t>x</a:t>
            </a:r>
            <a:r>
              <a:rPr lang="zh-CN" altLang="zh-CN" sz="2800" dirty="0"/>
              <a:t>传感器可监测</a:t>
            </a:r>
            <a:r>
              <a:rPr lang="en-US" altLang="zh-CN" sz="2800" dirty="0"/>
              <a:t>NO</a:t>
            </a:r>
            <a:r>
              <a:rPr lang="en-US" altLang="zh-CN" sz="2800" i="1" baseline="-25000" dirty="0"/>
              <a:t>x</a:t>
            </a:r>
            <a:r>
              <a:rPr lang="zh-CN" altLang="zh-CN" sz="2800" dirty="0"/>
              <a:t>的含量</a:t>
            </a:r>
            <a:r>
              <a:rPr lang="en-US" altLang="zh-CN" sz="2800" dirty="0"/>
              <a:t>,</a:t>
            </a:r>
            <a:r>
              <a:rPr lang="zh-CN" altLang="zh-CN" sz="2800" dirty="0"/>
              <a:t>其工作原理示意图如图所示</a:t>
            </a:r>
            <a:r>
              <a:rPr lang="en-US" altLang="zh-CN" sz="2800" dirty="0"/>
              <a:t>:</a:t>
            </a:r>
            <a:endParaRPr lang="zh-CN" altLang="zh-CN" sz="2800" dirty="0"/>
          </a:p>
          <a:p>
            <a:pPr>
              <a:lnSpc>
                <a:spcPct val="150000"/>
              </a:lnSpc>
            </a:pPr>
            <a:endParaRPr lang="en-US" altLang="zh-CN" sz="2800" dirty="0" smtClean="0"/>
          </a:p>
          <a:p>
            <a:pPr>
              <a:lnSpc>
                <a:spcPct val="150000"/>
              </a:lnSpc>
            </a:pPr>
            <a:endParaRPr lang="en-US" altLang="zh-CN" sz="2800" dirty="0"/>
          </a:p>
          <a:p>
            <a:pPr>
              <a:lnSpc>
                <a:spcPct val="150000"/>
              </a:lnSpc>
            </a:pPr>
            <a:endParaRPr lang="en-US" altLang="zh-CN" sz="2800" dirty="0" smtClean="0"/>
          </a:p>
          <a:p>
            <a:pPr>
              <a:lnSpc>
                <a:spcPct val="150000"/>
              </a:lnSpc>
            </a:pPr>
            <a:endParaRPr lang="en-US" altLang="zh-CN" sz="2800" dirty="0"/>
          </a:p>
          <a:p>
            <a:pPr>
              <a:lnSpc>
                <a:spcPct val="150000"/>
              </a:lnSpc>
            </a:pPr>
            <a:r>
              <a:rPr lang="en-US" altLang="zh-CN" sz="2800" dirty="0" smtClean="0"/>
              <a:t>①</a:t>
            </a:r>
            <a:r>
              <a:rPr lang="en-US" altLang="zh-CN" sz="2800" dirty="0"/>
              <a:t>Pt</a:t>
            </a:r>
            <a:r>
              <a:rPr lang="zh-CN" altLang="zh-CN" sz="2800" dirty="0"/>
              <a:t>电极上发生的是</a:t>
            </a:r>
            <a:r>
              <a:rPr lang="zh-CN" altLang="zh-CN" sz="2800" u="sng" dirty="0"/>
              <a:t>　　　　</a:t>
            </a:r>
            <a:r>
              <a:rPr lang="zh-CN" altLang="zh-CN" sz="2800" dirty="0"/>
              <a:t>反应</a:t>
            </a:r>
            <a:r>
              <a:rPr lang="en-US" altLang="zh-CN" sz="2800" dirty="0"/>
              <a:t>(</a:t>
            </a:r>
            <a:r>
              <a:rPr lang="zh-CN" altLang="zh-CN" sz="2800" dirty="0"/>
              <a:t>填</a:t>
            </a:r>
            <a:r>
              <a:rPr lang="en-US" altLang="zh-CN" sz="2800" dirty="0"/>
              <a:t>“</a:t>
            </a:r>
            <a:r>
              <a:rPr lang="zh-CN" altLang="zh-CN" sz="2800" dirty="0"/>
              <a:t>氧化</a:t>
            </a:r>
            <a:r>
              <a:rPr lang="en-US" altLang="zh-CN" sz="2800" dirty="0"/>
              <a:t>”</a:t>
            </a:r>
            <a:r>
              <a:rPr lang="zh-CN" altLang="zh-CN" sz="2800" dirty="0"/>
              <a:t>或</a:t>
            </a:r>
            <a:r>
              <a:rPr lang="en-US" altLang="zh-CN" sz="2800" dirty="0"/>
              <a:t>“</a:t>
            </a:r>
            <a:r>
              <a:rPr lang="zh-CN" altLang="zh-CN" sz="2800" dirty="0"/>
              <a:t>还原</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写出</a:t>
            </a:r>
            <a:r>
              <a:rPr lang="en-US" altLang="zh-CN" sz="2800" dirty="0" err="1"/>
              <a:t>NiO</a:t>
            </a:r>
            <a:r>
              <a:rPr lang="zh-CN" altLang="zh-CN" sz="2800" dirty="0"/>
              <a:t>电极的电极反应式</a:t>
            </a:r>
            <a:r>
              <a:rPr lang="en-US" altLang="zh-CN" sz="2800" dirty="0"/>
              <a:t>:</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pic>
        <p:nvPicPr>
          <p:cNvPr id="13" name="YJ13LZBJLT-22.jpg" descr="id:2147525388;FounderCES"/>
          <p:cNvPicPr/>
          <p:nvPr/>
        </p:nvPicPr>
        <p:blipFill>
          <a:blip r:embed="rId1"/>
          <a:stretch>
            <a:fillRect/>
          </a:stretch>
        </p:blipFill>
        <p:spPr>
          <a:xfrm>
            <a:off x="6623849" y="1696460"/>
            <a:ext cx="4126887" cy="23597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54907" y="639689"/>
            <a:ext cx="11682186" cy="2031325"/>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(1)Cu</a:t>
            </a:r>
            <a:r>
              <a:rPr lang="zh-CN" altLang="zh-CN" sz="2800" dirty="0"/>
              <a:t>比</a:t>
            </a:r>
            <a:r>
              <a:rPr lang="en-US" altLang="zh-CN" sz="2800" dirty="0"/>
              <a:t>Ag</a:t>
            </a:r>
            <a:r>
              <a:rPr lang="zh-CN" altLang="zh-CN" sz="2800" dirty="0"/>
              <a:t>活泼</a:t>
            </a:r>
            <a:r>
              <a:rPr lang="en-US" altLang="zh-CN" sz="2800" dirty="0"/>
              <a:t>,</a:t>
            </a:r>
            <a:r>
              <a:rPr lang="zh-CN" altLang="zh-CN" sz="2800" dirty="0"/>
              <a:t>该原电池中</a:t>
            </a:r>
            <a:r>
              <a:rPr lang="en-US" altLang="zh-CN" sz="2800" dirty="0"/>
              <a:t>Cu</a:t>
            </a:r>
            <a:r>
              <a:rPr lang="zh-CN" altLang="zh-CN" sz="2800" dirty="0"/>
              <a:t>作负极</a:t>
            </a:r>
            <a:r>
              <a:rPr lang="en-US" altLang="zh-CN" sz="2800" dirty="0"/>
              <a:t>,Ag</a:t>
            </a:r>
            <a:r>
              <a:rPr lang="zh-CN" altLang="zh-CN" sz="2800" dirty="0"/>
              <a:t>作正极</a:t>
            </a:r>
            <a:r>
              <a:rPr lang="en-US" altLang="zh-CN" sz="2800" dirty="0"/>
              <a:t>,</a:t>
            </a:r>
            <a:r>
              <a:rPr lang="zh-CN" altLang="zh-CN" sz="2800" dirty="0"/>
              <a:t>正极为</a:t>
            </a:r>
            <a:r>
              <a:rPr lang="en-US" altLang="zh-CN" sz="2800" dirty="0"/>
              <a:t>Ag</a:t>
            </a:r>
            <a:r>
              <a:rPr lang="en-US" altLang="zh-CN" sz="2800" baseline="30000" dirty="0"/>
              <a:t>+</a:t>
            </a:r>
            <a:r>
              <a:rPr lang="zh-CN" altLang="zh-CN" sz="2800" dirty="0"/>
              <a:t>得电子生成</a:t>
            </a:r>
            <a:r>
              <a:rPr lang="en-US" altLang="zh-CN" sz="2800" dirty="0"/>
              <a:t>Ag</a:t>
            </a:r>
            <a:r>
              <a:rPr lang="zh-CN" altLang="zh-CN" sz="2800" dirty="0"/>
              <a:t>。</a:t>
            </a:r>
            <a:r>
              <a:rPr lang="en-US" altLang="zh-CN" sz="2800" dirty="0"/>
              <a:t>(2)①</a:t>
            </a:r>
            <a:r>
              <a:rPr lang="zh-CN" altLang="zh-CN" sz="2800" dirty="0"/>
              <a:t>在原电池中</a:t>
            </a:r>
            <a:r>
              <a:rPr lang="en-US" altLang="zh-CN" sz="2800" dirty="0"/>
              <a:t>,</a:t>
            </a:r>
            <a:r>
              <a:rPr lang="zh-CN" altLang="zh-CN" sz="2800" dirty="0"/>
              <a:t>阴离子向负极移动</a:t>
            </a:r>
            <a:r>
              <a:rPr lang="en-US" altLang="zh-CN" sz="2800" dirty="0"/>
              <a:t>,</a:t>
            </a:r>
            <a:r>
              <a:rPr lang="zh-CN" altLang="zh-CN" sz="2800" dirty="0"/>
              <a:t>所以</a:t>
            </a:r>
            <a:r>
              <a:rPr lang="en-US" altLang="zh-CN" sz="2800" dirty="0"/>
              <a:t>Pt</a:t>
            </a:r>
            <a:r>
              <a:rPr lang="zh-CN" altLang="zh-CN" sz="2800" dirty="0"/>
              <a:t>电极为正极</a:t>
            </a:r>
            <a:r>
              <a:rPr lang="en-US" altLang="zh-CN" sz="2800" dirty="0"/>
              <a:t>,</a:t>
            </a:r>
            <a:r>
              <a:rPr lang="zh-CN" altLang="zh-CN" sz="2800" dirty="0"/>
              <a:t>发生还原反应。</a:t>
            </a:r>
            <a:r>
              <a:rPr lang="en-US" altLang="zh-CN" sz="2800" dirty="0"/>
              <a:t>②</a:t>
            </a:r>
            <a:r>
              <a:rPr lang="en-US" altLang="zh-CN" sz="2800" dirty="0" err="1"/>
              <a:t>NiO</a:t>
            </a:r>
            <a:r>
              <a:rPr lang="zh-CN" altLang="zh-CN" sz="2800" dirty="0"/>
              <a:t>电极上发生氧化反应</a:t>
            </a:r>
            <a:r>
              <a:rPr lang="en-US" altLang="zh-CN" sz="2800" dirty="0"/>
              <a:t>,</a:t>
            </a:r>
            <a:r>
              <a:rPr lang="zh-CN" altLang="zh-CN" sz="2800" dirty="0"/>
              <a:t>电极反应式为</a:t>
            </a:r>
            <a:r>
              <a:rPr lang="en-US" altLang="zh-CN" sz="2800" dirty="0"/>
              <a:t>NO+O</a:t>
            </a:r>
            <a:r>
              <a:rPr lang="en-US" altLang="zh-CN" sz="2800" baseline="30000" dirty="0"/>
              <a:t>2-</a:t>
            </a:r>
            <a:r>
              <a:rPr lang="en-US" altLang="zh-CN" sz="2800" dirty="0"/>
              <a:t>-2e</a:t>
            </a:r>
            <a:r>
              <a:rPr lang="en-US" altLang="zh-CN" sz="2800" baseline="30000" dirty="0"/>
              <a:t>-           </a:t>
            </a:r>
            <a:r>
              <a:rPr lang="en-US" altLang="zh-CN" sz="2800" dirty="0"/>
              <a:t>NO</a:t>
            </a:r>
            <a:r>
              <a:rPr lang="en-US" altLang="zh-CN" sz="2800" baseline="-25000" dirty="0"/>
              <a:t>2</a:t>
            </a:r>
            <a:r>
              <a:rPr lang="zh-CN" altLang="zh-CN" sz="2800" dirty="0"/>
              <a:t>。</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6" name="矩形 15"/>
          <p:cNvSpPr/>
          <p:nvPr/>
        </p:nvSpPr>
        <p:spPr>
          <a:xfrm>
            <a:off x="234044" y="3218282"/>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(1)Ag</a:t>
            </a:r>
            <a:r>
              <a:rPr lang="en-US" altLang="zh-CN" sz="2800" baseline="30000" dirty="0"/>
              <a:t>+</a:t>
            </a:r>
            <a:r>
              <a:rPr lang="en-US" altLang="zh-CN" sz="2800" dirty="0"/>
              <a:t>+e</a:t>
            </a:r>
            <a:r>
              <a:rPr lang="en-US" altLang="zh-CN" sz="2800" baseline="30000" dirty="0"/>
              <a:t>-              </a:t>
            </a:r>
            <a:r>
              <a:rPr lang="en-US" altLang="zh-CN" sz="2800" dirty="0"/>
              <a:t>Ag</a:t>
            </a:r>
            <a:r>
              <a:rPr lang="zh-CN" altLang="zh-CN" sz="2800" dirty="0"/>
              <a:t>　</a:t>
            </a:r>
            <a:r>
              <a:rPr lang="en-US" altLang="zh-CN" sz="2800" dirty="0"/>
              <a:t>(2)①</a:t>
            </a:r>
            <a:r>
              <a:rPr lang="zh-CN" altLang="zh-CN" sz="2800" dirty="0"/>
              <a:t>还原 　</a:t>
            </a:r>
            <a:r>
              <a:rPr lang="en-US" altLang="zh-CN" sz="2800" dirty="0"/>
              <a:t>②NO+O</a:t>
            </a:r>
            <a:r>
              <a:rPr lang="en-US" altLang="zh-CN" sz="2800" baseline="30000" dirty="0"/>
              <a:t>2-</a:t>
            </a:r>
            <a:r>
              <a:rPr lang="en-US" altLang="zh-CN" sz="2800" dirty="0"/>
              <a:t>-2e</a:t>
            </a:r>
            <a:r>
              <a:rPr lang="en-US" altLang="zh-CN" sz="2800" baseline="30000" dirty="0"/>
              <a:t>-             </a:t>
            </a:r>
            <a:r>
              <a:rPr lang="en-US" altLang="zh-CN" sz="2800" dirty="0"/>
              <a:t>NO</a:t>
            </a:r>
            <a:r>
              <a:rPr lang="en-US" altLang="zh-CN" sz="2800" baseline="-25000" dirty="0"/>
              <a:t>2</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3" name="图片 12"/>
          <p:cNvPicPr/>
          <p:nvPr/>
        </p:nvPicPr>
        <p:blipFill>
          <a:blip r:embed="rId1"/>
          <a:stretch>
            <a:fillRect/>
          </a:stretch>
        </p:blipFill>
        <p:spPr>
          <a:xfrm>
            <a:off x="9237662" y="2234847"/>
            <a:ext cx="511920" cy="290830"/>
          </a:xfrm>
          <a:prstGeom prst="rect">
            <a:avLst/>
          </a:prstGeom>
        </p:spPr>
      </p:pic>
      <p:pic>
        <p:nvPicPr>
          <p:cNvPr id="15" name="图片 14"/>
          <p:cNvPicPr/>
          <p:nvPr/>
        </p:nvPicPr>
        <p:blipFill>
          <a:blip r:embed="rId1"/>
          <a:stretch>
            <a:fillRect/>
          </a:stretch>
        </p:blipFill>
        <p:spPr>
          <a:xfrm>
            <a:off x="3037197" y="3480314"/>
            <a:ext cx="511920" cy="290830"/>
          </a:xfrm>
          <a:prstGeom prst="rect">
            <a:avLst/>
          </a:prstGeom>
        </p:spPr>
      </p:pic>
      <p:pic>
        <p:nvPicPr>
          <p:cNvPr id="17" name="图片 16"/>
          <p:cNvPicPr/>
          <p:nvPr/>
        </p:nvPicPr>
        <p:blipFill>
          <a:blip r:embed="rId1"/>
          <a:stretch>
            <a:fillRect/>
          </a:stretch>
        </p:blipFill>
        <p:spPr>
          <a:xfrm>
            <a:off x="8578925" y="3442199"/>
            <a:ext cx="511920" cy="290830"/>
          </a:xfrm>
          <a:prstGeom prst="rect">
            <a:avLst/>
          </a:prstGeom>
        </p:spPr>
      </p:pic>
      <p:sp>
        <p:nvSpPr>
          <p:cNvPr id="18" name="矩形 1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029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原电池原理的四大应用</a:t>
            </a:r>
            <a:endParaRPr lang="zh-CN" altLang="zh-CN" sz="2800" dirty="0">
              <a:solidFill>
                <a:srgbClr val="DA251C"/>
              </a:solidFill>
            </a:endParaRPr>
          </a:p>
        </p:txBody>
      </p:sp>
      <p:sp>
        <p:nvSpPr>
          <p:cNvPr id="30" name="矩形 29"/>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234043" y="1402651"/>
            <a:ext cx="11723913" cy="5262979"/>
          </a:xfrm>
          <a:prstGeom prst="rect">
            <a:avLst/>
          </a:prstGeom>
        </p:spPr>
        <p:txBody>
          <a:bodyPr wrap="square">
            <a:spAutoFit/>
          </a:bodyPr>
          <a:lstStyle/>
          <a:p>
            <a:pPr>
              <a:lnSpc>
                <a:spcPct val="150000"/>
              </a:lnSpc>
            </a:pPr>
            <a:r>
              <a:rPr lang="en-US" altLang="zh-CN" sz="2800" b="1" dirty="0"/>
              <a:t>1.</a:t>
            </a:r>
            <a:r>
              <a:rPr lang="zh-CN" altLang="zh-CN" sz="2800" b="1" dirty="0"/>
              <a:t>比较不同金属的活动性强弱</a:t>
            </a:r>
            <a:endParaRPr lang="zh-CN" altLang="zh-CN" sz="2800" b="1" dirty="0"/>
          </a:p>
          <a:p>
            <a:pPr>
              <a:lnSpc>
                <a:spcPct val="150000"/>
              </a:lnSpc>
            </a:pPr>
            <a:r>
              <a:rPr lang="zh-CN" altLang="zh-CN" sz="2800" dirty="0"/>
              <a:t>根据原电池原理可知</a:t>
            </a:r>
            <a:r>
              <a:rPr lang="en-US" altLang="zh-CN" sz="2800" dirty="0"/>
              <a:t>,</a:t>
            </a:r>
            <a:r>
              <a:rPr lang="zh-CN" altLang="zh-CN" sz="2800" dirty="0"/>
              <a:t>在原电池反应过程中</a:t>
            </a:r>
            <a:r>
              <a:rPr lang="en-US" altLang="zh-CN" sz="2800" dirty="0"/>
              <a:t>,</a:t>
            </a:r>
            <a:r>
              <a:rPr lang="zh-CN" altLang="zh-CN" sz="2800" dirty="0"/>
              <a:t>一般活动性强的金属作负极</a:t>
            </a:r>
            <a:r>
              <a:rPr lang="en-US" altLang="zh-CN" sz="2800" dirty="0"/>
              <a:t>,</a:t>
            </a:r>
            <a:r>
              <a:rPr lang="zh-CN" altLang="zh-CN" sz="2800" dirty="0"/>
              <a:t>而活动性弱的金属</a:t>
            </a:r>
            <a:r>
              <a:rPr lang="en-US" altLang="zh-CN" sz="2800" dirty="0"/>
              <a:t>(</a:t>
            </a:r>
            <a:r>
              <a:rPr lang="zh-CN" altLang="zh-CN" sz="2800" dirty="0"/>
              <a:t>或石墨棒</a:t>
            </a:r>
            <a:r>
              <a:rPr lang="en-US" altLang="zh-CN" sz="2800" dirty="0"/>
              <a:t>)</a:t>
            </a:r>
            <a:r>
              <a:rPr lang="zh-CN" altLang="zh-CN" sz="2800" dirty="0"/>
              <a:t>作正极。现有两种金属</a:t>
            </a:r>
            <a:r>
              <a:rPr lang="en-US" altLang="zh-CN" sz="2800" dirty="0"/>
              <a:t>A</a:t>
            </a:r>
            <a:r>
              <a:rPr lang="zh-CN" altLang="zh-CN" sz="2800" dirty="0"/>
              <a:t>和</a:t>
            </a:r>
            <a:r>
              <a:rPr lang="en-US" altLang="zh-CN" sz="2800" dirty="0"/>
              <a:t>B,</a:t>
            </a:r>
            <a:r>
              <a:rPr lang="zh-CN" altLang="zh-CN" sz="2800" dirty="0"/>
              <a:t>用导线将</a:t>
            </a:r>
            <a:r>
              <a:rPr lang="en-US" altLang="zh-CN" sz="2800" dirty="0"/>
              <a:t>A</a:t>
            </a:r>
            <a:r>
              <a:rPr lang="zh-CN" altLang="zh-CN" sz="2800" dirty="0"/>
              <a:t>和</a:t>
            </a:r>
            <a:r>
              <a:rPr lang="en-US" altLang="zh-CN" sz="2800" dirty="0"/>
              <a:t>B</a:t>
            </a:r>
            <a:r>
              <a:rPr lang="zh-CN" altLang="zh-CN" sz="2800" dirty="0"/>
              <a:t>连接后</a:t>
            </a:r>
            <a:r>
              <a:rPr lang="en-US" altLang="zh-CN" sz="2800" dirty="0"/>
              <a:t>,</a:t>
            </a:r>
            <a:r>
              <a:rPr lang="zh-CN" altLang="zh-CN" sz="2800" dirty="0"/>
              <a:t>插入稀硫酸中</a:t>
            </a:r>
            <a:r>
              <a:rPr lang="en-US" altLang="zh-CN" sz="2800" dirty="0"/>
              <a:t>,</a:t>
            </a:r>
            <a:r>
              <a:rPr lang="zh-CN" altLang="zh-CN" sz="2800" dirty="0"/>
              <a:t>一段时间后</a:t>
            </a:r>
            <a:r>
              <a:rPr lang="en-US" altLang="zh-CN" sz="2800" dirty="0"/>
              <a:t>,</a:t>
            </a:r>
            <a:r>
              <a:rPr lang="zh-CN" altLang="zh-CN" sz="2800" dirty="0"/>
              <a:t>若观察到</a:t>
            </a:r>
            <a:r>
              <a:rPr lang="en-US" altLang="zh-CN" sz="2800" dirty="0"/>
              <a:t>A</a:t>
            </a:r>
            <a:r>
              <a:rPr lang="zh-CN" altLang="zh-CN" sz="2800" dirty="0"/>
              <a:t>极溶解</a:t>
            </a:r>
            <a:r>
              <a:rPr lang="en-US" altLang="zh-CN" sz="2800" dirty="0"/>
              <a:t>,</a:t>
            </a:r>
            <a:r>
              <a:rPr lang="zh-CN" altLang="zh-CN" sz="2800" dirty="0"/>
              <a:t>而</a:t>
            </a:r>
            <a:r>
              <a:rPr lang="en-US" altLang="zh-CN" sz="2800" dirty="0"/>
              <a:t>B</a:t>
            </a:r>
            <a:r>
              <a:rPr lang="zh-CN" altLang="zh-CN" sz="2800" dirty="0"/>
              <a:t>极上有气体放出</a:t>
            </a:r>
            <a:r>
              <a:rPr lang="en-US" altLang="zh-CN" sz="2800" dirty="0"/>
              <a:t>,</a:t>
            </a:r>
            <a:r>
              <a:rPr lang="zh-CN" altLang="zh-CN" sz="2800" dirty="0"/>
              <a:t>说明在原电池工作过程中</a:t>
            </a:r>
            <a:r>
              <a:rPr lang="en-US" altLang="zh-CN" sz="2800" dirty="0"/>
              <a:t>,A</a:t>
            </a:r>
            <a:r>
              <a:rPr lang="zh-CN" altLang="zh-CN" sz="2800" dirty="0"/>
              <a:t>失去电子作负极</a:t>
            </a:r>
            <a:r>
              <a:rPr lang="en-US" altLang="zh-CN" sz="2800" dirty="0"/>
              <a:t>,B</a:t>
            </a:r>
            <a:r>
              <a:rPr lang="zh-CN" altLang="zh-CN" sz="2800" dirty="0"/>
              <a:t>作正极</a:t>
            </a:r>
            <a:r>
              <a:rPr lang="en-US" altLang="zh-CN" sz="2800" dirty="0"/>
              <a:t>,</a:t>
            </a:r>
            <a:r>
              <a:rPr lang="zh-CN" altLang="zh-CN" sz="2800" dirty="0"/>
              <a:t>则金属活动性</a:t>
            </a:r>
            <a:r>
              <a:rPr lang="en-US" altLang="zh-CN" sz="2800" dirty="0"/>
              <a:t>:A&gt;B</a:t>
            </a:r>
            <a:r>
              <a:rPr lang="zh-CN" altLang="zh-CN" sz="2800" dirty="0"/>
              <a:t>。</a:t>
            </a:r>
            <a:endParaRPr lang="zh-CN" altLang="zh-CN" sz="2800" dirty="0"/>
          </a:p>
          <a:p>
            <a:pPr>
              <a:lnSpc>
                <a:spcPct val="150000"/>
              </a:lnSpc>
            </a:pPr>
            <a:r>
              <a:rPr lang="en-US" altLang="zh-CN" sz="2800" b="1" dirty="0"/>
              <a:t> 2.</a:t>
            </a:r>
            <a:r>
              <a:rPr lang="zh-CN" altLang="zh-CN" sz="2800" b="1" dirty="0"/>
              <a:t>加快化学反应速率</a:t>
            </a:r>
            <a:endParaRPr lang="zh-CN" altLang="zh-CN" sz="2800" b="1" dirty="0"/>
          </a:p>
          <a:p>
            <a:pPr>
              <a:lnSpc>
                <a:spcPct val="150000"/>
              </a:lnSpc>
            </a:pPr>
            <a:r>
              <a:rPr lang="zh-CN" altLang="zh-CN" sz="2800" dirty="0"/>
              <a:t>如</a:t>
            </a:r>
            <a:r>
              <a:rPr lang="en-US" altLang="zh-CN" sz="2800" dirty="0"/>
              <a:t>Zn</a:t>
            </a:r>
            <a:r>
              <a:rPr lang="zh-CN" altLang="zh-CN" sz="2800" dirty="0"/>
              <a:t>与稀硫酸反应制氢气时</a:t>
            </a:r>
            <a:r>
              <a:rPr lang="en-US" altLang="zh-CN" sz="2800" dirty="0"/>
              <a:t>,</a:t>
            </a:r>
            <a:r>
              <a:rPr lang="zh-CN" altLang="zh-CN" sz="2800" dirty="0"/>
              <a:t>可向溶液中滴加少量</a:t>
            </a:r>
            <a:r>
              <a:rPr lang="en-US" altLang="zh-CN" sz="2800" dirty="0"/>
              <a:t>CuSO</a:t>
            </a:r>
            <a:r>
              <a:rPr lang="en-US" altLang="zh-CN" sz="2800" baseline="-25000" dirty="0"/>
              <a:t>4</a:t>
            </a:r>
            <a:r>
              <a:rPr lang="en-US" altLang="zh-CN" sz="2800" dirty="0"/>
              <a:t> </a:t>
            </a:r>
            <a:r>
              <a:rPr lang="zh-CN" altLang="zh-CN" sz="2800" dirty="0"/>
              <a:t>溶液</a:t>
            </a:r>
            <a:r>
              <a:rPr lang="en-US" altLang="zh-CN" sz="2800" dirty="0"/>
              <a:t>,</a:t>
            </a:r>
            <a:r>
              <a:rPr lang="zh-CN" altLang="zh-CN" sz="2800" dirty="0"/>
              <a:t>形成</a:t>
            </a:r>
            <a:r>
              <a:rPr lang="en-US" altLang="zh-CN" sz="2800" dirty="0"/>
              <a:t>Zn-Cu</a:t>
            </a:r>
            <a:r>
              <a:rPr lang="zh-CN" altLang="zh-CN" sz="2800" dirty="0"/>
              <a:t>原电池</a:t>
            </a:r>
            <a:r>
              <a:rPr lang="en-US" altLang="zh-CN" sz="2800" dirty="0"/>
              <a:t>,</a:t>
            </a:r>
            <a:r>
              <a:rPr lang="zh-CN" altLang="zh-CN" sz="2800" dirty="0"/>
              <a:t>使产生氢气的速率增大。</a:t>
            </a:r>
            <a:endParaRPr lang="zh-CN" altLang="zh-CN"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43" y="274828"/>
            <a:ext cx="11713027" cy="5262979"/>
          </a:xfrm>
          <a:prstGeom prst="rect">
            <a:avLst/>
          </a:prstGeom>
        </p:spPr>
        <p:txBody>
          <a:bodyPr wrap="square">
            <a:spAutoFit/>
          </a:bodyPr>
          <a:lstStyle/>
          <a:p>
            <a:pPr>
              <a:lnSpc>
                <a:spcPct val="150000"/>
              </a:lnSpc>
            </a:pPr>
            <a:r>
              <a:rPr lang="en-US" altLang="zh-CN" sz="2800" b="1" dirty="0"/>
              <a:t>3.</a:t>
            </a:r>
            <a:r>
              <a:rPr lang="zh-CN" altLang="zh-CN" sz="2800" b="1" dirty="0"/>
              <a:t>用于金属的防护</a:t>
            </a:r>
            <a:endParaRPr lang="zh-CN" altLang="zh-CN" sz="2800" b="1" dirty="0"/>
          </a:p>
          <a:p>
            <a:pPr>
              <a:lnSpc>
                <a:spcPct val="150000"/>
              </a:lnSpc>
            </a:pPr>
            <a:r>
              <a:rPr lang="zh-CN" altLang="zh-CN" sz="2800" dirty="0"/>
              <a:t>如要保护铁制闸门</a:t>
            </a:r>
            <a:r>
              <a:rPr lang="en-US" altLang="zh-CN" sz="2800" dirty="0"/>
              <a:t>,</a:t>
            </a:r>
            <a:r>
              <a:rPr lang="zh-CN" altLang="zh-CN" sz="2800" dirty="0"/>
              <a:t>可用导线将其与锌块相连</a:t>
            </a:r>
            <a:r>
              <a:rPr lang="en-US" altLang="zh-CN" sz="2800" dirty="0"/>
              <a:t>,</a:t>
            </a:r>
            <a:r>
              <a:rPr lang="zh-CN" altLang="zh-CN" sz="2800" dirty="0"/>
              <a:t>使锌作负极</a:t>
            </a:r>
            <a:r>
              <a:rPr lang="en-US" altLang="zh-CN" sz="2800" dirty="0"/>
              <a:t>,</a:t>
            </a:r>
            <a:r>
              <a:rPr lang="zh-CN" altLang="zh-CN" sz="2800" dirty="0"/>
              <a:t>铁制闸门作正极</a:t>
            </a:r>
            <a:r>
              <a:rPr lang="en-US" altLang="zh-CN" sz="2800" dirty="0"/>
              <a:t>,</a:t>
            </a:r>
            <a:r>
              <a:rPr lang="zh-CN" altLang="zh-CN" sz="2800" dirty="0"/>
              <a:t>从而使铁制闸门受到保护。</a:t>
            </a:r>
            <a:endParaRPr lang="zh-CN" altLang="zh-CN" sz="2800" dirty="0"/>
          </a:p>
          <a:p>
            <a:pPr>
              <a:lnSpc>
                <a:spcPct val="150000"/>
              </a:lnSpc>
            </a:pPr>
            <a:r>
              <a:rPr lang="en-US" altLang="zh-CN" sz="2800" b="1" dirty="0"/>
              <a:t>4.</a:t>
            </a:r>
            <a:r>
              <a:rPr lang="zh-CN" altLang="zh-CN" sz="2800" b="1" dirty="0"/>
              <a:t>设计化学电源</a:t>
            </a:r>
            <a:endParaRPr lang="zh-CN" altLang="zh-CN" sz="2800" b="1" dirty="0"/>
          </a:p>
          <a:p>
            <a:pPr>
              <a:lnSpc>
                <a:spcPct val="150000"/>
              </a:lnSpc>
            </a:pPr>
            <a:r>
              <a:rPr lang="zh-CN" altLang="zh-CN" sz="2800" dirty="0"/>
              <a:t>设计原电池时要紧扣构成原电池的条件</a:t>
            </a:r>
            <a:r>
              <a:rPr lang="en-US" altLang="zh-CN" sz="2800" dirty="0"/>
              <a:t>,</a:t>
            </a:r>
            <a:r>
              <a:rPr lang="zh-CN" altLang="zh-CN" sz="2800" dirty="0"/>
              <a:t>首先将已知氧化还原反应拆分为两个半反应</a:t>
            </a:r>
            <a:r>
              <a:rPr lang="en-US" altLang="zh-CN" sz="2800" dirty="0"/>
              <a:t>,</a:t>
            </a:r>
            <a:r>
              <a:rPr lang="zh-CN" altLang="zh-CN" sz="2800" dirty="0"/>
              <a:t>然后根据原电池的电极反应特点</a:t>
            </a:r>
            <a:r>
              <a:rPr lang="en-US" altLang="zh-CN" sz="2800" dirty="0"/>
              <a:t>,</a:t>
            </a:r>
            <a:r>
              <a:rPr lang="zh-CN" altLang="zh-CN" sz="2800" dirty="0"/>
              <a:t>结合两个半反应找出正、负极材料</a:t>
            </a:r>
            <a:r>
              <a:rPr lang="en-US" altLang="zh-CN" sz="2800" dirty="0"/>
              <a:t>(</a:t>
            </a:r>
            <a:r>
              <a:rPr lang="zh-CN" altLang="zh-CN" sz="2800" dirty="0"/>
              <a:t>负极材料是失电子的物质</a:t>
            </a:r>
            <a:r>
              <a:rPr lang="en-US" altLang="zh-CN" sz="2800" dirty="0"/>
              <a:t>,</a:t>
            </a:r>
            <a:r>
              <a:rPr lang="zh-CN" altLang="zh-CN" sz="2800" dirty="0"/>
              <a:t>正极用比负极活动性差的金属或能导电的非金属如石墨</a:t>
            </a:r>
            <a:r>
              <a:rPr lang="en-US" altLang="zh-CN" sz="2800" dirty="0"/>
              <a:t>)</a:t>
            </a:r>
            <a:r>
              <a:rPr lang="zh-CN" altLang="zh-CN" sz="2800" dirty="0"/>
              <a:t>及电解质溶液。</a:t>
            </a:r>
            <a:endParaRPr lang="zh-CN" altLang="zh-CN" sz="2800" dirty="0"/>
          </a:p>
        </p:txBody>
      </p:sp>
      <p:sp>
        <p:nvSpPr>
          <p:cNvPr id="4" name="矩形 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799" y="1328970"/>
            <a:ext cx="11654971" cy="2677656"/>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如果两个半反应分别在两个容器中进行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中间用盐桥连接</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则两个容器中的电解质溶液应是分别含有与相应电极材料相同阳离子的盐溶液。如在锌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稀硫酸</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铜构成的原电池中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负极锌应插入含有</a:t>
            </a:r>
            <a:r>
              <a:rPr lang="en-US" altLang="zh-CN" sz="2800" dirty="0">
                <a:solidFill>
                  <a:srgbClr val="000000"/>
                </a:solidFill>
                <a:cs typeface="Times New Roman" panose="02020603050405020304" charset="0"/>
              </a:rPr>
              <a:t>Zn</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的电解质溶液中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而正极铜应插入含有</a:t>
            </a:r>
            <a:r>
              <a:rPr lang="en-US" altLang="zh-CN" sz="2800" dirty="0">
                <a:solidFill>
                  <a:srgbClr val="000000"/>
                </a:solidFill>
                <a:cs typeface="Times New Roman" panose="02020603050405020304" charset="0"/>
              </a:rPr>
              <a:t>Cu</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的电解质溶液中。</a:t>
            </a:r>
            <a:endParaRPr lang="zh-CN" altLang="zh-CN" sz="2800" dirty="0">
              <a:solidFill>
                <a:srgbClr val="000000"/>
              </a:solidFill>
              <a:cs typeface="Times New Roman" panose="02020603050405020304" charset="0"/>
            </a:endParaRPr>
          </a:p>
        </p:txBody>
      </p:sp>
      <p:sp>
        <p:nvSpPr>
          <p:cNvPr id="3" name="矩形 2"/>
          <p:cNvSpPr/>
          <p:nvPr/>
        </p:nvSpPr>
        <p:spPr>
          <a:xfrm>
            <a:off x="335643" y="629920"/>
            <a:ext cx="11513457" cy="66229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注意</a:t>
            </a:r>
            <a:endParaRPr lang="zh-CN" altLang="zh-CN" sz="2800" dirty="0"/>
          </a:p>
        </p:txBody>
      </p:sp>
      <p:sp>
        <p:nvSpPr>
          <p:cNvPr id="4" name="矩形 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4</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比较不同金属的活动性强弱</a:t>
            </a:r>
            <a:r>
              <a:rPr lang="en-US" altLang="zh-CN" sz="2800" dirty="0"/>
              <a:t>]M</a:t>
            </a:r>
            <a:r>
              <a:rPr lang="zh-CN" altLang="zh-CN" sz="2800" dirty="0"/>
              <a:t>、</a:t>
            </a:r>
            <a:r>
              <a:rPr lang="en-US" altLang="zh-CN" sz="2800" dirty="0"/>
              <a:t>N</a:t>
            </a:r>
            <a:r>
              <a:rPr lang="zh-CN" altLang="zh-CN" sz="2800" dirty="0"/>
              <a:t>、</a:t>
            </a:r>
            <a:r>
              <a:rPr lang="en-US" altLang="zh-CN" sz="2800" dirty="0"/>
              <a:t>P</a:t>
            </a:r>
            <a:r>
              <a:rPr lang="zh-CN" altLang="zh-CN" sz="2800" dirty="0"/>
              <a:t>、</a:t>
            </a:r>
            <a:r>
              <a:rPr lang="en-US" altLang="zh-CN" sz="2800" dirty="0"/>
              <a:t>E</a:t>
            </a:r>
            <a:r>
              <a:rPr lang="zh-CN" altLang="zh-CN" sz="2800" dirty="0"/>
              <a:t>四种金属</a:t>
            </a:r>
            <a:r>
              <a:rPr lang="en-US" altLang="zh-CN" sz="2800" dirty="0"/>
              <a:t>,</a:t>
            </a:r>
            <a:r>
              <a:rPr lang="zh-CN" altLang="zh-CN" sz="2800" dirty="0"/>
              <a:t>已知</a:t>
            </a:r>
            <a:r>
              <a:rPr lang="en-US" altLang="zh-CN" sz="2800" dirty="0" smtClean="0"/>
              <a:t>:</a:t>
            </a:r>
            <a:endParaRPr lang="en-US" altLang="zh-CN" sz="2800" dirty="0" smtClean="0"/>
          </a:p>
          <a:p>
            <a:pPr>
              <a:lnSpc>
                <a:spcPct val="150000"/>
              </a:lnSpc>
            </a:pPr>
            <a:r>
              <a:rPr lang="en-US" altLang="zh-CN" sz="2800" dirty="0" smtClean="0"/>
              <a:t>①</a:t>
            </a:r>
            <a:r>
              <a:rPr lang="en-US" altLang="zh-CN" sz="2800" dirty="0"/>
              <a:t>M+N</a:t>
            </a:r>
            <a:r>
              <a:rPr lang="en-US" altLang="zh-CN" sz="2800" baseline="30000" dirty="0"/>
              <a:t>2+           </a:t>
            </a:r>
            <a:r>
              <a:rPr lang="en-US" altLang="zh-CN" sz="2800" dirty="0"/>
              <a:t>N+M</a:t>
            </a:r>
            <a:r>
              <a:rPr lang="en-US" altLang="zh-CN" sz="2800" baseline="30000" dirty="0"/>
              <a:t>2+</a:t>
            </a:r>
            <a:r>
              <a:rPr lang="en-US" altLang="zh-CN" sz="2800" dirty="0"/>
              <a:t>;②M</a:t>
            </a:r>
            <a:r>
              <a:rPr lang="zh-CN" altLang="zh-CN" sz="2800" dirty="0"/>
              <a:t>、</a:t>
            </a:r>
            <a:r>
              <a:rPr lang="en-US" altLang="zh-CN" sz="2800" dirty="0"/>
              <a:t>P</a:t>
            </a:r>
            <a:r>
              <a:rPr lang="zh-CN" altLang="zh-CN" sz="2800" dirty="0"/>
              <a:t>用导线连接放入硫酸氢钠溶液中</a:t>
            </a:r>
            <a:r>
              <a:rPr lang="en-US" altLang="zh-CN" sz="2800" dirty="0"/>
              <a:t>,M</a:t>
            </a:r>
            <a:r>
              <a:rPr lang="zh-CN" altLang="zh-CN" sz="2800" dirty="0"/>
              <a:t>表面有大量气泡逸出</a:t>
            </a:r>
            <a:r>
              <a:rPr lang="en-US" altLang="zh-CN" sz="2800" dirty="0"/>
              <a:t>;③N</a:t>
            </a:r>
            <a:r>
              <a:rPr lang="zh-CN" altLang="zh-CN" sz="2800" dirty="0"/>
              <a:t>、</a:t>
            </a:r>
            <a:r>
              <a:rPr lang="en-US" altLang="zh-CN" sz="2800" dirty="0"/>
              <a:t>E</a:t>
            </a:r>
            <a:r>
              <a:rPr lang="zh-CN" altLang="zh-CN" sz="2800" dirty="0"/>
              <a:t>用导线连接放入</a:t>
            </a:r>
            <a:r>
              <a:rPr lang="en-US" altLang="zh-CN" sz="2800" dirty="0"/>
              <a:t>E</a:t>
            </a:r>
            <a:r>
              <a:rPr lang="zh-CN" altLang="zh-CN" sz="2800" dirty="0"/>
              <a:t>的硫酸盐溶液中</a:t>
            </a:r>
            <a:r>
              <a:rPr lang="en-US" altLang="zh-CN" sz="2800" dirty="0"/>
              <a:t>,</a:t>
            </a:r>
            <a:r>
              <a:rPr lang="zh-CN" altLang="zh-CN" sz="2800" dirty="0"/>
              <a:t>电极反应为 </a:t>
            </a:r>
            <a:endParaRPr lang="en-US" altLang="zh-CN" sz="2800" dirty="0"/>
          </a:p>
          <a:p>
            <a:pPr>
              <a:lnSpc>
                <a:spcPct val="150000"/>
              </a:lnSpc>
            </a:pPr>
            <a:r>
              <a:rPr lang="en-US" altLang="zh-CN" sz="2800" dirty="0"/>
              <a:t>E</a:t>
            </a:r>
            <a:r>
              <a:rPr lang="en-US" altLang="zh-CN" sz="2800" baseline="30000" dirty="0"/>
              <a:t>2+</a:t>
            </a:r>
            <a:r>
              <a:rPr lang="en-US" altLang="zh-CN" sz="2800" dirty="0"/>
              <a:t>+2e</a:t>
            </a:r>
            <a:r>
              <a:rPr lang="en-US" altLang="zh-CN" sz="2800" baseline="30000" dirty="0"/>
              <a:t>-            </a:t>
            </a:r>
            <a:r>
              <a:rPr lang="en-US" altLang="zh-CN" sz="2800" dirty="0"/>
              <a:t>E,N-2e</a:t>
            </a:r>
            <a:r>
              <a:rPr lang="en-US" altLang="zh-CN" sz="2800" baseline="30000" dirty="0"/>
              <a:t>-           </a:t>
            </a:r>
            <a:r>
              <a:rPr lang="en-US" altLang="zh-CN" sz="2800" dirty="0"/>
              <a:t>N</a:t>
            </a:r>
            <a:r>
              <a:rPr lang="en-US" altLang="zh-CN" sz="2800" baseline="30000" dirty="0"/>
              <a:t>2+</a:t>
            </a:r>
            <a:r>
              <a:rPr lang="zh-CN" altLang="zh-CN" sz="2800" dirty="0"/>
              <a:t>。则这四种金属的还原性由强到弱的顺序是</a:t>
            </a:r>
            <a:endParaRPr lang="zh-CN" altLang="zh-CN" sz="2800" dirty="0"/>
          </a:p>
          <a:p>
            <a:pPr>
              <a:lnSpc>
                <a:spcPct val="150000"/>
              </a:lnSpc>
            </a:pPr>
            <a:r>
              <a:rPr lang="en-US" altLang="zh-CN" sz="2800" dirty="0"/>
              <a:t>A.P&gt;M&gt;N&gt;E	</a:t>
            </a:r>
            <a:endParaRPr lang="en-US" altLang="zh-CN" sz="2800" dirty="0"/>
          </a:p>
          <a:p>
            <a:pPr>
              <a:lnSpc>
                <a:spcPct val="150000"/>
              </a:lnSpc>
            </a:pPr>
            <a:r>
              <a:rPr lang="en-US" altLang="zh-CN" sz="2800" dirty="0"/>
              <a:t>B.E&gt;N&gt;M&gt;P</a:t>
            </a:r>
            <a:endParaRPr lang="zh-CN" altLang="zh-CN" sz="2800" dirty="0"/>
          </a:p>
          <a:p>
            <a:pPr>
              <a:lnSpc>
                <a:spcPct val="150000"/>
              </a:lnSpc>
            </a:pPr>
            <a:r>
              <a:rPr lang="en-US" altLang="zh-CN" sz="2800" dirty="0"/>
              <a:t>C.P&gt;N&gt;M&gt;E	</a:t>
            </a:r>
            <a:endParaRPr lang="en-US" altLang="zh-CN" sz="2800" dirty="0"/>
          </a:p>
          <a:p>
            <a:pPr>
              <a:lnSpc>
                <a:spcPct val="150000"/>
              </a:lnSpc>
            </a:pPr>
            <a:r>
              <a:rPr lang="en-US" altLang="zh-CN" sz="2800" dirty="0"/>
              <a:t>D.E&gt;P&gt;M&gt;N</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p:nvPr/>
        </p:nvPicPr>
        <p:blipFill>
          <a:blip r:embed="rId1"/>
          <a:stretch>
            <a:fillRect/>
          </a:stretch>
        </p:blipFill>
        <p:spPr>
          <a:xfrm>
            <a:off x="1824178" y="1177215"/>
            <a:ext cx="511920" cy="290830"/>
          </a:xfrm>
          <a:prstGeom prst="rect">
            <a:avLst/>
          </a:prstGeom>
        </p:spPr>
      </p:pic>
      <p:pic>
        <p:nvPicPr>
          <p:cNvPr id="15" name="图片 14"/>
          <p:cNvPicPr/>
          <p:nvPr/>
        </p:nvPicPr>
        <p:blipFill>
          <a:blip r:embed="rId1"/>
          <a:stretch>
            <a:fillRect/>
          </a:stretch>
        </p:blipFill>
        <p:spPr>
          <a:xfrm>
            <a:off x="1472519" y="2408827"/>
            <a:ext cx="511920" cy="290830"/>
          </a:xfrm>
          <a:prstGeom prst="rect">
            <a:avLst/>
          </a:prstGeom>
        </p:spPr>
      </p:pic>
      <p:pic>
        <p:nvPicPr>
          <p:cNvPr id="16" name="图片 15"/>
          <p:cNvPicPr/>
          <p:nvPr/>
        </p:nvPicPr>
        <p:blipFill>
          <a:blip r:embed="rId1"/>
          <a:stretch>
            <a:fillRect/>
          </a:stretch>
        </p:blipFill>
        <p:spPr>
          <a:xfrm>
            <a:off x="3286804" y="2408827"/>
            <a:ext cx="511920" cy="290830"/>
          </a:xfrm>
          <a:prstGeom prst="rect">
            <a:avLst/>
          </a:prstGeom>
        </p:spPr>
      </p:pic>
      <p:sp>
        <p:nvSpPr>
          <p:cNvPr id="18" name="矩形 1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1" action="ppaction://hlinksldjump"/>
          </p:cNvPr>
          <p:cNvSpPr/>
          <p:nvPr/>
        </p:nvSpPr>
        <p:spPr>
          <a:xfrm>
            <a:off x="1081338" y="1523657"/>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原电池正、负极的判断及电极反应式的书写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原电池原理的四大应用</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endParaRPr lang="zh-CN" altLang="en-US" sz="2800" b="1" dirty="0">
              <a:solidFill>
                <a:srgbClr val="DA251C"/>
              </a:solidFill>
              <a:latin typeface="Calibri" panose="020F0502020204030204" pitchFamily="34" charset="0"/>
              <a:ea typeface="微软雅黑" panose="020B0503020204020204" pitchFamily="34" charset="-122"/>
            </a:endParaRPr>
          </a:p>
        </p:txBody>
      </p:sp>
      <p:sp>
        <p:nvSpPr>
          <p:cNvPr id="5" name="矩形 4">
            <a:hlinkClick r:id="" action="ppaction://noaction"/>
          </p:cNvPr>
          <p:cNvSpPr/>
          <p:nvPr/>
        </p:nvSpPr>
        <p:spPr>
          <a:xfrm>
            <a:off x="1081343" y="3522663"/>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endParaRPr lang="zh-CN" altLang="en-US" sz="2800" b="1" dirty="0">
              <a:solidFill>
                <a:srgbClr val="DA251C"/>
              </a:solidFill>
              <a:latin typeface="Calibri" panose="020F0502020204030204" pitchFamily="34" charset="0"/>
              <a:ea typeface="微软雅黑" panose="020B0503020204020204" pitchFamily="34" charset="-122"/>
            </a:endParaRPr>
          </a:p>
        </p:txBody>
      </p:sp>
      <p:sp>
        <p:nvSpPr>
          <p:cNvPr id="13" name="矩形 12">
            <a:hlinkClick r:id="rId1" action="ppaction://hlinksldjump"/>
          </p:cNvPr>
          <p:cNvSpPr/>
          <p:nvPr/>
        </p:nvSpPr>
        <p:spPr>
          <a:xfrm>
            <a:off x="1081338" y="4813802"/>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通过燃料电池考查原电池的工作原理</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以</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锂电池</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为背景的电化学试题剖析</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234043" y="437013"/>
            <a:ext cx="11682186" cy="195489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zh-CN" altLang="zh-CN" sz="2800" dirty="0"/>
              <a:t>由</a:t>
            </a:r>
            <a:r>
              <a:rPr lang="en-US" altLang="zh-CN" sz="2800" dirty="0"/>
              <a:t>①</a:t>
            </a:r>
            <a:r>
              <a:rPr lang="zh-CN" altLang="zh-CN" sz="2800" dirty="0"/>
              <a:t>知</a:t>
            </a:r>
            <a:r>
              <a:rPr lang="en-US" altLang="zh-CN" sz="2800" dirty="0"/>
              <a:t>,</a:t>
            </a:r>
            <a:r>
              <a:rPr lang="zh-CN" altLang="zh-CN" sz="2800" dirty="0"/>
              <a:t>金属活动性</a:t>
            </a:r>
            <a:r>
              <a:rPr lang="en-US" altLang="zh-CN" sz="2800" dirty="0"/>
              <a:t>:M&gt;N;M</a:t>
            </a:r>
            <a:r>
              <a:rPr lang="zh-CN" altLang="zh-CN" sz="2800" dirty="0"/>
              <a:t>、</a:t>
            </a:r>
            <a:r>
              <a:rPr lang="en-US" altLang="zh-CN" sz="2800" dirty="0"/>
              <a:t>P</a:t>
            </a:r>
            <a:r>
              <a:rPr lang="zh-CN" altLang="zh-CN" sz="2800" dirty="0"/>
              <a:t>用导线连接放入硫酸氢钠溶液中</a:t>
            </a:r>
            <a:r>
              <a:rPr lang="en-US" altLang="zh-CN" sz="2800" dirty="0"/>
              <a:t>,M</a:t>
            </a:r>
            <a:r>
              <a:rPr lang="zh-CN" altLang="zh-CN" sz="2800" dirty="0"/>
              <a:t>表面有大量气泡逸出</a:t>
            </a:r>
            <a:r>
              <a:rPr lang="en-US" altLang="zh-CN" sz="2800" dirty="0"/>
              <a:t>,</a:t>
            </a:r>
            <a:r>
              <a:rPr lang="zh-CN" altLang="zh-CN" sz="2800" dirty="0"/>
              <a:t>说明</a:t>
            </a:r>
            <a:r>
              <a:rPr lang="en-US" altLang="zh-CN" sz="2800" dirty="0"/>
              <a:t>M</a:t>
            </a:r>
            <a:r>
              <a:rPr lang="zh-CN" altLang="zh-CN" sz="2800" dirty="0"/>
              <a:t>作原电池的正极</a:t>
            </a:r>
            <a:r>
              <a:rPr lang="en-US" altLang="zh-CN" sz="2800" dirty="0"/>
              <a:t>,</a:t>
            </a:r>
            <a:r>
              <a:rPr lang="zh-CN" altLang="zh-CN" sz="2800" dirty="0"/>
              <a:t>故金属活动性</a:t>
            </a:r>
            <a:r>
              <a:rPr lang="en-US" altLang="zh-CN" sz="2800" dirty="0"/>
              <a:t>:P&gt;M;N</a:t>
            </a:r>
            <a:r>
              <a:rPr lang="zh-CN" altLang="zh-CN" sz="2800" dirty="0"/>
              <a:t>、</a:t>
            </a:r>
            <a:r>
              <a:rPr lang="en-US" altLang="zh-CN" sz="2800" dirty="0"/>
              <a:t>E</a:t>
            </a:r>
            <a:r>
              <a:rPr lang="zh-CN" altLang="zh-CN" sz="2800" dirty="0"/>
              <a:t>构成的原电池中</a:t>
            </a:r>
            <a:r>
              <a:rPr lang="en-US" altLang="zh-CN" sz="2800" dirty="0"/>
              <a:t>,N</a:t>
            </a:r>
            <a:r>
              <a:rPr lang="zh-CN" altLang="zh-CN" sz="2800" dirty="0"/>
              <a:t>作负极</a:t>
            </a:r>
            <a:r>
              <a:rPr lang="en-US" altLang="zh-CN" sz="2800" dirty="0"/>
              <a:t>,</a:t>
            </a:r>
            <a:r>
              <a:rPr lang="zh-CN" altLang="zh-CN" sz="2800" dirty="0"/>
              <a:t>故金属活动性</a:t>
            </a:r>
            <a:r>
              <a:rPr lang="en-US" altLang="zh-CN" sz="2800" dirty="0"/>
              <a:t>:N&gt;E</a:t>
            </a:r>
            <a:r>
              <a:rPr lang="zh-CN" altLang="zh-CN" sz="2800" dirty="0"/>
              <a:t>。综合可知</a:t>
            </a:r>
            <a:r>
              <a:rPr lang="en-US" altLang="zh-CN" sz="2800" dirty="0"/>
              <a:t>,A</a:t>
            </a:r>
            <a:r>
              <a:rPr lang="zh-CN" altLang="zh-CN" sz="2800" dirty="0"/>
              <a:t>正确。</a:t>
            </a:r>
            <a:endParaRPr lang="zh-CN" altLang="zh-CN" sz="2800" dirty="0"/>
          </a:p>
        </p:txBody>
      </p:sp>
      <p:sp>
        <p:nvSpPr>
          <p:cNvPr id="18" name="矩形 17"/>
          <p:cNvSpPr/>
          <p:nvPr/>
        </p:nvSpPr>
        <p:spPr>
          <a:xfrm>
            <a:off x="234043" y="2585127"/>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A</a:t>
            </a:r>
            <a:endParaRPr lang="zh-CN" altLang="zh-CN" sz="2800" dirty="0"/>
          </a:p>
        </p:txBody>
      </p:sp>
      <p:sp>
        <p:nvSpPr>
          <p:cNvPr id="19" name="矩形 1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5</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smtClean="0"/>
              <a:t>[</a:t>
            </a:r>
            <a:r>
              <a:rPr lang="zh-CN" altLang="zh-CN" sz="2800" dirty="0"/>
              <a:t>原电池的设计</a:t>
            </a:r>
            <a:r>
              <a:rPr lang="en-US" altLang="zh-CN" sz="2800" dirty="0"/>
              <a:t>]</a:t>
            </a:r>
            <a:r>
              <a:rPr lang="zh-CN" altLang="zh-CN" sz="2800" dirty="0"/>
              <a:t>利用反应</a:t>
            </a:r>
            <a:r>
              <a:rPr lang="en-US" altLang="zh-CN" sz="2800" dirty="0"/>
              <a:t>2FeCl</a:t>
            </a:r>
            <a:r>
              <a:rPr lang="en-US" altLang="zh-CN" sz="2800" baseline="-25000" dirty="0"/>
              <a:t>3</a:t>
            </a:r>
            <a:r>
              <a:rPr lang="en-US" altLang="zh-CN" sz="2800" dirty="0"/>
              <a:t>+Cu        2FeCl</a:t>
            </a:r>
            <a:r>
              <a:rPr lang="en-US" altLang="zh-CN" sz="2800" baseline="-25000" dirty="0"/>
              <a:t>2</a:t>
            </a:r>
            <a:r>
              <a:rPr lang="en-US" altLang="zh-CN" sz="2800" dirty="0"/>
              <a:t>+CuCl</a:t>
            </a:r>
            <a:r>
              <a:rPr lang="en-US" altLang="zh-CN" sz="2800" baseline="-25000" dirty="0"/>
              <a:t>2</a:t>
            </a:r>
            <a:r>
              <a:rPr lang="en-US" altLang="zh-CN" sz="2800" dirty="0"/>
              <a:t>,</a:t>
            </a:r>
            <a:r>
              <a:rPr lang="zh-CN" altLang="zh-CN" sz="2800" dirty="0"/>
              <a:t>设计一个原电池装置。</a:t>
            </a:r>
            <a:endParaRPr lang="zh-CN" altLang="zh-CN" sz="2800" dirty="0"/>
          </a:p>
          <a:p>
            <a:pPr>
              <a:lnSpc>
                <a:spcPct val="150000"/>
              </a:lnSpc>
            </a:pPr>
            <a:r>
              <a:rPr lang="en-US" altLang="zh-CN" sz="2800" dirty="0"/>
              <a:t>(1)</a:t>
            </a:r>
            <a:r>
              <a:rPr lang="zh-CN" altLang="zh-CN" sz="2800" dirty="0"/>
              <a:t>画出简易装置图</a:t>
            </a:r>
            <a:r>
              <a:rPr lang="en-US" altLang="zh-CN" sz="2800" dirty="0"/>
              <a:t>,</a:t>
            </a:r>
            <a:r>
              <a:rPr lang="zh-CN" altLang="zh-CN" sz="2800" dirty="0"/>
              <a:t>标明电极材料和电解质溶液。 </a:t>
            </a:r>
            <a:endParaRPr lang="zh-CN" altLang="zh-CN" sz="2800" dirty="0"/>
          </a:p>
          <a:p>
            <a:pPr>
              <a:lnSpc>
                <a:spcPct val="150000"/>
              </a:lnSpc>
            </a:pPr>
            <a:r>
              <a:rPr lang="en-US" altLang="zh-CN" sz="2800" dirty="0"/>
              <a:t>(2)</a:t>
            </a:r>
            <a:r>
              <a:rPr lang="zh-CN" altLang="zh-CN" sz="2800" dirty="0"/>
              <a:t>简易装置的效率不高</a:t>
            </a:r>
            <a:r>
              <a:rPr lang="en-US" altLang="zh-CN" sz="2800" dirty="0"/>
              <a:t>,</a:t>
            </a:r>
            <a:r>
              <a:rPr lang="zh-CN" altLang="zh-CN" sz="2800" dirty="0"/>
              <a:t>电流在短时间内就会衰减。为解决以上问题</a:t>
            </a:r>
            <a:r>
              <a:rPr lang="en-US" altLang="zh-CN" sz="2800" dirty="0"/>
              <a:t>,</a:t>
            </a:r>
            <a:r>
              <a:rPr lang="zh-CN" altLang="zh-CN" sz="2800" dirty="0"/>
              <a:t>常将原电池设计成带盐桥的装置</a:t>
            </a:r>
            <a:r>
              <a:rPr lang="en-US" altLang="zh-CN" sz="2800" dirty="0"/>
              <a:t>,</a:t>
            </a:r>
            <a:r>
              <a:rPr lang="zh-CN" altLang="zh-CN" sz="2800" dirty="0"/>
              <a:t>画出该原电池带盐桥的装置</a:t>
            </a:r>
            <a:r>
              <a:rPr lang="en-US" altLang="zh-CN" sz="2800" dirty="0"/>
              <a:t>,</a:t>
            </a:r>
            <a:r>
              <a:rPr lang="zh-CN" altLang="zh-CN" sz="2800" dirty="0"/>
              <a:t>标明电极材料和电解质溶液。</a:t>
            </a:r>
            <a:endParaRPr lang="zh-CN" altLang="zh-CN" sz="2800" dirty="0"/>
          </a:p>
          <a:p>
            <a:pPr>
              <a:lnSpc>
                <a:spcPct val="150000"/>
              </a:lnSpc>
            </a:pPr>
            <a:r>
              <a:rPr lang="en-US" altLang="zh-CN" sz="2800" dirty="0"/>
              <a:t>(3)</a:t>
            </a:r>
            <a:r>
              <a:rPr lang="zh-CN" altLang="zh-CN" sz="2800" dirty="0"/>
              <a:t>写出两个电极上的电极反应。</a:t>
            </a:r>
            <a:endParaRPr lang="zh-CN" altLang="zh-CN" sz="2800" dirty="0"/>
          </a:p>
          <a:p>
            <a:pPr>
              <a:lnSpc>
                <a:spcPct val="150000"/>
              </a:lnSpc>
            </a:pPr>
            <a:r>
              <a:rPr lang="zh-CN" altLang="zh-CN" sz="2800" dirty="0"/>
              <a:t>负极</a:t>
            </a:r>
            <a:r>
              <a:rPr lang="en-US" altLang="zh-CN" sz="2800" dirty="0"/>
              <a:t>:</a:t>
            </a:r>
            <a:r>
              <a:rPr lang="zh-CN" altLang="zh-CN" sz="2800" u="sng" dirty="0"/>
              <a:t>　　　　　　　　　　　　　　　　</a:t>
            </a:r>
            <a:r>
              <a:rPr lang="en-US" altLang="zh-CN" sz="2800" dirty="0" smtClean="0"/>
              <a:t>,</a:t>
            </a:r>
            <a:endParaRPr lang="en-US" altLang="zh-CN" sz="2800" dirty="0" smtClean="0"/>
          </a:p>
          <a:p>
            <a:pPr>
              <a:lnSpc>
                <a:spcPct val="150000"/>
              </a:lnSpc>
            </a:pPr>
            <a:r>
              <a:rPr lang="zh-CN" altLang="zh-CN" sz="2800" dirty="0" smtClean="0"/>
              <a:t>正极</a:t>
            </a:r>
            <a:r>
              <a:rPr lang="en-US" altLang="zh-CN" sz="2800" dirty="0"/>
              <a:t>:</a:t>
            </a:r>
            <a:r>
              <a:rPr lang="zh-CN" altLang="zh-CN" sz="2800" u="sng" dirty="0"/>
              <a:t>　　　　　　　　　　　</a:t>
            </a:r>
            <a:r>
              <a:rPr lang="en-US" altLang="zh-CN" sz="2800" u="sng" dirty="0" smtClean="0"/>
              <a:t>                </a:t>
            </a:r>
            <a:r>
              <a:rPr lang="zh-CN" altLang="zh-CN" sz="2800" u="sng" dirty="0"/>
              <a:t>　</a:t>
            </a:r>
            <a:r>
              <a:rPr lang="zh-CN" altLang="zh-CN" sz="2800" dirty="0"/>
              <a:t>。</a:t>
            </a:r>
            <a:r>
              <a:rPr lang="en-US" altLang="zh-CN" sz="2800" dirty="0"/>
              <a:t> </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p:nvPr/>
        </p:nvPicPr>
        <p:blipFill>
          <a:blip r:embed="rId1"/>
          <a:stretch>
            <a:fillRect/>
          </a:stretch>
        </p:blipFill>
        <p:spPr>
          <a:xfrm>
            <a:off x="7077064" y="488930"/>
            <a:ext cx="588565" cy="334373"/>
          </a:xfrm>
          <a:prstGeom prst="rect">
            <a:avLst/>
          </a:prstGeom>
        </p:spPr>
      </p:pic>
      <p:sp>
        <p:nvSpPr>
          <p:cNvPr id="18" name="矩形 1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4043" y="294624"/>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5" name="矩形 4"/>
          <p:cNvSpPr/>
          <p:nvPr/>
        </p:nvSpPr>
        <p:spPr>
          <a:xfrm>
            <a:off x="210459" y="964716"/>
            <a:ext cx="11778342" cy="738664"/>
          </a:xfrm>
          <a:prstGeom prst="rect">
            <a:avLst/>
          </a:prstGeom>
        </p:spPr>
        <p:txBody>
          <a:bodyPr wrap="square">
            <a:spAutoFit/>
          </a:bodyPr>
          <a:lstStyle/>
          <a:p>
            <a:pPr>
              <a:lnSpc>
                <a:spcPct val="150000"/>
              </a:lnSpc>
              <a:spcAft>
                <a:spcPts val="0"/>
              </a:spcAft>
            </a:pPr>
            <a:r>
              <a:rPr lang="zh-CN" altLang="zh-CN" sz="2800" dirty="0"/>
              <a:t>首先确定两电极</a:t>
            </a:r>
            <a:r>
              <a:rPr lang="en-US" altLang="zh-CN" sz="2800" dirty="0"/>
              <a:t>,</a:t>
            </a:r>
            <a:r>
              <a:rPr lang="zh-CN" altLang="zh-CN" sz="2800" dirty="0"/>
              <a:t>分析原电池的电极反应</a:t>
            </a:r>
            <a:r>
              <a:rPr lang="en-US" altLang="zh-CN" sz="2800" dirty="0"/>
              <a:t>,</a:t>
            </a:r>
            <a:r>
              <a:rPr lang="zh-CN" altLang="zh-CN" sz="2800" dirty="0"/>
              <a:t>然后根据电极反应确定电解质溶液。</a:t>
            </a:r>
            <a:endParaRPr lang="zh-CN" altLang="zh-CN" sz="2800" dirty="0"/>
          </a:p>
        </p:txBody>
      </p:sp>
      <p:sp>
        <p:nvSpPr>
          <p:cNvPr id="16" name="矩形 15"/>
          <p:cNvSpPr/>
          <p:nvPr/>
        </p:nvSpPr>
        <p:spPr>
          <a:xfrm>
            <a:off x="234043" y="2344736"/>
            <a:ext cx="11682186" cy="2677656"/>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zh-CN" altLang="zh-CN" sz="2800" dirty="0"/>
              <a:t>首先将已知的反应拆成两个半反应</a:t>
            </a:r>
            <a:r>
              <a:rPr lang="en-US" altLang="zh-CN" sz="2800" dirty="0"/>
              <a:t>:Cu-2e</a:t>
            </a:r>
            <a:r>
              <a:rPr lang="en-US" altLang="zh-CN" sz="2800" baseline="30000" dirty="0"/>
              <a:t>-         </a:t>
            </a:r>
            <a:r>
              <a:rPr lang="zh-CN" altLang="zh-CN" sz="2800" dirty="0"/>
              <a:t> </a:t>
            </a:r>
            <a:r>
              <a:rPr lang="en-US" altLang="zh-CN" sz="2800" dirty="0"/>
              <a:t>Cu</a:t>
            </a:r>
            <a:r>
              <a:rPr lang="en-US" altLang="zh-CN" sz="2800" baseline="30000" dirty="0"/>
              <a:t>2+</a:t>
            </a:r>
            <a:r>
              <a:rPr lang="zh-CN" altLang="zh-CN" sz="2800" dirty="0"/>
              <a:t>、</a:t>
            </a:r>
            <a:r>
              <a:rPr lang="en-US" altLang="zh-CN" sz="2800" dirty="0"/>
              <a:t>2Fe</a:t>
            </a:r>
            <a:r>
              <a:rPr lang="en-US" altLang="zh-CN" sz="2800" baseline="30000" dirty="0"/>
              <a:t>3+</a:t>
            </a:r>
            <a:r>
              <a:rPr lang="en-US" altLang="zh-CN" sz="2800" dirty="0"/>
              <a:t>+2e</a:t>
            </a:r>
            <a:r>
              <a:rPr lang="en-US" altLang="zh-CN" sz="2800" baseline="30000" dirty="0"/>
              <a:t>-         </a:t>
            </a:r>
            <a:r>
              <a:rPr lang="en-US" altLang="zh-CN" sz="2800" dirty="0"/>
              <a:t>2Fe</a:t>
            </a:r>
            <a:r>
              <a:rPr lang="en-US" altLang="zh-CN" sz="2800" baseline="30000" dirty="0"/>
              <a:t>2+</a:t>
            </a:r>
            <a:r>
              <a:rPr lang="en-US" altLang="zh-CN" sz="2800" dirty="0"/>
              <a:t>,</a:t>
            </a:r>
            <a:r>
              <a:rPr lang="zh-CN" altLang="zh-CN" sz="2800" dirty="0"/>
              <a:t>然后结合原电池的电极反应特点分析可知</a:t>
            </a:r>
            <a:r>
              <a:rPr lang="en-US" altLang="zh-CN" sz="2800" dirty="0"/>
              <a:t>,</a:t>
            </a:r>
            <a:r>
              <a:rPr lang="zh-CN" altLang="zh-CN" sz="2800" dirty="0"/>
              <a:t>该原电池的负极材料为</a:t>
            </a:r>
            <a:r>
              <a:rPr lang="en-US" altLang="zh-CN" sz="2800" dirty="0"/>
              <a:t>Cu,</a:t>
            </a:r>
            <a:r>
              <a:rPr lang="zh-CN" altLang="zh-CN" sz="2800" dirty="0"/>
              <a:t>正极材料选用比铜活动性差且能导电的材料即可。</a:t>
            </a:r>
            <a:endParaRPr lang="zh-CN" altLang="zh-CN" sz="2800" dirty="0"/>
          </a:p>
          <a:p>
            <a:pPr>
              <a:lnSpc>
                <a:spcPct val="150000"/>
              </a:lnSpc>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7" name="矩形 1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pic>
        <p:nvPicPr>
          <p:cNvPr id="6" name="图片 5"/>
          <p:cNvPicPr/>
          <p:nvPr/>
        </p:nvPicPr>
        <p:blipFill>
          <a:blip r:embed="rId1"/>
          <a:stretch>
            <a:fillRect/>
          </a:stretch>
        </p:blipFill>
        <p:spPr>
          <a:xfrm>
            <a:off x="7798958" y="2642583"/>
            <a:ext cx="588565" cy="334373"/>
          </a:xfrm>
          <a:prstGeom prst="rect">
            <a:avLst/>
          </a:prstGeom>
        </p:spPr>
      </p:pic>
      <p:pic>
        <p:nvPicPr>
          <p:cNvPr id="7" name="图片 6"/>
          <p:cNvPicPr/>
          <p:nvPr/>
        </p:nvPicPr>
        <p:blipFill>
          <a:blip r:embed="rId1"/>
          <a:stretch>
            <a:fillRect/>
          </a:stretch>
        </p:blipFill>
        <p:spPr>
          <a:xfrm>
            <a:off x="10918667" y="2642583"/>
            <a:ext cx="588565" cy="33437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2051151"/>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(1)</a:t>
            </a:r>
            <a:endParaRPr lang="zh-CN" altLang="zh-CN" sz="2800" dirty="0"/>
          </a:p>
        </p:txBody>
      </p:sp>
      <p:pic>
        <p:nvPicPr>
          <p:cNvPr id="18" name="WW20.jpg" descr="id:2147525472;FounderCES"/>
          <p:cNvPicPr/>
          <p:nvPr/>
        </p:nvPicPr>
        <p:blipFill>
          <a:blip r:embed="rId1"/>
          <a:stretch>
            <a:fillRect/>
          </a:stretch>
        </p:blipFill>
        <p:spPr>
          <a:xfrm>
            <a:off x="2110784" y="729976"/>
            <a:ext cx="1387158" cy="2088089"/>
          </a:xfrm>
          <a:prstGeom prst="rect">
            <a:avLst/>
          </a:prstGeom>
        </p:spPr>
      </p:pic>
      <p:sp>
        <p:nvSpPr>
          <p:cNvPr id="2" name="矩形 1"/>
          <p:cNvSpPr/>
          <p:nvPr/>
        </p:nvSpPr>
        <p:spPr>
          <a:xfrm>
            <a:off x="4330500" y="2112218"/>
            <a:ext cx="604653" cy="661207"/>
          </a:xfrm>
          <a:prstGeom prst="rect">
            <a:avLst/>
          </a:prstGeom>
        </p:spPr>
        <p:txBody>
          <a:bodyPr wrap="none">
            <a:spAutoFit/>
          </a:bodyPr>
          <a:lstStyle/>
          <a:p>
            <a:pPr>
              <a:lnSpc>
                <a:spcPct val="150000"/>
              </a:lnSpc>
            </a:pPr>
            <a:r>
              <a:rPr lang="en-US" altLang="zh-CN" sz="2800" dirty="0"/>
              <a:t>(2)</a:t>
            </a:r>
            <a:endParaRPr lang="zh-CN" altLang="en-US" sz="2800" dirty="0"/>
          </a:p>
        </p:txBody>
      </p:sp>
      <p:pic>
        <p:nvPicPr>
          <p:cNvPr id="19" name="WW21.jpg" descr="id:2147525479;FounderCES"/>
          <p:cNvPicPr/>
          <p:nvPr/>
        </p:nvPicPr>
        <p:blipFill>
          <a:blip r:embed="rId2"/>
          <a:stretch>
            <a:fillRect/>
          </a:stretch>
        </p:blipFill>
        <p:spPr>
          <a:xfrm>
            <a:off x="5238750" y="616669"/>
            <a:ext cx="2497364" cy="2286380"/>
          </a:xfrm>
          <a:prstGeom prst="rect">
            <a:avLst/>
          </a:prstGeom>
        </p:spPr>
      </p:pic>
      <p:grpSp>
        <p:nvGrpSpPr>
          <p:cNvPr id="23" name="组合 22"/>
          <p:cNvGrpSpPr/>
          <p:nvPr/>
        </p:nvGrpSpPr>
        <p:grpSpPr>
          <a:xfrm>
            <a:off x="1287452" y="3650732"/>
            <a:ext cx="6247489" cy="595792"/>
            <a:chOff x="1287452" y="3302390"/>
            <a:chExt cx="6247489" cy="595792"/>
          </a:xfrm>
        </p:grpSpPr>
        <p:sp>
          <p:nvSpPr>
            <p:cNvPr id="3" name="矩形 2"/>
            <p:cNvSpPr/>
            <p:nvPr/>
          </p:nvSpPr>
          <p:spPr>
            <a:xfrm>
              <a:off x="1287452" y="3302390"/>
              <a:ext cx="1561646" cy="523220"/>
            </a:xfrm>
            <a:prstGeom prst="rect">
              <a:avLst/>
            </a:prstGeom>
          </p:spPr>
          <p:txBody>
            <a:bodyPr wrap="none">
              <a:spAutoFit/>
            </a:bodyPr>
            <a:lstStyle/>
            <a:p>
              <a:r>
                <a:rPr lang="en-US" altLang="zh-CN" sz="2800" dirty="0">
                  <a:solidFill>
                    <a:srgbClr val="000000"/>
                  </a:solidFill>
                  <a:cs typeface="Times New Roman" panose="02020603050405020304" charset="0"/>
                </a:rPr>
                <a:t>(</a:t>
              </a:r>
              <a:r>
                <a:rPr lang="en-US" altLang="zh-CN" sz="2800" dirty="0">
                  <a:solidFill>
                    <a:srgbClr val="000000"/>
                  </a:solidFill>
                  <a:ea typeface="方正书宋_GBK" panose="02000000000000000000" pitchFamily="2" charset="-122"/>
                  <a:cs typeface="Times New Roman" panose="02020603050405020304" charset="0"/>
                </a:rPr>
                <a:t>3</a:t>
              </a:r>
              <a:r>
                <a:rPr lang="en-US" altLang="zh-CN" sz="2800" dirty="0">
                  <a:solidFill>
                    <a:srgbClr val="000000"/>
                  </a:solidFill>
                  <a:cs typeface="Times New Roman" panose="02020603050405020304" charset="0"/>
                </a:rPr>
                <a:t>)</a:t>
              </a:r>
              <a:r>
                <a:rPr lang="en-US" altLang="zh-CN" sz="2800" dirty="0">
                  <a:solidFill>
                    <a:srgbClr val="000000"/>
                  </a:solidFill>
                  <a:ea typeface="方正书宋_GBK" panose="02000000000000000000" pitchFamily="2" charset="-122"/>
                  <a:cs typeface="Times New Roman" panose="02020603050405020304" charset="0"/>
                </a:rPr>
                <a:t>Cu-2e</a:t>
              </a:r>
              <a:r>
                <a:rPr lang="en-US" altLang="zh-CN" sz="2800" baseline="30000" dirty="0">
                  <a:solidFill>
                    <a:srgbClr val="000000"/>
                  </a:solidFill>
                  <a:ea typeface="方正书宋_GBK" panose="02000000000000000000" pitchFamily="2" charset="-122"/>
                  <a:cs typeface="Times New Roman" panose="02020603050405020304" charset="0"/>
                </a:rPr>
                <a:t>-</a:t>
              </a:r>
              <a:endParaRPr lang="zh-CN" altLang="en-US" sz="2800" dirty="0"/>
            </a:p>
          </p:txBody>
        </p:sp>
        <p:sp>
          <p:nvSpPr>
            <p:cNvPr id="5" name="矩形 4"/>
            <p:cNvSpPr/>
            <p:nvPr/>
          </p:nvSpPr>
          <p:spPr>
            <a:xfrm>
              <a:off x="3465152" y="3345934"/>
              <a:ext cx="2630848"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charset="0"/>
                </a:rPr>
                <a:t>Cu</a:t>
              </a:r>
              <a:r>
                <a:rPr lang="en-US" altLang="zh-CN" sz="2800" baseline="30000" dirty="0">
                  <a:solidFill>
                    <a:srgbClr val="000000"/>
                  </a:solidFill>
                  <a:ea typeface="方正书宋_GBK" panose="02000000000000000000" pitchFamily="2" charset="-122"/>
                  <a:cs typeface="Times New Roman" panose="02020603050405020304" charset="0"/>
                </a:rPr>
                <a:t>2+</a:t>
              </a:r>
              <a:r>
                <a:rPr lang="zh-CN" altLang="zh-CN" sz="2800" dirty="0">
                  <a:solidFill>
                    <a:srgbClr val="000000"/>
                  </a:solidFill>
                  <a:ea typeface="方正书宋_GBK" panose="02000000000000000000" pitchFamily="2" charset="-122"/>
                  <a:cs typeface="Times New Roman" panose="02020603050405020304" charset="0"/>
                </a:rPr>
                <a:t>　</a:t>
              </a:r>
              <a:r>
                <a:rPr lang="en-US" altLang="zh-CN" sz="2800" dirty="0">
                  <a:solidFill>
                    <a:srgbClr val="000000"/>
                  </a:solidFill>
                  <a:ea typeface="方正书宋_GBK" panose="02000000000000000000" pitchFamily="2" charset="-122"/>
                  <a:cs typeface="Times New Roman" panose="02020603050405020304" charset="0"/>
                </a:rPr>
                <a:t>2Fe</a:t>
              </a:r>
              <a:r>
                <a:rPr lang="en-US" altLang="zh-CN" sz="2800" baseline="30000" dirty="0">
                  <a:solidFill>
                    <a:srgbClr val="000000"/>
                  </a:solidFill>
                  <a:ea typeface="方正书宋_GBK" panose="02000000000000000000" pitchFamily="2" charset="-122"/>
                  <a:cs typeface="Times New Roman" panose="02020603050405020304" charset="0"/>
                </a:rPr>
                <a:t>3+</a:t>
              </a:r>
              <a:r>
                <a:rPr lang="en-US" altLang="zh-CN" sz="2800" dirty="0">
                  <a:solidFill>
                    <a:srgbClr val="000000"/>
                  </a:solidFill>
                  <a:ea typeface="方正书宋_GBK" panose="02000000000000000000" pitchFamily="2" charset="-122"/>
                  <a:cs typeface="Times New Roman" panose="02020603050405020304" charset="0"/>
                </a:rPr>
                <a:t>+2e</a:t>
              </a:r>
              <a:r>
                <a:rPr lang="en-US" altLang="zh-CN" sz="2800" baseline="30000" dirty="0">
                  <a:solidFill>
                    <a:srgbClr val="000000"/>
                  </a:solidFill>
                  <a:ea typeface="方正书宋_GBK" panose="02000000000000000000" pitchFamily="2" charset="-122"/>
                  <a:cs typeface="Times New Roman" panose="02020603050405020304" charset="0"/>
                </a:rPr>
                <a:t>-</a:t>
              </a:r>
              <a:endParaRPr lang="zh-CN" altLang="en-US" sz="2800" dirty="0"/>
            </a:p>
          </p:txBody>
        </p:sp>
        <p:sp>
          <p:nvSpPr>
            <p:cNvPr id="20" name="矩形 19"/>
            <p:cNvSpPr/>
            <p:nvPr/>
          </p:nvSpPr>
          <p:spPr>
            <a:xfrm>
              <a:off x="6556788" y="3374962"/>
              <a:ext cx="978153"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charset="0"/>
                </a:rPr>
                <a:t>2Fe</a:t>
              </a:r>
              <a:r>
                <a:rPr lang="en-US" altLang="zh-CN" sz="2800" baseline="30000" dirty="0">
                  <a:solidFill>
                    <a:srgbClr val="000000"/>
                  </a:solidFill>
                  <a:ea typeface="方正书宋_GBK" panose="02000000000000000000" pitchFamily="2" charset="-122"/>
                  <a:cs typeface="Times New Roman" panose="02020603050405020304" charset="0"/>
                </a:rPr>
                <a:t>2+</a:t>
              </a:r>
              <a:endParaRPr lang="zh-CN" altLang="en-US" sz="2800" dirty="0"/>
            </a:p>
          </p:txBody>
        </p:sp>
        <p:pic>
          <p:nvPicPr>
            <p:cNvPr id="21" name="图片 20"/>
            <p:cNvPicPr/>
            <p:nvPr/>
          </p:nvPicPr>
          <p:blipFill>
            <a:blip r:embed="rId3"/>
            <a:stretch>
              <a:fillRect/>
            </a:stretch>
          </p:blipFill>
          <p:spPr>
            <a:xfrm>
              <a:off x="2887661" y="3504655"/>
              <a:ext cx="530452" cy="301358"/>
            </a:xfrm>
            <a:prstGeom prst="rect">
              <a:avLst/>
            </a:prstGeom>
          </p:spPr>
        </p:pic>
        <p:pic>
          <p:nvPicPr>
            <p:cNvPr id="22" name="图片 21"/>
            <p:cNvPicPr/>
            <p:nvPr/>
          </p:nvPicPr>
          <p:blipFill>
            <a:blip r:embed="rId3"/>
            <a:stretch>
              <a:fillRect/>
            </a:stretch>
          </p:blipFill>
          <p:spPr>
            <a:xfrm>
              <a:off x="6052458" y="3504655"/>
              <a:ext cx="530452" cy="301358"/>
            </a:xfrm>
            <a:prstGeom prst="rect">
              <a:avLst/>
            </a:prstGeom>
          </p:spPr>
        </p:pic>
      </p:grpSp>
      <p:sp>
        <p:nvSpPr>
          <p:cNvPr id="24" name="矩形 2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312735"/>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 name="矩形 1"/>
          <p:cNvSpPr/>
          <p:nvPr/>
        </p:nvSpPr>
        <p:spPr>
          <a:xfrm>
            <a:off x="493486" y="995141"/>
            <a:ext cx="11277600" cy="2677656"/>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原电池设计类试题的解题思路为</a:t>
            </a:r>
            <a:r>
              <a:rPr lang="en-US" altLang="zh-CN" sz="2800" dirty="0">
                <a:solidFill>
                  <a:srgbClr val="000000"/>
                </a:solidFill>
                <a:cs typeface="Times New Roman" panose="02020603050405020304" charset="0"/>
              </a:rPr>
              <a:t>(1)</a:t>
            </a:r>
            <a:r>
              <a:rPr lang="zh-CN" altLang="zh-CN" sz="2800" dirty="0">
                <a:solidFill>
                  <a:srgbClr val="000000"/>
                </a:solidFill>
                <a:cs typeface="Times New Roman" panose="02020603050405020304" charset="0"/>
              </a:rPr>
              <a:t>利用氧化还原反应知识判断题给总反应中的氧化反应、还原反应</a:t>
            </a: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选择合适的电极材料和电解质溶液</a:t>
            </a:r>
            <a:r>
              <a:rPr lang="en-US" altLang="zh-CN" sz="2800" dirty="0">
                <a:solidFill>
                  <a:srgbClr val="000000"/>
                </a:solidFill>
                <a:cs typeface="Times New Roman" panose="02020603050405020304" charset="0"/>
              </a:rPr>
              <a:t>;(3)</a:t>
            </a:r>
            <a:r>
              <a:rPr lang="zh-CN" altLang="zh-CN" sz="2800" dirty="0">
                <a:solidFill>
                  <a:srgbClr val="000000"/>
                </a:solidFill>
                <a:cs typeface="Times New Roman" panose="02020603050405020304" charset="0"/>
              </a:rPr>
              <a:t>画出原电池装置图。画图时应注意</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电极材料和导线的粗细差异</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电解质溶液也要画出</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简易装置图和带有盐桥的装置图的区别。</a:t>
            </a:r>
            <a:endParaRPr lang="zh-CN" altLang="zh-CN" sz="2800" dirty="0">
              <a:solidFill>
                <a:srgbClr val="000000"/>
              </a:solidFill>
              <a:cs typeface="Times New Roman" panose="02020603050405020304" charset="0"/>
            </a:endParaRPr>
          </a:p>
        </p:txBody>
      </p:sp>
      <p:sp>
        <p:nvSpPr>
          <p:cNvPr id="14" name="矩形 1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5" y="1273628"/>
            <a:ext cx="7031167"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通过燃料电池考查原电池的工作原理</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原电池中电极反应式的书写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以</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锂电池</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为背景的电化学试题剖析</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8515" y="964984"/>
            <a:ext cx="11691256" cy="4616648"/>
          </a:xfrm>
          <a:prstGeom prst="rect">
            <a:avLst/>
          </a:prstGeom>
        </p:spPr>
        <p:txBody>
          <a:bodyPr wrap="square">
            <a:spAutoFit/>
          </a:bodyPr>
          <a:lstStyle/>
          <a:p>
            <a:pPr>
              <a:lnSpc>
                <a:spcPct val="150000"/>
              </a:lnSpc>
            </a:pPr>
            <a:r>
              <a:rPr lang="zh-CN" altLang="zh-CN" sz="2800" dirty="0"/>
              <a:t>近几年高考中的新型电池种类繁多</a:t>
            </a:r>
            <a:r>
              <a:rPr lang="en-US" altLang="zh-CN" sz="2800" dirty="0"/>
              <a:t>,</a:t>
            </a:r>
            <a:r>
              <a:rPr lang="zh-CN" altLang="zh-CN" sz="2800" dirty="0"/>
              <a:t>如</a:t>
            </a:r>
            <a:r>
              <a:rPr lang="en-US" altLang="zh-CN" sz="2800" dirty="0"/>
              <a:t>“</a:t>
            </a:r>
            <a:r>
              <a:rPr lang="zh-CN" altLang="zh-CN" sz="2800" dirty="0"/>
              <a:t>储氢电池</a:t>
            </a:r>
            <a:r>
              <a:rPr lang="en-US" altLang="zh-CN" sz="2800" dirty="0"/>
              <a:t>”  “</a:t>
            </a:r>
            <a:r>
              <a:rPr lang="zh-CN" altLang="zh-CN" sz="2800" dirty="0"/>
              <a:t>高铁电池</a:t>
            </a:r>
            <a:r>
              <a:rPr lang="en-US" altLang="zh-CN" sz="2800" dirty="0"/>
              <a:t>” “</a:t>
            </a:r>
            <a:r>
              <a:rPr lang="zh-CN" altLang="zh-CN" sz="2800" dirty="0"/>
              <a:t>海洋电池</a:t>
            </a:r>
            <a:r>
              <a:rPr lang="en-US" altLang="zh-CN" sz="2800" dirty="0"/>
              <a:t>” “</a:t>
            </a:r>
            <a:r>
              <a:rPr lang="zh-CN" altLang="zh-CN" sz="2800" dirty="0"/>
              <a:t>燃料电池</a:t>
            </a:r>
            <a:r>
              <a:rPr lang="en-US" altLang="zh-CN" sz="2800" dirty="0"/>
              <a:t>” “</a:t>
            </a:r>
            <a:r>
              <a:rPr lang="zh-CN" altLang="zh-CN" sz="2800" dirty="0"/>
              <a:t>锂离子电池</a:t>
            </a:r>
            <a:r>
              <a:rPr lang="en-US" altLang="zh-CN" sz="2800" dirty="0"/>
              <a:t>”</a:t>
            </a:r>
            <a:r>
              <a:rPr lang="zh-CN" altLang="zh-CN" sz="2800" dirty="0"/>
              <a:t>等。高考常通过文字叙述、电池反应方程式或原理图提供信息</a:t>
            </a:r>
            <a:r>
              <a:rPr lang="en-US" altLang="zh-CN" sz="2800" dirty="0"/>
              <a:t>,</a:t>
            </a:r>
            <a:r>
              <a:rPr lang="zh-CN" altLang="zh-CN" sz="2800" dirty="0"/>
              <a:t>考查氧化还原反应的本质、正极与负极的判断、电极反应式和电池总反应式的书写或正误判断、电解质溶液中阴离子</a:t>
            </a:r>
            <a:r>
              <a:rPr lang="en-US" altLang="zh-CN" sz="2800" dirty="0"/>
              <a:t>(</a:t>
            </a:r>
            <a:r>
              <a:rPr lang="zh-CN" altLang="zh-CN" sz="2800" dirty="0"/>
              <a:t>或阳离子</a:t>
            </a:r>
            <a:r>
              <a:rPr lang="en-US" altLang="zh-CN" sz="2800" dirty="0"/>
              <a:t>)</a:t>
            </a:r>
            <a:r>
              <a:rPr lang="zh-CN" altLang="zh-CN" sz="2800" dirty="0"/>
              <a:t>的移动方向等基础知识</a:t>
            </a:r>
            <a:r>
              <a:rPr lang="en-US" altLang="zh-CN" sz="2800" dirty="0"/>
              <a:t>,</a:t>
            </a:r>
            <a:r>
              <a:rPr lang="zh-CN" altLang="zh-CN" sz="2800" dirty="0"/>
              <a:t>如</a:t>
            </a:r>
            <a:r>
              <a:rPr lang="en-US" altLang="zh-CN" sz="2800" dirty="0"/>
              <a:t>2016</a:t>
            </a:r>
            <a:r>
              <a:rPr lang="zh-CN" altLang="zh-CN" sz="2800" dirty="0"/>
              <a:t>年全国卷</a:t>
            </a:r>
            <a:r>
              <a:rPr lang="en-US" altLang="zh-CN" sz="2800" dirty="0"/>
              <a:t>Ⅲ</a:t>
            </a:r>
            <a:r>
              <a:rPr lang="zh-CN" altLang="zh-CN" sz="2800" dirty="0"/>
              <a:t>第</a:t>
            </a:r>
            <a:r>
              <a:rPr lang="en-US" altLang="zh-CN" sz="2800" dirty="0"/>
              <a:t>11</a:t>
            </a:r>
            <a:r>
              <a:rPr lang="zh-CN" altLang="zh-CN" sz="2800" dirty="0"/>
              <a:t>题结合锌</a:t>
            </a:r>
            <a:r>
              <a:rPr lang="en-US" altLang="zh-CN" sz="2800" dirty="0"/>
              <a:t>—</a:t>
            </a:r>
            <a:r>
              <a:rPr lang="zh-CN" altLang="zh-CN" sz="2800" dirty="0"/>
              <a:t>空气燃料电池考查电解质溶液中阳离子的移动方向、阴离子浓度的变化以及放电时的负极反应等</a:t>
            </a:r>
            <a:r>
              <a:rPr lang="en-US" altLang="zh-CN" sz="2800" dirty="0"/>
              <a:t>, 2017</a:t>
            </a:r>
            <a:r>
              <a:rPr lang="zh-CN" altLang="zh-CN" sz="2800" dirty="0"/>
              <a:t>年全国卷</a:t>
            </a:r>
            <a:r>
              <a:rPr lang="en-US" altLang="zh-CN" sz="2800" dirty="0"/>
              <a:t>Ⅲ</a:t>
            </a:r>
            <a:r>
              <a:rPr lang="zh-CN" altLang="zh-CN" sz="2800" dirty="0"/>
              <a:t>第</a:t>
            </a:r>
            <a:r>
              <a:rPr lang="en-US" altLang="zh-CN" sz="2800" dirty="0"/>
              <a:t>11</a:t>
            </a:r>
            <a:r>
              <a:rPr lang="zh-CN" altLang="zh-CN" sz="2800" dirty="0"/>
              <a:t>题考查全固态锂硫电池的工作原理及应用。 </a:t>
            </a:r>
            <a:endParaRPr lang="zh-CN" altLang="zh-CN" sz="2800" dirty="0"/>
          </a:p>
        </p:txBody>
      </p:sp>
      <p:sp>
        <p:nvSpPr>
          <p:cNvPr id="5" name="矩形 4"/>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endParaRPr lang="zh-CN" altLang="en-US" sz="2800" dirty="0">
              <a:solidFill>
                <a:srgbClr val="DA251C"/>
              </a:solidFill>
            </a:endParaRP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9BCFBCDB-577C-4C84-9BF9-814CC413FB39}"/>
                  </a:ext>
                </a:extLst>
              </p:cNvPr>
              <p:cNvSpPr/>
              <p:nvPr/>
            </p:nvSpPr>
            <p:spPr>
              <a:xfrm>
                <a:off x="250487" y="734771"/>
                <a:ext cx="11723912" cy="4696670"/>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6</a:t>
                </a:r>
                <a:r>
                  <a:rPr lang="zh-CN" altLang="zh-CN" sz="2800" dirty="0"/>
                  <a:t>　</a:t>
                </a:r>
                <a:r>
                  <a:rPr lang="en-US" altLang="zh-CN" sz="2800" dirty="0"/>
                  <a:t>[2016</a:t>
                </a:r>
                <a:r>
                  <a:rPr lang="zh-CN" altLang="zh-CN" sz="2800" dirty="0"/>
                  <a:t>全国卷</a:t>
                </a:r>
                <a:r>
                  <a:rPr lang="en-US" altLang="zh-CN" sz="2800" dirty="0"/>
                  <a:t>Ⅲ,11,6</a:t>
                </a:r>
                <a:r>
                  <a:rPr lang="zh-CN" altLang="zh-CN" sz="2800" dirty="0"/>
                  <a:t>分</a:t>
                </a:r>
                <a:r>
                  <a:rPr lang="en-US" altLang="zh-CN" sz="2800" dirty="0"/>
                  <a:t>]</a:t>
                </a:r>
                <a:r>
                  <a:rPr lang="zh-CN" altLang="zh-CN" sz="2800" dirty="0"/>
                  <a:t>锌</a:t>
                </a:r>
                <a:r>
                  <a:rPr lang="en-US" altLang="zh-CN" sz="2800" dirty="0"/>
                  <a:t>—</a:t>
                </a:r>
                <a:r>
                  <a:rPr lang="zh-CN" altLang="zh-CN" sz="2800" dirty="0"/>
                  <a:t>空气燃料电池可用作电动车动力电源</a:t>
                </a:r>
                <a:r>
                  <a:rPr lang="en-US" altLang="zh-CN" sz="2800" dirty="0"/>
                  <a:t>,</a:t>
                </a:r>
                <a:r>
                  <a:rPr lang="zh-CN" altLang="zh-CN" sz="2800" dirty="0"/>
                  <a:t>电池的电解质溶液为</a:t>
                </a:r>
                <a:r>
                  <a:rPr lang="en-US" altLang="zh-CN" sz="2800" dirty="0"/>
                  <a:t>KOH</a:t>
                </a:r>
                <a:r>
                  <a:rPr lang="zh-CN" altLang="zh-CN" sz="2800" dirty="0"/>
                  <a:t>溶液</a:t>
                </a:r>
                <a:r>
                  <a:rPr lang="en-US" altLang="zh-CN" sz="2800" dirty="0"/>
                  <a:t>,</a:t>
                </a:r>
                <a:r>
                  <a:rPr lang="zh-CN" altLang="zh-CN" sz="2800" dirty="0"/>
                  <a:t>反应为</a:t>
                </a:r>
                <a:r>
                  <a:rPr lang="en-US" altLang="zh-CN" sz="2800" dirty="0"/>
                  <a:t>2Zn+O</a:t>
                </a:r>
                <a:r>
                  <a:rPr lang="en-US" altLang="zh-CN" sz="2800" baseline="-25000" dirty="0"/>
                  <a:t>2</a:t>
                </a:r>
                <a:r>
                  <a:rPr lang="en-US" altLang="zh-CN" sz="2800" dirty="0"/>
                  <a:t>+4OH</a:t>
                </a:r>
                <a:r>
                  <a:rPr lang="en-US" altLang="zh-CN" sz="2800" baseline="30000" dirty="0"/>
                  <a:t>-</a:t>
                </a:r>
                <a:r>
                  <a:rPr lang="en-US" altLang="zh-CN" sz="2800" dirty="0"/>
                  <a:t>+2H</a:t>
                </a:r>
                <a:r>
                  <a:rPr lang="en-US" altLang="zh-CN" sz="2800" baseline="-25000" dirty="0"/>
                  <a:t>2</a:t>
                </a:r>
                <a:r>
                  <a:rPr lang="en-US" altLang="zh-CN" sz="2800" dirty="0"/>
                  <a:t>O          2Zn(OH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。下列说法正确的是</a:t>
                </a:r>
              </a:p>
              <a:p>
                <a:pPr>
                  <a:lnSpc>
                    <a:spcPct val="150000"/>
                  </a:lnSpc>
                </a:pPr>
                <a:r>
                  <a:rPr lang="en-US" altLang="zh-CN" sz="2800" dirty="0"/>
                  <a:t>A.</a:t>
                </a:r>
                <a:r>
                  <a:rPr lang="zh-CN" altLang="zh-CN" sz="2800" dirty="0"/>
                  <a:t>充电时</a:t>
                </a:r>
                <a:r>
                  <a:rPr lang="en-US" altLang="zh-CN" sz="2800" dirty="0"/>
                  <a:t>,</a:t>
                </a:r>
                <a:r>
                  <a:rPr lang="zh-CN" altLang="zh-CN" sz="2800" dirty="0"/>
                  <a:t>电解质溶液中</a:t>
                </a:r>
                <a:r>
                  <a:rPr lang="en-US" altLang="zh-CN" sz="2800" dirty="0"/>
                  <a:t>K</a:t>
                </a:r>
                <a:r>
                  <a:rPr lang="en-US" altLang="zh-CN" sz="2800" baseline="30000" dirty="0"/>
                  <a:t>+</a:t>
                </a:r>
                <a:r>
                  <a:rPr lang="zh-CN" altLang="zh-CN" sz="2800" dirty="0"/>
                  <a:t>向阳极移动</a:t>
                </a:r>
              </a:p>
              <a:p>
                <a:pPr>
                  <a:lnSpc>
                    <a:spcPct val="150000"/>
                  </a:lnSpc>
                </a:pPr>
                <a:r>
                  <a:rPr lang="en-US" altLang="zh-CN" sz="2800" dirty="0"/>
                  <a:t>B.</a:t>
                </a:r>
                <a:r>
                  <a:rPr lang="zh-CN" altLang="zh-CN" sz="2800" dirty="0"/>
                  <a:t>充电时</a:t>
                </a:r>
                <a:r>
                  <a:rPr lang="en-US" altLang="zh-CN" sz="2800" dirty="0"/>
                  <a:t>,</a:t>
                </a:r>
                <a:r>
                  <a:rPr lang="zh-CN" altLang="zh-CN" sz="2800" dirty="0"/>
                  <a:t>电解质溶液中</a:t>
                </a:r>
                <a:r>
                  <a:rPr lang="en-US" altLang="zh-CN" sz="2800" i="1" dirty="0"/>
                  <a:t>c</a:t>
                </a:r>
                <a:r>
                  <a:rPr lang="en-US" altLang="zh-CN" sz="2800" dirty="0"/>
                  <a:t>(OH</a:t>
                </a:r>
                <a:r>
                  <a:rPr lang="en-US" altLang="zh-CN" sz="2800" baseline="30000" dirty="0"/>
                  <a:t>-</a:t>
                </a:r>
                <a:r>
                  <a:rPr lang="en-US" altLang="zh-CN" sz="2800" dirty="0"/>
                  <a:t>)</a:t>
                </a:r>
                <a:r>
                  <a:rPr lang="zh-CN" altLang="zh-CN" sz="2800" dirty="0"/>
                  <a:t>逐渐减小</a:t>
                </a:r>
              </a:p>
              <a:p>
                <a:pPr>
                  <a:lnSpc>
                    <a:spcPct val="150000"/>
                  </a:lnSpc>
                </a:pPr>
                <a:r>
                  <a:rPr lang="en-US" altLang="zh-CN" sz="2800" dirty="0"/>
                  <a:t>C.</a:t>
                </a:r>
                <a:r>
                  <a:rPr lang="zh-CN" altLang="zh-CN" sz="2800" dirty="0"/>
                  <a:t>放电时</a:t>
                </a:r>
                <a:r>
                  <a:rPr lang="en-US" altLang="zh-CN" sz="2800" dirty="0"/>
                  <a:t>,</a:t>
                </a:r>
                <a:r>
                  <a:rPr lang="zh-CN" altLang="zh-CN" sz="2800" dirty="0"/>
                  <a:t>负极反应为</a:t>
                </a:r>
                <a:r>
                  <a:rPr lang="en-US" altLang="zh-CN" sz="2800" dirty="0"/>
                  <a:t>:Zn+4OH</a:t>
                </a:r>
                <a:r>
                  <a:rPr lang="en-US" altLang="zh-CN" sz="2800" baseline="30000" dirty="0"/>
                  <a:t>-</a:t>
                </a:r>
                <a:r>
                  <a:rPr lang="en-US" altLang="zh-CN" sz="2800" dirty="0"/>
                  <a:t>-2e</a:t>
                </a:r>
                <a:r>
                  <a:rPr lang="en-US" altLang="zh-CN" sz="2800" baseline="30000" dirty="0"/>
                  <a:t>-           </a:t>
                </a:r>
                <a:r>
                  <a:rPr lang="en-US" altLang="zh-CN" sz="2800" dirty="0"/>
                  <a:t>Zn(OH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r>
                  <a:rPr lang="en-US" altLang="zh-CN" sz="2800" dirty="0"/>
                  <a:t>D.</a:t>
                </a:r>
                <a:r>
                  <a:rPr lang="zh-CN" altLang="zh-CN" sz="2800" dirty="0"/>
                  <a:t>放电时</a:t>
                </a:r>
                <a:r>
                  <a:rPr lang="en-US" altLang="zh-CN" sz="2800" dirty="0"/>
                  <a:t>,</a:t>
                </a:r>
                <a:r>
                  <a:rPr lang="zh-CN" altLang="zh-CN" sz="2800" dirty="0"/>
                  <a:t>电路中通过</a:t>
                </a:r>
                <a:r>
                  <a:rPr lang="en-US" altLang="zh-CN" sz="2800" dirty="0"/>
                  <a:t>2 </a:t>
                </a:r>
                <a:r>
                  <a:rPr lang="en-US" altLang="zh-CN" sz="2800" dirty="0" err="1"/>
                  <a:t>mol</a:t>
                </a:r>
                <a:r>
                  <a:rPr lang="zh-CN" altLang="zh-CN" sz="2800" dirty="0"/>
                  <a:t>电子</a:t>
                </a:r>
                <a:r>
                  <a:rPr lang="en-US" altLang="zh-CN" sz="2800" dirty="0"/>
                  <a:t>,</a:t>
                </a:r>
                <a:r>
                  <a:rPr lang="zh-CN" altLang="zh-CN" sz="2800" dirty="0"/>
                  <a:t>消耗氧气</a:t>
                </a:r>
                <a:r>
                  <a:rPr lang="en-US" altLang="zh-CN" sz="2800" dirty="0"/>
                  <a:t>22.4 L(</a:t>
                </a:r>
                <a:r>
                  <a:rPr lang="zh-CN" altLang="zh-CN" sz="2800" dirty="0"/>
                  <a:t>标准状况</a:t>
                </a:r>
                <a:r>
                  <a:rPr lang="en-US" altLang="zh-CN" sz="2800" dirty="0"/>
                  <a:t>)</a:t>
                </a:r>
                <a:endParaRPr lang="zh-CN" altLang="zh-CN" sz="2800" dirty="0"/>
              </a:p>
            </p:txBody>
          </p:sp>
        </mc:Choice>
        <mc:Fallback>
          <p:sp>
            <p:nvSpPr>
              <p:cNvPr id="9" name="矩形 8"/>
              <p:cNvSpPr>
                <a:spLocks noRot="1" noChangeAspect="1" noMove="1" noResize="1" noEditPoints="1" noAdjustHandles="1" noChangeArrowheads="1" noChangeShapeType="1" noTextEdit="1"/>
              </p:cNvSpPr>
              <p:nvPr/>
            </p:nvSpPr>
            <p:spPr>
              <a:xfrm>
                <a:off x="250487" y="734771"/>
                <a:ext cx="11723912" cy="4696670"/>
              </a:xfrm>
              <a:prstGeom prst="rect">
                <a:avLst/>
              </a:prstGeom>
              <a:blipFill rotWithShape="1">
                <a:blip r:embed="rId1"/>
                <a:stretch>
                  <a:fillRect l="-1040" r="-4108" b="-1169"/>
                </a:stretch>
              </a:blipFill>
            </p:spPr>
            <p:txBody>
              <a:bodyPr/>
              <a:lstStyle/>
              <a:p>
                <a:r>
                  <a:rPr lang="zh-CN" altLang="en-US">
                    <a:noFill/>
                  </a:rPr>
                  <a:t> </a:t>
                </a:r>
                <a:endParaRPr lang="zh-CN" altLang="en-US">
                  <a:noFill/>
                </a:endParaRPr>
              </a:p>
            </p:txBody>
          </p:sp>
        </mc:Fallback>
      </mc:AlternateContent>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799" y="-2"/>
            <a:ext cx="711925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通过燃料电池考查原电池的工作原理</a:t>
            </a:r>
            <a:endParaRPr lang="en-US" altLang="zh-CN" sz="2800" dirty="0">
              <a:solidFill>
                <a:srgbClr val="DA251C"/>
              </a:solidFill>
            </a:endParaRPr>
          </a:p>
        </p:txBody>
      </p:sp>
      <p:pic>
        <p:nvPicPr>
          <p:cNvPr id="10" name="图片 9"/>
          <p:cNvPicPr/>
          <p:nvPr/>
        </p:nvPicPr>
        <p:blipFill>
          <a:blip r:embed="rId2"/>
          <a:stretch>
            <a:fillRect/>
          </a:stretch>
        </p:blipFill>
        <p:spPr>
          <a:xfrm>
            <a:off x="9099775" y="1646825"/>
            <a:ext cx="530452" cy="301358"/>
          </a:xfrm>
          <a:prstGeom prst="rect">
            <a:avLst/>
          </a:prstGeom>
        </p:spPr>
      </p:pic>
      <p:pic>
        <p:nvPicPr>
          <p:cNvPr id="11" name="图片 10"/>
          <p:cNvPicPr/>
          <p:nvPr/>
        </p:nvPicPr>
        <p:blipFill>
          <a:blip r:embed="rId2"/>
          <a:stretch>
            <a:fillRect/>
          </a:stretch>
        </p:blipFill>
        <p:spPr>
          <a:xfrm>
            <a:off x="5688918" y="4288424"/>
            <a:ext cx="530452" cy="30135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panose="02020603050405020304"/>
              </a:rPr>
              <a:t>思维导引</a:t>
            </a:r>
            <a:endParaRPr lang="zh-CN" altLang="zh-CN" sz="2800" b="1" dirty="0">
              <a:solidFill>
                <a:srgbClr val="DA251C"/>
              </a:solidFill>
              <a:cs typeface="Times New Roman" panose="02020603050405020304"/>
            </a:endParaRPr>
          </a:p>
        </p:txBody>
      </p:sp>
      <p:sp>
        <p:nvSpPr>
          <p:cNvPr id="3" name="矩形 2"/>
          <p:cNvSpPr/>
          <p:nvPr/>
        </p:nvSpPr>
        <p:spPr>
          <a:xfrm>
            <a:off x="914400" y="2070298"/>
            <a:ext cx="551543" cy="1815882"/>
          </a:xfrm>
          <a:prstGeom prst="rect">
            <a:avLst/>
          </a:prstGeom>
          <a:ln>
            <a:solidFill>
              <a:schemeClr val="tx1"/>
            </a:solidFill>
          </a:ln>
        </p:spPr>
        <p:txBody>
          <a:bodyPr wrap="square">
            <a:spAutoFit/>
          </a:bodyPr>
          <a:lstStyle/>
          <a:p>
            <a:r>
              <a:rPr lang="zh-CN" altLang="zh-CN" sz="2800" dirty="0"/>
              <a:t>题</a:t>
            </a:r>
            <a:br>
              <a:rPr lang="en-US" altLang="zh-CN" sz="2800" dirty="0"/>
            </a:br>
            <a:r>
              <a:rPr lang="zh-CN" altLang="zh-CN" sz="2800" dirty="0"/>
              <a:t>给</a:t>
            </a:r>
            <a:br>
              <a:rPr lang="en-US" altLang="zh-CN" sz="2800" dirty="0"/>
            </a:br>
            <a:r>
              <a:rPr lang="zh-CN" altLang="zh-CN" sz="2800" dirty="0"/>
              <a:t>信</a:t>
            </a:r>
            <a:br>
              <a:rPr lang="en-US" altLang="zh-CN" sz="2800" dirty="0"/>
            </a:br>
            <a:r>
              <a:rPr lang="zh-CN" altLang="zh-CN" sz="2800" dirty="0"/>
              <a:t>息</a:t>
            </a:r>
            <a:endParaRPr lang="zh-CN" altLang="en-US" sz="2800" dirty="0"/>
          </a:p>
        </p:txBody>
      </p:sp>
      <p:sp>
        <p:nvSpPr>
          <p:cNvPr id="5" name="矩形 4"/>
          <p:cNvSpPr/>
          <p:nvPr/>
        </p:nvSpPr>
        <p:spPr>
          <a:xfrm>
            <a:off x="2191657" y="1997726"/>
            <a:ext cx="899886" cy="1815882"/>
          </a:xfrm>
          <a:prstGeom prst="rect">
            <a:avLst/>
          </a:prstGeom>
          <a:ln>
            <a:solidFill>
              <a:schemeClr val="tx1"/>
            </a:solidFill>
          </a:ln>
        </p:spPr>
        <p:txBody>
          <a:bodyPr wrap="square">
            <a:spAutoFit/>
          </a:bodyPr>
          <a:lstStyle/>
          <a:p>
            <a:r>
              <a:rPr lang="zh-CN" altLang="zh-CN" sz="2800" dirty="0"/>
              <a:t>可充</a:t>
            </a:r>
            <a:br>
              <a:rPr lang="en-US" altLang="zh-CN" sz="2800" dirty="0"/>
            </a:br>
            <a:r>
              <a:rPr lang="zh-CN" altLang="zh-CN" sz="2800" dirty="0"/>
              <a:t>电燃</a:t>
            </a:r>
            <a:br>
              <a:rPr lang="en-US" altLang="zh-CN" sz="2800" dirty="0"/>
            </a:br>
            <a:r>
              <a:rPr lang="zh-CN" altLang="zh-CN" sz="2800" dirty="0"/>
              <a:t>料电</a:t>
            </a:r>
            <a:br>
              <a:rPr lang="en-US" altLang="zh-CN" sz="2800" dirty="0"/>
            </a:br>
            <a:r>
              <a:rPr lang="zh-CN" altLang="zh-CN" sz="2800" dirty="0"/>
              <a:t>池</a:t>
            </a:r>
            <a:endParaRPr lang="zh-CN" altLang="en-US" sz="2800" dirty="0"/>
          </a:p>
        </p:txBody>
      </p:sp>
      <mc:AlternateContent xmlns:mc="http://schemas.openxmlformats.org/markup-compatibility/2006">
        <mc:Choice xmlns:a14="http://schemas.microsoft.com/office/drawing/2010/main" Requires="a14">
          <p:sp>
            <p:nvSpPr>
              <p:cNvPr id="8" name="矩形 7">
                <a:extLst>
                  <a:ext uri="{FF2B5EF4-FFF2-40B4-BE49-F238E27FC236}">
                    <a14:artisticCrisscrossEtching id="{BE62F979-A0EA-47F1-8CD4-6D456B9897AA}"/>
                  </a:ext>
                </a:extLst>
              </p:cNvPr>
              <p:cNvSpPr/>
              <p:nvPr/>
            </p:nvSpPr>
            <p:spPr>
              <a:xfrm>
                <a:off x="3921758" y="1739194"/>
                <a:ext cx="2540000" cy="2717667"/>
              </a:xfrm>
              <a:prstGeom prst="rect">
                <a:avLst/>
              </a:prstGeom>
              <a:ln>
                <a:solidFill>
                  <a:schemeClr val="tx1"/>
                </a:solidFill>
              </a:ln>
            </p:spPr>
            <p:txBody>
              <a:bodyPr wrap="square">
                <a:spAutoFit/>
              </a:bodyPr>
              <a:lstStyle/>
              <a:p>
                <a:pPr>
                  <a:lnSpc>
                    <a:spcPct val="150000"/>
                  </a:lnSpc>
                </a:pPr>
                <a:r>
                  <a:rPr lang="zh-CN" altLang="zh-CN" sz="2800" dirty="0">
                    <a:solidFill>
                      <a:srgbClr val="000000"/>
                    </a:solidFill>
                    <a:cs typeface="Times New Roman" panose="02020603050405020304" pitchFamily="18" charset="0"/>
                  </a:rPr>
                  <a:t>负极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锌被氧化为</a:t>
                </a:r>
                <a:r>
                  <a:rPr lang="en-US" altLang="zh-CN" sz="2800" dirty="0">
                    <a:solidFill>
                      <a:srgbClr val="000000"/>
                    </a:solidFill>
                    <a:cs typeface="Times New Roman" panose="02020603050405020304" pitchFamily="18" charset="0"/>
                  </a:rPr>
                  <a:t>Zn(OH</a:t>
                </a:r>
                <a14:m>
                  <m:oMath xmlns:m="http://schemas.openxmlformats.org/officeDocument/2006/math">
                    <m:sSubSup>
                      <m:sSubSupPr>
                        <m:ctrlPr>
                          <a:rPr lang="zh-CN" altLang="zh-CN" sz="2800" i="1">
                            <a:effectLst/>
                            <a:latin typeface="Cambria Math" panose="02040503050406030204" pitchFamily="18" charset="0"/>
                          </a:rPr>
                        </m:ctrlPr>
                      </m:sSubSupPr>
                      <m:e>
                        <m:r>
                          <m:rPr>
                            <m:nor/>
                          </m:rPr>
                          <a:rPr lang="en-US" altLang="zh-CN" sz="2800">
                            <a:solidFill>
                              <a:srgbClr val="000000"/>
                            </a:solidFill>
                            <a:effectLst/>
                            <a:cs typeface="Times New Roman" panose="02020603050405020304" pitchFamily="18" charset="0"/>
                          </a:rPr>
                          <m:t>)</m:t>
                        </m:r>
                      </m:e>
                      <m:sub>
                        <m:r>
                          <a:rPr lang="en-US" altLang="zh-CN" sz="2800">
                            <a:solidFill>
                              <a:srgbClr val="000000"/>
                            </a:solidFill>
                            <a:effectLst/>
                            <a:latin typeface="Cambria Math" panose="02040503050406030204" pitchFamily="18" charset="0"/>
                            <a:cs typeface="Times New Roman" panose="02020603050405020304" pitchFamily="18" charset="0"/>
                          </a:rPr>
                          <m:t>4</m:t>
                        </m:r>
                      </m:sub>
                      <m:sup>
                        <m:r>
                          <a:rPr lang="en-US" altLang="zh-CN" sz="2800">
                            <a:solidFill>
                              <a:srgbClr val="000000"/>
                            </a:solidFill>
                            <a:effectLst/>
                            <a:latin typeface="Cambria Math" panose="02040503050406030204" pitchFamily="18" charset="0"/>
                            <a:cs typeface="Times New Roman" panose="02020603050405020304" pitchFamily="18" charset="0"/>
                          </a:rPr>
                          <m:t>2</m:t>
                        </m:r>
                        <m:r>
                          <m:rPr>
                            <m:nor/>
                          </m:rPr>
                          <a:rPr lang="en-US" altLang="zh-CN" sz="2800" i="1">
                            <a:solidFill>
                              <a:srgbClr val="000000"/>
                            </a:solidFill>
                            <a:effectLst/>
                            <a:cs typeface="Times New Roman" panose="02020603050405020304" pitchFamily="18" charset="0"/>
                          </a:rPr>
                          <m:t>−</m:t>
                        </m:r>
                      </m:sup>
                    </m:sSubSup>
                  </m:oMath>
                </a14:m>
                <a:r>
                  <a:rPr lang="en-US" altLang="zh-CN" sz="2800" dirty="0">
                    <a:solidFill>
                      <a:srgbClr val="000000"/>
                    </a:solidFill>
                    <a:cs typeface="Times New Roman" panose="02020603050405020304" pitchFamily="18" charset="0"/>
                  </a:rPr>
                  <a:t>;</a:t>
                </a:r>
                <a:br>
                  <a:rPr lang="en-US" altLang="zh-CN" sz="2800" dirty="0">
                    <a:solidFill>
                      <a:srgbClr val="000000"/>
                    </a:solidFill>
                    <a:cs typeface="Times New Roman" panose="02020603050405020304" pitchFamily="18" charset="0"/>
                  </a:rPr>
                </a:br>
                <a:r>
                  <a:rPr lang="zh-CN" altLang="zh-CN" sz="2800" dirty="0">
                    <a:solidFill>
                      <a:srgbClr val="000000"/>
                    </a:solidFill>
                    <a:cs typeface="Times New Roman" panose="02020603050405020304" pitchFamily="18" charset="0"/>
                  </a:rPr>
                  <a:t>正极</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被还原为</a:t>
                </a:r>
                <a:r>
                  <a:rPr lang="en-US" altLang="zh-CN" sz="2800" dirty="0">
                    <a:solidFill>
                      <a:srgbClr val="000000"/>
                    </a:solidFill>
                    <a:cs typeface="Times New Roman" panose="02020603050405020304" pitchFamily="18" charset="0"/>
                  </a:rPr>
                  <a:t>OH</a:t>
                </a:r>
                <a:r>
                  <a:rPr lang="en-US" altLang="zh-CN" sz="2800" baseline="30000" dirty="0">
                    <a:solidFill>
                      <a:srgbClr val="000000"/>
                    </a:solidFill>
                    <a:cs typeface="Times New Roman" panose="02020603050405020304" pitchFamily="18" charset="0"/>
                  </a:rPr>
                  <a:t>-</a:t>
                </a:r>
                <a:endParaRPr lang="zh-CN" altLang="en-US" sz="2800" dirty="0"/>
              </a:p>
            </p:txBody>
          </p:sp>
        </mc:Choice>
        <mc:Fallback>
          <p:sp>
            <p:nvSpPr>
              <p:cNvPr id="8" name="矩形 7"/>
              <p:cNvSpPr>
                <a:spLocks noRot="1" noChangeAspect="1" noMove="1" noResize="1" noEditPoints="1" noAdjustHandles="1" noChangeArrowheads="1" noChangeShapeType="1" noTextEdit="1"/>
              </p:cNvSpPr>
              <p:nvPr/>
            </p:nvSpPr>
            <p:spPr>
              <a:xfrm>
                <a:off x="3921758" y="1739194"/>
                <a:ext cx="2540000" cy="2717667"/>
              </a:xfrm>
              <a:prstGeom prst="rect">
                <a:avLst/>
              </a:prstGeom>
              <a:blipFill rotWithShape="1">
                <a:blip r:embed="rId1"/>
                <a:stretch>
                  <a:fillRect l="-4535" b="-2232"/>
                </a:stretch>
              </a:blipFill>
              <a:ln>
                <a:solidFill>
                  <a:schemeClr val="tx1"/>
                </a:solidFill>
              </a:ln>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0" name="矩形 9">
                <a:extLst>
                  <a:ext uri="{FF2B5EF4-FFF2-40B4-BE49-F238E27FC236}">
                    <a14:artisticCrisscrossEtching id="{8ACE4062-C8F4-4853-A27F-0E91CF8467BE}"/>
                  </a:ext>
                </a:extLst>
              </p:cNvPr>
              <p:cNvSpPr/>
              <p:nvPr/>
            </p:nvSpPr>
            <p:spPr>
              <a:xfrm>
                <a:off x="8042463" y="1625871"/>
                <a:ext cx="3647789" cy="2717667"/>
              </a:xfrm>
              <a:prstGeom prst="rect">
                <a:avLst/>
              </a:prstGeom>
              <a:ln>
                <a:solidFill>
                  <a:schemeClr val="tx1"/>
                </a:solidFill>
              </a:ln>
            </p:spPr>
            <p:txBody>
              <a:bodyPr wrap="square">
                <a:spAutoFit/>
              </a:bodyPr>
              <a:lstStyle/>
              <a:p>
                <a:pPr>
                  <a:lnSpc>
                    <a:spcPct val="150000"/>
                  </a:lnSpc>
                </a:pPr>
                <a:r>
                  <a:rPr lang="zh-CN" altLang="zh-CN" sz="2800" dirty="0">
                    <a:solidFill>
                      <a:srgbClr val="000000"/>
                    </a:solidFill>
                    <a:cs typeface="Times New Roman" panose="02020603050405020304" pitchFamily="18" charset="0"/>
                  </a:rPr>
                  <a:t>负极反应式</a:t>
                </a:r>
                <a:r>
                  <a:rPr lang="en-US" altLang="zh-CN" sz="2800" dirty="0">
                    <a:solidFill>
                      <a:srgbClr val="000000"/>
                    </a:solidFill>
                    <a:cs typeface="Times New Roman" panose="02020603050405020304" pitchFamily="18" charset="0"/>
                  </a:rPr>
                  <a:t>:Zn-2e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+4OH</a:t>
                </a:r>
                <a:r>
                  <a:rPr lang="en-US" altLang="zh-CN" sz="2800" baseline="30000" dirty="0">
                    <a:solidFill>
                      <a:srgbClr val="000000"/>
                    </a:solidFill>
                    <a:cs typeface="Times New Roman" panose="02020603050405020304" pitchFamily="18" charset="0"/>
                  </a:rPr>
                  <a:t>-           </a:t>
                </a:r>
                <a:r>
                  <a:rPr lang="en-US" altLang="zh-CN" sz="2800" dirty="0">
                    <a:solidFill>
                      <a:srgbClr val="000000"/>
                    </a:solidFill>
                    <a:cs typeface="Times New Roman" panose="02020603050405020304" pitchFamily="18" charset="0"/>
                  </a:rPr>
                  <a:t>Zn(OH</a:t>
                </a:r>
                <a14:m>
                  <m:oMath xmlns:m="http://schemas.openxmlformats.org/officeDocument/2006/math">
                    <m:sSubSup>
                      <m:sSubSupPr>
                        <m:ctrlPr>
                          <a:rPr lang="zh-CN" altLang="zh-CN" sz="2800" i="1">
                            <a:effectLst/>
                            <a:latin typeface="Cambria Math" panose="02040503050406030204" pitchFamily="18" charset="0"/>
                          </a:rPr>
                        </m:ctrlPr>
                      </m:sSubSupPr>
                      <m:e>
                        <m:r>
                          <m:rPr>
                            <m:nor/>
                          </m:rPr>
                          <a:rPr lang="en-US" altLang="zh-CN" sz="2800">
                            <a:solidFill>
                              <a:srgbClr val="000000"/>
                            </a:solidFill>
                            <a:effectLst/>
                            <a:cs typeface="Times New Roman" panose="02020603050405020304" pitchFamily="18" charset="0"/>
                          </a:rPr>
                          <m:t>)</m:t>
                        </m:r>
                      </m:e>
                      <m:sub>
                        <m:r>
                          <a:rPr lang="en-US" altLang="zh-CN" sz="2800">
                            <a:solidFill>
                              <a:srgbClr val="000000"/>
                            </a:solidFill>
                            <a:effectLst/>
                            <a:latin typeface="Cambria Math" panose="02040503050406030204" pitchFamily="18" charset="0"/>
                            <a:cs typeface="Times New Roman" panose="02020603050405020304" pitchFamily="18" charset="0"/>
                          </a:rPr>
                          <m:t>4</m:t>
                        </m:r>
                      </m:sub>
                      <m:sup>
                        <m:r>
                          <a:rPr lang="en-US" altLang="zh-CN" sz="2800">
                            <a:solidFill>
                              <a:srgbClr val="000000"/>
                            </a:solidFill>
                            <a:effectLst/>
                            <a:latin typeface="Cambria Math" panose="02040503050406030204" pitchFamily="18" charset="0"/>
                            <a:cs typeface="Times New Roman" panose="02020603050405020304" pitchFamily="18" charset="0"/>
                          </a:rPr>
                          <m:t>2</m:t>
                        </m:r>
                        <m:r>
                          <m:rPr>
                            <m:nor/>
                          </m:rPr>
                          <a:rPr lang="en-US" altLang="zh-CN" sz="2800" i="1">
                            <a:solidFill>
                              <a:srgbClr val="000000"/>
                            </a:solidFill>
                            <a:effectLst/>
                            <a:cs typeface="Times New Roman" panose="02020603050405020304" pitchFamily="18" charset="0"/>
                          </a:rPr>
                          <m:t>−</m:t>
                        </m:r>
                      </m:sup>
                    </m:sSubSup>
                  </m:oMath>
                </a14:m>
                <a:r>
                  <a:rPr lang="en-US" altLang="zh-CN" sz="2800" dirty="0">
                    <a:solidFill>
                      <a:srgbClr val="000000"/>
                    </a:solidFill>
                    <a:cs typeface="Times New Roman" panose="02020603050405020304" pitchFamily="18" charset="0"/>
                  </a:rPr>
                  <a:t>;</a:t>
                </a:r>
                <a:br>
                  <a:rPr lang="en-US" altLang="zh-CN" sz="2800" dirty="0">
                    <a:solidFill>
                      <a:srgbClr val="000000"/>
                    </a:solidFill>
                    <a:cs typeface="Times New Roman" panose="02020603050405020304" pitchFamily="18" charset="0"/>
                  </a:rPr>
                </a:br>
                <a:r>
                  <a:rPr lang="zh-CN" altLang="zh-CN" sz="2800" dirty="0">
                    <a:solidFill>
                      <a:srgbClr val="000000"/>
                    </a:solidFill>
                    <a:cs typeface="Times New Roman" panose="02020603050405020304" pitchFamily="18" charset="0"/>
                  </a:rPr>
                  <a:t>正极反应式</a:t>
                </a:r>
                <a:r>
                  <a:rPr lang="en-US" altLang="zh-CN" sz="2800" dirty="0">
                    <a:solidFill>
                      <a:srgbClr val="000000"/>
                    </a:solidFill>
                    <a:cs typeface="Times New Roman" panose="02020603050405020304" pitchFamily="18" charset="0"/>
                  </a:rPr>
                  <a:t>:O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+4e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+2H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        </a:t>
                </a:r>
                <a:r>
                  <a:rPr lang="en-US" altLang="zh-CN" sz="2800" dirty="0">
                    <a:solidFill>
                      <a:srgbClr val="000000"/>
                    </a:solidFill>
                    <a:ea typeface="方正书宋_GBK" panose="02000000000000000000" pitchFamily="2" charset="-122"/>
                    <a:cs typeface="Times New Roman" panose="02020603050405020304" pitchFamily="18" charset="0"/>
                  </a:rPr>
                  <a:t>4OH</a:t>
                </a:r>
                <a:r>
                  <a:rPr lang="en-US" altLang="zh-CN" sz="2800" baseline="30000" dirty="0">
                    <a:solidFill>
                      <a:srgbClr val="000000"/>
                    </a:solidFill>
                    <a:ea typeface="方正书宋_GBK" panose="02000000000000000000" pitchFamily="2" charset="-122"/>
                    <a:cs typeface="Times New Roman" panose="02020603050405020304" pitchFamily="18" charset="0"/>
                  </a:rPr>
                  <a:t>-</a:t>
                </a:r>
                <a:endParaRPr lang="zh-CN" altLang="zh-CN" sz="2800" dirty="0">
                  <a:solidFill>
                    <a:srgbClr val="000000"/>
                  </a:solidFill>
                  <a:ea typeface="方正书宋_GBK" panose="02000000000000000000" pitchFamily="2" charset="-122"/>
                  <a:cs typeface="Times New Roman" panose="02020603050405020304" pitchFamily="18" charset="0"/>
                </a:endParaRPr>
              </a:p>
            </p:txBody>
          </p:sp>
        </mc:Choice>
        <mc:Fallback>
          <p:sp>
            <p:nvSpPr>
              <p:cNvPr id="10" name="矩形 9"/>
              <p:cNvSpPr>
                <a:spLocks noRot="1" noChangeAspect="1" noMove="1" noResize="1" noEditPoints="1" noAdjustHandles="1" noChangeArrowheads="1" noChangeShapeType="1" noTextEdit="1"/>
              </p:cNvSpPr>
              <p:nvPr/>
            </p:nvSpPr>
            <p:spPr>
              <a:xfrm>
                <a:off x="8042463" y="1625871"/>
                <a:ext cx="3647789" cy="2717667"/>
              </a:xfrm>
              <a:prstGeom prst="rect">
                <a:avLst/>
              </a:prstGeom>
              <a:blipFill rotWithShape="1">
                <a:blip r:embed="rId2"/>
                <a:stretch>
                  <a:fillRect l="-3161" b="-2232"/>
                </a:stretch>
              </a:blipFill>
              <a:ln>
                <a:solidFill>
                  <a:schemeClr val="tx1"/>
                </a:solidFill>
              </a:ln>
            </p:spPr>
            <p:txBody>
              <a:bodyPr/>
              <a:lstStyle/>
              <a:p>
                <a:r>
                  <a:rPr lang="zh-CN" altLang="en-US">
                    <a:noFill/>
                  </a:rPr>
                  <a:t> </a:t>
                </a:r>
                <a:endParaRPr lang="zh-CN" altLang="en-US">
                  <a:noFill/>
                </a:endParaRPr>
              </a:p>
            </p:txBody>
          </p:sp>
        </mc:Fallback>
      </mc:AlternateContent>
      <p:pic>
        <p:nvPicPr>
          <p:cNvPr id="12" name="图片 11"/>
          <p:cNvPicPr/>
          <p:nvPr/>
        </p:nvPicPr>
        <p:blipFill>
          <a:blip r:embed="rId3"/>
          <a:stretch>
            <a:fillRect/>
          </a:stretch>
        </p:blipFill>
        <p:spPr>
          <a:xfrm>
            <a:off x="1567204" y="2707689"/>
            <a:ext cx="557018" cy="504401"/>
          </a:xfrm>
          <a:prstGeom prst="rect">
            <a:avLst/>
          </a:prstGeom>
        </p:spPr>
      </p:pic>
      <p:pic>
        <p:nvPicPr>
          <p:cNvPr id="13" name="图片 12"/>
          <p:cNvPicPr/>
          <p:nvPr/>
        </p:nvPicPr>
        <p:blipFill>
          <a:blip r:embed="rId4"/>
          <a:stretch>
            <a:fillRect/>
          </a:stretch>
        </p:blipFill>
        <p:spPr>
          <a:xfrm>
            <a:off x="3241260" y="2824163"/>
            <a:ext cx="493972" cy="284798"/>
          </a:xfrm>
          <a:prstGeom prst="rect">
            <a:avLst/>
          </a:prstGeom>
        </p:spPr>
      </p:pic>
      <p:pic>
        <p:nvPicPr>
          <p:cNvPr id="14" name="图片 13"/>
          <p:cNvPicPr/>
          <p:nvPr/>
        </p:nvPicPr>
        <p:blipFill>
          <a:blip r:embed="rId5"/>
          <a:stretch>
            <a:fillRect/>
          </a:stretch>
        </p:blipFill>
        <p:spPr>
          <a:xfrm>
            <a:off x="6587269" y="2436543"/>
            <a:ext cx="1313247" cy="911567"/>
          </a:xfrm>
          <a:prstGeom prst="rect">
            <a:avLst/>
          </a:prstGeom>
        </p:spPr>
      </p:pic>
      <p:pic>
        <p:nvPicPr>
          <p:cNvPr id="15" name="图片 14"/>
          <p:cNvPicPr/>
          <p:nvPr/>
        </p:nvPicPr>
        <p:blipFill>
          <a:blip r:embed="rId6"/>
          <a:stretch>
            <a:fillRect/>
          </a:stretch>
        </p:blipFill>
        <p:spPr>
          <a:xfrm>
            <a:off x="9198249" y="2547157"/>
            <a:ext cx="530452" cy="301358"/>
          </a:xfrm>
          <a:prstGeom prst="rect">
            <a:avLst/>
          </a:prstGeom>
        </p:spPr>
      </p:pic>
      <p:pic>
        <p:nvPicPr>
          <p:cNvPr id="16" name="图片 15"/>
          <p:cNvPicPr/>
          <p:nvPr/>
        </p:nvPicPr>
        <p:blipFill>
          <a:blip r:embed="rId6"/>
          <a:stretch>
            <a:fillRect/>
          </a:stretch>
        </p:blipFill>
        <p:spPr>
          <a:xfrm>
            <a:off x="9198249" y="3813249"/>
            <a:ext cx="530452" cy="301358"/>
          </a:xfrm>
          <a:prstGeom prst="rect">
            <a:avLst/>
          </a:prstGeom>
        </p:spPr>
      </p:pic>
      <p:sp>
        <p:nvSpPr>
          <p:cNvPr id="17" name="矩形 1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矩形 4">
                <a:extLst>
                  <a:ext uri="{FF2B5EF4-FFF2-40B4-BE49-F238E27FC236}">
                    <a14:artisticCrisscrossEtching id="{1C6D3E8C-05ED-4EDF-8CC0-78E42FBAC6D9}"/>
                  </a:ext>
                </a:extLst>
              </p:cNvPr>
              <p:cNvSpPr/>
              <p:nvPr/>
            </p:nvSpPr>
            <p:spPr>
              <a:xfrm>
                <a:off x="333174" y="891400"/>
                <a:ext cx="11554679" cy="5017143"/>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cs typeface="Times New Roman" panose="02020603050405020304" pitchFamily="18" charset="0"/>
                  </a:rPr>
                  <a:t>解析</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zh-CN" altLang="zh-CN" sz="2800" dirty="0" smtClean="0"/>
                  <a:t>电池</a:t>
                </a:r>
                <a:r>
                  <a:rPr lang="zh-CN" altLang="zh-CN" sz="2800" dirty="0"/>
                  <a:t>充电时</a:t>
                </a:r>
                <a:r>
                  <a:rPr lang="en-US" altLang="zh-CN" sz="2800" dirty="0"/>
                  <a:t>,</a:t>
                </a:r>
                <a:r>
                  <a:rPr lang="zh-CN" altLang="zh-CN" sz="2800" dirty="0"/>
                  <a:t>电解质溶液中的离子移动方向通常遵循</a:t>
                </a:r>
                <a:r>
                  <a:rPr lang="en-US" altLang="zh-CN" sz="2800" dirty="0"/>
                  <a:t>“</a:t>
                </a:r>
                <a:r>
                  <a:rPr lang="zh-CN" altLang="zh-CN" sz="2800" dirty="0"/>
                  <a:t>阴阳相吸</a:t>
                </a:r>
                <a:r>
                  <a:rPr lang="en-US" altLang="zh-CN" sz="2800" dirty="0"/>
                  <a:t>”</a:t>
                </a:r>
                <a:r>
                  <a:rPr lang="zh-CN" altLang="zh-CN" sz="2800" dirty="0"/>
                  <a:t>的规律</a:t>
                </a:r>
                <a:r>
                  <a:rPr lang="en-US" altLang="zh-CN" sz="2800" dirty="0"/>
                  <a:t>,</a:t>
                </a:r>
                <a:r>
                  <a:rPr lang="zh-CN" altLang="zh-CN" sz="2800" dirty="0"/>
                  <a:t>即</a:t>
                </a:r>
                <a:r>
                  <a:rPr lang="en-US" altLang="zh-CN" sz="2800" dirty="0"/>
                  <a:t>“</a:t>
                </a:r>
                <a:r>
                  <a:rPr lang="zh-CN" altLang="zh-CN" sz="2800" dirty="0"/>
                  <a:t>阳离子移向阴极</a:t>
                </a:r>
                <a:r>
                  <a:rPr lang="en-US" altLang="zh-CN" sz="2800" dirty="0"/>
                  <a:t>,</a:t>
                </a:r>
                <a:r>
                  <a:rPr lang="zh-CN" altLang="zh-CN" sz="2800" dirty="0"/>
                  <a:t>阴离子移向阳极</a:t>
                </a:r>
                <a:r>
                  <a:rPr lang="en-US" altLang="zh-CN" sz="2800" dirty="0"/>
                  <a:t>”,</a:t>
                </a:r>
                <a:r>
                  <a:rPr lang="zh-CN" altLang="zh-CN" sz="2800" dirty="0"/>
                  <a:t>据此判断充电时</a:t>
                </a:r>
                <a:r>
                  <a:rPr lang="en-US" altLang="zh-CN" sz="2800" dirty="0"/>
                  <a:t>,</a:t>
                </a:r>
                <a:r>
                  <a:rPr lang="zh-CN" altLang="zh-CN" sz="2800" dirty="0"/>
                  <a:t>电解质溶液中的</a:t>
                </a:r>
                <a:r>
                  <a:rPr lang="en-US" altLang="zh-CN" sz="2800" dirty="0"/>
                  <a:t>K</a:t>
                </a:r>
                <a:r>
                  <a:rPr lang="en-US" altLang="zh-CN" sz="2800" baseline="30000" dirty="0"/>
                  <a:t>+</a:t>
                </a:r>
                <a:r>
                  <a:rPr lang="zh-CN" altLang="zh-CN" sz="2800" dirty="0"/>
                  <a:t>向阴极移动</a:t>
                </a:r>
                <a:r>
                  <a:rPr lang="en-US" altLang="zh-CN" sz="2800" dirty="0"/>
                  <a:t>,A</a:t>
                </a:r>
                <a:r>
                  <a:rPr lang="zh-CN" altLang="zh-CN" sz="2800" dirty="0"/>
                  <a:t>错误。充电反应是放电反应的逆过程</a:t>
                </a:r>
                <a:r>
                  <a:rPr lang="en-US" altLang="zh-CN" sz="2800" dirty="0"/>
                  <a:t>,</a:t>
                </a:r>
                <a:r>
                  <a:rPr lang="zh-CN" altLang="zh-CN" sz="2800" dirty="0"/>
                  <a:t>即充电时电池反应</a:t>
                </a:r>
                <a:r>
                  <a:rPr lang="en-US" altLang="zh-CN" sz="2800" dirty="0"/>
                  <a:t>“2Zn+O</a:t>
                </a:r>
                <a:r>
                  <a:rPr lang="en-US" altLang="zh-CN" sz="2800" baseline="-25000" dirty="0"/>
                  <a:t>2</a:t>
                </a:r>
                <a:r>
                  <a:rPr lang="en-US" altLang="zh-CN" sz="2800" dirty="0"/>
                  <a:t>+4OH</a:t>
                </a:r>
                <a:r>
                  <a:rPr lang="en-US" altLang="zh-CN" sz="2800" baseline="30000" dirty="0"/>
                  <a:t>-</a:t>
                </a:r>
                <a:r>
                  <a:rPr lang="en-US" altLang="zh-CN" sz="2800" dirty="0"/>
                  <a:t>+2H</a:t>
                </a:r>
                <a:r>
                  <a:rPr lang="en-US" altLang="zh-CN" sz="2800" baseline="-25000" dirty="0"/>
                  <a:t>2</a:t>
                </a:r>
                <a:r>
                  <a:rPr lang="en-US" altLang="zh-CN" sz="2800" dirty="0"/>
                  <a:t>O         2Zn(OH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向左进行</a:t>
                </a:r>
                <a:r>
                  <a:rPr lang="en-US" altLang="zh-CN" sz="2800" dirty="0"/>
                  <a:t>,OH</a:t>
                </a:r>
                <a:r>
                  <a:rPr lang="en-US" altLang="zh-CN" sz="2800" baseline="30000" dirty="0"/>
                  <a:t>-</a:t>
                </a:r>
                <a:r>
                  <a:rPr lang="zh-CN" altLang="zh-CN" sz="2800" dirty="0"/>
                  <a:t>是生成物</a:t>
                </a:r>
                <a:r>
                  <a:rPr lang="en-US" altLang="zh-CN" sz="2800" dirty="0"/>
                  <a:t>,</a:t>
                </a:r>
                <a:r>
                  <a:rPr lang="zh-CN" altLang="zh-CN" sz="2800" dirty="0"/>
                  <a:t>故</a:t>
                </a:r>
                <a:r>
                  <a:rPr lang="en-US" altLang="zh-CN" sz="2800" i="1" dirty="0"/>
                  <a:t>c</a:t>
                </a:r>
                <a:r>
                  <a:rPr lang="en-US" altLang="zh-CN" sz="2800" dirty="0"/>
                  <a:t>(OH</a:t>
                </a:r>
                <a:r>
                  <a:rPr lang="en-US" altLang="zh-CN" sz="2800" baseline="30000" dirty="0"/>
                  <a:t>-</a:t>
                </a:r>
                <a:r>
                  <a:rPr lang="en-US" altLang="zh-CN" sz="2800" dirty="0"/>
                  <a:t>)</a:t>
                </a:r>
                <a:r>
                  <a:rPr lang="zh-CN" altLang="zh-CN" sz="2800" dirty="0"/>
                  <a:t>逐渐增大</a:t>
                </a:r>
                <a:r>
                  <a:rPr lang="en-US" altLang="zh-CN" sz="2800" dirty="0"/>
                  <a:t>,B</a:t>
                </a:r>
                <a:r>
                  <a:rPr lang="zh-CN" altLang="zh-CN" sz="2800" dirty="0"/>
                  <a:t>错误。由电池反应判断锌为还原剂</a:t>
                </a:r>
                <a:r>
                  <a:rPr lang="en-US" altLang="zh-CN" sz="2800" dirty="0"/>
                  <a:t>,Zn(OH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为氧化产物</a:t>
                </a:r>
                <a:r>
                  <a:rPr lang="en-US" altLang="zh-CN" sz="2800" dirty="0"/>
                  <a:t>,</a:t>
                </a:r>
                <a:r>
                  <a:rPr lang="zh-CN" altLang="zh-CN" sz="2800" dirty="0"/>
                  <a:t>根据放电时负极反应为</a:t>
                </a:r>
                <a:r>
                  <a:rPr lang="en-US" altLang="zh-CN" sz="2800" dirty="0"/>
                  <a:t>“</a:t>
                </a:r>
                <a:r>
                  <a:rPr lang="zh-CN" altLang="zh-CN" sz="2800" dirty="0"/>
                  <a:t>还原剂</a:t>
                </a:r>
                <a:r>
                  <a:rPr lang="en-US" altLang="zh-CN" sz="2800" dirty="0"/>
                  <a:t>-</a:t>
                </a:r>
                <a:r>
                  <a:rPr lang="en-US" altLang="zh-CN" sz="2800" i="1" dirty="0"/>
                  <a:t>n</a:t>
                </a:r>
                <a:r>
                  <a:rPr lang="en-US" altLang="zh-CN" sz="2800" dirty="0"/>
                  <a:t>e</a:t>
                </a:r>
                <a:r>
                  <a:rPr lang="en-US" altLang="zh-CN" sz="2800" baseline="30000" dirty="0"/>
                  <a:t>-</a:t>
                </a:r>
                <a:r>
                  <a:rPr lang="en-US" altLang="zh-CN" sz="2800" dirty="0"/>
                  <a:t>+</a:t>
                </a:r>
                <a:r>
                  <a:rPr lang="zh-CN" altLang="zh-CN" sz="2800" dirty="0"/>
                  <a:t>介质</a:t>
                </a:r>
                <a:r>
                  <a:rPr lang="en-US" altLang="zh-CN" sz="2800" dirty="0"/>
                  <a:t>         </a:t>
                </a:r>
                <a:r>
                  <a:rPr lang="zh-CN" altLang="zh-CN" sz="2800" dirty="0"/>
                  <a:t>氧化产物</a:t>
                </a:r>
                <a:r>
                  <a:rPr lang="en-US" altLang="zh-CN" sz="2800" dirty="0"/>
                  <a:t>”</a:t>
                </a:r>
                <a:r>
                  <a:rPr lang="zh-CN" altLang="zh-CN" sz="2800" dirty="0"/>
                  <a:t>写出负极反应为</a:t>
                </a:r>
                <a:r>
                  <a:rPr lang="en-US" altLang="zh-CN" sz="2800" dirty="0"/>
                  <a:t>Zn-2e</a:t>
                </a:r>
                <a:r>
                  <a:rPr lang="en-US" altLang="zh-CN" sz="2800" baseline="30000" dirty="0"/>
                  <a:t>-</a:t>
                </a:r>
                <a:r>
                  <a:rPr lang="en-US" altLang="zh-CN" sz="2800" dirty="0"/>
                  <a:t>+4OH</a:t>
                </a:r>
                <a:r>
                  <a:rPr lang="en-US" altLang="zh-CN" sz="2800" baseline="30000" dirty="0"/>
                  <a:t>-            </a:t>
                </a:r>
                <a:r>
                  <a:rPr lang="en-US" altLang="zh-CN" sz="2800" baseline="30000" dirty="0" smtClean="0"/>
                  <a:t>  </a:t>
                </a:r>
                <a:r>
                  <a:rPr lang="en-US" altLang="zh-CN" sz="2800" dirty="0" smtClean="0"/>
                  <a:t>Zn(OH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,C</a:t>
                </a:r>
                <a:r>
                  <a:rPr lang="zh-CN" altLang="zh-CN" sz="2800" dirty="0"/>
                  <a:t>正确。电池反应中电子转移的方向和数目</a:t>
                </a:r>
              </a:p>
            </p:txBody>
          </p:sp>
        </mc:Choice>
        <mc:Fallback>
          <p:sp>
            <p:nvSpPr>
              <p:cNvPr id="5" name="矩形 4"/>
              <p:cNvSpPr>
                <a:spLocks noRot="1" noChangeAspect="1" noMove="1" noResize="1" noEditPoints="1" noAdjustHandles="1" noChangeArrowheads="1" noChangeShapeType="1" noTextEdit="1"/>
              </p:cNvSpPr>
              <p:nvPr/>
            </p:nvSpPr>
            <p:spPr>
              <a:xfrm>
                <a:off x="333174" y="891400"/>
                <a:ext cx="11554679" cy="5017143"/>
              </a:xfrm>
              <a:prstGeom prst="rect">
                <a:avLst/>
              </a:prstGeom>
              <a:blipFill rotWithShape="1">
                <a:blip r:embed="rId1"/>
                <a:stretch>
                  <a:fillRect l="-1108" r="-528" b="-243"/>
                </a:stretch>
              </a:blipFill>
            </p:spPr>
            <p:txBody>
              <a:bodyPr/>
              <a:lstStyle/>
              <a:p>
                <a:r>
                  <a:rPr lang="zh-CN" altLang="en-US">
                    <a:noFill/>
                  </a:rPr>
                  <a:t> </a:t>
                </a:r>
                <a:endParaRPr lang="zh-CN" altLang="en-US">
                  <a:noFill/>
                </a:endParaRPr>
              </a:p>
            </p:txBody>
          </p:sp>
        </mc:Fallback>
      </mc:AlternateContent>
      <p:sp>
        <p:nvSpPr>
          <p:cNvPr id="12" name="矩形 11"/>
          <p:cNvSpPr/>
          <p:nvPr/>
        </p:nvSpPr>
        <p:spPr>
          <a:xfrm>
            <a:off x="332520" y="239901"/>
            <a:ext cx="11554679"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p>
        </p:txBody>
      </p:sp>
      <p:pic>
        <p:nvPicPr>
          <p:cNvPr id="6" name="图片 5"/>
          <p:cNvPicPr/>
          <p:nvPr/>
        </p:nvPicPr>
        <p:blipFill>
          <a:blip r:embed="rId2"/>
          <a:stretch>
            <a:fillRect/>
          </a:stretch>
        </p:blipFill>
        <p:spPr>
          <a:xfrm>
            <a:off x="3771498" y="3117163"/>
            <a:ext cx="646048" cy="367030"/>
          </a:xfrm>
          <a:prstGeom prst="rect">
            <a:avLst/>
          </a:prstGeom>
        </p:spPr>
      </p:pic>
      <p:pic>
        <p:nvPicPr>
          <p:cNvPr id="8" name="图片 7"/>
          <p:cNvPicPr/>
          <p:nvPr/>
        </p:nvPicPr>
        <p:blipFill>
          <a:blip r:embed="rId2"/>
          <a:stretch>
            <a:fillRect/>
          </a:stretch>
        </p:blipFill>
        <p:spPr>
          <a:xfrm>
            <a:off x="5654955" y="4546177"/>
            <a:ext cx="646048" cy="367030"/>
          </a:xfrm>
          <a:prstGeom prst="rect">
            <a:avLst/>
          </a:prstGeom>
        </p:spPr>
      </p:pic>
      <p:pic>
        <p:nvPicPr>
          <p:cNvPr id="10" name="图片 9"/>
          <p:cNvPicPr/>
          <p:nvPr/>
        </p:nvPicPr>
        <p:blipFill>
          <a:blip r:embed="rId2"/>
          <a:stretch>
            <a:fillRect/>
          </a:stretch>
        </p:blipFill>
        <p:spPr>
          <a:xfrm>
            <a:off x="1480343" y="5341884"/>
            <a:ext cx="646048" cy="367030"/>
          </a:xfrm>
          <a:prstGeom prst="rect">
            <a:avLst/>
          </a:prstGeom>
        </p:spPr>
      </p:pic>
      <p:sp>
        <p:nvSpPr>
          <p:cNvPr id="13" name="矩形 12"/>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8660" y="641401"/>
            <a:ext cx="11554679" cy="2677656"/>
          </a:xfrm>
          <a:prstGeom prst="rect">
            <a:avLst/>
          </a:prstGeom>
        </p:spPr>
        <p:txBody>
          <a:bodyPr wrap="square">
            <a:spAutoFit/>
          </a:bodyPr>
          <a:lstStyle/>
          <a:p>
            <a:pPr>
              <a:lnSpc>
                <a:spcPct val="150000"/>
              </a:lnSpc>
            </a:pPr>
            <a:r>
              <a:rPr lang="zh-CN" altLang="zh-CN" sz="2800" dirty="0"/>
              <a:t>为</a:t>
            </a:r>
            <a:r>
              <a:rPr lang="en-US" altLang="zh-CN" sz="2800" dirty="0"/>
              <a:t>                                                         ,</a:t>
            </a:r>
            <a:endParaRPr lang="en-US" altLang="zh-CN" sz="2800" dirty="0"/>
          </a:p>
          <a:p>
            <a:pPr>
              <a:lnSpc>
                <a:spcPct val="150000"/>
              </a:lnSpc>
            </a:pPr>
            <a:endParaRPr lang="en-US" altLang="zh-CN" sz="2800" dirty="0"/>
          </a:p>
          <a:p>
            <a:pPr>
              <a:lnSpc>
                <a:spcPct val="150000"/>
              </a:lnSpc>
            </a:pPr>
            <a:r>
              <a:rPr lang="zh-CN" altLang="zh-CN" sz="2800" dirty="0"/>
              <a:t>即放电时</a:t>
            </a:r>
            <a:r>
              <a:rPr lang="en-US" altLang="zh-CN" sz="2800" dirty="0"/>
              <a:t>,</a:t>
            </a:r>
            <a:r>
              <a:rPr lang="zh-CN" altLang="zh-CN" sz="2800" dirty="0"/>
              <a:t>电路中通过</a:t>
            </a:r>
            <a:r>
              <a:rPr lang="en-US" altLang="zh-CN" sz="2800" dirty="0"/>
              <a:t>4 </a:t>
            </a:r>
            <a:r>
              <a:rPr lang="en-US" altLang="zh-CN" sz="2800" dirty="0" err="1"/>
              <a:t>mol</a:t>
            </a:r>
            <a:r>
              <a:rPr lang="zh-CN" altLang="zh-CN" sz="2800" dirty="0"/>
              <a:t>电子</a:t>
            </a:r>
            <a:r>
              <a:rPr lang="en-US" altLang="zh-CN" sz="2800" dirty="0"/>
              <a:t>,</a:t>
            </a:r>
            <a:r>
              <a:rPr lang="zh-CN" altLang="zh-CN" sz="2800" dirty="0"/>
              <a:t>消耗氧气</a:t>
            </a:r>
            <a:r>
              <a:rPr lang="en-US" altLang="zh-CN" sz="2800" dirty="0"/>
              <a:t>22.4 L(</a:t>
            </a:r>
            <a:r>
              <a:rPr lang="zh-CN" altLang="zh-CN" sz="2800" dirty="0"/>
              <a:t>标准状况</a:t>
            </a:r>
            <a:r>
              <a:rPr lang="en-US" altLang="zh-CN" sz="2800" dirty="0"/>
              <a:t>),D</a:t>
            </a:r>
            <a:r>
              <a:rPr lang="zh-CN" altLang="zh-CN" sz="2800" dirty="0"/>
              <a:t>错误。</a:t>
            </a:r>
            <a:endParaRPr lang="zh-CN" altLang="zh-CN" sz="2800" dirty="0"/>
          </a:p>
          <a:p>
            <a:pPr>
              <a:lnSpc>
                <a:spcPct val="150000"/>
              </a:lnSpc>
            </a:pPr>
            <a:endParaRPr lang="zh-CN" altLang="zh-CN" sz="2800" dirty="0"/>
          </a:p>
        </p:txBody>
      </p:sp>
      <p:pic>
        <p:nvPicPr>
          <p:cNvPr id="11" name="图片 10"/>
          <p:cNvPicPr/>
          <p:nvPr/>
        </p:nvPicPr>
        <p:blipFill>
          <a:blip r:embed="rId1"/>
          <a:stretch>
            <a:fillRect/>
          </a:stretch>
        </p:blipFill>
        <p:spPr>
          <a:xfrm>
            <a:off x="909060" y="332588"/>
            <a:ext cx="4834045" cy="886607"/>
          </a:xfrm>
          <a:prstGeom prst="rect">
            <a:avLst/>
          </a:prstGeom>
        </p:spPr>
      </p:pic>
      <p:sp>
        <p:nvSpPr>
          <p:cNvPr id="7" name="矩形 6"/>
          <p:cNvSpPr/>
          <p:nvPr/>
        </p:nvSpPr>
        <p:spPr>
          <a:xfrm>
            <a:off x="318661" y="3059668"/>
            <a:ext cx="3338940"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cs typeface="Times New Roman" panose="02020603050405020304" charset="0"/>
              </a:rPr>
              <a:t>答案       </a:t>
            </a:r>
            <a:r>
              <a:rPr lang="en-US" altLang="zh-CN" sz="2800" b="1" dirty="0">
                <a:latin typeface="Times New Roman" panose="02020603050405020304" charset="0"/>
                <a:cs typeface="Times New Roman" panose="02020603050405020304" charset="0"/>
              </a:rPr>
              <a:t>C</a:t>
            </a:r>
            <a:endParaRPr lang="zh-CN" altLang="zh-CN" sz="2800" dirty="0"/>
          </a:p>
        </p:txBody>
      </p:sp>
      <p:sp>
        <p:nvSpPr>
          <p:cNvPr id="9" name="矩形 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5262979"/>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7</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高考组合题</a:t>
            </a:r>
            <a:r>
              <a:rPr lang="en-US" altLang="zh-CN" sz="2800" dirty="0"/>
              <a:t>](1)[2015</a:t>
            </a:r>
            <a:r>
              <a:rPr lang="zh-CN" altLang="zh-CN" sz="2800" dirty="0"/>
              <a:t>新课标全国卷</a:t>
            </a:r>
            <a:r>
              <a:rPr lang="en-US" altLang="zh-CN" sz="2800" dirty="0"/>
              <a:t>Ⅱ,26(1)(2),4</a:t>
            </a:r>
            <a:r>
              <a:rPr lang="zh-CN" altLang="zh-CN" sz="2800" dirty="0"/>
              <a:t>分</a:t>
            </a:r>
            <a:r>
              <a:rPr lang="en-US" altLang="zh-CN" sz="2800" dirty="0"/>
              <a:t>]</a:t>
            </a:r>
            <a:r>
              <a:rPr lang="zh-CN" altLang="zh-CN" sz="2800" dirty="0"/>
              <a:t>酸性锌锰干电池是一种一次性电池</a:t>
            </a:r>
            <a:r>
              <a:rPr lang="en-US" altLang="zh-CN" sz="2800" dirty="0"/>
              <a:t>,</a:t>
            </a:r>
            <a:r>
              <a:rPr lang="zh-CN" altLang="zh-CN" sz="2800" dirty="0"/>
              <a:t>外壳为金属锌</a:t>
            </a:r>
            <a:r>
              <a:rPr lang="en-US" altLang="zh-CN" sz="2800" dirty="0"/>
              <a:t>,</a:t>
            </a:r>
            <a:r>
              <a:rPr lang="zh-CN" altLang="zh-CN" sz="2800" dirty="0"/>
              <a:t>中间是碳棒</a:t>
            </a:r>
            <a:r>
              <a:rPr lang="en-US" altLang="zh-CN" sz="2800" dirty="0"/>
              <a:t>,</a:t>
            </a:r>
            <a:r>
              <a:rPr lang="zh-CN" altLang="zh-CN" sz="2800" dirty="0"/>
              <a:t>其周围是由碳粉、</a:t>
            </a:r>
            <a:r>
              <a:rPr lang="en-US" altLang="zh-CN" sz="2800" dirty="0"/>
              <a:t>MnO</a:t>
            </a:r>
            <a:r>
              <a:rPr lang="en-US" altLang="zh-CN" sz="2800" baseline="-25000" dirty="0"/>
              <a:t>2</a:t>
            </a:r>
            <a:r>
              <a:rPr lang="zh-CN" altLang="zh-CN" sz="2800" dirty="0"/>
              <a:t>、</a:t>
            </a:r>
            <a:r>
              <a:rPr lang="en-US" altLang="zh-CN" sz="2800" dirty="0"/>
              <a:t>ZnCl</a:t>
            </a:r>
            <a:r>
              <a:rPr lang="en-US" altLang="zh-CN" sz="2800" baseline="-25000" dirty="0"/>
              <a:t>2</a:t>
            </a:r>
            <a:r>
              <a:rPr lang="zh-CN" altLang="zh-CN" sz="2800" dirty="0"/>
              <a:t>和</a:t>
            </a:r>
            <a:r>
              <a:rPr lang="en-US" altLang="zh-CN" sz="2800" dirty="0"/>
              <a:t>NH</a:t>
            </a:r>
            <a:r>
              <a:rPr lang="en-US" altLang="zh-CN" sz="2800" baseline="-25000" dirty="0"/>
              <a:t>4</a:t>
            </a:r>
            <a:r>
              <a:rPr lang="en-US" altLang="zh-CN" sz="2800" dirty="0"/>
              <a:t>Cl</a:t>
            </a:r>
            <a:r>
              <a:rPr lang="zh-CN" altLang="zh-CN" sz="2800" dirty="0"/>
              <a:t>等组成的糊状填充物。该电池放电过程产生</a:t>
            </a:r>
            <a:r>
              <a:rPr lang="en-US" altLang="zh-CN" sz="2800" dirty="0" err="1"/>
              <a:t>MnOOH</a:t>
            </a:r>
            <a:r>
              <a:rPr lang="zh-CN" altLang="zh-CN" sz="2800" dirty="0"/>
              <a:t>。回答下列问题</a:t>
            </a:r>
            <a:r>
              <a:rPr lang="en-US" altLang="zh-CN" sz="2800" dirty="0"/>
              <a:t>:</a:t>
            </a:r>
            <a:endParaRPr lang="zh-CN" altLang="zh-CN" sz="2800" dirty="0"/>
          </a:p>
          <a:p>
            <a:pPr>
              <a:lnSpc>
                <a:spcPct val="150000"/>
              </a:lnSpc>
            </a:pPr>
            <a:r>
              <a:rPr lang="en-US" altLang="zh-CN" sz="2800" dirty="0"/>
              <a:t>①</a:t>
            </a:r>
            <a:r>
              <a:rPr lang="zh-CN" altLang="zh-CN" sz="2800" dirty="0"/>
              <a:t>该电池的正极反应式为</a:t>
            </a:r>
            <a:r>
              <a:rPr lang="zh-CN" altLang="zh-CN" sz="2800" u="sng" dirty="0"/>
              <a:t>　　　　　　　　　</a:t>
            </a:r>
            <a:r>
              <a:rPr lang="en-US" altLang="zh-CN" sz="2800" dirty="0"/>
              <a:t>,</a:t>
            </a:r>
            <a:r>
              <a:rPr lang="zh-CN" altLang="zh-CN" sz="2800" dirty="0"/>
              <a:t>电池反应的离子方程式为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维持电流强度为</a:t>
            </a:r>
            <a:r>
              <a:rPr lang="en-US" altLang="zh-CN" sz="2800" dirty="0"/>
              <a:t>0.5 A,</a:t>
            </a:r>
            <a:r>
              <a:rPr lang="zh-CN" altLang="zh-CN" sz="2800" dirty="0"/>
              <a:t>电池工作</a:t>
            </a:r>
            <a:r>
              <a:rPr lang="en-US" altLang="zh-CN" sz="2800" dirty="0"/>
              <a:t>5</a:t>
            </a:r>
            <a:r>
              <a:rPr lang="zh-CN" altLang="zh-CN" sz="2800" dirty="0"/>
              <a:t>分钟</a:t>
            </a:r>
            <a:r>
              <a:rPr lang="en-US" altLang="zh-CN" sz="2800" dirty="0"/>
              <a:t>,</a:t>
            </a:r>
            <a:r>
              <a:rPr lang="zh-CN" altLang="zh-CN" sz="2800" dirty="0"/>
              <a:t>理论上消耗锌</a:t>
            </a:r>
            <a:r>
              <a:rPr lang="zh-CN" altLang="zh-CN" sz="2800" u="sng" dirty="0"/>
              <a:t>　　　</a:t>
            </a:r>
            <a:r>
              <a:rPr lang="en-US" altLang="zh-CN" sz="2800" dirty="0"/>
              <a:t>g</a:t>
            </a:r>
            <a:r>
              <a:rPr lang="zh-CN" altLang="zh-CN" sz="2800" dirty="0"/>
              <a:t>。</a:t>
            </a:r>
            <a:r>
              <a:rPr lang="en-US" altLang="zh-CN" sz="2800" dirty="0"/>
              <a:t>(</a:t>
            </a:r>
            <a:r>
              <a:rPr lang="zh-CN" altLang="zh-CN" sz="2800" dirty="0"/>
              <a:t>已知</a:t>
            </a:r>
            <a:r>
              <a:rPr lang="en-US" altLang="zh-CN" sz="2800" i="1" dirty="0"/>
              <a:t>F</a:t>
            </a:r>
            <a:r>
              <a:rPr lang="en-US" altLang="zh-CN" sz="2800" dirty="0"/>
              <a:t>=96 500 C·mol</a:t>
            </a:r>
            <a:r>
              <a:rPr lang="en-US" altLang="zh-CN" sz="2800" baseline="30000" dirty="0"/>
              <a:t>-1</a:t>
            </a:r>
            <a:r>
              <a:rPr lang="en-US" altLang="zh-CN" sz="2800" dirty="0"/>
              <a:t>) </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799" y="-2"/>
            <a:ext cx="558721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原电池中电极反应式的书写</a:t>
            </a:r>
            <a:endParaRPr lang="en-US" altLang="zh-CN" sz="2800" dirty="0">
              <a:solidFill>
                <a:srgbClr val="DA251C"/>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9BCFBCDB-577C-4C84-9BF9-814CC413FB39}"/>
                  </a:ext>
                </a:extLst>
              </p:cNvPr>
              <p:cNvSpPr/>
              <p:nvPr/>
            </p:nvSpPr>
            <p:spPr>
              <a:xfrm>
                <a:off x="250487" y="369011"/>
                <a:ext cx="11723912" cy="1954894"/>
              </a:xfrm>
              <a:prstGeom prst="rect">
                <a:avLst/>
              </a:prstGeom>
            </p:spPr>
            <p:txBody>
              <a:bodyPr wrap="square">
                <a:spAutoFit/>
              </a:bodyPr>
              <a:lstStyle/>
              <a:p>
                <a:pPr>
                  <a:lnSpc>
                    <a:spcPct val="150000"/>
                  </a:lnSpc>
                </a:pPr>
                <a:r>
                  <a:rPr lang="en-US" altLang="zh-CN" sz="2800" dirty="0"/>
                  <a:t>(2)[2015</a:t>
                </a:r>
                <a:r>
                  <a:rPr lang="zh-CN" altLang="zh-CN" sz="2800" dirty="0"/>
                  <a:t>广东理综</a:t>
                </a:r>
                <a:r>
                  <a:rPr lang="en-US" altLang="zh-CN" sz="2800" dirty="0"/>
                  <a:t>, 32(5),3</a:t>
                </a:r>
                <a:r>
                  <a:rPr lang="zh-CN" altLang="zh-CN" sz="2800" dirty="0"/>
                  <a:t>分</a:t>
                </a:r>
                <a:r>
                  <a:rPr lang="en-US" altLang="zh-CN" sz="2800" dirty="0"/>
                  <a:t>] </a:t>
                </a:r>
                <a:r>
                  <a:rPr lang="zh-CN" altLang="zh-CN" sz="2800" dirty="0"/>
                  <a:t>一种可超快充电的新型铝电池</a:t>
                </a:r>
                <a:r>
                  <a:rPr lang="en-US" altLang="zh-CN" sz="2800" dirty="0"/>
                  <a:t>,</a:t>
                </a:r>
                <a:r>
                  <a:rPr lang="zh-CN" altLang="zh-CN" sz="2800" dirty="0"/>
                  <a:t>充放电时</a:t>
                </a:r>
                <a:r>
                  <a:rPr lang="en-US" altLang="zh-CN" sz="2800" dirty="0" err="1"/>
                  <a:t>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和</a:t>
                </a:r>
                <a:r>
                  <a:rPr lang="en-US" altLang="zh-CN" sz="2800" dirty="0"/>
                  <a:t>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zh-CN" altLang="zh-CN" sz="2800" dirty="0"/>
                  <a:t>两种离子在</a:t>
                </a:r>
                <a:r>
                  <a:rPr lang="en-US" altLang="zh-CN" sz="2800" dirty="0"/>
                  <a:t>Al</a:t>
                </a:r>
                <a:r>
                  <a:rPr lang="zh-CN" altLang="zh-CN" sz="2800" dirty="0"/>
                  <a:t>电极上相互转化</a:t>
                </a:r>
                <a:r>
                  <a:rPr lang="en-US" altLang="zh-CN" sz="2800" dirty="0"/>
                  <a:t>,</a:t>
                </a:r>
                <a:r>
                  <a:rPr lang="zh-CN" altLang="zh-CN" sz="2800" dirty="0"/>
                  <a:t>其他离子不参与电极反应。放电时负极</a:t>
                </a:r>
                <a:r>
                  <a:rPr lang="en-US" altLang="zh-CN" sz="2800" dirty="0"/>
                  <a:t>Al</a:t>
                </a:r>
                <a:r>
                  <a:rPr lang="zh-CN" altLang="zh-CN" sz="2800" dirty="0"/>
                  <a:t>的电极反应式为</a:t>
                </a:r>
                <a:r>
                  <a:rPr lang="zh-CN" altLang="zh-CN" sz="2800" u="sng" dirty="0"/>
                  <a:t>　　　　　　　　　　　　</a:t>
                </a:r>
                <a:r>
                  <a:rPr lang="zh-CN" altLang="zh-CN" sz="2800" dirty="0"/>
                  <a:t>。</a:t>
                </a:r>
                <a:r>
                  <a:rPr lang="en-US" altLang="zh-CN" sz="2800" dirty="0"/>
                  <a:t> </a:t>
                </a:r>
                <a:endParaRPr lang="zh-CN" altLang="zh-CN" sz="2800" dirty="0"/>
              </a:p>
            </p:txBody>
          </p:sp>
        </mc:Choice>
        <mc:Fallback>
          <p:sp>
            <p:nvSpPr>
              <p:cNvPr id="9" name="矩形 8"/>
              <p:cNvSpPr>
                <a:spLocks noRot="1" noChangeAspect="1" noMove="1" noResize="1" noEditPoints="1" noAdjustHandles="1" noChangeArrowheads="1" noChangeShapeType="1" noTextEdit="1"/>
              </p:cNvSpPr>
              <p:nvPr/>
            </p:nvSpPr>
            <p:spPr>
              <a:xfrm>
                <a:off x="250487" y="369011"/>
                <a:ext cx="11723912" cy="1954894"/>
              </a:xfrm>
              <a:prstGeom prst="rect">
                <a:avLst/>
              </a:prstGeom>
              <a:blipFill rotWithShape="1">
                <a:blip r:embed="rId1"/>
                <a:stretch>
                  <a:fillRect l="-1040" r="-208" b="-8125"/>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354464"/>
            <a:ext cx="11723912" cy="523220"/>
          </a:xfrm>
          <a:prstGeom prst="rect">
            <a:avLst/>
          </a:prstGeom>
        </p:spPr>
        <p:txBody>
          <a:bodyPr wrap="square">
            <a:spAutoFit/>
          </a:bodyPr>
          <a:lstStyle/>
          <a:p>
            <a:r>
              <a:rPr lang="zh-CN" altLang="zh-CN" sz="2800" dirty="0"/>
              <a:t>　</a:t>
            </a:r>
            <a:endParaRPr lang="zh-CN" altLang="zh-CN" sz="2800" dirty="0"/>
          </a:p>
        </p:txBody>
      </p:sp>
      <mc:AlternateContent xmlns:mc="http://schemas.openxmlformats.org/markup-compatibility/2006">
        <mc:Choice xmlns:a14="http://schemas.microsoft.com/office/drawing/2010/main" Requires="a14">
          <p:sp>
            <p:nvSpPr>
              <p:cNvPr id="5" name="矩形 4">
                <a:extLst>
                  <a:ext uri="{FF2B5EF4-FFF2-40B4-BE49-F238E27FC236}">
                    <a14:artisticCrisscrossEtching id="{4AE8229A-93A3-403E-AF96-8D78149BF427}"/>
                  </a:ext>
                </a:extLst>
              </p:cNvPr>
              <p:cNvSpPr/>
              <p:nvPr/>
            </p:nvSpPr>
            <p:spPr>
              <a:xfrm>
                <a:off x="250487" y="697039"/>
                <a:ext cx="11723912" cy="3970318"/>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解析</a:t>
                </a:r>
                <a:r>
                  <a:rPr lang="en-US" altLang="zh-CN" sz="2800" b="1" dirty="0" smtClean="0">
                    <a:solidFill>
                      <a:srgbClr val="DA251C"/>
                    </a:solidFill>
                    <a:cs typeface="Times New Roman"/>
                  </a:rPr>
                  <a:t>   </a:t>
                </a:r>
                <a:r>
                  <a:rPr lang="en-US" altLang="zh-CN" sz="2800" dirty="0" smtClean="0"/>
                  <a:t>(</a:t>
                </a:r>
                <a:r>
                  <a:rPr lang="en-US" altLang="zh-CN" sz="2800" dirty="0"/>
                  <a:t>1)①</a:t>
                </a:r>
                <a:r>
                  <a:rPr lang="zh-CN" altLang="zh-CN" sz="2800" dirty="0"/>
                  <a:t>该电池为酸性电池</a:t>
                </a:r>
                <a:r>
                  <a:rPr lang="en-US" altLang="zh-CN" sz="2800" dirty="0"/>
                  <a:t>,</a:t>
                </a:r>
                <a:r>
                  <a:rPr lang="zh-CN" altLang="zh-CN" sz="2800" dirty="0"/>
                  <a:t>正极发生还原反应</a:t>
                </a:r>
                <a:r>
                  <a:rPr lang="en-US" altLang="zh-CN" sz="2800" dirty="0"/>
                  <a:t>,</a:t>
                </a:r>
                <a:r>
                  <a:rPr lang="zh-CN" altLang="zh-CN" sz="2800" dirty="0"/>
                  <a:t>电极反应式为</a:t>
                </a:r>
                <a:r>
                  <a:rPr lang="en-US" altLang="zh-CN" sz="2800" dirty="0"/>
                  <a:t>MnO</a:t>
                </a:r>
                <a:r>
                  <a:rPr lang="en-US" altLang="zh-CN" sz="2800" baseline="-25000" dirty="0"/>
                  <a:t>2</a:t>
                </a:r>
                <a:r>
                  <a:rPr lang="en-US" altLang="zh-CN" sz="2800" dirty="0"/>
                  <a:t>+H</a:t>
                </a:r>
                <a:r>
                  <a:rPr lang="en-US" altLang="zh-CN" sz="2800" baseline="30000" dirty="0"/>
                  <a:t>+</a:t>
                </a:r>
                <a:r>
                  <a:rPr lang="en-US" altLang="zh-CN" sz="2800" dirty="0"/>
                  <a:t>+</a:t>
                </a:r>
                <a:r>
                  <a:rPr lang="en-US" altLang="zh-CN" sz="2800" dirty="0" smtClean="0"/>
                  <a:t>e</a:t>
                </a:r>
                <a:r>
                  <a:rPr lang="en-US" altLang="zh-CN" sz="2800" baseline="30000" dirty="0" smtClean="0"/>
                  <a:t>-          </a:t>
                </a:r>
                <a:r>
                  <a:rPr lang="en-US" altLang="zh-CN" sz="2800" dirty="0" err="1" smtClean="0"/>
                  <a:t>MnOOH</a:t>
                </a:r>
                <a:r>
                  <a:rPr lang="en-US" altLang="zh-CN" sz="2800" dirty="0"/>
                  <a:t>;</a:t>
                </a:r>
                <a:r>
                  <a:rPr lang="zh-CN" altLang="zh-CN" sz="2800" dirty="0"/>
                  <a:t>电池反应为</a:t>
                </a:r>
                <a:r>
                  <a:rPr lang="en-US" altLang="zh-CN" sz="2800" dirty="0"/>
                  <a:t>Zn</a:t>
                </a:r>
                <a:r>
                  <a:rPr lang="zh-CN" altLang="zh-CN" sz="2800" dirty="0"/>
                  <a:t>与</a:t>
                </a:r>
                <a:r>
                  <a:rPr lang="en-US" altLang="zh-CN" sz="2800" dirty="0"/>
                  <a:t>MnO</a:t>
                </a:r>
                <a:r>
                  <a:rPr lang="en-US" altLang="zh-CN" sz="2800" baseline="-25000" dirty="0"/>
                  <a:t>2</a:t>
                </a:r>
                <a:r>
                  <a:rPr lang="zh-CN" altLang="zh-CN" sz="2800" dirty="0"/>
                  <a:t>在酸性条件下的反应</a:t>
                </a:r>
                <a:r>
                  <a:rPr lang="en-US" altLang="zh-CN" sz="2800" dirty="0"/>
                  <a:t>,</a:t>
                </a:r>
                <a:r>
                  <a:rPr lang="zh-CN" altLang="zh-CN" sz="2800" dirty="0"/>
                  <a:t>生成</a:t>
                </a:r>
                <a:r>
                  <a:rPr lang="en-US" altLang="zh-CN" sz="2800" dirty="0"/>
                  <a:t>Zn</a:t>
                </a:r>
                <a:r>
                  <a:rPr lang="en-US" altLang="zh-CN" sz="2800" baseline="30000" dirty="0"/>
                  <a:t>2+</a:t>
                </a:r>
                <a:r>
                  <a:rPr lang="zh-CN" altLang="zh-CN" sz="2800" dirty="0"/>
                  <a:t>和</a:t>
                </a:r>
                <a:r>
                  <a:rPr lang="en-US" altLang="zh-CN" sz="2800" dirty="0" err="1"/>
                  <a:t>MnOOH</a:t>
                </a:r>
                <a:r>
                  <a:rPr lang="zh-CN" altLang="zh-CN" sz="2800" dirty="0"/>
                  <a:t>。</a:t>
                </a:r>
                <a:r>
                  <a:rPr lang="en-US" altLang="zh-CN" sz="2800" dirty="0"/>
                  <a:t>②</a:t>
                </a:r>
                <a:r>
                  <a:rPr lang="zh-CN" altLang="zh-CN" sz="2800" dirty="0"/>
                  <a:t>电池工作</a:t>
                </a:r>
                <a:r>
                  <a:rPr lang="en-US" altLang="zh-CN" sz="2800" dirty="0"/>
                  <a:t>5 min,</a:t>
                </a:r>
                <a:r>
                  <a:rPr lang="zh-CN" altLang="zh-CN" sz="2800" dirty="0"/>
                  <a:t>输出的总电荷量</a:t>
                </a:r>
                <a:r>
                  <a:rPr lang="en-US" altLang="zh-CN" sz="2800" i="1" dirty="0"/>
                  <a:t>Q=It</a:t>
                </a:r>
                <a:r>
                  <a:rPr lang="en-US" altLang="zh-CN" sz="2800" dirty="0"/>
                  <a:t>=0.5×5×60 C=150 C,</a:t>
                </a:r>
                <a:r>
                  <a:rPr lang="zh-CN" altLang="zh-CN" sz="2800" dirty="0"/>
                  <a:t>则转移电子的物质的量为</a:t>
                </a:r>
                <a:r>
                  <a:rPr lang="en-US" altLang="zh-CN" sz="2800" dirty="0"/>
                  <a:t>150/96 500 mol,1 </a:t>
                </a:r>
                <a:r>
                  <a:rPr lang="en-US" altLang="zh-CN" sz="2800" dirty="0" err="1"/>
                  <a:t>mol</a:t>
                </a:r>
                <a:r>
                  <a:rPr lang="en-US" altLang="zh-CN" sz="2800" dirty="0"/>
                  <a:t> Zn</a:t>
                </a:r>
                <a:r>
                  <a:rPr lang="zh-CN" altLang="zh-CN" sz="2800" dirty="0"/>
                  <a:t>失去</a:t>
                </a:r>
                <a:r>
                  <a:rPr lang="en-US" altLang="zh-CN" sz="2800" dirty="0"/>
                  <a:t>2 </a:t>
                </a:r>
                <a:r>
                  <a:rPr lang="en-US" altLang="zh-CN" sz="2800" dirty="0" err="1"/>
                  <a:t>mol</a:t>
                </a:r>
                <a:r>
                  <a:rPr lang="zh-CN" altLang="zh-CN" sz="2800" dirty="0"/>
                  <a:t>电子</a:t>
                </a:r>
                <a:r>
                  <a:rPr lang="en-US" altLang="zh-CN" sz="2800" dirty="0"/>
                  <a:t>,</a:t>
                </a:r>
                <a:r>
                  <a:rPr lang="zh-CN" altLang="zh-CN" sz="2800" dirty="0"/>
                  <a:t>则此过程消耗锌的质量</a:t>
                </a:r>
                <a:r>
                  <a:rPr lang="en-US" altLang="zh-CN" sz="2800" i="1" dirty="0"/>
                  <a:t>m</a:t>
                </a:r>
                <a:r>
                  <a:rPr lang="en-US" altLang="zh-CN" sz="2800" dirty="0"/>
                  <a:t>(Zn)= 65×1/2×150/96 500 g≈0.05 g</a:t>
                </a:r>
                <a:r>
                  <a:rPr lang="zh-CN" altLang="zh-CN" sz="2800" dirty="0"/>
                  <a:t>。</a:t>
                </a:r>
                <a:r>
                  <a:rPr lang="en-US" altLang="zh-CN" sz="2800" dirty="0"/>
                  <a:t>(2) </a:t>
                </a:r>
                <a:r>
                  <a:rPr lang="zh-CN" altLang="zh-CN" sz="2800" dirty="0"/>
                  <a:t>放电时</a:t>
                </a:r>
                <a:r>
                  <a:rPr lang="en-US" altLang="zh-CN" sz="2800" dirty="0"/>
                  <a:t>,</a:t>
                </a:r>
                <a:r>
                  <a:rPr lang="zh-CN" altLang="zh-CN" sz="2800" dirty="0"/>
                  <a:t>负极发生氧化反应</a:t>
                </a:r>
                <a:r>
                  <a:rPr lang="en-US" altLang="zh-CN" sz="2800" dirty="0"/>
                  <a:t>,</a:t>
                </a:r>
                <a:r>
                  <a:rPr lang="zh-CN" altLang="zh-CN" sz="2800" dirty="0"/>
                  <a:t>且</a:t>
                </a:r>
                <a:r>
                  <a:rPr lang="en-US" altLang="zh-CN" sz="2800" dirty="0" err="1"/>
                  <a:t>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参与电极反应</a:t>
                </a:r>
                <a:r>
                  <a:rPr lang="en-US" altLang="zh-CN" sz="2800" dirty="0"/>
                  <a:t>,</a:t>
                </a:r>
                <a:r>
                  <a:rPr lang="zh-CN" altLang="zh-CN" sz="2800" dirty="0"/>
                  <a:t>其反应式为</a:t>
                </a:r>
                <a:r>
                  <a:rPr lang="en-US" altLang="zh-CN" sz="2800" dirty="0"/>
                  <a:t>Al-3e</a:t>
                </a:r>
                <a:r>
                  <a:rPr lang="en-US" altLang="zh-CN" sz="2800" baseline="30000" dirty="0"/>
                  <a:t>-</a:t>
                </a:r>
                <a:r>
                  <a:rPr lang="en-US" altLang="zh-CN" sz="2800" dirty="0"/>
                  <a:t>+7AlC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en-US" altLang="zh-CN" sz="2800" b="1" dirty="0"/>
                  <a:t>        </a:t>
                </a:r>
                <a:r>
                  <a:rPr lang="zh-CN" altLang="zh-CN" sz="2800" dirty="0"/>
                  <a:t> </a:t>
                </a:r>
                <a:r>
                  <a:rPr lang="en-US" altLang="zh-CN" sz="2800" dirty="0"/>
                  <a:t>4Al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zh-CN" altLang="zh-CN" sz="2800" dirty="0"/>
                  <a:t>。</a:t>
                </a:r>
                <a:endParaRPr lang="zh-CN" altLang="zh-CN" sz="2800" b="1" dirty="0"/>
              </a:p>
            </p:txBody>
          </p:sp>
        </mc:Choice>
        <mc:Fallback>
          <p:sp>
            <p:nvSpPr>
              <p:cNvPr id="5" name="矩形 4"/>
              <p:cNvSpPr>
                <a:spLocks noRot="1" noChangeAspect="1" noMove="1" noResize="1" noEditPoints="1" noAdjustHandles="1" noChangeArrowheads="1" noChangeShapeType="1" noTextEdit="1"/>
              </p:cNvSpPr>
              <p:nvPr/>
            </p:nvSpPr>
            <p:spPr>
              <a:xfrm>
                <a:off x="250487" y="697039"/>
                <a:ext cx="11723912" cy="3970318"/>
              </a:xfrm>
              <a:prstGeom prst="rect">
                <a:avLst/>
              </a:prstGeom>
              <a:blipFill rotWithShape="1">
                <a:blip r:embed="rId1"/>
                <a:stretch>
                  <a:fillRect l="-1040" b="-1380"/>
                </a:stretch>
              </a:blipFill>
            </p:spPr>
            <p:txBody>
              <a:bodyPr/>
              <a:lstStyle/>
              <a:p>
                <a:r>
                  <a:rPr lang="zh-CN" altLang="en-US">
                    <a:noFill/>
                  </a:rPr>
                  <a:t> </a:t>
                </a:r>
                <a:endParaRPr lang="zh-CN" altLang="en-US">
                  <a:noFill/>
                </a:endParaRPr>
              </a:p>
            </p:txBody>
          </p:sp>
        </mc:Fallback>
      </mc:AlternateContent>
      <p:pic>
        <p:nvPicPr>
          <p:cNvPr id="2049"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062" y="1534143"/>
            <a:ext cx="457200" cy="45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0" name="矩形 9">
                <a:extLst>
                  <a:ext uri="{FF2B5EF4-FFF2-40B4-BE49-F238E27FC236}">
                    <a14:artisticCrisscrossEtching id="{BA0B8A03-AA45-46DE-9CD9-93262C4592C4}"/>
                  </a:ext>
                </a:extLst>
              </p:cNvPr>
              <p:cNvSpPr/>
              <p:nvPr/>
            </p:nvSpPr>
            <p:spPr>
              <a:xfrm>
                <a:off x="326687" y="4551399"/>
                <a:ext cx="11618570" cy="2082301"/>
              </a:xfrm>
              <a:prstGeom prst="rect">
                <a:avLst/>
              </a:prstGeom>
            </p:spPr>
            <p:txBody>
              <a:bodyPr wrap="square">
                <a:spAutoFit/>
              </a:bodyPr>
              <a:lstStyle/>
              <a:p>
                <a:pPr>
                  <a:lnSpc>
                    <a:spcPct val="150000"/>
                  </a:lnSpc>
                </a:pPr>
                <a:r>
                  <a:rPr lang="zh-CN" altLang="en-US" sz="2800" b="1" dirty="0">
                    <a:solidFill>
                      <a:srgbClr val="DA251C"/>
                    </a:solidFill>
                    <a:cs typeface="Times New Roman"/>
                  </a:rPr>
                  <a:t>答案</a:t>
                </a:r>
                <a:r>
                  <a:rPr lang="zh-CN" altLang="zh-CN" sz="2800" dirty="0"/>
                  <a:t>　</a:t>
                </a:r>
                <a:r>
                  <a:rPr lang="en-US" altLang="zh-CN" sz="2800" dirty="0"/>
                  <a:t>(1)①MnO</a:t>
                </a:r>
                <a:r>
                  <a:rPr lang="en-US" altLang="zh-CN" sz="2800" baseline="-25000" dirty="0"/>
                  <a:t>2</a:t>
                </a:r>
                <a:r>
                  <a:rPr lang="en-US" altLang="zh-CN" sz="2800" dirty="0"/>
                  <a:t>+H</a:t>
                </a:r>
                <a:r>
                  <a:rPr lang="en-US" altLang="zh-CN" sz="2800" baseline="30000" dirty="0"/>
                  <a:t>+</a:t>
                </a:r>
                <a:r>
                  <a:rPr lang="en-US" altLang="zh-CN" sz="2800" dirty="0"/>
                  <a:t>+e</a:t>
                </a:r>
                <a:r>
                  <a:rPr lang="en-US" altLang="zh-CN" sz="2800" baseline="30000" dirty="0"/>
                  <a:t>-            </a:t>
                </a:r>
                <a:r>
                  <a:rPr lang="en-US" altLang="zh-CN" sz="2800" dirty="0" err="1"/>
                  <a:t>MnOOH</a:t>
                </a:r>
                <a:r>
                  <a:rPr lang="zh-CN" altLang="zh-CN" sz="2800" dirty="0"/>
                  <a:t>　</a:t>
                </a:r>
                <a:r>
                  <a:rPr lang="en-US" altLang="zh-CN" sz="2800" dirty="0"/>
                  <a:t>2MnO</a:t>
                </a:r>
                <a:r>
                  <a:rPr lang="en-US" altLang="zh-CN" sz="2800" baseline="-25000" dirty="0"/>
                  <a:t>2</a:t>
                </a:r>
                <a:r>
                  <a:rPr lang="en-US" altLang="zh-CN" sz="2800" dirty="0"/>
                  <a:t>+Zn+2H</a:t>
                </a:r>
                <a:r>
                  <a:rPr lang="en-US" altLang="zh-CN" sz="2800" baseline="30000" dirty="0"/>
                  <a:t>+          </a:t>
                </a:r>
                <a:r>
                  <a:rPr lang="en-US" altLang="zh-CN" sz="2800" dirty="0"/>
                  <a:t>2MnOOH+Zn</a:t>
                </a:r>
                <a:r>
                  <a:rPr lang="en-US" altLang="zh-CN" sz="2800" baseline="30000" dirty="0"/>
                  <a:t>2+</a:t>
                </a:r>
                <a:r>
                  <a:rPr lang="en-US" altLang="zh-CN" sz="2800" dirty="0"/>
                  <a:t> (</a:t>
                </a:r>
                <a:r>
                  <a:rPr lang="zh-CN" altLang="zh-CN" sz="2800" dirty="0"/>
                  <a:t>注</a:t>
                </a:r>
                <a:r>
                  <a:rPr lang="en-US" altLang="zh-CN" sz="2800" dirty="0"/>
                  <a:t>:</a:t>
                </a:r>
                <a:r>
                  <a:rPr lang="zh-CN" altLang="zh-CN" sz="2800" dirty="0"/>
                  <a:t>式中</a:t>
                </a:r>
                <a:r>
                  <a:rPr lang="en-US" altLang="zh-CN" sz="2800" dirty="0"/>
                  <a:t>Zn</a:t>
                </a:r>
                <a:r>
                  <a:rPr lang="en-US" altLang="zh-CN" sz="2800" baseline="30000" dirty="0"/>
                  <a:t>2+</a:t>
                </a:r>
                <a:r>
                  <a:rPr lang="zh-CN" altLang="zh-CN" sz="2800" dirty="0"/>
                  <a:t>可写为</a:t>
                </a:r>
                <a:r>
                  <a:rPr lang="en-US" altLang="zh-CN" sz="2800" dirty="0"/>
                  <a:t>Zn(NH</a:t>
                </a:r>
                <a:r>
                  <a:rPr lang="en-US" altLang="zh-CN" sz="2800" baseline="-25000" dirty="0"/>
                  <a:t>3</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sup>
                    </m:sSubSup>
                  </m:oMath>
                </a14:m>
                <a:r>
                  <a:rPr lang="en-US" altLang="zh-CN" sz="2800" dirty="0"/>
                  <a:t>,Zn(NH</a:t>
                </a:r>
                <a:r>
                  <a:rPr lang="en-US" altLang="zh-CN" sz="2800" baseline="-25000" dirty="0"/>
                  <a:t>3</a:t>
                </a:r>
                <a:r>
                  <a:rPr lang="en-US" altLang="zh-CN" sz="2800" dirty="0"/>
                  <a:t>)</a:t>
                </a:r>
                <a:r>
                  <a:rPr lang="en-US" altLang="zh-CN" sz="2800" baseline="-25000" dirty="0"/>
                  <a:t>2</a:t>
                </a:r>
                <a:r>
                  <a:rPr lang="en-US" altLang="zh-CN" sz="2800" dirty="0"/>
                  <a:t>Cl</a:t>
                </a:r>
                <a:r>
                  <a:rPr lang="en-US" altLang="zh-CN" sz="2800" baseline="-25000" dirty="0"/>
                  <a:t>2</a:t>
                </a:r>
                <a:r>
                  <a:rPr lang="zh-CN" altLang="zh-CN" sz="2800" dirty="0"/>
                  <a:t>等</a:t>
                </a:r>
                <a:r>
                  <a:rPr lang="en-US" altLang="zh-CN" sz="2800" dirty="0"/>
                  <a:t>,H</a:t>
                </a:r>
                <a:r>
                  <a:rPr lang="en-US" altLang="zh-CN" sz="2800" baseline="30000" dirty="0"/>
                  <a:t>+</a:t>
                </a:r>
                <a:r>
                  <a:rPr lang="zh-CN" altLang="zh-CN" sz="2800" dirty="0"/>
                  <a:t>可写为</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zh-CN" altLang="zh-CN" sz="2800" dirty="0"/>
                  <a:t>　</a:t>
                </a:r>
                <a:r>
                  <a:rPr lang="en-US" altLang="zh-CN" sz="2800" dirty="0"/>
                  <a:t>② 0.05</a:t>
                </a:r>
                <a:r>
                  <a:rPr lang="zh-CN" altLang="zh-CN" sz="2800" dirty="0"/>
                  <a:t>　</a:t>
                </a:r>
                <a:endParaRPr lang="en-US" altLang="zh-CN" sz="2800" dirty="0" smtClean="0"/>
              </a:p>
              <a:p>
                <a:pPr>
                  <a:lnSpc>
                    <a:spcPct val="150000"/>
                  </a:lnSpc>
                </a:pPr>
                <a:r>
                  <a:rPr lang="en-US" altLang="zh-CN" sz="2800" dirty="0" smtClean="0"/>
                  <a:t>(</a:t>
                </a:r>
                <a:r>
                  <a:rPr lang="en-US" altLang="zh-CN" sz="2800" dirty="0"/>
                  <a:t>2) Al+7AlC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-3e</a:t>
                </a:r>
                <a:r>
                  <a:rPr lang="en-US" altLang="zh-CN" sz="2800" baseline="30000" dirty="0"/>
                  <a:t>-          </a:t>
                </a:r>
                <a:r>
                  <a:rPr lang="en-US" altLang="zh-CN" sz="2800" dirty="0"/>
                  <a:t>4Al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endParaRPr lang="zh-CN" altLang="zh-CN" sz="2800" dirty="0"/>
              </a:p>
            </p:txBody>
          </p:sp>
        </mc:Choice>
        <mc:Fallback>
          <p:sp>
            <p:nvSpPr>
              <p:cNvPr id="10" name="矩形 9"/>
              <p:cNvSpPr>
                <a:spLocks noRot="1" noChangeAspect="1" noMove="1" noResize="1" noEditPoints="1" noAdjustHandles="1" noChangeArrowheads="1" noChangeShapeType="1" noTextEdit="1"/>
              </p:cNvSpPr>
              <p:nvPr/>
            </p:nvSpPr>
            <p:spPr>
              <a:xfrm>
                <a:off x="326687" y="4551399"/>
                <a:ext cx="11618570" cy="2082301"/>
              </a:xfrm>
              <a:prstGeom prst="rect">
                <a:avLst/>
              </a:prstGeom>
              <a:blipFill rotWithShape="1">
                <a:blip r:embed="rId3"/>
                <a:stretch>
                  <a:fillRect l="-1102" b="-7625"/>
                </a:stretch>
              </a:blipFill>
            </p:spPr>
            <p:txBody>
              <a:bodyPr/>
              <a:lstStyle/>
              <a:p>
                <a:r>
                  <a:rPr lang="zh-CN" altLang="en-US">
                    <a:noFill/>
                  </a:rPr>
                  <a:t> </a:t>
                </a:r>
                <a:endParaRPr lang="zh-CN" altLang="en-US">
                  <a:noFill/>
                </a:endParaRPr>
              </a:p>
            </p:txBody>
          </p:sp>
        </mc:Fallback>
      </mc:AlternateContent>
      <p:pic>
        <p:nvPicPr>
          <p:cNvPr id="7"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400" y="406325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692" y="475994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292" y="475994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914" y="616814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1954894"/>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8</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[2017</a:t>
            </a:r>
            <a:r>
              <a:rPr lang="zh-CN" altLang="zh-CN" sz="2800" dirty="0"/>
              <a:t>全国卷</a:t>
            </a:r>
            <a:r>
              <a:rPr lang="en-US" altLang="zh-CN" sz="2800" dirty="0"/>
              <a:t>Ⅲ,11,6</a:t>
            </a:r>
            <a:r>
              <a:rPr lang="zh-CN" altLang="zh-CN" sz="2800" dirty="0"/>
              <a:t>分</a:t>
            </a:r>
            <a:r>
              <a:rPr lang="en-US" altLang="zh-CN" sz="2800" dirty="0"/>
              <a:t>]</a:t>
            </a:r>
            <a:r>
              <a:rPr lang="zh-CN" altLang="zh-CN" sz="2800" dirty="0"/>
              <a:t>全固态锂硫电池能量密度高、成本低</a:t>
            </a:r>
            <a:r>
              <a:rPr lang="en-US" altLang="zh-CN" sz="2800" dirty="0"/>
              <a:t>,</a:t>
            </a:r>
            <a:r>
              <a:rPr lang="zh-CN" altLang="zh-CN" sz="2800" dirty="0"/>
              <a:t>其工作原理如图所示</a:t>
            </a:r>
            <a:r>
              <a:rPr lang="en-US" altLang="zh-CN" sz="2800" dirty="0"/>
              <a:t>,</a:t>
            </a:r>
            <a:r>
              <a:rPr lang="zh-CN" altLang="zh-CN" sz="2800" dirty="0"/>
              <a:t>其中电极</a:t>
            </a:r>
            <a:r>
              <a:rPr lang="en-US" altLang="zh-CN" sz="2800" dirty="0"/>
              <a:t>a</a:t>
            </a:r>
            <a:r>
              <a:rPr lang="zh-CN" altLang="zh-CN" sz="2800" dirty="0"/>
              <a:t>常用掺有石墨烯的</a:t>
            </a:r>
            <a:r>
              <a:rPr lang="en-US" altLang="zh-CN" sz="2800" dirty="0"/>
              <a:t>S</a:t>
            </a:r>
            <a:r>
              <a:rPr lang="en-US" altLang="zh-CN" sz="2800" baseline="-25000" dirty="0"/>
              <a:t>8</a:t>
            </a:r>
            <a:r>
              <a:rPr lang="zh-CN" altLang="zh-CN" sz="2800" dirty="0"/>
              <a:t>材料</a:t>
            </a:r>
            <a:r>
              <a:rPr lang="en-US" altLang="zh-CN" sz="2800" dirty="0"/>
              <a:t>,</a:t>
            </a:r>
            <a:r>
              <a:rPr lang="zh-CN" altLang="zh-CN" sz="2800" dirty="0"/>
              <a:t>电池反应为</a:t>
            </a:r>
            <a:r>
              <a:rPr lang="en-US" altLang="zh-CN" sz="2800" dirty="0"/>
              <a:t>:16Li+</a:t>
            </a:r>
            <a:r>
              <a:rPr lang="en-US" altLang="zh-CN" sz="2800" i="1" dirty="0"/>
              <a:t>x</a:t>
            </a:r>
            <a:r>
              <a:rPr lang="en-US" altLang="zh-CN" sz="2800" dirty="0"/>
              <a:t>S</a:t>
            </a:r>
            <a:r>
              <a:rPr lang="en-US" altLang="zh-CN" sz="2800" baseline="-25000" dirty="0"/>
              <a:t>8          </a:t>
            </a:r>
            <a:r>
              <a:rPr lang="en-US" altLang="zh-CN" sz="2800" dirty="0"/>
              <a:t>8Li</a:t>
            </a:r>
            <a:r>
              <a:rPr lang="en-US" altLang="zh-CN" sz="2800" baseline="-25000" dirty="0"/>
              <a:t>2</a:t>
            </a:r>
            <a:r>
              <a:rPr lang="en-US" altLang="zh-CN" sz="2800" dirty="0"/>
              <a:t>S</a:t>
            </a:r>
            <a:r>
              <a:rPr lang="en-US" altLang="zh-CN" sz="2800" i="1" baseline="-25000" dirty="0"/>
              <a:t>x</a:t>
            </a:r>
            <a:r>
              <a:rPr lang="en-US" altLang="zh-CN" sz="2800" dirty="0"/>
              <a:t>(2≤</a:t>
            </a:r>
            <a:r>
              <a:rPr lang="en-US" altLang="zh-CN" sz="2800" i="1" dirty="0"/>
              <a:t>x</a:t>
            </a:r>
            <a:r>
              <a:rPr lang="en-US" altLang="zh-CN" sz="2800" dirty="0"/>
              <a:t>≤8)</a:t>
            </a:r>
            <a:r>
              <a:rPr lang="zh-CN" altLang="zh-CN" sz="2800" dirty="0"/>
              <a:t>。下列说法错误的是</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799" y="-2"/>
            <a:ext cx="70612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3 </a:t>
            </a:r>
            <a:r>
              <a:rPr lang="zh-CN" altLang="zh-CN" sz="2800" dirty="0">
                <a:solidFill>
                  <a:srgbClr val="DA251C"/>
                </a:solidFill>
              </a:rPr>
              <a:t>以</a:t>
            </a:r>
            <a:r>
              <a:rPr lang="en-US" altLang="zh-CN" sz="2800" dirty="0">
                <a:solidFill>
                  <a:srgbClr val="DA251C"/>
                </a:solidFill>
              </a:rPr>
              <a:t>“</a:t>
            </a:r>
            <a:r>
              <a:rPr lang="zh-CN" altLang="zh-CN" sz="2800" dirty="0">
                <a:solidFill>
                  <a:srgbClr val="DA251C"/>
                </a:solidFill>
              </a:rPr>
              <a:t>锂电池</a:t>
            </a:r>
            <a:r>
              <a:rPr lang="en-US" altLang="zh-CN" sz="2800" dirty="0">
                <a:solidFill>
                  <a:srgbClr val="DA251C"/>
                </a:solidFill>
              </a:rPr>
              <a:t>”</a:t>
            </a:r>
            <a:r>
              <a:rPr lang="zh-CN" altLang="zh-CN" sz="2800" dirty="0">
                <a:solidFill>
                  <a:srgbClr val="DA251C"/>
                </a:solidFill>
              </a:rPr>
              <a:t>为背景的电化学试题剖析</a:t>
            </a:r>
            <a:endParaRPr lang="en-US" altLang="zh-CN" sz="2800" dirty="0">
              <a:solidFill>
                <a:srgbClr val="DA251C"/>
              </a:solidFill>
            </a:endParaRPr>
          </a:p>
        </p:txBody>
      </p:sp>
      <p:pic>
        <p:nvPicPr>
          <p:cNvPr id="6" name="LYJ17GKJQGSLZL-4.jpg" descr="id:2147525654;FounderCES"/>
          <p:cNvPicPr/>
          <p:nvPr/>
        </p:nvPicPr>
        <p:blipFill>
          <a:blip r:embed="rId1"/>
          <a:stretch>
            <a:fillRect/>
          </a:stretch>
        </p:blipFill>
        <p:spPr>
          <a:xfrm>
            <a:off x="7155044" y="2025434"/>
            <a:ext cx="3687127" cy="2129779"/>
          </a:xfrm>
          <a:prstGeom prst="rect">
            <a:avLst/>
          </a:prstGeom>
        </p:spPr>
      </p:pic>
      <p:sp>
        <p:nvSpPr>
          <p:cNvPr id="2" name="矩形 1"/>
          <p:cNvSpPr/>
          <p:nvPr/>
        </p:nvSpPr>
        <p:spPr>
          <a:xfrm>
            <a:off x="288411" y="4042620"/>
            <a:ext cx="9778639" cy="2677656"/>
          </a:xfrm>
          <a:prstGeom prst="rect">
            <a:avLst/>
          </a:prstGeom>
        </p:spPr>
        <p:txBody>
          <a:bodyPr wrap="none">
            <a:spAutoFit/>
          </a:bodyPr>
          <a:lstStyle/>
          <a:p>
            <a:pPr>
              <a:lnSpc>
                <a:spcPct val="150000"/>
              </a:lnSpc>
            </a:pP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电池工作时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正极可发生反应</a:t>
            </a:r>
            <a:r>
              <a:rPr lang="en-US" altLang="zh-CN" sz="2800" dirty="0">
                <a:solidFill>
                  <a:srgbClr val="000000"/>
                </a:solidFill>
                <a:cs typeface="Times New Roman" panose="02020603050405020304" charset="0"/>
              </a:rPr>
              <a:t>:2Li</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S</a:t>
            </a:r>
            <a:r>
              <a:rPr lang="en-US" altLang="zh-CN" sz="2800" baseline="-25000" dirty="0">
                <a:solidFill>
                  <a:srgbClr val="000000"/>
                </a:solidFill>
                <a:cs typeface="Times New Roman" panose="02020603050405020304" charset="0"/>
              </a:rPr>
              <a:t>6</a:t>
            </a:r>
            <a:r>
              <a:rPr lang="en-US" altLang="zh-CN" sz="2800" dirty="0">
                <a:solidFill>
                  <a:srgbClr val="000000"/>
                </a:solidFill>
                <a:cs typeface="Times New Roman" panose="02020603050405020304" charset="0"/>
              </a:rPr>
              <a:t>+2Li</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+2e</a:t>
            </a:r>
            <a:r>
              <a:rPr lang="en-US" altLang="zh-CN" sz="2800" baseline="30000" dirty="0">
                <a:solidFill>
                  <a:srgbClr val="000000"/>
                </a:solidFill>
                <a:cs typeface="Times New Roman" panose="02020603050405020304" charset="0"/>
              </a:rPr>
              <a:t>-           </a:t>
            </a:r>
            <a:r>
              <a:rPr lang="en-US" altLang="zh-CN" sz="2800" dirty="0"/>
              <a:t>3Li</a:t>
            </a:r>
            <a:r>
              <a:rPr lang="en-US" altLang="zh-CN" sz="2800" baseline="-25000" dirty="0"/>
              <a:t>2</a:t>
            </a:r>
            <a:r>
              <a:rPr lang="en-US" altLang="zh-CN" sz="2800" dirty="0"/>
              <a:t>S</a:t>
            </a:r>
            <a:r>
              <a:rPr lang="en-US" altLang="zh-CN" sz="2800" baseline="-25000" dirty="0"/>
              <a:t>4</a:t>
            </a:r>
            <a:endParaRPr lang="zh-CN" altLang="zh-CN" sz="2800" dirty="0"/>
          </a:p>
          <a:p>
            <a:pPr>
              <a:lnSpc>
                <a:spcPct val="150000"/>
              </a:lnSpc>
            </a:pPr>
            <a:r>
              <a:rPr lang="en-US" altLang="zh-CN" sz="2800" dirty="0"/>
              <a:t>B.</a:t>
            </a:r>
            <a:r>
              <a:rPr lang="zh-CN" altLang="zh-CN" sz="2800" dirty="0"/>
              <a:t>电池工作时</a:t>
            </a:r>
            <a:r>
              <a:rPr lang="en-US" altLang="zh-CN" sz="2800" dirty="0"/>
              <a:t>,</a:t>
            </a:r>
            <a:r>
              <a:rPr lang="zh-CN" altLang="zh-CN" sz="2800" dirty="0"/>
              <a:t>外电路中流过</a:t>
            </a:r>
            <a:r>
              <a:rPr lang="en-US" altLang="zh-CN" sz="2800" dirty="0"/>
              <a:t>0.02 </a:t>
            </a:r>
            <a:r>
              <a:rPr lang="en-US" altLang="zh-CN" sz="2800" dirty="0" err="1"/>
              <a:t>mol</a:t>
            </a:r>
            <a:r>
              <a:rPr lang="zh-CN" altLang="zh-CN" sz="2800" dirty="0"/>
              <a:t>电子</a:t>
            </a:r>
            <a:r>
              <a:rPr lang="en-US" altLang="zh-CN" sz="2800" dirty="0"/>
              <a:t>,</a:t>
            </a:r>
            <a:r>
              <a:rPr lang="zh-CN" altLang="zh-CN" sz="2800" dirty="0"/>
              <a:t>负极材料减重 </a:t>
            </a:r>
            <a:r>
              <a:rPr lang="en-US" altLang="zh-CN" sz="2800" dirty="0"/>
              <a:t>0.14 g</a:t>
            </a:r>
            <a:endParaRPr lang="zh-CN" altLang="zh-CN" sz="2800" dirty="0"/>
          </a:p>
          <a:p>
            <a:pPr>
              <a:lnSpc>
                <a:spcPct val="150000"/>
              </a:lnSpc>
            </a:pPr>
            <a:r>
              <a:rPr lang="en-US" altLang="zh-CN" sz="2800" dirty="0"/>
              <a:t>C.</a:t>
            </a:r>
            <a:r>
              <a:rPr lang="zh-CN" altLang="zh-CN" sz="2800" dirty="0"/>
              <a:t>石墨烯的作用主要是提高电极</a:t>
            </a:r>
            <a:r>
              <a:rPr lang="en-US" altLang="zh-CN" sz="2800" dirty="0"/>
              <a:t>a</a:t>
            </a:r>
            <a:r>
              <a:rPr lang="zh-CN" altLang="zh-CN" sz="2800" dirty="0"/>
              <a:t>的导电性</a:t>
            </a:r>
            <a:endParaRPr lang="zh-CN" altLang="zh-CN" sz="2800" dirty="0"/>
          </a:p>
          <a:p>
            <a:pPr>
              <a:lnSpc>
                <a:spcPct val="150000"/>
              </a:lnSpc>
            </a:pPr>
            <a:r>
              <a:rPr lang="en-US" altLang="zh-CN" sz="2800" dirty="0"/>
              <a:t>D.</a:t>
            </a:r>
            <a:r>
              <a:rPr lang="zh-CN" altLang="zh-CN" sz="2800" dirty="0"/>
              <a:t>电池充电时间越长</a:t>
            </a:r>
            <a:r>
              <a:rPr lang="en-US" altLang="zh-CN" sz="2800" dirty="0"/>
              <a:t>,</a:t>
            </a:r>
            <a:r>
              <a:rPr lang="zh-CN" altLang="zh-CN" sz="2800" dirty="0"/>
              <a:t>电池中</a:t>
            </a:r>
            <a:r>
              <a:rPr lang="en-US" altLang="zh-CN" sz="2800" dirty="0"/>
              <a:t>Li</a:t>
            </a:r>
            <a:r>
              <a:rPr lang="en-US" altLang="zh-CN" sz="2800" baseline="-25000" dirty="0"/>
              <a:t>2</a:t>
            </a:r>
            <a:r>
              <a:rPr lang="en-US" altLang="zh-CN" sz="2800" dirty="0"/>
              <a:t>S</a:t>
            </a:r>
            <a:r>
              <a:rPr lang="en-US" altLang="zh-CN" sz="2800" baseline="-25000" dirty="0"/>
              <a:t>2</a:t>
            </a:r>
            <a:r>
              <a:rPr lang="zh-CN" altLang="zh-CN" sz="2800" dirty="0"/>
              <a:t>的量越多</a:t>
            </a:r>
            <a:endParaRPr lang="zh-CN" altLang="en-US" sz="2800" dirty="0"/>
          </a:p>
        </p:txBody>
      </p:sp>
      <p:pic>
        <p:nvPicPr>
          <p:cNvPr id="8" name="图片 7"/>
          <p:cNvPicPr/>
          <p:nvPr/>
        </p:nvPicPr>
        <p:blipFill>
          <a:blip r:embed="rId2"/>
          <a:stretch>
            <a:fillRect/>
          </a:stretch>
        </p:blipFill>
        <p:spPr>
          <a:xfrm>
            <a:off x="7626577" y="4310200"/>
            <a:ext cx="511920" cy="290830"/>
          </a:xfrm>
          <a:prstGeom prst="rect">
            <a:avLst/>
          </a:prstGeom>
        </p:spPr>
      </p:pic>
      <p:pic>
        <p:nvPicPr>
          <p:cNvPr id="10" name="图片 9"/>
          <p:cNvPicPr/>
          <p:nvPr/>
        </p:nvPicPr>
        <p:blipFill>
          <a:blip r:embed="rId2"/>
          <a:stretch>
            <a:fillRect/>
          </a:stretch>
        </p:blipFill>
        <p:spPr>
          <a:xfrm>
            <a:off x="11340325" y="1566803"/>
            <a:ext cx="511920" cy="29083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panose="02020603050405020304"/>
              </a:rPr>
              <a:t>解析</a:t>
            </a:r>
            <a:r>
              <a:rPr lang="zh-CN" altLang="zh-CN" sz="2800" dirty="0"/>
              <a:t>　</a:t>
            </a:r>
            <a:endParaRPr lang="zh-CN" altLang="zh-CN" sz="2800" dirty="0"/>
          </a:p>
        </p:txBody>
      </p:sp>
      <p:sp>
        <p:nvSpPr>
          <p:cNvPr id="5" name="矩形 4"/>
          <p:cNvSpPr/>
          <p:nvPr/>
        </p:nvSpPr>
        <p:spPr>
          <a:xfrm>
            <a:off x="250487" y="258817"/>
            <a:ext cx="11723912" cy="6555641"/>
          </a:xfrm>
          <a:prstGeom prst="rect">
            <a:avLst/>
          </a:prstGeom>
        </p:spPr>
        <p:txBody>
          <a:bodyPr wrap="square">
            <a:spAutoFit/>
          </a:bodyPr>
          <a:lstStyle/>
          <a:p>
            <a:pPr>
              <a:lnSpc>
                <a:spcPct val="150000"/>
              </a:lnSpc>
            </a:pPr>
            <a:r>
              <a:rPr lang="en-US" altLang="zh-CN" sz="2800" dirty="0"/>
              <a:t>           </a:t>
            </a:r>
            <a:r>
              <a:rPr lang="zh-CN" altLang="zh-CN" sz="2800" dirty="0"/>
              <a:t>原理图中金属锂失去电子被氧化为</a:t>
            </a:r>
            <a:r>
              <a:rPr lang="en-US" altLang="zh-CN" sz="2800" dirty="0"/>
              <a:t>Li</a:t>
            </a:r>
            <a:r>
              <a:rPr lang="en-US" altLang="zh-CN" sz="2800" baseline="30000" dirty="0"/>
              <a:t>+</a:t>
            </a:r>
            <a:r>
              <a:rPr lang="en-US" altLang="zh-CN" sz="2800" dirty="0"/>
              <a:t>,</a:t>
            </a:r>
            <a:r>
              <a:rPr lang="zh-CN" altLang="zh-CN" sz="2800" dirty="0"/>
              <a:t>故</a:t>
            </a:r>
            <a:r>
              <a:rPr lang="en-US" altLang="zh-CN" sz="2800" dirty="0"/>
              <a:t>b</a:t>
            </a:r>
            <a:r>
              <a:rPr lang="zh-CN" altLang="zh-CN" sz="2800" dirty="0"/>
              <a:t>作电池负极</a:t>
            </a:r>
            <a:r>
              <a:rPr lang="en-US" altLang="zh-CN" sz="2800" dirty="0"/>
              <a:t>,a</a:t>
            </a:r>
            <a:r>
              <a:rPr lang="zh-CN" altLang="zh-CN" sz="2800" dirty="0"/>
              <a:t>作电池正极。放电时电极</a:t>
            </a:r>
            <a:r>
              <a:rPr lang="en-US" altLang="zh-CN" sz="2800" dirty="0"/>
              <a:t>a</a:t>
            </a:r>
            <a:r>
              <a:rPr lang="zh-CN" altLang="zh-CN" sz="2800" dirty="0"/>
              <a:t>的变化过程依次为</a:t>
            </a:r>
            <a:r>
              <a:rPr lang="en-US" altLang="zh-CN" sz="2800" dirty="0"/>
              <a:t>S</a:t>
            </a:r>
            <a:r>
              <a:rPr lang="en-US" altLang="zh-CN" sz="2800" baseline="-25000" dirty="0"/>
              <a:t>8</a:t>
            </a:r>
            <a:r>
              <a:rPr lang="en-US" altLang="zh-CN" sz="2800" dirty="0"/>
              <a:t>→Li</a:t>
            </a:r>
            <a:r>
              <a:rPr lang="en-US" altLang="zh-CN" sz="2800" baseline="-25000" dirty="0"/>
              <a:t>2</a:t>
            </a:r>
            <a:r>
              <a:rPr lang="en-US" altLang="zh-CN" sz="2800" dirty="0"/>
              <a:t>S</a:t>
            </a:r>
            <a:r>
              <a:rPr lang="en-US" altLang="zh-CN" sz="2800" baseline="-25000" dirty="0"/>
              <a:t>8</a:t>
            </a:r>
            <a:r>
              <a:rPr lang="en-US" altLang="zh-CN" sz="2800" dirty="0"/>
              <a:t>→Li</a:t>
            </a:r>
            <a:r>
              <a:rPr lang="en-US" altLang="zh-CN" sz="2800" baseline="-25000" dirty="0"/>
              <a:t>2</a:t>
            </a:r>
            <a:r>
              <a:rPr lang="en-US" altLang="zh-CN" sz="2800" dirty="0"/>
              <a:t>S</a:t>
            </a:r>
            <a:r>
              <a:rPr lang="en-US" altLang="zh-CN" sz="2800" baseline="-25000" dirty="0"/>
              <a:t>6</a:t>
            </a:r>
            <a:r>
              <a:rPr lang="en-US" altLang="zh-CN" sz="2800" dirty="0"/>
              <a:t>→Li</a:t>
            </a:r>
            <a:r>
              <a:rPr lang="en-US" altLang="zh-CN" sz="2800" baseline="-25000" dirty="0"/>
              <a:t>2</a:t>
            </a:r>
            <a:r>
              <a:rPr lang="en-US" altLang="zh-CN" sz="2800" dirty="0"/>
              <a:t>S</a:t>
            </a:r>
            <a:r>
              <a:rPr lang="en-US" altLang="zh-CN" sz="2800" baseline="-25000" dirty="0"/>
              <a:t>4</a:t>
            </a:r>
            <a:r>
              <a:rPr lang="en-US" altLang="zh-CN" sz="2800" dirty="0"/>
              <a:t>→Li</a:t>
            </a:r>
            <a:r>
              <a:rPr lang="en-US" altLang="zh-CN" sz="2800" baseline="-25000" dirty="0"/>
              <a:t>2</a:t>
            </a:r>
            <a:r>
              <a:rPr lang="en-US" altLang="zh-CN" sz="2800" dirty="0"/>
              <a:t>S</a:t>
            </a:r>
            <a:r>
              <a:rPr lang="en-US" altLang="zh-CN" sz="2800" baseline="-25000" dirty="0"/>
              <a:t>2</a:t>
            </a:r>
            <a:r>
              <a:rPr lang="en-US" altLang="zh-CN" sz="2800" dirty="0"/>
              <a:t>,</a:t>
            </a:r>
            <a:r>
              <a:rPr lang="zh-CN" altLang="zh-CN" sz="2800" dirty="0"/>
              <a:t>正极可发生的反应依次有</a:t>
            </a:r>
            <a:r>
              <a:rPr lang="en-US" altLang="zh-CN" sz="2800" dirty="0"/>
              <a:t>S</a:t>
            </a:r>
            <a:r>
              <a:rPr lang="en-US" altLang="zh-CN" sz="2800" baseline="-25000" dirty="0"/>
              <a:t>8</a:t>
            </a:r>
            <a:r>
              <a:rPr lang="en-US" altLang="zh-CN" sz="2800" dirty="0"/>
              <a:t>+2Li</a:t>
            </a:r>
            <a:r>
              <a:rPr lang="en-US" altLang="zh-CN" sz="2800" baseline="30000" dirty="0"/>
              <a:t>+</a:t>
            </a:r>
            <a:r>
              <a:rPr lang="en-US" altLang="zh-CN" sz="2800" dirty="0"/>
              <a:t>+2e</a:t>
            </a:r>
            <a:r>
              <a:rPr lang="en-US" altLang="zh-CN" sz="2800" baseline="30000" dirty="0"/>
              <a:t>-         </a:t>
            </a:r>
            <a:r>
              <a:rPr lang="en-US" altLang="zh-CN" sz="2800" dirty="0"/>
              <a:t>Li</a:t>
            </a:r>
            <a:r>
              <a:rPr lang="en-US" altLang="zh-CN" sz="2800" baseline="-25000" dirty="0"/>
              <a:t>2</a:t>
            </a:r>
            <a:r>
              <a:rPr lang="en-US" altLang="zh-CN" sz="2800" dirty="0"/>
              <a:t>S</a:t>
            </a:r>
            <a:r>
              <a:rPr lang="en-US" altLang="zh-CN" sz="2800" baseline="-25000" dirty="0"/>
              <a:t>8</a:t>
            </a:r>
            <a:r>
              <a:rPr lang="zh-CN" altLang="zh-CN" sz="2800" dirty="0"/>
              <a:t>、</a:t>
            </a:r>
            <a:r>
              <a:rPr lang="en-US" altLang="zh-CN" sz="2800" dirty="0"/>
              <a:t>3Li</a:t>
            </a:r>
            <a:r>
              <a:rPr lang="en-US" altLang="zh-CN" sz="2800" baseline="-25000" dirty="0"/>
              <a:t>2</a:t>
            </a:r>
            <a:r>
              <a:rPr lang="en-US" altLang="zh-CN" sz="2800" dirty="0"/>
              <a:t>S</a:t>
            </a:r>
            <a:r>
              <a:rPr lang="en-US" altLang="zh-CN" sz="2800" baseline="-25000" dirty="0"/>
              <a:t>8</a:t>
            </a:r>
            <a:r>
              <a:rPr lang="en-US" altLang="zh-CN" sz="2800" dirty="0"/>
              <a:t>+2Li</a:t>
            </a:r>
            <a:r>
              <a:rPr lang="en-US" altLang="zh-CN" sz="2800" baseline="30000" dirty="0"/>
              <a:t>+</a:t>
            </a:r>
            <a:r>
              <a:rPr lang="en-US" altLang="zh-CN" sz="2800" dirty="0"/>
              <a:t>+2e</a:t>
            </a:r>
            <a:r>
              <a:rPr lang="en-US" altLang="zh-CN" sz="2800" baseline="30000" dirty="0"/>
              <a:t>-          </a:t>
            </a:r>
            <a:r>
              <a:rPr lang="en-US" altLang="zh-CN" sz="2800" dirty="0"/>
              <a:t>4Li</a:t>
            </a:r>
            <a:r>
              <a:rPr lang="en-US" altLang="zh-CN" sz="2800" baseline="-25000" dirty="0"/>
              <a:t>2</a:t>
            </a:r>
            <a:r>
              <a:rPr lang="en-US" altLang="zh-CN" sz="2800" dirty="0"/>
              <a:t>S</a:t>
            </a:r>
            <a:r>
              <a:rPr lang="en-US" altLang="zh-CN" sz="2800" baseline="-25000" dirty="0"/>
              <a:t>6</a:t>
            </a:r>
            <a:r>
              <a:rPr lang="zh-CN" altLang="zh-CN" sz="2800" dirty="0"/>
              <a:t>、</a:t>
            </a:r>
            <a:r>
              <a:rPr lang="en-US" altLang="zh-CN" sz="2800" dirty="0"/>
              <a:t>2Li</a:t>
            </a:r>
            <a:r>
              <a:rPr lang="en-US" altLang="zh-CN" sz="2800" baseline="-25000" dirty="0"/>
              <a:t>2</a:t>
            </a:r>
            <a:r>
              <a:rPr lang="en-US" altLang="zh-CN" sz="2800" dirty="0"/>
              <a:t>S</a:t>
            </a:r>
            <a:r>
              <a:rPr lang="en-US" altLang="zh-CN" sz="2800" baseline="-25000" dirty="0"/>
              <a:t>6</a:t>
            </a:r>
            <a:r>
              <a:rPr lang="en-US" altLang="zh-CN" sz="2800" dirty="0"/>
              <a:t>+2Li</a:t>
            </a:r>
            <a:r>
              <a:rPr lang="en-US" altLang="zh-CN" sz="2800" baseline="30000" dirty="0"/>
              <a:t>+</a:t>
            </a:r>
            <a:r>
              <a:rPr lang="en-US" altLang="zh-CN" sz="2800" dirty="0"/>
              <a:t>+2e</a:t>
            </a:r>
            <a:r>
              <a:rPr lang="en-US" altLang="zh-CN" sz="2800" baseline="30000" dirty="0"/>
              <a:t>-          </a:t>
            </a:r>
            <a:r>
              <a:rPr lang="en-US" altLang="zh-CN" sz="2800" dirty="0"/>
              <a:t>3Li</a:t>
            </a:r>
            <a:r>
              <a:rPr lang="en-US" altLang="zh-CN" sz="2800" baseline="-25000" dirty="0"/>
              <a:t>2</a:t>
            </a:r>
            <a:r>
              <a:rPr lang="en-US" altLang="zh-CN" sz="2800" dirty="0"/>
              <a:t>S</a:t>
            </a:r>
            <a:r>
              <a:rPr lang="en-US" altLang="zh-CN" sz="2800" baseline="-25000" dirty="0"/>
              <a:t>4</a:t>
            </a:r>
            <a:r>
              <a:rPr lang="zh-CN" altLang="zh-CN" sz="2800" dirty="0"/>
              <a:t>、</a:t>
            </a:r>
            <a:r>
              <a:rPr lang="en-US" altLang="zh-CN" sz="2800" dirty="0"/>
              <a:t>Li</a:t>
            </a:r>
            <a:r>
              <a:rPr lang="en-US" altLang="zh-CN" sz="2800" baseline="-25000" dirty="0"/>
              <a:t>2</a:t>
            </a:r>
            <a:r>
              <a:rPr lang="en-US" altLang="zh-CN" sz="2800" dirty="0"/>
              <a:t>S</a:t>
            </a:r>
            <a:r>
              <a:rPr lang="en-US" altLang="zh-CN" sz="2800" baseline="-25000" dirty="0"/>
              <a:t>4</a:t>
            </a:r>
            <a:r>
              <a:rPr lang="en-US" altLang="zh-CN" sz="2800" dirty="0"/>
              <a:t>+2Li</a:t>
            </a:r>
            <a:r>
              <a:rPr lang="en-US" altLang="zh-CN" sz="2800" baseline="30000" dirty="0"/>
              <a:t>+</a:t>
            </a:r>
            <a:r>
              <a:rPr lang="en-US" altLang="zh-CN" sz="2800" dirty="0"/>
              <a:t>+2e</a:t>
            </a:r>
            <a:r>
              <a:rPr lang="en-US" altLang="zh-CN" sz="2800" baseline="30000" dirty="0"/>
              <a:t>-             </a:t>
            </a:r>
            <a:r>
              <a:rPr lang="en-US" altLang="zh-CN" sz="2800" dirty="0"/>
              <a:t>2Li</a:t>
            </a:r>
            <a:r>
              <a:rPr lang="en-US" altLang="zh-CN" sz="2800" baseline="-25000" dirty="0"/>
              <a:t>2</a:t>
            </a:r>
            <a:r>
              <a:rPr lang="en-US" altLang="zh-CN" sz="2800" dirty="0"/>
              <a:t>S</a:t>
            </a:r>
            <a:r>
              <a:rPr lang="en-US" altLang="zh-CN" sz="2800" baseline="-25000" dirty="0"/>
              <a:t>2</a:t>
            </a:r>
            <a:r>
              <a:rPr lang="en-US" altLang="zh-CN" sz="2800" dirty="0"/>
              <a:t>,A</a:t>
            </a:r>
            <a:r>
              <a:rPr lang="zh-CN" altLang="zh-CN" sz="2800" dirty="0"/>
              <a:t>正确。负极反应为</a:t>
            </a:r>
            <a:r>
              <a:rPr lang="en-US" altLang="zh-CN" sz="2800" dirty="0"/>
              <a:t>Li-e</a:t>
            </a:r>
            <a:r>
              <a:rPr lang="en-US" altLang="zh-CN" sz="2800" baseline="30000" dirty="0"/>
              <a:t>-         </a:t>
            </a:r>
            <a:r>
              <a:rPr lang="en-US" altLang="zh-CN" sz="2800" dirty="0"/>
              <a:t>Li</a:t>
            </a:r>
            <a:r>
              <a:rPr lang="en-US" altLang="zh-CN" sz="2800" baseline="30000" dirty="0"/>
              <a:t>+</a:t>
            </a:r>
            <a:r>
              <a:rPr lang="en-US" altLang="zh-CN" sz="2800" dirty="0"/>
              <a:t>,“</a:t>
            </a:r>
            <a:r>
              <a:rPr lang="zh-CN" altLang="zh-CN" sz="2800" dirty="0"/>
              <a:t>外电路中流过</a:t>
            </a:r>
            <a:r>
              <a:rPr lang="en-US" altLang="zh-CN" sz="2800" dirty="0"/>
              <a:t>0.02 </a:t>
            </a:r>
            <a:r>
              <a:rPr lang="en-US" altLang="zh-CN" sz="2800" dirty="0" err="1"/>
              <a:t>mol</a:t>
            </a:r>
            <a:r>
              <a:rPr lang="zh-CN" altLang="zh-CN" sz="2800" dirty="0"/>
              <a:t>电子</a:t>
            </a:r>
            <a:r>
              <a:rPr lang="en-US" altLang="zh-CN" sz="2800" dirty="0"/>
              <a:t>”</a:t>
            </a:r>
            <a:r>
              <a:rPr lang="zh-CN" altLang="zh-CN" sz="2800" dirty="0"/>
              <a:t>表明有</a:t>
            </a:r>
            <a:r>
              <a:rPr lang="en-US" altLang="zh-CN" sz="2800" dirty="0"/>
              <a:t>0.02 </a:t>
            </a:r>
            <a:r>
              <a:rPr lang="en-US" altLang="zh-CN" sz="2800" dirty="0" err="1"/>
              <a:t>mol</a:t>
            </a:r>
            <a:r>
              <a:rPr lang="en-US" altLang="zh-CN" sz="2800" dirty="0"/>
              <a:t> Li</a:t>
            </a:r>
            <a:r>
              <a:rPr lang="zh-CN" altLang="zh-CN" sz="2800" dirty="0"/>
              <a:t>被氧化</a:t>
            </a:r>
            <a:r>
              <a:rPr lang="en-US" altLang="zh-CN" sz="2800" dirty="0"/>
              <a:t>,</a:t>
            </a:r>
            <a:r>
              <a:rPr lang="zh-CN" altLang="zh-CN" sz="2800" dirty="0"/>
              <a:t>负极材料减重</a:t>
            </a:r>
            <a:r>
              <a:rPr lang="en-US" altLang="zh-CN" sz="2800" dirty="0"/>
              <a:t>7 g/mol×0.02 </a:t>
            </a:r>
            <a:r>
              <a:rPr lang="en-US" altLang="zh-CN" sz="2800" dirty="0" err="1"/>
              <a:t>mol</a:t>
            </a:r>
            <a:r>
              <a:rPr lang="en-US" altLang="zh-CN" sz="2800" dirty="0"/>
              <a:t>=0.14 </a:t>
            </a:r>
            <a:r>
              <a:rPr lang="en-US" altLang="zh-CN" sz="2800" dirty="0" err="1"/>
              <a:t>g,B</a:t>
            </a:r>
            <a:r>
              <a:rPr lang="zh-CN" altLang="zh-CN" sz="2800" dirty="0"/>
              <a:t>正确。石墨烯具有良好的导电性</a:t>
            </a:r>
            <a:r>
              <a:rPr lang="en-US" altLang="zh-CN" sz="2800" dirty="0"/>
              <a:t>,</a:t>
            </a:r>
            <a:r>
              <a:rPr lang="zh-CN" altLang="zh-CN" sz="2800" dirty="0"/>
              <a:t>单质硫</a:t>
            </a:r>
            <a:r>
              <a:rPr lang="en-US" altLang="zh-CN" sz="2800" dirty="0"/>
              <a:t>(S</a:t>
            </a:r>
            <a:r>
              <a:rPr lang="en-US" altLang="zh-CN" sz="2800" baseline="-25000" dirty="0"/>
              <a:t>8</a:t>
            </a:r>
            <a:r>
              <a:rPr lang="en-US" altLang="zh-CN" sz="2800" dirty="0"/>
              <a:t>)</a:t>
            </a:r>
            <a:r>
              <a:rPr lang="zh-CN" altLang="zh-CN" sz="2800" dirty="0"/>
              <a:t>不导电</a:t>
            </a:r>
            <a:r>
              <a:rPr lang="en-US" altLang="zh-CN" sz="2800" dirty="0"/>
              <a:t>,</a:t>
            </a:r>
            <a:r>
              <a:rPr lang="zh-CN" altLang="zh-CN" sz="2800" dirty="0"/>
              <a:t>掺石墨烯能提高电极的导电性</a:t>
            </a:r>
            <a:r>
              <a:rPr lang="en-US" altLang="zh-CN" sz="2800" dirty="0"/>
              <a:t>,C</a:t>
            </a:r>
            <a:r>
              <a:rPr lang="zh-CN" altLang="zh-CN" sz="2800" dirty="0"/>
              <a:t>正确。充电反应是放电反应的逆过程</a:t>
            </a:r>
            <a:r>
              <a:rPr lang="en-US" altLang="zh-CN" sz="2800" dirty="0"/>
              <a:t>,</a:t>
            </a:r>
            <a:r>
              <a:rPr lang="zh-CN" altLang="zh-CN" sz="2800" dirty="0"/>
              <a:t>由电池反应</a:t>
            </a:r>
            <a:r>
              <a:rPr lang="en-US" altLang="zh-CN" sz="2800" dirty="0"/>
              <a:t>“16Li+</a:t>
            </a:r>
            <a:r>
              <a:rPr lang="en-US" altLang="zh-CN" sz="2800" i="1" dirty="0"/>
              <a:t>x</a:t>
            </a:r>
            <a:r>
              <a:rPr lang="en-US" altLang="zh-CN" sz="2800" dirty="0"/>
              <a:t>S</a:t>
            </a:r>
            <a:r>
              <a:rPr lang="en-US" altLang="zh-CN" sz="2800" baseline="-25000" dirty="0"/>
              <a:t>8          </a:t>
            </a:r>
            <a:r>
              <a:rPr lang="en-US" altLang="zh-CN" sz="2800" dirty="0"/>
              <a:t>8Li</a:t>
            </a:r>
            <a:r>
              <a:rPr lang="en-US" altLang="zh-CN" sz="2800" baseline="-25000" dirty="0"/>
              <a:t>2</a:t>
            </a:r>
            <a:r>
              <a:rPr lang="en-US" altLang="zh-CN" sz="2800" dirty="0"/>
              <a:t>S</a:t>
            </a:r>
            <a:r>
              <a:rPr lang="en-US" altLang="zh-CN" sz="2800" i="1" baseline="-25000" dirty="0"/>
              <a:t>x</a:t>
            </a:r>
            <a:r>
              <a:rPr lang="en-US" altLang="zh-CN" sz="2800" dirty="0"/>
              <a:t>”</a:t>
            </a:r>
            <a:r>
              <a:rPr lang="zh-CN" altLang="zh-CN" sz="2800" dirty="0"/>
              <a:t>知</a:t>
            </a:r>
            <a:r>
              <a:rPr lang="en-US" altLang="zh-CN" sz="2800" dirty="0"/>
              <a:t>,</a:t>
            </a:r>
            <a:r>
              <a:rPr lang="zh-CN" altLang="zh-CN" sz="2800" dirty="0"/>
              <a:t>充电反应为</a:t>
            </a:r>
            <a:r>
              <a:rPr lang="en-US" altLang="zh-CN" sz="2800" dirty="0"/>
              <a:t>“8Li</a:t>
            </a:r>
            <a:r>
              <a:rPr lang="en-US" altLang="zh-CN" sz="2800" baseline="-25000" dirty="0"/>
              <a:t>2</a:t>
            </a:r>
            <a:r>
              <a:rPr lang="en-US" altLang="zh-CN" sz="2800" dirty="0"/>
              <a:t>S</a:t>
            </a:r>
            <a:r>
              <a:rPr lang="en-US" altLang="zh-CN" sz="2800" i="1" baseline="-25000" dirty="0"/>
              <a:t>x            </a:t>
            </a:r>
            <a:r>
              <a:rPr lang="en-US" altLang="zh-CN" sz="2800" dirty="0"/>
              <a:t>16Li+</a:t>
            </a:r>
            <a:r>
              <a:rPr lang="en-US" altLang="zh-CN" sz="2800" i="1" dirty="0"/>
              <a:t>x</a:t>
            </a:r>
            <a:r>
              <a:rPr lang="en-US" altLang="zh-CN" sz="2800" dirty="0"/>
              <a:t>S</a:t>
            </a:r>
            <a:r>
              <a:rPr lang="en-US" altLang="zh-CN" sz="2800" baseline="-25000" dirty="0"/>
              <a:t>8</a:t>
            </a:r>
            <a:r>
              <a:rPr lang="en-US" altLang="zh-CN" sz="2800" dirty="0"/>
              <a:t>”,</a:t>
            </a:r>
            <a:r>
              <a:rPr lang="zh-CN" altLang="zh-CN" sz="2800" dirty="0"/>
              <a:t>电池充电时间越长</a:t>
            </a:r>
            <a:r>
              <a:rPr lang="en-US" altLang="zh-CN" sz="2800" dirty="0"/>
              <a:t>,</a:t>
            </a:r>
            <a:r>
              <a:rPr lang="zh-CN" altLang="zh-CN" sz="2800" dirty="0"/>
              <a:t>电池中金属锂和单质硫</a:t>
            </a:r>
            <a:r>
              <a:rPr lang="en-US" altLang="zh-CN" sz="2800" dirty="0"/>
              <a:t>(S</a:t>
            </a:r>
            <a:r>
              <a:rPr lang="en-US" altLang="zh-CN" sz="2800" baseline="-25000" dirty="0"/>
              <a:t>8</a:t>
            </a:r>
            <a:r>
              <a:rPr lang="en-US" altLang="zh-CN" sz="2800" dirty="0"/>
              <a:t>)</a:t>
            </a:r>
            <a:r>
              <a:rPr lang="zh-CN" altLang="zh-CN" sz="2800" dirty="0"/>
              <a:t>的量越多</a:t>
            </a:r>
            <a:r>
              <a:rPr lang="en-US" altLang="zh-CN" sz="2800" dirty="0"/>
              <a:t>,Li</a:t>
            </a:r>
            <a:r>
              <a:rPr lang="en-US" altLang="zh-CN" sz="2800" baseline="-25000" dirty="0"/>
              <a:t>2</a:t>
            </a:r>
            <a:r>
              <a:rPr lang="en-US" altLang="zh-CN" sz="2800" dirty="0"/>
              <a:t>S</a:t>
            </a:r>
            <a:r>
              <a:rPr lang="en-US" altLang="zh-CN" sz="2800" i="1" baseline="-25000" dirty="0"/>
              <a:t>x</a:t>
            </a:r>
            <a:r>
              <a:rPr lang="zh-CN" altLang="zh-CN" sz="2800" dirty="0"/>
              <a:t>越少</a:t>
            </a:r>
            <a:r>
              <a:rPr lang="en-US" altLang="zh-CN" sz="2800" dirty="0"/>
              <a:t>,D</a:t>
            </a:r>
            <a:r>
              <a:rPr lang="zh-CN" altLang="zh-CN" sz="2800" dirty="0"/>
              <a:t>错误。</a:t>
            </a:r>
            <a:endParaRPr lang="zh-CN" altLang="zh-CN" sz="2800" dirty="0"/>
          </a:p>
          <a:p>
            <a:pPr>
              <a:lnSpc>
                <a:spcPct val="150000"/>
              </a:lnSpc>
            </a:pPr>
            <a:endParaRPr lang="zh-CN" altLang="zh-CN" sz="2800" b="1" dirty="0"/>
          </a:p>
        </p:txBody>
      </p:sp>
      <p:pic>
        <p:nvPicPr>
          <p:cNvPr id="2049"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9921" y="170468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26687" y="5973800"/>
            <a:ext cx="11618570" cy="738664"/>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a:rPr>
              <a:t>答案    </a:t>
            </a:r>
            <a:r>
              <a:rPr lang="en-US" altLang="zh-CN" sz="2800" b="1" dirty="0">
                <a:cs typeface="Times New Roman" panose="02020603050405020304"/>
              </a:rPr>
              <a:t>D</a:t>
            </a:r>
            <a:r>
              <a:rPr lang="zh-CN" altLang="zh-CN" sz="2800" dirty="0"/>
              <a:t>　</a:t>
            </a:r>
            <a:endParaRPr lang="zh-CN" altLang="zh-CN" sz="2800" dirty="0"/>
          </a:p>
        </p:txBody>
      </p:sp>
      <p:pic>
        <p:nvPicPr>
          <p:cNvPr id="7"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6549" y="489057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33921" y="170468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2206" y="233605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33292" y="233605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2264" y="300082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83006" y="489057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43" y="746652"/>
            <a:ext cx="11713028" cy="3970318"/>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锂电池分为锂金属电池和锂离子电池。锂金属电池的负极材料是金属锂或锂合金</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工作时金属锂失去电子被氧化为</a:t>
            </a:r>
            <a:r>
              <a:rPr lang="en-US" altLang="zh-CN" sz="2800" dirty="0">
                <a:solidFill>
                  <a:srgbClr val="000000"/>
                </a:solidFill>
                <a:cs typeface="Times New Roman" panose="02020603050405020304" charset="0"/>
              </a:rPr>
              <a:t>Li</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负极反应均为</a:t>
            </a:r>
            <a:r>
              <a:rPr lang="en-US" altLang="zh-CN" sz="2800" dirty="0">
                <a:solidFill>
                  <a:srgbClr val="000000"/>
                </a:solidFill>
                <a:cs typeface="Times New Roman" panose="02020603050405020304" charset="0"/>
              </a:rPr>
              <a:t>Li-e</a:t>
            </a:r>
            <a:r>
              <a:rPr lang="en-US" altLang="zh-CN" sz="2800" baseline="30000" dirty="0">
                <a:solidFill>
                  <a:srgbClr val="000000"/>
                </a:solidFill>
                <a:cs typeface="Times New Roman" panose="02020603050405020304" charset="0"/>
              </a:rPr>
              <a:t>-           </a:t>
            </a:r>
            <a:r>
              <a:rPr lang="en-US" altLang="zh-CN" sz="2800" dirty="0"/>
              <a:t>Li</a:t>
            </a:r>
            <a:r>
              <a:rPr lang="en-US" altLang="zh-CN" sz="2800" baseline="30000" dirty="0"/>
              <a:t>+</a:t>
            </a:r>
            <a:r>
              <a:rPr lang="en-US" altLang="zh-CN" sz="2800" dirty="0"/>
              <a:t>,</a:t>
            </a:r>
            <a:r>
              <a:rPr lang="zh-CN" altLang="zh-CN" sz="2800" dirty="0"/>
              <a:t>负极生成的</a:t>
            </a:r>
            <a:r>
              <a:rPr lang="en-US" altLang="zh-CN" sz="2800" dirty="0"/>
              <a:t>Li</a:t>
            </a:r>
            <a:r>
              <a:rPr lang="en-US" altLang="zh-CN" sz="2800" baseline="30000" dirty="0"/>
              <a:t>+</a:t>
            </a:r>
            <a:r>
              <a:rPr lang="zh-CN" altLang="zh-CN" sz="2800" dirty="0"/>
              <a:t>经过电解质定向移动到正极。由于单质锂是活泼金属</a:t>
            </a:r>
            <a:r>
              <a:rPr lang="en-US" altLang="zh-CN" sz="2800" dirty="0"/>
              <a:t>,</a:t>
            </a:r>
            <a:r>
              <a:rPr lang="zh-CN" altLang="zh-CN" sz="2800" dirty="0"/>
              <a:t>易与空气中的</a:t>
            </a:r>
            <a:r>
              <a:rPr lang="en-US" altLang="zh-CN" sz="2800" dirty="0"/>
              <a:t>H</a:t>
            </a:r>
            <a:r>
              <a:rPr lang="en-US" altLang="zh-CN" sz="2800" baseline="-25000" dirty="0"/>
              <a:t>2</a:t>
            </a:r>
            <a:r>
              <a:rPr lang="en-US" altLang="zh-CN" sz="2800" dirty="0"/>
              <a:t>O</a:t>
            </a:r>
            <a:r>
              <a:rPr lang="zh-CN" altLang="zh-CN" sz="2800" dirty="0"/>
              <a:t>、</a:t>
            </a:r>
            <a:r>
              <a:rPr lang="en-US" altLang="zh-CN" sz="2800" dirty="0"/>
              <a:t>O</a:t>
            </a:r>
            <a:r>
              <a:rPr lang="en-US" altLang="zh-CN" sz="2800" baseline="-25000" dirty="0"/>
              <a:t>2</a:t>
            </a:r>
            <a:r>
              <a:rPr lang="zh-CN" altLang="zh-CN" sz="2800" dirty="0"/>
              <a:t>反应</a:t>
            </a:r>
            <a:r>
              <a:rPr lang="en-US" altLang="zh-CN" sz="2800" dirty="0"/>
              <a:t>,</a:t>
            </a:r>
            <a:r>
              <a:rPr lang="zh-CN" altLang="zh-CN" sz="2800" dirty="0"/>
              <a:t>所以必须在无水、无氧的条件下组装锂金属电池。锂离子电池充电时阴极反应式一般为</a:t>
            </a:r>
            <a:r>
              <a:rPr lang="en-US" altLang="zh-CN" sz="2800" dirty="0"/>
              <a:t>6C+</a:t>
            </a:r>
            <a:r>
              <a:rPr lang="en-US" altLang="zh-CN" sz="2800" i="1" dirty="0"/>
              <a:t>x</a:t>
            </a:r>
            <a:r>
              <a:rPr lang="en-US" altLang="zh-CN" sz="2800" dirty="0"/>
              <a:t>Li</a:t>
            </a:r>
            <a:r>
              <a:rPr lang="en-US" altLang="zh-CN" sz="2800" baseline="30000" dirty="0"/>
              <a:t>+</a:t>
            </a:r>
            <a:r>
              <a:rPr lang="en-US" altLang="zh-CN" sz="2800" dirty="0"/>
              <a:t>+</a:t>
            </a:r>
            <a:r>
              <a:rPr lang="en-US" altLang="zh-CN" sz="2800" i="1" dirty="0" err="1"/>
              <a:t>x</a:t>
            </a:r>
            <a:r>
              <a:rPr lang="en-US" altLang="zh-CN" sz="2800" dirty="0" err="1"/>
              <a:t>e</a:t>
            </a:r>
            <a:r>
              <a:rPr lang="en-US" altLang="zh-CN" sz="2800" baseline="30000" dirty="0"/>
              <a:t>-            </a:t>
            </a:r>
            <a:r>
              <a:rPr lang="en-US" altLang="zh-CN" sz="2800" dirty="0"/>
              <a:t>Li</a:t>
            </a:r>
            <a:r>
              <a:rPr lang="en-US" altLang="zh-CN" sz="2800" i="1" baseline="-25000" dirty="0"/>
              <a:t>x</a:t>
            </a:r>
            <a:r>
              <a:rPr lang="en-US" altLang="zh-CN" sz="2800" dirty="0"/>
              <a:t>C</a:t>
            </a:r>
            <a:r>
              <a:rPr lang="en-US" altLang="zh-CN" sz="2800" baseline="-25000" dirty="0"/>
              <a:t>6</a:t>
            </a:r>
            <a:r>
              <a:rPr lang="en-US" altLang="zh-CN" sz="2800" dirty="0"/>
              <a:t>;</a:t>
            </a:r>
            <a:r>
              <a:rPr lang="zh-CN" altLang="zh-CN" sz="2800" dirty="0"/>
              <a:t>放电时负极反应是充电时阴极反应的逆过程</a:t>
            </a:r>
            <a:r>
              <a:rPr lang="en-US" altLang="zh-CN" sz="2800" dirty="0"/>
              <a:t>:Li</a:t>
            </a:r>
            <a:r>
              <a:rPr lang="en-US" altLang="zh-CN" sz="2800" i="1" baseline="-25000" dirty="0"/>
              <a:t>x</a:t>
            </a:r>
            <a:r>
              <a:rPr lang="en-US" altLang="zh-CN" sz="2800" dirty="0"/>
              <a:t>C</a:t>
            </a:r>
            <a:r>
              <a:rPr lang="en-US" altLang="zh-CN" sz="2800" baseline="-25000" dirty="0"/>
              <a:t>6</a:t>
            </a:r>
            <a:r>
              <a:rPr lang="en-US" altLang="zh-CN" sz="2800" dirty="0"/>
              <a:t>-</a:t>
            </a:r>
            <a:r>
              <a:rPr lang="en-US" altLang="zh-CN" sz="2800" i="1" dirty="0"/>
              <a:t>x</a:t>
            </a:r>
            <a:r>
              <a:rPr lang="en-US" altLang="zh-CN" sz="2800" dirty="0"/>
              <a:t>e</a:t>
            </a:r>
            <a:r>
              <a:rPr lang="en-US" altLang="zh-CN" sz="2800" baseline="30000" dirty="0"/>
              <a:t>-           </a:t>
            </a:r>
            <a:r>
              <a:rPr lang="en-US" altLang="zh-CN" sz="2800" dirty="0"/>
              <a:t>6C+</a:t>
            </a:r>
            <a:r>
              <a:rPr lang="en-US" altLang="zh-CN" sz="2800" i="1" dirty="0"/>
              <a:t>x</a:t>
            </a:r>
            <a:r>
              <a:rPr lang="en-US" altLang="zh-CN" sz="2800" dirty="0"/>
              <a:t>Li</a:t>
            </a:r>
            <a:r>
              <a:rPr lang="en-US" altLang="zh-CN" sz="2800" baseline="30000" dirty="0"/>
              <a:t>+</a:t>
            </a:r>
            <a:r>
              <a:rPr lang="zh-CN" altLang="zh-CN" sz="2800" dirty="0"/>
              <a:t>。</a:t>
            </a:r>
            <a:endParaRPr lang="zh-CN" altLang="en-US" sz="2800" dirty="0"/>
          </a:p>
        </p:txBody>
      </p:sp>
      <p:pic>
        <p:nvPicPr>
          <p:cNvPr id="3"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15979" y="155954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52608" y="348705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0398" y="415034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知识链接</a:t>
            </a:r>
            <a:endParaRPr lang="zh-CN" altLang="zh-CN" sz="2800" dirty="0"/>
          </a:p>
        </p:txBody>
      </p:sp>
      <p:sp>
        <p:nvSpPr>
          <p:cNvPr id="7" name="矩形 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43" y="746652"/>
            <a:ext cx="11713028" cy="1954894"/>
          </a:xfrm>
          <a:prstGeom prst="rect">
            <a:avLst/>
          </a:prstGeom>
        </p:spPr>
        <p:txBody>
          <a:bodyPr wrap="square">
            <a:spAutoFit/>
          </a:bodyPr>
          <a:lstStyle/>
          <a:p>
            <a:pPr>
              <a:lnSpc>
                <a:spcPct val="150000"/>
              </a:lnSpc>
            </a:pPr>
            <a:r>
              <a:rPr lang="zh-CN" altLang="zh-CN" sz="2800" dirty="0"/>
              <a:t>锂离子电池的正极材料一般为含</a:t>
            </a:r>
            <a:r>
              <a:rPr lang="en-US" altLang="zh-CN" sz="2800" dirty="0"/>
              <a:t>Li</a:t>
            </a:r>
            <a:r>
              <a:rPr lang="en-US" altLang="zh-CN" sz="2800" baseline="30000" dirty="0"/>
              <a:t>+</a:t>
            </a:r>
            <a:r>
              <a:rPr lang="zh-CN" altLang="zh-CN" sz="2800" dirty="0"/>
              <a:t>的化合物</a:t>
            </a:r>
            <a:r>
              <a:rPr lang="en-US" altLang="zh-CN" sz="2800" dirty="0"/>
              <a:t>,</a:t>
            </a:r>
            <a:r>
              <a:rPr lang="zh-CN" altLang="zh-CN" sz="2800" dirty="0"/>
              <a:t>目前已商业化的正极材料有</a:t>
            </a:r>
            <a:r>
              <a:rPr lang="en-US" altLang="zh-CN" sz="2800" dirty="0"/>
              <a:t>LiFePO</a:t>
            </a:r>
            <a:r>
              <a:rPr lang="en-US" altLang="zh-CN" sz="2800" baseline="-25000" dirty="0"/>
              <a:t>4</a:t>
            </a:r>
            <a:r>
              <a:rPr lang="zh-CN" altLang="zh-CN" sz="2800" dirty="0"/>
              <a:t>、</a:t>
            </a:r>
            <a:r>
              <a:rPr lang="en-US" altLang="zh-CN" sz="2800" dirty="0"/>
              <a:t>LiCoO</a:t>
            </a:r>
            <a:r>
              <a:rPr lang="en-US" altLang="zh-CN" sz="2800" baseline="-25000" dirty="0"/>
              <a:t>2</a:t>
            </a:r>
            <a:r>
              <a:rPr lang="zh-CN" altLang="zh-CN" sz="2800" dirty="0"/>
              <a:t>、</a:t>
            </a:r>
            <a:r>
              <a:rPr lang="en-US" altLang="zh-CN" sz="2800" dirty="0"/>
              <a:t>LiMn</a:t>
            </a:r>
            <a:r>
              <a:rPr lang="en-US" altLang="zh-CN" sz="2800" baseline="-25000" dirty="0"/>
              <a:t>2</a:t>
            </a:r>
            <a:r>
              <a:rPr lang="en-US" altLang="zh-CN" sz="2800" dirty="0"/>
              <a:t>O</a:t>
            </a:r>
            <a:r>
              <a:rPr lang="en-US" altLang="zh-CN" sz="2800" baseline="-25000" dirty="0"/>
              <a:t>4</a:t>
            </a:r>
            <a:r>
              <a:rPr lang="zh-CN" altLang="zh-CN" sz="2800" dirty="0"/>
              <a:t>等</a:t>
            </a:r>
            <a:r>
              <a:rPr lang="en-US" altLang="zh-CN" sz="2800" dirty="0"/>
              <a:t>,</a:t>
            </a:r>
            <a:r>
              <a:rPr lang="zh-CN" altLang="zh-CN" sz="2800" dirty="0"/>
              <a:t>充电、放电时这些正极材料上的电极反应、电池总反应如下表</a:t>
            </a:r>
            <a:r>
              <a:rPr lang="en-US" altLang="zh-CN" sz="2800" dirty="0"/>
              <a:t>:</a:t>
            </a:r>
            <a:endParaRPr lang="zh-CN" altLang="zh-CN" sz="2800" dirty="0"/>
          </a:p>
        </p:txBody>
      </p:sp>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素养提升</a:t>
            </a:r>
            <a:endParaRPr lang="zh-CN" altLang="zh-CN" sz="2800" dirty="0"/>
          </a:p>
        </p:txBody>
      </p:sp>
      <p:graphicFrame>
        <p:nvGraphicFramePr>
          <p:cNvPr id="7" name="表格 6"/>
          <p:cNvGraphicFramePr>
            <a:graphicFrameLocks noGrp="1"/>
          </p:cNvGraphicFramePr>
          <p:nvPr/>
        </p:nvGraphicFramePr>
        <p:xfrm>
          <a:off x="496860" y="2740366"/>
          <a:ext cx="11404854" cy="3864810"/>
        </p:xfrm>
        <a:graphic>
          <a:graphicData uri="http://schemas.openxmlformats.org/drawingml/2006/table">
            <a:tbl>
              <a:tblPr firstRow="1" firstCol="1" bandRow="1"/>
              <a:tblGrid>
                <a:gridCol w="1471594"/>
                <a:gridCol w="4046884"/>
                <a:gridCol w="2943188"/>
                <a:gridCol w="2943188"/>
              </a:tblGrid>
              <a:tr h="518435">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正极材料</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charset="0"/>
                        </a:rPr>
                        <a:t>充电时阳极反应式</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放电时正极反应式</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电池总反应式</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39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charset="0"/>
                        </a:rPr>
                        <a:t>LiFePO</a:t>
                      </a:r>
                      <a:r>
                        <a:rPr lang="en-US" sz="2400" baseline="-25000">
                          <a:solidFill>
                            <a:srgbClr val="000000"/>
                          </a:solidFill>
                          <a:effectLst/>
                          <a:latin typeface="+mn-lt"/>
                          <a:ea typeface="+mn-ea"/>
                          <a:cs typeface="Times New Roman" panose="02020603050405020304" charset="0"/>
                        </a:rPr>
                        <a:t>4</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LiFePO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a:t>
                      </a:r>
                      <a:r>
                        <a:rPr lang="en-US" sz="2400" i="1" dirty="0" err="1">
                          <a:solidFill>
                            <a:srgbClr val="000000"/>
                          </a:solidFill>
                          <a:effectLst/>
                          <a:latin typeface="+mn-lt"/>
                          <a:ea typeface="+mn-ea"/>
                          <a:cs typeface="Times New Roman" panose="02020603050405020304" charset="0"/>
                        </a:rPr>
                        <a:t>x</a:t>
                      </a:r>
                      <a:r>
                        <a:rPr lang="en-US" sz="2400" dirty="0" err="1">
                          <a:solidFill>
                            <a:srgbClr val="000000"/>
                          </a:solidFill>
                          <a:effectLst/>
                          <a:latin typeface="+mn-lt"/>
                          <a:ea typeface="+mn-ea"/>
                          <a:cs typeface="Times New Roman" panose="02020603050405020304" charset="0"/>
                        </a:rPr>
                        <a:t>Li</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FePO</a:t>
                      </a:r>
                      <a:r>
                        <a:rPr lang="en-US" sz="2400" baseline="-25000" dirty="0">
                          <a:solidFill>
                            <a:srgbClr val="000000"/>
                          </a:solidFill>
                          <a:effectLst/>
                          <a:latin typeface="+mn-lt"/>
                          <a:ea typeface="+mn-ea"/>
                          <a:cs typeface="Times New Roman" panose="02020603050405020304" charset="0"/>
                        </a:rPr>
                        <a:t>4</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FePO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Li</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a:t>
                      </a:r>
                      <a:r>
                        <a:rPr lang="en-US" sz="2400" i="1" dirty="0" err="1">
                          <a:solidFill>
                            <a:srgbClr val="000000"/>
                          </a:solidFill>
                          <a:effectLst/>
                          <a:latin typeface="+mn-lt"/>
                          <a:ea typeface="+mn-ea"/>
                          <a:cs typeface="Times New Roman" panose="02020603050405020304" charset="0"/>
                        </a:rPr>
                        <a:t>x</a:t>
                      </a:r>
                      <a:r>
                        <a:rPr lang="en-US" sz="2400" dirty="0" err="1">
                          <a:solidFill>
                            <a:srgbClr val="000000"/>
                          </a:solidFill>
                          <a:effectLst/>
                          <a:latin typeface="+mn-lt"/>
                          <a:ea typeface="+mn-ea"/>
                          <a:cs typeface="Times New Roman" panose="02020603050405020304" charset="0"/>
                        </a:rPr>
                        <a:t>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en-US"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       LiFePO</a:t>
                      </a:r>
                      <a:r>
                        <a:rPr lang="en-US" sz="2400" baseline="-25000" dirty="0">
                          <a:solidFill>
                            <a:srgbClr val="000000"/>
                          </a:solidFill>
                          <a:effectLst/>
                          <a:latin typeface="+mn-lt"/>
                          <a:ea typeface="+mn-ea"/>
                          <a:cs typeface="Times New Roman" panose="02020603050405020304" charset="0"/>
                        </a:rPr>
                        <a:t>4</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LiFePO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+6C            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FePO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+Li</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C</a:t>
                      </a:r>
                      <a:r>
                        <a:rPr lang="en-US" sz="2400" baseline="-25000" dirty="0">
                          <a:solidFill>
                            <a:srgbClr val="000000"/>
                          </a:solidFill>
                          <a:effectLst/>
                          <a:latin typeface="+mn-lt"/>
                          <a:ea typeface="+mn-ea"/>
                          <a:cs typeface="Times New Roman" panose="02020603050405020304" charset="0"/>
                        </a:rPr>
                        <a:t>6</a:t>
                      </a:r>
                      <a:endParaRPr lang="zh-CN" sz="2400" dirty="0">
                        <a:solidFill>
                          <a:srgbClr val="000000"/>
                        </a:solidFill>
                        <a:effectLst/>
                        <a:latin typeface="+mn-lt"/>
                        <a:ea typeface="+mn-ea"/>
                        <a:cs typeface="Times New Roman" panose="0202060305040502030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39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charset="0"/>
                        </a:rPr>
                        <a:t>LiCoO</a:t>
                      </a:r>
                      <a:r>
                        <a:rPr lang="en-US" sz="2400" baseline="-25000">
                          <a:solidFill>
                            <a:srgbClr val="000000"/>
                          </a:solidFill>
                          <a:effectLst/>
                          <a:latin typeface="+mn-lt"/>
                          <a:ea typeface="+mn-ea"/>
                          <a:cs typeface="Times New Roman" panose="02020603050405020304" charset="0"/>
                        </a:rPr>
                        <a:t>2</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charset="0"/>
                        </a:rPr>
                        <a:t>LiCoO</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a:t>
                      </a:r>
                      <a:r>
                        <a:rPr lang="en-US" sz="2400" i="1">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e</a:t>
                      </a:r>
                      <a:r>
                        <a:rPr lang="en-US" sz="2400" baseline="30000">
                          <a:solidFill>
                            <a:srgbClr val="000000"/>
                          </a:solidFill>
                          <a:effectLst/>
                          <a:latin typeface="+mn-lt"/>
                          <a:ea typeface="+mn-ea"/>
                          <a:cs typeface="Times New Roman" panose="02020603050405020304" charset="0"/>
                        </a:rPr>
                        <a:t>-</a:t>
                      </a:r>
                      <a:r>
                        <a:rPr lang="en-US" sz="2400">
                          <a:solidFill>
                            <a:srgbClr val="000000"/>
                          </a:solidFill>
                          <a:effectLst/>
                          <a:latin typeface="+mn-lt"/>
                          <a:ea typeface="+mn-ea"/>
                          <a:cs typeface="Times New Roman" panose="02020603050405020304" charset="0"/>
                        </a:rPr>
                        <a:t>-</a:t>
                      </a:r>
                      <a:r>
                        <a:rPr lang="en-US" sz="2400" i="1">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Li</a:t>
                      </a:r>
                      <a:r>
                        <a:rPr lang="en-US" sz="2400" baseline="30000">
                          <a:solidFill>
                            <a:srgbClr val="000000"/>
                          </a:solidFill>
                          <a:effectLst/>
                          <a:latin typeface="+mn-lt"/>
                          <a:ea typeface="+mn-ea"/>
                          <a:cs typeface="Times New Roman" panose="02020603050405020304" charset="0"/>
                        </a:rPr>
                        <a:t>+</a:t>
                      </a:r>
                      <a:r>
                        <a:rPr lang="en-US" sz="2400">
                          <a:solidFill>
                            <a:srgbClr val="000000"/>
                          </a:solidFill>
                          <a:effectLst/>
                          <a:latin typeface="+mn-lt"/>
                          <a:ea typeface="+mn-ea"/>
                          <a:cs typeface="Times New Roman" panose="02020603050405020304" charset="0"/>
                        </a:rPr>
                        <a:t> </a:t>
                      </a:r>
                      <a:endParaRPr lang="zh-CN" sz="2400">
                        <a:solidFill>
                          <a:srgbClr val="000000"/>
                        </a:solidFill>
                        <a:effectLst/>
                        <a:latin typeface="+mn-lt"/>
                        <a:ea typeface="+mn-ea"/>
                        <a:cs typeface="Times New Roman" panose="02020603050405020304" charset="0"/>
                      </a:endParaRPr>
                    </a:p>
                    <a:p>
                      <a:pPr>
                        <a:lnSpc>
                          <a:spcPct val="150000"/>
                        </a:lnSpc>
                        <a:spcAft>
                          <a:spcPts val="0"/>
                        </a:spcAft>
                      </a:pPr>
                      <a:r>
                        <a:rPr lang="en-US" sz="2400">
                          <a:solidFill>
                            <a:srgbClr val="000000"/>
                          </a:solidFill>
                          <a:effectLst/>
                          <a:latin typeface="+mn-lt"/>
                          <a:ea typeface="+mn-ea"/>
                          <a:cs typeface="Times New Roman" panose="02020603050405020304" charset="0"/>
                        </a:rPr>
                        <a:t>Li</a:t>
                      </a:r>
                      <a:r>
                        <a:rPr lang="en-US" sz="2400" baseline="-25000">
                          <a:solidFill>
                            <a:srgbClr val="000000"/>
                          </a:solidFill>
                          <a:effectLst/>
                          <a:latin typeface="+mn-lt"/>
                          <a:ea typeface="+mn-ea"/>
                          <a:cs typeface="Times New Roman" panose="02020603050405020304" charset="0"/>
                        </a:rPr>
                        <a:t>1-</a:t>
                      </a:r>
                      <a:r>
                        <a:rPr lang="en-US" sz="2400" i="1" baseline="-25000">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CoO</a:t>
                      </a:r>
                      <a:r>
                        <a:rPr lang="en-US" sz="2400" baseline="-25000">
                          <a:solidFill>
                            <a:srgbClr val="000000"/>
                          </a:solidFill>
                          <a:effectLst/>
                          <a:latin typeface="+mn-lt"/>
                          <a:ea typeface="+mn-ea"/>
                          <a:cs typeface="Times New Roman" panose="02020603050405020304" charset="0"/>
                        </a:rPr>
                        <a:t>2</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CoO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Li</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a:t>
                      </a:r>
                      <a:r>
                        <a:rPr lang="en-US" sz="2400" i="1" dirty="0" err="1">
                          <a:solidFill>
                            <a:srgbClr val="000000"/>
                          </a:solidFill>
                          <a:effectLst/>
                          <a:latin typeface="+mn-lt"/>
                          <a:ea typeface="+mn-ea"/>
                          <a:cs typeface="Times New Roman" panose="02020603050405020304" charset="0"/>
                        </a:rPr>
                        <a:t>x</a:t>
                      </a:r>
                      <a:r>
                        <a:rPr lang="en-US" sz="2400" dirty="0" err="1">
                          <a:solidFill>
                            <a:srgbClr val="000000"/>
                          </a:solidFill>
                          <a:effectLst/>
                          <a:latin typeface="+mn-lt"/>
                          <a:ea typeface="+mn-ea"/>
                          <a:cs typeface="Times New Roman" panose="02020603050405020304" charset="0"/>
                        </a:rPr>
                        <a:t>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en-US"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        LiCoO</a:t>
                      </a:r>
                      <a:r>
                        <a:rPr lang="en-US" sz="2400" baseline="-25000" dirty="0">
                          <a:solidFill>
                            <a:srgbClr val="000000"/>
                          </a:solidFill>
                          <a:effectLst/>
                          <a:latin typeface="+mn-lt"/>
                          <a:ea typeface="+mn-ea"/>
                          <a:cs typeface="Times New Roman" panose="02020603050405020304" charset="0"/>
                        </a:rPr>
                        <a:t>2</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LiCoO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+6C</a:t>
                      </a:r>
                      <a:endParaRPr lang="en-US"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 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CoO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+Li</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C</a:t>
                      </a:r>
                      <a:r>
                        <a:rPr lang="en-US" sz="2400" baseline="-25000" dirty="0">
                          <a:solidFill>
                            <a:srgbClr val="000000"/>
                          </a:solidFill>
                          <a:effectLst/>
                          <a:latin typeface="+mn-lt"/>
                          <a:ea typeface="+mn-ea"/>
                          <a:cs typeface="Times New Roman" panose="02020603050405020304" charset="0"/>
                        </a:rPr>
                        <a:t>6</a:t>
                      </a:r>
                      <a:endParaRPr lang="zh-CN" sz="2400" dirty="0">
                        <a:solidFill>
                          <a:srgbClr val="000000"/>
                        </a:solidFill>
                        <a:effectLst/>
                        <a:latin typeface="+mn-lt"/>
                        <a:ea typeface="+mn-ea"/>
                        <a:cs typeface="Times New Roman" panose="0202060305040502030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39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charset="0"/>
                        </a:rPr>
                        <a:t>LiMn</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O</a:t>
                      </a:r>
                      <a:r>
                        <a:rPr lang="en-US" sz="2400" baseline="-25000">
                          <a:solidFill>
                            <a:srgbClr val="000000"/>
                          </a:solidFill>
                          <a:effectLst/>
                          <a:latin typeface="+mn-lt"/>
                          <a:ea typeface="+mn-ea"/>
                          <a:cs typeface="Times New Roman" panose="02020603050405020304" charset="0"/>
                        </a:rPr>
                        <a:t>4</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charset="0"/>
                        </a:rPr>
                        <a:t>LiMn</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O</a:t>
                      </a:r>
                      <a:r>
                        <a:rPr lang="en-US" sz="2400" baseline="-25000">
                          <a:solidFill>
                            <a:srgbClr val="000000"/>
                          </a:solidFill>
                          <a:effectLst/>
                          <a:latin typeface="+mn-lt"/>
                          <a:ea typeface="+mn-ea"/>
                          <a:cs typeface="Times New Roman" panose="02020603050405020304" charset="0"/>
                        </a:rPr>
                        <a:t>4</a:t>
                      </a:r>
                      <a:r>
                        <a:rPr lang="en-US" sz="2400">
                          <a:solidFill>
                            <a:srgbClr val="000000"/>
                          </a:solidFill>
                          <a:effectLst/>
                          <a:latin typeface="+mn-lt"/>
                          <a:ea typeface="+mn-ea"/>
                          <a:cs typeface="Times New Roman" panose="02020603050405020304" charset="0"/>
                        </a:rPr>
                        <a:t>-</a:t>
                      </a:r>
                      <a:r>
                        <a:rPr lang="en-US" sz="2400" i="1">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e</a:t>
                      </a:r>
                      <a:r>
                        <a:rPr lang="en-US" sz="2400" baseline="30000">
                          <a:solidFill>
                            <a:srgbClr val="000000"/>
                          </a:solidFill>
                          <a:effectLst/>
                          <a:latin typeface="+mn-lt"/>
                          <a:ea typeface="+mn-ea"/>
                          <a:cs typeface="Times New Roman" panose="02020603050405020304" charset="0"/>
                        </a:rPr>
                        <a:t>-</a:t>
                      </a:r>
                      <a:r>
                        <a:rPr lang="en-US" sz="2400">
                          <a:solidFill>
                            <a:srgbClr val="000000"/>
                          </a:solidFill>
                          <a:effectLst/>
                          <a:latin typeface="+mn-lt"/>
                          <a:ea typeface="+mn-ea"/>
                          <a:cs typeface="Times New Roman" panose="02020603050405020304" charset="0"/>
                        </a:rPr>
                        <a:t>-</a:t>
                      </a:r>
                      <a:r>
                        <a:rPr lang="en-US" sz="2400" i="1">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Li</a:t>
                      </a:r>
                      <a:r>
                        <a:rPr lang="en-US" sz="2400" baseline="30000">
                          <a:solidFill>
                            <a:srgbClr val="000000"/>
                          </a:solidFill>
                          <a:effectLst/>
                          <a:latin typeface="+mn-lt"/>
                          <a:ea typeface="+mn-ea"/>
                          <a:cs typeface="Times New Roman" panose="02020603050405020304" charset="0"/>
                        </a:rPr>
                        <a:t>+</a:t>
                      </a:r>
                      <a:r>
                        <a:rPr lang="en-US" sz="2400">
                          <a:solidFill>
                            <a:srgbClr val="000000"/>
                          </a:solidFill>
                          <a:effectLst/>
                          <a:latin typeface="+mn-lt"/>
                          <a:ea typeface="+mn-ea"/>
                          <a:cs typeface="Times New Roman" panose="02020603050405020304" charset="0"/>
                        </a:rPr>
                        <a:t> </a:t>
                      </a:r>
                      <a:endParaRPr lang="zh-CN" sz="2400">
                        <a:solidFill>
                          <a:srgbClr val="000000"/>
                        </a:solidFill>
                        <a:effectLst/>
                        <a:latin typeface="+mn-lt"/>
                        <a:ea typeface="+mn-ea"/>
                        <a:cs typeface="Times New Roman" panose="02020603050405020304" charset="0"/>
                      </a:endParaRPr>
                    </a:p>
                    <a:p>
                      <a:pPr>
                        <a:lnSpc>
                          <a:spcPct val="150000"/>
                        </a:lnSpc>
                        <a:spcAft>
                          <a:spcPts val="0"/>
                        </a:spcAft>
                      </a:pPr>
                      <a:r>
                        <a:rPr lang="en-US" sz="2400">
                          <a:solidFill>
                            <a:srgbClr val="000000"/>
                          </a:solidFill>
                          <a:effectLst/>
                          <a:latin typeface="+mn-lt"/>
                          <a:ea typeface="+mn-ea"/>
                          <a:cs typeface="Times New Roman" panose="02020603050405020304" charset="0"/>
                        </a:rPr>
                        <a:t>Li</a:t>
                      </a:r>
                      <a:r>
                        <a:rPr lang="en-US" sz="2400" baseline="-25000">
                          <a:solidFill>
                            <a:srgbClr val="000000"/>
                          </a:solidFill>
                          <a:effectLst/>
                          <a:latin typeface="+mn-lt"/>
                          <a:ea typeface="+mn-ea"/>
                          <a:cs typeface="Times New Roman" panose="02020603050405020304" charset="0"/>
                        </a:rPr>
                        <a:t>1-</a:t>
                      </a:r>
                      <a:r>
                        <a:rPr lang="en-US" sz="2400" i="1" baseline="-25000">
                          <a:solidFill>
                            <a:srgbClr val="000000"/>
                          </a:solidFill>
                          <a:effectLst/>
                          <a:latin typeface="+mn-lt"/>
                          <a:ea typeface="+mn-ea"/>
                          <a:cs typeface="Times New Roman" panose="02020603050405020304" charset="0"/>
                        </a:rPr>
                        <a:t>x</a:t>
                      </a:r>
                      <a:r>
                        <a:rPr lang="en-US" sz="2400">
                          <a:solidFill>
                            <a:srgbClr val="000000"/>
                          </a:solidFill>
                          <a:effectLst/>
                          <a:latin typeface="+mn-lt"/>
                          <a:ea typeface="+mn-ea"/>
                          <a:cs typeface="Times New Roman" panose="02020603050405020304" charset="0"/>
                        </a:rPr>
                        <a:t>Mn</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O</a:t>
                      </a:r>
                      <a:r>
                        <a:rPr lang="en-US" sz="2400" baseline="-25000">
                          <a:solidFill>
                            <a:srgbClr val="000000"/>
                          </a:solidFill>
                          <a:effectLst/>
                          <a:latin typeface="+mn-lt"/>
                          <a:ea typeface="+mn-ea"/>
                          <a:cs typeface="Times New Roman" panose="02020603050405020304" charset="0"/>
                        </a:rPr>
                        <a:t>4</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Mn</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Li</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a:t>
                      </a:r>
                      <a:r>
                        <a:rPr lang="en-US" sz="2400" i="1" dirty="0" err="1">
                          <a:solidFill>
                            <a:srgbClr val="000000"/>
                          </a:solidFill>
                          <a:effectLst/>
                          <a:latin typeface="+mn-lt"/>
                          <a:ea typeface="+mn-ea"/>
                          <a:cs typeface="Times New Roman" panose="02020603050405020304" charset="0"/>
                        </a:rPr>
                        <a:t>x</a:t>
                      </a:r>
                      <a:r>
                        <a:rPr lang="en-US" sz="2400" dirty="0" err="1">
                          <a:solidFill>
                            <a:srgbClr val="000000"/>
                          </a:solidFill>
                          <a:effectLst/>
                          <a:latin typeface="+mn-lt"/>
                          <a:ea typeface="+mn-ea"/>
                          <a:cs typeface="Times New Roman" panose="02020603050405020304" charset="0"/>
                        </a:rPr>
                        <a:t>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         LiMn</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4</a:t>
                      </a:r>
                      <a:endParaRPr lang="zh-CN" sz="24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LiMn</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+6C </a:t>
                      </a:r>
                      <a:endParaRPr lang="en-US"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Li</a:t>
                      </a:r>
                      <a:r>
                        <a:rPr lang="en-US" sz="2400" baseline="-25000" dirty="0">
                          <a:solidFill>
                            <a:srgbClr val="000000"/>
                          </a:solidFill>
                          <a:effectLst/>
                          <a:latin typeface="+mn-lt"/>
                          <a:ea typeface="+mn-ea"/>
                          <a:cs typeface="Times New Roman" panose="02020603050405020304" charset="0"/>
                        </a:rPr>
                        <a:t>1-</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Mn</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+Li</a:t>
                      </a:r>
                      <a:r>
                        <a:rPr lang="en-US" sz="2400" i="1" baseline="-25000"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C</a:t>
                      </a:r>
                      <a:r>
                        <a:rPr lang="en-US" sz="2400" baseline="-25000" dirty="0">
                          <a:solidFill>
                            <a:srgbClr val="000000"/>
                          </a:solidFill>
                          <a:effectLst/>
                          <a:latin typeface="+mn-lt"/>
                          <a:ea typeface="+mn-ea"/>
                          <a:cs typeface="Times New Roman" panose="02020603050405020304" charset="0"/>
                        </a:rPr>
                        <a:t>6</a:t>
                      </a:r>
                      <a:endParaRPr lang="zh-CN" sz="2400" dirty="0">
                        <a:solidFill>
                          <a:srgbClr val="000000"/>
                        </a:solidFill>
                        <a:effectLst/>
                        <a:latin typeface="+mn-lt"/>
                        <a:ea typeface="+mn-ea"/>
                        <a:cs typeface="Times New Roman" panose="0202060305040502030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9" name="图片 273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99058" y="4453845"/>
            <a:ext cx="431800" cy="5037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图片 27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229" y="6210072"/>
            <a:ext cx="431800" cy="263878"/>
          </a:xfrm>
          <a:prstGeom prst="rect">
            <a:avLst/>
          </a:prstGeom>
          <a:noFill/>
          <a:extLst>
            <a:ext uri="{909E8E84-426E-40DD-AFC4-6F175D3DCCD1}">
              <a14:hiddenFill xmlns:a14="http://schemas.microsoft.com/office/drawing/2010/main">
                <a:solidFill>
                  <a:srgbClr val="FFFFFF"/>
                </a:solidFill>
              </a14:hiddenFill>
            </a:ext>
          </a:extLst>
        </p:spPr>
      </p:pic>
      <p:pic>
        <p:nvPicPr>
          <p:cNvPr id="3077" name="图片 2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06986"/>
            <a:ext cx="431800" cy="2638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图片 2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686" y="5556930"/>
            <a:ext cx="431800" cy="503767"/>
          </a:xfrm>
          <a:prstGeom prst="rect">
            <a:avLst/>
          </a:prstGeom>
          <a:noFill/>
          <a:extLst>
            <a:ext uri="{909E8E84-426E-40DD-AFC4-6F175D3DCCD1}">
              <a14:hiddenFill xmlns:a14="http://schemas.microsoft.com/office/drawing/2010/main">
                <a:solidFill>
                  <a:srgbClr val="FFFFFF"/>
                </a:solidFill>
              </a14:hiddenFill>
            </a:ext>
          </a:extLst>
        </p:spPr>
      </p:pic>
      <p:pic>
        <p:nvPicPr>
          <p:cNvPr id="3075" name="图片 2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972" y="3974873"/>
            <a:ext cx="431800" cy="2638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图片 2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743" y="3728130"/>
            <a:ext cx="431800" cy="263878"/>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27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6143" y="3312887"/>
            <a:ext cx="431800" cy="503767"/>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2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4606244"/>
            <a:ext cx="431800" cy="263878"/>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2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086" y="5694816"/>
            <a:ext cx="431800" cy="263878"/>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0505"/>
          <a:stretch>
            <a:fillRect/>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endParaRPr lang="en-US" altLang="zh-CN" sz="1200" dirty="0">
              <a:solidFill>
                <a:schemeClr val="tx1">
                  <a:lumMod val="50000"/>
                  <a:lumOff val="50000"/>
                </a:schemeClr>
              </a:solidFill>
              <a:latin typeface="+mn-ea"/>
            </a:endParaRP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2"/>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3"/>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4"/>
          <a:stretch>
            <a:fillRect/>
          </a:stretch>
        </p:blipFill>
        <p:spPr>
          <a:xfrm>
            <a:off x="2301677" y="1784712"/>
            <a:ext cx="1654790" cy="2382898"/>
          </a:xfrm>
          <a:prstGeom prst="rect">
            <a:avLst/>
          </a:prstGeom>
          <a:solidFill>
            <a:srgbClr val="C00000"/>
          </a:solidFill>
          <a:ln>
            <a:solidFill>
              <a:srgbClr val="DA251C"/>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1308563"/>
          </a:xfrm>
          <a:prstGeom prst="rect">
            <a:avLst/>
          </a:prstGeom>
        </p:spPr>
        <p:txBody>
          <a:bodyPr wrap="square">
            <a:spAutoFit/>
          </a:bodyPr>
          <a:lstStyle/>
          <a:p>
            <a:pPr>
              <a:lnSpc>
                <a:spcPct val="150000"/>
              </a:lnSpc>
            </a:pPr>
            <a:r>
              <a:rPr lang="en-US" altLang="zh-CN" sz="2800" dirty="0"/>
              <a:t>1.</a:t>
            </a:r>
            <a:r>
              <a:rPr lang="zh-CN" altLang="zh-CN" sz="2800" dirty="0"/>
              <a:t>理解原电池的构成、工作原理及应用</a:t>
            </a:r>
            <a:r>
              <a:rPr lang="en-US" altLang="zh-CN" sz="2800" dirty="0"/>
              <a:t>,</a:t>
            </a:r>
            <a:r>
              <a:rPr lang="zh-CN" altLang="zh-CN" sz="2800" dirty="0"/>
              <a:t>能书写电极反应和总反应方程式。</a:t>
            </a:r>
            <a:endParaRPr lang="zh-CN" altLang="zh-CN" sz="2800" dirty="0"/>
          </a:p>
          <a:p>
            <a:pPr>
              <a:lnSpc>
                <a:spcPct val="150000"/>
              </a:lnSpc>
            </a:pPr>
            <a:r>
              <a:rPr lang="en-US" altLang="zh-CN" sz="2800" dirty="0"/>
              <a:t>2.</a:t>
            </a:r>
            <a:r>
              <a:rPr lang="zh-CN" altLang="zh-CN" sz="2800" dirty="0"/>
              <a:t>了解常见化学电源的种类及其工作原理</a:t>
            </a:r>
            <a:endParaRPr lang="zh-CN" altLang="zh-CN" sz="2800" dirty="0"/>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endParaRPr lang="zh-CN" altLang="en-US" sz="2800" dirty="0">
              <a:solidFill>
                <a:srgbClr val="DA251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endParaRPr lang="zh-CN" altLang="en-US" sz="2800" dirty="0">
              <a:solidFill>
                <a:srgbClr val="DA251C"/>
              </a:solidFill>
            </a:endParaRPr>
          </a:p>
        </p:txBody>
      </p:sp>
      <p:graphicFrame>
        <p:nvGraphicFramePr>
          <p:cNvPr id="2" name="表格 1"/>
          <p:cNvGraphicFramePr>
            <a:graphicFrameLocks noGrp="1"/>
          </p:cNvGraphicFramePr>
          <p:nvPr/>
        </p:nvGraphicFramePr>
        <p:xfrm>
          <a:off x="371737" y="1104900"/>
          <a:ext cx="11360717" cy="5225563"/>
        </p:xfrm>
        <a:graphic>
          <a:graphicData uri="http://schemas.openxmlformats.org/drawingml/2006/table">
            <a:tbl>
              <a:tblPr firstRow="1" firstCol="1" bandRow="1"/>
              <a:tblGrid>
                <a:gridCol w="1782308"/>
                <a:gridCol w="3876861"/>
                <a:gridCol w="5701548"/>
              </a:tblGrid>
              <a:tr h="542967">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endParaRPr lang="zh-CN" altLang="en-US" sz="2400" b="1" dirty="0">
                        <a:solidFill>
                          <a:srgbClr val="DA251C"/>
                        </a:solidFill>
                        <a:latin typeface="微软雅黑" panose="020B0503020204020204" pitchFamily="82" charset="2"/>
                        <a:ea typeface="微软雅黑" panose="020B0503020204020204" pitchFamily="82" charset="2"/>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endParaRPr lang="zh-CN" altLang="en-US" sz="2400" b="1" kern="1200" dirty="0">
                        <a:solidFill>
                          <a:srgbClr val="DA251C"/>
                        </a:solidFill>
                        <a:latin typeface="微软雅黑" panose="020B0503020204020204" pitchFamily="82" charset="2"/>
                        <a:ea typeface="微软雅黑" panose="020B0503020204020204" pitchFamily="82" charset="2"/>
                        <a:cs typeface="+mn-cs"/>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endParaRPr lang="zh-CN" altLang="en-US" sz="2400" b="1" kern="1200" dirty="0">
                        <a:solidFill>
                          <a:srgbClr val="DA251C"/>
                        </a:solidFill>
                        <a:latin typeface="微软雅黑" panose="020B0503020204020204" pitchFamily="82" charset="2"/>
                        <a:ea typeface="微软雅黑" panose="020B0503020204020204" pitchFamily="82" charset="2"/>
                        <a:cs typeface="+mn-cs"/>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170649">
                <a:tc rowSpan="2">
                  <a:txBody>
                    <a:bodyPr/>
                    <a:lstStyle/>
                    <a:p>
                      <a:pPr marL="0" algn="l" defTabSz="914400" rtl="0" eaLnBrk="1" latinLnBrk="0" hangingPunct="1">
                        <a:lnSpc>
                          <a:spcPct val="130000"/>
                        </a:lnSpc>
                        <a:spcAft>
                          <a:spcPts val="0"/>
                        </a:spcAft>
                      </a:pPr>
                      <a:r>
                        <a:rPr lang="zh-CN" altLang="en-US" sz="2800" kern="1200" dirty="0">
                          <a:solidFill>
                            <a:schemeClr val="tx1"/>
                          </a:solidFill>
                          <a:latin typeface="+mn-lt"/>
                          <a:ea typeface="+mn-ea"/>
                          <a:cs typeface="+mn-cs"/>
                        </a:rPr>
                        <a:t>原电池</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en-US" sz="2800" kern="1200" dirty="0">
                          <a:solidFill>
                            <a:schemeClr val="tx1"/>
                          </a:solidFill>
                          <a:latin typeface="+mn-lt"/>
                          <a:ea typeface="+mn-ea"/>
                          <a:cs typeface="+mn-cs"/>
                        </a:rPr>
                        <a:t>2016</a:t>
                      </a:r>
                      <a:r>
                        <a:rPr lang="zh-CN" altLang="en-US"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Ⅲ,T11</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zh-CN" altLang="en-US" sz="2800" kern="1200" dirty="0">
                          <a:solidFill>
                            <a:schemeClr val="tx1"/>
                          </a:solidFill>
                          <a:latin typeface="+mn-lt"/>
                          <a:ea typeface="+mn-ea"/>
                          <a:cs typeface="+mn-cs"/>
                        </a:rPr>
                        <a:t>结合锌</a:t>
                      </a:r>
                      <a:r>
                        <a:rPr lang="en-US" sz="2800" kern="1200" dirty="0">
                          <a:solidFill>
                            <a:schemeClr val="tx1"/>
                          </a:solidFill>
                          <a:latin typeface="+mn-lt"/>
                          <a:ea typeface="+mn-ea"/>
                          <a:cs typeface="+mn-cs"/>
                        </a:rPr>
                        <a:t>—</a:t>
                      </a:r>
                      <a:r>
                        <a:rPr lang="zh-CN" altLang="en-US" sz="2800" kern="1200" dirty="0">
                          <a:solidFill>
                            <a:schemeClr val="tx1"/>
                          </a:solidFill>
                          <a:latin typeface="+mn-lt"/>
                          <a:ea typeface="+mn-ea"/>
                          <a:cs typeface="+mn-cs"/>
                        </a:rPr>
                        <a:t>空气燃料电池考查原电池的工作原理</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1)</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170649">
                <a:tc vMerge="1">
                  <a:tcPr/>
                </a:tc>
                <a:tc>
                  <a:txBody>
                    <a:bodyPr/>
                    <a:lstStyle/>
                    <a:p>
                      <a:pPr marL="0" algn="l" defTabSz="914400" rtl="0" eaLnBrk="1" latinLnBrk="0" hangingPunct="1">
                        <a:lnSpc>
                          <a:spcPct val="130000"/>
                        </a:lnSpc>
                        <a:spcAft>
                          <a:spcPts val="0"/>
                        </a:spcAft>
                      </a:pPr>
                      <a:r>
                        <a:rPr lang="en-US" sz="2800" kern="1200">
                          <a:solidFill>
                            <a:schemeClr val="tx1"/>
                          </a:solidFill>
                          <a:latin typeface="+mn-lt"/>
                          <a:ea typeface="+mn-ea"/>
                          <a:cs typeface="+mn-cs"/>
                        </a:rPr>
                        <a:t>2017</a:t>
                      </a:r>
                      <a:r>
                        <a:rPr lang="zh-CN" altLang="en-US" sz="2800" kern="1200">
                          <a:solidFill>
                            <a:schemeClr val="tx1"/>
                          </a:solidFill>
                          <a:latin typeface="+mn-lt"/>
                          <a:ea typeface="+mn-ea"/>
                          <a:cs typeface="+mn-cs"/>
                        </a:rPr>
                        <a:t>全国卷</a:t>
                      </a:r>
                      <a:r>
                        <a:rPr lang="en-US" sz="2800" kern="1200">
                          <a:solidFill>
                            <a:schemeClr val="tx1"/>
                          </a:solidFill>
                          <a:latin typeface="+mn-lt"/>
                          <a:ea typeface="+mn-ea"/>
                          <a:cs typeface="+mn-cs"/>
                        </a:rPr>
                        <a:t>Ⅲ,T11</a:t>
                      </a:r>
                      <a:endParaRPr lang="zh-CN" altLang="en-US" sz="28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zh-CN" altLang="en-US" sz="2800" kern="1200" dirty="0">
                          <a:solidFill>
                            <a:schemeClr val="tx1"/>
                          </a:solidFill>
                          <a:latin typeface="+mn-lt"/>
                          <a:ea typeface="+mn-ea"/>
                          <a:cs typeface="+mn-cs"/>
                        </a:rPr>
                        <a:t>结合全固态锂硫电池考查原电池的工作原理</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3)</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170649">
                <a:tc rowSpan="2">
                  <a:txBody>
                    <a:bodyPr/>
                    <a:lstStyle/>
                    <a:p>
                      <a:pPr marL="0" algn="l" defTabSz="914400" rtl="0" eaLnBrk="1" latinLnBrk="0" hangingPunct="1">
                        <a:lnSpc>
                          <a:spcPct val="130000"/>
                        </a:lnSpc>
                        <a:spcAft>
                          <a:spcPts val="0"/>
                        </a:spcAft>
                      </a:pPr>
                      <a:r>
                        <a:rPr lang="zh-CN" altLang="en-US" sz="2800" kern="1200">
                          <a:solidFill>
                            <a:schemeClr val="tx1"/>
                          </a:solidFill>
                          <a:latin typeface="+mn-lt"/>
                          <a:ea typeface="+mn-ea"/>
                          <a:cs typeface="+mn-cs"/>
                        </a:rPr>
                        <a:t>常见的化学电源</a:t>
                      </a:r>
                      <a:endParaRPr lang="zh-CN" altLang="en-US" sz="28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en-US" sz="2800" kern="1200" dirty="0">
                          <a:solidFill>
                            <a:schemeClr val="tx1"/>
                          </a:solidFill>
                          <a:latin typeface="+mn-lt"/>
                          <a:ea typeface="+mn-ea"/>
                          <a:cs typeface="+mn-cs"/>
                        </a:rPr>
                        <a:t> 2016</a:t>
                      </a:r>
                      <a:r>
                        <a:rPr lang="zh-CN" altLang="en-US"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Ⅱ,T11</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zh-CN" altLang="en-US" sz="2800" kern="1200" dirty="0">
                          <a:solidFill>
                            <a:schemeClr val="tx1"/>
                          </a:solidFill>
                          <a:latin typeface="+mn-lt"/>
                          <a:ea typeface="+mn-ea"/>
                          <a:cs typeface="+mn-cs"/>
                        </a:rPr>
                        <a:t>结合</a:t>
                      </a:r>
                      <a:r>
                        <a:rPr lang="en-US" sz="2800" kern="1200" dirty="0">
                          <a:solidFill>
                            <a:schemeClr val="tx1"/>
                          </a:solidFill>
                          <a:latin typeface="+mn-lt"/>
                          <a:ea typeface="+mn-ea"/>
                          <a:cs typeface="+mn-cs"/>
                        </a:rPr>
                        <a:t>Mg-</a:t>
                      </a:r>
                      <a:r>
                        <a:rPr lang="en-US" sz="2800" kern="1200" dirty="0" err="1">
                          <a:solidFill>
                            <a:schemeClr val="tx1"/>
                          </a:solidFill>
                          <a:latin typeface="+mn-lt"/>
                          <a:ea typeface="+mn-ea"/>
                          <a:cs typeface="+mn-cs"/>
                        </a:rPr>
                        <a:t>AgCl</a:t>
                      </a:r>
                      <a:r>
                        <a:rPr lang="zh-CN" altLang="en-US" sz="2800" kern="1200" dirty="0">
                          <a:solidFill>
                            <a:schemeClr val="tx1"/>
                          </a:solidFill>
                          <a:latin typeface="+mn-lt"/>
                          <a:ea typeface="+mn-ea"/>
                          <a:cs typeface="+mn-cs"/>
                        </a:rPr>
                        <a:t>水激活电池考查原电池的工作原理</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1)</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170649">
                <a:tc vMerge="1">
                  <a:tcPr/>
                </a:tc>
                <a:tc>
                  <a:txBody>
                    <a:bodyPr/>
                    <a:lstStyle/>
                    <a:p>
                      <a:pPr marL="0" algn="l" defTabSz="914400" rtl="0" eaLnBrk="1" latinLnBrk="0" hangingPunct="1">
                        <a:lnSpc>
                          <a:spcPct val="130000"/>
                        </a:lnSpc>
                        <a:spcAft>
                          <a:spcPts val="0"/>
                        </a:spcAft>
                      </a:pPr>
                      <a:r>
                        <a:rPr lang="en-US" sz="2800" kern="1200" dirty="0">
                          <a:solidFill>
                            <a:schemeClr val="tx1"/>
                          </a:solidFill>
                          <a:latin typeface="+mn-lt"/>
                          <a:ea typeface="+mn-ea"/>
                          <a:cs typeface="+mn-cs"/>
                        </a:rPr>
                        <a:t>2015</a:t>
                      </a:r>
                      <a:r>
                        <a:rPr lang="zh-CN" altLang="en-US" sz="2800" kern="1200" dirty="0">
                          <a:solidFill>
                            <a:schemeClr val="tx1"/>
                          </a:solidFill>
                          <a:latin typeface="+mn-lt"/>
                          <a:ea typeface="+mn-ea"/>
                          <a:cs typeface="+mn-cs"/>
                        </a:rPr>
                        <a:t>新课标全国卷</a:t>
                      </a:r>
                      <a:r>
                        <a:rPr lang="en-US" sz="2800" kern="1200" dirty="0">
                          <a:solidFill>
                            <a:schemeClr val="tx1"/>
                          </a:solidFill>
                          <a:latin typeface="+mn-lt"/>
                          <a:ea typeface="+mn-ea"/>
                          <a:cs typeface="+mn-cs"/>
                        </a:rPr>
                        <a:t>Ⅱ,T26(1)</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30000"/>
                        </a:lnSpc>
                        <a:spcAft>
                          <a:spcPts val="0"/>
                        </a:spcAft>
                      </a:pPr>
                      <a:r>
                        <a:rPr lang="zh-CN" altLang="en-US" sz="2800" kern="1200" dirty="0">
                          <a:solidFill>
                            <a:schemeClr val="tx1"/>
                          </a:solidFill>
                          <a:latin typeface="+mn-lt"/>
                          <a:ea typeface="+mn-ea"/>
                          <a:cs typeface="+mn-cs"/>
                        </a:rPr>
                        <a:t>考查酸性锌锰干电池的电极反应式书写</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2)</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21768"/>
            <a:ext cx="11723913" cy="5638980"/>
          </a:xfrm>
          <a:prstGeom prst="rect">
            <a:avLst/>
          </a:prstGeom>
        </p:spPr>
        <p:txBody>
          <a:bodyPr wrap="square">
            <a:spAutoFit/>
          </a:bodyPr>
          <a:lstStyle/>
          <a:p>
            <a:pPr>
              <a:lnSpc>
                <a:spcPct val="130000"/>
              </a:lnSpc>
            </a:pPr>
            <a:r>
              <a:rPr lang="zh-CN" altLang="zh-CN" sz="2800" b="1" dirty="0"/>
              <a:t>考情分析</a:t>
            </a:r>
            <a:r>
              <a:rPr lang="zh-CN" altLang="zh-CN" sz="2800" dirty="0"/>
              <a:t>　化学电池是当今世界广泛用于供能的重要装置</a:t>
            </a:r>
            <a:r>
              <a:rPr lang="en-US" altLang="zh-CN" sz="2800" dirty="0"/>
              <a:t>,</a:t>
            </a:r>
            <a:r>
              <a:rPr lang="zh-CN" altLang="zh-CN" sz="2800" dirty="0"/>
              <a:t>属于考生应该掌握的知识。高考有关原电池的考查一直是常考常新</a:t>
            </a:r>
            <a:r>
              <a:rPr lang="en-US" altLang="zh-CN" sz="2800" dirty="0"/>
              <a:t>,</a:t>
            </a:r>
            <a:r>
              <a:rPr lang="zh-CN" altLang="zh-CN" sz="2800" dirty="0"/>
              <a:t>设题背景新、设问角度新、解答方式新。虽电池的种类多样</a:t>
            </a:r>
            <a:r>
              <a:rPr lang="en-US" altLang="zh-CN" sz="2800" dirty="0"/>
              <a:t>,</a:t>
            </a:r>
            <a:r>
              <a:rPr lang="zh-CN" altLang="zh-CN" sz="2800" dirty="0"/>
              <a:t>但主要考查原电池的基本工作原理</a:t>
            </a:r>
            <a:r>
              <a:rPr lang="en-US" altLang="zh-CN" sz="2800" dirty="0"/>
              <a:t>,</a:t>
            </a:r>
            <a:r>
              <a:rPr lang="zh-CN" altLang="zh-CN" sz="2800" dirty="0"/>
              <a:t>着重考查考生对原理的迁移应用能力。命题主要有两种形式</a:t>
            </a:r>
            <a:r>
              <a:rPr lang="en-US" altLang="zh-CN" sz="2800" dirty="0"/>
              <a:t>:(1)</a:t>
            </a:r>
            <a:r>
              <a:rPr lang="zh-CN" altLang="zh-CN" sz="2800" dirty="0"/>
              <a:t>在选择题中</a:t>
            </a:r>
            <a:r>
              <a:rPr lang="en-US" altLang="zh-CN" sz="2800" dirty="0"/>
              <a:t>,</a:t>
            </a:r>
            <a:r>
              <a:rPr lang="zh-CN" altLang="zh-CN" sz="2800" dirty="0"/>
              <a:t>常以新型电池的形式对原电池的工作原理进行考查</a:t>
            </a:r>
            <a:r>
              <a:rPr lang="en-US" altLang="zh-CN" sz="2800" dirty="0"/>
              <a:t>,</a:t>
            </a:r>
            <a:r>
              <a:rPr lang="zh-CN" altLang="zh-CN" sz="2800" dirty="0"/>
              <a:t>分值为</a:t>
            </a:r>
            <a:r>
              <a:rPr lang="en-US" altLang="zh-CN" sz="2800" dirty="0"/>
              <a:t>6</a:t>
            </a:r>
            <a:r>
              <a:rPr lang="zh-CN" altLang="zh-CN" sz="2800" dirty="0"/>
              <a:t>分</a:t>
            </a:r>
            <a:r>
              <a:rPr lang="en-US" altLang="zh-CN" sz="2800" dirty="0"/>
              <a:t>;(2)</a:t>
            </a:r>
            <a:r>
              <a:rPr lang="zh-CN" altLang="zh-CN" sz="2800" dirty="0"/>
              <a:t>在非选择题中</a:t>
            </a:r>
            <a:r>
              <a:rPr lang="en-US" altLang="zh-CN" sz="2800" dirty="0"/>
              <a:t>,</a:t>
            </a:r>
            <a:r>
              <a:rPr lang="zh-CN" altLang="zh-CN" sz="2800" dirty="0"/>
              <a:t>常结合元素化合物、物质的分离和提纯等知识</a:t>
            </a:r>
            <a:r>
              <a:rPr lang="en-US" altLang="zh-CN" sz="2800" dirty="0"/>
              <a:t>,</a:t>
            </a:r>
            <a:r>
              <a:rPr lang="zh-CN" altLang="zh-CN" sz="2800" dirty="0"/>
              <a:t>考查电极反应式的书写</a:t>
            </a:r>
            <a:r>
              <a:rPr lang="en-US" altLang="zh-CN" sz="2800" dirty="0"/>
              <a:t>,</a:t>
            </a:r>
            <a:r>
              <a:rPr lang="zh-CN" altLang="zh-CN" sz="2800" dirty="0"/>
              <a:t>以及利用电子守恒进行相关计算</a:t>
            </a:r>
            <a:r>
              <a:rPr lang="en-US" altLang="zh-CN" sz="2800" dirty="0"/>
              <a:t>,</a:t>
            </a:r>
            <a:r>
              <a:rPr lang="zh-CN" altLang="zh-CN" sz="2800" dirty="0"/>
              <a:t>分值为</a:t>
            </a:r>
            <a:r>
              <a:rPr lang="en-US" altLang="zh-CN" sz="2800" dirty="0"/>
              <a:t>4~6</a:t>
            </a:r>
            <a:r>
              <a:rPr lang="zh-CN" altLang="zh-CN" sz="2800" dirty="0"/>
              <a:t>分。</a:t>
            </a:r>
            <a:endParaRPr lang="zh-CN" altLang="zh-CN" sz="2800" dirty="0"/>
          </a:p>
          <a:p>
            <a:pPr>
              <a:lnSpc>
                <a:spcPct val="130000"/>
              </a:lnSpc>
            </a:pPr>
            <a:r>
              <a:rPr lang="zh-CN" altLang="zh-CN" sz="2800" b="1" dirty="0"/>
              <a:t>命题预测</a:t>
            </a:r>
            <a:r>
              <a:rPr lang="zh-CN" altLang="zh-CN" sz="2800" dirty="0"/>
              <a:t>　预计</a:t>
            </a:r>
            <a:r>
              <a:rPr lang="en-US" altLang="zh-CN" sz="2800" dirty="0"/>
              <a:t>2019</a:t>
            </a:r>
            <a:r>
              <a:rPr lang="zh-CN" altLang="zh-CN" sz="2800" dirty="0"/>
              <a:t>年高考仍然会以新型电池为切入点</a:t>
            </a:r>
            <a:r>
              <a:rPr lang="en-US" altLang="zh-CN" sz="2800" dirty="0"/>
              <a:t>,</a:t>
            </a:r>
            <a:r>
              <a:rPr lang="zh-CN" altLang="zh-CN" sz="2800" dirty="0"/>
              <a:t>考查原电池的工作原理及应用、电极反应式的书写及判断、溶液中离子的迁移及浓度变化、二次电池的充放电过程分析以及其他有关问题</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endParaRPr lang="zh-CN" altLang="en-US" sz="2800" dirty="0">
              <a:solidFill>
                <a:srgbClr val="DA251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endParaRPr lang="zh-CN" altLang="en-US" sz="2800" dirty="0">
              <a:solidFill>
                <a:srgbClr val="DA251C"/>
              </a:solidFill>
            </a:endParaRPr>
          </a:p>
        </p:txBody>
      </p:sp>
      <p:pic>
        <p:nvPicPr>
          <p:cNvPr id="2" name="图片 1"/>
          <p:cNvPicPr>
            <a:picLocks noChangeAspect="1"/>
          </p:cNvPicPr>
          <p:nvPr/>
        </p:nvPicPr>
        <p:blipFill>
          <a:blip r:embed="rId1"/>
          <a:stretch>
            <a:fillRect/>
          </a:stretch>
        </p:blipFill>
        <p:spPr>
          <a:xfrm>
            <a:off x="224962" y="1141905"/>
            <a:ext cx="11742075" cy="489313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8023</Words>
  <Application>WPS 演示</Application>
  <PresentationFormat>宽屏</PresentationFormat>
  <Paragraphs>636</Paragraphs>
  <Slides>58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58</vt:i4>
      </vt:variant>
    </vt:vector>
  </HeadingPairs>
  <TitlesOfParts>
    <vt:vector size="69" baseType="lpstr">
      <vt:lpstr>Arial</vt:lpstr>
      <vt:lpstr>宋体</vt:lpstr>
      <vt:lpstr>Wingdings</vt:lpstr>
      <vt:lpstr>微软雅黑</vt:lpstr>
      <vt:lpstr>Calibri</vt:lpstr>
      <vt:lpstr>微软雅黑</vt:lpstr>
      <vt:lpstr>Arial Unicode MS</vt:lpstr>
      <vt:lpstr>Times New Roman</vt:lpstr>
      <vt:lpstr>方正书宋_GBK</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孙建明</cp:lastModifiedBy>
  <cp:revision>321</cp:revision>
  <dcterms:created xsi:type="dcterms:W3CDTF">2018-02-01T09:53:00Z</dcterms:created>
  <dcterms:modified xsi:type="dcterms:W3CDTF">2018-11-27T09:24:19Z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2052-10.1.0.7669</vt:lpwstr>
  </property>
</Properties>
</file>