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272" r:id="rId5"/>
    <p:sldId id="261" r:id="rId6"/>
    <p:sldId id="277" r:id="rId7"/>
    <p:sldId id="278" r:id="rId8"/>
    <p:sldId id="279" r:id="rId9"/>
    <p:sldId id="694" r:id="rId10"/>
    <p:sldId id="273" r:id="rId11"/>
    <p:sldId id="263" r:id="rId12"/>
    <p:sldId id="633" r:id="rId13"/>
    <p:sldId id="634" r:id="rId14"/>
    <p:sldId id="635" r:id="rId15"/>
    <p:sldId id="636" r:id="rId16"/>
    <p:sldId id="637" r:id="rId17"/>
    <p:sldId id="638" r:id="rId18"/>
    <p:sldId id="639" r:id="rId19"/>
    <p:sldId id="274" r:id="rId20"/>
    <p:sldId id="326" r:id="rId21"/>
    <p:sldId id="642" r:id="rId22"/>
    <p:sldId id="643" r:id="rId23"/>
    <p:sldId id="644" r:id="rId24"/>
    <p:sldId id="645" r:id="rId25"/>
    <p:sldId id="646" r:id="rId26"/>
    <p:sldId id="282" r:id="rId27"/>
    <p:sldId id="647" r:id="rId28"/>
    <p:sldId id="648" r:id="rId29"/>
    <p:sldId id="649" r:id="rId30"/>
    <p:sldId id="650" r:id="rId31"/>
    <p:sldId id="651" r:id="rId32"/>
    <p:sldId id="652" r:id="rId33"/>
    <p:sldId id="653" r:id="rId34"/>
    <p:sldId id="654" r:id="rId35"/>
    <p:sldId id="655" r:id="rId36"/>
    <p:sldId id="656" r:id="rId37"/>
    <p:sldId id="657" r:id="rId38"/>
    <p:sldId id="658" r:id="rId39"/>
    <p:sldId id="659" r:id="rId40"/>
    <p:sldId id="660" r:id="rId41"/>
    <p:sldId id="661" r:id="rId42"/>
    <p:sldId id="662" r:id="rId43"/>
    <p:sldId id="663" r:id="rId44"/>
    <p:sldId id="664" r:id="rId45"/>
    <p:sldId id="665" r:id="rId46"/>
    <p:sldId id="666" r:id="rId47"/>
    <p:sldId id="667" r:id="rId48"/>
    <p:sldId id="668" r:id="rId49"/>
    <p:sldId id="669" r:id="rId50"/>
    <p:sldId id="670" r:id="rId51"/>
    <p:sldId id="671" r:id="rId52"/>
    <p:sldId id="672" r:id="rId53"/>
    <p:sldId id="673" r:id="rId54"/>
    <p:sldId id="674" r:id="rId55"/>
    <p:sldId id="675" r:id="rId56"/>
    <p:sldId id="676" r:id="rId57"/>
    <p:sldId id="677" r:id="rId58"/>
    <p:sldId id="678" r:id="rId59"/>
    <p:sldId id="679" r:id="rId60"/>
    <p:sldId id="680" r:id="rId61"/>
    <p:sldId id="681" r:id="rId62"/>
    <p:sldId id="682" r:id="rId63"/>
    <p:sldId id="683" r:id="rId64"/>
    <p:sldId id="684" r:id="rId65"/>
    <p:sldId id="685" r:id="rId66"/>
    <p:sldId id="686" r:id="rId67"/>
    <p:sldId id="687" r:id="rId68"/>
    <p:sldId id="688" r:id="rId69"/>
    <p:sldId id="689" r:id="rId70"/>
    <p:sldId id="690" r:id="rId71"/>
    <p:sldId id="691" r:id="rId72"/>
    <p:sldId id="692" r:id="rId73"/>
    <p:sldId id="693" r:id="rId74"/>
    <p:sldId id="266" r:id="rId75"/>
  </p:sldIdLst>
  <p:sldSz cx="12192000" cy="6858000"/>
  <p:notesSz cx="6858000" cy="9144000"/>
  <p:custDataLst>
    <p:tags r:id="rId7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694"/>
          </p14:sldIdLst>
        </p14:section>
        <p14:section name="A.知识全通关" id="{0696FE38-A922-4D75-AA25-7EF156A1C92B}">
          <p14:sldIdLst>
            <p14:sldId id="273"/>
            <p14:sldId id="263"/>
            <p14:sldId id="633"/>
            <p14:sldId id="634"/>
            <p14:sldId id="635"/>
            <p14:sldId id="636"/>
            <p14:sldId id="637"/>
            <p14:sldId id="638"/>
            <p14:sldId id="639"/>
          </p14:sldIdLst>
        </p14:section>
        <p14:section name="B.素养大提升" id="{EAE3448C-E808-4F1F-840E-365612D64D3F}">
          <p14:sldIdLst>
            <p14:sldId id="274"/>
            <p14:sldId id="326"/>
            <p14:sldId id="642"/>
            <p14:sldId id="643"/>
            <p14:sldId id="644"/>
            <p14:sldId id="645"/>
            <p14:sldId id="646"/>
            <p14:sldId id="282"/>
            <p14:sldId id="647"/>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660"/>
  </p:normalViewPr>
  <p:slideViewPr>
    <p:cSldViewPr snapToGrid="0" showGuides="1">
      <p:cViewPr varScale="1">
        <p:scale>
          <a:sx n="92" d="100"/>
          <a:sy n="92" d="100"/>
        </p:scale>
        <p:origin x="660" y="8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14.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hyperlink" Target="http://g.tesoon.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7274413"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氯气</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次氯酸、次氯酸盐</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394943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a:t>
            </a:r>
            <a:r>
              <a:rPr lang="zh-CN" altLang="en-US" sz="2800" dirty="0">
                <a:solidFill>
                  <a:srgbClr val="DA251C"/>
                </a:solidFill>
              </a:rPr>
              <a:t>　氯气（重点）</a:t>
            </a:r>
            <a:endParaRPr lang="en-US" altLang="zh-CN" sz="2800" dirty="0">
              <a:solidFill>
                <a:srgbClr val="DA251C"/>
              </a:solidFill>
            </a:endParaRPr>
          </a:p>
        </p:txBody>
      </p:sp>
      <p:grpSp>
        <p:nvGrpSpPr>
          <p:cNvPr id="2" name="组合 1"/>
          <p:cNvGrpSpPr/>
          <p:nvPr/>
        </p:nvGrpSpPr>
        <p:grpSpPr>
          <a:xfrm>
            <a:off x="243068" y="729341"/>
            <a:ext cx="11713580" cy="3323987"/>
            <a:chOff x="243068" y="729341"/>
            <a:chExt cx="11713580" cy="3323987"/>
          </a:xfrm>
        </p:grpSpPr>
        <p:sp>
          <p:nvSpPr>
            <p:cNvPr id="4" name="矩形 3"/>
            <p:cNvSpPr/>
            <p:nvPr/>
          </p:nvSpPr>
          <p:spPr>
            <a:xfrm>
              <a:off x="243068" y="729341"/>
              <a:ext cx="11713580" cy="3323987"/>
            </a:xfrm>
            <a:prstGeom prst="rect">
              <a:avLst/>
            </a:prstGeom>
          </p:spPr>
          <p:txBody>
            <a:bodyPr wrap="square">
              <a:spAutoFit/>
            </a:bodyPr>
            <a:lstStyle/>
            <a:p>
              <a:pPr>
                <a:lnSpc>
                  <a:spcPct val="150000"/>
                </a:lnSpc>
                <a:spcAft>
                  <a:spcPts val="0"/>
                </a:spcAft>
              </a:pPr>
              <a:r>
                <a:rPr lang="zh-CN" altLang="en-US" sz="2800" b="1" dirty="0">
                  <a:solidFill>
                    <a:srgbClr val="000000"/>
                  </a:solidFill>
                  <a:latin typeface="+mj-ea"/>
                  <a:ea typeface="+mj-ea"/>
                  <a:cs typeface="Times New Roman" panose="02020603050405020304" pitchFamily="18" charset="0"/>
                </a:rPr>
                <a:t> </a:t>
              </a:r>
              <a:r>
                <a:rPr lang="en-US" altLang="zh-CN" sz="2800" b="1" dirty="0">
                  <a:solidFill>
                    <a:srgbClr val="000000"/>
                  </a:solidFill>
                  <a:latin typeface="+mj-ea"/>
                  <a:ea typeface="+mj-ea"/>
                  <a:cs typeface="Times New Roman" panose="02020603050405020304" pitchFamily="18" charset="0"/>
                </a:rPr>
                <a:t>1.</a:t>
              </a:r>
              <a:r>
                <a:rPr lang="zh-CN" altLang="en-US" sz="2800" b="1" dirty="0">
                  <a:solidFill>
                    <a:srgbClr val="000000"/>
                  </a:solidFill>
                  <a:latin typeface="+mj-ea"/>
                  <a:ea typeface="+mj-ea"/>
                  <a:cs typeface="Times New Roman" panose="02020603050405020304" pitchFamily="18" charset="0"/>
                </a:rPr>
                <a:t>氯元素的位、构、性关系</a:t>
              </a:r>
              <a:endParaRPr lang="en-US" altLang="zh-CN" sz="2800" b="1" dirty="0">
                <a:solidFill>
                  <a:srgbClr val="000000"/>
                </a:solidFill>
                <a:latin typeface="+mj-ea"/>
                <a:ea typeface="+mj-ea"/>
                <a:cs typeface="Times New Roman" panose="02020603050405020304" pitchFamily="18" charset="0"/>
              </a:endParaRPr>
            </a:p>
            <a:p>
              <a:pPr>
                <a:lnSpc>
                  <a:spcPct val="150000"/>
                </a:lnSpc>
              </a:pPr>
              <a:r>
                <a:rPr lang="zh-CN" altLang="en-US" sz="2800" dirty="0">
                  <a:solidFill>
                    <a:srgbClr val="000000"/>
                  </a:solidFill>
                  <a:latin typeface="+mj-ea"/>
                  <a:ea typeface="+mj-ea"/>
                  <a:cs typeface="Times New Roman" panose="02020603050405020304" pitchFamily="18" charset="0"/>
                </a:rPr>
                <a:t>氯元素位于元素周期表中第三周期</a:t>
              </a:r>
              <a:r>
                <a:rPr lang="en-US" altLang="zh-CN" sz="2800" dirty="0" err="1">
                  <a:solidFill>
                    <a:srgbClr val="000000"/>
                  </a:solidFill>
                  <a:latin typeface="+mj-ea"/>
                  <a:ea typeface="+mj-ea"/>
                  <a:cs typeface="Times New Roman" panose="02020603050405020304" pitchFamily="18" charset="0"/>
                </a:rPr>
                <a:t>ⅦA</a:t>
              </a:r>
              <a:r>
                <a:rPr lang="zh-CN" altLang="en-US" sz="2800" dirty="0">
                  <a:solidFill>
                    <a:srgbClr val="000000"/>
                  </a:solidFill>
                  <a:latin typeface="+mj-ea"/>
                  <a:ea typeface="+mj-ea"/>
                  <a:cs typeface="Times New Roman" panose="02020603050405020304" pitchFamily="18" charset="0"/>
                </a:rPr>
                <a:t>族</a:t>
              </a:r>
              <a:r>
                <a:rPr lang="en-US" altLang="zh-CN" sz="2800" dirty="0">
                  <a:solidFill>
                    <a:srgbClr val="000000"/>
                  </a:solidFill>
                  <a:latin typeface="+mj-ea"/>
                  <a:ea typeface="+mj-ea"/>
                  <a:cs typeface="Times New Roman" panose="02020603050405020304" pitchFamily="18" charset="0"/>
                </a:rPr>
                <a:t>,</a:t>
              </a:r>
              <a:r>
                <a:rPr lang="zh-CN" altLang="en-US" sz="2800" dirty="0">
                  <a:solidFill>
                    <a:srgbClr val="000000"/>
                  </a:solidFill>
                  <a:latin typeface="+mj-ea"/>
                  <a:ea typeface="+mj-ea"/>
                  <a:cs typeface="Times New Roman" panose="02020603050405020304" pitchFamily="18" charset="0"/>
                </a:rPr>
                <a:t>其原子结构示意图为          </a:t>
              </a:r>
              <a:r>
                <a:rPr lang="en-US" altLang="zh-CN" sz="2800" dirty="0"/>
                <a:t>,</a:t>
              </a:r>
              <a:r>
                <a:rPr lang="zh-CN" altLang="zh-CN" sz="2800" dirty="0"/>
                <a:t>氯原子很容易得到</a:t>
              </a:r>
              <a:r>
                <a:rPr lang="en-US" altLang="zh-CN" sz="2800" dirty="0"/>
                <a:t>1</a:t>
              </a:r>
              <a:r>
                <a:rPr lang="zh-CN" altLang="zh-CN" sz="2800" dirty="0"/>
                <a:t>个电子形成具有 </a:t>
              </a:r>
              <a:r>
                <a:rPr lang="en-US" altLang="zh-CN" sz="2800" dirty="0"/>
                <a:t>8</a:t>
              </a:r>
              <a:r>
                <a:rPr lang="zh-CN" altLang="zh-CN" sz="2800" dirty="0"/>
                <a:t>电子稳定结构的</a:t>
              </a:r>
              <a:r>
                <a:rPr lang="en-US" altLang="zh-CN" sz="2800" dirty="0"/>
                <a:t>Cl</a:t>
              </a:r>
              <a:r>
                <a:rPr lang="en-US" altLang="zh-CN" sz="2800" baseline="30000" dirty="0"/>
                <a:t>-</a:t>
              </a:r>
              <a:r>
                <a:rPr lang="en-US" altLang="zh-CN" sz="2800" dirty="0"/>
                <a:t> ,</a:t>
              </a:r>
              <a:r>
                <a:rPr lang="zh-CN" altLang="zh-CN" sz="2800" dirty="0"/>
                <a:t>因此</a:t>
              </a:r>
              <a:r>
                <a:rPr lang="en-US" altLang="zh-CN" sz="2800" dirty="0"/>
                <a:t>,</a:t>
              </a:r>
              <a:r>
                <a:rPr lang="zh-CN" altLang="zh-CN" sz="2800" dirty="0"/>
                <a:t>氯气具有很强的氧化性。</a:t>
              </a:r>
            </a:p>
            <a:p>
              <a:pPr>
                <a:lnSpc>
                  <a:spcPct val="150000"/>
                </a:lnSpc>
                <a:spcAft>
                  <a:spcPts val="0"/>
                </a:spcAft>
              </a:pPr>
              <a:endParaRPr lang="zh-CN" altLang="zh-CN" sz="2800" dirty="0">
                <a:solidFill>
                  <a:srgbClr val="000000"/>
                </a:solidFill>
                <a:latin typeface="+mj-ea"/>
                <a:ea typeface="+mj-ea"/>
                <a:cs typeface="Times New Roman" panose="02020603050405020304" pitchFamily="18" charset="0"/>
              </a:endParaRPr>
            </a:p>
          </p:txBody>
        </p:sp>
        <p:pic>
          <p:nvPicPr>
            <p:cNvPr id="12" name="LCF1.jpg" descr="id:2147520788;FounderCES"/>
            <p:cNvPicPr/>
            <p:nvPr/>
          </p:nvPicPr>
          <p:blipFill>
            <a:blip r:embed="rId2"/>
            <a:stretch>
              <a:fillRect/>
            </a:stretch>
          </p:blipFill>
          <p:spPr>
            <a:xfrm>
              <a:off x="9952620" y="1339783"/>
              <a:ext cx="984620" cy="897640"/>
            </a:xfrm>
            <a:prstGeom prst="rect">
              <a:avLst/>
            </a:prstGeom>
          </p:spPr>
        </p:pic>
      </p:grpSp>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416824"/>
            <a:ext cx="11713580" cy="662554"/>
          </a:xfrm>
          <a:prstGeom prst="rect">
            <a:avLst/>
          </a:prstGeom>
        </p:spPr>
        <p:txBody>
          <a:bodyPr wrap="square">
            <a:spAutoFit/>
          </a:bodyPr>
          <a:lstStyle/>
          <a:p>
            <a:pPr>
              <a:lnSpc>
                <a:spcPct val="150000"/>
              </a:lnSpc>
              <a:spcAft>
                <a:spcPts val="0"/>
              </a:spcAft>
            </a:pPr>
            <a:r>
              <a:rPr lang="en-US" altLang="zh-CN" sz="2800" b="1" dirty="0">
                <a:solidFill>
                  <a:srgbClr val="000000"/>
                </a:solidFill>
                <a:latin typeface="+mj-ea"/>
                <a:ea typeface="+mj-ea"/>
                <a:cs typeface="Times New Roman" panose="02020603050405020304" pitchFamily="18" charset="0"/>
              </a:rPr>
              <a:t>2.</a:t>
            </a:r>
            <a:r>
              <a:rPr lang="zh-CN" altLang="en-US" sz="2800" b="1" dirty="0">
                <a:solidFill>
                  <a:srgbClr val="000000"/>
                </a:solidFill>
                <a:latin typeface="+mj-ea"/>
                <a:ea typeface="+mj-ea"/>
                <a:cs typeface="Times New Roman" panose="02020603050405020304" pitchFamily="18" charset="0"/>
              </a:rPr>
              <a:t>氯气的性质和用途</a:t>
            </a:r>
            <a:endParaRPr lang="zh-CN" altLang="zh-CN" sz="2800" b="1" dirty="0">
              <a:solidFill>
                <a:srgbClr val="000000"/>
              </a:solidFill>
              <a:latin typeface="+mj-ea"/>
              <a:ea typeface="+mj-ea"/>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048443420"/>
                  </p:ext>
                </p:extLst>
              </p:nvPr>
            </p:nvGraphicFramePr>
            <p:xfrm>
              <a:off x="441960" y="1146165"/>
              <a:ext cx="11338561" cy="5120640"/>
            </p:xfrm>
            <a:graphic>
              <a:graphicData uri="http://schemas.openxmlformats.org/drawingml/2006/table">
                <a:tbl>
                  <a:tblPr firstRow="1" firstCol="1" bandRow="1">
                    <a:tableStyleId>{5C22544A-7EE6-4342-B048-85BDC9FD1C3A}</a:tableStyleId>
                  </a:tblPr>
                  <a:tblGrid>
                    <a:gridCol w="1035148">
                      <a:extLst>
                        <a:ext uri="{9D8B030D-6E8A-4147-A177-3AD203B41FA5}">
                          <a16:colId xmlns:a16="http://schemas.microsoft.com/office/drawing/2014/main" xmlns="" val="3031878416"/>
                        </a:ext>
                      </a:extLst>
                    </a:gridCol>
                    <a:gridCol w="1601372">
                      <a:extLst>
                        <a:ext uri="{9D8B030D-6E8A-4147-A177-3AD203B41FA5}">
                          <a16:colId xmlns:a16="http://schemas.microsoft.com/office/drawing/2014/main" xmlns="" val="3536918573"/>
                        </a:ext>
                      </a:extLst>
                    </a:gridCol>
                    <a:gridCol w="8702041">
                      <a:extLst>
                        <a:ext uri="{9D8B030D-6E8A-4147-A177-3AD203B41FA5}">
                          <a16:colId xmlns:a16="http://schemas.microsoft.com/office/drawing/2014/main" xmlns="" val="689582558"/>
                        </a:ext>
                      </a:extLst>
                    </a:gridCol>
                  </a:tblGrid>
                  <a:tr h="0">
                    <a:tc>
                      <a:txBody>
                        <a:bodyPr/>
                        <a:lstStyle/>
                        <a:p>
                          <a:pPr algn="ctr">
                            <a:lnSpc>
                              <a:spcPct val="120000"/>
                            </a:lnSpc>
                            <a:spcAft>
                              <a:spcPts val="0"/>
                            </a:spcAft>
                          </a:pPr>
                          <a:r>
                            <a:rPr lang="zh-CN" sz="2800" b="0" dirty="0">
                              <a:solidFill>
                                <a:schemeClr val="tx1"/>
                              </a:solidFill>
                              <a:effectLst/>
                            </a:rPr>
                            <a:t>分子</a:t>
                          </a:r>
                        </a:p>
                        <a:p>
                          <a:pPr algn="ctr">
                            <a:lnSpc>
                              <a:spcPct val="120000"/>
                            </a:lnSpc>
                            <a:spcAft>
                              <a:spcPts val="0"/>
                            </a:spcAft>
                          </a:pPr>
                          <a:r>
                            <a:rPr lang="zh-CN" sz="2800" b="0" dirty="0">
                              <a:solidFill>
                                <a:schemeClr val="tx1"/>
                              </a:solidFill>
                              <a:effectLst/>
                            </a:rPr>
                            <a:t>结构</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20000"/>
                            </a:lnSpc>
                            <a:spcAft>
                              <a:spcPts val="0"/>
                            </a:spcAft>
                          </a:pPr>
                          <a:r>
                            <a:rPr lang="zh-CN" sz="2800" b="0" dirty="0">
                              <a:solidFill>
                                <a:schemeClr val="tx1"/>
                              </a:solidFill>
                              <a:effectLst/>
                            </a:rPr>
                            <a:t>电子式为 </a:t>
                          </a:r>
                          <a:r>
                            <a:rPr lang="en-US" sz="2800" b="0" i="0" dirty="0">
                              <a:solidFill>
                                <a:schemeClr val="tx1"/>
                              </a:solidFill>
                              <a:effectLst/>
                            </a:rPr>
                            <a:t>∶</a:t>
                          </a:r>
                          <a14:m>
                            <m:oMath xmlns:m="http://schemas.openxmlformats.org/officeDocument/2006/math">
                              <m:limUpp>
                                <m:limUppPr>
                                  <m:ctrlPr>
                                    <a:rPr lang="zh-CN" sz="2800" b="0" i="1">
                                      <a:solidFill>
                                        <a:schemeClr val="tx1"/>
                                      </a:solidFill>
                                      <a:effectLst/>
                                      <a:latin typeface="Cambria Math" panose="02040503050406030204" pitchFamily="18" charset="0"/>
                                    </a:rPr>
                                  </m:ctrlPr>
                                </m:limUppPr>
                                <m:e>
                                  <m:limLow>
                                    <m:limLowPr>
                                      <m:ctrlPr>
                                        <a:rPr lang="zh-CN" sz="2800" b="0" i="1">
                                          <a:solidFill>
                                            <a:schemeClr val="tx1"/>
                                          </a:solidFill>
                                          <a:effectLst/>
                                          <a:latin typeface="Cambria Math" panose="02040503050406030204" pitchFamily="18" charset="0"/>
                                        </a:rPr>
                                      </m:ctrlPr>
                                    </m:limLowPr>
                                    <m:e>
                                      <m:r>
                                        <m:rPr>
                                          <m:sty m:val="p"/>
                                        </m:rPr>
                                        <a:rPr lang="en-US" sz="2800" b="0" i="0">
                                          <a:solidFill>
                                            <a:schemeClr val="tx1"/>
                                          </a:solidFill>
                                          <a:effectLst/>
                                          <a:latin typeface="Cambria Math" panose="02040503050406030204" pitchFamily="18" charset="0"/>
                                        </a:rPr>
                                        <m:t>Cl</m:t>
                                      </m:r>
                                    </m:e>
                                    <m:lim>
                                      <m:r>
                                        <m:rPr>
                                          <m:nor/>
                                        </m:rPr>
                                        <a:rPr lang="en-US" sz="2800" b="0" i="0">
                                          <a:solidFill>
                                            <a:schemeClr val="tx1"/>
                                          </a:solidFill>
                                          <a:effectLst/>
                                        </a:rPr>
                                        <m:t>··</m:t>
                                      </m:r>
                                    </m:lim>
                                  </m:limLow>
                                </m:e>
                                <m:lim>
                                  <m:r>
                                    <m:rPr>
                                      <m:nor/>
                                    </m:rPr>
                                    <a:rPr lang="en-US" sz="2800" b="0" i="0">
                                      <a:solidFill>
                                        <a:schemeClr val="tx1"/>
                                      </a:solidFill>
                                      <a:effectLst/>
                                    </a:rPr>
                                    <m:t>··</m:t>
                                  </m:r>
                                </m:lim>
                              </m:limUpp>
                            </m:oMath>
                          </a14:m>
                          <a:r>
                            <a:rPr lang="en-US" sz="2800" b="0" i="0" dirty="0">
                              <a:solidFill>
                                <a:schemeClr val="tx1"/>
                              </a:solidFill>
                              <a:effectLst/>
                            </a:rPr>
                            <a:t>∶</a:t>
                          </a:r>
                          <a14:m>
                            <m:oMath xmlns:m="http://schemas.openxmlformats.org/officeDocument/2006/math">
                              <m:limUpp>
                                <m:limUppPr>
                                  <m:ctrlPr>
                                    <a:rPr lang="zh-CN" sz="2800" b="0" i="1">
                                      <a:solidFill>
                                        <a:schemeClr val="tx1"/>
                                      </a:solidFill>
                                      <a:effectLst/>
                                      <a:latin typeface="Cambria Math" panose="02040503050406030204" pitchFamily="18" charset="0"/>
                                    </a:rPr>
                                  </m:ctrlPr>
                                </m:limUppPr>
                                <m:e>
                                  <m:limLow>
                                    <m:limLowPr>
                                      <m:ctrlPr>
                                        <a:rPr lang="zh-CN" sz="2800" b="0" i="1">
                                          <a:solidFill>
                                            <a:schemeClr val="tx1"/>
                                          </a:solidFill>
                                          <a:effectLst/>
                                          <a:latin typeface="Cambria Math" panose="02040503050406030204" pitchFamily="18" charset="0"/>
                                        </a:rPr>
                                      </m:ctrlPr>
                                    </m:limLowPr>
                                    <m:e>
                                      <m:r>
                                        <m:rPr>
                                          <m:sty m:val="p"/>
                                        </m:rPr>
                                        <a:rPr lang="en-US" sz="2800" b="0" i="0">
                                          <a:solidFill>
                                            <a:schemeClr val="tx1"/>
                                          </a:solidFill>
                                          <a:effectLst/>
                                          <a:latin typeface="Cambria Math" panose="02040503050406030204" pitchFamily="18" charset="0"/>
                                        </a:rPr>
                                        <m:t>Cl</m:t>
                                      </m:r>
                                    </m:e>
                                    <m:lim>
                                      <m:r>
                                        <m:rPr>
                                          <m:nor/>
                                        </m:rPr>
                                        <a:rPr lang="en-US" sz="2800" b="0" i="0">
                                          <a:solidFill>
                                            <a:schemeClr val="tx1"/>
                                          </a:solidFill>
                                          <a:effectLst/>
                                        </a:rPr>
                                        <m:t>··</m:t>
                                      </m:r>
                                    </m:lim>
                                  </m:limLow>
                                </m:e>
                                <m:lim>
                                  <m:r>
                                    <m:rPr>
                                      <m:nor/>
                                    </m:rPr>
                                    <a:rPr lang="en-US" sz="2800" b="0" i="0">
                                      <a:solidFill>
                                        <a:schemeClr val="tx1"/>
                                      </a:solidFill>
                                      <a:effectLst/>
                                    </a:rPr>
                                    <m:t>··</m:t>
                                  </m:r>
                                </m:lim>
                              </m:limUpp>
                            </m:oMath>
                          </a14:m>
                          <a:r>
                            <a:rPr lang="en-US" sz="2800" b="0" i="0" dirty="0">
                              <a:solidFill>
                                <a:schemeClr val="tx1"/>
                              </a:solidFill>
                              <a:effectLst/>
                            </a:rPr>
                            <a:t>∶</a:t>
                          </a:r>
                          <a:r>
                            <a:rPr lang="zh-CN" sz="2800" b="0" dirty="0">
                              <a:solidFill>
                                <a:schemeClr val="tx1"/>
                              </a:solidFill>
                              <a:effectLst/>
                            </a:rPr>
                            <a:t>　　　结构式为</a:t>
                          </a:r>
                          <a:r>
                            <a:rPr lang="en-US" sz="2800" b="0" dirty="0">
                              <a:solidFill>
                                <a:schemeClr val="tx1"/>
                              </a:solidFill>
                              <a:effectLst/>
                            </a:rPr>
                            <a:t>Cl—Cl</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016221918"/>
                      </a:ext>
                    </a:extLst>
                  </a:tr>
                  <a:tr h="0">
                    <a:tc>
                      <a:txBody>
                        <a:bodyPr/>
                        <a:lstStyle/>
                        <a:p>
                          <a:pPr algn="ctr">
                            <a:lnSpc>
                              <a:spcPct val="120000"/>
                            </a:lnSpc>
                            <a:spcAft>
                              <a:spcPts val="0"/>
                            </a:spcAft>
                          </a:pPr>
                          <a:r>
                            <a:rPr lang="zh-CN" sz="2800" b="0" dirty="0">
                              <a:solidFill>
                                <a:schemeClr val="tx1"/>
                              </a:solidFill>
                              <a:effectLst/>
                            </a:rPr>
                            <a:t>物理</a:t>
                          </a:r>
                        </a:p>
                        <a:p>
                          <a:pPr algn="ctr">
                            <a:lnSpc>
                              <a:spcPct val="120000"/>
                            </a:lnSpc>
                            <a:spcAft>
                              <a:spcPts val="0"/>
                            </a:spcAft>
                          </a:pPr>
                          <a:r>
                            <a:rPr lang="zh-CN" sz="2800" b="0" dirty="0">
                              <a:solidFill>
                                <a:schemeClr val="tx1"/>
                              </a:solidFill>
                              <a:effectLst/>
                            </a:rPr>
                            <a:t>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20000"/>
                            </a:lnSpc>
                            <a:spcAft>
                              <a:spcPts val="0"/>
                            </a:spcAft>
                          </a:pPr>
                          <a:r>
                            <a:rPr lang="zh-CN" sz="2800" b="0">
                              <a:solidFill>
                                <a:schemeClr val="tx1"/>
                              </a:solidFill>
                              <a:effectLst/>
                            </a:rPr>
                            <a:t>黄绿色</a:t>
                          </a:r>
                          <a:r>
                            <a:rPr lang="en-US" sz="2800" b="0">
                              <a:solidFill>
                                <a:schemeClr val="tx1"/>
                              </a:solidFill>
                              <a:effectLst/>
                            </a:rPr>
                            <a:t>,</a:t>
                          </a:r>
                          <a:r>
                            <a:rPr lang="zh-CN" sz="2800" b="0">
                              <a:solidFill>
                                <a:schemeClr val="tx1"/>
                              </a:solidFill>
                              <a:effectLst/>
                            </a:rPr>
                            <a:t>有刺激性气味的气体</a:t>
                          </a:r>
                          <a:r>
                            <a:rPr lang="en-US" sz="2800" b="0">
                              <a:solidFill>
                                <a:schemeClr val="tx1"/>
                              </a:solidFill>
                              <a:effectLst/>
                            </a:rPr>
                            <a:t>,</a:t>
                          </a:r>
                          <a:r>
                            <a:rPr lang="zh-CN" sz="2800" b="0">
                              <a:solidFill>
                                <a:schemeClr val="tx1"/>
                              </a:solidFill>
                              <a:effectLst/>
                            </a:rPr>
                            <a:t>密度比空气的大</a:t>
                          </a:r>
                          <a:r>
                            <a:rPr lang="en-US" sz="2800" b="0">
                              <a:solidFill>
                                <a:schemeClr val="tx1"/>
                              </a:solidFill>
                              <a:effectLst/>
                            </a:rPr>
                            <a:t>,</a:t>
                          </a:r>
                          <a:r>
                            <a:rPr lang="zh-CN" sz="2800" b="0">
                              <a:solidFill>
                                <a:schemeClr val="tx1"/>
                              </a:solidFill>
                              <a:effectLst/>
                            </a:rPr>
                            <a:t>易液化</a:t>
                          </a:r>
                          <a:r>
                            <a:rPr lang="en-US" sz="2800" b="0">
                              <a:solidFill>
                                <a:schemeClr val="tx1"/>
                              </a:solidFill>
                              <a:effectLst/>
                            </a:rPr>
                            <a:t>,</a:t>
                          </a:r>
                          <a:r>
                            <a:rPr lang="zh-CN" sz="2800" b="0">
                              <a:solidFill>
                                <a:schemeClr val="tx1"/>
                              </a:solidFill>
                              <a:effectLst/>
                            </a:rPr>
                            <a:t>能溶于水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440366085"/>
                      </a:ext>
                    </a:extLst>
                  </a:tr>
                  <a:tr h="0">
                    <a:tc rowSpan="3">
                      <a:txBody>
                        <a:bodyPr/>
                        <a:lstStyle/>
                        <a:p>
                          <a:pPr algn="ctr">
                            <a:lnSpc>
                              <a:spcPct val="120000"/>
                            </a:lnSpc>
                            <a:spcAft>
                              <a:spcPts val="0"/>
                            </a:spcAft>
                          </a:pPr>
                          <a:r>
                            <a:rPr lang="zh-CN" sz="2800" b="0" dirty="0">
                              <a:solidFill>
                                <a:schemeClr val="tx1"/>
                              </a:solidFill>
                              <a:effectLst/>
                            </a:rPr>
                            <a:t>化学</a:t>
                          </a:r>
                        </a:p>
                        <a:p>
                          <a:pPr algn="ctr">
                            <a:lnSpc>
                              <a:spcPct val="120000"/>
                            </a:lnSpc>
                            <a:spcAft>
                              <a:spcPts val="0"/>
                            </a:spcAft>
                          </a:pPr>
                          <a:r>
                            <a:rPr lang="zh-CN" sz="2800" b="0" dirty="0">
                              <a:solidFill>
                                <a:schemeClr val="tx1"/>
                              </a:solidFill>
                              <a:effectLst/>
                            </a:rPr>
                            <a:t>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a:solidFill>
                                <a:schemeClr val="tx1"/>
                              </a:solidFill>
                              <a:effectLst/>
                            </a:rPr>
                            <a:t>与金属</a:t>
                          </a:r>
                        </a:p>
                        <a:p>
                          <a:pPr algn="ctr">
                            <a:lnSpc>
                              <a:spcPct val="120000"/>
                            </a:lnSpc>
                            <a:spcAft>
                              <a:spcPts val="0"/>
                            </a:spcAft>
                          </a:pPr>
                          <a:r>
                            <a:rPr lang="zh-CN" sz="2800" b="0">
                              <a:solidFill>
                                <a:schemeClr val="tx1"/>
                              </a:solidFill>
                              <a:effectLst/>
                            </a:rPr>
                            <a:t>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2Na+Cl</a:t>
                          </a:r>
                          <a:r>
                            <a:rPr lang="en-US" sz="2800" b="0" baseline="-25000" dirty="0">
                              <a:solidFill>
                                <a:schemeClr val="tx1"/>
                              </a:solidFill>
                              <a:effectLst/>
                            </a:rPr>
                            <a:t>2</a:t>
                          </a:r>
                          <a:r>
                            <a:rPr lang="en-US" sz="2800" b="0" dirty="0">
                              <a:solidFill>
                                <a:schemeClr val="tx1"/>
                              </a:solidFill>
                              <a:effectLst/>
                            </a:rPr>
                            <a:t>        2NaCl(</a:t>
                          </a:r>
                          <a:r>
                            <a:rPr lang="zh-CN" sz="2800" b="0" dirty="0">
                              <a:solidFill>
                                <a:schemeClr val="tx1"/>
                              </a:solidFill>
                              <a:effectLst/>
                            </a:rPr>
                            <a:t>白烟</a:t>
                          </a:r>
                          <a:r>
                            <a:rPr lang="en-US" sz="2800" b="0" dirty="0">
                              <a:solidFill>
                                <a:schemeClr val="tx1"/>
                              </a:solidFill>
                              <a:effectLst/>
                            </a:rPr>
                            <a:t>)</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Cu+Cl</a:t>
                          </a:r>
                          <a:r>
                            <a:rPr lang="en-US" sz="2800" b="0" baseline="-25000" dirty="0">
                              <a:solidFill>
                                <a:schemeClr val="tx1"/>
                              </a:solidFill>
                              <a:effectLst/>
                            </a:rPr>
                            <a:t>2       </a:t>
                          </a:r>
                          <a:r>
                            <a:rPr lang="en-US" sz="2800" b="0" dirty="0">
                              <a:solidFill>
                                <a:schemeClr val="tx1"/>
                              </a:solidFill>
                              <a:effectLst/>
                            </a:rPr>
                            <a:t>   CuCl</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棕黄色烟</a:t>
                          </a:r>
                          <a:r>
                            <a:rPr lang="en-US" sz="2800" b="0" dirty="0">
                              <a:solidFill>
                                <a:schemeClr val="tx1"/>
                              </a:solidFill>
                              <a:effectLst/>
                            </a:rPr>
                            <a:t>,</a:t>
                          </a:r>
                          <a:r>
                            <a:rPr lang="zh-CN" sz="2800" b="0" dirty="0">
                              <a:solidFill>
                                <a:schemeClr val="tx1"/>
                              </a:solidFill>
                              <a:effectLst/>
                            </a:rPr>
                            <a:t>溶于水后溶液呈蓝绿色</a:t>
                          </a:r>
                          <a:r>
                            <a:rPr lang="en-US" sz="2800" b="0" dirty="0">
                              <a:solidFill>
                                <a:schemeClr val="tx1"/>
                              </a:solidFill>
                              <a:effectLst/>
                            </a:rPr>
                            <a:t>)</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2Fe+3Cl</a:t>
                          </a:r>
                          <a:r>
                            <a:rPr lang="en-US" sz="2800" b="0" baseline="-25000" dirty="0">
                              <a:solidFill>
                                <a:schemeClr val="tx1"/>
                              </a:solidFill>
                              <a:effectLst/>
                            </a:rPr>
                            <a:t>2</a:t>
                          </a:r>
                          <a:r>
                            <a:rPr lang="en-US" sz="2800" b="0" dirty="0">
                              <a:solidFill>
                                <a:schemeClr val="tx1"/>
                              </a:solidFill>
                              <a:effectLst/>
                            </a:rPr>
                            <a:t>       2FeCl</a:t>
                          </a:r>
                          <a:r>
                            <a:rPr lang="en-US" sz="2800" b="0" baseline="-25000" dirty="0">
                              <a:solidFill>
                                <a:schemeClr val="tx1"/>
                              </a:solidFill>
                              <a:effectLst/>
                            </a:rPr>
                            <a:t>3</a:t>
                          </a:r>
                          <a:r>
                            <a:rPr lang="en-US" sz="2800" b="0" dirty="0">
                              <a:solidFill>
                                <a:schemeClr val="tx1"/>
                              </a:solidFill>
                              <a:effectLst/>
                            </a:rPr>
                            <a:t>(</a:t>
                          </a:r>
                          <a:r>
                            <a:rPr lang="zh-CN" sz="2800" b="0" dirty="0">
                              <a:solidFill>
                                <a:schemeClr val="tx1"/>
                              </a:solidFill>
                              <a:effectLst/>
                            </a:rPr>
                            <a:t>棕褐色烟</a:t>
                          </a:r>
                          <a:r>
                            <a:rPr lang="en-US" sz="2800" b="0" dirty="0">
                              <a:solidFill>
                                <a:schemeClr val="tx1"/>
                              </a:solidFill>
                              <a:effectLst/>
                            </a:rPr>
                            <a:t>,</a:t>
                          </a:r>
                          <a:r>
                            <a:rPr lang="zh-CN" sz="2800" b="0" dirty="0">
                              <a:solidFill>
                                <a:schemeClr val="tx1"/>
                              </a:solidFill>
                              <a:effectLst/>
                            </a:rPr>
                            <a:t>溶于水后溶液呈棕黄色</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4050079"/>
                      </a:ext>
                    </a:extLst>
                  </a:tr>
                  <a:tr h="0">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与非金</a:t>
                          </a:r>
                        </a:p>
                        <a:p>
                          <a:pPr algn="ctr">
                            <a:lnSpc>
                              <a:spcPct val="120000"/>
                            </a:lnSpc>
                            <a:spcAft>
                              <a:spcPts val="0"/>
                            </a:spcAft>
                          </a:pPr>
                          <a:r>
                            <a:rPr lang="zh-CN" sz="2800" b="0">
                              <a:solidFill>
                                <a:schemeClr val="tx1"/>
                              </a:solidFill>
                              <a:effectLst/>
                            </a:rPr>
                            <a:t>属反应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2HCl(</a:t>
                          </a:r>
                          <a:r>
                            <a:rPr lang="zh-CN" sz="2800" b="0" dirty="0">
                              <a:solidFill>
                                <a:schemeClr val="tx1"/>
                              </a:solidFill>
                              <a:effectLst/>
                            </a:rPr>
                            <a:t>苍白色火焰</a:t>
                          </a:r>
                          <a:r>
                            <a:rPr lang="en-US" sz="2800" b="0" dirty="0">
                              <a:solidFill>
                                <a:schemeClr val="tx1"/>
                              </a:solidFill>
                              <a:effectLst/>
                            </a:rPr>
                            <a:t>,</a:t>
                          </a:r>
                          <a:r>
                            <a:rPr lang="zh-CN" sz="2800" b="0" dirty="0">
                              <a:solidFill>
                                <a:schemeClr val="tx1"/>
                              </a:solidFill>
                              <a:effectLst/>
                            </a:rPr>
                            <a:t>产生大量的白雾</a:t>
                          </a:r>
                          <a:r>
                            <a:rPr lang="en-US" sz="2800" b="0" dirty="0">
                              <a:solidFill>
                                <a:schemeClr val="tx1"/>
                              </a:solidFill>
                              <a:effectLst/>
                            </a:rPr>
                            <a:t>)</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2HCl(</a:t>
                          </a:r>
                          <a:r>
                            <a:rPr lang="zh-CN" sz="2800" b="0" dirty="0">
                              <a:solidFill>
                                <a:schemeClr val="tx1"/>
                              </a:solidFill>
                              <a:effectLst/>
                            </a:rPr>
                            <a:t>见光易爆炸</a:t>
                          </a:r>
                          <a:r>
                            <a:rPr lang="en-US" sz="2800" b="0" dirty="0">
                              <a:solidFill>
                                <a:schemeClr val="tx1"/>
                              </a:solidFill>
                              <a:effectLst/>
                            </a:rPr>
                            <a:t>,</a:t>
                          </a:r>
                          <a:r>
                            <a:rPr lang="zh-CN" sz="2800" b="0" dirty="0">
                              <a:solidFill>
                                <a:schemeClr val="tx1"/>
                              </a:solidFill>
                              <a:effectLst/>
                            </a:rPr>
                            <a:t>有白雾产生</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4375267"/>
                      </a:ext>
                    </a:extLst>
                  </a:tr>
                  <a:tr h="0">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与水反应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a:t>
                          </a:r>
                          <a:r>
                            <a:rPr lang="en-US" sz="2800" b="0" dirty="0" err="1">
                              <a:solidFill>
                                <a:schemeClr val="tx1"/>
                              </a:solidFill>
                              <a:effectLst/>
                            </a:rPr>
                            <a:t>HCl+HClO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69459524"/>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048443420"/>
                  </p:ext>
                </p:extLst>
              </p:nvPr>
            </p:nvGraphicFramePr>
            <p:xfrm>
              <a:off x="441960" y="1146165"/>
              <a:ext cx="11338561" cy="5120640"/>
            </p:xfrm>
            <a:graphic>
              <a:graphicData uri="http://schemas.openxmlformats.org/drawingml/2006/table">
                <a:tbl>
                  <a:tblPr firstRow="1" firstCol="1" bandRow="1">
                    <a:tableStyleId>{5C22544A-7EE6-4342-B048-85BDC9FD1C3A}</a:tableStyleId>
                  </a:tblPr>
                  <a:tblGrid>
                    <a:gridCol w="1035148">
                      <a:extLst>
                        <a:ext uri="{9D8B030D-6E8A-4147-A177-3AD203B41FA5}">
                          <a16:colId xmlns="" xmlns:a16="http://schemas.microsoft.com/office/drawing/2014/main" xmlns:a14="http://schemas.microsoft.com/office/drawing/2010/main" val="3031878416"/>
                        </a:ext>
                      </a:extLst>
                    </a:gridCol>
                    <a:gridCol w="1601372">
                      <a:extLst>
                        <a:ext uri="{9D8B030D-6E8A-4147-A177-3AD203B41FA5}">
                          <a16:colId xmlns="" xmlns:a16="http://schemas.microsoft.com/office/drawing/2014/main" xmlns:a14="http://schemas.microsoft.com/office/drawing/2010/main" val="3536918573"/>
                        </a:ext>
                      </a:extLst>
                    </a:gridCol>
                    <a:gridCol w="8702041">
                      <a:extLst>
                        <a:ext uri="{9D8B030D-6E8A-4147-A177-3AD203B41FA5}">
                          <a16:colId xmlns="" xmlns:a16="http://schemas.microsoft.com/office/drawing/2014/main" xmlns:a14="http://schemas.microsoft.com/office/drawing/2010/main" val="689582558"/>
                        </a:ext>
                      </a:extLst>
                    </a:gridCol>
                  </a:tblGrid>
                  <a:tr h="1024128">
                    <a:tc>
                      <a:txBody>
                        <a:bodyPr/>
                        <a:lstStyle/>
                        <a:p>
                          <a:pPr algn="ctr">
                            <a:lnSpc>
                              <a:spcPct val="120000"/>
                            </a:lnSpc>
                            <a:spcAft>
                              <a:spcPts val="0"/>
                            </a:spcAft>
                          </a:pPr>
                          <a:r>
                            <a:rPr lang="zh-CN" sz="2800" b="0" dirty="0">
                              <a:solidFill>
                                <a:schemeClr val="tx1"/>
                              </a:solidFill>
                              <a:effectLst/>
                            </a:rPr>
                            <a:t>分子</a:t>
                          </a:r>
                        </a:p>
                        <a:p>
                          <a:pPr algn="ctr">
                            <a:lnSpc>
                              <a:spcPct val="120000"/>
                            </a:lnSpc>
                            <a:spcAft>
                              <a:spcPts val="0"/>
                            </a:spcAft>
                          </a:pPr>
                          <a:r>
                            <a:rPr lang="zh-CN" sz="2800" b="0" dirty="0">
                              <a:solidFill>
                                <a:schemeClr val="tx1"/>
                              </a:solidFill>
                              <a:effectLst/>
                            </a:rPr>
                            <a:t>结构</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0118" t="-5952" b="-417262"/>
                          </a:stretch>
                        </a:blipFill>
                      </a:tcPr>
                    </a:tc>
                    <a:tc hMerge="1">
                      <a:txBody>
                        <a:bodyPr/>
                        <a:lstStyle/>
                        <a:p>
                          <a:endParaRPr lang="zh-CN" altLang="en-US"/>
                        </a:p>
                      </a:txBody>
                      <a:tcPr/>
                    </a:tc>
                    <a:extLst>
                      <a:ext uri="{0D108BD9-81ED-4DB2-BD59-A6C34878D82A}">
                        <a16:rowId xmlns="" xmlns:a16="http://schemas.microsoft.com/office/drawing/2014/main" xmlns:a14="http://schemas.microsoft.com/office/drawing/2010/main" val="3016221918"/>
                      </a:ext>
                    </a:extLst>
                  </a:tr>
                  <a:tr h="1024128">
                    <a:tc>
                      <a:txBody>
                        <a:bodyPr/>
                        <a:lstStyle/>
                        <a:p>
                          <a:pPr algn="ctr">
                            <a:lnSpc>
                              <a:spcPct val="120000"/>
                            </a:lnSpc>
                            <a:spcAft>
                              <a:spcPts val="0"/>
                            </a:spcAft>
                          </a:pPr>
                          <a:r>
                            <a:rPr lang="zh-CN" sz="2800" b="0" dirty="0">
                              <a:solidFill>
                                <a:schemeClr val="tx1"/>
                              </a:solidFill>
                              <a:effectLst/>
                            </a:rPr>
                            <a:t>物理</a:t>
                          </a:r>
                        </a:p>
                        <a:p>
                          <a:pPr algn="ctr">
                            <a:lnSpc>
                              <a:spcPct val="120000"/>
                            </a:lnSpc>
                            <a:spcAft>
                              <a:spcPts val="0"/>
                            </a:spcAft>
                          </a:pPr>
                          <a:r>
                            <a:rPr lang="zh-CN" sz="2800" b="0" dirty="0">
                              <a:solidFill>
                                <a:schemeClr val="tx1"/>
                              </a:solidFill>
                              <a:effectLst/>
                            </a:rPr>
                            <a:t>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20000"/>
                            </a:lnSpc>
                            <a:spcAft>
                              <a:spcPts val="0"/>
                            </a:spcAft>
                          </a:pPr>
                          <a:r>
                            <a:rPr lang="zh-CN" sz="2800" b="0">
                              <a:solidFill>
                                <a:schemeClr val="tx1"/>
                              </a:solidFill>
                              <a:effectLst/>
                            </a:rPr>
                            <a:t>黄绿色</a:t>
                          </a:r>
                          <a:r>
                            <a:rPr lang="en-US" sz="2800" b="0">
                              <a:solidFill>
                                <a:schemeClr val="tx1"/>
                              </a:solidFill>
                              <a:effectLst/>
                            </a:rPr>
                            <a:t>,</a:t>
                          </a:r>
                          <a:r>
                            <a:rPr lang="zh-CN" sz="2800" b="0">
                              <a:solidFill>
                                <a:schemeClr val="tx1"/>
                              </a:solidFill>
                              <a:effectLst/>
                            </a:rPr>
                            <a:t>有刺激性气味的气体</a:t>
                          </a:r>
                          <a:r>
                            <a:rPr lang="en-US" sz="2800" b="0">
                              <a:solidFill>
                                <a:schemeClr val="tx1"/>
                              </a:solidFill>
                              <a:effectLst/>
                            </a:rPr>
                            <a:t>,</a:t>
                          </a:r>
                          <a:r>
                            <a:rPr lang="zh-CN" sz="2800" b="0">
                              <a:solidFill>
                                <a:schemeClr val="tx1"/>
                              </a:solidFill>
                              <a:effectLst/>
                            </a:rPr>
                            <a:t>密度比空气的大</a:t>
                          </a:r>
                          <a:r>
                            <a:rPr lang="en-US" sz="2800" b="0">
                              <a:solidFill>
                                <a:schemeClr val="tx1"/>
                              </a:solidFill>
                              <a:effectLst/>
                            </a:rPr>
                            <a:t>,</a:t>
                          </a:r>
                          <a:r>
                            <a:rPr lang="zh-CN" sz="2800" b="0">
                              <a:solidFill>
                                <a:schemeClr val="tx1"/>
                              </a:solidFill>
                              <a:effectLst/>
                            </a:rPr>
                            <a:t>易液化</a:t>
                          </a:r>
                          <a:r>
                            <a:rPr lang="en-US" sz="2800" b="0">
                              <a:solidFill>
                                <a:schemeClr val="tx1"/>
                              </a:solidFill>
                              <a:effectLst/>
                            </a:rPr>
                            <a:t>,</a:t>
                          </a:r>
                          <a:r>
                            <a:rPr lang="zh-CN" sz="2800" b="0">
                              <a:solidFill>
                                <a:schemeClr val="tx1"/>
                              </a:solidFill>
                              <a:effectLst/>
                            </a:rPr>
                            <a:t>能溶于水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 xmlns:a16="http://schemas.microsoft.com/office/drawing/2014/main" xmlns:a14="http://schemas.microsoft.com/office/drawing/2010/main" val="440366085"/>
                      </a:ext>
                    </a:extLst>
                  </a:tr>
                  <a:tr h="1536192">
                    <a:tc rowSpan="3">
                      <a:txBody>
                        <a:bodyPr/>
                        <a:lstStyle/>
                        <a:p>
                          <a:pPr algn="ctr">
                            <a:lnSpc>
                              <a:spcPct val="120000"/>
                            </a:lnSpc>
                            <a:spcAft>
                              <a:spcPts val="0"/>
                            </a:spcAft>
                          </a:pPr>
                          <a:r>
                            <a:rPr lang="zh-CN" sz="2800" b="0" dirty="0">
                              <a:solidFill>
                                <a:schemeClr val="tx1"/>
                              </a:solidFill>
                              <a:effectLst/>
                            </a:rPr>
                            <a:t>化学</a:t>
                          </a:r>
                        </a:p>
                        <a:p>
                          <a:pPr algn="ctr">
                            <a:lnSpc>
                              <a:spcPct val="120000"/>
                            </a:lnSpc>
                            <a:spcAft>
                              <a:spcPts val="0"/>
                            </a:spcAft>
                          </a:pPr>
                          <a:r>
                            <a:rPr lang="zh-CN" sz="2800" b="0" dirty="0">
                              <a:solidFill>
                                <a:schemeClr val="tx1"/>
                              </a:solidFill>
                              <a:effectLst/>
                            </a:rPr>
                            <a:t>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a:solidFill>
                                <a:schemeClr val="tx1"/>
                              </a:solidFill>
                              <a:effectLst/>
                            </a:rPr>
                            <a:t>与金属</a:t>
                          </a:r>
                        </a:p>
                        <a:p>
                          <a:pPr algn="ctr">
                            <a:lnSpc>
                              <a:spcPct val="120000"/>
                            </a:lnSpc>
                            <a:spcAft>
                              <a:spcPts val="0"/>
                            </a:spcAft>
                          </a:pPr>
                          <a:r>
                            <a:rPr lang="zh-CN" sz="2800" b="0">
                              <a:solidFill>
                                <a:schemeClr val="tx1"/>
                              </a:solidFill>
                              <a:effectLst/>
                            </a:rPr>
                            <a:t>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2Na+Cl</a:t>
                          </a:r>
                          <a:r>
                            <a:rPr lang="en-US" sz="2800" b="0" baseline="-25000" dirty="0">
                              <a:solidFill>
                                <a:schemeClr val="tx1"/>
                              </a:solidFill>
                              <a:effectLst/>
                            </a:rPr>
                            <a:t>2</a:t>
                          </a:r>
                          <a:r>
                            <a:rPr lang="en-US" sz="2800" b="0" dirty="0">
                              <a:solidFill>
                                <a:schemeClr val="tx1"/>
                              </a:solidFill>
                              <a:effectLst/>
                            </a:rPr>
                            <a:t>        2NaCl(</a:t>
                          </a:r>
                          <a:r>
                            <a:rPr lang="zh-CN" sz="2800" b="0" dirty="0">
                              <a:solidFill>
                                <a:schemeClr val="tx1"/>
                              </a:solidFill>
                              <a:effectLst/>
                            </a:rPr>
                            <a:t>白烟</a:t>
                          </a:r>
                          <a:r>
                            <a:rPr lang="en-US" sz="2800" b="0" dirty="0">
                              <a:solidFill>
                                <a:schemeClr val="tx1"/>
                              </a:solidFill>
                              <a:effectLst/>
                            </a:rPr>
                            <a:t>)</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Cu+Cl</a:t>
                          </a:r>
                          <a:r>
                            <a:rPr lang="en-US" sz="2800" b="0" baseline="-25000" dirty="0">
                              <a:solidFill>
                                <a:schemeClr val="tx1"/>
                              </a:solidFill>
                              <a:effectLst/>
                            </a:rPr>
                            <a:t>2       </a:t>
                          </a:r>
                          <a:r>
                            <a:rPr lang="en-US" sz="2800" b="0" dirty="0">
                              <a:solidFill>
                                <a:schemeClr val="tx1"/>
                              </a:solidFill>
                              <a:effectLst/>
                            </a:rPr>
                            <a:t>   CuCl</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棕黄色烟</a:t>
                          </a:r>
                          <a:r>
                            <a:rPr lang="en-US" sz="2800" b="0" dirty="0">
                              <a:solidFill>
                                <a:schemeClr val="tx1"/>
                              </a:solidFill>
                              <a:effectLst/>
                            </a:rPr>
                            <a:t>,</a:t>
                          </a:r>
                          <a:r>
                            <a:rPr lang="zh-CN" sz="2800" b="0" dirty="0">
                              <a:solidFill>
                                <a:schemeClr val="tx1"/>
                              </a:solidFill>
                              <a:effectLst/>
                            </a:rPr>
                            <a:t>溶于水后溶液呈蓝绿色</a:t>
                          </a:r>
                          <a:r>
                            <a:rPr lang="en-US" sz="2800" b="0" dirty="0">
                              <a:solidFill>
                                <a:schemeClr val="tx1"/>
                              </a:solidFill>
                              <a:effectLst/>
                            </a:rPr>
                            <a:t>)</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2Fe+3Cl</a:t>
                          </a:r>
                          <a:r>
                            <a:rPr lang="en-US" sz="2800" b="0" baseline="-25000" dirty="0">
                              <a:solidFill>
                                <a:schemeClr val="tx1"/>
                              </a:solidFill>
                              <a:effectLst/>
                            </a:rPr>
                            <a:t>2</a:t>
                          </a:r>
                          <a:r>
                            <a:rPr lang="en-US" sz="2800" b="0" dirty="0">
                              <a:solidFill>
                                <a:schemeClr val="tx1"/>
                              </a:solidFill>
                              <a:effectLst/>
                            </a:rPr>
                            <a:t>       2FeCl</a:t>
                          </a:r>
                          <a:r>
                            <a:rPr lang="en-US" sz="2800" b="0" baseline="-25000" dirty="0">
                              <a:solidFill>
                                <a:schemeClr val="tx1"/>
                              </a:solidFill>
                              <a:effectLst/>
                            </a:rPr>
                            <a:t>3</a:t>
                          </a:r>
                          <a:r>
                            <a:rPr lang="en-US" sz="2800" b="0" dirty="0">
                              <a:solidFill>
                                <a:schemeClr val="tx1"/>
                              </a:solidFill>
                              <a:effectLst/>
                            </a:rPr>
                            <a:t>(</a:t>
                          </a:r>
                          <a:r>
                            <a:rPr lang="zh-CN" sz="2800" b="0" dirty="0">
                              <a:solidFill>
                                <a:schemeClr val="tx1"/>
                              </a:solidFill>
                              <a:effectLst/>
                            </a:rPr>
                            <a:t>棕褐色烟</a:t>
                          </a:r>
                          <a:r>
                            <a:rPr lang="en-US" sz="2800" b="0" dirty="0">
                              <a:solidFill>
                                <a:schemeClr val="tx1"/>
                              </a:solidFill>
                              <a:effectLst/>
                            </a:rPr>
                            <a:t>,</a:t>
                          </a:r>
                          <a:r>
                            <a:rPr lang="zh-CN" sz="2800" b="0" dirty="0">
                              <a:solidFill>
                                <a:schemeClr val="tx1"/>
                              </a:solidFill>
                              <a:effectLst/>
                            </a:rPr>
                            <a:t>溶于水后溶液呈棕黄色</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2544050079"/>
                      </a:ext>
                    </a:extLst>
                  </a:tr>
                  <a:tr h="1024128">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与非金</a:t>
                          </a:r>
                        </a:p>
                        <a:p>
                          <a:pPr algn="ctr">
                            <a:lnSpc>
                              <a:spcPct val="120000"/>
                            </a:lnSpc>
                            <a:spcAft>
                              <a:spcPts val="0"/>
                            </a:spcAft>
                          </a:pPr>
                          <a:r>
                            <a:rPr lang="zh-CN" sz="2800" b="0">
                              <a:solidFill>
                                <a:schemeClr val="tx1"/>
                              </a:solidFill>
                              <a:effectLst/>
                            </a:rPr>
                            <a:t>属反应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2HCl(</a:t>
                          </a:r>
                          <a:r>
                            <a:rPr lang="zh-CN" sz="2800" b="0" dirty="0">
                              <a:solidFill>
                                <a:schemeClr val="tx1"/>
                              </a:solidFill>
                              <a:effectLst/>
                            </a:rPr>
                            <a:t>苍白色火焰</a:t>
                          </a:r>
                          <a:r>
                            <a:rPr lang="en-US" sz="2800" b="0" dirty="0">
                              <a:solidFill>
                                <a:schemeClr val="tx1"/>
                              </a:solidFill>
                              <a:effectLst/>
                            </a:rPr>
                            <a:t>,</a:t>
                          </a:r>
                          <a:r>
                            <a:rPr lang="zh-CN" sz="2800" b="0" dirty="0">
                              <a:solidFill>
                                <a:schemeClr val="tx1"/>
                              </a:solidFill>
                              <a:effectLst/>
                            </a:rPr>
                            <a:t>产生大量的白雾</a:t>
                          </a:r>
                          <a:r>
                            <a:rPr lang="en-US" sz="2800" b="0" dirty="0">
                              <a:solidFill>
                                <a:schemeClr val="tx1"/>
                              </a:solidFill>
                              <a:effectLst/>
                            </a:rPr>
                            <a:t>)</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2HCl(</a:t>
                          </a:r>
                          <a:r>
                            <a:rPr lang="zh-CN" sz="2800" b="0" dirty="0">
                              <a:solidFill>
                                <a:schemeClr val="tx1"/>
                              </a:solidFill>
                              <a:effectLst/>
                            </a:rPr>
                            <a:t>见光易爆炸</a:t>
                          </a:r>
                          <a:r>
                            <a:rPr lang="en-US" sz="2800" b="0" dirty="0">
                              <a:solidFill>
                                <a:schemeClr val="tx1"/>
                              </a:solidFill>
                              <a:effectLst/>
                            </a:rPr>
                            <a:t>,</a:t>
                          </a:r>
                          <a:r>
                            <a:rPr lang="zh-CN" sz="2800" b="0" dirty="0">
                              <a:solidFill>
                                <a:schemeClr val="tx1"/>
                              </a:solidFill>
                              <a:effectLst/>
                            </a:rPr>
                            <a:t>有白雾产生</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1344375267"/>
                      </a:ext>
                    </a:extLst>
                  </a:tr>
                  <a:tr h="512064">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与水反应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a:t>
                          </a:r>
                          <a:r>
                            <a:rPr lang="en-US" sz="2800" b="0" dirty="0" err="1">
                              <a:solidFill>
                                <a:schemeClr val="tx1"/>
                              </a:solidFill>
                              <a:effectLst/>
                            </a:rPr>
                            <a:t>HCl+HClO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2169459524"/>
                      </a:ext>
                    </a:extLst>
                  </a:tr>
                </a:tbl>
              </a:graphicData>
            </a:graphic>
          </p:graphicFrame>
        </mc:Fallback>
      </mc:AlternateContent>
      <p:pic>
        <p:nvPicPr>
          <p:cNvPr id="25" name="图片 24"/>
          <p:cNvPicPr/>
          <p:nvPr/>
        </p:nvPicPr>
        <p:blipFill>
          <a:blip r:embed="rId3"/>
          <a:stretch>
            <a:fillRect/>
          </a:stretch>
        </p:blipFill>
        <p:spPr>
          <a:xfrm>
            <a:off x="4395787" y="3248830"/>
            <a:ext cx="500063" cy="452826"/>
          </a:xfrm>
          <a:prstGeom prst="rect">
            <a:avLst/>
          </a:prstGeom>
        </p:spPr>
      </p:pic>
      <p:pic>
        <p:nvPicPr>
          <p:cNvPr id="26" name="图片 25"/>
          <p:cNvPicPr/>
          <p:nvPr/>
        </p:nvPicPr>
        <p:blipFill>
          <a:blip r:embed="rId3"/>
          <a:stretch>
            <a:fillRect/>
          </a:stretch>
        </p:blipFill>
        <p:spPr>
          <a:xfrm>
            <a:off x="4303828" y="3825616"/>
            <a:ext cx="500063" cy="452826"/>
          </a:xfrm>
          <a:prstGeom prst="rect">
            <a:avLst/>
          </a:prstGeom>
        </p:spPr>
      </p:pic>
      <p:pic>
        <p:nvPicPr>
          <p:cNvPr id="27" name="图片 26"/>
          <p:cNvPicPr/>
          <p:nvPr/>
        </p:nvPicPr>
        <p:blipFill>
          <a:blip r:embed="rId3"/>
          <a:stretch>
            <a:fillRect/>
          </a:stretch>
        </p:blipFill>
        <p:spPr>
          <a:xfrm>
            <a:off x="4528859" y="4278442"/>
            <a:ext cx="500063" cy="452826"/>
          </a:xfrm>
          <a:prstGeom prst="rect">
            <a:avLst/>
          </a:prstGeom>
        </p:spPr>
      </p:pic>
      <p:pic>
        <p:nvPicPr>
          <p:cNvPr id="28" name="图片 27"/>
          <p:cNvPicPr/>
          <p:nvPr/>
        </p:nvPicPr>
        <p:blipFill>
          <a:blip r:embed="rId3"/>
          <a:stretch>
            <a:fillRect/>
          </a:stretch>
        </p:blipFill>
        <p:spPr>
          <a:xfrm>
            <a:off x="4164805" y="4756448"/>
            <a:ext cx="500063" cy="452826"/>
          </a:xfrm>
          <a:prstGeom prst="rect">
            <a:avLst/>
          </a:prstGeom>
        </p:spPr>
      </p:pic>
      <p:pic>
        <p:nvPicPr>
          <p:cNvPr id="29" name="图片 28"/>
          <p:cNvPicPr/>
          <p:nvPr/>
        </p:nvPicPr>
        <p:blipFill>
          <a:blip r:embed="rId4"/>
          <a:stretch>
            <a:fillRect/>
          </a:stretch>
        </p:blipFill>
        <p:spPr>
          <a:xfrm>
            <a:off x="4207763" y="5303939"/>
            <a:ext cx="457105" cy="413926"/>
          </a:xfrm>
          <a:prstGeom prst="rect">
            <a:avLst/>
          </a:prstGeom>
        </p:spPr>
      </p:pic>
      <p:pic>
        <p:nvPicPr>
          <p:cNvPr id="30" name="图片 29"/>
          <p:cNvPicPr/>
          <p:nvPr/>
        </p:nvPicPr>
        <p:blipFill>
          <a:blip r:embed="rId5"/>
          <a:stretch>
            <a:fillRect/>
          </a:stretch>
        </p:blipFill>
        <p:spPr>
          <a:xfrm>
            <a:off x="4524812" y="5849681"/>
            <a:ext cx="457626" cy="263843"/>
          </a:xfrm>
          <a:prstGeom prst="rect">
            <a:avLst/>
          </a:prstGeom>
        </p:spPr>
      </p:pic>
      <p:sp>
        <p:nvSpPr>
          <p:cNvPr id="13" name="矩形 12"/>
          <p:cNvSpPr/>
          <p:nvPr/>
        </p:nvSpPr>
        <p:spPr>
          <a:xfrm>
            <a:off x="0" y="24065"/>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4" name="组合 13"/>
          <p:cNvGrpSpPr/>
          <p:nvPr/>
        </p:nvGrpSpPr>
        <p:grpSpPr>
          <a:xfrm>
            <a:off x="11409225" y="1524"/>
            <a:ext cx="85864" cy="187056"/>
            <a:chOff x="5320236" y="0"/>
            <a:chExt cx="1566554" cy="3412757"/>
          </a:xfrm>
        </p:grpSpPr>
        <p:sp>
          <p:nvSpPr>
            <p:cNvPr id="15" name="任意多边形 14"/>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7" name="组合 16"/>
          <p:cNvGrpSpPr/>
          <p:nvPr/>
        </p:nvGrpSpPr>
        <p:grpSpPr>
          <a:xfrm>
            <a:off x="11578590" y="60500"/>
            <a:ext cx="379366" cy="115796"/>
            <a:chOff x="2452571" y="1771159"/>
            <a:chExt cx="7813430" cy="2384926"/>
          </a:xfrm>
          <a:solidFill>
            <a:schemeClr val="bg1"/>
          </a:solidFill>
        </p:grpSpPr>
        <p:sp>
          <p:nvSpPr>
            <p:cNvPr id="18" name="任意多边形 1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任意多边形 1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97071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312735"/>
            <a:ext cx="11713580" cy="581057"/>
          </a:xfrm>
          <a:prstGeom prst="rect">
            <a:avLst/>
          </a:prstGeom>
        </p:spPr>
        <p:txBody>
          <a:bodyPr wrap="square">
            <a:spAutoFit/>
          </a:bodyPr>
          <a:lstStyle/>
          <a:p>
            <a:pPr algn="r">
              <a:lnSpc>
                <a:spcPct val="150000"/>
              </a:lnSpc>
              <a:spcAft>
                <a:spcPts val="0"/>
              </a:spcAft>
            </a:pPr>
            <a:r>
              <a:rPr lang="en-US" altLang="zh-CN" sz="2400" dirty="0">
                <a:solidFill>
                  <a:srgbClr val="000000"/>
                </a:solidFill>
                <a:latin typeface="+mj-ea"/>
                <a:ea typeface="+mj-ea"/>
                <a:cs typeface="Times New Roman" panose="02020603050405020304" pitchFamily="18" charset="0"/>
              </a:rPr>
              <a:t>[</a:t>
            </a:r>
            <a:r>
              <a:rPr lang="zh-CN" altLang="en-US" sz="2400" dirty="0">
                <a:solidFill>
                  <a:srgbClr val="000000"/>
                </a:solidFill>
                <a:latin typeface="+mj-ea"/>
                <a:ea typeface="+mj-ea"/>
                <a:cs typeface="Times New Roman" panose="02020603050405020304" pitchFamily="18" charset="0"/>
              </a:rPr>
              <a:t>续表</a:t>
            </a:r>
            <a:r>
              <a:rPr lang="en-US" altLang="zh-CN" sz="2400" dirty="0">
                <a:solidFill>
                  <a:srgbClr val="000000"/>
                </a:solidFill>
                <a:latin typeface="+mj-ea"/>
                <a:ea typeface="+mj-ea"/>
                <a:cs typeface="Times New Roman" panose="02020603050405020304" pitchFamily="18" charset="0"/>
              </a:rPr>
              <a:t>]</a:t>
            </a:r>
            <a:endParaRPr lang="zh-CN" altLang="zh-CN" sz="2400" dirty="0">
              <a:solidFill>
                <a:srgbClr val="000000"/>
              </a:solidFill>
              <a:latin typeface="+mj-ea"/>
              <a:ea typeface="+mj-ea"/>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520452050"/>
              </p:ext>
            </p:extLst>
          </p:nvPr>
        </p:nvGraphicFramePr>
        <p:xfrm>
          <a:off x="441960" y="893793"/>
          <a:ext cx="11338561" cy="5325548"/>
        </p:xfrm>
        <a:graphic>
          <a:graphicData uri="http://schemas.openxmlformats.org/drawingml/2006/table">
            <a:tbl>
              <a:tblPr firstRow="1" firstCol="1" bandRow="1">
                <a:tableStyleId>{5C22544A-7EE6-4342-B048-85BDC9FD1C3A}</a:tableStyleId>
              </a:tblPr>
              <a:tblGrid>
                <a:gridCol w="1035148">
                  <a:extLst>
                    <a:ext uri="{9D8B030D-6E8A-4147-A177-3AD203B41FA5}">
                      <a16:colId xmlns:a16="http://schemas.microsoft.com/office/drawing/2014/main" xmlns="" val="3031878416"/>
                    </a:ext>
                  </a:extLst>
                </a:gridCol>
                <a:gridCol w="1906172">
                  <a:extLst>
                    <a:ext uri="{9D8B030D-6E8A-4147-A177-3AD203B41FA5}">
                      <a16:colId xmlns:a16="http://schemas.microsoft.com/office/drawing/2014/main" xmlns="" val="3536918573"/>
                    </a:ext>
                  </a:extLst>
                </a:gridCol>
                <a:gridCol w="8397241">
                  <a:extLst>
                    <a:ext uri="{9D8B030D-6E8A-4147-A177-3AD203B41FA5}">
                      <a16:colId xmlns:a16="http://schemas.microsoft.com/office/drawing/2014/main" xmlns="" val="689582558"/>
                    </a:ext>
                  </a:extLst>
                </a:gridCol>
              </a:tblGrid>
              <a:tr h="1530781">
                <a:tc rowSpan="4">
                  <a:txBody>
                    <a:bodyPr/>
                    <a:lstStyle/>
                    <a:p>
                      <a:pPr algn="ctr">
                        <a:lnSpc>
                          <a:spcPct val="120000"/>
                        </a:lnSpc>
                        <a:spcAft>
                          <a:spcPts val="0"/>
                        </a:spcAft>
                      </a:pPr>
                      <a:r>
                        <a:rPr lang="zh-CN" sz="2800" b="0" dirty="0">
                          <a:solidFill>
                            <a:schemeClr val="tx1"/>
                          </a:solidFill>
                          <a:effectLst/>
                        </a:rPr>
                        <a:t>化学</a:t>
                      </a:r>
                    </a:p>
                    <a:p>
                      <a:pPr algn="ctr">
                        <a:lnSpc>
                          <a:spcPct val="120000"/>
                        </a:lnSpc>
                        <a:spcAft>
                          <a:spcPts val="0"/>
                        </a:spcAft>
                      </a:pPr>
                      <a:r>
                        <a:rPr lang="zh-CN" sz="2800" b="0" dirty="0">
                          <a:solidFill>
                            <a:schemeClr val="tx1"/>
                          </a:solidFill>
                          <a:effectLst/>
                        </a:rPr>
                        <a:t>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a:solidFill>
                            <a:schemeClr val="tx1"/>
                          </a:solidFill>
                          <a:effectLst/>
                        </a:rPr>
                        <a:t>与碱</a:t>
                      </a:r>
                    </a:p>
                    <a:p>
                      <a:pPr algn="ctr">
                        <a:lnSpc>
                          <a:spcPct val="120000"/>
                        </a:lnSpc>
                        <a:spcAft>
                          <a:spcPts val="0"/>
                        </a:spcAft>
                      </a:pPr>
                      <a:r>
                        <a:rPr lang="zh-CN" sz="2800" b="0">
                          <a:solidFill>
                            <a:schemeClr val="tx1"/>
                          </a:solidFill>
                          <a:effectLst/>
                        </a:rPr>
                        <a:t>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+2NaOH       NaClO+NaCl+H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3Cl</a:t>
                      </a:r>
                      <a:r>
                        <a:rPr lang="en-US" sz="2800" b="0" baseline="-25000" dirty="0">
                          <a:solidFill>
                            <a:schemeClr val="tx1"/>
                          </a:solidFill>
                          <a:effectLst/>
                        </a:rPr>
                        <a:t>2</a:t>
                      </a:r>
                      <a:r>
                        <a:rPr lang="en-US" sz="2800" b="0" dirty="0">
                          <a:solidFill>
                            <a:schemeClr val="tx1"/>
                          </a:solidFill>
                          <a:effectLst/>
                        </a:rPr>
                        <a:t>+6NaOH(</a:t>
                      </a:r>
                      <a:r>
                        <a:rPr lang="zh-CN" sz="2800" b="0" dirty="0">
                          <a:solidFill>
                            <a:schemeClr val="tx1"/>
                          </a:solidFill>
                          <a:effectLst/>
                        </a:rPr>
                        <a:t>浓</a:t>
                      </a:r>
                      <a:r>
                        <a:rPr lang="en-US" sz="2800" b="0" dirty="0">
                          <a:solidFill>
                            <a:schemeClr val="tx1"/>
                          </a:solidFill>
                          <a:effectLst/>
                        </a:rPr>
                        <a:t>)        5NaCl+NaClO</a:t>
                      </a:r>
                      <a:r>
                        <a:rPr lang="en-US" sz="2800" b="0" baseline="-25000" dirty="0">
                          <a:solidFill>
                            <a:schemeClr val="tx1"/>
                          </a:solidFill>
                          <a:effectLst/>
                        </a:rPr>
                        <a:t>3</a:t>
                      </a:r>
                      <a:r>
                        <a:rPr lang="en-US" sz="2800" b="0" dirty="0">
                          <a:solidFill>
                            <a:schemeClr val="tx1"/>
                          </a:solidFill>
                          <a:effectLst/>
                        </a:rPr>
                        <a:t>+3H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2Cl</a:t>
                      </a:r>
                      <a:r>
                        <a:rPr lang="en-US" sz="2800" b="0" baseline="-25000" dirty="0">
                          <a:solidFill>
                            <a:schemeClr val="tx1"/>
                          </a:solidFill>
                          <a:effectLst/>
                        </a:rPr>
                        <a:t>2</a:t>
                      </a:r>
                      <a:r>
                        <a:rPr lang="en-US" sz="2800" b="0" dirty="0">
                          <a:solidFill>
                            <a:schemeClr val="tx1"/>
                          </a:solidFill>
                          <a:effectLst/>
                        </a:rPr>
                        <a:t>+2Ca(OH)</a:t>
                      </a:r>
                      <a:r>
                        <a:rPr lang="en-US" sz="2800" b="0" baseline="-25000" dirty="0">
                          <a:solidFill>
                            <a:schemeClr val="tx1"/>
                          </a:solidFill>
                          <a:effectLst/>
                        </a:rPr>
                        <a:t>2</a:t>
                      </a:r>
                      <a:r>
                        <a:rPr lang="en-US" sz="2800" b="0" dirty="0">
                          <a:solidFill>
                            <a:schemeClr val="tx1"/>
                          </a:solidFill>
                          <a:effectLst/>
                        </a:rPr>
                        <a:t>        CaCl</a:t>
                      </a:r>
                      <a:r>
                        <a:rPr lang="en-US" sz="2800" b="0" baseline="-25000" dirty="0">
                          <a:solidFill>
                            <a:schemeClr val="tx1"/>
                          </a:solidFill>
                          <a:effectLst/>
                        </a:rPr>
                        <a:t>2</a:t>
                      </a:r>
                      <a:r>
                        <a:rPr lang="en-US" sz="2800" b="0" dirty="0">
                          <a:solidFill>
                            <a:schemeClr val="tx1"/>
                          </a:solidFill>
                          <a:effectLst/>
                        </a:rPr>
                        <a:t>+Ca(</a:t>
                      </a:r>
                      <a:r>
                        <a:rPr lang="en-US" sz="2800" b="0" dirty="0" err="1">
                          <a:solidFill>
                            <a:schemeClr val="tx1"/>
                          </a:solidFill>
                          <a:effectLst/>
                        </a:rPr>
                        <a:t>ClO</a:t>
                      </a:r>
                      <a:r>
                        <a:rPr lang="en-US" sz="2800" b="0" dirty="0">
                          <a:solidFill>
                            <a:schemeClr val="tx1"/>
                          </a:solidFill>
                          <a:effectLst/>
                        </a:rPr>
                        <a:t>)</a:t>
                      </a:r>
                      <a:r>
                        <a:rPr lang="en-US" sz="2800" b="0" baseline="-25000" dirty="0">
                          <a:solidFill>
                            <a:schemeClr val="tx1"/>
                          </a:solidFill>
                          <a:effectLst/>
                        </a:rPr>
                        <a:t>2</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72176446"/>
                  </a:ext>
                </a:extLst>
              </a:tr>
              <a:tr h="1006046">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与盐溶</a:t>
                      </a:r>
                    </a:p>
                    <a:p>
                      <a:pPr algn="ctr">
                        <a:lnSpc>
                          <a:spcPct val="120000"/>
                        </a:lnSpc>
                        <a:spcAft>
                          <a:spcPts val="0"/>
                        </a:spcAft>
                      </a:pPr>
                      <a:r>
                        <a:rPr lang="zh-CN" sz="2800" b="0">
                          <a:solidFill>
                            <a:schemeClr val="tx1"/>
                          </a:solidFill>
                          <a:effectLst/>
                        </a:rPr>
                        <a:t>液反应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+2FeCl</a:t>
                      </a:r>
                      <a:r>
                        <a:rPr lang="en-US" sz="2800" b="0" baseline="-25000" dirty="0">
                          <a:solidFill>
                            <a:schemeClr val="tx1"/>
                          </a:solidFill>
                          <a:effectLst/>
                        </a:rPr>
                        <a:t>2</a:t>
                      </a:r>
                      <a:r>
                        <a:rPr lang="en-US" sz="2800" b="0" dirty="0">
                          <a:solidFill>
                            <a:schemeClr val="tx1"/>
                          </a:solidFill>
                          <a:effectLst/>
                        </a:rPr>
                        <a:t>       2FeCl</a:t>
                      </a:r>
                      <a:r>
                        <a:rPr lang="en-US" sz="2800" b="0" baseline="-25000" dirty="0">
                          <a:solidFill>
                            <a:schemeClr val="tx1"/>
                          </a:solidFill>
                          <a:effectLst/>
                        </a:rPr>
                        <a:t>3</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S       2NaCl+S↓</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90791985"/>
                  </a:ext>
                </a:extLst>
              </a:tr>
              <a:tr h="1229036">
                <a:tc vMerge="1">
                  <a:txBody>
                    <a:bodyPr/>
                    <a:lstStyle/>
                    <a:p>
                      <a:endParaRPr lang="zh-CN" altLang="en-US"/>
                    </a:p>
                  </a:txBody>
                  <a:tcPr/>
                </a:tc>
                <a:tc>
                  <a:txBody>
                    <a:bodyPr/>
                    <a:lstStyle/>
                    <a:p>
                      <a:pPr algn="ctr">
                        <a:lnSpc>
                          <a:spcPct val="120000"/>
                        </a:lnSpc>
                        <a:spcAft>
                          <a:spcPts val="0"/>
                        </a:spcAft>
                      </a:pPr>
                      <a:r>
                        <a:rPr lang="zh-CN" sz="2800" b="0" dirty="0">
                          <a:solidFill>
                            <a:schemeClr val="tx1"/>
                          </a:solidFill>
                          <a:effectLst/>
                        </a:rPr>
                        <a:t>与其他卤化</a:t>
                      </a:r>
                    </a:p>
                    <a:p>
                      <a:pPr algn="ctr">
                        <a:lnSpc>
                          <a:spcPct val="120000"/>
                        </a:lnSpc>
                        <a:spcAft>
                          <a:spcPts val="0"/>
                        </a:spcAft>
                      </a:pPr>
                      <a:r>
                        <a:rPr lang="zh-CN" sz="2800" b="0" dirty="0">
                          <a:solidFill>
                            <a:schemeClr val="tx1"/>
                          </a:solidFill>
                          <a:effectLst/>
                        </a:rPr>
                        <a:t>物的反应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+2NaBr      2NaCl+Br</a:t>
                      </a:r>
                      <a:r>
                        <a:rPr lang="en-US" sz="2800" b="0" baseline="-25000" dirty="0">
                          <a:solidFill>
                            <a:schemeClr val="tx1"/>
                          </a:solidFill>
                          <a:effectLst/>
                        </a:rPr>
                        <a:t>2</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+2NaI       2NaCl+I</a:t>
                      </a:r>
                      <a:r>
                        <a:rPr lang="en-US" sz="2800" b="0" baseline="-25000" dirty="0">
                          <a:solidFill>
                            <a:schemeClr val="tx1"/>
                          </a:solidFill>
                          <a:effectLst/>
                        </a:rPr>
                        <a:t>2</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43307287"/>
                  </a:ext>
                </a:extLst>
              </a:tr>
              <a:tr h="1006046">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与有机</a:t>
                      </a:r>
                    </a:p>
                    <a:p>
                      <a:pPr algn="ctr">
                        <a:lnSpc>
                          <a:spcPct val="120000"/>
                        </a:lnSpc>
                        <a:spcAft>
                          <a:spcPts val="0"/>
                        </a:spcAft>
                      </a:pPr>
                      <a:r>
                        <a:rPr lang="zh-CN" sz="2800" b="0">
                          <a:solidFill>
                            <a:schemeClr val="tx1"/>
                          </a:solidFill>
                          <a:effectLst/>
                        </a:rPr>
                        <a:t>物反应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spcAft>
                          <a:spcPts val="0"/>
                        </a:spcAft>
                      </a:pPr>
                      <a:r>
                        <a:rPr lang="en-US" sz="2800" b="0" dirty="0">
                          <a:solidFill>
                            <a:schemeClr val="tx1"/>
                          </a:solidFill>
                          <a:effectLst/>
                        </a:rPr>
                        <a:t>CH</a:t>
                      </a:r>
                      <a:r>
                        <a:rPr lang="en-US" sz="2800" b="0" baseline="-25000" dirty="0">
                          <a:solidFill>
                            <a:schemeClr val="tx1"/>
                          </a:solidFill>
                          <a:effectLst/>
                        </a:rPr>
                        <a:t>4</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CH</a:t>
                      </a:r>
                      <a:r>
                        <a:rPr lang="en-US" sz="2800" b="0" baseline="-25000" dirty="0">
                          <a:solidFill>
                            <a:schemeClr val="tx1"/>
                          </a:solidFill>
                          <a:effectLst/>
                        </a:rPr>
                        <a:t>3</a:t>
                      </a:r>
                      <a:r>
                        <a:rPr lang="en-US" sz="2800" b="0" dirty="0">
                          <a:solidFill>
                            <a:schemeClr val="tx1"/>
                          </a:solidFill>
                          <a:effectLst/>
                        </a:rPr>
                        <a:t>Cl+HCl</a:t>
                      </a:r>
                      <a:endParaRPr lang="zh-CN" sz="2800" b="0" dirty="0">
                        <a:solidFill>
                          <a:schemeClr val="tx1"/>
                        </a:solidFill>
                        <a:effectLst/>
                      </a:endParaRPr>
                    </a:p>
                    <a:p>
                      <a:pPr algn="l">
                        <a:lnSpc>
                          <a:spcPct val="120000"/>
                        </a:lnSpc>
                        <a:spcAft>
                          <a:spcPts val="0"/>
                        </a:spcAft>
                      </a:pPr>
                      <a:r>
                        <a:rPr lang="en-US" sz="2800" b="0" dirty="0">
                          <a:solidFill>
                            <a:schemeClr val="tx1"/>
                          </a:solidFill>
                          <a:effectLst/>
                        </a:rPr>
                        <a:t>CH</a:t>
                      </a:r>
                      <a:r>
                        <a:rPr lang="en-US" sz="2800" b="0" baseline="-25000" dirty="0">
                          <a:solidFill>
                            <a:schemeClr val="tx1"/>
                          </a:solidFill>
                          <a:effectLst/>
                        </a:rPr>
                        <a:t>2</a:t>
                      </a:r>
                      <a:r>
                        <a:rPr lang="en-US" sz="2800" b="0" dirty="0">
                          <a:solidFill>
                            <a:schemeClr val="tx1"/>
                          </a:solidFill>
                          <a:effectLst/>
                        </a:rPr>
                        <a:t> CH</a:t>
                      </a:r>
                      <a:r>
                        <a:rPr lang="en-US" sz="2800" b="0" baseline="-25000" dirty="0">
                          <a:solidFill>
                            <a:schemeClr val="tx1"/>
                          </a:solidFill>
                          <a:effectLst/>
                        </a:rPr>
                        <a:t>2</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CH</a:t>
                      </a:r>
                      <a:r>
                        <a:rPr lang="en-US" sz="2800" b="0" baseline="-25000" dirty="0">
                          <a:solidFill>
                            <a:schemeClr val="tx1"/>
                          </a:solidFill>
                          <a:effectLst/>
                        </a:rPr>
                        <a:t>2</a:t>
                      </a:r>
                      <a:r>
                        <a:rPr lang="en-US" sz="2800" b="0" dirty="0">
                          <a:solidFill>
                            <a:schemeClr val="tx1"/>
                          </a:solidFill>
                          <a:effectLst/>
                        </a:rPr>
                        <a:t>Cl—CH</a:t>
                      </a:r>
                      <a:r>
                        <a:rPr lang="en-US" sz="2800" b="0" baseline="-25000" dirty="0">
                          <a:solidFill>
                            <a:schemeClr val="tx1"/>
                          </a:solidFill>
                          <a:effectLst/>
                        </a:rPr>
                        <a:t>2</a:t>
                      </a:r>
                      <a:r>
                        <a:rPr lang="en-US" sz="2800" b="0" dirty="0">
                          <a:solidFill>
                            <a:schemeClr val="tx1"/>
                          </a:solidFill>
                          <a:effectLst/>
                        </a:rPr>
                        <a:t>Cl</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30116612"/>
                  </a:ext>
                </a:extLst>
              </a:tr>
              <a:tr h="481051">
                <a:tc>
                  <a:txBody>
                    <a:bodyPr/>
                    <a:lstStyle/>
                    <a:p>
                      <a:pPr algn="ctr">
                        <a:lnSpc>
                          <a:spcPct val="120000"/>
                        </a:lnSpc>
                        <a:spcAft>
                          <a:spcPts val="0"/>
                        </a:spcAft>
                      </a:pPr>
                      <a:r>
                        <a:rPr lang="zh-CN" sz="2800" b="0">
                          <a:solidFill>
                            <a:schemeClr val="tx1"/>
                          </a:solidFill>
                          <a:effectLst/>
                        </a:rPr>
                        <a:t>用途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20000"/>
                        </a:lnSpc>
                        <a:spcAft>
                          <a:spcPts val="0"/>
                        </a:spcAft>
                      </a:pPr>
                      <a:r>
                        <a:rPr lang="zh-CN" sz="2800" b="0" dirty="0">
                          <a:solidFill>
                            <a:schemeClr val="tx1"/>
                          </a:solidFill>
                          <a:effectLst/>
                        </a:rPr>
                        <a:t>重要的化工原料</a:t>
                      </a:r>
                      <a:r>
                        <a:rPr lang="en-US" sz="2800" b="0" dirty="0">
                          <a:solidFill>
                            <a:schemeClr val="tx1"/>
                          </a:solidFill>
                          <a:effectLst/>
                        </a:rPr>
                        <a:t>,</a:t>
                      </a:r>
                      <a:r>
                        <a:rPr lang="zh-CN" sz="2800" b="0" dirty="0">
                          <a:solidFill>
                            <a:schemeClr val="tx1"/>
                          </a:solidFill>
                          <a:effectLst/>
                        </a:rPr>
                        <a:t>可用于制盐酸、漂白粉、含氯有机物等</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035618435"/>
                  </a:ext>
                </a:extLst>
              </a:tr>
            </a:tbl>
          </a:graphicData>
        </a:graphic>
      </p:graphicFrame>
      <p:pic>
        <p:nvPicPr>
          <p:cNvPr id="9" name="图片 8"/>
          <p:cNvPicPr/>
          <p:nvPr/>
        </p:nvPicPr>
        <p:blipFill>
          <a:blip r:embed="rId2"/>
          <a:stretch>
            <a:fillRect/>
          </a:stretch>
        </p:blipFill>
        <p:spPr>
          <a:xfrm>
            <a:off x="5209541" y="1042078"/>
            <a:ext cx="462278" cy="266528"/>
          </a:xfrm>
          <a:prstGeom prst="rect">
            <a:avLst/>
          </a:prstGeom>
        </p:spPr>
      </p:pic>
      <p:pic>
        <p:nvPicPr>
          <p:cNvPr id="10" name="图片 9"/>
          <p:cNvPicPr/>
          <p:nvPr/>
        </p:nvPicPr>
        <p:blipFill>
          <a:blip r:embed="rId3"/>
          <a:stretch>
            <a:fillRect/>
          </a:stretch>
        </p:blipFill>
        <p:spPr>
          <a:xfrm>
            <a:off x="6002337" y="1409083"/>
            <a:ext cx="472758" cy="428100"/>
          </a:xfrm>
          <a:prstGeom prst="rect">
            <a:avLst/>
          </a:prstGeom>
        </p:spPr>
      </p:pic>
      <p:pic>
        <p:nvPicPr>
          <p:cNvPr id="11" name="图片 10"/>
          <p:cNvPicPr/>
          <p:nvPr/>
        </p:nvPicPr>
        <p:blipFill>
          <a:blip r:embed="rId2"/>
          <a:stretch>
            <a:fillRect/>
          </a:stretch>
        </p:blipFill>
        <p:spPr>
          <a:xfrm>
            <a:off x="5101878" y="2598546"/>
            <a:ext cx="462278" cy="266528"/>
          </a:xfrm>
          <a:prstGeom prst="rect">
            <a:avLst/>
          </a:prstGeom>
        </p:spPr>
      </p:pic>
      <p:pic>
        <p:nvPicPr>
          <p:cNvPr id="12" name="图片 11"/>
          <p:cNvPicPr/>
          <p:nvPr/>
        </p:nvPicPr>
        <p:blipFill>
          <a:blip r:embed="rId2"/>
          <a:stretch>
            <a:fillRect/>
          </a:stretch>
        </p:blipFill>
        <p:spPr>
          <a:xfrm>
            <a:off x="4870739" y="3086226"/>
            <a:ext cx="462278" cy="266528"/>
          </a:xfrm>
          <a:prstGeom prst="rect">
            <a:avLst/>
          </a:prstGeom>
        </p:spPr>
      </p:pic>
      <p:pic>
        <p:nvPicPr>
          <p:cNvPr id="13" name="图片 12"/>
          <p:cNvPicPr/>
          <p:nvPr/>
        </p:nvPicPr>
        <p:blipFill>
          <a:blip r:embed="rId2"/>
          <a:stretch>
            <a:fillRect/>
          </a:stretch>
        </p:blipFill>
        <p:spPr>
          <a:xfrm>
            <a:off x="5005359" y="3700906"/>
            <a:ext cx="462278" cy="266528"/>
          </a:xfrm>
          <a:prstGeom prst="rect">
            <a:avLst/>
          </a:prstGeom>
        </p:spPr>
      </p:pic>
      <p:pic>
        <p:nvPicPr>
          <p:cNvPr id="14" name="图片 13"/>
          <p:cNvPicPr/>
          <p:nvPr/>
        </p:nvPicPr>
        <p:blipFill>
          <a:blip r:embed="rId2"/>
          <a:stretch>
            <a:fillRect/>
          </a:stretch>
        </p:blipFill>
        <p:spPr>
          <a:xfrm>
            <a:off x="4837719" y="4206366"/>
            <a:ext cx="462278" cy="266528"/>
          </a:xfrm>
          <a:prstGeom prst="rect">
            <a:avLst/>
          </a:prstGeom>
        </p:spPr>
      </p:pic>
      <p:pic>
        <p:nvPicPr>
          <p:cNvPr id="15" name="图片 14"/>
          <p:cNvPicPr/>
          <p:nvPr/>
        </p:nvPicPr>
        <p:blipFill>
          <a:blip r:embed="rId4"/>
          <a:stretch>
            <a:fillRect/>
          </a:stretch>
        </p:blipFill>
        <p:spPr>
          <a:xfrm>
            <a:off x="4725959" y="4768690"/>
            <a:ext cx="483581" cy="437900"/>
          </a:xfrm>
          <a:prstGeom prst="rect">
            <a:avLst/>
          </a:prstGeom>
        </p:spPr>
      </p:pic>
      <p:pic>
        <p:nvPicPr>
          <p:cNvPr id="16" name="图片 15"/>
          <p:cNvPicPr/>
          <p:nvPr/>
        </p:nvPicPr>
        <p:blipFill>
          <a:blip r:embed="rId5"/>
          <a:stretch>
            <a:fillRect/>
          </a:stretch>
        </p:blipFill>
        <p:spPr>
          <a:xfrm>
            <a:off x="5425727" y="5337836"/>
            <a:ext cx="399127" cy="230116"/>
          </a:xfrm>
          <a:prstGeom prst="rect">
            <a:avLst/>
          </a:prstGeom>
        </p:spPr>
      </p:pic>
      <p:sp>
        <p:nvSpPr>
          <p:cNvPr id="17" name="矩形 16"/>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8" name="组合 17"/>
          <p:cNvGrpSpPr/>
          <p:nvPr/>
        </p:nvGrpSpPr>
        <p:grpSpPr>
          <a:xfrm>
            <a:off x="11409225" y="1524"/>
            <a:ext cx="85864" cy="187056"/>
            <a:chOff x="5320236" y="0"/>
            <a:chExt cx="1566554" cy="3412757"/>
          </a:xfrm>
        </p:grpSpPr>
        <p:sp>
          <p:nvSpPr>
            <p:cNvPr id="19" name="任意多边形 18"/>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任意多边形 19"/>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1" name="组合 20"/>
          <p:cNvGrpSpPr/>
          <p:nvPr/>
        </p:nvGrpSpPr>
        <p:grpSpPr>
          <a:xfrm>
            <a:off x="11578590" y="60500"/>
            <a:ext cx="379366" cy="115796"/>
            <a:chOff x="2452571" y="1771159"/>
            <a:chExt cx="7813430" cy="2384926"/>
          </a:xfrm>
          <a:solidFill>
            <a:schemeClr val="bg1"/>
          </a:solidFill>
        </p:grpSpPr>
        <p:sp>
          <p:nvSpPr>
            <p:cNvPr id="22" name="任意多边形 21"/>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任意多边形 22"/>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26" name="图片 25"/>
          <p:cNvPicPr/>
          <p:nvPr/>
        </p:nvPicPr>
        <p:blipFill>
          <a:blip r:embed="rId2"/>
          <a:stretch>
            <a:fillRect/>
          </a:stretch>
        </p:blipFill>
        <p:spPr>
          <a:xfrm>
            <a:off x="5824854" y="2041082"/>
            <a:ext cx="462278" cy="266528"/>
          </a:xfrm>
          <a:prstGeom prst="rect">
            <a:avLst/>
          </a:prstGeom>
        </p:spPr>
      </p:pic>
    </p:spTree>
    <p:extLst>
      <p:ext uri="{BB962C8B-B14F-4D97-AF65-F5344CB8AC3E}">
        <p14:creationId xmlns:p14="http://schemas.microsoft.com/office/powerpoint/2010/main" val="138175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3068" y="729341"/>
            <a:ext cx="11713580" cy="5262979"/>
            <a:chOff x="243068" y="729341"/>
            <a:chExt cx="11713580" cy="5262979"/>
          </a:xfrm>
        </p:grpSpPr>
        <p:sp>
          <p:nvSpPr>
            <p:cNvPr id="4" name="矩形 3"/>
            <p:cNvSpPr/>
            <p:nvPr/>
          </p:nvSpPr>
          <p:spPr>
            <a:xfrm>
              <a:off x="243068" y="729341"/>
              <a:ext cx="11713580" cy="5262979"/>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mj-ea"/>
                  <a:ea typeface="+mj-ea"/>
                  <a:cs typeface="Times New Roman" panose="02020603050405020304" pitchFamily="18" charset="0"/>
                </a:rPr>
                <a:t>拓展延伸</a:t>
              </a:r>
              <a:endParaRPr lang="en-US" altLang="zh-CN" sz="2800" b="1" dirty="0">
                <a:solidFill>
                  <a:srgbClr val="DA251C"/>
                </a:solidFill>
                <a:latin typeface="+mj-ea"/>
                <a:ea typeface="+mj-ea"/>
                <a:cs typeface="Times New Roman" panose="02020603050405020304" pitchFamily="18" charset="0"/>
              </a:endParaRPr>
            </a:p>
            <a:p>
              <a:pPr>
                <a:lnSpc>
                  <a:spcPct val="150000"/>
                </a:lnSpc>
                <a:spcAft>
                  <a:spcPts val="0"/>
                </a:spcAft>
              </a:pPr>
              <a:r>
                <a:rPr lang="en-US" altLang="zh-CN" sz="2800" dirty="0"/>
                <a:t>1.Cl</a:t>
              </a:r>
              <a:r>
                <a:rPr lang="en-US" altLang="zh-CN" sz="2800" baseline="-25000" dirty="0"/>
                <a:t>2</a:t>
              </a:r>
              <a:r>
                <a:rPr lang="zh-CN" altLang="zh-CN" sz="2800" dirty="0"/>
                <a:t>与变价金属反应</a:t>
              </a:r>
              <a:r>
                <a:rPr lang="en-US" altLang="zh-CN" sz="2800" dirty="0"/>
                <a:t>,</a:t>
              </a:r>
              <a:r>
                <a:rPr lang="zh-CN" altLang="zh-CN" sz="2800" dirty="0"/>
                <a:t>均生成高价态金属氯化物。</a:t>
              </a:r>
              <a:r>
                <a:rPr lang="en-US" altLang="zh-CN" sz="2800" dirty="0"/>
                <a:t/>
              </a:r>
              <a:br>
                <a:rPr lang="en-US" altLang="zh-CN" sz="2800" dirty="0"/>
              </a:br>
              <a:r>
                <a:rPr lang="en-US" altLang="zh-CN" sz="2800" dirty="0"/>
                <a:t>2.</a:t>
              </a:r>
              <a:r>
                <a:rPr lang="zh-CN" altLang="zh-CN" sz="2800" dirty="0"/>
                <a:t>氯气与水的反应中</a:t>
              </a:r>
              <a:r>
                <a:rPr lang="en-US" altLang="zh-CN" sz="2800" dirty="0"/>
                <a:t>,</a:t>
              </a:r>
              <a:r>
                <a:rPr lang="zh-CN" altLang="zh-CN" sz="2800" dirty="0"/>
                <a:t>氯气既作氧化剂又作还原剂</a:t>
              </a:r>
              <a:r>
                <a:rPr lang="en-US" altLang="zh-CN" sz="2800" dirty="0"/>
                <a:t>:</a:t>
              </a:r>
            </a:p>
            <a:p>
              <a:pPr>
                <a:lnSpc>
                  <a:spcPct val="150000"/>
                </a:lnSpc>
                <a:spcAft>
                  <a:spcPts val="0"/>
                </a:spcAft>
              </a:pPr>
              <a:endParaRPr lang="en-US" altLang="zh-CN" sz="2800" dirty="0"/>
            </a:p>
            <a:p>
              <a:pPr>
                <a:lnSpc>
                  <a:spcPct val="150000"/>
                </a:lnSpc>
                <a:spcAft>
                  <a:spcPts val="0"/>
                </a:spcAft>
              </a:pPr>
              <a:endParaRPr lang="en-US" altLang="zh-CN" sz="2800" dirty="0"/>
            </a:p>
            <a:p>
              <a:pPr>
                <a:lnSpc>
                  <a:spcPct val="150000"/>
                </a:lnSpc>
                <a:spcAft>
                  <a:spcPts val="0"/>
                </a:spcAft>
              </a:pPr>
              <a:endParaRPr lang="en-US" altLang="zh-CN" sz="2800" dirty="0"/>
            </a:p>
            <a:p>
              <a:pPr>
                <a:lnSpc>
                  <a:spcPct val="150000"/>
                </a:lnSpc>
                <a:spcAft>
                  <a:spcPts val="0"/>
                </a:spcAft>
              </a:pPr>
              <a:endParaRPr lang="en-US" altLang="zh-CN" sz="2800" dirty="0"/>
            </a:p>
            <a:p>
              <a:pPr>
                <a:lnSpc>
                  <a:spcPct val="150000"/>
                </a:lnSpc>
                <a:spcAft>
                  <a:spcPts val="0"/>
                </a:spcAft>
              </a:pPr>
              <a:r>
                <a:rPr lang="en-US" altLang="zh-CN" sz="2800" dirty="0"/>
                <a:t>3.</a:t>
              </a:r>
              <a:r>
                <a:rPr lang="zh-CN" altLang="zh-CN" sz="2800" dirty="0"/>
                <a:t>常温下干燥的氯气或液氯均不与铁反应</a:t>
              </a:r>
              <a:r>
                <a:rPr lang="en-US" altLang="zh-CN" sz="2800" dirty="0"/>
                <a:t>,</a:t>
              </a:r>
              <a:r>
                <a:rPr lang="zh-CN" altLang="zh-CN" sz="2800" dirty="0"/>
                <a:t>故液氯通常储存在钢瓶中。</a:t>
              </a:r>
              <a:endParaRPr lang="zh-CN" altLang="zh-CN" sz="2800" b="1" dirty="0">
                <a:solidFill>
                  <a:srgbClr val="DA251C"/>
                </a:solidFill>
                <a:latin typeface="+mj-ea"/>
                <a:ea typeface="+mj-ea"/>
                <a:cs typeface="Times New Roman" panose="02020603050405020304" pitchFamily="18" charset="0"/>
              </a:endParaRPr>
            </a:p>
          </p:txBody>
        </p:sp>
        <p:pic>
          <p:nvPicPr>
            <p:cNvPr id="13" name="图片 12"/>
            <p:cNvPicPr/>
            <p:nvPr/>
          </p:nvPicPr>
          <p:blipFill>
            <a:blip r:embed="rId2"/>
            <a:stretch>
              <a:fillRect/>
            </a:stretch>
          </p:blipFill>
          <p:spPr>
            <a:xfrm>
              <a:off x="1310552" y="2878455"/>
              <a:ext cx="3976466" cy="2167698"/>
            </a:xfrm>
            <a:prstGeom prst="rect">
              <a:avLst/>
            </a:prstGeom>
          </p:spPr>
        </p:pic>
        <p:sp>
          <p:nvSpPr>
            <p:cNvPr id="2" name="文本框 1"/>
            <p:cNvSpPr txBox="1"/>
            <p:nvPr/>
          </p:nvSpPr>
          <p:spPr>
            <a:xfrm>
              <a:off x="1156663" y="4676821"/>
              <a:ext cx="65" cy="369332"/>
            </a:xfrm>
            <a:prstGeom prst="rect">
              <a:avLst/>
            </a:prstGeom>
            <a:solidFill>
              <a:schemeClr val="bg1"/>
            </a:solidFill>
          </p:spPr>
          <p:txBody>
            <a:bodyPr wrap="none" lIns="0" tIns="0" rIns="0" bIns="0" rtlCol="0">
              <a:spAutoFit/>
            </a:bodyPr>
            <a:lstStyle/>
            <a:p>
              <a:endParaRPr lang="zh-CN" altLang="en-US" sz="2400" dirty="0">
                <a:latin typeface="宋体" panose="02010600030101010101" pitchFamily="2" charset="-122"/>
                <a:ea typeface="宋体" panose="02010600030101010101" pitchFamily="2" charset="-122"/>
              </a:endParaRPr>
            </a:p>
          </p:txBody>
        </p:sp>
      </p:gr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025" name="Picture 1" descr="C:\Users\lenovo\AppData\Roaming\Tencent\Users\763860530\QQ\WinTemp\RichOle\I~_RI]G$1R71~9TSVGMPI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82" y="4676821"/>
            <a:ext cx="420737" cy="47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3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436772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次氯酸、次氯酸盐</a:t>
            </a:r>
            <a:endParaRPr lang="en-US" altLang="zh-CN" sz="2800" dirty="0">
              <a:solidFill>
                <a:srgbClr val="DA251C"/>
              </a:solidFill>
            </a:endParaRPr>
          </a:p>
        </p:txBody>
      </p:sp>
      <p:sp>
        <p:nvSpPr>
          <p:cNvPr id="4" name="矩形 3"/>
          <p:cNvSpPr/>
          <p:nvPr/>
        </p:nvSpPr>
        <p:spPr>
          <a:xfrm>
            <a:off x="243068" y="729341"/>
            <a:ext cx="11713580" cy="662297"/>
          </a:xfrm>
          <a:prstGeom prst="rect">
            <a:avLst/>
          </a:prstGeom>
        </p:spPr>
        <p:txBody>
          <a:bodyPr wrap="square">
            <a:spAutoFit/>
          </a:bodyPr>
          <a:lstStyle/>
          <a:p>
            <a:pPr>
              <a:lnSpc>
                <a:spcPct val="150000"/>
              </a:lnSpc>
              <a:spcAft>
                <a:spcPts val="0"/>
              </a:spcAft>
            </a:pPr>
            <a:r>
              <a:rPr lang="en-US" altLang="zh-CN" sz="2800" b="1" dirty="0"/>
              <a:t>1.</a:t>
            </a:r>
            <a:r>
              <a:rPr lang="zh-CN" altLang="zh-CN" sz="2800" b="1" dirty="0"/>
              <a:t>次氯酸</a:t>
            </a:r>
            <a:endParaRPr lang="zh-CN" altLang="zh-CN" sz="2800" b="1" dirty="0">
              <a:solidFill>
                <a:srgbClr val="DA251C"/>
              </a:solidFill>
              <a:latin typeface="+mj-ea"/>
              <a:ea typeface="+mj-ea"/>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120652489"/>
                  </p:ext>
                </p:extLst>
              </p:nvPr>
            </p:nvGraphicFramePr>
            <p:xfrm>
              <a:off x="458820" y="1458682"/>
              <a:ext cx="11204643" cy="4231999"/>
            </p:xfrm>
            <a:graphic>
              <a:graphicData uri="http://schemas.openxmlformats.org/drawingml/2006/table">
                <a:tbl>
                  <a:tblPr firstRow="1" firstCol="1" bandRow="1">
                    <a:tableStyleId>{5C22544A-7EE6-4342-B048-85BDC9FD1C3A}</a:tableStyleId>
                  </a:tblPr>
                  <a:tblGrid>
                    <a:gridCol w="440213">
                      <a:extLst>
                        <a:ext uri="{9D8B030D-6E8A-4147-A177-3AD203B41FA5}">
                          <a16:colId xmlns:a16="http://schemas.microsoft.com/office/drawing/2014/main" xmlns="" val="1604956939"/>
                        </a:ext>
                      </a:extLst>
                    </a:gridCol>
                    <a:gridCol w="1921988">
                      <a:extLst>
                        <a:ext uri="{9D8B030D-6E8A-4147-A177-3AD203B41FA5}">
                          <a16:colId xmlns:a16="http://schemas.microsoft.com/office/drawing/2014/main" xmlns="" val="1856712511"/>
                        </a:ext>
                      </a:extLst>
                    </a:gridCol>
                    <a:gridCol w="8842442">
                      <a:extLst>
                        <a:ext uri="{9D8B030D-6E8A-4147-A177-3AD203B41FA5}">
                          <a16:colId xmlns:a16="http://schemas.microsoft.com/office/drawing/2014/main" xmlns="" val="19936195"/>
                        </a:ext>
                      </a:extLst>
                    </a:gridCol>
                  </a:tblGrid>
                  <a:tr h="2022970">
                    <a:tc gridSpan="2">
                      <a:txBody>
                        <a:bodyPr/>
                        <a:lstStyle/>
                        <a:p>
                          <a:pPr algn="ctr">
                            <a:lnSpc>
                              <a:spcPct val="100000"/>
                            </a:lnSpc>
                            <a:spcAft>
                              <a:spcPts val="0"/>
                            </a:spcAft>
                          </a:pPr>
                          <a:r>
                            <a:rPr lang="zh-CN" sz="2800" b="0" dirty="0">
                              <a:solidFill>
                                <a:schemeClr val="tx1"/>
                              </a:solidFill>
                              <a:effectLst/>
                            </a:rPr>
                            <a:t>结构</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结构式为</a:t>
                          </a:r>
                          <a:r>
                            <a:rPr lang="en-US" sz="2800" b="0" dirty="0">
                              <a:solidFill>
                                <a:schemeClr val="tx1"/>
                              </a:solidFill>
                              <a:effectLst/>
                            </a:rPr>
                            <a:t>H—O—Cl(</a:t>
                          </a:r>
                          <a:r>
                            <a:rPr lang="zh-CN" sz="2800" b="0" dirty="0">
                              <a:solidFill>
                                <a:schemeClr val="tx1"/>
                              </a:solidFill>
                              <a:effectLst/>
                            </a:rPr>
                            <a:t>氧处于中心</a:t>
                          </a:r>
                          <a:r>
                            <a:rPr lang="en-US" sz="2800" b="0" dirty="0">
                              <a:solidFill>
                                <a:schemeClr val="tx1"/>
                              </a:solidFill>
                              <a:effectLst/>
                            </a:rPr>
                            <a:t>)</a:t>
                          </a:r>
                          <a:r>
                            <a:rPr lang="zh-CN" sz="2800" b="0" dirty="0">
                              <a:solidFill>
                                <a:schemeClr val="tx1"/>
                              </a:solidFill>
                              <a:effectLst/>
                            </a:rPr>
                            <a:t>　　电子式为</a:t>
                          </a:r>
                          <a:r>
                            <a:rPr lang="en-US" sz="2800" b="0" dirty="0">
                              <a:solidFill>
                                <a:schemeClr val="tx1"/>
                              </a:solidFill>
                              <a:effectLst/>
                            </a:rPr>
                            <a:t>H</a:t>
                          </a:r>
                          <a:r>
                            <a:rPr lang="en-US" sz="2800" b="0" i="0" dirty="0">
                              <a:solidFill>
                                <a:schemeClr val="tx1"/>
                              </a:solidFill>
                              <a:effectLst/>
                            </a:rPr>
                            <a:t>∶</a:t>
                          </a:r>
                          <a14:m>
                            <m:oMath xmlns:m="http://schemas.openxmlformats.org/officeDocument/2006/math">
                              <m:limUpp>
                                <m:limUppPr>
                                  <m:ctrlPr>
                                    <a:rPr lang="zh-CN" sz="2800" b="0" i="1">
                                      <a:solidFill>
                                        <a:schemeClr val="tx1"/>
                                      </a:solidFill>
                                      <a:effectLst/>
                                      <a:latin typeface="Cambria Math" panose="02040503050406030204" pitchFamily="18" charset="0"/>
                                    </a:rPr>
                                  </m:ctrlPr>
                                </m:limUppPr>
                                <m:e>
                                  <m:limLow>
                                    <m:limLowPr>
                                      <m:ctrlPr>
                                        <a:rPr lang="zh-CN" sz="2800" b="0" i="1">
                                          <a:solidFill>
                                            <a:schemeClr val="tx1"/>
                                          </a:solidFill>
                                          <a:effectLst/>
                                          <a:latin typeface="Cambria Math" panose="02040503050406030204" pitchFamily="18" charset="0"/>
                                        </a:rPr>
                                      </m:ctrlPr>
                                    </m:limLowPr>
                                    <m:e>
                                      <m:r>
                                        <m:rPr>
                                          <m:sty m:val="p"/>
                                        </m:rPr>
                                        <a:rPr lang="en-US" sz="2800" b="0" i="0">
                                          <a:solidFill>
                                            <a:schemeClr val="tx1"/>
                                          </a:solidFill>
                                          <a:effectLst/>
                                          <a:latin typeface="Cambria Math" panose="02040503050406030204" pitchFamily="18" charset="0"/>
                                        </a:rPr>
                                        <m:t>O</m:t>
                                      </m:r>
                                    </m:e>
                                    <m:lim>
                                      <m:r>
                                        <m:rPr>
                                          <m:nor/>
                                        </m:rPr>
                                        <a:rPr lang="en-US" sz="2800" b="0" i="0">
                                          <a:solidFill>
                                            <a:schemeClr val="tx1"/>
                                          </a:solidFill>
                                          <a:effectLst/>
                                        </a:rPr>
                                        <m:t>··</m:t>
                                      </m:r>
                                    </m:lim>
                                  </m:limLow>
                                </m:e>
                                <m:lim>
                                  <m:r>
                                    <m:rPr>
                                      <m:nor/>
                                    </m:rPr>
                                    <a:rPr lang="en-US" sz="2800" b="0" i="0">
                                      <a:solidFill>
                                        <a:schemeClr val="tx1"/>
                                      </a:solidFill>
                                      <a:effectLst/>
                                    </a:rPr>
                                    <m:t>··</m:t>
                                  </m:r>
                                </m:lim>
                              </m:limUpp>
                            </m:oMath>
                          </a14:m>
                          <a:r>
                            <a:rPr lang="en-US" sz="2800" b="0" i="0" dirty="0">
                              <a:solidFill>
                                <a:schemeClr val="tx1"/>
                              </a:solidFill>
                              <a:effectLst/>
                            </a:rPr>
                            <a:t>∶</a:t>
                          </a:r>
                          <a14:m>
                            <m:oMath xmlns:m="http://schemas.openxmlformats.org/officeDocument/2006/math">
                              <m:limUpp>
                                <m:limUppPr>
                                  <m:ctrlPr>
                                    <a:rPr lang="zh-CN" sz="2800" b="0" i="1">
                                      <a:solidFill>
                                        <a:schemeClr val="tx1"/>
                                      </a:solidFill>
                                      <a:effectLst/>
                                      <a:latin typeface="Cambria Math" panose="02040503050406030204" pitchFamily="18" charset="0"/>
                                    </a:rPr>
                                  </m:ctrlPr>
                                </m:limUppPr>
                                <m:e>
                                  <m:limLow>
                                    <m:limLowPr>
                                      <m:ctrlPr>
                                        <a:rPr lang="zh-CN" sz="2800" b="0" i="1">
                                          <a:solidFill>
                                            <a:schemeClr val="tx1"/>
                                          </a:solidFill>
                                          <a:effectLst/>
                                          <a:latin typeface="Cambria Math" panose="02040503050406030204" pitchFamily="18" charset="0"/>
                                        </a:rPr>
                                      </m:ctrlPr>
                                    </m:limLowPr>
                                    <m:e>
                                      <m:r>
                                        <m:rPr>
                                          <m:sty m:val="p"/>
                                        </m:rPr>
                                        <a:rPr lang="en-US" sz="2800" b="0" i="0">
                                          <a:solidFill>
                                            <a:schemeClr val="tx1"/>
                                          </a:solidFill>
                                          <a:effectLst/>
                                          <a:latin typeface="Cambria Math" panose="02040503050406030204" pitchFamily="18" charset="0"/>
                                        </a:rPr>
                                        <m:t>Cl</m:t>
                                      </m:r>
                                    </m:e>
                                    <m:lim>
                                      <m:r>
                                        <m:rPr>
                                          <m:nor/>
                                        </m:rPr>
                                        <a:rPr lang="en-US" sz="2800" b="0" i="0">
                                          <a:solidFill>
                                            <a:schemeClr val="tx1"/>
                                          </a:solidFill>
                                          <a:effectLst/>
                                        </a:rPr>
                                        <m:t>··</m:t>
                                      </m:r>
                                    </m:lim>
                                  </m:limLow>
                                </m:e>
                                <m:lim>
                                  <m:r>
                                    <m:rPr>
                                      <m:nor/>
                                    </m:rPr>
                                    <a:rPr lang="en-US" sz="2800" b="0" i="0">
                                      <a:solidFill>
                                        <a:schemeClr val="tx1"/>
                                      </a:solidFill>
                                      <a:effectLst/>
                                    </a:rPr>
                                    <m:t>··</m:t>
                                  </m:r>
                                </m:lim>
                              </m:limUpp>
                            </m:oMath>
                          </a14:m>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91817996"/>
                      </a:ext>
                    </a:extLst>
                  </a:tr>
                  <a:tr h="736343">
                    <a:tc rowSpan="3">
                      <a:txBody>
                        <a:bodyPr/>
                        <a:lstStyle/>
                        <a:p>
                          <a:pPr algn="ctr">
                            <a:lnSpc>
                              <a:spcPct val="10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不稳定性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err="1">
                              <a:solidFill>
                                <a:schemeClr val="tx1"/>
                              </a:solidFill>
                              <a:effectLst/>
                            </a:rPr>
                            <a:t>HClO</a:t>
                          </a:r>
                          <a:r>
                            <a:rPr lang="zh-CN" sz="2800" b="0" dirty="0">
                              <a:solidFill>
                                <a:schemeClr val="tx1"/>
                              </a:solidFill>
                              <a:effectLst/>
                            </a:rPr>
                            <a:t>见光易分解</a:t>
                          </a:r>
                          <a:r>
                            <a:rPr lang="en-US" sz="2800" b="0" dirty="0">
                              <a:solidFill>
                                <a:schemeClr val="tx1"/>
                              </a:solidFill>
                              <a:effectLst/>
                            </a:rPr>
                            <a:t>:2HClO       2HCl + O</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3239608"/>
                      </a:ext>
                    </a:extLst>
                  </a:tr>
                  <a:tr h="736343">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弱酸性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不完全电离</a:t>
                          </a:r>
                          <a:r>
                            <a:rPr lang="en-US" sz="2800" b="0" dirty="0">
                              <a:solidFill>
                                <a:schemeClr val="tx1"/>
                              </a:solidFill>
                              <a:effectLst/>
                            </a:rPr>
                            <a:t>:</a:t>
                          </a:r>
                          <a:r>
                            <a:rPr lang="en-US" sz="2800" b="0" dirty="0" err="1">
                              <a:solidFill>
                                <a:schemeClr val="tx1"/>
                              </a:solidFill>
                              <a:effectLst/>
                            </a:rPr>
                            <a:t>HClO</a:t>
                          </a:r>
                          <a:r>
                            <a:rPr lang="en-US" sz="2800" b="0" dirty="0">
                              <a:solidFill>
                                <a:schemeClr val="tx1"/>
                              </a:solidFill>
                              <a:effectLst/>
                            </a:rPr>
                            <a:t>      H</a:t>
                          </a:r>
                          <a:r>
                            <a:rPr lang="en-US" sz="2800" b="0" baseline="30000" dirty="0">
                              <a:solidFill>
                                <a:schemeClr val="tx1"/>
                              </a:solidFill>
                              <a:effectLst/>
                            </a:rPr>
                            <a:t>+</a:t>
                          </a:r>
                          <a:r>
                            <a:rPr lang="en-US" sz="2800" b="0" dirty="0">
                              <a:solidFill>
                                <a:schemeClr val="tx1"/>
                              </a:solidFill>
                              <a:effectLst/>
                            </a:rPr>
                            <a:t>+</a:t>
                          </a:r>
                          <a:r>
                            <a:rPr lang="en-US" sz="2800" b="0" dirty="0" err="1">
                              <a:solidFill>
                                <a:schemeClr val="tx1"/>
                              </a:solidFill>
                              <a:effectLst/>
                            </a:rPr>
                            <a:t>ClO</a:t>
                          </a:r>
                          <a:r>
                            <a:rPr lang="en-US" sz="2800" b="0" baseline="3000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12686492"/>
                      </a:ext>
                    </a:extLst>
                  </a:tr>
                  <a:tr h="736343">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强氧化性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可用于杀菌、消毒、漂白</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78894018"/>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120652489"/>
                  </p:ext>
                </p:extLst>
              </p:nvPr>
            </p:nvGraphicFramePr>
            <p:xfrm>
              <a:off x="458820" y="1458682"/>
              <a:ext cx="11204643" cy="4231999"/>
            </p:xfrm>
            <a:graphic>
              <a:graphicData uri="http://schemas.openxmlformats.org/drawingml/2006/table">
                <a:tbl>
                  <a:tblPr firstRow="1" firstCol="1" bandRow="1">
                    <a:tableStyleId>{5C22544A-7EE6-4342-B048-85BDC9FD1C3A}</a:tableStyleId>
                  </a:tblPr>
                  <a:tblGrid>
                    <a:gridCol w="440213">
                      <a:extLst>
                        <a:ext uri="{9D8B030D-6E8A-4147-A177-3AD203B41FA5}">
                          <a16:colId xmlns="" xmlns:a16="http://schemas.microsoft.com/office/drawing/2014/main" xmlns:a14="http://schemas.microsoft.com/office/drawing/2010/main" val="1604956939"/>
                        </a:ext>
                      </a:extLst>
                    </a:gridCol>
                    <a:gridCol w="1921988">
                      <a:extLst>
                        <a:ext uri="{9D8B030D-6E8A-4147-A177-3AD203B41FA5}">
                          <a16:colId xmlns="" xmlns:a16="http://schemas.microsoft.com/office/drawing/2014/main" xmlns:a14="http://schemas.microsoft.com/office/drawing/2010/main" val="1856712511"/>
                        </a:ext>
                      </a:extLst>
                    </a:gridCol>
                    <a:gridCol w="8842442">
                      <a:extLst>
                        <a:ext uri="{9D8B030D-6E8A-4147-A177-3AD203B41FA5}">
                          <a16:colId xmlns="" xmlns:a16="http://schemas.microsoft.com/office/drawing/2014/main" xmlns:a14="http://schemas.microsoft.com/office/drawing/2010/main" val="19936195"/>
                        </a:ext>
                      </a:extLst>
                    </a:gridCol>
                  </a:tblGrid>
                  <a:tr h="2022970">
                    <a:tc gridSpan="2">
                      <a:txBody>
                        <a:bodyPr/>
                        <a:lstStyle/>
                        <a:p>
                          <a:pPr algn="ctr">
                            <a:lnSpc>
                              <a:spcPct val="100000"/>
                            </a:lnSpc>
                            <a:spcAft>
                              <a:spcPts val="0"/>
                            </a:spcAft>
                          </a:pPr>
                          <a:r>
                            <a:rPr lang="zh-CN" sz="2800" b="0" dirty="0">
                              <a:solidFill>
                                <a:schemeClr val="tx1"/>
                              </a:solidFill>
                              <a:effectLst/>
                            </a:rPr>
                            <a:t>结构</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6671" r="-69" b="-112349"/>
                          </a:stretch>
                        </a:blipFill>
                      </a:tcPr>
                    </a:tc>
                    <a:extLst>
                      <a:ext uri="{0D108BD9-81ED-4DB2-BD59-A6C34878D82A}">
                        <a16:rowId xmlns="" xmlns:a16="http://schemas.microsoft.com/office/drawing/2014/main" xmlns:a14="http://schemas.microsoft.com/office/drawing/2010/main" val="1491817996"/>
                      </a:ext>
                    </a:extLst>
                  </a:tr>
                  <a:tr h="736343">
                    <a:tc rowSpan="3">
                      <a:txBody>
                        <a:bodyPr/>
                        <a:lstStyle/>
                        <a:p>
                          <a:pPr algn="ctr">
                            <a:lnSpc>
                              <a:spcPct val="10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不稳定性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err="1">
                              <a:solidFill>
                                <a:schemeClr val="tx1"/>
                              </a:solidFill>
                              <a:effectLst/>
                            </a:rPr>
                            <a:t>HClO</a:t>
                          </a:r>
                          <a:r>
                            <a:rPr lang="zh-CN" sz="2800" b="0" dirty="0">
                              <a:solidFill>
                                <a:schemeClr val="tx1"/>
                              </a:solidFill>
                              <a:effectLst/>
                            </a:rPr>
                            <a:t>见光易分解</a:t>
                          </a:r>
                          <a:r>
                            <a:rPr lang="en-US" sz="2800" b="0" dirty="0">
                              <a:solidFill>
                                <a:schemeClr val="tx1"/>
                              </a:solidFill>
                              <a:effectLst/>
                            </a:rPr>
                            <a:t>:2HClO       2HCl + O</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3723239608"/>
                      </a:ext>
                    </a:extLst>
                  </a:tr>
                  <a:tr h="736343">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弱酸性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不完全电离</a:t>
                          </a:r>
                          <a:r>
                            <a:rPr lang="en-US" sz="2800" b="0" dirty="0">
                              <a:solidFill>
                                <a:schemeClr val="tx1"/>
                              </a:solidFill>
                              <a:effectLst/>
                            </a:rPr>
                            <a:t>:</a:t>
                          </a:r>
                          <a:r>
                            <a:rPr lang="en-US" sz="2800" b="0" dirty="0" err="1">
                              <a:solidFill>
                                <a:schemeClr val="tx1"/>
                              </a:solidFill>
                              <a:effectLst/>
                            </a:rPr>
                            <a:t>HClO</a:t>
                          </a:r>
                          <a:r>
                            <a:rPr lang="en-US" sz="2800" b="0" dirty="0">
                              <a:solidFill>
                                <a:schemeClr val="tx1"/>
                              </a:solidFill>
                              <a:effectLst/>
                            </a:rPr>
                            <a:t>      H</a:t>
                          </a:r>
                          <a:r>
                            <a:rPr lang="en-US" sz="2800" b="0" baseline="30000" dirty="0">
                              <a:solidFill>
                                <a:schemeClr val="tx1"/>
                              </a:solidFill>
                              <a:effectLst/>
                            </a:rPr>
                            <a:t>+</a:t>
                          </a:r>
                          <a:r>
                            <a:rPr lang="en-US" sz="2800" b="0" dirty="0">
                              <a:solidFill>
                                <a:schemeClr val="tx1"/>
                              </a:solidFill>
                              <a:effectLst/>
                            </a:rPr>
                            <a:t>+</a:t>
                          </a:r>
                          <a:r>
                            <a:rPr lang="en-US" sz="2800" b="0" dirty="0" err="1">
                              <a:solidFill>
                                <a:schemeClr val="tx1"/>
                              </a:solidFill>
                              <a:effectLst/>
                            </a:rPr>
                            <a:t>ClO</a:t>
                          </a:r>
                          <a:r>
                            <a:rPr lang="en-US" sz="2800" b="0" baseline="3000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2912686492"/>
                      </a:ext>
                    </a:extLst>
                  </a:tr>
                  <a:tr h="736343">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强氧化性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可用于杀菌、消毒、漂白</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1778894018"/>
                      </a:ext>
                    </a:extLst>
                  </a:tr>
                </a:tbl>
              </a:graphicData>
            </a:graphic>
          </p:graphicFrame>
        </mc:Fallback>
      </mc:AlternateContent>
      <p:pic>
        <p:nvPicPr>
          <p:cNvPr id="12" name="图片 11"/>
          <p:cNvPicPr/>
          <p:nvPr/>
        </p:nvPicPr>
        <p:blipFill>
          <a:blip r:embed="rId3"/>
          <a:stretch>
            <a:fillRect/>
          </a:stretch>
        </p:blipFill>
        <p:spPr>
          <a:xfrm>
            <a:off x="8001000" y="3550529"/>
            <a:ext cx="518240" cy="469288"/>
          </a:xfrm>
          <a:prstGeom prst="rect">
            <a:avLst/>
          </a:prstGeom>
        </p:spPr>
      </p:pic>
      <p:pic>
        <p:nvPicPr>
          <p:cNvPr id="14" name="图片 13"/>
          <p:cNvPicPr/>
          <p:nvPr/>
        </p:nvPicPr>
        <p:blipFill>
          <a:blip r:embed="rId4"/>
          <a:stretch>
            <a:fillRect/>
          </a:stretch>
        </p:blipFill>
        <p:spPr>
          <a:xfrm>
            <a:off x="7769415" y="4478464"/>
            <a:ext cx="429871" cy="247841"/>
          </a:xfrm>
          <a:prstGeom prst="rect">
            <a:avLst/>
          </a:prstGeom>
        </p:spPr>
      </p:pic>
    </p:spTree>
    <p:extLst>
      <p:ext uri="{BB962C8B-B14F-4D97-AF65-F5344CB8AC3E}">
        <p14:creationId xmlns:p14="http://schemas.microsoft.com/office/powerpoint/2010/main" val="278504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729341"/>
            <a:ext cx="11713580" cy="662297"/>
          </a:xfrm>
          <a:prstGeom prst="rect">
            <a:avLst/>
          </a:prstGeom>
        </p:spPr>
        <p:txBody>
          <a:bodyPr wrap="square">
            <a:spAutoFit/>
          </a:bodyPr>
          <a:lstStyle/>
          <a:p>
            <a:pPr>
              <a:lnSpc>
                <a:spcPct val="150000"/>
              </a:lnSpc>
              <a:spcAft>
                <a:spcPts val="0"/>
              </a:spcAft>
            </a:pPr>
            <a:r>
              <a:rPr lang="en-US" altLang="zh-CN" sz="2800" b="1" dirty="0"/>
              <a:t>2.</a:t>
            </a:r>
            <a:r>
              <a:rPr lang="zh-CN" altLang="en-US" sz="2800" b="1" dirty="0"/>
              <a:t>漂白粉、漂白液</a:t>
            </a:r>
            <a:endParaRPr lang="zh-CN" altLang="zh-CN" sz="2800" b="1" dirty="0">
              <a:solidFill>
                <a:srgbClr val="DA251C"/>
              </a:solidFill>
              <a:latin typeface="+mj-ea"/>
              <a:ea typeface="+mj-ea"/>
              <a:cs typeface="Times New Roman" panose="02020603050405020304" pitchFamily="18" charset="0"/>
            </a:endParaRPr>
          </a:p>
        </p:txBody>
      </p:sp>
      <p:pic>
        <p:nvPicPr>
          <p:cNvPr id="9" name="YLLJBTLJT15W.jpg" descr="id:2147520882;FounderCES"/>
          <p:cNvPicPr/>
          <p:nvPr/>
        </p:nvPicPr>
        <p:blipFill>
          <a:blip r:embed="rId2"/>
          <a:stretch>
            <a:fillRect/>
          </a:stretch>
        </p:blipFill>
        <p:spPr>
          <a:xfrm>
            <a:off x="1066800" y="1429418"/>
            <a:ext cx="10058400" cy="4791644"/>
          </a:xfrm>
          <a:prstGeom prst="rect">
            <a:avLst/>
          </a:prstGeom>
        </p:spPr>
      </p:pic>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406088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YBTWDTSD专8-ZT1.eps" descr="id:2147520889;FounderCES"/>
          <p:cNvPicPr/>
          <p:nvPr/>
        </p:nvPicPr>
        <p:blipFill>
          <a:blip r:embed="rId2"/>
          <a:stretch>
            <a:fillRect/>
          </a:stretch>
        </p:blipFill>
        <p:spPr>
          <a:xfrm>
            <a:off x="2096866" y="1879600"/>
            <a:ext cx="7998268" cy="3098800"/>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427515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3681" y="775100"/>
            <a:ext cx="11724640" cy="5307800"/>
            <a:chOff x="233681" y="775100"/>
            <a:chExt cx="11724640" cy="5307800"/>
          </a:xfrm>
        </p:grpSpPr>
        <mc:AlternateContent xmlns:mc="http://schemas.openxmlformats.org/markup-compatibility/2006" xmlns:a14="http://schemas.microsoft.com/office/drawing/2010/main">
          <mc:Choice Requires="a14">
            <p:sp>
              <p:nvSpPr>
                <p:cNvPr id="2" name="文本框 1"/>
                <p:cNvSpPr txBox="1"/>
                <p:nvPr/>
              </p:nvSpPr>
              <p:spPr>
                <a:xfrm>
                  <a:off x="233681" y="775100"/>
                  <a:ext cx="11724640" cy="5307800"/>
                </a:xfrm>
                <a:prstGeom prst="rect">
                  <a:avLst/>
                </a:prstGeom>
                <a:noFill/>
              </p:spPr>
              <p:txBody>
                <a:bodyPr wrap="square" rtlCol="0">
                  <a:spAutoFit/>
                </a:bodyPr>
                <a:lstStyle/>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将</a:t>
                  </a:r>
                  <a:r>
                    <a:rPr lang="en-US" altLang="zh-CN" sz="2800" dirty="0"/>
                    <a:t>CO</a:t>
                  </a:r>
                  <a:r>
                    <a:rPr lang="en-US" altLang="zh-CN" sz="2800" baseline="-25000" dirty="0"/>
                    <a:t>2</a:t>
                  </a:r>
                  <a:r>
                    <a:rPr lang="zh-CN" altLang="zh-CN" sz="2800" dirty="0"/>
                    <a:t>通入</a:t>
                  </a:r>
                  <a:r>
                    <a:rPr lang="en-US" altLang="zh-CN" sz="2800" dirty="0" err="1"/>
                    <a:t>NaClO</a:t>
                  </a:r>
                  <a:r>
                    <a:rPr lang="zh-CN" altLang="zh-CN" sz="2800" dirty="0"/>
                    <a:t>溶液中</a:t>
                  </a:r>
                  <a:r>
                    <a:rPr lang="en-US" altLang="zh-CN" sz="2800" dirty="0"/>
                    <a:t>,</a:t>
                  </a:r>
                  <a:r>
                    <a:rPr lang="zh-CN" altLang="zh-CN" sz="2800" dirty="0"/>
                    <a:t>无论</a:t>
                  </a:r>
                  <a:r>
                    <a:rPr lang="en-US" altLang="zh-CN" sz="2800" dirty="0"/>
                    <a:t>CO</a:t>
                  </a:r>
                  <a:r>
                    <a:rPr lang="en-US" altLang="zh-CN" sz="2800" baseline="-25000" dirty="0"/>
                    <a:t>2</a:t>
                  </a:r>
                  <a:r>
                    <a:rPr lang="zh-CN" altLang="zh-CN" sz="2800" dirty="0"/>
                    <a:t>过量与否</a:t>
                  </a:r>
                  <a:r>
                    <a:rPr lang="en-US" altLang="zh-CN" sz="2800" dirty="0"/>
                    <a:t>,</a:t>
                  </a:r>
                  <a:r>
                    <a:rPr lang="zh-CN" altLang="zh-CN" sz="2800" dirty="0"/>
                    <a:t>均发生反应</a:t>
                  </a:r>
                  <a:r>
                    <a:rPr lang="en-US" altLang="zh-CN" sz="2800" dirty="0"/>
                    <a:t>: CO</a:t>
                  </a:r>
                  <a:r>
                    <a:rPr lang="en-US" altLang="zh-CN" sz="2800" baseline="-25000" dirty="0"/>
                    <a:t>2</a:t>
                  </a:r>
                  <a:r>
                    <a:rPr lang="en-US" altLang="zh-CN" sz="2800" dirty="0"/>
                    <a:t>+NaClO+H</a:t>
                  </a:r>
                  <a:r>
                    <a:rPr lang="en-US" altLang="zh-CN" sz="2800" baseline="-25000" dirty="0"/>
                    <a:t>2</a:t>
                  </a:r>
                  <a:r>
                    <a:rPr lang="en-US" altLang="zh-CN" sz="2800" dirty="0"/>
                    <a:t>O        NaHCO</a:t>
                  </a:r>
                  <a:r>
                    <a:rPr lang="en-US" altLang="zh-CN" sz="2800" baseline="-25000" dirty="0"/>
                    <a:t>3</a:t>
                  </a:r>
                  <a:r>
                    <a:rPr lang="en-US" altLang="zh-CN" sz="2800" dirty="0"/>
                    <a:t>+HClO,</a:t>
                  </a:r>
                  <a:r>
                    <a:rPr lang="zh-CN" altLang="zh-CN" sz="2800" dirty="0"/>
                    <a:t>因为酸性</a:t>
                  </a:r>
                  <a:r>
                    <a:rPr lang="en-US" altLang="zh-CN" sz="2800" dirty="0"/>
                    <a:t>:H</a:t>
                  </a:r>
                  <a:r>
                    <a:rPr lang="en-US" altLang="zh-CN" sz="2800" baseline="-25000" dirty="0"/>
                    <a:t>2</a:t>
                  </a:r>
                  <a:r>
                    <a:rPr lang="en-US" altLang="zh-CN" sz="2800" dirty="0"/>
                    <a:t>CO</a:t>
                  </a:r>
                  <a:r>
                    <a:rPr lang="en-US" altLang="zh-CN" sz="2800" baseline="-25000" dirty="0"/>
                    <a:t>3</a:t>
                  </a:r>
                  <a:r>
                    <a:rPr lang="en-US" altLang="zh-CN" sz="2800" dirty="0"/>
                    <a:t>&gt;</a:t>
                  </a:r>
                  <a:r>
                    <a:rPr lang="en-US" altLang="zh-CN" sz="2800" dirty="0" err="1"/>
                    <a:t>HClO</a:t>
                  </a:r>
                  <a:r>
                    <a:rPr lang="en-US" altLang="zh-CN" sz="2800" dirty="0"/>
                    <a:t>&gt;HC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endParaRPr lang="en-US" altLang="zh-CN" sz="2800" dirty="0"/>
                </a:p>
                <a:p>
                  <a:pPr>
                    <a:lnSpc>
                      <a:spcPct val="150000"/>
                    </a:lnSpc>
                  </a:pPr>
                  <a:r>
                    <a:rPr lang="en-US" altLang="zh-CN" sz="2800" dirty="0"/>
                    <a:t>2.</a:t>
                  </a:r>
                  <a:r>
                    <a:rPr lang="zh-CN" altLang="zh-CN" sz="2800" dirty="0"/>
                    <a:t>次氯酸盐</a:t>
                  </a:r>
                  <a:r>
                    <a:rPr lang="en-US" altLang="zh-CN" sz="2800" dirty="0"/>
                    <a:t>(</a:t>
                  </a:r>
                  <a:r>
                    <a:rPr lang="en-US" altLang="zh-CN" sz="2800" dirty="0" err="1"/>
                    <a:t>ClO</a:t>
                  </a:r>
                  <a:r>
                    <a:rPr lang="en-US" altLang="zh-CN" sz="2800" baseline="30000" dirty="0"/>
                    <a:t>-</a:t>
                  </a:r>
                  <a:r>
                    <a:rPr lang="en-US" altLang="zh-CN" sz="2800" dirty="0"/>
                    <a:t>)</a:t>
                  </a:r>
                  <a:r>
                    <a:rPr lang="zh-CN" altLang="zh-CN" sz="2800" dirty="0"/>
                    <a:t>无论在酸性、碱性还是中性条件下均具有强氧化性</a:t>
                  </a:r>
                  <a:r>
                    <a:rPr lang="en-US" altLang="zh-CN" sz="2800" dirty="0"/>
                    <a:t>,</a:t>
                  </a:r>
                  <a:r>
                    <a:rPr lang="zh-CN" altLang="zh-CN" sz="2800" dirty="0"/>
                    <a:t>能氧化</a:t>
                  </a:r>
                  <a:r>
                    <a:rPr lang="en-US" altLang="zh-CN" sz="2800" dirty="0"/>
                    <a:t>Fe</a:t>
                  </a:r>
                  <a:r>
                    <a:rPr lang="en-US" altLang="zh-CN" sz="2800" baseline="30000" dirty="0"/>
                    <a:t>2+</a:t>
                  </a:r>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S</a:t>
                  </a:r>
                  <a:r>
                    <a:rPr lang="en-US" altLang="zh-CN" sz="2800" baseline="30000" dirty="0"/>
                    <a:t>2-</a:t>
                  </a:r>
                  <a:r>
                    <a:rPr lang="zh-CN" altLang="zh-CN" sz="2800" dirty="0"/>
                    <a:t>、</a:t>
                  </a:r>
                  <a:r>
                    <a:rPr lang="en-US" altLang="zh-CN" sz="2800" dirty="0"/>
                    <a:t>I</a:t>
                  </a:r>
                  <a:r>
                    <a:rPr lang="en-US" altLang="zh-CN" sz="2800" baseline="30000" dirty="0"/>
                    <a:t>-</a:t>
                  </a:r>
                  <a:r>
                    <a:rPr lang="zh-CN" altLang="zh-CN" sz="2800" dirty="0"/>
                    <a:t>、</a:t>
                  </a:r>
                  <a:r>
                    <a:rPr lang="en-US" altLang="zh-CN" sz="2800" dirty="0"/>
                    <a:t>Cl</a:t>
                  </a:r>
                  <a:r>
                    <a:rPr lang="en-US" altLang="zh-CN" sz="2800" baseline="30000" dirty="0"/>
                    <a:t>-</a:t>
                  </a:r>
                  <a:r>
                    <a:rPr lang="zh-CN" altLang="zh-CN" sz="2800" dirty="0"/>
                    <a:t>等</a:t>
                  </a:r>
                  <a:r>
                    <a:rPr lang="en-US" altLang="zh-CN" sz="2800" dirty="0"/>
                    <a:t>,</a:t>
                  </a:r>
                  <a:r>
                    <a:rPr lang="zh-CN" altLang="zh-CN" sz="2800" dirty="0"/>
                    <a:t>如</a:t>
                  </a:r>
                  <a:r>
                    <a:rPr lang="en-US" altLang="zh-CN" sz="2800" dirty="0" err="1"/>
                    <a:t>ClO</a:t>
                  </a:r>
                  <a:r>
                    <a:rPr lang="en-US" altLang="zh-CN" sz="2800" baseline="30000" dirty="0"/>
                    <a:t>-</a:t>
                  </a:r>
                  <a:r>
                    <a:rPr lang="en-US" altLang="zh-CN" sz="2800" dirty="0"/>
                    <a:t>+Cl</a:t>
                  </a:r>
                  <a:r>
                    <a:rPr lang="en-US" altLang="zh-CN" sz="2800" baseline="30000" dirty="0"/>
                    <a:t>-</a:t>
                  </a:r>
                  <a:r>
                    <a:rPr lang="en-US" altLang="zh-CN" sz="2800" dirty="0"/>
                    <a:t>+2H</a:t>
                  </a:r>
                  <a:r>
                    <a:rPr lang="en-US" altLang="zh-CN" sz="2800" baseline="30000" dirty="0"/>
                    <a:t>+</a:t>
                  </a:r>
                  <a:r>
                    <a:rPr lang="en-US" altLang="zh-CN" sz="2800" dirty="0"/>
                    <a:t>        Cl</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a:t>
                  </a:r>
                  <a:endParaRPr lang="en-US" altLang="zh-CN" sz="2800" dirty="0"/>
                </a:p>
                <a:p>
                  <a:pPr>
                    <a:lnSpc>
                      <a:spcPct val="150000"/>
                    </a:lnSpc>
                  </a:pPr>
                  <a:r>
                    <a:rPr lang="en-US" altLang="zh-CN" sz="2800" dirty="0"/>
                    <a:t>3.</a:t>
                  </a:r>
                  <a:r>
                    <a:rPr lang="zh-CN" altLang="zh-CN" sz="2800" dirty="0"/>
                    <a:t>向</a:t>
                  </a:r>
                  <a:r>
                    <a:rPr lang="en-US" altLang="zh-CN" sz="2800" dirty="0"/>
                    <a:t>Ca(</a:t>
                  </a:r>
                  <a:r>
                    <a:rPr lang="en-US" altLang="zh-CN" sz="2800" dirty="0" err="1"/>
                    <a:t>ClO</a:t>
                  </a:r>
                  <a:r>
                    <a:rPr lang="en-US" altLang="zh-CN" sz="2800" dirty="0"/>
                    <a:t>)</a:t>
                  </a:r>
                  <a:r>
                    <a:rPr lang="en-US" altLang="zh-CN" sz="2800" baseline="-25000" dirty="0"/>
                    <a:t>2</a:t>
                  </a:r>
                  <a:r>
                    <a:rPr lang="zh-CN" altLang="zh-CN" sz="2800" dirty="0"/>
                    <a:t>溶液中通入少量</a:t>
                  </a:r>
                  <a:r>
                    <a:rPr lang="en-US" altLang="zh-CN" sz="2800" dirty="0"/>
                    <a:t>CO</a:t>
                  </a:r>
                  <a:r>
                    <a:rPr lang="en-US" altLang="zh-CN" sz="2800" baseline="-25000" dirty="0"/>
                    <a:t>2</a:t>
                  </a:r>
                  <a:r>
                    <a:rPr lang="en-US" altLang="zh-CN" sz="2800" dirty="0"/>
                    <a:t>,</a:t>
                  </a:r>
                  <a:r>
                    <a:rPr lang="zh-CN" altLang="zh-CN" sz="2800" dirty="0"/>
                    <a:t>发生反应</a:t>
                  </a:r>
                  <a:r>
                    <a:rPr lang="en-US" altLang="zh-CN" sz="2800" dirty="0"/>
                    <a:t>:Ca</a:t>
                  </a:r>
                  <a:r>
                    <a:rPr lang="en-US" altLang="zh-CN" sz="2800" baseline="30000" dirty="0"/>
                    <a:t>2+</a:t>
                  </a:r>
                  <a:r>
                    <a:rPr lang="en-US" altLang="zh-CN" sz="2800" dirty="0"/>
                    <a:t>+2ClO</a:t>
                  </a:r>
                  <a:r>
                    <a:rPr lang="en-US" altLang="zh-CN" sz="2800" baseline="30000" dirty="0"/>
                    <a:t>-</a:t>
                  </a:r>
                  <a:r>
                    <a:rPr lang="en-US" altLang="zh-CN" sz="2800" dirty="0"/>
                    <a:t>+CO</a:t>
                  </a:r>
                  <a:r>
                    <a:rPr lang="en-US" altLang="zh-CN" sz="2800" baseline="-25000" dirty="0"/>
                    <a:t>2</a:t>
                  </a:r>
                  <a:r>
                    <a:rPr lang="en-US" altLang="zh-CN" sz="2800" dirty="0"/>
                    <a:t>+H</a:t>
                  </a:r>
                  <a:r>
                    <a:rPr lang="en-US" altLang="zh-CN" sz="2800" baseline="-25000" dirty="0"/>
                    <a:t>2</a:t>
                  </a:r>
                  <a:r>
                    <a:rPr lang="en-US" altLang="zh-CN" sz="2800" dirty="0"/>
                    <a:t>O        CaCO</a:t>
                  </a:r>
                  <a:r>
                    <a:rPr lang="en-US" altLang="zh-CN" sz="2800" baseline="-25000" dirty="0"/>
                    <a:t>3</a:t>
                  </a:r>
                  <a:r>
                    <a:rPr lang="en-US" altLang="zh-CN" sz="2800" dirty="0"/>
                    <a:t>↓+2HClO,</a:t>
                  </a:r>
                  <a:r>
                    <a:rPr lang="zh-CN" altLang="zh-CN" sz="2800" dirty="0"/>
                    <a:t>该反应体现了漂白粉变质的原理</a:t>
                  </a:r>
                  <a:r>
                    <a:rPr lang="en-US" altLang="zh-CN" sz="2800" dirty="0"/>
                    <a:t>,</a:t>
                  </a:r>
                  <a:r>
                    <a:rPr lang="zh-CN" altLang="zh-CN" sz="2800" dirty="0"/>
                    <a:t>变质的漂白粉主要成分为</a:t>
                  </a:r>
                  <a:r>
                    <a:rPr lang="en-US" altLang="zh-CN" sz="2800" dirty="0"/>
                    <a:t>CaCl</a:t>
                  </a:r>
                  <a:r>
                    <a:rPr lang="en-US" altLang="zh-CN" sz="2800" baseline="-25000" dirty="0"/>
                    <a:t>2</a:t>
                  </a:r>
                  <a:r>
                    <a:rPr lang="en-US" altLang="zh-CN" sz="2800" dirty="0"/>
                    <a:t>·CaCO</a:t>
                  </a:r>
                  <a:r>
                    <a:rPr lang="en-US" altLang="zh-CN" sz="2800" baseline="-25000" dirty="0"/>
                    <a:t>3</a:t>
                  </a:r>
                  <a:r>
                    <a:rPr lang="zh-CN" altLang="zh-CN" sz="2800" dirty="0"/>
                    <a:t>。</a:t>
                  </a:r>
                </a:p>
                <a:p>
                  <a:pPr>
                    <a:lnSpc>
                      <a:spcPct val="150000"/>
                    </a:lnSpc>
                  </a:pPr>
                  <a:r>
                    <a:rPr lang="en-US" altLang="zh-CN" sz="2800" dirty="0"/>
                    <a:t>   </a:t>
                  </a:r>
                  <a:endParaRPr lang="zh-CN" altLang="en-US" sz="2800" dirty="0"/>
                </a:p>
              </p:txBody>
            </p:sp>
          </mc:Choice>
          <mc:Fallback xmlns="">
            <p:sp>
              <p:nvSpPr>
                <p:cNvPr id="2" name="文本框 1"/>
                <p:cNvSpPr txBox="1">
                  <a:spLocks noRot="1" noChangeAspect="1" noMove="1" noResize="1" noEditPoints="1" noAdjustHandles="1" noChangeArrowheads="1" noChangeShapeType="1" noTextEdit="1"/>
                </p:cNvSpPr>
                <p:nvPr/>
              </p:nvSpPr>
              <p:spPr>
                <a:xfrm>
                  <a:off x="233681" y="775100"/>
                  <a:ext cx="11724640" cy="5307800"/>
                </a:xfrm>
                <a:prstGeom prst="rect">
                  <a:avLst/>
                </a:prstGeom>
                <a:blipFill>
                  <a:blip r:embed="rId2"/>
                  <a:stretch>
                    <a:fillRect l="-1040" r="-260"/>
                  </a:stretch>
                </a:blipFill>
              </p:spPr>
              <p:txBody>
                <a:bodyPr/>
                <a:lstStyle/>
                <a:p>
                  <a:r>
                    <a:rPr lang="zh-CN" altLang="en-US">
                      <a:noFill/>
                    </a:rPr>
                    <a:t> </a:t>
                  </a:r>
                </a:p>
              </p:txBody>
            </p:sp>
          </mc:Fallback>
        </mc:AlternateContent>
        <p:pic>
          <p:nvPicPr>
            <p:cNvPr id="9" name="图片 8"/>
            <p:cNvPicPr/>
            <p:nvPr/>
          </p:nvPicPr>
          <p:blipFill>
            <a:blip r:embed="rId3"/>
            <a:stretch>
              <a:fillRect/>
            </a:stretch>
          </p:blipFill>
          <p:spPr>
            <a:xfrm>
              <a:off x="3042921" y="1651596"/>
              <a:ext cx="579118" cy="329008"/>
            </a:xfrm>
            <a:prstGeom prst="rect">
              <a:avLst/>
            </a:prstGeom>
          </p:spPr>
        </p:pic>
        <p:pic>
          <p:nvPicPr>
            <p:cNvPr id="11" name="图片 10"/>
            <p:cNvPicPr/>
            <p:nvPr/>
          </p:nvPicPr>
          <p:blipFill>
            <a:blip r:embed="rId3"/>
            <a:stretch>
              <a:fillRect/>
            </a:stretch>
          </p:blipFill>
          <p:spPr>
            <a:xfrm>
              <a:off x="7480936" y="2954994"/>
              <a:ext cx="554150" cy="314822"/>
            </a:xfrm>
            <a:prstGeom prst="rect">
              <a:avLst/>
            </a:prstGeom>
          </p:spPr>
        </p:pic>
        <p:pic>
          <p:nvPicPr>
            <p:cNvPr id="12" name="图片 11"/>
            <p:cNvPicPr/>
            <p:nvPr/>
          </p:nvPicPr>
          <p:blipFill>
            <a:blip r:embed="rId3"/>
            <a:stretch>
              <a:fillRect/>
            </a:stretch>
          </p:blipFill>
          <p:spPr>
            <a:xfrm>
              <a:off x="10444055" y="3649475"/>
              <a:ext cx="554150" cy="314822"/>
            </a:xfrm>
            <a:prstGeom prst="rect">
              <a:avLst/>
            </a:prstGeom>
          </p:spPr>
        </p:pic>
      </p:grpSp>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3" name="组合 12"/>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62393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074289" y="1273628"/>
            <a:ext cx="7882359"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氯气的制备与性质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氯水的成分及性质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卤素单质</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(X</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及其化合物的相似性和递变性</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卤素离子的检验方法</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海水资源的综合利用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7 ClO</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NaClO</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的性质、制备及用途</a:t>
            </a:r>
          </a:p>
        </p:txBody>
      </p:sp>
    </p:spTree>
    <p:extLst>
      <p:ext uri="{BB962C8B-B14F-4D97-AF65-F5344CB8AC3E}">
        <p14:creationId xmlns:p14="http://schemas.microsoft.com/office/powerpoint/2010/main" val="399995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专题八　氯及其化合物</a:t>
            </a:r>
            <a:endParaRPr lang="en-US" altLang="zh-CN" sz="4000" b="1" dirty="0">
              <a:solidFill>
                <a:schemeClr val="bg1"/>
              </a:solidFill>
            </a:endParaRPr>
          </a:p>
        </p:txBody>
      </p:sp>
      <p:sp>
        <p:nvSpPr>
          <p:cNvPr id="11" name="文本框 10"/>
          <p:cNvSpPr txBox="1"/>
          <p:nvPr/>
        </p:nvSpPr>
        <p:spPr>
          <a:xfrm>
            <a:off x="3336271" y="1546119"/>
            <a:ext cx="5519460"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专题八　氯及其化合物</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80156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1  </a:t>
            </a:r>
            <a:r>
              <a:rPr lang="zh-CN" altLang="en-US" sz="2800" dirty="0">
                <a:solidFill>
                  <a:srgbClr val="DA251C"/>
                </a:solidFill>
              </a:rPr>
              <a:t>氯气的制备与性质</a:t>
            </a:r>
            <a:endParaRPr lang="zh-CN" altLang="zh-CN" sz="2800" dirty="0">
              <a:solidFill>
                <a:srgbClr val="DA251C"/>
              </a:solidFill>
            </a:endParaRPr>
          </a:p>
        </p:txBody>
      </p:sp>
      <p:sp>
        <p:nvSpPr>
          <p:cNvPr id="2" name="矩形 1"/>
          <p:cNvSpPr/>
          <p:nvPr/>
        </p:nvSpPr>
        <p:spPr>
          <a:xfrm>
            <a:off x="234043" y="822582"/>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484879"/>
            <a:ext cx="11622313" cy="3108543"/>
          </a:xfrm>
          <a:prstGeom prst="rect">
            <a:avLst/>
          </a:prstGeom>
        </p:spPr>
        <p:txBody>
          <a:bodyPr wrap="square">
            <a:spAutoFit/>
          </a:bodyPr>
          <a:lstStyle/>
          <a:p>
            <a:pPr>
              <a:lnSpc>
                <a:spcPct val="150000"/>
              </a:lnSpc>
            </a:pPr>
            <a:r>
              <a:rPr lang="en-US" altLang="zh-CN" sz="2800" b="1" dirty="0"/>
              <a:t>1.</a:t>
            </a:r>
            <a:r>
              <a:rPr lang="zh-CN" altLang="zh-CN" sz="2800" b="1" dirty="0"/>
              <a:t>氯气的实验室制法</a:t>
            </a:r>
            <a:r>
              <a:rPr lang="zh-CN" altLang="zh-CN" sz="2800" dirty="0"/>
              <a:t>　　　　　　　</a:t>
            </a:r>
          </a:p>
          <a:p>
            <a:pPr>
              <a:lnSpc>
                <a:spcPct val="150000"/>
              </a:lnSpc>
            </a:pPr>
            <a:r>
              <a:rPr lang="en-US" altLang="zh-CN" sz="2800" dirty="0"/>
              <a:t>(1)</a:t>
            </a:r>
            <a:r>
              <a:rPr lang="zh-CN" altLang="zh-CN" sz="2800" dirty="0"/>
              <a:t>反应原理</a:t>
            </a:r>
          </a:p>
          <a:p>
            <a:pPr>
              <a:lnSpc>
                <a:spcPct val="150000"/>
              </a:lnSpc>
            </a:pPr>
            <a:r>
              <a:rPr lang="en-US" altLang="zh-CN" sz="2800" dirty="0"/>
              <a:t>MnO</a:t>
            </a:r>
            <a:r>
              <a:rPr lang="en-US" altLang="zh-CN" sz="2800" baseline="-25000" dirty="0"/>
              <a:t>2</a:t>
            </a:r>
            <a:r>
              <a:rPr lang="en-US" altLang="zh-CN" sz="2800" dirty="0"/>
              <a:t>+4HCl(</a:t>
            </a:r>
            <a:r>
              <a:rPr lang="zh-CN" altLang="zh-CN" sz="2800" dirty="0"/>
              <a:t>浓</a:t>
            </a:r>
            <a:r>
              <a:rPr lang="en-US" altLang="zh-CN" sz="2800" dirty="0"/>
              <a:t>)        MnCl</a:t>
            </a:r>
            <a:r>
              <a:rPr lang="en-US" altLang="zh-CN" sz="2800" baseline="-25000" dirty="0"/>
              <a:t>2</a:t>
            </a:r>
            <a:r>
              <a:rPr lang="en-US" altLang="zh-CN" sz="2800" dirty="0"/>
              <a:t>+Cl</a:t>
            </a:r>
            <a:r>
              <a:rPr lang="en-US" altLang="zh-CN" sz="2800" baseline="-25000" dirty="0"/>
              <a:t>2</a:t>
            </a:r>
            <a:r>
              <a:rPr lang="en-US" altLang="zh-CN" sz="2800" dirty="0"/>
              <a:t>↑+2H</a:t>
            </a:r>
            <a:r>
              <a:rPr lang="en-US" altLang="zh-CN" sz="2800" baseline="-25000" dirty="0"/>
              <a:t>2</a:t>
            </a:r>
            <a:r>
              <a:rPr lang="en-US" altLang="zh-CN" sz="2800" dirty="0"/>
              <a:t>O</a:t>
            </a:r>
            <a:endParaRPr lang="zh-CN" altLang="zh-CN" sz="2800" dirty="0"/>
          </a:p>
          <a:p>
            <a:pPr>
              <a:lnSpc>
                <a:spcPct val="150000"/>
              </a:lnSpc>
            </a:pPr>
            <a:r>
              <a:rPr lang="en-US" altLang="zh-CN" sz="2800" dirty="0"/>
              <a:t>(2)</a:t>
            </a:r>
            <a:r>
              <a:rPr lang="zh-CN" altLang="zh-CN" sz="2800" dirty="0"/>
              <a:t>实验装置</a:t>
            </a:r>
          </a:p>
          <a:p>
            <a:endParaRPr lang="zh-CN" altLang="zh-CN" sz="2800" dirty="0"/>
          </a:p>
        </p:txBody>
      </p:sp>
      <p:pic>
        <p:nvPicPr>
          <p:cNvPr id="10" name="413.jpg" descr="id:2147520946;FounderCES"/>
          <p:cNvPicPr/>
          <p:nvPr/>
        </p:nvPicPr>
        <p:blipFill>
          <a:blip r:embed="rId2"/>
          <a:stretch>
            <a:fillRect/>
          </a:stretch>
        </p:blipFill>
        <p:spPr>
          <a:xfrm>
            <a:off x="3455184" y="3604068"/>
            <a:ext cx="5208608" cy="2948427"/>
          </a:xfrm>
          <a:prstGeom prst="rect">
            <a:avLst/>
          </a:prstGeom>
        </p:spPr>
      </p:pic>
      <p:pic>
        <p:nvPicPr>
          <p:cNvPr id="11" name="图片 10"/>
          <p:cNvPicPr/>
          <p:nvPr/>
        </p:nvPicPr>
        <p:blipFill>
          <a:blip r:embed="rId3"/>
          <a:stretch>
            <a:fillRect/>
          </a:stretch>
        </p:blipFill>
        <p:spPr>
          <a:xfrm>
            <a:off x="2921240" y="2848530"/>
            <a:ext cx="533944" cy="481328"/>
          </a:xfrm>
          <a:prstGeom prst="rect">
            <a:avLst/>
          </a:prstGeom>
        </p:spPr>
      </p:pic>
    </p:spTree>
    <p:extLst>
      <p:ext uri="{BB962C8B-B14F-4D97-AF65-F5344CB8AC3E}">
        <p14:creationId xmlns:p14="http://schemas.microsoft.com/office/powerpoint/2010/main" val="245954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19919" y="561003"/>
            <a:ext cx="11738038" cy="5735994"/>
          </a:xfrm>
          <a:prstGeom prst="rect">
            <a:avLst/>
          </a:prstGeom>
        </p:spPr>
        <p:txBody>
          <a:bodyPr wrap="square">
            <a:spAutoFit/>
          </a:bodyPr>
          <a:lstStyle/>
          <a:p>
            <a:pPr>
              <a:lnSpc>
                <a:spcPct val="120000"/>
              </a:lnSpc>
            </a:pPr>
            <a:r>
              <a:rPr lang="en-US" altLang="zh-CN" sz="2800" dirty="0"/>
              <a:t>①</a:t>
            </a:r>
            <a:r>
              <a:rPr lang="zh-CN" altLang="zh-CN" sz="2800" dirty="0"/>
              <a:t>发生装置</a:t>
            </a:r>
            <a:r>
              <a:rPr lang="en-US" altLang="zh-CN" sz="2800" dirty="0"/>
              <a:t>:</a:t>
            </a:r>
            <a:r>
              <a:rPr lang="zh-CN" altLang="zh-CN" sz="2800" dirty="0"/>
              <a:t>用分液漏斗、圆底烧瓶等组装的固液加热型制气装置。</a:t>
            </a:r>
          </a:p>
          <a:p>
            <a:pPr>
              <a:lnSpc>
                <a:spcPct val="120000"/>
              </a:lnSpc>
            </a:pPr>
            <a:r>
              <a:rPr lang="en-US" altLang="zh-CN" sz="2800" dirty="0"/>
              <a:t>②</a:t>
            </a:r>
            <a:r>
              <a:rPr lang="zh-CN" altLang="zh-CN" sz="2800" dirty="0"/>
              <a:t>净化装置</a:t>
            </a:r>
            <a:r>
              <a:rPr lang="en-US" altLang="zh-CN" sz="2800" dirty="0"/>
              <a:t>:</a:t>
            </a:r>
            <a:r>
              <a:rPr lang="zh-CN" altLang="zh-CN" sz="2800" dirty="0"/>
              <a:t>饱和食盐水除去</a:t>
            </a:r>
            <a:r>
              <a:rPr lang="en-US" altLang="zh-CN" sz="2800" dirty="0"/>
              <a:t>Cl</a:t>
            </a:r>
            <a:r>
              <a:rPr lang="en-US" altLang="zh-CN" sz="2800" baseline="-25000" dirty="0"/>
              <a:t>2</a:t>
            </a:r>
            <a:r>
              <a:rPr lang="zh-CN" altLang="zh-CN" sz="2800" dirty="0"/>
              <a:t>中的</a:t>
            </a:r>
            <a:r>
              <a:rPr lang="en-US" altLang="zh-CN" sz="2800" dirty="0" err="1"/>
              <a:t>HCl</a:t>
            </a:r>
            <a:r>
              <a:rPr lang="zh-CN" altLang="zh-CN" sz="2800" dirty="0"/>
              <a:t>气体</a:t>
            </a:r>
            <a:r>
              <a:rPr lang="en-US" altLang="zh-CN" sz="2800" dirty="0"/>
              <a:t>,</a:t>
            </a:r>
            <a:r>
              <a:rPr lang="zh-CN" altLang="zh-CN" sz="2800" dirty="0"/>
              <a:t>浓硫酸除去</a:t>
            </a:r>
            <a:r>
              <a:rPr lang="en-US" altLang="zh-CN" sz="2800" dirty="0"/>
              <a:t>Cl</a:t>
            </a:r>
            <a:r>
              <a:rPr lang="en-US" altLang="zh-CN" sz="2800" baseline="-25000" dirty="0"/>
              <a:t>2</a:t>
            </a:r>
            <a:r>
              <a:rPr lang="zh-CN" altLang="zh-CN" sz="2800" dirty="0"/>
              <a:t>中的水蒸气。</a:t>
            </a:r>
          </a:p>
          <a:p>
            <a:pPr>
              <a:lnSpc>
                <a:spcPct val="120000"/>
              </a:lnSpc>
            </a:pPr>
            <a:r>
              <a:rPr lang="en-US" altLang="zh-CN" sz="2800" dirty="0"/>
              <a:t>③</a:t>
            </a:r>
            <a:r>
              <a:rPr lang="zh-CN" altLang="zh-CN" sz="2800" dirty="0"/>
              <a:t>收集装置</a:t>
            </a:r>
            <a:r>
              <a:rPr lang="en-US" altLang="zh-CN" sz="2800" dirty="0"/>
              <a:t>:</a:t>
            </a:r>
            <a:r>
              <a:rPr lang="zh-CN" altLang="zh-CN" sz="2800" dirty="0"/>
              <a:t>向上排空气法或排饱和食盐水法。</a:t>
            </a:r>
          </a:p>
          <a:p>
            <a:pPr>
              <a:lnSpc>
                <a:spcPct val="120000"/>
              </a:lnSpc>
            </a:pPr>
            <a:r>
              <a:rPr lang="en-US" altLang="zh-CN" sz="2800" dirty="0"/>
              <a:t>④</a:t>
            </a:r>
            <a:r>
              <a:rPr lang="zh-CN" altLang="zh-CN" sz="2800" dirty="0"/>
              <a:t>尾气处理</a:t>
            </a:r>
            <a:r>
              <a:rPr lang="en-US" altLang="zh-CN" sz="2800" dirty="0"/>
              <a:t>:</a:t>
            </a:r>
            <a:r>
              <a:rPr lang="zh-CN" altLang="zh-CN" sz="2800" dirty="0"/>
              <a:t>用 </a:t>
            </a:r>
            <a:r>
              <a:rPr lang="en-US" altLang="zh-CN" sz="2800" dirty="0" err="1"/>
              <a:t>NaOH</a:t>
            </a:r>
            <a:r>
              <a:rPr lang="zh-CN" altLang="zh-CN" sz="2800" dirty="0"/>
              <a:t>溶液吸收多余的</a:t>
            </a:r>
            <a:r>
              <a:rPr lang="en-US" altLang="zh-CN" sz="2800" dirty="0"/>
              <a:t>Cl</a:t>
            </a:r>
            <a:r>
              <a:rPr lang="en-US" altLang="zh-CN" sz="2800" baseline="-25000" dirty="0"/>
              <a:t>2</a:t>
            </a:r>
            <a:r>
              <a:rPr lang="en-US" altLang="zh-CN" sz="2800" dirty="0"/>
              <a:t>,</a:t>
            </a:r>
            <a:r>
              <a:rPr lang="zh-CN" altLang="zh-CN" sz="2800" dirty="0"/>
              <a:t>以防</a:t>
            </a:r>
            <a:r>
              <a:rPr lang="en-US" altLang="zh-CN" sz="2800" dirty="0"/>
              <a:t>Cl</a:t>
            </a:r>
            <a:r>
              <a:rPr lang="en-US" altLang="zh-CN" sz="2800" baseline="-25000" dirty="0"/>
              <a:t>2</a:t>
            </a:r>
            <a:r>
              <a:rPr lang="zh-CN" altLang="zh-CN" sz="2800" dirty="0"/>
              <a:t>污染空气。</a:t>
            </a:r>
          </a:p>
          <a:p>
            <a:pPr>
              <a:lnSpc>
                <a:spcPct val="120000"/>
              </a:lnSpc>
            </a:pPr>
            <a:r>
              <a:rPr lang="en-US" altLang="zh-CN" sz="2800" dirty="0"/>
              <a:t>(3)</a:t>
            </a:r>
            <a:r>
              <a:rPr lang="zh-CN" altLang="zh-CN" sz="2800" dirty="0"/>
              <a:t>验满方法</a:t>
            </a:r>
          </a:p>
          <a:p>
            <a:pPr>
              <a:lnSpc>
                <a:spcPct val="120000"/>
              </a:lnSpc>
            </a:pPr>
            <a:r>
              <a:rPr lang="en-US" altLang="zh-CN" sz="2800" dirty="0"/>
              <a:t>①</a:t>
            </a:r>
            <a:r>
              <a:rPr lang="zh-CN" altLang="zh-CN" sz="2800" dirty="0"/>
              <a:t>将湿润的淀粉</a:t>
            </a:r>
            <a:r>
              <a:rPr lang="en-US" altLang="zh-CN" sz="2800" dirty="0"/>
              <a:t>-KI</a:t>
            </a:r>
            <a:r>
              <a:rPr lang="zh-CN" altLang="zh-CN" sz="2800" dirty="0"/>
              <a:t>试纸靠近收集</a:t>
            </a:r>
            <a:r>
              <a:rPr lang="en-US" altLang="zh-CN" sz="2800" dirty="0"/>
              <a:t>Cl</a:t>
            </a:r>
            <a:r>
              <a:rPr lang="en-US" altLang="zh-CN" sz="2800" baseline="-25000" dirty="0"/>
              <a:t>2</a:t>
            </a:r>
            <a:r>
              <a:rPr lang="zh-CN" altLang="zh-CN" sz="2800" dirty="0"/>
              <a:t>的集气瓶瓶口</a:t>
            </a:r>
            <a:r>
              <a:rPr lang="en-US" altLang="zh-CN" sz="2800" dirty="0"/>
              <a:t>,</a:t>
            </a:r>
            <a:r>
              <a:rPr lang="zh-CN" altLang="zh-CN" sz="2800" dirty="0"/>
              <a:t>若观察到试纸立即变蓝</a:t>
            </a:r>
            <a:r>
              <a:rPr lang="en-US" altLang="zh-CN" sz="2800" dirty="0"/>
              <a:t>,</a:t>
            </a:r>
            <a:r>
              <a:rPr lang="zh-CN" altLang="zh-CN" sz="2800" dirty="0"/>
              <a:t>则证明已收集满。</a:t>
            </a:r>
          </a:p>
          <a:p>
            <a:pPr>
              <a:lnSpc>
                <a:spcPct val="120000"/>
              </a:lnSpc>
            </a:pPr>
            <a:r>
              <a:rPr lang="en-US" altLang="zh-CN" sz="2800" dirty="0"/>
              <a:t>②</a:t>
            </a:r>
            <a:r>
              <a:rPr lang="zh-CN" altLang="zh-CN" sz="2800" dirty="0"/>
              <a:t>将湿润的蓝色石蕊试纸靠近盛氯气的瓶口</a:t>
            </a:r>
            <a:r>
              <a:rPr lang="en-US" altLang="zh-CN" sz="2800" dirty="0"/>
              <a:t>,</a:t>
            </a:r>
            <a:r>
              <a:rPr lang="zh-CN" altLang="zh-CN" sz="2800" dirty="0"/>
              <a:t>若观察到试纸先变红后褪色</a:t>
            </a:r>
            <a:r>
              <a:rPr lang="en-US" altLang="zh-CN" sz="2800" dirty="0"/>
              <a:t>,</a:t>
            </a:r>
            <a:r>
              <a:rPr lang="zh-CN" altLang="zh-CN" sz="2800" dirty="0"/>
              <a:t>则证明已收集满。</a:t>
            </a:r>
          </a:p>
          <a:p>
            <a:pPr>
              <a:lnSpc>
                <a:spcPct val="120000"/>
              </a:lnSpc>
            </a:pPr>
            <a:r>
              <a:rPr lang="en-US" altLang="zh-CN" sz="2800" dirty="0"/>
              <a:t>③</a:t>
            </a:r>
            <a:r>
              <a:rPr lang="zh-CN" altLang="zh-CN" sz="2800" dirty="0"/>
              <a:t>根据氯气的颜色判断是否收集满</a:t>
            </a:r>
            <a:r>
              <a:rPr lang="en-US" altLang="zh-CN" sz="2800" dirty="0"/>
              <a:t>:</a:t>
            </a:r>
            <a:r>
              <a:rPr lang="zh-CN" altLang="zh-CN" sz="2800" dirty="0"/>
              <a:t>若观察到整个集气瓶中充满黄绿色的气体</a:t>
            </a:r>
            <a:r>
              <a:rPr lang="en-US" altLang="zh-CN" sz="2800" dirty="0"/>
              <a:t>,</a:t>
            </a:r>
            <a:r>
              <a:rPr lang="zh-CN" altLang="zh-CN" sz="2800" dirty="0"/>
              <a:t>则证明已收集满。</a:t>
            </a:r>
          </a:p>
        </p:txBody>
      </p:sp>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4286807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19919" y="775641"/>
            <a:ext cx="11738038" cy="4616648"/>
          </a:xfrm>
          <a:prstGeom prst="rect">
            <a:avLst/>
          </a:prstGeom>
        </p:spPr>
        <p:txBody>
          <a:bodyPr wrap="square">
            <a:spAutoFit/>
          </a:bodyPr>
          <a:lstStyle/>
          <a:p>
            <a:pPr>
              <a:lnSpc>
                <a:spcPct val="150000"/>
              </a:lnSpc>
            </a:pPr>
            <a:r>
              <a:rPr lang="en-US" altLang="zh-CN" sz="2800" b="1" dirty="0"/>
              <a:t>2.</a:t>
            </a:r>
            <a:r>
              <a:rPr lang="zh-CN" altLang="zh-CN" sz="2800" b="1" dirty="0"/>
              <a:t>实验室制取氯气的注意事项 </a:t>
            </a:r>
          </a:p>
          <a:p>
            <a:pPr>
              <a:lnSpc>
                <a:spcPct val="150000"/>
              </a:lnSpc>
            </a:pPr>
            <a:r>
              <a:rPr lang="en-US" altLang="zh-CN" sz="2800" dirty="0"/>
              <a:t>(1)</a:t>
            </a:r>
            <a:r>
              <a:rPr lang="zh-CN" altLang="zh-CN" sz="2800" dirty="0"/>
              <a:t>为了减少制得的</a:t>
            </a:r>
            <a:r>
              <a:rPr lang="en-US" altLang="zh-CN" sz="2800" dirty="0"/>
              <a:t>Cl</a:t>
            </a:r>
            <a:r>
              <a:rPr lang="en-US" altLang="zh-CN" sz="2800" baseline="-25000" dirty="0"/>
              <a:t>2</a:t>
            </a:r>
            <a:r>
              <a:rPr lang="zh-CN" altLang="zh-CN" sz="2800" dirty="0"/>
              <a:t>中</a:t>
            </a:r>
            <a:r>
              <a:rPr lang="en-US" altLang="zh-CN" sz="2800" dirty="0" err="1"/>
              <a:t>HCl</a:t>
            </a:r>
            <a:r>
              <a:rPr lang="zh-CN" altLang="zh-CN" sz="2800" dirty="0"/>
              <a:t>的含量</a:t>
            </a:r>
            <a:r>
              <a:rPr lang="en-US" altLang="zh-CN" sz="2800" dirty="0"/>
              <a:t>,</a:t>
            </a:r>
            <a:r>
              <a:rPr lang="zh-CN" altLang="zh-CN" sz="2800" dirty="0"/>
              <a:t>加热时温度不宜过高</a:t>
            </a:r>
            <a:r>
              <a:rPr lang="en-US" altLang="zh-CN" sz="2800" dirty="0"/>
              <a:t>,</a:t>
            </a:r>
            <a:r>
              <a:rPr lang="zh-CN" altLang="zh-CN" sz="2800" dirty="0"/>
              <a:t>以减少</a:t>
            </a:r>
            <a:r>
              <a:rPr lang="en-US" altLang="zh-CN" sz="2800" dirty="0" err="1"/>
              <a:t>HCl</a:t>
            </a:r>
            <a:r>
              <a:rPr lang="zh-CN" altLang="zh-CN" sz="2800" dirty="0"/>
              <a:t>的挥发。</a:t>
            </a:r>
          </a:p>
          <a:p>
            <a:pPr>
              <a:lnSpc>
                <a:spcPct val="150000"/>
              </a:lnSpc>
            </a:pPr>
            <a:r>
              <a:rPr lang="en-US" altLang="zh-CN" sz="2800" dirty="0"/>
              <a:t>(2)</a:t>
            </a:r>
            <a:r>
              <a:rPr lang="zh-CN" altLang="zh-CN" sz="2800" dirty="0"/>
              <a:t>制取时一定要注意反应条件是</a:t>
            </a:r>
            <a:r>
              <a:rPr lang="en-US" altLang="zh-CN" sz="2800" dirty="0"/>
              <a:t>“</a:t>
            </a:r>
            <a:r>
              <a:rPr lang="zh-CN" altLang="zh-CN" sz="2800" dirty="0"/>
              <a:t>浓盐酸</a:t>
            </a:r>
            <a:r>
              <a:rPr lang="en-US" altLang="zh-CN" sz="2800" dirty="0"/>
              <a:t>”</a:t>
            </a:r>
            <a:r>
              <a:rPr lang="zh-CN" altLang="zh-CN" sz="2800" dirty="0"/>
              <a:t>和</a:t>
            </a:r>
            <a:r>
              <a:rPr lang="en-US" altLang="zh-CN" sz="2800" dirty="0"/>
              <a:t>“</a:t>
            </a:r>
            <a:r>
              <a:rPr lang="zh-CN" altLang="zh-CN" sz="2800" dirty="0"/>
              <a:t>加热</a:t>
            </a:r>
            <a:r>
              <a:rPr lang="en-US" altLang="zh-CN" sz="2800" dirty="0"/>
              <a:t>”,</a:t>
            </a:r>
            <a:r>
              <a:rPr lang="zh-CN" altLang="zh-CN" sz="2800" dirty="0"/>
              <a:t>一旦浓盐酸变为稀盐酸</a:t>
            </a:r>
            <a:r>
              <a:rPr lang="en-US" altLang="zh-CN" sz="2800" dirty="0"/>
              <a:t>,</a:t>
            </a:r>
            <a:r>
              <a:rPr lang="zh-CN" altLang="zh-CN" sz="2800" dirty="0"/>
              <a:t>反应将不再发生。</a:t>
            </a:r>
          </a:p>
          <a:p>
            <a:pPr>
              <a:lnSpc>
                <a:spcPct val="150000"/>
              </a:lnSpc>
            </a:pPr>
            <a:r>
              <a:rPr lang="en-US" altLang="zh-CN" sz="2800" dirty="0"/>
              <a:t>(3)</a:t>
            </a:r>
            <a:r>
              <a:rPr lang="zh-CN" altLang="zh-CN" sz="2800" dirty="0"/>
              <a:t>尾气处理时</a:t>
            </a:r>
            <a:r>
              <a:rPr lang="en-US" altLang="zh-CN" sz="2800" dirty="0"/>
              <a:t>,</a:t>
            </a:r>
            <a:r>
              <a:rPr lang="zh-CN" altLang="zh-CN" sz="2800" dirty="0"/>
              <a:t>不能用澄清石灰水吸收</a:t>
            </a:r>
            <a:r>
              <a:rPr lang="en-US" altLang="zh-CN" sz="2800" dirty="0"/>
              <a:t>Cl</a:t>
            </a:r>
            <a:r>
              <a:rPr lang="en-US" altLang="zh-CN" sz="2800" baseline="-25000" dirty="0"/>
              <a:t>2</a:t>
            </a:r>
            <a:r>
              <a:rPr lang="en-US" altLang="zh-CN" sz="2800" dirty="0"/>
              <a:t>,</a:t>
            </a:r>
            <a:r>
              <a:rPr lang="zh-CN" altLang="zh-CN" sz="2800" dirty="0"/>
              <a:t>因为澄清石灰水中</a:t>
            </a:r>
            <a:r>
              <a:rPr lang="en-US" altLang="zh-CN" sz="2800" dirty="0"/>
              <a:t>Ca(OH)</a:t>
            </a:r>
            <a:r>
              <a:rPr lang="en-US" altLang="zh-CN" sz="2800" baseline="-25000" dirty="0"/>
              <a:t>2</a:t>
            </a:r>
            <a:r>
              <a:rPr lang="zh-CN" altLang="zh-CN" sz="2800" dirty="0"/>
              <a:t>浓度小</a:t>
            </a:r>
            <a:r>
              <a:rPr lang="en-US" altLang="zh-CN" sz="2800" dirty="0"/>
              <a:t>,</a:t>
            </a:r>
            <a:r>
              <a:rPr lang="zh-CN" altLang="zh-CN" sz="2800" dirty="0"/>
              <a:t>吸收不完全。工业上常采用石灰乳来吸收</a:t>
            </a:r>
            <a:r>
              <a:rPr lang="en-US" altLang="zh-CN" sz="2800" dirty="0"/>
              <a:t>Cl</a:t>
            </a:r>
            <a:r>
              <a:rPr lang="en-US" altLang="zh-CN" sz="2800" baseline="-25000" dirty="0"/>
              <a:t>2</a:t>
            </a:r>
            <a:r>
              <a:rPr lang="en-US" altLang="zh-CN" sz="2800" dirty="0"/>
              <a:t>,</a:t>
            </a:r>
            <a:r>
              <a:rPr lang="zh-CN" altLang="zh-CN" sz="2800" dirty="0"/>
              <a:t>实验室常用</a:t>
            </a:r>
            <a:r>
              <a:rPr lang="en-US" altLang="zh-CN" sz="2800" dirty="0" err="1"/>
              <a:t>NaOH</a:t>
            </a:r>
            <a:r>
              <a:rPr lang="zh-CN" altLang="zh-CN" sz="2800" dirty="0"/>
              <a:t>溶液吸收</a:t>
            </a:r>
            <a:r>
              <a:rPr lang="en-US" altLang="zh-CN" sz="2800" dirty="0"/>
              <a:t>Cl</a:t>
            </a:r>
            <a:r>
              <a:rPr lang="en-US" altLang="zh-CN" sz="2800" baseline="-25000" dirty="0"/>
              <a:t>2</a:t>
            </a:r>
            <a:r>
              <a:rPr lang="zh-CN" altLang="zh-CN" sz="2800" dirty="0"/>
              <a:t>。</a:t>
            </a:r>
          </a:p>
        </p:txBody>
      </p:sp>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57461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9919" y="787673"/>
            <a:ext cx="11738038" cy="4616648"/>
            <a:chOff x="219919" y="787673"/>
            <a:chExt cx="11738038" cy="4616648"/>
          </a:xfrm>
        </p:grpSpPr>
        <p:sp>
          <p:nvSpPr>
            <p:cNvPr id="3" name="矩形 2">
              <a:extLst>
                <a:ext uri="{FF2B5EF4-FFF2-40B4-BE49-F238E27FC236}">
                  <a16:creationId xmlns:a16="http://schemas.microsoft.com/office/drawing/2014/main" xmlns="" id="{714F6134-7288-4796-8499-E211F9E0561B}"/>
                </a:ext>
              </a:extLst>
            </p:cNvPr>
            <p:cNvSpPr/>
            <p:nvPr/>
          </p:nvSpPr>
          <p:spPr>
            <a:xfrm>
              <a:off x="219919" y="787673"/>
              <a:ext cx="11738038" cy="4616648"/>
            </a:xfrm>
            <a:prstGeom prst="rect">
              <a:avLst/>
            </a:prstGeom>
          </p:spPr>
          <p:txBody>
            <a:bodyPr wrap="square">
              <a:spAutoFit/>
            </a:bodyPr>
            <a:lstStyle/>
            <a:p>
              <a:pPr>
                <a:lnSpc>
                  <a:spcPct val="150000"/>
                </a:lnSpc>
              </a:pPr>
              <a:r>
                <a:rPr lang="en-US" altLang="zh-CN" sz="2800" b="1" dirty="0"/>
                <a:t>3.</a:t>
              </a:r>
              <a:r>
                <a:rPr lang="zh-CN" altLang="zh-CN" sz="2800" b="1" dirty="0"/>
                <a:t>实验室制氯气的其他方法</a:t>
              </a:r>
            </a:p>
            <a:p>
              <a:pPr>
                <a:lnSpc>
                  <a:spcPct val="150000"/>
                </a:lnSpc>
              </a:pPr>
              <a:r>
                <a:rPr lang="en-US" altLang="zh-CN" sz="2800" dirty="0"/>
                <a:t>(1)</a:t>
              </a:r>
              <a:r>
                <a:rPr lang="zh-CN" altLang="zh-CN" sz="2800" dirty="0"/>
                <a:t>若无浓盐酸</a:t>
              </a:r>
              <a:r>
                <a:rPr lang="en-US" altLang="zh-CN" sz="2800" dirty="0"/>
                <a:t>,</a:t>
              </a:r>
              <a:r>
                <a:rPr lang="zh-CN" altLang="zh-CN" sz="2800" dirty="0"/>
                <a:t>可用</a:t>
              </a:r>
              <a:r>
                <a:rPr lang="en-US" altLang="zh-CN" sz="2800" dirty="0" err="1"/>
                <a:t>NaCl</a:t>
              </a:r>
              <a:r>
                <a:rPr lang="zh-CN" altLang="zh-CN" sz="2800" dirty="0"/>
                <a:t>和浓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代替</a:t>
              </a:r>
              <a:r>
                <a:rPr lang="en-US" altLang="zh-CN" sz="2800" dirty="0"/>
                <a:t>:</a:t>
              </a:r>
              <a:endParaRPr lang="zh-CN" altLang="zh-CN" sz="2800" dirty="0"/>
            </a:p>
            <a:p>
              <a:pPr>
                <a:lnSpc>
                  <a:spcPct val="150000"/>
                </a:lnSpc>
              </a:pPr>
              <a:r>
                <a:rPr lang="en-US" altLang="zh-CN" sz="2800" dirty="0"/>
                <a:t>MnO</a:t>
              </a:r>
              <a:r>
                <a:rPr lang="en-US" altLang="zh-CN" sz="2800" baseline="-25000" dirty="0"/>
                <a:t>2</a:t>
              </a:r>
              <a:r>
                <a:rPr lang="en-US" altLang="zh-CN" sz="2800" dirty="0"/>
                <a:t>+2NaCl+2H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浓</a:t>
              </a:r>
              <a:r>
                <a:rPr lang="en-US" altLang="zh-CN" sz="2800" dirty="0"/>
                <a:t>)         MnSO</a:t>
              </a:r>
              <a:r>
                <a:rPr lang="en-US" altLang="zh-CN" sz="2800" baseline="-25000" dirty="0"/>
                <a:t>4</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+Cl</a:t>
              </a:r>
              <a:r>
                <a:rPr lang="en-US" altLang="zh-CN" sz="2800" baseline="-25000" dirty="0"/>
                <a:t>2</a:t>
              </a:r>
              <a:r>
                <a:rPr lang="en-US" altLang="zh-CN" sz="2800" dirty="0"/>
                <a:t>↑+2H</a:t>
              </a:r>
              <a:r>
                <a:rPr lang="en-US" altLang="zh-CN" sz="2800" baseline="-25000" dirty="0"/>
                <a:t>2</a:t>
              </a:r>
              <a:r>
                <a:rPr lang="en-US" altLang="zh-CN" sz="2800" dirty="0"/>
                <a:t>O</a:t>
              </a:r>
              <a:endParaRPr lang="zh-CN" altLang="zh-CN" sz="2800" dirty="0"/>
            </a:p>
            <a:p>
              <a:pPr>
                <a:lnSpc>
                  <a:spcPct val="150000"/>
                </a:lnSpc>
              </a:pPr>
              <a:r>
                <a:rPr lang="en-US" altLang="zh-CN" sz="2800" dirty="0"/>
                <a:t>(2)</a:t>
              </a:r>
              <a:r>
                <a:rPr lang="zh-CN" altLang="zh-CN" sz="2800" dirty="0"/>
                <a:t>若无</a:t>
              </a:r>
              <a:r>
                <a:rPr lang="en-US" altLang="zh-CN" sz="2800" dirty="0"/>
                <a:t>MnO</a:t>
              </a:r>
              <a:r>
                <a:rPr lang="en-US" altLang="zh-CN" sz="2800" baseline="-25000" dirty="0"/>
                <a:t>2</a:t>
              </a:r>
              <a:r>
                <a:rPr lang="en-US" altLang="zh-CN" sz="2800" dirty="0"/>
                <a:t>,</a:t>
              </a:r>
              <a:r>
                <a:rPr lang="zh-CN" altLang="zh-CN" sz="2800" dirty="0"/>
                <a:t>可用其他强氧化剂如</a:t>
              </a:r>
              <a:r>
                <a:rPr lang="en-US" altLang="zh-CN" sz="2800" dirty="0"/>
                <a:t>KClO</a:t>
              </a:r>
              <a:r>
                <a:rPr lang="en-US" altLang="zh-CN" sz="2800" baseline="-25000" dirty="0"/>
                <a:t>3</a:t>
              </a:r>
              <a:r>
                <a:rPr lang="zh-CN" altLang="zh-CN" sz="2800" dirty="0"/>
                <a:t>、</a:t>
              </a:r>
              <a:r>
                <a:rPr lang="en-US" altLang="zh-CN" sz="2800" dirty="0"/>
                <a:t>Ca(</a:t>
              </a:r>
              <a:r>
                <a:rPr lang="en-US" altLang="zh-CN" sz="2800" dirty="0" err="1"/>
                <a:t>ClO</a:t>
              </a:r>
              <a:r>
                <a:rPr lang="en-US" altLang="zh-CN" sz="2800" dirty="0"/>
                <a:t>)</a:t>
              </a:r>
              <a:r>
                <a:rPr lang="en-US" altLang="zh-CN" sz="2800" baseline="-25000" dirty="0"/>
                <a:t>2</a:t>
              </a:r>
              <a:r>
                <a:rPr lang="zh-CN" altLang="zh-CN" sz="2800" dirty="0"/>
                <a:t>、</a:t>
              </a:r>
              <a:r>
                <a:rPr lang="en-US" altLang="zh-CN" sz="2800" dirty="0"/>
                <a:t>KMnO</a:t>
              </a:r>
              <a:r>
                <a:rPr lang="en-US" altLang="zh-CN" sz="2800" baseline="-25000" dirty="0"/>
                <a:t>4</a:t>
              </a:r>
              <a:r>
                <a:rPr lang="zh-CN" altLang="zh-CN" sz="2800" dirty="0"/>
                <a:t>等代替</a:t>
              </a:r>
              <a:r>
                <a:rPr lang="en-US" altLang="zh-CN" sz="2800" dirty="0"/>
                <a:t>:</a:t>
              </a:r>
              <a:endParaRPr lang="zh-CN" altLang="zh-CN" sz="2800" dirty="0"/>
            </a:p>
            <a:p>
              <a:pPr>
                <a:lnSpc>
                  <a:spcPct val="150000"/>
                </a:lnSpc>
              </a:pPr>
              <a:r>
                <a:rPr lang="en-US" altLang="zh-CN" sz="2800" dirty="0"/>
                <a:t>KClO</a:t>
              </a:r>
              <a:r>
                <a:rPr lang="en-US" altLang="zh-CN" sz="2800" baseline="-25000" dirty="0"/>
                <a:t>3</a:t>
              </a:r>
              <a:r>
                <a:rPr lang="en-US" altLang="zh-CN" sz="2800" dirty="0"/>
                <a:t>+6HCl(</a:t>
              </a:r>
              <a:r>
                <a:rPr lang="zh-CN" altLang="zh-CN" sz="2800" dirty="0"/>
                <a:t>浓</a:t>
              </a:r>
              <a:r>
                <a:rPr lang="en-US" altLang="zh-CN" sz="2800" dirty="0"/>
                <a:t>)         KCl+3Cl</a:t>
              </a:r>
              <a:r>
                <a:rPr lang="en-US" altLang="zh-CN" sz="2800" baseline="-25000" dirty="0"/>
                <a:t>2</a:t>
              </a:r>
              <a:r>
                <a:rPr lang="en-US" altLang="zh-CN" sz="2800" dirty="0"/>
                <a:t>↑+3H</a:t>
              </a:r>
              <a:r>
                <a:rPr lang="en-US" altLang="zh-CN" sz="2800" baseline="-25000" dirty="0"/>
                <a:t>2</a:t>
              </a:r>
              <a:r>
                <a:rPr lang="en-US" altLang="zh-CN" sz="2800" dirty="0"/>
                <a:t>O</a:t>
              </a:r>
              <a:endParaRPr lang="zh-CN" altLang="zh-CN" sz="2800" dirty="0"/>
            </a:p>
            <a:p>
              <a:pPr>
                <a:lnSpc>
                  <a:spcPct val="150000"/>
                </a:lnSpc>
              </a:pPr>
              <a:r>
                <a:rPr lang="en-US" altLang="zh-CN" sz="2800" dirty="0"/>
                <a:t>Ca(</a:t>
              </a:r>
              <a:r>
                <a:rPr lang="en-US" altLang="zh-CN" sz="2800" dirty="0" err="1"/>
                <a:t>ClO</a:t>
              </a:r>
              <a:r>
                <a:rPr lang="en-US" altLang="zh-CN" sz="2800" dirty="0"/>
                <a:t>)</a:t>
              </a:r>
              <a:r>
                <a:rPr lang="en-US" altLang="zh-CN" sz="2800" baseline="-25000" dirty="0"/>
                <a:t>2</a:t>
              </a:r>
              <a:r>
                <a:rPr lang="en-US" altLang="zh-CN" sz="2800" dirty="0"/>
                <a:t>+4HCl(</a:t>
              </a:r>
              <a:r>
                <a:rPr lang="zh-CN" altLang="zh-CN" sz="2800" dirty="0"/>
                <a:t>浓</a:t>
              </a:r>
              <a:r>
                <a:rPr lang="en-US" altLang="zh-CN" sz="2800" dirty="0"/>
                <a:t>)        CaCl</a:t>
              </a:r>
              <a:r>
                <a:rPr lang="en-US" altLang="zh-CN" sz="2800" baseline="-25000" dirty="0"/>
                <a:t>2</a:t>
              </a:r>
              <a:r>
                <a:rPr lang="en-US" altLang="zh-CN" sz="2800" dirty="0"/>
                <a:t>+2Cl</a:t>
              </a:r>
              <a:r>
                <a:rPr lang="en-US" altLang="zh-CN" sz="2800" baseline="-25000" dirty="0"/>
                <a:t>2</a:t>
              </a:r>
              <a:r>
                <a:rPr lang="en-US" altLang="zh-CN" sz="2800" dirty="0"/>
                <a:t>↑+2H</a:t>
              </a:r>
              <a:r>
                <a:rPr lang="en-US" altLang="zh-CN" sz="2800" baseline="-25000" dirty="0"/>
                <a:t>2</a:t>
              </a:r>
              <a:r>
                <a:rPr lang="en-US" altLang="zh-CN" sz="2800" dirty="0"/>
                <a:t>O</a:t>
              </a:r>
              <a:endParaRPr lang="zh-CN" altLang="zh-CN" sz="2800" dirty="0"/>
            </a:p>
            <a:p>
              <a:pPr>
                <a:lnSpc>
                  <a:spcPct val="150000"/>
                </a:lnSpc>
              </a:pPr>
              <a:r>
                <a:rPr lang="en-US" altLang="zh-CN" sz="2800" dirty="0"/>
                <a:t>2KMnO</a:t>
              </a:r>
              <a:r>
                <a:rPr lang="en-US" altLang="zh-CN" sz="2800" baseline="-25000" dirty="0"/>
                <a:t>4</a:t>
              </a:r>
              <a:r>
                <a:rPr lang="en-US" altLang="zh-CN" sz="2800" dirty="0"/>
                <a:t>+16HCl(</a:t>
              </a:r>
              <a:r>
                <a:rPr lang="zh-CN" altLang="zh-CN" sz="2800" dirty="0"/>
                <a:t>浓</a:t>
              </a:r>
              <a:r>
                <a:rPr lang="en-US" altLang="zh-CN" sz="2800" dirty="0"/>
                <a:t>)        2KCl+2MnCl</a:t>
              </a:r>
              <a:r>
                <a:rPr lang="en-US" altLang="zh-CN" sz="2800" baseline="-25000" dirty="0"/>
                <a:t>2</a:t>
              </a:r>
              <a:r>
                <a:rPr lang="en-US" altLang="zh-CN" sz="2800" dirty="0"/>
                <a:t>+5Cl</a:t>
              </a:r>
              <a:r>
                <a:rPr lang="en-US" altLang="zh-CN" sz="2800" baseline="-25000" dirty="0"/>
                <a:t>2</a:t>
              </a:r>
              <a:r>
                <a:rPr lang="en-US" altLang="zh-CN" sz="2800" dirty="0"/>
                <a:t>↑+8H</a:t>
              </a:r>
              <a:r>
                <a:rPr lang="en-US" altLang="zh-CN" sz="2800" baseline="-25000" dirty="0"/>
                <a:t>2</a:t>
              </a:r>
              <a:r>
                <a:rPr lang="en-US" altLang="zh-CN" sz="2800" dirty="0"/>
                <a:t>O</a:t>
              </a:r>
              <a:endParaRPr lang="zh-CN" altLang="zh-CN" sz="2800" dirty="0"/>
            </a:p>
          </p:txBody>
        </p:sp>
        <p:pic>
          <p:nvPicPr>
            <p:cNvPr id="8" name="图片 7"/>
            <p:cNvPicPr/>
            <p:nvPr/>
          </p:nvPicPr>
          <p:blipFill>
            <a:blip r:embed="rId2"/>
            <a:stretch>
              <a:fillRect/>
            </a:stretch>
          </p:blipFill>
          <p:spPr>
            <a:xfrm>
              <a:off x="4262121" y="2050801"/>
              <a:ext cx="690878" cy="622798"/>
            </a:xfrm>
            <a:prstGeom prst="rect">
              <a:avLst/>
            </a:prstGeom>
          </p:spPr>
        </p:pic>
        <p:pic>
          <p:nvPicPr>
            <p:cNvPr id="9" name="图片 8"/>
            <p:cNvPicPr/>
            <p:nvPr/>
          </p:nvPicPr>
          <p:blipFill>
            <a:blip r:embed="rId3"/>
            <a:stretch>
              <a:fillRect/>
            </a:stretch>
          </p:blipFill>
          <p:spPr>
            <a:xfrm>
              <a:off x="2948940" y="3580130"/>
              <a:ext cx="597217" cy="339288"/>
            </a:xfrm>
            <a:prstGeom prst="rect">
              <a:avLst/>
            </a:prstGeom>
          </p:spPr>
        </p:pic>
        <p:pic>
          <p:nvPicPr>
            <p:cNvPr id="10" name="图片 9"/>
            <p:cNvPicPr/>
            <p:nvPr/>
          </p:nvPicPr>
          <p:blipFill>
            <a:blip r:embed="rId3"/>
            <a:stretch>
              <a:fillRect/>
            </a:stretch>
          </p:blipFill>
          <p:spPr>
            <a:xfrm>
              <a:off x="3258978" y="4212590"/>
              <a:ext cx="597217" cy="339288"/>
            </a:xfrm>
            <a:prstGeom prst="rect">
              <a:avLst/>
            </a:prstGeom>
          </p:spPr>
        </p:pic>
        <p:pic>
          <p:nvPicPr>
            <p:cNvPr id="11" name="图片 10"/>
            <p:cNvPicPr/>
            <p:nvPr/>
          </p:nvPicPr>
          <p:blipFill>
            <a:blip r:embed="rId3"/>
            <a:stretch>
              <a:fillRect/>
            </a:stretch>
          </p:blipFill>
          <p:spPr>
            <a:xfrm>
              <a:off x="3411378" y="4845050"/>
              <a:ext cx="597217" cy="339288"/>
            </a:xfrm>
            <a:prstGeom prst="rect">
              <a:avLst/>
            </a:prstGeom>
          </p:spPr>
        </p:pic>
      </p:grpSp>
      <p:sp>
        <p:nvSpPr>
          <p:cNvPr id="12" name="矩形 1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3" name="组合 12"/>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67899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9919" y="497849"/>
            <a:ext cx="11738038" cy="5462599"/>
            <a:chOff x="219919" y="775641"/>
            <a:chExt cx="11738038" cy="5462599"/>
          </a:xfrm>
        </p:grpSpPr>
        <p:pic>
          <p:nvPicPr>
            <p:cNvPr id="12" name="gaofu8-2.jpg" descr="id:2147520953;FounderCES"/>
            <p:cNvPicPr/>
            <p:nvPr/>
          </p:nvPicPr>
          <p:blipFill>
            <a:blip r:embed="rId2"/>
            <a:stretch>
              <a:fillRect/>
            </a:stretch>
          </p:blipFill>
          <p:spPr>
            <a:xfrm>
              <a:off x="1940558" y="3502324"/>
              <a:ext cx="8310884" cy="2735916"/>
            </a:xfrm>
            <a:prstGeom prst="rect">
              <a:avLst/>
            </a:prstGeom>
          </p:spPr>
        </p:pic>
        <p:grpSp>
          <p:nvGrpSpPr>
            <p:cNvPr id="2" name="组合 1"/>
            <p:cNvGrpSpPr/>
            <p:nvPr/>
          </p:nvGrpSpPr>
          <p:grpSpPr>
            <a:xfrm>
              <a:off x="219919" y="775641"/>
              <a:ext cx="11738038" cy="3108543"/>
              <a:chOff x="219919" y="775641"/>
              <a:chExt cx="11738038" cy="3108543"/>
            </a:xfrm>
          </p:grpSpPr>
          <p:sp>
            <p:nvSpPr>
              <p:cNvPr id="3" name="矩形 2">
                <a:extLst>
                  <a:ext uri="{FF2B5EF4-FFF2-40B4-BE49-F238E27FC236}">
                    <a16:creationId xmlns:a16="http://schemas.microsoft.com/office/drawing/2014/main" xmlns="" id="{714F6134-7288-4796-8499-E211F9E0561B}"/>
                  </a:ext>
                </a:extLst>
              </p:cNvPr>
              <p:cNvSpPr/>
              <p:nvPr/>
            </p:nvSpPr>
            <p:spPr>
              <a:xfrm>
                <a:off x="219919" y="775641"/>
                <a:ext cx="11738038" cy="3108543"/>
              </a:xfrm>
              <a:prstGeom prst="rect">
                <a:avLst/>
              </a:prstGeom>
            </p:spPr>
            <p:txBody>
              <a:bodyPr wrap="square">
                <a:spAutoFit/>
              </a:bodyPr>
              <a:lstStyle/>
              <a:p>
                <a:pPr>
                  <a:lnSpc>
                    <a:spcPct val="150000"/>
                  </a:lnSpc>
                </a:pPr>
                <a:r>
                  <a:rPr lang="en-US" altLang="zh-CN" sz="2800" b="1" dirty="0"/>
                  <a:t>4.</a:t>
                </a:r>
                <a:r>
                  <a:rPr lang="zh-CN" altLang="zh-CN" sz="2800" b="1" dirty="0"/>
                  <a:t>氯气的工业制法</a:t>
                </a:r>
              </a:p>
              <a:p>
                <a:pPr>
                  <a:lnSpc>
                    <a:spcPct val="150000"/>
                  </a:lnSpc>
                </a:pPr>
                <a:r>
                  <a:rPr lang="zh-CN" altLang="zh-CN" sz="2800" dirty="0"/>
                  <a:t>工业上制氯气通常采用电解饱和食盐水的方法</a:t>
                </a:r>
                <a:r>
                  <a:rPr lang="en-US" altLang="zh-CN" sz="2800" dirty="0"/>
                  <a:t>,</a:t>
                </a:r>
                <a:r>
                  <a:rPr lang="zh-CN" altLang="zh-CN" sz="2800" dirty="0"/>
                  <a:t>制备原理</a:t>
                </a:r>
                <a:r>
                  <a:rPr lang="en-US" altLang="zh-CN" sz="2800" dirty="0"/>
                  <a:t>:2NaCl+2H</a:t>
                </a:r>
                <a:r>
                  <a:rPr lang="en-US" altLang="zh-CN" sz="2800" baseline="-25000" dirty="0"/>
                  <a:t>2</a:t>
                </a:r>
                <a:r>
                  <a:rPr lang="en-US" altLang="zh-CN" sz="2800" dirty="0"/>
                  <a:t>O     2NaOH+H</a:t>
                </a:r>
                <a:r>
                  <a:rPr lang="en-US" altLang="zh-CN" sz="2800" baseline="-25000" dirty="0"/>
                  <a:t>2</a:t>
                </a:r>
                <a:r>
                  <a:rPr lang="en-US" altLang="zh-CN" sz="2800" dirty="0"/>
                  <a:t>↑+Cl</a:t>
                </a:r>
                <a:r>
                  <a:rPr lang="en-US" altLang="zh-CN" sz="2800" baseline="-25000" dirty="0"/>
                  <a:t>2</a:t>
                </a:r>
                <a:r>
                  <a:rPr lang="en-US" altLang="zh-CN" sz="2800" dirty="0"/>
                  <a:t>↑</a:t>
                </a:r>
                <a:r>
                  <a:rPr lang="zh-CN" altLang="zh-CN" sz="2800" dirty="0"/>
                  <a:t>。</a:t>
                </a:r>
                <a:endParaRPr lang="en-US" altLang="zh-CN" sz="2800" dirty="0"/>
              </a:p>
              <a:p>
                <a:pPr>
                  <a:lnSpc>
                    <a:spcPct val="150000"/>
                  </a:lnSpc>
                </a:pPr>
                <a:r>
                  <a:rPr lang="en-US" altLang="zh-CN" sz="2800" b="1" dirty="0"/>
                  <a:t>5.</a:t>
                </a:r>
                <a:r>
                  <a:rPr lang="zh-CN" altLang="zh-CN" sz="2800" b="1" dirty="0"/>
                  <a:t>氯气的性质</a:t>
                </a:r>
              </a:p>
              <a:p>
                <a:endParaRPr lang="zh-CN" altLang="zh-CN" sz="2800" dirty="0"/>
              </a:p>
            </p:txBody>
          </p:sp>
          <p:pic>
            <p:nvPicPr>
              <p:cNvPr id="13" name="图片 12"/>
              <p:cNvPicPr/>
              <p:nvPr/>
            </p:nvPicPr>
            <p:blipFill>
              <a:blip r:embed="rId3"/>
              <a:stretch>
                <a:fillRect/>
              </a:stretch>
            </p:blipFill>
            <p:spPr>
              <a:xfrm>
                <a:off x="11052505" y="1438668"/>
                <a:ext cx="611809" cy="551519"/>
              </a:xfrm>
              <a:prstGeom prst="rect">
                <a:avLst/>
              </a:prstGeom>
            </p:spPr>
          </p:pic>
        </p:grpSp>
      </p:gr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4"/>
          <p:cNvGrpSpPr/>
          <p:nvPr/>
        </p:nvGrpSpPr>
        <p:grpSpPr>
          <a:xfrm>
            <a:off x="11578590" y="60500"/>
            <a:ext cx="379366" cy="115796"/>
            <a:chOff x="2452571" y="1771159"/>
            <a:chExt cx="7813430" cy="2384926"/>
          </a:xfrm>
          <a:solidFill>
            <a:schemeClr val="bg1"/>
          </a:solidFill>
        </p:grpSpPr>
        <p:sp>
          <p:nvSpPr>
            <p:cNvPr id="16" name="任意多边形 15"/>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16"/>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53220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9919" y="775641"/>
            <a:ext cx="11738038" cy="2677656"/>
            <a:chOff x="219919" y="775641"/>
            <a:chExt cx="11738038" cy="2677656"/>
          </a:xfrm>
        </p:grpSpPr>
        <p:sp>
          <p:nvSpPr>
            <p:cNvPr id="3" name="矩形 2">
              <a:extLst>
                <a:ext uri="{FF2B5EF4-FFF2-40B4-BE49-F238E27FC236}">
                  <a16:creationId xmlns:a16="http://schemas.microsoft.com/office/drawing/2014/main" xmlns="" id="{714F6134-7288-4796-8499-E211F9E0561B}"/>
                </a:ext>
              </a:extLst>
            </p:cNvPr>
            <p:cNvSpPr/>
            <p:nvPr/>
          </p:nvSpPr>
          <p:spPr>
            <a:xfrm>
              <a:off x="219919" y="775641"/>
              <a:ext cx="11738038" cy="2677656"/>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zh-CN" altLang="zh-CN" sz="2800" dirty="0"/>
                <a:t>用饱和食盐水除去</a:t>
              </a:r>
              <a:r>
                <a:rPr lang="en-US" altLang="zh-CN" sz="2800" dirty="0"/>
                <a:t>Cl</a:t>
              </a:r>
              <a:r>
                <a:rPr lang="en-US" altLang="zh-CN" sz="2800" baseline="-25000" dirty="0"/>
                <a:t>2</a:t>
              </a:r>
              <a:r>
                <a:rPr lang="zh-CN" altLang="zh-CN" sz="2800" dirty="0"/>
                <a:t>中的</a:t>
              </a:r>
              <a:r>
                <a:rPr lang="en-US" altLang="zh-CN" sz="2800" dirty="0" err="1"/>
                <a:t>HCl</a:t>
              </a:r>
              <a:r>
                <a:rPr lang="zh-CN" altLang="zh-CN" sz="2800" dirty="0"/>
                <a:t>及用排饱和食盐水法收集</a:t>
              </a:r>
              <a:r>
                <a:rPr lang="en-US" altLang="zh-CN" sz="2800" dirty="0"/>
                <a:t>Cl</a:t>
              </a:r>
              <a:r>
                <a:rPr lang="en-US" altLang="zh-CN" sz="2800" baseline="-25000" dirty="0"/>
                <a:t>2</a:t>
              </a:r>
              <a:r>
                <a:rPr lang="en-US" altLang="zh-CN" sz="2800" dirty="0"/>
                <a:t>,</a:t>
              </a:r>
              <a:r>
                <a:rPr lang="zh-CN" altLang="zh-CN" sz="2800" dirty="0"/>
                <a:t>皆因为氯气溶于水后</a:t>
              </a:r>
              <a:r>
                <a:rPr lang="en-US" altLang="zh-CN" sz="2800" dirty="0"/>
                <a:t>,</a:t>
              </a:r>
              <a:r>
                <a:rPr lang="zh-CN" altLang="zh-CN" sz="2800" dirty="0"/>
                <a:t>存在平衡</a:t>
              </a:r>
              <a:r>
                <a:rPr lang="en-US" altLang="zh-CN" sz="2800" dirty="0"/>
                <a:t>:Cl</a:t>
              </a:r>
              <a:r>
                <a:rPr lang="en-US" altLang="zh-CN" sz="2800" baseline="-25000" dirty="0"/>
                <a:t>2</a:t>
              </a:r>
              <a:r>
                <a:rPr lang="en-US" altLang="zh-CN" sz="2800" dirty="0"/>
                <a:t>+H</a:t>
              </a:r>
              <a:r>
                <a:rPr lang="en-US" altLang="zh-CN" sz="2800" baseline="-25000" dirty="0"/>
                <a:t>2</a:t>
              </a:r>
              <a:r>
                <a:rPr lang="en-US" altLang="zh-CN" sz="2800" dirty="0"/>
                <a:t>O      H</a:t>
              </a:r>
              <a:r>
                <a:rPr lang="en-US" altLang="zh-CN" sz="2800" baseline="30000" dirty="0"/>
                <a:t>+</a:t>
              </a:r>
              <a:r>
                <a:rPr lang="en-US" altLang="zh-CN" sz="2800" dirty="0"/>
                <a:t>+Cl</a:t>
              </a:r>
              <a:r>
                <a:rPr lang="en-US" altLang="zh-CN" sz="2800" baseline="30000" dirty="0"/>
                <a:t>-</a:t>
              </a:r>
              <a:r>
                <a:rPr lang="en-US" altLang="zh-CN" sz="2800" dirty="0"/>
                <a:t>+</a:t>
              </a:r>
              <a:r>
                <a:rPr lang="en-US" altLang="zh-CN" sz="2800" dirty="0" err="1"/>
                <a:t>HClO</a:t>
              </a:r>
              <a:r>
                <a:rPr lang="en-US" altLang="zh-CN" sz="2800" dirty="0"/>
                <a:t>,</a:t>
              </a:r>
              <a:r>
                <a:rPr lang="zh-CN" altLang="zh-CN" sz="2800" dirty="0"/>
                <a:t>在饱和食盐水中</a:t>
              </a:r>
              <a:r>
                <a:rPr lang="en-US" altLang="zh-CN" sz="2800" dirty="0"/>
                <a:t>,Cl</a:t>
              </a:r>
              <a:r>
                <a:rPr lang="en-US" altLang="zh-CN" sz="2800" baseline="30000" dirty="0"/>
                <a:t>-</a:t>
              </a:r>
              <a:r>
                <a:rPr lang="zh-CN" altLang="zh-CN" sz="2800" dirty="0"/>
                <a:t>浓度大</a:t>
              </a:r>
              <a:r>
                <a:rPr lang="en-US" altLang="zh-CN" sz="2800" dirty="0"/>
                <a:t>,</a:t>
              </a:r>
              <a:r>
                <a:rPr lang="zh-CN" altLang="zh-CN" sz="2800" dirty="0"/>
                <a:t>使上述平衡左移</a:t>
              </a:r>
              <a:r>
                <a:rPr lang="en-US" altLang="zh-CN" sz="2800" dirty="0"/>
                <a:t>,</a:t>
              </a:r>
              <a:r>
                <a:rPr lang="zh-CN" altLang="zh-CN" sz="2800" dirty="0"/>
                <a:t>从而减少</a:t>
              </a:r>
              <a:r>
                <a:rPr lang="en-US" altLang="zh-CN" sz="2800" dirty="0"/>
                <a:t>Cl</a:t>
              </a:r>
              <a:r>
                <a:rPr lang="en-US" altLang="zh-CN" sz="2800" baseline="-25000" dirty="0"/>
                <a:t>2</a:t>
              </a:r>
              <a:r>
                <a:rPr lang="zh-CN" altLang="zh-CN" sz="2800" dirty="0"/>
                <a:t>的溶解量。</a:t>
              </a:r>
            </a:p>
            <a:p>
              <a:pPr>
                <a:lnSpc>
                  <a:spcPct val="150000"/>
                </a:lnSpc>
              </a:pPr>
              <a:endParaRPr lang="zh-CN" altLang="zh-CN" sz="2800" dirty="0"/>
            </a:p>
          </p:txBody>
        </p:sp>
        <p:pic>
          <p:nvPicPr>
            <p:cNvPr id="9" name="图片 8"/>
            <p:cNvPicPr/>
            <p:nvPr/>
          </p:nvPicPr>
          <p:blipFill>
            <a:blip r:embed="rId2"/>
            <a:stretch>
              <a:fillRect/>
            </a:stretch>
          </p:blipFill>
          <p:spPr>
            <a:xfrm>
              <a:off x="5017770" y="1691529"/>
              <a:ext cx="494044" cy="280674"/>
            </a:xfrm>
            <a:prstGeom prst="rect">
              <a:avLst/>
            </a:prstGeom>
          </p:spPr>
        </p:pic>
      </p:grpSp>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79276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t>如图是实验室制备氯气并进行一系列相关实验的装置</a:t>
            </a:r>
            <a:r>
              <a:rPr lang="en-US" altLang="zh-CN" sz="2800" dirty="0"/>
              <a:t>(</a:t>
            </a:r>
            <a:r>
              <a:rPr lang="zh-CN" altLang="en-US" sz="2800" dirty="0"/>
              <a:t>加热及夹持装置已略</a:t>
            </a:r>
            <a:r>
              <a:rPr lang="en-US" altLang="zh-CN" sz="2800" dirty="0"/>
              <a:t>)</a:t>
            </a:r>
            <a:r>
              <a:rPr lang="zh-CN" altLang="en-US" sz="2800" dirty="0"/>
              <a:t>。</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(1)</a:t>
            </a:r>
            <a:r>
              <a:rPr lang="zh-CN" altLang="zh-CN" sz="2800" dirty="0"/>
              <a:t>制备氯气选用的药品为固体二氧化锰和浓盐酸</a:t>
            </a:r>
            <a:r>
              <a:rPr lang="en-US" altLang="zh-CN" sz="2800" dirty="0"/>
              <a:t>,</a:t>
            </a:r>
            <a:r>
              <a:rPr lang="zh-CN" altLang="zh-CN" sz="2800" dirty="0"/>
              <a:t>相应的化学方程式为</a:t>
            </a:r>
            <a:r>
              <a:rPr lang="zh-CN" altLang="zh-CN" sz="2800" u="sng" dirty="0"/>
              <a:t>　</a:t>
            </a:r>
            <a:r>
              <a:rPr lang="en-US"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装置</a:t>
            </a:r>
            <a:r>
              <a:rPr lang="en-US" altLang="zh-CN" sz="2800" dirty="0"/>
              <a:t>B</a:t>
            </a:r>
            <a:r>
              <a:rPr lang="zh-CN" altLang="zh-CN" sz="2800" dirty="0"/>
              <a:t>中饱和食盐水的作用是</a:t>
            </a:r>
            <a:r>
              <a:rPr lang="zh-CN" altLang="zh-CN" sz="2800" u="sng" dirty="0"/>
              <a:t>　</a:t>
            </a:r>
            <a:r>
              <a:rPr lang="en-US" altLang="zh-CN" sz="2800" u="sng" dirty="0"/>
              <a:t>                 </a:t>
            </a:r>
            <a:r>
              <a:rPr lang="zh-CN" altLang="zh-CN" sz="2800" dirty="0"/>
              <a:t>。</a:t>
            </a:r>
            <a:r>
              <a:rPr lang="en-US" altLang="zh-CN" sz="2800" dirty="0"/>
              <a:t> </a:t>
            </a:r>
            <a:endParaRPr lang="zh-CN" altLang="zh-CN" sz="2800" dirty="0"/>
          </a:p>
          <a:p>
            <a:pPr>
              <a:lnSpc>
                <a:spcPct val="150000"/>
              </a:lnSpc>
            </a:pPr>
            <a:r>
              <a:rPr lang="zh-CN" altLang="zh-CN" sz="2800" dirty="0"/>
              <a:t>同时装置</a:t>
            </a:r>
            <a:r>
              <a:rPr lang="en-US" altLang="zh-CN" sz="2800" dirty="0"/>
              <a:t>B</a:t>
            </a:r>
            <a:r>
              <a:rPr lang="zh-CN" altLang="zh-CN" sz="2800" dirty="0"/>
              <a:t>亦是安全瓶</a:t>
            </a:r>
            <a:r>
              <a:rPr lang="en-US" altLang="zh-CN" sz="2800" dirty="0"/>
              <a:t>,</a:t>
            </a:r>
            <a:r>
              <a:rPr lang="zh-CN" altLang="zh-CN" sz="2800" dirty="0"/>
              <a:t>当</a:t>
            </a:r>
            <a:r>
              <a:rPr lang="en-US" altLang="zh-CN" sz="2800" dirty="0"/>
              <a:t>C</a:t>
            </a:r>
            <a:r>
              <a:rPr lang="zh-CN" altLang="zh-CN" sz="2800" dirty="0"/>
              <a:t>中发生堵塞时</a:t>
            </a:r>
            <a:r>
              <a:rPr lang="en-US" altLang="zh-CN" sz="2800" dirty="0"/>
              <a:t>,B</a:t>
            </a:r>
            <a:r>
              <a:rPr lang="zh-CN" altLang="zh-CN" sz="2800" dirty="0"/>
              <a:t>中的现象为</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4" name="YLLJBTLJT16.jpg" descr="id:2147520974;FounderCES"/>
          <p:cNvPicPr/>
          <p:nvPr/>
        </p:nvPicPr>
        <p:blipFill>
          <a:blip r:embed="rId2"/>
          <a:stretch>
            <a:fillRect/>
          </a:stretch>
        </p:blipFill>
        <p:spPr>
          <a:xfrm>
            <a:off x="3111232" y="1241700"/>
            <a:ext cx="6302843" cy="2821013"/>
          </a:xfrm>
          <a:prstGeom prst="rect">
            <a:avLst/>
          </a:prstGeom>
        </p:spPr>
      </p:pic>
    </p:spTree>
    <p:extLst>
      <p:ext uri="{BB962C8B-B14F-4D97-AF65-F5344CB8AC3E}">
        <p14:creationId xmlns:p14="http://schemas.microsoft.com/office/powerpoint/2010/main" val="316628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9549"/>
            <a:ext cx="11723913" cy="1308628"/>
          </a:xfrm>
          <a:prstGeom prst="rect">
            <a:avLst/>
          </a:prstGeom>
        </p:spPr>
        <p:txBody>
          <a:bodyPr wrap="square">
            <a:spAutoFit/>
          </a:bodyPr>
          <a:lstStyle/>
          <a:p>
            <a:pPr>
              <a:lnSpc>
                <a:spcPct val="150000"/>
              </a:lnSpc>
            </a:pPr>
            <a:r>
              <a:rPr lang="en-US" altLang="zh-CN" sz="2800" dirty="0"/>
              <a:t>(3)</a:t>
            </a:r>
            <a:r>
              <a:rPr lang="zh-CN" altLang="zh-CN" sz="2800" dirty="0"/>
              <a:t>设计装置</a:t>
            </a:r>
            <a:r>
              <a:rPr lang="en-US" altLang="zh-CN" sz="2800" dirty="0"/>
              <a:t>C</a:t>
            </a:r>
            <a:r>
              <a:rPr lang="zh-CN" altLang="zh-CN" sz="2800" dirty="0"/>
              <a:t>的实验目的是验证氯气是否具有漂白性</a:t>
            </a:r>
            <a:r>
              <a:rPr lang="en-US" altLang="zh-CN" sz="2800" dirty="0"/>
              <a:t>,</a:t>
            </a:r>
            <a:r>
              <a:rPr lang="zh-CN" altLang="zh-CN" sz="2800" dirty="0"/>
              <a:t>因此</a:t>
            </a:r>
            <a:r>
              <a:rPr lang="en-US" altLang="zh-CN" sz="2800" dirty="0"/>
              <a:t>C</a:t>
            </a:r>
            <a:r>
              <a:rPr lang="zh-CN" altLang="zh-CN" sz="2800" dirty="0"/>
              <a:t>中</a:t>
            </a:r>
            <a:r>
              <a:rPr lang="en-US" altLang="zh-CN" sz="2800" dirty="0"/>
              <a:t>Ⅰ</a:t>
            </a:r>
            <a:r>
              <a:rPr lang="zh-CN" altLang="zh-CN" sz="2800" dirty="0"/>
              <a:t>、</a:t>
            </a:r>
            <a:r>
              <a:rPr lang="en-US" altLang="zh-CN" sz="2800" dirty="0"/>
              <a:t>Ⅱ</a:t>
            </a:r>
            <a:r>
              <a:rPr lang="zh-CN" altLang="zh-CN" sz="2800" dirty="0"/>
              <a:t>、</a:t>
            </a:r>
            <a:r>
              <a:rPr lang="en-US" altLang="zh-CN" sz="2800" dirty="0"/>
              <a:t>Ⅲ</a:t>
            </a:r>
            <a:r>
              <a:rPr lang="zh-CN" altLang="zh-CN" sz="2800" dirty="0"/>
              <a:t>处依次放入的物质为</a:t>
            </a:r>
            <a:r>
              <a:rPr lang="zh-CN" altLang="zh-CN" sz="2800" u="sng" dirty="0"/>
              <a:t>　　　　</a:t>
            </a:r>
            <a:r>
              <a:rPr lang="en-US" altLang="zh-CN" sz="2800" dirty="0"/>
              <a:t>(</a:t>
            </a:r>
            <a:r>
              <a:rPr lang="zh-CN" altLang="zh-CN" sz="2800" dirty="0"/>
              <a:t>填字母</a:t>
            </a:r>
            <a:r>
              <a:rPr lang="en-US" altLang="zh-CN" sz="2800" dirty="0"/>
              <a:t>)</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aphicFrame>
        <p:nvGraphicFramePr>
          <p:cNvPr id="3" name="表格 2"/>
          <p:cNvGraphicFramePr>
            <a:graphicFrameLocks noGrp="1"/>
          </p:cNvGraphicFramePr>
          <p:nvPr>
            <p:extLst>
              <p:ext uri="{D42A27DB-BD31-4B8C-83A1-F6EECF244321}">
                <p14:modId xmlns:p14="http://schemas.microsoft.com/office/powerpoint/2010/main" val="860110631"/>
              </p:ext>
            </p:extLst>
          </p:nvPr>
        </p:nvGraphicFramePr>
        <p:xfrm>
          <a:off x="375213" y="1890789"/>
          <a:ext cx="11455980" cy="3840480"/>
        </p:xfrm>
        <a:graphic>
          <a:graphicData uri="http://schemas.openxmlformats.org/drawingml/2006/table">
            <a:tbl>
              <a:tblPr firstRow="1" firstCol="1" bandRow="1">
                <a:tableStyleId>{5C22544A-7EE6-4342-B048-85BDC9FD1C3A}</a:tableStyleId>
              </a:tblPr>
              <a:tblGrid>
                <a:gridCol w="782255">
                  <a:extLst>
                    <a:ext uri="{9D8B030D-6E8A-4147-A177-3AD203B41FA5}">
                      <a16:colId xmlns:a16="http://schemas.microsoft.com/office/drawing/2014/main" xmlns="" val="3686384971"/>
                    </a:ext>
                  </a:extLst>
                </a:gridCol>
                <a:gridCol w="1886674">
                  <a:extLst>
                    <a:ext uri="{9D8B030D-6E8A-4147-A177-3AD203B41FA5}">
                      <a16:colId xmlns:a16="http://schemas.microsoft.com/office/drawing/2014/main" xmlns="" val="724850917"/>
                    </a:ext>
                  </a:extLst>
                </a:gridCol>
                <a:gridCol w="3159888">
                  <a:extLst>
                    <a:ext uri="{9D8B030D-6E8A-4147-A177-3AD203B41FA5}">
                      <a16:colId xmlns:a16="http://schemas.microsoft.com/office/drawing/2014/main" xmlns="" val="3667353605"/>
                    </a:ext>
                  </a:extLst>
                </a:gridCol>
                <a:gridCol w="2118167">
                  <a:extLst>
                    <a:ext uri="{9D8B030D-6E8A-4147-A177-3AD203B41FA5}">
                      <a16:colId xmlns:a16="http://schemas.microsoft.com/office/drawing/2014/main" xmlns="" val="1574227634"/>
                    </a:ext>
                  </a:extLst>
                </a:gridCol>
                <a:gridCol w="3508996">
                  <a:extLst>
                    <a:ext uri="{9D8B030D-6E8A-4147-A177-3AD203B41FA5}">
                      <a16:colId xmlns:a16="http://schemas.microsoft.com/office/drawing/2014/main" xmlns="" val="2916654132"/>
                    </a:ext>
                  </a:extLst>
                </a:gridCol>
              </a:tblGrid>
              <a:tr h="512737">
                <a:tc>
                  <a:txBody>
                    <a:bodyPr/>
                    <a:lstStyle/>
                    <a:p>
                      <a:pPr algn="ctr">
                        <a:lnSpc>
                          <a:spcPct val="150000"/>
                        </a:lnSpc>
                        <a:spcAft>
                          <a:spcPts val="0"/>
                        </a:spcAft>
                      </a:pPr>
                      <a:r>
                        <a:rPr lang="zh-CN" sz="2800" b="0">
                          <a:solidFill>
                            <a:schemeClr val="tx1"/>
                          </a:solidFill>
                          <a:effectLst/>
                        </a:rPr>
                        <a:t>选项</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800" b="0">
                          <a:solidFill>
                            <a:schemeClr val="tx1"/>
                          </a:solidFill>
                          <a:effectLst/>
                        </a:rPr>
                        <a:t>a</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800" b="0">
                          <a:solidFill>
                            <a:schemeClr val="tx1"/>
                          </a:solidFill>
                          <a:effectLst/>
                        </a:rPr>
                        <a:t>b</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800" b="0">
                          <a:solidFill>
                            <a:schemeClr val="tx1"/>
                          </a:solidFill>
                          <a:effectLst/>
                        </a:rPr>
                        <a:t>c</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800" b="0">
                          <a:solidFill>
                            <a:schemeClr val="tx1"/>
                          </a:solidFill>
                          <a:effectLst/>
                        </a:rPr>
                        <a:t>d</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77767846"/>
                  </a:ext>
                </a:extLst>
              </a:tr>
              <a:tr h="1025474">
                <a:tc>
                  <a:txBody>
                    <a:bodyPr/>
                    <a:lstStyle/>
                    <a:p>
                      <a:pPr algn="ctr">
                        <a:lnSpc>
                          <a:spcPct val="150000"/>
                        </a:lnSpc>
                        <a:spcAft>
                          <a:spcPts val="0"/>
                        </a:spcAft>
                      </a:pPr>
                      <a:r>
                        <a:rPr lang="en-US" sz="2800" b="0">
                          <a:solidFill>
                            <a:schemeClr val="tx1"/>
                          </a:solidFill>
                          <a:effectLst/>
                        </a:rPr>
                        <a:t>Ⅰ</a:t>
                      </a:r>
                      <a:r>
                        <a:rPr lang="zh-CN" sz="2800" b="0">
                          <a:solidFill>
                            <a:schemeClr val="tx1"/>
                          </a:solidFill>
                          <a:effectLst/>
                        </a:rPr>
                        <a:t>处</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干燥的有色布条</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干燥的有色布条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湿润的有色布条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湿润的有色布条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2410062"/>
                  </a:ext>
                </a:extLst>
              </a:tr>
              <a:tr h="512737">
                <a:tc>
                  <a:txBody>
                    <a:bodyPr/>
                    <a:lstStyle/>
                    <a:p>
                      <a:pPr algn="ctr">
                        <a:lnSpc>
                          <a:spcPct val="150000"/>
                        </a:lnSpc>
                        <a:spcAft>
                          <a:spcPts val="0"/>
                        </a:spcAft>
                      </a:pPr>
                      <a:r>
                        <a:rPr lang="en-US" sz="2800" b="0">
                          <a:solidFill>
                            <a:schemeClr val="tx1"/>
                          </a:solidFill>
                          <a:effectLst/>
                        </a:rPr>
                        <a:t>Ⅱ</a:t>
                      </a:r>
                      <a:r>
                        <a:rPr lang="zh-CN" sz="2800" b="0">
                          <a:solidFill>
                            <a:schemeClr val="tx1"/>
                          </a:solidFill>
                          <a:effectLst/>
                        </a:rPr>
                        <a:t>处</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碱石灰</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硅胶</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浓硫酸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无水氯化钙</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39838814"/>
                  </a:ext>
                </a:extLst>
              </a:tr>
              <a:tr h="1025474">
                <a:tc>
                  <a:txBody>
                    <a:bodyPr/>
                    <a:lstStyle/>
                    <a:p>
                      <a:pPr algn="ctr">
                        <a:lnSpc>
                          <a:spcPct val="150000"/>
                        </a:lnSpc>
                        <a:spcAft>
                          <a:spcPts val="0"/>
                        </a:spcAft>
                      </a:pPr>
                      <a:r>
                        <a:rPr lang="en-US" sz="2800" b="0">
                          <a:solidFill>
                            <a:schemeClr val="tx1"/>
                          </a:solidFill>
                          <a:effectLst/>
                        </a:rPr>
                        <a:t>Ⅲ</a:t>
                      </a:r>
                      <a:r>
                        <a:rPr lang="zh-CN" sz="2800" b="0">
                          <a:solidFill>
                            <a:schemeClr val="tx1"/>
                          </a:solidFill>
                          <a:effectLst/>
                        </a:rPr>
                        <a:t>处</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湿润的有色布条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湿润的有色布条</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干燥的有色布条</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干燥的有色布条</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1379903"/>
                  </a:ext>
                </a:extLst>
              </a:tr>
            </a:tbl>
          </a:graphicData>
        </a:graphic>
      </p:graphicFrame>
    </p:spTree>
    <p:extLst>
      <p:ext uri="{BB962C8B-B14F-4D97-AF65-F5344CB8AC3E}">
        <p14:creationId xmlns:p14="http://schemas.microsoft.com/office/powerpoint/2010/main" val="328323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9549"/>
            <a:ext cx="11723913" cy="4616648"/>
          </a:xfrm>
          <a:prstGeom prst="rect">
            <a:avLst/>
          </a:prstGeom>
        </p:spPr>
        <p:txBody>
          <a:bodyPr wrap="square">
            <a:spAutoFit/>
          </a:bodyPr>
          <a:lstStyle/>
          <a:p>
            <a:pPr>
              <a:lnSpc>
                <a:spcPct val="150000"/>
              </a:lnSpc>
            </a:pPr>
            <a:r>
              <a:rPr lang="en-US" altLang="zh-CN" sz="2800" dirty="0"/>
              <a:t>(4)</a:t>
            </a:r>
            <a:r>
              <a:rPr lang="zh-CN" altLang="zh-CN" sz="2800" dirty="0"/>
              <a:t>设计装置</a:t>
            </a:r>
            <a:r>
              <a:rPr lang="en-US" altLang="zh-CN" sz="2800" dirty="0"/>
              <a:t>D</a:t>
            </a:r>
            <a:r>
              <a:rPr lang="zh-CN" altLang="zh-CN" sz="2800" dirty="0"/>
              <a:t>、</a:t>
            </a:r>
            <a:r>
              <a:rPr lang="en-US" altLang="zh-CN" sz="2800" dirty="0"/>
              <a:t>E</a:t>
            </a:r>
            <a:r>
              <a:rPr lang="zh-CN" altLang="zh-CN" sz="2800" dirty="0"/>
              <a:t>的目的是比较氯、溴、碘的非金属性。当向</a:t>
            </a:r>
            <a:r>
              <a:rPr lang="en-US" altLang="zh-CN" sz="2800" dirty="0"/>
              <a:t>D</a:t>
            </a:r>
            <a:r>
              <a:rPr lang="zh-CN" altLang="zh-CN" sz="2800" dirty="0"/>
              <a:t>中缓慢通入一定量的氯气时</a:t>
            </a:r>
            <a:r>
              <a:rPr lang="en-US" altLang="zh-CN" sz="2800" dirty="0"/>
              <a:t>,</a:t>
            </a:r>
            <a:r>
              <a:rPr lang="zh-CN" altLang="zh-CN" sz="2800" dirty="0"/>
              <a:t>可以看到无色溶液逐渐变为</a:t>
            </a:r>
            <a:r>
              <a:rPr lang="zh-CN" altLang="zh-CN" sz="2800" u="sng" dirty="0"/>
              <a:t>　　　　　</a:t>
            </a:r>
            <a:r>
              <a:rPr lang="zh-CN" altLang="zh-CN" sz="2800" dirty="0"/>
              <a:t>色</a:t>
            </a:r>
            <a:r>
              <a:rPr lang="en-US" altLang="zh-CN" sz="2800" dirty="0"/>
              <a:t>,</a:t>
            </a:r>
            <a:r>
              <a:rPr lang="zh-CN" altLang="zh-CN" sz="2800" dirty="0"/>
              <a:t>说明氯的非金属性大于溴的。</a:t>
            </a:r>
            <a:r>
              <a:rPr lang="en-US" altLang="zh-CN" sz="2800" dirty="0"/>
              <a:t> </a:t>
            </a:r>
            <a:endParaRPr lang="zh-CN" altLang="zh-CN" sz="2800" dirty="0"/>
          </a:p>
          <a:p>
            <a:pPr>
              <a:lnSpc>
                <a:spcPct val="150000"/>
              </a:lnSpc>
            </a:pPr>
            <a:r>
              <a:rPr lang="en-US" altLang="zh-CN" sz="2800" dirty="0"/>
              <a:t>(5)</a:t>
            </a:r>
            <a:r>
              <a:rPr lang="zh-CN" altLang="zh-CN" sz="2800" dirty="0"/>
              <a:t>打开装置</a:t>
            </a:r>
            <a:r>
              <a:rPr lang="en-US" altLang="zh-CN" sz="2800" dirty="0"/>
              <a:t>D</a:t>
            </a:r>
            <a:r>
              <a:rPr lang="zh-CN" altLang="zh-CN" sz="2800" dirty="0"/>
              <a:t>中活塞</a:t>
            </a:r>
            <a:r>
              <a:rPr lang="en-US" altLang="zh-CN" sz="2800" dirty="0"/>
              <a:t>,</a:t>
            </a:r>
            <a:r>
              <a:rPr lang="zh-CN" altLang="zh-CN" sz="2800" dirty="0"/>
              <a:t>将少量溶液滴入装置</a:t>
            </a:r>
            <a:r>
              <a:rPr lang="en-US" altLang="zh-CN" sz="2800" dirty="0"/>
              <a:t>E</a:t>
            </a:r>
            <a:r>
              <a:rPr lang="zh-CN" altLang="zh-CN" sz="2800" dirty="0"/>
              <a:t>中</a:t>
            </a:r>
            <a:r>
              <a:rPr lang="en-US" altLang="zh-CN" sz="2800" dirty="0"/>
              <a:t>,</a:t>
            </a:r>
            <a:r>
              <a:rPr lang="zh-CN" altLang="zh-CN" sz="2800" dirty="0"/>
              <a:t>振荡。观察到的现象是</a:t>
            </a:r>
            <a:r>
              <a:rPr lang="zh-CN" altLang="zh-CN" sz="2800" u="sng" dirty="0"/>
              <a:t>　　　　</a:t>
            </a:r>
            <a:r>
              <a:rPr lang="en-US" altLang="zh-CN" sz="2800" u="sng" dirty="0"/>
              <a:t>             </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(6)</a:t>
            </a:r>
            <a:r>
              <a:rPr lang="zh-CN" altLang="zh-CN" sz="2800" dirty="0"/>
              <a:t>装置</a:t>
            </a:r>
            <a:r>
              <a:rPr lang="en-US" altLang="zh-CN" sz="2800" dirty="0"/>
              <a:t>F</a:t>
            </a:r>
            <a:r>
              <a:rPr lang="zh-CN" altLang="zh-CN" sz="2800" dirty="0"/>
              <a:t>中用足量的</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溶液吸收多余的氯气</a:t>
            </a:r>
            <a:r>
              <a:rPr lang="en-US" altLang="zh-CN" sz="2800" dirty="0"/>
              <a:t>,</a:t>
            </a:r>
            <a:r>
              <a:rPr lang="zh-CN" altLang="zh-CN" sz="2800" dirty="0"/>
              <a:t>试写出相应的离子反应方程式</a:t>
            </a:r>
            <a:r>
              <a:rPr lang="en-US" altLang="zh-CN" sz="2800" dirty="0"/>
              <a:t>:</a:t>
            </a:r>
            <a:r>
              <a:rPr lang="zh-CN" altLang="zh-CN" sz="2800" u="sng" dirty="0"/>
              <a:t>　　　　　　　</a:t>
            </a:r>
            <a:r>
              <a:rPr lang="en-US" altLang="zh-CN" sz="2800" u="sng" dirty="0"/>
              <a:t> </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84710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9778" y="279549"/>
            <a:ext cx="11723913" cy="6292877"/>
            <a:chOff x="234043" y="279549"/>
            <a:chExt cx="11723913" cy="6292877"/>
          </a:xfrm>
        </p:grpSpPr>
        <mc:AlternateContent xmlns:mc="http://schemas.openxmlformats.org/markup-compatibility/2006" xmlns:a14="http://schemas.microsoft.com/office/drawing/2010/main">
          <mc:Choice Requires="a14">
            <p:sp>
              <p:nvSpPr>
                <p:cNvPr id="2" name="矩形 1"/>
                <p:cNvSpPr/>
                <p:nvPr/>
              </p:nvSpPr>
              <p:spPr>
                <a:xfrm>
                  <a:off x="234043" y="279549"/>
                  <a:ext cx="11723913" cy="6292877"/>
                </a:xfrm>
                <a:prstGeom prst="rect">
                  <a:avLst/>
                </a:prstGeom>
              </p:spPr>
              <p:txBody>
                <a:bodyPr wrap="square">
                  <a:spAutoFit/>
                </a:bodyPr>
                <a:lstStyle/>
                <a:p>
                  <a:pPr>
                    <a:lnSpc>
                      <a:spcPct val="130000"/>
                    </a:lnSpc>
                  </a:pPr>
                  <a:r>
                    <a:rPr lang="zh-CN" altLang="zh-CN" sz="2800" b="1" dirty="0">
                      <a:solidFill>
                        <a:srgbClr val="DA251C"/>
                      </a:solidFill>
                    </a:rPr>
                    <a:t>解析</a:t>
                  </a:r>
                  <a:r>
                    <a:rPr lang="zh-CN" altLang="zh-CN" sz="2800" dirty="0"/>
                    <a:t>　</a:t>
                  </a:r>
                  <a:r>
                    <a:rPr lang="en-US" altLang="zh-CN" sz="2800" dirty="0"/>
                    <a:t>(1)</a:t>
                  </a:r>
                  <a:r>
                    <a:rPr lang="zh-CN" altLang="zh-CN" sz="2800" dirty="0"/>
                    <a:t>二氧化锰与浓盐酸在加热条件下反应生成氯化锰、氯气和水。</a:t>
                  </a:r>
                  <a:r>
                    <a:rPr lang="en-US" altLang="zh-CN" sz="2800" dirty="0"/>
                    <a:t>(2)</a:t>
                  </a:r>
                  <a:r>
                    <a:rPr lang="zh-CN" altLang="zh-CN" sz="2800" dirty="0"/>
                    <a:t>饱和食盐水可吸收</a:t>
                  </a:r>
                  <a:r>
                    <a:rPr lang="en-US" altLang="zh-CN" sz="2800" dirty="0" err="1"/>
                    <a:t>HCl</a:t>
                  </a:r>
                  <a:r>
                    <a:rPr lang="en-US" altLang="zh-CN" sz="2800" dirty="0"/>
                    <a:t>,</a:t>
                  </a:r>
                  <a:r>
                    <a:rPr lang="zh-CN" altLang="zh-CN" sz="2800" dirty="0"/>
                    <a:t>装置</a:t>
                  </a:r>
                  <a:r>
                    <a:rPr lang="en-US" altLang="zh-CN" sz="2800" dirty="0"/>
                    <a:t>B</a:t>
                  </a:r>
                  <a:r>
                    <a:rPr lang="zh-CN" altLang="zh-CN" sz="2800" dirty="0"/>
                    <a:t>中饱和食盐水的作用是除去</a:t>
                  </a:r>
                  <a:r>
                    <a:rPr lang="en-US" altLang="zh-CN" sz="2800" dirty="0"/>
                    <a:t>Cl</a:t>
                  </a:r>
                  <a:r>
                    <a:rPr lang="en-US" altLang="zh-CN" sz="2800" baseline="-25000" dirty="0"/>
                    <a:t>2</a:t>
                  </a:r>
                  <a:r>
                    <a:rPr lang="zh-CN" altLang="zh-CN" sz="2800" dirty="0"/>
                    <a:t>中混有的</a:t>
                  </a:r>
                  <a:r>
                    <a:rPr lang="en-US" altLang="zh-CN" sz="2800" dirty="0" err="1"/>
                    <a:t>HCl</a:t>
                  </a:r>
                  <a:r>
                    <a:rPr lang="zh-CN" altLang="zh-CN" sz="2800" dirty="0"/>
                    <a:t>。若装置</a:t>
                  </a:r>
                  <a:r>
                    <a:rPr lang="en-US" altLang="zh-CN" sz="2800" dirty="0"/>
                    <a:t>C</a:t>
                  </a:r>
                  <a:r>
                    <a:rPr lang="zh-CN" altLang="zh-CN" sz="2800" dirty="0"/>
                    <a:t>中发生堵塞</a:t>
                  </a:r>
                  <a:r>
                    <a:rPr lang="en-US" altLang="zh-CN" sz="2800" dirty="0"/>
                    <a:t>,B</a:t>
                  </a:r>
                  <a:r>
                    <a:rPr lang="zh-CN" altLang="zh-CN" sz="2800" dirty="0"/>
                    <a:t>中压强增大</a:t>
                  </a:r>
                  <a:r>
                    <a:rPr lang="en-US" altLang="zh-CN" sz="2800" dirty="0"/>
                    <a:t>,</a:t>
                  </a:r>
                  <a:r>
                    <a:rPr lang="zh-CN" altLang="zh-CN" sz="2800" dirty="0"/>
                    <a:t>长颈漏斗中液面会上升</a:t>
                  </a:r>
                  <a:r>
                    <a:rPr lang="en-US" altLang="zh-CN" sz="2800" dirty="0"/>
                    <a:t>,</a:t>
                  </a:r>
                  <a:r>
                    <a:rPr lang="zh-CN" altLang="zh-CN" sz="2800" dirty="0"/>
                    <a:t>形成水柱。</a:t>
                  </a:r>
                  <a:r>
                    <a:rPr lang="en-US" altLang="zh-CN" sz="2800" dirty="0"/>
                    <a:t>(3)</a:t>
                  </a:r>
                  <a:r>
                    <a:rPr lang="zh-CN" altLang="zh-CN" sz="2800" dirty="0"/>
                    <a:t>设计装置</a:t>
                  </a:r>
                  <a:r>
                    <a:rPr lang="en-US" altLang="zh-CN" sz="2800" dirty="0"/>
                    <a:t>C</a:t>
                  </a:r>
                  <a:r>
                    <a:rPr lang="zh-CN" altLang="zh-CN" sz="2800" dirty="0"/>
                    <a:t>的实验目的是验证氯气是否具有漂白性</a:t>
                  </a:r>
                  <a:r>
                    <a:rPr lang="en-US" altLang="zh-CN" sz="2800" dirty="0"/>
                    <a:t>,</a:t>
                  </a:r>
                  <a:r>
                    <a:rPr lang="zh-CN" altLang="zh-CN" sz="2800" dirty="0"/>
                    <a:t>氯气和水反应生成的次氯酸具有漂白性</a:t>
                  </a:r>
                  <a:r>
                    <a:rPr lang="en-US" altLang="zh-CN" sz="2800" dirty="0"/>
                    <a:t>,</a:t>
                  </a:r>
                  <a:r>
                    <a:rPr lang="zh-CN" altLang="zh-CN" sz="2800" dirty="0"/>
                    <a:t>则可将</a:t>
                  </a:r>
                  <a:r>
                    <a:rPr lang="en-US" altLang="zh-CN" sz="2800" dirty="0"/>
                    <a:t>Cl</a:t>
                  </a:r>
                  <a:r>
                    <a:rPr lang="en-US" altLang="zh-CN" sz="2800" baseline="-25000" dirty="0"/>
                    <a:t>2</a:t>
                  </a:r>
                  <a:r>
                    <a:rPr lang="zh-CN" altLang="zh-CN" sz="2800" dirty="0"/>
                    <a:t>依次通入湿润的有色布条、干燥剂、干燥的有色布条来验证氯气的漂白性。</a:t>
                  </a:r>
                  <a:r>
                    <a:rPr lang="en-US" altLang="zh-CN" sz="2800" dirty="0"/>
                    <a:t>Ⅱ</a:t>
                  </a:r>
                  <a:r>
                    <a:rPr lang="zh-CN" altLang="zh-CN" sz="2800" dirty="0"/>
                    <a:t>中应放固体干燥剂</a:t>
                  </a:r>
                  <a:r>
                    <a:rPr lang="en-US" altLang="zh-CN" sz="2800" dirty="0"/>
                    <a:t>,</a:t>
                  </a:r>
                  <a:r>
                    <a:rPr lang="zh-CN" altLang="zh-CN" sz="2800" dirty="0"/>
                    <a:t>所以选</a:t>
                  </a:r>
                  <a:r>
                    <a:rPr lang="en-US" altLang="zh-CN" sz="2800" dirty="0"/>
                    <a:t>d</a:t>
                  </a:r>
                  <a:r>
                    <a:rPr lang="zh-CN" altLang="zh-CN" sz="2800" dirty="0"/>
                    <a:t>。</a:t>
                  </a:r>
                  <a:r>
                    <a:rPr lang="en-US" altLang="zh-CN" sz="2800" dirty="0"/>
                    <a:t>(4)</a:t>
                  </a:r>
                  <a:r>
                    <a:rPr lang="zh-CN" altLang="zh-CN" sz="2800" dirty="0"/>
                    <a:t>当向</a:t>
                  </a:r>
                  <a:r>
                    <a:rPr lang="en-US" altLang="zh-CN" sz="2800" dirty="0"/>
                    <a:t>D</a:t>
                  </a:r>
                  <a:r>
                    <a:rPr lang="zh-CN" altLang="zh-CN" sz="2800" dirty="0"/>
                    <a:t>中缓慢通入一定量氯气时</a:t>
                  </a:r>
                  <a:r>
                    <a:rPr lang="en-US" altLang="zh-CN" sz="2800" dirty="0"/>
                    <a:t>,Cl</a:t>
                  </a:r>
                  <a:r>
                    <a:rPr lang="en-US" altLang="zh-CN" sz="2800" baseline="-25000" dirty="0"/>
                    <a:t>2</a:t>
                  </a:r>
                  <a:r>
                    <a:rPr lang="en-US" altLang="zh-CN" sz="2800" dirty="0"/>
                    <a:t>+2NaBr       Br</a:t>
                  </a:r>
                  <a:r>
                    <a:rPr lang="en-US" altLang="zh-CN" sz="2800" baseline="-25000" dirty="0"/>
                    <a:t>2</a:t>
                  </a:r>
                  <a:r>
                    <a:rPr lang="en-US" altLang="zh-CN" sz="2800" dirty="0"/>
                    <a:t>+2NaCl,</a:t>
                  </a:r>
                  <a:r>
                    <a:rPr lang="zh-CN" altLang="zh-CN" sz="2800" dirty="0"/>
                    <a:t>所以可以看到无色溶液逐渐变为黄色。</a:t>
                  </a:r>
                  <a:r>
                    <a:rPr lang="en-US" altLang="zh-CN" sz="2800" dirty="0"/>
                    <a:t>(5)</a:t>
                  </a:r>
                  <a:r>
                    <a:rPr lang="zh-CN" altLang="zh-CN" sz="2800" dirty="0"/>
                    <a:t>打开装置</a:t>
                  </a:r>
                  <a:r>
                    <a:rPr lang="en-US" altLang="zh-CN" sz="2800" dirty="0"/>
                    <a:t>D</a:t>
                  </a:r>
                  <a:r>
                    <a:rPr lang="zh-CN" altLang="zh-CN" sz="2800" dirty="0"/>
                    <a:t>中活塞</a:t>
                  </a:r>
                  <a:r>
                    <a:rPr lang="en-US" altLang="zh-CN" sz="2800" dirty="0"/>
                    <a:t>,</a:t>
                  </a:r>
                  <a:r>
                    <a:rPr lang="zh-CN" altLang="zh-CN" sz="2800" dirty="0"/>
                    <a:t>将含溴单质的少量溶液滴入含</a:t>
                  </a:r>
                  <a:r>
                    <a:rPr lang="en-US" altLang="zh-CN" sz="2800" dirty="0"/>
                    <a:t>KI</a:t>
                  </a:r>
                  <a:r>
                    <a:rPr lang="zh-CN" altLang="zh-CN" sz="2800" dirty="0"/>
                    <a:t>溶液和苯的装置</a:t>
                  </a:r>
                  <a:r>
                    <a:rPr lang="en-US" altLang="zh-CN" sz="2800" dirty="0"/>
                    <a:t>E</a:t>
                  </a:r>
                  <a:r>
                    <a:rPr lang="zh-CN" altLang="zh-CN" sz="2800" dirty="0"/>
                    <a:t>中</a:t>
                  </a:r>
                  <a:r>
                    <a:rPr lang="en-US" altLang="zh-CN" sz="2800" dirty="0"/>
                    <a:t>,</a:t>
                  </a:r>
                  <a:r>
                    <a:rPr lang="zh-CN" altLang="zh-CN" sz="2800" dirty="0"/>
                    <a:t>溴单质和碘化钾反应生成碘单质</a:t>
                  </a:r>
                  <a:r>
                    <a:rPr lang="en-US" altLang="zh-CN" sz="2800" dirty="0"/>
                    <a:t>,</a:t>
                  </a:r>
                  <a:r>
                    <a:rPr lang="zh-CN" altLang="zh-CN" sz="2800" dirty="0"/>
                    <a:t>碘单质溶于苯呈紫红色</a:t>
                  </a:r>
                  <a:r>
                    <a:rPr lang="en-US" altLang="zh-CN" sz="2800" dirty="0"/>
                    <a:t>,</a:t>
                  </a:r>
                  <a:r>
                    <a:rPr lang="zh-CN" altLang="zh-CN" sz="2800" dirty="0"/>
                    <a:t>振荡后观察到的现象为</a:t>
                  </a:r>
                  <a:r>
                    <a:rPr lang="en-US" altLang="zh-CN" sz="2800" dirty="0"/>
                    <a:t>E</a:t>
                  </a:r>
                  <a:r>
                    <a:rPr lang="zh-CN" altLang="zh-CN" sz="2800" dirty="0"/>
                    <a:t>中溶液分为两层</a:t>
                  </a:r>
                  <a:r>
                    <a:rPr lang="en-US" altLang="zh-CN" sz="2800" dirty="0"/>
                    <a:t>,</a:t>
                  </a:r>
                  <a:r>
                    <a:rPr lang="zh-CN" altLang="zh-CN" sz="2800" dirty="0"/>
                    <a:t>上层</a:t>
                  </a:r>
                  <a:r>
                    <a:rPr lang="en-US" altLang="zh-CN" sz="2800" dirty="0"/>
                    <a:t>(</a:t>
                  </a:r>
                  <a:r>
                    <a:rPr lang="zh-CN" altLang="zh-CN" sz="2800" dirty="0"/>
                    <a:t>苯层</a:t>
                  </a:r>
                  <a:r>
                    <a:rPr lang="en-US" altLang="zh-CN" sz="2800" dirty="0"/>
                    <a:t>)</a:t>
                  </a:r>
                  <a:r>
                    <a:rPr lang="zh-CN" altLang="zh-CN" sz="2800" dirty="0"/>
                    <a:t>为紫红色。</a:t>
                  </a:r>
                  <a:r>
                    <a:rPr lang="en-US" altLang="zh-CN" sz="2800" dirty="0"/>
                    <a:t>(6)Cl</a:t>
                  </a:r>
                  <a:r>
                    <a:rPr lang="en-US" altLang="zh-CN" sz="2800" baseline="-25000" dirty="0"/>
                    <a:t>2</a:t>
                  </a:r>
                  <a:r>
                    <a:rPr lang="zh-CN" altLang="zh-CN" sz="2800" dirty="0"/>
                    <a:t>具有氧化性</a:t>
                  </a:r>
                  <a:r>
                    <a:rPr lang="en-US" altLang="zh-CN" sz="2800" dirty="0"/>
                    <a:t>,</a:t>
                  </a:r>
                  <a:r>
                    <a:rPr lang="zh-CN" altLang="zh-CN" sz="2800" dirty="0"/>
                    <a:t>可将</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氧化为</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 </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79549"/>
                  <a:ext cx="11723913" cy="6292877"/>
                </a:xfrm>
                <a:prstGeom prst="rect">
                  <a:avLst/>
                </a:prstGeom>
                <a:blipFill>
                  <a:blip r:embed="rId2"/>
                  <a:stretch>
                    <a:fillRect l="-1040" r="-1247" b="-775"/>
                  </a:stretch>
                </a:blipFill>
              </p:spPr>
              <p:txBody>
                <a:bodyPr/>
                <a:lstStyle/>
                <a:p>
                  <a:r>
                    <a:rPr lang="zh-CN" altLang="en-US">
                      <a:noFill/>
                    </a:rPr>
                    <a:t> </a:t>
                  </a:r>
                </a:p>
              </p:txBody>
            </p:sp>
          </mc:Fallback>
        </mc:AlternateContent>
        <p:pic>
          <p:nvPicPr>
            <p:cNvPr id="14" name="图片 13"/>
            <p:cNvPicPr/>
            <p:nvPr/>
          </p:nvPicPr>
          <p:blipFill>
            <a:blip r:embed="rId3"/>
            <a:stretch>
              <a:fillRect/>
            </a:stretch>
          </p:blipFill>
          <p:spPr>
            <a:xfrm>
              <a:off x="4957125" y="3777941"/>
              <a:ext cx="586530" cy="333217"/>
            </a:xfrm>
            <a:prstGeom prst="rect">
              <a:avLst/>
            </a:prstGeom>
          </p:spPr>
        </p:pic>
      </p:grpSp>
    </p:spTree>
    <p:extLst>
      <p:ext uri="{BB962C8B-B14F-4D97-AF65-F5344CB8AC3E}">
        <p14:creationId xmlns:p14="http://schemas.microsoft.com/office/powerpoint/2010/main" val="302533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884134"/>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49" y="3412455"/>
            <a:ext cx="8102733" cy="154865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氯气</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次氯酸、次氯酸盐</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070450" y="1995713"/>
            <a:ext cx="1729439"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p:cNvPr>
          <p:cNvSpPr/>
          <p:nvPr/>
        </p:nvSpPr>
        <p:spPr>
          <a:xfrm>
            <a:off x="3604561" y="1997597"/>
            <a:ext cx="1729439"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p:cNvPr>
          <p:cNvSpPr/>
          <p:nvPr/>
        </p:nvSpPr>
        <p:spPr>
          <a:xfrm>
            <a:off x="6138672" y="1997597"/>
            <a:ext cx="2398971"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p:cNvPr>
          <p:cNvSpPr/>
          <p:nvPr/>
        </p:nvSpPr>
        <p:spPr>
          <a:xfrm>
            <a:off x="9342314" y="1997597"/>
            <a:ext cx="2398971"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5" name="组合 4"/>
          <p:cNvGrpSpPr/>
          <p:nvPr/>
        </p:nvGrpSpPr>
        <p:grpSpPr>
          <a:xfrm>
            <a:off x="234043" y="431949"/>
            <a:ext cx="11723913" cy="4055149"/>
            <a:chOff x="234043" y="431949"/>
            <a:chExt cx="11723913" cy="4055149"/>
          </a:xfrm>
        </p:grpSpPr>
        <mc:AlternateContent xmlns:mc="http://schemas.openxmlformats.org/markup-compatibility/2006" xmlns:a14="http://schemas.microsoft.com/office/drawing/2010/main">
          <mc:Choice Requires="a14">
            <p:sp>
              <p:nvSpPr>
                <p:cNvPr id="2" name="矩形 1"/>
                <p:cNvSpPr/>
                <p:nvPr/>
              </p:nvSpPr>
              <p:spPr>
                <a:xfrm>
                  <a:off x="234043" y="431949"/>
                  <a:ext cx="11723913" cy="4055149"/>
                </a:xfrm>
                <a:prstGeom prst="rect">
                  <a:avLst/>
                </a:prstGeom>
              </p:spPr>
              <p:txBody>
                <a:bodyPr wrap="square">
                  <a:spAutoFit/>
                </a:bodyPr>
                <a:lstStyle/>
                <a:p>
                  <a:pPr>
                    <a:lnSpc>
                      <a:spcPct val="150000"/>
                    </a:lnSpc>
                  </a:pPr>
                  <a:r>
                    <a:rPr lang="zh-CN" altLang="zh-CN" sz="2800" b="1" dirty="0">
                      <a:solidFill>
                        <a:srgbClr val="DA251C"/>
                      </a:solidFill>
                    </a:rPr>
                    <a:t>答案</a:t>
                  </a:r>
                  <a:r>
                    <a:rPr lang="zh-CN" altLang="zh-CN" sz="2800" dirty="0"/>
                    <a:t>　</a:t>
                  </a:r>
                  <a:r>
                    <a:rPr lang="en-US" altLang="zh-CN" sz="2800" dirty="0"/>
                    <a:t>(1)MnO</a:t>
                  </a:r>
                  <a:r>
                    <a:rPr lang="en-US" altLang="zh-CN" sz="2800" baseline="-25000" dirty="0"/>
                    <a:t>2</a:t>
                  </a:r>
                  <a:r>
                    <a:rPr lang="en-US" altLang="zh-CN" sz="2800" dirty="0"/>
                    <a:t>+4HCl(</a:t>
                  </a:r>
                  <a:r>
                    <a:rPr lang="zh-CN" altLang="zh-CN" sz="2800" dirty="0"/>
                    <a:t>浓</a:t>
                  </a:r>
                  <a:r>
                    <a:rPr lang="en-US" altLang="zh-CN" sz="2800" dirty="0"/>
                    <a:t>)          MnCl</a:t>
                  </a:r>
                  <a:r>
                    <a:rPr lang="en-US" altLang="zh-CN" sz="2800" baseline="-25000" dirty="0"/>
                    <a:t>2</a:t>
                  </a:r>
                  <a:r>
                    <a:rPr lang="en-US" altLang="zh-CN" sz="2800" dirty="0"/>
                    <a:t>+Cl</a:t>
                  </a:r>
                  <a:r>
                    <a:rPr lang="en-US" altLang="zh-CN" sz="2800" baseline="-25000" dirty="0"/>
                    <a:t>2</a:t>
                  </a:r>
                  <a:r>
                    <a:rPr lang="en-US" altLang="zh-CN" sz="2800" dirty="0"/>
                    <a:t>↑+2H</a:t>
                  </a:r>
                  <a:r>
                    <a:rPr lang="en-US" altLang="zh-CN" sz="2800" baseline="-25000" dirty="0"/>
                    <a:t>2</a:t>
                  </a:r>
                  <a:r>
                    <a:rPr lang="en-US" altLang="zh-CN" sz="2800" dirty="0"/>
                    <a:t>O</a:t>
                  </a:r>
                  <a:endParaRPr lang="zh-CN" altLang="zh-CN" sz="2800" dirty="0"/>
                </a:p>
                <a:p>
                  <a:pPr>
                    <a:lnSpc>
                      <a:spcPct val="150000"/>
                    </a:lnSpc>
                  </a:pPr>
                  <a:r>
                    <a:rPr lang="en-US" altLang="zh-CN" sz="2800" dirty="0"/>
                    <a:t>(2)</a:t>
                  </a:r>
                  <a:r>
                    <a:rPr lang="zh-CN" altLang="zh-CN" sz="2800" dirty="0"/>
                    <a:t>除去</a:t>
                  </a:r>
                  <a:r>
                    <a:rPr lang="en-US" altLang="zh-CN" sz="2800" dirty="0"/>
                    <a:t>Cl</a:t>
                  </a:r>
                  <a:r>
                    <a:rPr lang="en-US" altLang="zh-CN" sz="2800" baseline="-25000" dirty="0"/>
                    <a:t>2</a:t>
                  </a:r>
                  <a:r>
                    <a:rPr lang="zh-CN" altLang="zh-CN" sz="2800" dirty="0"/>
                    <a:t>中混有的</a:t>
                  </a:r>
                  <a:r>
                    <a:rPr lang="en-US" altLang="zh-CN" sz="2800" dirty="0" err="1"/>
                    <a:t>HCl</a:t>
                  </a:r>
                  <a:r>
                    <a:rPr lang="zh-CN" altLang="zh-CN" sz="2800" dirty="0"/>
                    <a:t>　长颈漏斗中液面上升</a:t>
                  </a:r>
                  <a:r>
                    <a:rPr lang="en-US" altLang="zh-CN" sz="2800" dirty="0"/>
                    <a:t>,</a:t>
                  </a:r>
                  <a:r>
                    <a:rPr lang="zh-CN" altLang="zh-CN" sz="2800" dirty="0"/>
                    <a:t>形成水柱</a:t>
                  </a:r>
                </a:p>
                <a:p>
                  <a:pPr>
                    <a:lnSpc>
                      <a:spcPct val="150000"/>
                    </a:lnSpc>
                  </a:pPr>
                  <a:r>
                    <a:rPr lang="en-US" altLang="zh-CN" sz="2800" dirty="0"/>
                    <a:t>(3)d</a:t>
                  </a:r>
                  <a:r>
                    <a:rPr lang="zh-CN" altLang="zh-CN" sz="2800" dirty="0"/>
                    <a:t>　</a:t>
                  </a:r>
                  <a:endParaRPr lang="en-US" altLang="zh-CN" sz="2800" dirty="0"/>
                </a:p>
                <a:p>
                  <a:pPr>
                    <a:lnSpc>
                      <a:spcPct val="150000"/>
                    </a:lnSpc>
                  </a:pPr>
                  <a:r>
                    <a:rPr lang="en-US" altLang="zh-CN" sz="2800" dirty="0"/>
                    <a:t>(4)</a:t>
                  </a:r>
                  <a:r>
                    <a:rPr lang="zh-CN" altLang="zh-CN" sz="2800" dirty="0"/>
                    <a:t>黄　</a:t>
                  </a:r>
                  <a:endParaRPr lang="en-US" altLang="zh-CN" sz="2800" dirty="0"/>
                </a:p>
                <a:p>
                  <a:pPr>
                    <a:lnSpc>
                      <a:spcPct val="150000"/>
                    </a:lnSpc>
                  </a:pPr>
                  <a:r>
                    <a:rPr lang="en-US" altLang="zh-CN" sz="2800" dirty="0"/>
                    <a:t>(5) E</a:t>
                  </a:r>
                  <a:r>
                    <a:rPr lang="zh-CN" altLang="zh-CN" sz="2800" dirty="0"/>
                    <a:t>中溶液分为两层</a:t>
                  </a:r>
                  <a:r>
                    <a:rPr lang="en-US" altLang="zh-CN" sz="2800" dirty="0"/>
                    <a:t>,</a:t>
                  </a:r>
                  <a:r>
                    <a:rPr lang="zh-CN" altLang="zh-CN" sz="2800" dirty="0"/>
                    <a:t>上层</a:t>
                  </a:r>
                  <a:r>
                    <a:rPr lang="en-US" altLang="zh-CN" sz="2800" dirty="0"/>
                    <a:t>(</a:t>
                  </a:r>
                  <a:r>
                    <a:rPr lang="zh-CN" altLang="zh-CN" sz="2800" dirty="0"/>
                    <a:t>苯层</a:t>
                  </a:r>
                  <a:r>
                    <a:rPr lang="en-US" altLang="zh-CN" sz="2800" dirty="0"/>
                    <a:t>)</a:t>
                  </a:r>
                  <a:r>
                    <a:rPr lang="zh-CN" altLang="zh-CN" sz="2800" dirty="0"/>
                    <a:t>为紫红色　</a:t>
                  </a:r>
                  <a:endParaRPr lang="en-US" altLang="zh-CN" sz="2800" dirty="0"/>
                </a:p>
                <a:p>
                  <a:pPr>
                    <a:lnSpc>
                      <a:spcPct val="150000"/>
                    </a:lnSpc>
                  </a:pPr>
                  <a:r>
                    <a:rPr lang="en-US" altLang="zh-CN" sz="2800" dirty="0"/>
                    <a:t>(6)S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+Cl</a:t>
                  </a:r>
                  <a:r>
                    <a:rPr lang="en-US" altLang="zh-CN" sz="2800" baseline="-25000" dirty="0"/>
                    <a:t>2</a:t>
                  </a:r>
                  <a:r>
                    <a:rPr lang="en-US" altLang="zh-CN" sz="2800" dirty="0"/>
                    <a:t>+H</a:t>
                  </a:r>
                  <a:r>
                    <a:rPr lang="en-US" altLang="zh-CN" sz="2800" baseline="-25000" dirty="0"/>
                    <a:t>2</a:t>
                  </a:r>
                  <a:r>
                    <a:rPr lang="en-US" altLang="zh-CN" sz="2800" dirty="0"/>
                    <a:t>O        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+2Cl</a:t>
                  </a:r>
                  <a:r>
                    <a:rPr lang="en-US" altLang="zh-CN" sz="2800" baseline="30000" dirty="0"/>
                    <a:t>-</a:t>
                  </a:r>
                  <a:r>
                    <a:rPr lang="en-US" altLang="zh-CN" sz="2800" dirty="0"/>
                    <a:t>+2H</a:t>
                  </a:r>
                  <a:r>
                    <a:rPr lang="en-US" altLang="zh-CN" sz="2800" baseline="30000" dirty="0"/>
                    <a:t>+</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431949"/>
                  <a:ext cx="11723913" cy="4055149"/>
                </a:xfrm>
                <a:prstGeom prst="rect">
                  <a:avLst/>
                </a:prstGeom>
                <a:blipFill>
                  <a:blip r:embed="rId2"/>
                  <a:stretch>
                    <a:fillRect l="-1040" b="-150"/>
                  </a:stretch>
                </a:blipFill>
              </p:spPr>
              <p:txBody>
                <a:bodyPr/>
                <a:lstStyle/>
                <a:p>
                  <a:r>
                    <a:rPr lang="zh-CN" altLang="en-US">
                      <a:noFill/>
                    </a:rPr>
                    <a:t> </a:t>
                  </a:r>
                </a:p>
              </p:txBody>
            </p:sp>
          </mc:Fallback>
        </mc:AlternateContent>
        <p:pic>
          <p:nvPicPr>
            <p:cNvPr id="15" name="图片 14"/>
            <p:cNvPicPr/>
            <p:nvPr/>
          </p:nvPicPr>
          <p:blipFill>
            <a:blip r:embed="rId3"/>
            <a:stretch>
              <a:fillRect/>
            </a:stretch>
          </p:blipFill>
          <p:spPr>
            <a:xfrm>
              <a:off x="4378960" y="475129"/>
              <a:ext cx="587057" cy="529202"/>
            </a:xfrm>
            <a:prstGeom prst="rect">
              <a:avLst/>
            </a:prstGeom>
          </p:spPr>
        </p:pic>
        <p:pic>
          <p:nvPicPr>
            <p:cNvPr id="16" name="图片 15"/>
            <p:cNvPicPr/>
            <p:nvPr/>
          </p:nvPicPr>
          <p:blipFill>
            <a:blip r:embed="rId4"/>
            <a:stretch>
              <a:fillRect/>
            </a:stretch>
          </p:blipFill>
          <p:spPr>
            <a:xfrm>
              <a:off x="3164205" y="3929268"/>
              <a:ext cx="483532" cy="274704"/>
            </a:xfrm>
            <a:prstGeom prst="rect">
              <a:avLst/>
            </a:prstGeom>
          </p:spPr>
        </p:pic>
      </p:grpSp>
    </p:spTree>
    <p:extLst>
      <p:ext uri="{BB962C8B-B14F-4D97-AF65-F5344CB8AC3E}">
        <p14:creationId xmlns:p14="http://schemas.microsoft.com/office/powerpoint/2010/main" val="28149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80156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2  </a:t>
            </a:r>
            <a:r>
              <a:rPr lang="zh-CN" altLang="en-US" sz="2800" dirty="0">
                <a:solidFill>
                  <a:srgbClr val="DA251C"/>
                </a:solidFill>
              </a:rPr>
              <a:t>氯水的成分及性质</a:t>
            </a:r>
            <a:endParaRPr lang="zh-CN"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HH14.jpg" descr="id:2147521010;FounderCES"/>
          <p:cNvPicPr/>
          <p:nvPr/>
        </p:nvPicPr>
        <p:blipFill>
          <a:blip r:embed="rId2"/>
          <a:stretch>
            <a:fillRect/>
          </a:stretch>
        </p:blipFill>
        <p:spPr>
          <a:xfrm>
            <a:off x="3149253" y="4069294"/>
            <a:ext cx="5820470" cy="2220686"/>
          </a:xfrm>
          <a:prstGeom prst="rect">
            <a:avLst/>
          </a:prstGeom>
        </p:spPr>
      </p:pic>
      <p:grpSp>
        <p:nvGrpSpPr>
          <p:cNvPr id="4" name="组合 3"/>
          <p:cNvGrpSpPr/>
          <p:nvPr/>
        </p:nvGrpSpPr>
        <p:grpSpPr>
          <a:xfrm>
            <a:off x="335643" y="1391638"/>
            <a:ext cx="11622313" cy="2677656"/>
            <a:chOff x="335643" y="1391638"/>
            <a:chExt cx="11622313" cy="2677656"/>
          </a:xfrm>
        </p:grpSpPr>
        <p:sp>
          <p:nvSpPr>
            <p:cNvPr id="3" name="矩形 2">
              <a:extLst>
                <a:ext uri="{FF2B5EF4-FFF2-40B4-BE49-F238E27FC236}">
                  <a16:creationId xmlns:a16="http://schemas.microsoft.com/office/drawing/2014/main" xmlns="" id="{714F6134-7288-4796-8499-E211F9E0561B}"/>
                </a:ext>
              </a:extLst>
            </p:cNvPr>
            <p:cNvSpPr/>
            <p:nvPr/>
          </p:nvSpPr>
          <p:spPr>
            <a:xfrm>
              <a:off x="335643" y="1391638"/>
              <a:ext cx="11622313" cy="2677656"/>
            </a:xfrm>
            <a:prstGeom prst="rect">
              <a:avLst/>
            </a:prstGeom>
          </p:spPr>
          <p:txBody>
            <a:bodyPr wrap="square">
              <a:spAutoFit/>
            </a:bodyPr>
            <a:lstStyle/>
            <a:p>
              <a:pPr>
                <a:lnSpc>
                  <a:spcPct val="150000"/>
                </a:lnSpc>
              </a:pPr>
              <a:r>
                <a:rPr lang="en-US" altLang="zh-CN" sz="2800" b="1" dirty="0"/>
                <a:t>1.</a:t>
              </a:r>
              <a:r>
                <a:rPr lang="zh-CN" altLang="zh-CN" sz="2800" b="1" dirty="0"/>
                <a:t>氯水的成分</a:t>
              </a:r>
            </a:p>
            <a:p>
              <a:pPr>
                <a:lnSpc>
                  <a:spcPct val="150000"/>
                </a:lnSpc>
              </a:pPr>
              <a:r>
                <a:rPr lang="zh-CN" altLang="zh-CN" sz="2800" dirty="0"/>
                <a:t>氯水中存在三个平衡</a:t>
              </a:r>
              <a:r>
                <a:rPr lang="en-US" altLang="zh-CN" sz="2800" dirty="0"/>
                <a:t>:(1)Cl</a:t>
              </a:r>
              <a:r>
                <a:rPr lang="en-US" altLang="zh-CN" sz="2800" baseline="-25000" dirty="0"/>
                <a:t>2</a:t>
              </a:r>
              <a:r>
                <a:rPr lang="en-US" altLang="zh-CN" sz="2800" dirty="0"/>
                <a:t>+H</a:t>
              </a:r>
              <a:r>
                <a:rPr lang="en-US" altLang="zh-CN" sz="2800" baseline="-25000" dirty="0"/>
                <a:t>2</a:t>
              </a:r>
              <a:r>
                <a:rPr lang="en-US" altLang="zh-CN" sz="2800" dirty="0"/>
                <a:t>O        </a:t>
              </a:r>
              <a:r>
                <a:rPr lang="en-US" altLang="zh-CN" sz="2800" dirty="0" err="1"/>
                <a:t>HCl+HClO</a:t>
              </a:r>
              <a:r>
                <a:rPr lang="en-US" altLang="zh-CN" sz="2800" dirty="0"/>
                <a:t>,(2)</a:t>
              </a:r>
              <a:r>
                <a:rPr lang="en-US" altLang="zh-CN" sz="2800" dirty="0" err="1"/>
                <a:t>HClO</a:t>
              </a:r>
              <a:r>
                <a:rPr lang="en-US" altLang="zh-CN" sz="2800" dirty="0"/>
                <a:t>       H</a:t>
              </a:r>
              <a:r>
                <a:rPr lang="en-US" altLang="zh-CN" sz="2800" baseline="30000" dirty="0"/>
                <a:t>+</a:t>
              </a:r>
              <a:r>
                <a:rPr lang="en-US" altLang="zh-CN" sz="2800" dirty="0"/>
                <a:t>+</a:t>
              </a:r>
              <a:r>
                <a:rPr lang="en-US" altLang="zh-CN" sz="2800" dirty="0" err="1"/>
                <a:t>ClO</a:t>
              </a:r>
              <a:r>
                <a:rPr lang="en-US" altLang="zh-CN" sz="2800" baseline="30000" dirty="0"/>
                <a:t>-</a:t>
              </a:r>
              <a:r>
                <a:rPr lang="en-US" altLang="zh-CN" sz="2800" dirty="0"/>
                <a:t>, (3)H</a:t>
              </a:r>
              <a:r>
                <a:rPr lang="en-US" altLang="zh-CN" sz="2800" baseline="-25000" dirty="0"/>
                <a:t>2</a:t>
              </a:r>
              <a:r>
                <a:rPr lang="en-US" altLang="zh-CN" sz="2800" dirty="0"/>
                <a:t>O        H</a:t>
              </a:r>
              <a:r>
                <a:rPr lang="en-US" altLang="zh-CN" sz="2800" baseline="30000" dirty="0"/>
                <a:t>+</a:t>
              </a:r>
              <a:r>
                <a:rPr lang="en-US" altLang="zh-CN" sz="2800" dirty="0"/>
                <a:t>+OH</a:t>
              </a:r>
              <a:r>
                <a:rPr lang="en-US" altLang="zh-CN" sz="2800" baseline="30000" dirty="0"/>
                <a:t>-</a:t>
              </a:r>
              <a:r>
                <a:rPr lang="zh-CN" altLang="zh-CN" sz="2800" dirty="0"/>
                <a:t>。根据可逆反应的特点</a:t>
              </a:r>
              <a:r>
                <a:rPr lang="en-US" altLang="zh-CN" sz="2800" dirty="0"/>
                <a:t>,</a:t>
              </a:r>
              <a:r>
                <a:rPr lang="zh-CN" altLang="zh-CN" sz="2800" dirty="0"/>
                <a:t>即可得出新制氯水中存在的各种微粒。</a:t>
              </a:r>
            </a:p>
          </p:txBody>
        </p:sp>
        <p:pic>
          <p:nvPicPr>
            <p:cNvPr id="12" name="图片 11"/>
            <p:cNvPicPr/>
            <p:nvPr/>
          </p:nvPicPr>
          <p:blipFill>
            <a:blip r:embed="rId3"/>
            <a:stretch>
              <a:fillRect/>
            </a:stretch>
          </p:blipFill>
          <p:spPr>
            <a:xfrm>
              <a:off x="5489036" y="2278343"/>
              <a:ext cx="570452" cy="324083"/>
            </a:xfrm>
            <a:prstGeom prst="rect">
              <a:avLst/>
            </a:prstGeom>
          </p:spPr>
        </p:pic>
        <p:pic>
          <p:nvPicPr>
            <p:cNvPr id="13" name="图片 12"/>
            <p:cNvPicPr/>
            <p:nvPr/>
          </p:nvPicPr>
          <p:blipFill>
            <a:blip r:embed="rId3"/>
            <a:stretch>
              <a:fillRect/>
            </a:stretch>
          </p:blipFill>
          <p:spPr>
            <a:xfrm>
              <a:off x="9161876" y="2278343"/>
              <a:ext cx="570452" cy="324083"/>
            </a:xfrm>
            <a:prstGeom prst="rect">
              <a:avLst/>
            </a:prstGeom>
          </p:spPr>
        </p:pic>
        <p:pic>
          <p:nvPicPr>
            <p:cNvPr id="14" name="图片 13"/>
            <p:cNvPicPr/>
            <p:nvPr/>
          </p:nvPicPr>
          <p:blipFill>
            <a:blip r:embed="rId3"/>
            <a:stretch>
              <a:fillRect/>
            </a:stretch>
          </p:blipFill>
          <p:spPr>
            <a:xfrm>
              <a:off x="1554576" y="2909533"/>
              <a:ext cx="570452" cy="324083"/>
            </a:xfrm>
            <a:prstGeom prst="rect">
              <a:avLst/>
            </a:prstGeom>
          </p:spPr>
        </p:pic>
      </p:grpSp>
    </p:spTree>
    <p:extLst>
      <p:ext uri="{BB962C8B-B14F-4D97-AF65-F5344CB8AC3E}">
        <p14:creationId xmlns:p14="http://schemas.microsoft.com/office/powerpoint/2010/main" val="1923129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43841" y="312735"/>
            <a:ext cx="11714116" cy="2677656"/>
          </a:xfrm>
          <a:prstGeom prst="rect">
            <a:avLst/>
          </a:prstGeom>
        </p:spPr>
        <p:txBody>
          <a:bodyPr wrap="square">
            <a:spAutoFit/>
          </a:bodyPr>
          <a:lstStyle/>
          <a:p>
            <a:pPr>
              <a:lnSpc>
                <a:spcPct val="150000"/>
              </a:lnSpc>
            </a:pPr>
            <a:r>
              <a:rPr lang="en-US" altLang="zh-CN" sz="2800" b="1" dirty="0"/>
              <a:t>2.</a:t>
            </a:r>
            <a:r>
              <a:rPr lang="zh-CN" altLang="zh-CN" sz="2800" b="1" dirty="0"/>
              <a:t>氯水的多重性质</a:t>
            </a:r>
          </a:p>
          <a:p>
            <a:pPr>
              <a:lnSpc>
                <a:spcPct val="150000"/>
              </a:lnSpc>
            </a:pPr>
            <a:r>
              <a:rPr lang="zh-CN" altLang="zh-CN" sz="2800" dirty="0"/>
              <a:t>新制氯水的多种成分决定了它具有多重性质</a:t>
            </a:r>
            <a:r>
              <a:rPr lang="en-US" altLang="zh-CN" sz="2800" dirty="0"/>
              <a:t>:(1)Cl</a:t>
            </a:r>
            <a:r>
              <a:rPr lang="en-US" altLang="zh-CN" sz="2800" baseline="-25000" dirty="0"/>
              <a:t>2</a:t>
            </a:r>
            <a:r>
              <a:rPr lang="zh-CN" altLang="zh-CN" sz="2800" dirty="0"/>
              <a:t>的强氧化性</a:t>
            </a:r>
            <a:r>
              <a:rPr lang="en-US" altLang="zh-CN" sz="2800" dirty="0"/>
              <a:t>;(2)</a:t>
            </a:r>
            <a:r>
              <a:rPr lang="en-US" altLang="zh-CN" sz="2800" dirty="0" err="1"/>
              <a:t>HCl</a:t>
            </a:r>
            <a:r>
              <a:rPr lang="zh-CN" altLang="zh-CN" sz="2800" dirty="0"/>
              <a:t>的强酸性</a:t>
            </a:r>
            <a:r>
              <a:rPr lang="en-US" altLang="zh-CN" sz="2800" dirty="0"/>
              <a:t>;(3)</a:t>
            </a:r>
            <a:r>
              <a:rPr lang="en-US" altLang="zh-CN" sz="2800" dirty="0" err="1"/>
              <a:t>HClO</a:t>
            </a:r>
            <a:r>
              <a:rPr lang="zh-CN" altLang="zh-CN" sz="2800" dirty="0"/>
              <a:t>的强氧化性、弱酸性、不稳定性</a:t>
            </a:r>
            <a:r>
              <a:rPr lang="en-US" altLang="zh-CN" sz="2800" dirty="0"/>
              <a:t>;(4)Cl</a:t>
            </a:r>
            <a:r>
              <a:rPr lang="en-US" altLang="zh-CN" sz="2800" baseline="30000" dirty="0"/>
              <a:t>-</a:t>
            </a:r>
            <a:r>
              <a:rPr lang="zh-CN" altLang="zh-CN" sz="2800" dirty="0"/>
              <a:t>的性质。在不同的反应中</a:t>
            </a:r>
            <a:r>
              <a:rPr lang="en-US" altLang="zh-CN" sz="2800" dirty="0"/>
              <a:t>,</a:t>
            </a:r>
            <a:r>
              <a:rPr lang="zh-CN" altLang="zh-CN" sz="2800" dirty="0"/>
              <a:t>新制氯水中起作用的成分不同。</a:t>
            </a:r>
          </a:p>
        </p:txBody>
      </p:sp>
      <p:pic>
        <p:nvPicPr>
          <p:cNvPr id="8" name="HX4-2-3.jpg" descr="id:2147521017;FounderCES"/>
          <p:cNvPicPr/>
          <p:nvPr/>
        </p:nvPicPr>
        <p:blipFill>
          <a:blip r:embed="rId2"/>
          <a:stretch>
            <a:fillRect/>
          </a:stretch>
        </p:blipFill>
        <p:spPr>
          <a:xfrm>
            <a:off x="6059488" y="2375522"/>
            <a:ext cx="4774416" cy="4184636"/>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771373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43841" y="842998"/>
            <a:ext cx="11714116" cy="1954959"/>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zh-CN" altLang="zh-CN" sz="2800" dirty="0"/>
              <a:t>新制氯水作氧化剂时</a:t>
            </a:r>
            <a:r>
              <a:rPr lang="en-US" altLang="zh-CN" sz="2800" dirty="0"/>
              <a:t>,</a:t>
            </a:r>
            <a:r>
              <a:rPr lang="zh-CN" altLang="zh-CN" sz="2800" dirty="0"/>
              <a:t>若</a:t>
            </a:r>
            <a:r>
              <a:rPr lang="en-US" altLang="zh-CN" sz="2800" dirty="0"/>
              <a:t>Cl</a:t>
            </a:r>
            <a:r>
              <a:rPr lang="en-US" altLang="zh-CN" sz="2800" baseline="-25000" dirty="0"/>
              <a:t>2</a:t>
            </a:r>
            <a:r>
              <a:rPr lang="zh-CN" altLang="zh-CN" sz="2800" dirty="0"/>
              <a:t>能发生反应</a:t>
            </a:r>
            <a:r>
              <a:rPr lang="en-US" altLang="zh-CN" sz="2800" dirty="0"/>
              <a:t>,</a:t>
            </a:r>
            <a:r>
              <a:rPr lang="zh-CN" altLang="zh-CN" sz="2800" dirty="0"/>
              <a:t>则认为主要是</a:t>
            </a:r>
            <a:r>
              <a:rPr lang="en-US" altLang="zh-CN" sz="2800" dirty="0"/>
              <a:t>Cl</a:t>
            </a:r>
            <a:r>
              <a:rPr lang="en-US" altLang="zh-CN" sz="2800" baseline="-25000" dirty="0"/>
              <a:t>2</a:t>
            </a:r>
            <a:r>
              <a:rPr lang="zh-CN" altLang="zh-CN" sz="2800" dirty="0"/>
              <a:t>反应</a:t>
            </a:r>
            <a:r>
              <a:rPr lang="en-US" altLang="zh-CN" sz="2800" dirty="0"/>
              <a:t>,</a:t>
            </a:r>
            <a:r>
              <a:rPr lang="zh-CN" altLang="zh-CN" sz="2800" dirty="0"/>
              <a:t>若</a:t>
            </a:r>
            <a:r>
              <a:rPr lang="en-US" altLang="zh-CN" sz="2800" dirty="0"/>
              <a:t>Cl</a:t>
            </a:r>
            <a:r>
              <a:rPr lang="en-US" altLang="zh-CN" sz="2800" baseline="-25000" dirty="0"/>
              <a:t>2</a:t>
            </a:r>
            <a:r>
              <a:rPr lang="zh-CN" altLang="zh-CN" sz="2800" dirty="0"/>
              <a:t>不能发生反应</a:t>
            </a:r>
            <a:r>
              <a:rPr lang="en-US" altLang="zh-CN" sz="2800" dirty="0"/>
              <a:t>,</a:t>
            </a:r>
            <a:r>
              <a:rPr lang="zh-CN" altLang="zh-CN" sz="2800" dirty="0"/>
              <a:t>则认为是</a:t>
            </a:r>
            <a:r>
              <a:rPr lang="en-US" altLang="zh-CN" sz="2800" dirty="0" err="1"/>
              <a:t>HClO</a:t>
            </a:r>
            <a:r>
              <a:rPr lang="zh-CN" altLang="zh-CN" sz="2800" dirty="0"/>
              <a:t>发生反应</a:t>
            </a:r>
            <a:r>
              <a:rPr lang="en-US" altLang="zh-CN" sz="2800" dirty="0"/>
              <a:t>;</a:t>
            </a:r>
            <a:r>
              <a:rPr lang="zh-CN" altLang="zh-CN" sz="2800" dirty="0"/>
              <a:t>新制氯水与足量强碱反应时</a:t>
            </a:r>
            <a:r>
              <a:rPr lang="en-US" altLang="zh-CN" sz="2800" dirty="0"/>
              <a:t>,</a:t>
            </a:r>
            <a:r>
              <a:rPr lang="zh-CN" altLang="zh-CN" sz="2800" dirty="0"/>
              <a:t>可认为</a:t>
            </a:r>
            <a:r>
              <a:rPr lang="en-US" altLang="zh-CN" sz="2800" dirty="0"/>
              <a:t>Cl</a:t>
            </a:r>
            <a:r>
              <a:rPr lang="en-US" altLang="zh-CN" sz="2800" baseline="-25000" dirty="0"/>
              <a:t>2</a:t>
            </a:r>
            <a:r>
              <a:rPr lang="zh-CN" altLang="zh-CN" sz="2800" dirty="0"/>
              <a:t>先与水反应</a:t>
            </a:r>
            <a:r>
              <a:rPr lang="en-US" altLang="zh-CN" sz="2800" dirty="0"/>
              <a:t>,</a:t>
            </a:r>
            <a:r>
              <a:rPr lang="zh-CN" altLang="zh-CN" sz="2800" dirty="0"/>
              <a:t>生成的</a:t>
            </a:r>
            <a:r>
              <a:rPr lang="en-US" altLang="zh-CN" sz="2800" dirty="0" err="1"/>
              <a:t>HCl</a:t>
            </a:r>
            <a:r>
              <a:rPr lang="zh-CN" altLang="zh-CN" sz="2800" dirty="0"/>
              <a:t>、</a:t>
            </a:r>
            <a:r>
              <a:rPr lang="en-US" altLang="zh-CN" sz="2800" dirty="0" err="1"/>
              <a:t>HClO</a:t>
            </a:r>
            <a:r>
              <a:rPr lang="zh-CN" altLang="zh-CN" sz="2800" dirty="0"/>
              <a:t>再与碱反应生成氯化物和次氯酸盐。</a:t>
            </a:r>
          </a:p>
        </p:txBody>
      </p:sp>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625921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43841" y="518906"/>
            <a:ext cx="11714116" cy="662297"/>
          </a:xfrm>
          <a:prstGeom prst="rect">
            <a:avLst/>
          </a:prstGeom>
        </p:spPr>
        <p:txBody>
          <a:bodyPr wrap="square">
            <a:spAutoFit/>
          </a:bodyPr>
          <a:lstStyle/>
          <a:p>
            <a:pPr>
              <a:lnSpc>
                <a:spcPct val="150000"/>
              </a:lnSpc>
            </a:pPr>
            <a:r>
              <a:rPr lang="en-US" altLang="zh-CN" sz="2800" b="1" dirty="0"/>
              <a:t>3.</a:t>
            </a:r>
            <a:r>
              <a:rPr lang="zh-CN" altLang="zh-CN" sz="2800" b="1" dirty="0"/>
              <a:t>外界因素对平衡</a:t>
            </a:r>
            <a:r>
              <a:rPr lang="en-US" altLang="zh-CN" sz="2800" b="1" dirty="0"/>
              <a:t>Cl</a:t>
            </a:r>
            <a:r>
              <a:rPr lang="en-US" altLang="zh-CN" sz="2800" b="1" baseline="-25000" dirty="0"/>
              <a:t>2</a:t>
            </a:r>
            <a:r>
              <a:rPr lang="en-US" altLang="zh-CN" sz="2800" b="1" dirty="0"/>
              <a:t>+H</a:t>
            </a:r>
            <a:r>
              <a:rPr lang="en-US" altLang="zh-CN" sz="2800" b="1" baseline="-25000" dirty="0"/>
              <a:t>2</a:t>
            </a:r>
            <a:r>
              <a:rPr lang="en-US" altLang="zh-CN" sz="2800" b="1" dirty="0"/>
              <a:t>O        H</a:t>
            </a:r>
            <a:r>
              <a:rPr lang="en-US" altLang="zh-CN" sz="2800" b="1" baseline="30000" dirty="0"/>
              <a:t>+</a:t>
            </a:r>
            <a:r>
              <a:rPr lang="en-US" altLang="zh-CN" sz="2800" b="1" dirty="0"/>
              <a:t>+Cl</a:t>
            </a:r>
            <a:r>
              <a:rPr lang="en-US" altLang="zh-CN" sz="2800" b="1" baseline="30000" dirty="0"/>
              <a:t>-</a:t>
            </a:r>
            <a:r>
              <a:rPr lang="en-US" altLang="zh-CN" sz="2800" b="1" dirty="0"/>
              <a:t>+</a:t>
            </a:r>
            <a:r>
              <a:rPr lang="en-US" altLang="zh-CN" sz="2800" b="1" dirty="0" err="1"/>
              <a:t>HClO</a:t>
            </a:r>
            <a:r>
              <a:rPr lang="zh-CN" altLang="zh-CN" sz="2800" b="1" dirty="0"/>
              <a:t>的影响</a:t>
            </a:r>
          </a:p>
        </p:txBody>
      </p:sp>
      <p:graphicFrame>
        <p:nvGraphicFramePr>
          <p:cNvPr id="2" name="表格 1"/>
          <p:cNvGraphicFramePr>
            <a:graphicFrameLocks noGrp="1"/>
          </p:cNvGraphicFramePr>
          <p:nvPr>
            <p:extLst>
              <p:ext uri="{D42A27DB-BD31-4B8C-83A1-F6EECF244321}">
                <p14:modId xmlns:p14="http://schemas.microsoft.com/office/powerpoint/2010/main" val="3713337151"/>
              </p:ext>
            </p:extLst>
          </p:nvPr>
        </p:nvGraphicFramePr>
        <p:xfrm>
          <a:off x="400455" y="1257571"/>
          <a:ext cx="11557502" cy="5052815"/>
        </p:xfrm>
        <a:graphic>
          <a:graphicData uri="http://schemas.openxmlformats.org/drawingml/2006/table">
            <a:tbl>
              <a:tblPr firstRow="1" firstCol="1" bandRow="1">
                <a:tableStyleId>{5C22544A-7EE6-4342-B048-85BDC9FD1C3A}</a:tableStyleId>
              </a:tblPr>
              <a:tblGrid>
                <a:gridCol w="2210665">
                  <a:extLst>
                    <a:ext uri="{9D8B030D-6E8A-4147-A177-3AD203B41FA5}">
                      <a16:colId xmlns:a16="http://schemas.microsoft.com/office/drawing/2014/main" xmlns="" val="2273292723"/>
                    </a:ext>
                  </a:extLst>
                </a:gridCol>
                <a:gridCol w="2481741">
                  <a:extLst>
                    <a:ext uri="{9D8B030D-6E8A-4147-A177-3AD203B41FA5}">
                      <a16:colId xmlns:a16="http://schemas.microsoft.com/office/drawing/2014/main" xmlns="" val="2939894047"/>
                    </a:ext>
                  </a:extLst>
                </a:gridCol>
                <a:gridCol w="1585731">
                  <a:extLst>
                    <a:ext uri="{9D8B030D-6E8A-4147-A177-3AD203B41FA5}">
                      <a16:colId xmlns:a16="http://schemas.microsoft.com/office/drawing/2014/main" xmlns="" val="4287938640"/>
                    </a:ext>
                  </a:extLst>
                </a:gridCol>
                <a:gridCol w="5279365">
                  <a:extLst>
                    <a:ext uri="{9D8B030D-6E8A-4147-A177-3AD203B41FA5}">
                      <a16:colId xmlns:a16="http://schemas.microsoft.com/office/drawing/2014/main" xmlns="" val="1102874781"/>
                    </a:ext>
                  </a:extLst>
                </a:gridCol>
              </a:tblGrid>
              <a:tr h="777356">
                <a:tc>
                  <a:txBody>
                    <a:bodyPr/>
                    <a:lstStyle/>
                    <a:p>
                      <a:pPr algn="ctr">
                        <a:lnSpc>
                          <a:spcPct val="100000"/>
                        </a:lnSpc>
                        <a:spcAft>
                          <a:spcPts val="0"/>
                        </a:spcAft>
                      </a:pPr>
                      <a:r>
                        <a:rPr lang="zh-CN" sz="2400" b="0" dirty="0">
                          <a:solidFill>
                            <a:schemeClr val="tx1"/>
                          </a:solidFill>
                          <a:effectLst/>
                        </a:rPr>
                        <a:t>外界条件</a:t>
                      </a:r>
                    </a:p>
                    <a:p>
                      <a:pPr algn="ctr">
                        <a:lnSpc>
                          <a:spcPct val="100000"/>
                        </a:lnSpc>
                        <a:spcAft>
                          <a:spcPts val="0"/>
                        </a:spcAft>
                      </a:pPr>
                      <a:r>
                        <a:rPr lang="zh-CN" sz="2400" b="0" dirty="0">
                          <a:solidFill>
                            <a:schemeClr val="tx1"/>
                          </a:solidFill>
                          <a:effectLst/>
                        </a:rPr>
                        <a:t>的改变</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离子浓度的变化</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平衡移</a:t>
                      </a:r>
                    </a:p>
                    <a:p>
                      <a:pPr algn="ctr">
                        <a:lnSpc>
                          <a:spcPct val="100000"/>
                        </a:lnSpc>
                        <a:spcAft>
                          <a:spcPts val="0"/>
                        </a:spcAft>
                      </a:pPr>
                      <a:r>
                        <a:rPr lang="zh-CN" sz="2400" b="0">
                          <a:solidFill>
                            <a:schemeClr val="tx1"/>
                          </a:solidFill>
                          <a:effectLst/>
                        </a:rPr>
                        <a:t>动方向</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应用</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8305760"/>
                  </a:ext>
                </a:extLst>
              </a:tr>
              <a:tr h="777356">
                <a:tc>
                  <a:txBody>
                    <a:bodyPr/>
                    <a:lstStyle/>
                    <a:p>
                      <a:pPr>
                        <a:lnSpc>
                          <a:spcPct val="100000"/>
                        </a:lnSpc>
                        <a:spcAft>
                          <a:spcPts val="0"/>
                        </a:spcAft>
                      </a:pPr>
                      <a:r>
                        <a:rPr lang="zh-CN" sz="2400" b="0">
                          <a:solidFill>
                            <a:schemeClr val="tx1"/>
                          </a:solidFill>
                          <a:effectLst/>
                        </a:rPr>
                        <a:t>加入可溶性氯化物</a:t>
                      </a:r>
                      <a:r>
                        <a:rPr lang="en-US" sz="2400" b="0">
                          <a:solidFill>
                            <a:schemeClr val="tx1"/>
                          </a:solidFill>
                          <a:effectLst/>
                        </a:rPr>
                        <a:t>(</a:t>
                      </a:r>
                      <a:r>
                        <a:rPr lang="zh-CN" sz="2400" b="0">
                          <a:solidFill>
                            <a:schemeClr val="tx1"/>
                          </a:solidFill>
                          <a:effectLst/>
                        </a:rPr>
                        <a:t>如</a:t>
                      </a:r>
                      <a:r>
                        <a:rPr lang="en-US" sz="2400" b="0">
                          <a:solidFill>
                            <a:schemeClr val="tx1"/>
                          </a:solidFill>
                          <a:effectLst/>
                        </a:rPr>
                        <a:t>NaCl)</a:t>
                      </a:r>
                      <a:r>
                        <a:rPr lang="zh-CN" sz="2400" b="0">
                          <a:solidFill>
                            <a:schemeClr val="tx1"/>
                          </a:solidFill>
                          <a:effectLst/>
                        </a:rPr>
                        <a:t>时</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400" b="0" i="1" dirty="0">
                          <a:solidFill>
                            <a:schemeClr val="tx1"/>
                          </a:solidFill>
                          <a:effectLst/>
                        </a:rPr>
                        <a:t>c</a:t>
                      </a:r>
                      <a:r>
                        <a:rPr lang="en-US" sz="2400" b="0" dirty="0">
                          <a:solidFill>
                            <a:schemeClr val="tx1"/>
                          </a:solidFill>
                          <a:effectLst/>
                        </a:rPr>
                        <a:t>(Cl</a:t>
                      </a:r>
                      <a:r>
                        <a:rPr lang="en-US" sz="2400" b="0" baseline="30000" dirty="0">
                          <a:solidFill>
                            <a:schemeClr val="tx1"/>
                          </a:solidFill>
                          <a:effectLst/>
                        </a:rPr>
                        <a:t>-</a:t>
                      </a:r>
                      <a:r>
                        <a:rPr lang="en-US" sz="2400" b="0" dirty="0">
                          <a:solidFill>
                            <a:schemeClr val="tx1"/>
                          </a:solidFill>
                          <a:effectLst/>
                        </a:rPr>
                        <a:t>)</a:t>
                      </a:r>
                      <a:r>
                        <a:rPr lang="zh-CN" sz="2400" b="0" dirty="0">
                          <a:solidFill>
                            <a:schemeClr val="tx1"/>
                          </a:solidFill>
                          <a:effectLst/>
                        </a:rPr>
                        <a:t>增大</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左移</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dirty="0">
                          <a:solidFill>
                            <a:schemeClr val="tx1"/>
                          </a:solidFill>
                          <a:effectLst/>
                        </a:rPr>
                        <a:t>排饱和食盐水法收集</a:t>
                      </a:r>
                      <a:r>
                        <a:rPr lang="en-US" sz="2400" b="0" dirty="0">
                          <a:solidFill>
                            <a:schemeClr val="tx1"/>
                          </a:solidFill>
                          <a:effectLst/>
                        </a:rPr>
                        <a:t>Cl</a:t>
                      </a:r>
                      <a:r>
                        <a:rPr lang="en-US" sz="2400" b="0" baseline="-25000" dirty="0">
                          <a:solidFill>
                            <a:schemeClr val="tx1"/>
                          </a:solidFill>
                          <a:effectLst/>
                        </a:rPr>
                        <a:t>2</a:t>
                      </a:r>
                      <a:r>
                        <a:rPr lang="en-US" sz="2400" b="0" dirty="0">
                          <a:solidFill>
                            <a:schemeClr val="tx1"/>
                          </a:solidFill>
                          <a:effectLst/>
                        </a:rPr>
                        <a:t>;</a:t>
                      </a:r>
                      <a:r>
                        <a:rPr lang="zh-CN" sz="2400" b="0" dirty="0">
                          <a:solidFill>
                            <a:schemeClr val="tx1"/>
                          </a:solidFill>
                          <a:effectLst/>
                        </a:rPr>
                        <a:t>用饱和食盐水除去</a:t>
                      </a:r>
                      <a:r>
                        <a:rPr lang="en-US" sz="2400" b="0" dirty="0">
                          <a:solidFill>
                            <a:schemeClr val="tx1"/>
                          </a:solidFill>
                          <a:effectLst/>
                        </a:rPr>
                        <a:t>Cl</a:t>
                      </a:r>
                      <a:r>
                        <a:rPr lang="en-US" sz="2400" b="0" baseline="-25000" dirty="0">
                          <a:solidFill>
                            <a:schemeClr val="tx1"/>
                          </a:solidFill>
                          <a:effectLst/>
                        </a:rPr>
                        <a:t>2</a:t>
                      </a:r>
                      <a:r>
                        <a:rPr lang="zh-CN" sz="2400" b="0" dirty="0">
                          <a:solidFill>
                            <a:schemeClr val="tx1"/>
                          </a:solidFill>
                          <a:effectLst/>
                        </a:rPr>
                        <a:t>中混有的</a:t>
                      </a:r>
                      <a:r>
                        <a:rPr lang="en-US" sz="2400" b="0" dirty="0" err="1">
                          <a:solidFill>
                            <a:schemeClr val="tx1"/>
                          </a:solidFill>
                          <a:effectLst/>
                        </a:rPr>
                        <a:t>HCl</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91338503"/>
                  </a:ext>
                </a:extLst>
              </a:tr>
              <a:tr h="777356">
                <a:tc>
                  <a:txBody>
                    <a:bodyPr/>
                    <a:lstStyle/>
                    <a:p>
                      <a:pPr>
                        <a:lnSpc>
                          <a:spcPct val="100000"/>
                        </a:lnSpc>
                        <a:spcAft>
                          <a:spcPts val="0"/>
                        </a:spcAft>
                      </a:pPr>
                      <a:r>
                        <a:rPr lang="zh-CN" sz="2400" b="0">
                          <a:solidFill>
                            <a:schemeClr val="tx1"/>
                          </a:solidFill>
                          <a:effectLst/>
                        </a:rPr>
                        <a:t>加入浓盐酸</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b="0" i="1" dirty="0">
                          <a:solidFill>
                            <a:schemeClr val="tx1"/>
                          </a:solidFill>
                          <a:effectLst/>
                        </a:rPr>
                        <a:t>c</a:t>
                      </a:r>
                      <a:r>
                        <a:rPr lang="en-US" sz="2400" b="0" dirty="0">
                          <a:solidFill>
                            <a:schemeClr val="tx1"/>
                          </a:solidFill>
                          <a:effectLst/>
                        </a:rPr>
                        <a:t>(H</a:t>
                      </a:r>
                      <a:r>
                        <a:rPr lang="en-US" sz="2400" b="0" baseline="30000" dirty="0">
                          <a:solidFill>
                            <a:schemeClr val="tx1"/>
                          </a:solidFill>
                          <a:effectLst/>
                        </a:rPr>
                        <a:t>+</a:t>
                      </a:r>
                      <a:r>
                        <a:rPr lang="en-US" sz="2400" b="0" dirty="0">
                          <a:solidFill>
                            <a:schemeClr val="tx1"/>
                          </a:solidFill>
                          <a:effectLst/>
                        </a:rPr>
                        <a:t>)</a:t>
                      </a:r>
                      <a:r>
                        <a:rPr lang="zh-CN" sz="2400" b="0" dirty="0">
                          <a:solidFill>
                            <a:schemeClr val="tx1"/>
                          </a:solidFill>
                          <a:effectLst/>
                        </a:rPr>
                        <a:t>、</a:t>
                      </a:r>
                      <a:r>
                        <a:rPr lang="en-US" sz="2400" b="0" i="1" dirty="0">
                          <a:solidFill>
                            <a:schemeClr val="tx1"/>
                          </a:solidFill>
                          <a:effectLst/>
                        </a:rPr>
                        <a:t>c</a:t>
                      </a:r>
                      <a:r>
                        <a:rPr lang="en-US" sz="2400" b="0" dirty="0">
                          <a:solidFill>
                            <a:schemeClr val="tx1"/>
                          </a:solidFill>
                          <a:effectLst/>
                        </a:rPr>
                        <a:t>(Cl</a:t>
                      </a:r>
                      <a:r>
                        <a:rPr lang="en-US" sz="2400" b="0" baseline="30000" dirty="0">
                          <a:solidFill>
                            <a:schemeClr val="tx1"/>
                          </a:solidFill>
                          <a:effectLst/>
                        </a:rPr>
                        <a:t>-</a:t>
                      </a:r>
                      <a:r>
                        <a:rPr lang="en-US" sz="2400" b="0" dirty="0">
                          <a:solidFill>
                            <a:schemeClr val="tx1"/>
                          </a:solidFill>
                          <a:effectLst/>
                        </a:rPr>
                        <a:t>)</a:t>
                      </a:r>
                      <a:endParaRPr lang="zh-CN" sz="2400" b="0" dirty="0">
                        <a:solidFill>
                          <a:schemeClr val="tx1"/>
                        </a:solidFill>
                        <a:effectLst/>
                      </a:endParaRPr>
                    </a:p>
                    <a:p>
                      <a:pPr>
                        <a:lnSpc>
                          <a:spcPct val="100000"/>
                        </a:lnSpc>
                        <a:spcAft>
                          <a:spcPts val="0"/>
                        </a:spcAft>
                      </a:pPr>
                      <a:r>
                        <a:rPr lang="zh-CN" sz="2400" b="0" dirty="0">
                          <a:solidFill>
                            <a:schemeClr val="tx1"/>
                          </a:solidFill>
                          <a:effectLst/>
                        </a:rPr>
                        <a:t>均增大</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左移</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a:solidFill>
                            <a:schemeClr val="tx1"/>
                          </a:solidFill>
                          <a:effectLst/>
                        </a:rPr>
                        <a:t>用次氯酸盐和浓盐酸制</a:t>
                      </a:r>
                      <a:r>
                        <a:rPr lang="en-US" sz="2400" b="0">
                          <a:solidFill>
                            <a:schemeClr val="tx1"/>
                          </a:solidFill>
                          <a:effectLst/>
                        </a:rPr>
                        <a:t>Cl</a:t>
                      </a:r>
                      <a:r>
                        <a:rPr lang="en-US" sz="2400" b="0" baseline="-25000">
                          <a:solidFill>
                            <a:schemeClr val="tx1"/>
                          </a:solidFill>
                          <a:effectLst/>
                        </a:rPr>
                        <a:t>2</a:t>
                      </a:r>
                      <a:r>
                        <a:rPr lang="zh-CN" sz="2400" b="0">
                          <a:solidFill>
                            <a:schemeClr val="tx1"/>
                          </a:solidFill>
                          <a:effectLst/>
                        </a:rPr>
                        <a:t>时</a:t>
                      </a:r>
                      <a:r>
                        <a:rPr lang="en-US" sz="2400" b="0">
                          <a:solidFill>
                            <a:schemeClr val="tx1"/>
                          </a:solidFill>
                          <a:effectLst/>
                        </a:rPr>
                        <a:t>,</a:t>
                      </a:r>
                      <a:r>
                        <a:rPr lang="zh-CN" sz="2400" b="0">
                          <a:solidFill>
                            <a:schemeClr val="tx1"/>
                          </a:solidFill>
                          <a:effectLst/>
                        </a:rPr>
                        <a:t>有利于</a:t>
                      </a:r>
                      <a:r>
                        <a:rPr lang="en-US" sz="2400" b="0">
                          <a:solidFill>
                            <a:schemeClr val="tx1"/>
                          </a:solidFill>
                          <a:effectLst/>
                        </a:rPr>
                        <a:t>Cl</a:t>
                      </a:r>
                      <a:r>
                        <a:rPr lang="en-US" sz="2400" b="0" baseline="-25000">
                          <a:solidFill>
                            <a:schemeClr val="tx1"/>
                          </a:solidFill>
                          <a:effectLst/>
                        </a:rPr>
                        <a:t>2</a:t>
                      </a:r>
                      <a:r>
                        <a:rPr lang="zh-CN" sz="2400" b="0">
                          <a:solidFill>
                            <a:schemeClr val="tx1"/>
                          </a:solidFill>
                          <a:effectLst/>
                        </a:rPr>
                        <a:t>的逸出</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85071174"/>
                  </a:ext>
                </a:extLst>
              </a:tr>
              <a:tr h="1166035">
                <a:tc>
                  <a:txBody>
                    <a:bodyPr/>
                    <a:lstStyle/>
                    <a:p>
                      <a:pPr>
                        <a:lnSpc>
                          <a:spcPct val="100000"/>
                        </a:lnSpc>
                        <a:spcAft>
                          <a:spcPts val="0"/>
                        </a:spcAft>
                      </a:pPr>
                      <a:r>
                        <a:rPr lang="zh-CN" sz="2400" b="0">
                          <a:solidFill>
                            <a:schemeClr val="tx1"/>
                          </a:solidFill>
                          <a:effectLst/>
                        </a:rPr>
                        <a:t>加入</a:t>
                      </a:r>
                      <a:r>
                        <a:rPr lang="en-US" sz="2400" b="0">
                          <a:solidFill>
                            <a:schemeClr val="tx1"/>
                          </a:solidFill>
                          <a:effectLst/>
                        </a:rPr>
                        <a:t>NaHCO</a:t>
                      </a:r>
                      <a:r>
                        <a:rPr lang="en-US" sz="2400" b="0" baseline="-25000">
                          <a:solidFill>
                            <a:schemeClr val="tx1"/>
                          </a:solidFill>
                          <a:effectLst/>
                        </a:rPr>
                        <a:t>3</a:t>
                      </a:r>
                      <a:endParaRPr lang="zh-CN" sz="2400" b="0">
                        <a:solidFill>
                          <a:schemeClr val="tx1"/>
                        </a:solidFill>
                        <a:effectLst/>
                      </a:endParaRPr>
                    </a:p>
                    <a:p>
                      <a:pPr>
                        <a:lnSpc>
                          <a:spcPct val="100000"/>
                        </a:lnSpc>
                        <a:spcAft>
                          <a:spcPts val="0"/>
                        </a:spcAft>
                      </a:pPr>
                      <a:r>
                        <a:rPr lang="zh-CN" sz="2400" b="0">
                          <a:solidFill>
                            <a:schemeClr val="tx1"/>
                          </a:solidFill>
                          <a:effectLst/>
                        </a:rPr>
                        <a:t>或</a:t>
                      </a:r>
                      <a:r>
                        <a:rPr lang="en-US" sz="2400" b="0">
                          <a:solidFill>
                            <a:schemeClr val="tx1"/>
                          </a:solidFill>
                          <a:effectLst/>
                        </a:rPr>
                        <a:t>CaCO</a:t>
                      </a:r>
                      <a:r>
                        <a:rPr lang="en-US" sz="2400" b="0" baseline="-25000">
                          <a:solidFill>
                            <a:schemeClr val="tx1"/>
                          </a:solidFill>
                          <a:effectLst/>
                        </a:rPr>
                        <a:t>3</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dirty="0">
                          <a:solidFill>
                            <a:schemeClr val="tx1"/>
                          </a:solidFill>
                          <a:effectLst/>
                        </a:rPr>
                        <a:t>二者只与</a:t>
                      </a:r>
                      <a:r>
                        <a:rPr lang="en-US" sz="2400" b="0" dirty="0">
                          <a:solidFill>
                            <a:schemeClr val="tx1"/>
                          </a:solidFill>
                          <a:effectLst/>
                        </a:rPr>
                        <a:t>H</a:t>
                      </a:r>
                      <a:r>
                        <a:rPr lang="en-US" sz="2400" b="0" baseline="30000" dirty="0">
                          <a:solidFill>
                            <a:schemeClr val="tx1"/>
                          </a:solidFill>
                          <a:effectLst/>
                        </a:rPr>
                        <a:t>+</a:t>
                      </a:r>
                      <a:r>
                        <a:rPr lang="zh-CN" sz="2400" b="0" dirty="0">
                          <a:solidFill>
                            <a:schemeClr val="tx1"/>
                          </a:solidFill>
                          <a:effectLst/>
                        </a:rPr>
                        <a:t>反应</a:t>
                      </a:r>
                      <a:r>
                        <a:rPr lang="en-US" sz="2400" b="0" dirty="0">
                          <a:solidFill>
                            <a:schemeClr val="tx1"/>
                          </a:solidFill>
                          <a:effectLst/>
                        </a:rPr>
                        <a:t>,</a:t>
                      </a:r>
                      <a:r>
                        <a:rPr lang="zh-CN" sz="2400" b="0" dirty="0">
                          <a:solidFill>
                            <a:schemeClr val="tx1"/>
                          </a:solidFill>
                          <a:effectLst/>
                        </a:rPr>
                        <a:t>不与</a:t>
                      </a:r>
                      <a:r>
                        <a:rPr lang="en-US" sz="2400" b="0" dirty="0" err="1">
                          <a:solidFill>
                            <a:schemeClr val="tx1"/>
                          </a:solidFill>
                          <a:effectLst/>
                        </a:rPr>
                        <a:t>HClO</a:t>
                      </a:r>
                      <a:r>
                        <a:rPr lang="zh-CN" sz="2400" b="0" dirty="0">
                          <a:solidFill>
                            <a:schemeClr val="tx1"/>
                          </a:solidFill>
                          <a:effectLst/>
                        </a:rPr>
                        <a:t>反应</a:t>
                      </a:r>
                      <a:r>
                        <a:rPr lang="en-US" sz="2400" b="0" dirty="0">
                          <a:solidFill>
                            <a:schemeClr val="tx1"/>
                          </a:solidFill>
                          <a:effectLst/>
                        </a:rPr>
                        <a:t>,</a:t>
                      </a:r>
                      <a:r>
                        <a:rPr lang="en-US" sz="2400" b="0" i="1" dirty="0">
                          <a:solidFill>
                            <a:schemeClr val="tx1"/>
                          </a:solidFill>
                          <a:effectLst/>
                        </a:rPr>
                        <a:t>c</a:t>
                      </a:r>
                      <a:r>
                        <a:rPr lang="en-US" sz="2400" b="0" dirty="0">
                          <a:solidFill>
                            <a:schemeClr val="tx1"/>
                          </a:solidFill>
                          <a:effectLst/>
                        </a:rPr>
                        <a:t>(H</a:t>
                      </a:r>
                      <a:r>
                        <a:rPr lang="en-US" sz="2400" b="0" baseline="30000" dirty="0">
                          <a:solidFill>
                            <a:schemeClr val="tx1"/>
                          </a:solidFill>
                          <a:effectLst/>
                        </a:rPr>
                        <a:t>+</a:t>
                      </a:r>
                      <a:r>
                        <a:rPr lang="en-US" sz="2400" b="0" dirty="0">
                          <a:solidFill>
                            <a:schemeClr val="tx1"/>
                          </a:solidFill>
                          <a:effectLst/>
                        </a:rPr>
                        <a:t>)</a:t>
                      </a:r>
                      <a:r>
                        <a:rPr lang="zh-CN" sz="2400" b="0" dirty="0">
                          <a:solidFill>
                            <a:schemeClr val="tx1"/>
                          </a:solidFill>
                          <a:effectLst/>
                        </a:rPr>
                        <a:t>减小</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右移</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b="0" i="1" dirty="0">
                          <a:solidFill>
                            <a:schemeClr val="tx1"/>
                          </a:solidFill>
                          <a:effectLst/>
                        </a:rPr>
                        <a:t>c</a:t>
                      </a:r>
                      <a:r>
                        <a:rPr lang="en-US" sz="2400" b="0" dirty="0">
                          <a:solidFill>
                            <a:schemeClr val="tx1"/>
                          </a:solidFill>
                          <a:effectLst/>
                        </a:rPr>
                        <a:t>(</a:t>
                      </a:r>
                      <a:r>
                        <a:rPr lang="en-US" sz="2400" b="0" dirty="0" err="1">
                          <a:solidFill>
                            <a:schemeClr val="tx1"/>
                          </a:solidFill>
                          <a:effectLst/>
                        </a:rPr>
                        <a:t>HClO</a:t>
                      </a:r>
                      <a:r>
                        <a:rPr lang="en-US" sz="2400" b="0" dirty="0">
                          <a:solidFill>
                            <a:schemeClr val="tx1"/>
                          </a:solidFill>
                          <a:effectLst/>
                        </a:rPr>
                        <a:t>)</a:t>
                      </a:r>
                      <a:r>
                        <a:rPr lang="zh-CN" sz="2400" b="0" dirty="0">
                          <a:solidFill>
                            <a:schemeClr val="tx1"/>
                          </a:solidFill>
                          <a:effectLst/>
                        </a:rPr>
                        <a:t>增大</a:t>
                      </a:r>
                      <a:r>
                        <a:rPr lang="en-US" sz="2400" b="0" dirty="0">
                          <a:solidFill>
                            <a:schemeClr val="tx1"/>
                          </a:solidFill>
                          <a:effectLst/>
                        </a:rPr>
                        <a:t>,</a:t>
                      </a:r>
                      <a:r>
                        <a:rPr lang="zh-CN" sz="2400" b="0" dirty="0">
                          <a:solidFill>
                            <a:schemeClr val="tx1"/>
                          </a:solidFill>
                          <a:effectLst/>
                        </a:rPr>
                        <a:t>氯水的漂白性增强</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33364569"/>
                  </a:ext>
                </a:extLst>
              </a:tr>
              <a:tr h="777356">
                <a:tc>
                  <a:txBody>
                    <a:bodyPr/>
                    <a:lstStyle/>
                    <a:p>
                      <a:pPr algn="ctr">
                        <a:lnSpc>
                          <a:spcPct val="100000"/>
                        </a:lnSpc>
                        <a:spcAft>
                          <a:spcPts val="0"/>
                        </a:spcAft>
                      </a:pPr>
                      <a:r>
                        <a:rPr lang="zh-CN" sz="2400" b="0">
                          <a:solidFill>
                            <a:schemeClr val="tx1"/>
                          </a:solidFill>
                          <a:effectLst/>
                        </a:rPr>
                        <a:t>加入碱</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b="0" i="1" dirty="0">
                          <a:solidFill>
                            <a:schemeClr val="tx1"/>
                          </a:solidFill>
                          <a:effectLst/>
                        </a:rPr>
                        <a:t>c</a:t>
                      </a:r>
                      <a:r>
                        <a:rPr lang="en-US" sz="2400" b="0" dirty="0">
                          <a:solidFill>
                            <a:schemeClr val="tx1"/>
                          </a:solidFill>
                          <a:effectLst/>
                        </a:rPr>
                        <a:t>(H</a:t>
                      </a:r>
                      <a:r>
                        <a:rPr lang="en-US" sz="2400" b="0" baseline="30000" dirty="0">
                          <a:solidFill>
                            <a:schemeClr val="tx1"/>
                          </a:solidFill>
                          <a:effectLst/>
                        </a:rPr>
                        <a:t>+</a:t>
                      </a:r>
                      <a:r>
                        <a:rPr lang="en-US" sz="2400" b="0" dirty="0">
                          <a:solidFill>
                            <a:schemeClr val="tx1"/>
                          </a:solidFill>
                          <a:effectLst/>
                        </a:rPr>
                        <a:t>)</a:t>
                      </a:r>
                      <a:r>
                        <a:rPr lang="zh-CN" sz="2400" b="0" dirty="0">
                          <a:solidFill>
                            <a:schemeClr val="tx1"/>
                          </a:solidFill>
                          <a:effectLst/>
                        </a:rPr>
                        <a:t>、</a:t>
                      </a:r>
                      <a:r>
                        <a:rPr lang="en-US" sz="2400" b="0" i="1" dirty="0">
                          <a:solidFill>
                            <a:schemeClr val="tx1"/>
                          </a:solidFill>
                          <a:effectLst/>
                        </a:rPr>
                        <a:t>c</a:t>
                      </a:r>
                      <a:r>
                        <a:rPr lang="en-US" sz="2400" b="0" dirty="0">
                          <a:solidFill>
                            <a:schemeClr val="tx1"/>
                          </a:solidFill>
                          <a:effectLst/>
                        </a:rPr>
                        <a:t>(</a:t>
                      </a:r>
                      <a:r>
                        <a:rPr lang="en-US" sz="2400" b="0" dirty="0" err="1">
                          <a:solidFill>
                            <a:schemeClr val="tx1"/>
                          </a:solidFill>
                          <a:effectLst/>
                        </a:rPr>
                        <a:t>HClO</a:t>
                      </a:r>
                      <a:r>
                        <a:rPr lang="en-US" sz="2400" b="0" dirty="0">
                          <a:solidFill>
                            <a:schemeClr val="tx1"/>
                          </a:solidFill>
                          <a:effectLst/>
                        </a:rPr>
                        <a:t>)</a:t>
                      </a:r>
                      <a:endParaRPr lang="zh-CN" sz="2400" b="0" dirty="0">
                        <a:solidFill>
                          <a:schemeClr val="tx1"/>
                        </a:solidFill>
                        <a:effectLst/>
                      </a:endParaRPr>
                    </a:p>
                    <a:p>
                      <a:pPr>
                        <a:lnSpc>
                          <a:spcPct val="100000"/>
                        </a:lnSpc>
                        <a:spcAft>
                          <a:spcPts val="0"/>
                        </a:spcAft>
                      </a:pPr>
                      <a:r>
                        <a:rPr lang="zh-CN" sz="2400" b="0" dirty="0">
                          <a:solidFill>
                            <a:schemeClr val="tx1"/>
                          </a:solidFill>
                          <a:effectLst/>
                        </a:rPr>
                        <a:t>减小</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右移</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b="0">
                          <a:solidFill>
                            <a:schemeClr val="tx1"/>
                          </a:solidFill>
                          <a:effectLst/>
                        </a:rPr>
                        <a:t>Cl</a:t>
                      </a:r>
                      <a:r>
                        <a:rPr lang="en-US" sz="2400" b="0" baseline="-25000">
                          <a:solidFill>
                            <a:schemeClr val="tx1"/>
                          </a:solidFill>
                          <a:effectLst/>
                        </a:rPr>
                        <a:t>2</a:t>
                      </a:r>
                      <a:r>
                        <a:rPr lang="zh-CN" sz="2400" b="0">
                          <a:solidFill>
                            <a:schemeClr val="tx1"/>
                          </a:solidFill>
                          <a:effectLst/>
                        </a:rPr>
                        <a:t>的尾气处理、漂白粉的制备</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41452719"/>
                  </a:ext>
                </a:extLst>
              </a:tr>
              <a:tr h="777356">
                <a:tc>
                  <a:txBody>
                    <a:bodyPr/>
                    <a:lstStyle/>
                    <a:p>
                      <a:pPr algn="ctr">
                        <a:lnSpc>
                          <a:spcPct val="100000"/>
                        </a:lnSpc>
                        <a:spcAft>
                          <a:spcPts val="0"/>
                        </a:spcAft>
                      </a:pPr>
                      <a:r>
                        <a:rPr lang="zh-CN" sz="2400" b="0">
                          <a:solidFill>
                            <a:schemeClr val="tx1"/>
                          </a:solidFill>
                          <a:effectLst/>
                        </a:rPr>
                        <a:t>光照</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b="0" dirty="0" err="1">
                          <a:solidFill>
                            <a:schemeClr val="tx1"/>
                          </a:solidFill>
                          <a:effectLst/>
                        </a:rPr>
                        <a:t>HClO</a:t>
                      </a:r>
                      <a:r>
                        <a:rPr lang="zh-CN" sz="2400" b="0" dirty="0">
                          <a:solidFill>
                            <a:schemeClr val="tx1"/>
                          </a:solidFill>
                          <a:effectLst/>
                        </a:rPr>
                        <a:t>分解</a:t>
                      </a:r>
                      <a:r>
                        <a:rPr lang="en-US" sz="2400" b="0" dirty="0">
                          <a:solidFill>
                            <a:schemeClr val="tx1"/>
                          </a:solidFill>
                          <a:effectLst/>
                        </a:rPr>
                        <a:t>,</a:t>
                      </a:r>
                      <a:endParaRPr lang="zh-CN" sz="2400" b="0" dirty="0">
                        <a:solidFill>
                          <a:schemeClr val="tx1"/>
                        </a:solidFill>
                        <a:effectLst/>
                      </a:endParaRPr>
                    </a:p>
                    <a:p>
                      <a:pPr>
                        <a:lnSpc>
                          <a:spcPct val="100000"/>
                        </a:lnSpc>
                        <a:spcAft>
                          <a:spcPts val="0"/>
                        </a:spcAft>
                      </a:pPr>
                      <a:r>
                        <a:rPr lang="en-US" sz="2400" b="0" i="1" dirty="0">
                          <a:solidFill>
                            <a:schemeClr val="tx1"/>
                          </a:solidFill>
                          <a:effectLst/>
                        </a:rPr>
                        <a:t>c</a:t>
                      </a:r>
                      <a:r>
                        <a:rPr lang="en-US" sz="2400" b="0" dirty="0">
                          <a:solidFill>
                            <a:schemeClr val="tx1"/>
                          </a:solidFill>
                          <a:effectLst/>
                        </a:rPr>
                        <a:t>(</a:t>
                      </a:r>
                      <a:r>
                        <a:rPr lang="en-US" sz="2400" b="0" dirty="0" err="1">
                          <a:solidFill>
                            <a:schemeClr val="tx1"/>
                          </a:solidFill>
                          <a:effectLst/>
                        </a:rPr>
                        <a:t>HClO</a:t>
                      </a:r>
                      <a:r>
                        <a:rPr lang="en-US" sz="2400" b="0" dirty="0">
                          <a:solidFill>
                            <a:schemeClr val="tx1"/>
                          </a:solidFill>
                          <a:effectLst/>
                        </a:rPr>
                        <a:t>)</a:t>
                      </a:r>
                      <a:r>
                        <a:rPr lang="zh-CN" sz="2400" b="0" dirty="0">
                          <a:solidFill>
                            <a:schemeClr val="tx1"/>
                          </a:solidFill>
                          <a:effectLst/>
                        </a:rPr>
                        <a:t>减小</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右移</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dirty="0">
                          <a:solidFill>
                            <a:schemeClr val="tx1"/>
                          </a:solidFill>
                          <a:effectLst/>
                        </a:rPr>
                        <a:t>氯水需避光保存</a:t>
                      </a:r>
                      <a:r>
                        <a:rPr lang="en-US" sz="2400" b="0" dirty="0">
                          <a:solidFill>
                            <a:schemeClr val="tx1"/>
                          </a:solidFill>
                          <a:effectLst/>
                        </a:rPr>
                        <a:t>,</a:t>
                      </a:r>
                      <a:r>
                        <a:rPr lang="zh-CN" sz="2400" b="0" dirty="0">
                          <a:solidFill>
                            <a:schemeClr val="tx1"/>
                          </a:solidFill>
                          <a:effectLst/>
                        </a:rPr>
                        <a:t>久置的氯水最终会变成盐酸</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7850873"/>
                  </a:ext>
                </a:extLst>
              </a:tr>
            </a:tbl>
          </a:graphicData>
        </a:graphic>
      </p:graphicFrame>
      <p:pic>
        <p:nvPicPr>
          <p:cNvPr id="9" name="图片 8"/>
          <p:cNvPicPr/>
          <p:nvPr/>
        </p:nvPicPr>
        <p:blipFill>
          <a:blip r:embed="rId2"/>
          <a:stretch>
            <a:fillRect/>
          </a:stretch>
        </p:blipFill>
        <p:spPr>
          <a:xfrm>
            <a:off x="4503866" y="795838"/>
            <a:ext cx="447229" cy="254078"/>
          </a:xfrm>
          <a:prstGeom prst="rect">
            <a:avLst/>
          </a:prstGeom>
        </p:spPr>
      </p:pic>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35578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43841" y="842998"/>
            <a:ext cx="11714116" cy="662297"/>
          </a:xfrm>
          <a:prstGeom prst="rect">
            <a:avLst/>
          </a:prstGeom>
        </p:spPr>
        <p:txBody>
          <a:bodyPr wrap="square">
            <a:spAutoFit/>
          </a:bodyPr>
          <a:lstStyle/>
          <a:p>
            <a:pPr>
              <a:lnSpc>
                <a:spcPct val="150000"/>
              </a:lnSpc>
            </a:pPr>
            <a:r>
              <a:rPr lang="en-US" altLang="zh-CN" sz="2800" b="1" dirty="0"/>
              <a:t>4.</a:t>
            </a:r>
            <a:r>
              <a:rPr lang="zh-CN" altLang="en-US" sz="2800" b="1" dirty="0"/>
              <a:t>液氯、新制氯水、久置氯水的比较</a:t>
            </a:r>
            <a:endParaRPr lang="zh-CN" altLang="zh-CN" sz="2800" b="1" dirty="0"/>
          </a:p>
        </p:txBody>
      </p:sp>
      <p:graphicFrame>
        <p:nvGraphicFramePr>
          <p:cNvPr id="4" name="表格 3"/>
          <p:cNvGraphicFramePr>
            <a:graphicFrameLocks noGrp="1"/>
          </p:cNvGraphicFramePr>
          <p:nvPr>
            <p:extLst>
              <p:ext uri="{D42A27DB-BD31-4B8C-83A1-F6EECF244321}">
                <p14:modId xmlns:p14="http://schemas.microsoft.com/office/powerpoint/2010/main" val="4011666339"/>
              </p:ext>
            </p:extLst>
          </p:nvPr>
        </p:nvGraphicFramePr>
        <p:xfrm>
          <a:off x="428263" y="1618950"/>
          <a:ext cx="11273741" cy="3994771"/>
        </p:xfrm>
        <a:graphic>
          <a:graphicData uri="http://schemas.openxmlformats.org/drawingml/2006/table">
            <a:tbl>
              <a:tblPr firstRow="1" firstCol="1" bandRow="1">
                <a:tableStyleId>{5C22544A-7EE6-4342-B048-85BDC9FD1C3A}</a:tableStyleId>
              </a:tblPr>
              <a:tblGrid>
                <a:gridCol w="1043865">
                  <a:extLst>
                    <a:ext uri="{9D8B030D-6E8A-4147-A177-3AD203B41FA5}">
                      <a16:colId xmlns:a16="http://schemas.microsoft.com/office/drawing/2014/main" xmlns="" val="4124683927"/>
                    </a:ext>
                  </a:extLst>
                </a:gridCol>
                <a:gridCol w="1878957">
                  <a:extLst>
                    <a:ext uri="{9D8B030D-6E8A-4147-A177-3AD203B41FA5}">
                      <a16:colId xmlns:a16="http://schemas.microsoft.com/office/drawing/2014/main" xmlns="" val="1614543549"/>
                    </a:ext>
                  </a:extLst>
                </a:gridCol>
                <a:gridCol w="5845643">
                  <a:extLst>
                    <a:ext uri="{9D8B030D-6E8A-4147-A177-3AD203B41FA5}">
                      <a16:colId xmlns:a16="http://schemas.microsoft.com/office/drawing/2014/main" xmlns="" val="3681850458"/>
                    </a:ext>
                  </a:extLst>
                </a:gridCol>
                <a:gridCol w="2505276">
                  <a:extLst>
                    <a:ext uri="{9D8B030D-6E8A-4147-A177-3AD203B41FA5}">
                      <a16:colId xmlns:a16="http://schemas.microsoft.com/office/drawing/2014/main" xmlns="" val="3656496636"/>
                    </a:ext>
                  </a:extLst>
                </a:gridCol>
              </a:tblGrid>
              <a:tr h="665795">
                <a:tc>
                  <a:txBody>
                    <a:bodyPr/>
                    <a:lstStyle/>
                    <a:p>
                      <a:pPr algn="ctr">
                        <a:lnSpc>
                          <a:spcPct val="130000"/>
                        </a:lnSpc>
                        <a:spcAft>
                          <a:spcPts val="0"/>
                        </a:spcAft>
                      </a:pPr>
                      <a:r>
                        <a:rPr lang="en-US" sz="2800" b="0">
                          <a:solidFill>
                            <a:schemeClr val="tx1"/>
                          </a:solidFill>
                          <a:effectLst/>
                        </a:rPr>
                        <a:t>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液氯</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新制氯水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久置氯水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26969846"/>
                  </a:ext>
                </a:extLst>
              </a:tr>
              <a:tr h="665795">
                <a:tc>
                  <a:txBody>
                    <a:bodyPr/>
                    <a:lstStyle/>
                    <a:p>
                      <a:pPr algn="ctr">
                        <a:lnSpc>
                          <a:spcPct val="130000"/>
                        </a:lnSpc>
                        <a:spcAft>
                          <a:spcPts val="0"/>
                        </a:spcAft>
                      </a:pPr>
                      <a:r>
                        <a:rPr lang="zh-CN" sz="2800" b="0">
                          <a:solidFill>
                            <a:schemeClr val="tx1"/>
                          </a:solidFill>
                          <a:effectLst/>
                        </a:rPr>
                        <a:t>分类</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纯净物</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混合物</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混合物</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45565833"/>
                  </a:ext>
                </a:extLst>
              </a:tr>
              <a:tr h="665795">
                <a:tc>
                  <a:txBody>
                    <a:bodyPr/>
                    <a:lstStyle/>
                    <a:p>
                      <a:pPr algn="ctr">
                        <a:lnSpc>
                          <a:spcPct val="130000"/>
                        </a:lnSpc>
                        <a:spcAft>
                          <a:spcPts val="0"/>
                        </a:spcAft>
                      </a:pPr>
                      <a:r>
                        <a:rPr lang="zh-CN" sz="2800" b="0">
                          <a:solidFill>
                            <a:schemeClr val="tx1"/>
                          </a:solidFill>
                          <a:effectLst/>
                        </a:rPr>
                        <a:t>颜色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黄绿色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浅黄绿色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无色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82835925"/>
                  </a:ext>
                </a:extLst>
              </a:tr>
              <a:tr h="665795">
                <a:tc>
                  <a:txBody>
                    <a:bodyPr/>
                    <a:lstStyle/>
                    <a:p>
                      <a:pPr algn="ctr">
                        <a:lnSpc>
                          <a:spcPct val="13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酸性、氧化性、漂白性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酸性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9276058"/>
                  </a:ext>
                </a:extLst>
              </a:tr>
              <a:tr h="1331591">
                <a:tc>
                  <a:txBody>
                    <a:bodyPr/>
                    <a:lstStyle/>
                    <a:p>
                      <a:pPr algn="ctr">
                        <a:lnSpc>
                          <a:spcPct val="130000"/>
                        </a:lnSpc>
                        <a:spcAft>
                          <a:spcPts val="0"/>
                        </a:spcAft>
                      </a:pPr>
                      <a:r>
                        <a:rPr lang="zh-CN" sz="2800" b="0">
                          <a:solidFill>
                            <a:schemeClr val="tx1"/>
                          </a:solidFill>
                          <a:effectLst/>
                        </a:rPr>
                        <a:t>粒子</a:t>
                      </a:r>
                    </a:p>
                    <a:p>
                      <a:pPr algn="ctr">
                        <a:lnSpc>
                          <a:spcPct val="130000"/>
                        </a:lnSpc>
                        <a:spcAft>
                          <a:spcPts val="0"/>
                        </a:spcAft>
                      </a:pPr>
                      <a:r>
                        <a:rPr lang="zh-CN" sz="2800" b="0">
                          <a:solidFill>
                            <a:schemeClr val="tx1"/>
                          </a:solidFill>
                          <a:effectLst/>
                        </a:rPr>
                        <a:t>种类</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en-US" sz="2800" b="0">
                          <a:solidFill>
                            <a:schemeClr val="tx1"/>
                          </a:solidFill>
                          <a:effectLst/>
                        </a:rPr>
                        <a:t>Cl</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HClO</a:t>
                      </a:r>
                      <a:r>
                        <a:rPr lang="zh-CN" sz="2800" b="0">
                          <a:solidFill>
                            <a:schemeClr val="tx1"/>
                          </a:solidFill>
                          <a:effectLst/>
                        </a:rPr>
                        <a:t>、</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O</a:t>
                      </a:r>
                      <a:r>
                        <a:rPr lang="zh-CN" sz="2800" b="0">
                          <a:solidFill>
                            <a:schemeClr val="tx1"/>
                          </a:solidFill>
                          <a:effectLst/>
                        </a:rPr>
                        <a:t>、</a:t>
                      </a:r>
                      <a:r>
                        <a:rPr lang="en-US" sz="2800" b="0">
                          <a:solidFill>
                            <a:schemeClr val="tx1"/>
                          </a:solidFill>
                          <a:effectLst/>
                        </a:rPr>
                        <a:t>H</a:t>
                      </a:r>
                      <a:r>
                        <a:rPr lang="en-US" sz="2800" b="0" baseline="30000">
                          <a:solidFill>
                            <a:schemeClr val="tx1"/>
                          </a:solidFill>
                          <a:effectLst/>
                        </a:rPr>
                        <a:t>+</a:t>
                      </a:r>
                      <a:r>
                        <a:rPr lang="zh-CN" sz="2800" b="0">
                          <a:solidFill>
                            <a:schemeClr val="tx1"/>
                          </a:solidFill>
                          <a:effectLst/>
                        </a:rPr>
                        <a:t>、</a:t>
                      </a:r>
                      <a:r>
                        <a:rPr lang="en-US" sz="2800" b="0">
                          <a:solidFill>
                            <a:schemeClr val="tx1"/>
                          </a:solidFill>
                          <a:effectLst/>
                        </a:rPr>
                        <a:t>Cl</a:t>
                      </a:r>
                      <a:r>
                        <a:rPr lang="en-US" sz="2800" b="0" baseline="30000">
                          <a:solidFill>
                            <a:schemeClr val="tx1"/>
                          </a:solidFill>
                          <a:effectLst/>
                        </a:rPr>
                        <a:t>-</a:t>
                      </a:r>
                      <a:r>
                        <a:rPr lang="zh-CN" sz="2800" b="0">
                          <a:solidFill>
                            <a:schemeClr val="tx1"/>
                          </a:solidFill>
                          <a:effectLst/>
                        </a:rPr>
                        <a:t>、</a:t>
                      </a:r>
                    </a:p>
                    <a:p>
                      <a:pPr algn="ctr">
                        <a:lnSpc>
                          <a:spcPct val="130000"/>
                        </a:lnSpc>
                        <a:spcAft>
                          <a:spcPts val="0"/>
                        </a:spcAft>
                      </a:pPr>
                      <a:r>
                        <a:rPr lang="en-US" sz="2800" b="0">
                          <a:solidFill>
                            <a:schemeClr val="tx1"/>
                          </a:solidFill>
                          <a:effectLst/>
                        </a:rPr>
                        <a:t>ClO</a:t>
                      </a:r>
                      <a:r>
                        <a:rPr lang="en-US" sz="2800" b="0" baseline="30000">
                          <a:solidFill>
                            <a:schemeClr val="tx1"/>
                          </a:solidFill>
                          <a:effectLst/>
                        </a:rPr>
                        <a:t>-</a:t>
                      </a:r>
                      <a:r>
                        <a:rPr lang="zh-CN" sz="2800" b="0">
                          <a:solidFill>
                            <a:schemeClr val="tx1"/>
                          </a:solidFill>
                          <a:effectLst/>
                        </a:rPr>
                        <a:t>、</a:t>
                      </a:r>
                      <a:r>
                        <a:rPr lang="en-US" sz="2800" b="0">
                          <a:solidFill>
                            <a:schemeClr val="tx1"/>
                          </a:solidFill>
                          <a:effectLst/>
                        </a:rPr>
                        <a:t>OH</a:t>
                      </a:r>
                      <a:r>
                        <a:rPr lang="en-US" sz="2800" b="0" baseline="3000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zh-CN" sz="2800" b="0" dirty="0">
                          <a:solidFill>
                            <a:schemeClr val="tx1"/>
                          </a:solidFill>
                          <a:effectLst/>
                        </a:rPr>
                        <a:t>、</a:t>
                      </a:r>
                      <a:r>
                        <a:rPr lang="en-US" sz="2800" b="0" dirty="0">
                          <a:solidFill>
                            <a:schemeClr val="tx1"/>
                          </a:solidFill>
                          <a:effectLst/>
                        </a:rPr>
                        <a:t>H</a:t>
                      </a:r>
                      <a:r>
                        <a:rPr lang="en-US" sz="2800" b="0" baseline="30000" dirty="0">
                          <a:solidFill>
                            <a:schemeClr val="tx1"/>
                          </a:solidFill>
                          <a:effectLst/>
                        </a:rPr>
                        <a:t>+</a:t>
                      </a:r>
                      <a:r>
                        <a:rPr lang="zh-CN" sz="2800" b="0" dirty="0">
                          <a:solidFill>
                            <a:schemeClr val="tx1"/>
                          </a:solidFill>
                          <a:effectLst/>
                        </a:rPr>
                        <a:t>、</a:t>
                      </a:r>
                    </a:p>
                    <a:p>
                      <a:pPr algn="ctr">
                        <a:lnSpc>
                          <a:spcPct val="130000"/>
                        </a:lnSpc>
                        <a:spcAft>
                          <a:spcPts val="0"/>
                        </a:spcAft>
                      </a:pPr>
                      <a:r>
                        <a:rPr lang="en-US" sz="2800" b="0" dirty="0">
                          <a:solidFill>
                            <a:schemeClr val="tx1"/>
                          </a:solidFill>
                          <a:effectLst/>
                        </a:rPr>
                        <a:t>Cl</a:t>
                      </a:r>
                      <a:r>
                        <a:rPr lang="en-US" sz="2800" b="0" baseline="30000" dirty="0">
                          <a:solidFill>
                            <a:schemeClr val="tx1"/>
                          </a:solidFill>
                          <a:effectLst/>
                        </a:rPr>
                        <a:t>-</a:t>
                      </a:r>
                      <a:r>
                        <a:rPr lang="zh-CN" sz="2800" b="0" dirty="0">
                          <a:solidFill>
                            <a:schemeClr val="tx1"/>
                          </a:solidFill>
                          <a:effectLst/>
                        </a:rPr>
                        <a:t>、</a:t>
                      </a:r>
                      <a:r>
                        <a:rPr lang="en-US" sz="2800" b="0" dirty="0">
                          <a:solidFill>
                            <a:schemeClr val="tx1"/>
                          </a:solidFill>
                          <a:effectLst/>
                        </a:rPr>
                        <a:t>OH</a:t>
                      </a:r>
                      <a:r>
                        <a:rPr lang="en-US" sz="2800" b="0" baseline="3000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2883085"/>
                  </a:ext>
                </a:extLst>
              </a:tr>
            </a:tbl>
          </a:graphicData>
        </a:graphic>
      </p:graphicFrame>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778608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[2018</a:t>
            </a:r>
            <a:r>
              <a:rPr lang="zh-CN" altLang="zh-CN" sz="2800" dirty="0"/>
              <a:t>河北唐山高三下学期第三次模拟</a:t>
            </a:r>
            <a:r>
              <a:rPr lang="en-US" altLang="zh-CN" sz="2800" dirty="0"/>
              <a:t>]SO</a:t>
            </a:r>
            <a:r>
              <a:rPr lang="en-US" altLang="zh-CN" sz="2800" baseline="-25000" dirty="0"/>
              <a:t>2</a:t>
            </a:r>
            <a:r>
              <a:rPr lang="zh-CN" altLang="zh-CN" sz="2800" dirty="0"/>
              <a:t>是大气污染物之一</a:t>
            </a:r>
            <a:r>
              <a:rPr lang="en-US" altLang="zh-CN" sz="2800" dirty="0"/>
              <a:t>,</a:t>
            </a:r>
            <a:r>
              <a:rPr lang="zh-CN" altLang="zh-CN" sz="2800" dirty="0"/>
              <a:t>某同学在实验室中对</a:t>
            </a:r>
            <a:r>
              <a:rPr lang="en-US" altLang="zh-CN" sz="2800" dirty="0"/>
              <a:t>SO</a:t>
            </a:r>
            <a:r>
              <a:rPr lang="en-US" altLang="zh-CN" sz="2800" baseline="-25000" dirty="0"/>
              <a:t>2</a:t>
            </a:r>
            <a:r>
              <a:rPr lang="zh-CN" altLang="zh-CN" sz="2800" dirty="0"/>
              <a:t>与氯水的反应进行了探究。制备</a:t>
            </a:r>
            <a:r>
              <a:rPr lang="en-US" altLang="zh-CN" sz="2800" dirty="0"/>
              <a:t>SO</a:t>
            </a:r>
            <a:r>
              <a:rPr lang="en-US" altLang="zh-CN" sz="2800" baseline="-25000" dirty="0"/>
              <a:t>2</a:t>
            </a:r>
            <a:r>
              <a:rPr lang="zh-CN" altLang="zh-CN" sz="2800" dirty="0"/>
              <a:t>与氯水可供选择的仪器如图所示</a:t>
            </a:r>
            <a:r>
              <a:rPr lang="en-US" altLang="zh-CN" sz="2800" dirty="0"/>
              <a:t>,</a:t>
            </a:r>
            <a:r>
              <a:rPr lang="zh-CN" altLang="zh-CN" sz="2800" dirty="0"/>
              <a:t>请回答下列问题</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5" name="YBTWDTSD专8-ZT3.eps" descr="id:2147521054;FounderCES"/>
          <p:cNvPicPr/>
          <p:nvPr/>
        </p:nvPicPr>
        <p:blipFill>
          <a:blip r:embed="rId2"/>
          <a:stretch>
            <a:fillRect/>
          </a:stretch>
        </p:blipFill>
        <p:spPr>
          <a:xfrm>
            <a:off x="775504" y="2443574"/>
            <a:ext cx="10640990" cy="2919976"/>
          </a:xfrm>
          <a:prstGeom prst="rect">
            <a:avLst/>
          </a:prstGeom>
        </p:spPr>
      </p:pic>
    </p:spTree>
    <p:extLst>
      <p:ext uri="{BB962C8B-B14F-4D97-AF65-F5344CB8AC3E}">
        <p14:creationId xmlns:p14="http://schemas.microsoft.com/office/powerpoint/2010/main" val="388367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360574"/>
            <a:ext cx="11723913" cy="5909310"/>
          </a:xfrm>
          <a:prstGeom prst="rect">
            <a:avLst/>
          </a:prstGeom>
        </p:spPr>
        <p:txBody>
          <a:bodyPr wrap="square">
            <a:spAutoFit/>
          </a:bodyPr>
          <a:lstStyle/>
          <a:p>
            <a:pPr>
              <a:lnSpc>
                <a:spcPct val="150000"/>
              </a:lnSpc>
            </a:pPr>
            <a:r>
              <a:rPr lang="en-US" altLang="zh-CN" sz="2800" dirty="0"/>
              <a:t>(1)</a:t>
            </a:r>
            <a:r>
              <a:rPr lang="zh-CN" altLang="zh-CN" sz="2800" dirty="0"/>
              <a:t>该同学选用</a:t>
            </a:r>
            <a:r>
              <a:rPr lang="en-US" altLang="zh-CN" sz="2800" dirty="0"/>
              <a:t>KMnO</a:t>
            </a:r>
            <a:r>
              <a:rPr lang="en-US" altLang="zh-CN" sz="2800" baseline="-25000" dirty="0"/>
              <a:t>4</a:t>
            </a:r>
            <a:r>
              <a:rPr lang="zh-CN" altLang="zh-CN" sz="2800" dirty="0"/>
              <a:t>和浓盐酸快速制备</a:t>
            </a:r>
            <a:r>
              <a:rPr lang="en-US" altLang="zh-CN" sz="2800" dirty="0"/>
              <a:t>Cl</a:t>
            </a:r>
            <a:r>
              <a:rPr lang="en-US" altLang="zh-CN" sz="2800" baseline="-25000" dirty="0"/>
              <a:t>2</a:t>
            </a:r>
            <a:r>
              <a:rPr lang="en-US" altLang="zh-CN" sz="2800" dirty="0"/>
              <a:t>,</a:t>
            </a:r>
            <a:r>
              <a:rPr lang="zh-CN" altLang="zh-CN" sz="2800" dirty="0"/>
              <a:t>该反应的离子方程式为</a:t>
            </a:r>
            <a:r>
              <a:rPr lang="zh-CN" altLang="zh-CN" sz="2800" u="sng" dirty="0"/>
              <a:t>　　　　　　　　　　　　　</a:t>
            </a:r>
            <a:r>
              <a:rPr lang="zh-CN" altLang="zh-CN" sz="2800" dirty="0"/>
              <a:t>。欲利用上图中的装置制备一瓶饱和氯水</a:t>
            </a:r>
            <a:r>
              <a:rPr lang="en-US" altLang="zh-CN" sz="2800" dirty="0"/>
              <a:t>,</a:t>
            </a:r>
            <a:r>
              <a:rPr lang="zh-CN" altLang="zh-CN" sz="2800" dirty="0"/>
              <a:t>正确的连接顺序为</a:t>
            </a:r>
            <a:r>
              <a:rPr lang="zh-CN" altLang="zh-CN" sz="2800" u="sng" dirty="0"/>
              <a:t>　　　　</a:t>
            </a:r>
            <a:r>
              <a:rPr lang="en-US" altLang="zh-CN" sz="2800" dirty="0"/>
              <a:t>(</a:t>
            </a:r>
            <a:r>
              <a:rPr lang="zh-CN" altLang="zh-CN" sz="2800" dirty="0"/>
              <a:t>按气流方向</a:t>
            </a:r>
            <a:r>
              <a:rPr lang="en-US" altLang="zh-CN" sz="2800" dirty="0"/>
              <a:t>,</a:t>
            </a:r>
            <a:r>
              <a:rPr lang="zh-CN" altLang="zh-CN" sz="2800" dirty="0"/>
              <a:t>用字母表示</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制备</a:t>
            </a:r>
            <a:r>
              <a:rPr lang="en-US" altLang="zh-CN" sz="2800" dirty="0"/>
              <a:t>SO</a:t>
            </a:r>
            <a:r>
              <a:rPr lang="en-US" altLang="zh-CN" sz="2800" baseline="-25000" dirty="0"/>
              <a:t>2</a:t>
            </a:r>
            <a:r>
              <a:rPr lang="zh-CN" altLang="zh-CN" sz="2800" dirty="0"/>
              <a:t>选用的最合适药品为</a:t>
            </a:r>
            <a:r>
              <a:rPr lang="zh-CN" altLang="zh-CN" sz="2800" u="sng" dirty="0"/>
              <a:t>　　　　</a:t>
            </a:r>
            <a:r>
              <a:rPr lang="en-US" altLang="zh-CN" sz="2800" dirty="0"/>
              <a:t>(</a:t>
            </a:r>
            <a:r>
              <a:rPr lang="zh-CN" altLang="zh-CN" sz="2800" dirty="0"/>
              <a:t>填代号</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①Na</a:t>
            </a:r>
            <a:r>
              <a:rPr lang="en-US" altLang="zh-CN" sz="2800" baseline="-25000" dirty="0"/>
              <a:t>2</a:t>
            </a:r>
            <a:r>
              <a:rPr lang="en-US" altLang="zh-CN" sz="2800" dirty="0"/>
              <a:t>SO</a:t>
            </a:r>
            <a:r>
              <a:rPr lang="en-US" altLang="zh-CN" sz="2800" baseline="-25000" dirty="0"/>
              <a:t>3</a:t>
            </a:r>
            <a:r>
              <a:rPr lang="zh-CN" altLang="zh-CN" sz="2800" dirty="0"/>
              <a:t>固体　</a:t>
            </a:r>
            <a:r>
              <a:rPr lang="en-US" altLang="zh-CN" sz="2800" dirty="0"/>
              <a:t>②Na</a:t>
            </a:r>
            <a:r>
              <a:rPr lang="en-US" altLang="zh-CN" sz="2800" baseline="-25000" dirty="0"/>
              <a:t>2</a:t>
            </a:r>
            <a:r>
              <a:rPr lang="en-US" altLang="zh-CN" sz="2800" dirty="0"/>
              <a:t>SO</a:t>
            </a:r>
            <a:r>
              <a:rPr lang="en-US" altLang="zh-CN" sz="2800" baseline="-25000" dirty="0"/>
              <a:t>3</a:t>
            </a:r>
            <a:r>
              <a:rPr lang="zh-CN" altLang="zh-CN" sz="2800" dirty="0"/>
              <a:t>溶液　</a:t>
            </a:r>
            <a:r>
              <a:rPr lang="en-US" altLang="zh-CN" sz="2800" dirty="0"/>
              <a:t>③20%H</a:t>
            </a:r>
            <a:r>
              <a:rPr lang="en-US" altLang="zh-CN" sz="2800" baseline="-25000" dirty="0"/>
              <a:t>2</a:t>
            </a:r>
            <a:r>
              <a:rPr lang="en-US" altLang="zh-CN" sz="2800" dirty="0"/>
              <a:t>SO</a:t>
            </a:r>
            <a:r>
              <a:rPr lang="en-US" altLang="zh-CN" sz="2800" baseline="-25000" dirty="0"/>
              <a:t>4</a:t>
            </a:r>
            <a:r>
              <a:rPr lang="zh-CN" altLang="zh-CN" sz="2800" dirty="0"/>
              <a:t>溶液　</a:t>
            </a:r>
            <a:r>
              <a:rPr lang="en-US" altLang="zh-CN" sz="2800" dirty="0"/>
              <a:t>④70% H</a:t>
            </a:r>
            <a:r>
              <a:rPr lang="en-US" altLang="zh-CN" sz="2800" baseline="-25000" dirty="0"/>
              <a:t>2</a:t>
            </a:r>
            <a:r>
              <a:rPr lang="en-US" altLang="zh-CN" sz="2800" dirty="0"/>
              <a:t>SO</a:t>
            </a:r>
            <a:r>
              <a:rPr lang="en-US" altLang="zh-CN" sz="2800" baseline="-25000" dirty="0"/>
              <a:t>4</a:t>
            </a:r>
            <a:r>
              <a:rPr lang="zh-CN" altLang="zh-CN" sz="2800" dirty="0"/>
              <a:t>溶液　</a:t>
            </a:r>
            <a:r>
              <a:rPr lang="en-US" altLang="zh-CN" sz="2800" dirty="0"/>
              <a:t>⑤</a:t>
            </a:r>
            <a:r>
              <a:rPr lang="zh-CN" altLang="zh-CN" sz="2800" dirty="0"/>
              <a:t>铜片</a:t>
            </a:r>
          </a:p>
          <a:p>
            <a:pPr>
              <a:lnSpc>
                <a:spcPct val="150000"/>
              </a:lnSpc>
            </a:pPr>
            <a:r>
              <a:rPr lang="en-US" altLang="zh-CN" sz="2800" dirty="0"/>
              <a:t>(3)</a:t>
            </a:r>
            <a:r>
              <a:rPr lang="zh-CN" altLang="zh-CN" sz="2800" dirty="0"/>
              <a:t>对</a:t>
            </a:r>
            <a:r>
              <a:rPr lang="en-US" altLang="zh-CN" sz="2800" dirty="0"/>
              <a:t>SO</a:t>
            </a:r>
            <a:r>
              <a:rPr lang="en-US" altLang="zh-CN" sz="2800" baseline="-25000" dirty="0"/>
              <a:t>2</a:t>
            </a:r>
            <a:r>
              <a:rPr lang="zh-CN" altLang="zh-CN" sz="2800" dirty="0"/>
              <a:t>与氯水的反应进行探究</a:t>
            </a:r>
          </a:p>
          <a:p>
            <a:pPr>
              <a:lnSpc>
                <a:spcPct val="150000"/>
              </a:lnSpc>
            </a:pPr>
            <a:r>
              <a:rPr lang="en-US" altLang="zh-CN" sz="2800" dirty="0"/>
              <a:t>①</a:t>
            </a:r>
            <a:r>
              <a:rPr lang="zh-CN" altLang="zh-CN" sz="2800" dirty="0"/>
              <a:t>用注射器吸入一定量的饱和氯水和</a:t>
            </a:r>
            <a:r>
              <a:rPr lang="en-US" altLang="zh-CN" sz="2800" dirty="0"/>
              <a:t>SO</a:t>
            </a:r>
            <a:r>
              <a:rPr lang="en-US" altLang="zh-CN" sz="2800" baseline="-25000" dirty="0"/>
              <a:t>2</a:t>
            </a:r>
            <a:r>
              <a:rPr lang="en-US" altLang="zh-CN" sz="2800" dirty="0"/>
              <a:t>,</a:t>
            </a:r>
            <a:r>
              <a:rPr lang="zh-CN" altLang="zh-CN" sz="2800" dirty="0"/>
              <a:t>振荡</a:t>
            </a:r>
            <a:r>
              <a:rPr lang="en-US" altLang="zh-CN" sz="2800" dirty="0"/>
              <a:t>,</a:t>
            </a:r>
            <a:r>
              <a:rPr lang="zh-CN" altLang="zh-CN" sz="2800" dirty="0"/>
              <a:t>静置</a:t>
            </a:r>
            <a:r>
              <a:rPr lang="en-US" altLang="zh-CN" sz="2800" dirty="0"/>
              <a:t>,</a:t>
            </a:r>
            <a:r>
              <a:rPr lang="zh-CN" altLang="zh-CN" sz="2800" dirty="0"/>
              <a:t>再吸入少量品红溶液</a:t>
            </a:r>
            <a:r>
              <a:rPr lang="en-US" altLang="zh-CN" sz="2800" dirty="0"/>
              <a:t>,</a:t>
            </a:r>
            <a:r>
              <a:rPr lang="zh-CN" altLang="zh-CN" sz="2800" dirty="0"/>
              <a:t>发现品红溶液不褪色</a:t>
            </a:r>
            <a:r>
              <a:rPr lang="en-US" altLang="zh-CN" sz="2800" dirty="0"/>
              <a:t>,</a:t>
            </a:r>
            <a:r>
              <a:rPr lang="zh-CN" altLang="zh-CN" sz="2800" dirty="0"/>
              <a:t>解释其原因</a:t>
            </a:r>
            <a:r>
              <a:rPr lang="en-US" altLang="zh-CN" sz="2800" dirty="0"/>
              <a:t>(</a:t>
            </a:r>
            <a:r>
              <a:rPr lang="zh-CN" altLang="zh-CN" sz="2800" dirty="0"/>
              <a:t>用化学方程式表示</a:t>
            </a:r>
            <a:r>
              <a:rPr lang="en-US" altLang="zh-CN" sz="2800" dirty="0"/>
              <a:t>)</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471771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677656"/>
          </a:xfrm>
          <a:prstGeom prst="rect">
            <a:avLst/>
          </a:prstGeom>
        </p:spPr>
        <p:txBody>
          <a:bodyPr wrap="square">
            <a:spAutoFit/>
          </a:bodyPr>
          <a:lstStyle/>
          <a:p>
            <a:pPr>
              <a:lnSpc>
                <a:spcPct val="150000"/>
              </a:lnSpc>
            </a:pPr>
            <a:r>
              <a:rPr lang="en-US" altLang="zh-CN" sz="2800" dirty="0"/>
              <a:t>②</a:t>
            </a:r>
            <a:r>
              <a:rPr lang="zh-CN" altLang="zh-CN" sz="2800" dirty="0"/>
              <a:t>改变氯水用量</a:t>
            </a:r>
            <a:r>
              <a:rPr lang="en-US" altLang="zh-CN" sz="2800" dirty="0"/>
              <a:t>,</a:t>
            </a:r>
            <a:r>
              <a:rPr lang="zh-CN" altLang="zh-CN" sz="2800" dirty="0"/>
              <a:t>重复</a:t>
            </a:r>
            <a:r>
              <a:rPr lang="en-US" altLang="zh-CN" sz="2800" dirty="0"/>
              <a:t>①</a:t>
            </a:r>
            <a:r>
              <a:rPr lang="zh-CN" altLang="zh-CN" sz="2800" dirty="0"/>
              <a:t>操作</a:t>
            </a:r>
            <a:r>
              <a:rPr lang="en-US" altLang="zh-CN" sz="2800" dirty="0"/>
              <a:t>,</a:t>
            </a:r>
            <a:r>
              <a:rPr lang="zh-CN" altLang="zh-CN" sz="2800" dirty="0"/>
              <a:t>发现品红溶液褪色</a:t>
            </a:r>
            <a:r>
              <a:rPr lang="en-US" altLang="zh-CN" sz="2800" dirty="0"/>
              <a:t>,</a:t>
            </a:r>
            <a:r>
              <a:rPr lang="zh-CN" altLang="zh-CN" sz="2800" dirty="0"/>
              <a:t>你认为可能的原因是</a:t>
            </a:r>
            <a:r>
              <a:rPr lang="zh-CN" altLang="zh-CN" sz="2800" u="sng" dirty="0"/>
              <a:t>　　　　　　　　　　　　</a:t>
            </a:r>
            <a:r>
              <a:rPr lang="en-US" altLang="zh-CN" sz="2800" dirty="0"/>
              <a:t>,</a:t>
            </a:r>
            <a:r>
              <a:rPr lang="zh-CN" altLang="zh-CN" sz="2800" dirty="0"/>
              <a:t>设计实验来验证你的假设</a:t>
            </a:r>
            <a:r>
              <a:rPr lang="en-US" altLang="zh-CN" sz="2800" dirty="0"/>
              <a:t>:</a:t>
            </a:r>
          </a:p>
          <a:p>
            <a:pPr>
              <a:lnSpc>
                <a:spcPct val="150000"/>
              </a:lnSpc>
            </a:pPr>
            <a:r>
              <a:rPr lang="zh-CN" altLang="zh-CN" sz="2800" u="sng" dirty="0"/>
              <a:t>　　　　　　　　　　</a:t>
            </a:r>
            <a:r>
              <a:rPr lang="en-US" altLang="zh-CN" sz="2800" u="sng" dirty="0"/>
              <a:t>         </a:t>
            </a:r>
            <a:r>
              <a:rPr lang="zh-CN" altLang="zh-CN" sz="2800" u="sng" dirty="0"/>
              <a:t>　　</a:t>
            </a:r>
            <a:r>
              <a:rPr lang="en-US" altLang="zh-CN" sz="2800" dirty="0"/>
              <a:t>(</a:t>
            </a:r>
            <a:r>
              <a:rPr lang="zh-CN" altLang="zh-CN" sz="2800" dirty="0"/>
              <a:t>说明操作方法、现象及结论</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请设计一个实验</a:t>
            </a:r>
            <a:r>
              <a:rPr lang="en-US" altLang="zh-CN" sz="2800" dirty="0"/>
              <a:t>,</a:t>
            </a:r>
            <a:r>
              <a:rPr lang="zh-CN" altLang="zh-CN" sz="2800" dirty="0"/>
              <a:t>测定饱和氯水中氯元素的含量</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4260303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244824"/>
            <a:ext cx="11723913" cy="6555641"/>
            <a:chOff x="234043" y="244824"/>
            <a:chExt cx="11723913" cy="6555641"/>
          </a:xfrm>
        </p:grpSpPr>
        <mc:AlternateContent xmlns:mc="http://schemas.openxmlformats.org/markup-compatibility/2006" xmlns:a14="http://schemas.microsoft.com/office/drawing/2010/main">
          <mc:Choice Requires="a14">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(1)KMnO</a:t>
                  </a:r>
                  <a:r>
                    <a:rPr lang="en-US" altLang="zh-CN" sz="2800" baseline="-25000" dirty="0"/>
                    <a:t>4</a:t>
                  </a:r>
                  <a:r>
                    <a:rPr lang="zh-CN" altLang="zh-CN" sz="2800" dirty="0"/>
                    <a:t>和浓盐酸反应的离子方程式为</a:t>
                  </a:r>
                  <a:r>
                    <a:rPr lang="en-US" altLang="zh-CN" sz="2800" dirty="0"/>
                    <a:t>2Mn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+10Cl</a:t>
                  </a:r>
                  <a:r>
                    <a:rPr lang="en-US" altLang="zh-CN" sz="2800" baseline="30000" dirty="0"/>
                    <a:t>-</a:t>
                  </a:r>
                  <a:r>
                    <a:rPr lang="en-US" altLang="zh-CN" sz="2800" dirty="0"/>
                    <a:t>+16H</a:t>
                  </a:r>
                  <a:r>
                    <a:rPr lang="en-US" altLang="zh-CN" sz="2800" baseline="30000" dirty="0"/>
                    <a:t>+</a:t>
                  </a:r>
                  <a:r>
                    <a:rPr lang="en-US" altLang="zh-CN" sz="2800" dirty="0"/>
                    <a:t>         5Cl</a:t>
                  </a:r>
                  <a:r>
                    <a:rPr lang="en-US" altLang="zh-CN" sz="2800" baseline="-25000" dirty="0"/>
                    <a:t>2</a:t>
                  </a:r>
                  <a:r>
                    <a:rPr lang="en-US" altLang="zh-CN" sz="2800" dirty="0"/>
                    <a:t>↑+2Mn</a:t>
                  </a:r>
                  <a:r>
                    <a:rPr lang="en-US" altLang="zh-CN" sz="2800" baseline="30000" dirty="0"/>
                    <a:t>2+</a:t>
                  </a:r>
                  <a:r>
                    <a:rPr lang="en-US" altLang="zh-CN" sz="2800" dirty="0"/>
                    <a:t>+8H</a:t>
                  </a:r>
                  <a:r>
                    <a:rPr lang="en-US" altLang="zh-CN" sz="2800" baseline="-25000" dirty="0"/>
                    <a:t>2</a:t>
                  </a:r>
                  <a:r>
                    <a:rPr lang="en-US" altLang="zh-CN" sz="2800" dirty="0"/>
                    <a:t>O,</a:t>
                  </a:r>
                  <a:r>
                    <a:rPr lang="zh-CN" altLang="zh-CN" sz="2800" dirty="0"/>
                    <a:t>发生装置为固液不加热型</a:t>
                  </a:r>
                  <a:r>
                    <a:rPr lang="en-US" altLang="zh-CN" sz="2800" dirty="0"/>
                    <a:t>,</a:t>
                  </a:r>
                  <a:r>
                    <a:rPr lang="zh-CN" altLang="zh-CN" sz="2800" dirty="0"/>
                    <a:t>故选择</a:t>
                  </a:r>
                  <a:r>
                    <a:rPr lang="en-US" altLang="zh-CN" sz="2800" dirty="0"/>
                    <a:t>B</a:t>
                  </a:r>
                  <a:r>
                    <a:rPr lang="zh-CN" altLang="zh-CN" sz="2800" dirty="0"/>
                    <a:t>装置制备氯气</a:t>
                  </a:r>
                  <a:r>
                    <a:rPr lang="en-US" altLang="zh-CN" sz="2800" dirty="0"/>
                    <a:t>,</a:t>
                  </a:r>
                  <a:r>
                    <a:rPr lang="zh-CN" altLang="zh-CN" sz="2800" dirty="0"/>
                    <a:t>并将生成的氯气先通入饱和食盐水中除去</a:t>
                  </a:r>
                  <a:r>
                    <a:rPr lang="en-US" altLang="zh-CN" sz="2800" dirty="0" err="1"/>
                    <a:t>HCl</a:t>
                  </a:r>
                  <a:r>
                    <a:rPr lang="en-US" altLang="zh-CN" sz="2800" dirty="0"/>
                    <a:t>,</a:t>
                  </a:r>
                  <a:r>
                    <a:rPr lang="zh-CN" altLang="zh-CN" sz="2800" dirty="0"/>
                    <a:t>再通入水中</a:t>
                  </a:r>
                  <a:r>
                    <a:rPr lang="en-US" altLang="zh-CN" sz="2800" dirty="0"/>
                    <a:t>,</a:t>
                  </a:r>
                  <a:r>
                    <a:rPr lang="zh-CN" altLang="zh-CN" sz="2800" dirty="0"/>
                    <a:t>尾气可以用</a:t>
                  </a:r>
                  <a:r>
                    <a:rPr lang="en-US" altLang="zh-CN" sz="2800" dirty="0" err="1"/>
                    <a:t>NaOH</a:t>
                  </a:r>
                  <a:r>
                    <a:rPr lang="zh-CN" altLang="zh-CN" sz="2800" dirty="0"/>
                    <a:t>溶液或碱石灰吸收</a:t>
                  </a:r>
                  <a:r>
                    <a:rPr lang="en-US" altLang="zh-CN" sz="2800" dirty="0"/>
                    <a:t>,</a:t>
                  </a:r>
                  <a:r>
                    <a:rPr lang="zh-CN" altLang="zh-CN" sz="2800" dirty="0"/>
                    <a:t>防止污染。</a:t>
                  </a:r>
                  <a:r>
                    <a:rPr lang="en-US" altLang="zh-CN" sz="2800" dirty="0"/>
                    <a:t>(2)SO</a:t>
                  </a:r>
                  <a:r>
                    <a:rPr lang="en-US" altLang="zh-CN" sz="2800" baseline="-25000" dirty="0"/>
                    <a:t>2</a:t>
                  </a:r>
                  <a:r>
                    <a:rPr lang="zh-CN" altLang="zh-CN" sz="2800" dirty="0"/>
                    <a:t>在水中的溶解度较大</a:t>
                  </a:r>
                  <a:r>
                    <a:rPr lang="en-US" altLang="zh-CN" sz="2800" dirty="0"/>
                    <a:t>,</a:t>
                  </a:r>
                  <a:r>
                    <a:rPr lang="zh-CN" altLang="zh-CN" sz="2800" dirty="0"/>
                    <a:t>制备</a:t>
                  </a:r>
                  <a:r>
                    <a:rPr lang="en-US" altLang="zh-CN" sz="2800" dirty="0"/>
                    <a:t>SO</a:t>
                  </a:r>
                  <a:r>
                    <a:rPr lang="en-US" altLang="zh-CN" sz="2800" baseline="-25000" dirty="0"/>
                    <a:t>2</a:t>
                  </a:r>
                  <a:r>
                    <a:rPr lang="zh-CN" altLang="zh-CN" sz="2800" dirty="0"/>
                    <a:t>可以选用</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固体和</a:t>
                  </a:r>
                  <a:r>
                    <a:rPr lang="en-US" altLang="zh-CN" sz="2800" dirty="0"/>
                    <a:t>70% H</a:t>
                  </a:r>
                  <a:r>
                    <a:rPr lang="en-US" altLang="zh-CN" sz="2800" baseline="-25000" dirty="0"/>
                    <a:t>2</a:t>
                  </a:r>
                  <a:r>
                    <a:rPr lang="en-US" altLang="zh-CN" sz="2800" dirty="0"/>
                    <a:t>SO</a:t>
                  </a:r>
                  <a:r>
                    <a:rPr lang="en-US" altLang="zh-CN" sz="2800" baseline="-25000" dirty="0"/>
                    <a:t>4</a:t>
                  </a:r>
                  <a:r>
                    <a:rPr lang="zh-CN" altLang="zh-CN" sz="2800" dirty="0"/>
                    <a:t>溶液。</a:t>
                  </a:r>
                  <a:r>
                    <a:rPr lang="en-US" altLang="zh-CN" sz="2800" dirty="0"/>
                    <a:t>(3) ①</a:t>
                  </a:r>
                  <a:r>
                    <a:rPr lang="zh-CN" altLang="zh-CN" sz="2800" dirty="0"/>
                    <a:t>氯气与</a:t>
                  </a:r>
                  <a:r>
                    <a:rPr lang="en-US" altLang="zh-CN" sz="2800" dirty="0"/>
                    <a:t>SO</a:t>
                  </a:r>
                  <a:r>
                    <a:rPr lang="en-US" altLang="zh-CN" sz="2800" baseline="-25000" dirty="0"/>
                    <a:t>2</a:t>
                  </a:r>
                  <a:r>
                    <a:rPr lang="zh-CN" altLang="zh-CN" sz="2800" dirty="0"/>
                    <a:t>能够反应生成</a:t>
                  </a:r>
                  <a:r>
                    <a:rPr lang="en-US" altLang="zh-CN" sz="2800" dirty="0" err="1"/>
                    <a:t>HCl</a:t>
                  </a:r>
                  <a:r>
                    <a:rPr lang="zh-CN" altLang="zh-CN" sz="2800" dirty="0"/>
                    <a:t>和</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反应的化学方程式为</a:t>
                  </a:r>
                  <a:r>
                    <a:rPr lang="en-US" altLang="zh-CN" sz="2800" dirty="0"/>
                    <a:t>Cl</a:t>
                  </a:r>
                  <a:r>
                    <a:rPr lang="en-US" altLang="zh-CN" sz="2800" baseline="-25000" dirty="0"/>
                    <a:t>2</a:t>
                  </a:r>
                  <a:r>
                    <a:rPr lang="en-US" altLang="zh-CN" sz="2800" dirty="0"/>
                    <a:t>+SO</a:t>
                  </a:r>
                  <a:r>
                    <a:rPr lang="en-US" altLang="zh-CN" sz="2800" baseline="-25000" dirty="0"/>
                    <a:t>2</a:t>
                  </a:r>
                  <a:r>
                    <a:rPr lang="en-US" altLang="zh-CN" sz="2800" dirty="0"/>
                    <a:t>+2H</a:t>
                  </a:r>
                  <a:r>
                    <a:rPr lang="en-US" altLang="zh-CN" sz="2800" baseline="-25000" dirty="0"/>
                    <a:t>2</a:t>
                  </a:r>
                  <a:r>
                    <a:rPr lang="en-US" altLang="zh-CN" sz="2800" dirty="0"/>
                    <a:t>O       2HCl+H</a:t>
                  </a:r>
                  <a:r>
                    <a:rPr lang="en-US" altLang="zh-CN" sz="2800" baseline="-25000" dirty="0"/>
                    <a:t>2</a:t>
                  </a:r>
                  <a:r>
                    <a:rPr lang="en-US" altLang="zh-CN" sz="2800" dirty="0"/>
                    <a:t>SO</a:t>
                  </a:r>
                  <a:r>
                    <a:rPr lang="en-US" altLang="zh-CN" sz="2800" baseline="-25000" dirty="0"/>
                    <a:t>4</a:t>
                  </a:r>
                  <a:r>
                    <a:rPr lang="en-US" altLang="zh-CN" sz="2800" dirty="0"/>
                    <a:t>,HCl</a:t>
                  </a:r>
                  <a:r>
                    <a:rPr lang="zh-CN" altLang="zh-CN" sz="2800" dirty="0"/>
                    <a:t>和</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均没有漂白性。</a:t>
                  </a:r>
                  <a:r>
                    <a:rPr lang="en-US" altLang="zh-CN" sz="2800" dirty="0"/>
                    <a:t>②</a:t>
                  </a:r>
                  <a:r>
                    <a:rPr lang="zh-CN" altLang="zh-CN" sz="2800" dirty="0"/>
                    <a:t>改变氯水用量</a:t>
                  </a:r>
                  <a:r>
                    <a:rPr lang="en-US" altLang="zh-CN" sz="2800" dirty="0"/>
                    <a:t>,</a:t>
                  </a:r>
                  <a:r>
                    <a:rPr lang="zh-CN" altLang="zh-CN" sz="2800" dirty="0"/>
                    <a:t>过量氯水将品红氧化漂白或过量</a:t>
                  </a:r>
                  <a:r>
                    <a:rPr lang="en-US" altLang="zh-CN" sz="2800" dirty="0"/>
                    <a:t>SO</a:t>
                  </a:r>
                  <a:r>
                    <a:rPr lang="en-US" altLang="zh-CN" sz="2800" baseline="-25000" dirty="0"/>
                    <a:t>2</a:t>
                  </a:r>
                  <a:r>
                    <a:rPr lang="zh-CN" altLang="zh-CN" sz="2800" dirty="0"/>
                    <a:t>与品红结合成无色物质</a:t>
                  </a:r>
                  <a:r>
                    <a:rPr lang="en-US" altLang="zh-CN" sz="2800" dirty="0"/>
                    <a:t>;</a:t>
                  </a:r>
                  <a:r>
                    <a:rPr lang="zh-CN" altLang="zh-CN" sz="2800" dirty="0"/>
                    <a:t>氯水漂白后的物质不能恢复成原来的颜色</a:t>
                  </a:r>
                  <a:r>
                    <a:rPr lang="en-US" altLang="zh-CN" sz="2800" dirty="0"/>
                    <a:t>,</a:t>
                  </a:r>
                  <a:r>
                    <a:rPr lang="zh-CN" altLang="zh-CN" sz="2800" dirty="0"/>
                    <a:t>二氧化硫漂白后的物质加热后能够恢复原来的颜色</a:t>
                  </a:r>
                  <a:r>
                    <a:rPr lang="en-US" altLang="zh-CN" sz="2800" dirty="0"/>
                    <a:t>,</a:t>
                  </a:r>
                  <a:r>
                    <a:rPr lang="zh-CN" altLang="zh-CN" sz="2800" dirty="0"/>
                    <a:t>将实验</a:t>
                  </a:r>
                  <a:r>
                    <a:rPr lang="en-US" altLang="zh-CN" sz="2800" dirty="0"/>
                    <a:t>②</a:t>
                  </a:r>
                  <a:r>
                    <a:rPr lang="zh-CN" altLang="zh-CN" sz="2800" dirty="0"/>
                    <a:t>注射器中的溶液注入试管少许</a:t>
                  </a:r>
                  <a:r>
                    <a:rPr lang="en-US" altLang="zh-CN" sz="2800" dirty="0"/>
                    <a:t>,</a:t>
                  </a:r>
                  <a:r>
                    <a:rPr lang="zh-CN" altLang="zh-CN" sz="2800" dirty="0"/>
                    <a:t>加热</a:t>
                  </a:r>
                  <a:r>
                    <a:rPr lang="en-US" altLang="zh-CN" sz="2800" dirty="0"/>
                    <a:t>,</a:t>
                  </a:r>
                  <a:r>
                    <a:rPr lang="zh-CN" altLang="zh-CN" sz="2800" dirty="0"/>
                    <a:t>若无红色出现</a:t>
                  </a:r>
                  <a:r>
                    <a:rPr lang="en-US" altLang="zh-CN" sz="2800" dirty="0"/>
                    <a:t>,</a:t>
                  </a:r>
                  <a:r>
                    <a:rPr lang="zh-CN" altLang="zh-CN" sz="2800" dirty="0"/>
                    <a:t>原因为前者</a:t>
                  </a:r>
                  <a:r>
                    <a:rPr lang="en-US" altLang="zh-CN" sz="2800" dirty="0"/>
                    <a:t>,</a:t>
                  </a:r>
                  <a:r>
                    <a:rPr lang="zh-CN" altLang="zh-CN" sz="2800" dirty="0"/>
                    <a:t>反之则为后者。</a:t>
                  </a:r>
                  <a:r>
                    <a:rPr lang="en-US" altLang="zh-CN" sz="2800" dirty="0"/>
                    <a:t>(4)</a:t>
                  </a:r>
                  <a:r>
                    <a:rPr lang="zh-CN" altLang="zh-CN" sz="2800" dirty="0"/>
                    <a:t>氯水具有氧化性</a:t>
                  </a:r>
                  <a:r>
                    <a:rPr lang="en-US" altLang="zh-CN" sz="2800" dirty="0"/>
                    <a:t>,</a:t>
                  </a:r>
                  <a:r>
                    <a:rPr lang="zh-CN" altLang="zh-CN" sz="2800" dirty="0"/>
                    <a:t>可加入还</a:t>
                  </a:r>
                  <a:r>
                    <a:rPr lang="en-US" altLang="zh-CN" sz="2800" dirty="0"/>
                    <a:t> </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6555641"/>
                </a:xfrm>
                <a:prstGeom prst="rect">
                  <a:avLst/>
                </a:prstGeom>
                <a:blipFill>
                  <a:blip r:embed="rId2"/>
                  <a:stretch>
                    <a:fillRect l="-1040" r="-1195" b="-465"/>
                  </a:stretch>
                </a:blipFill>
              </p:spPr>
              <p:txBody>
                <a:bodyPr/>
                <a:lstStyle/>
                <a:p>
                  <a:r>
                    <a:rPr lang="zh-CN" altLang="en-US">
                      <a:noFill/>
                    </a:rPr>
                    <a:t> </a:t>
                  </a:r>
                </a:p>
              </p:txBody>
            </p:sp>
          </mc:Fallback>
        </mc:AlternateContent>
        <p:pic>
          <p:nvPicPr>
            <p:cNvPr id="14" name="图片 13"/>
            <p:cNvPicPr/>
            <p:nvPr/>
          </p:nvPicPr>
          <p:blipFill>
            <a:blip r:embed="rId3"/>
            <a:stretch>
              <a:fillRect/>
            </a:stretch>
          </p:blipFill>
          <p:spPr>
            <a:xfrm>
              <a:off x="10673461" y="537171"/>
              <a:ext cx="434594" cy="246898"/>
            </a:xfrm>
            <a:prstGeom prst="rect">
              <a:avLst/>
            </a:prstGeom>
          </p:spPr>
        </p:pic>
        <p:pic>
          <p:nvPicPr>
            <p:cNvPr id="15" name="图片 14"/>
            <p:cNvPicPr/>
            <p:nvPr/>
          </p:nvPicPr>
          <p:blipFill>
            <a:blip r:embed="rId3"/>
            <a:stretch>
              <a:fillRect/>
            </a:stretch>
          </p:blipFill>
          <p:spPr>
            <a:xfrm>
              <a:off x="5819236" y="3729269"/>
              <a:ext cx="480504" cy="272980"/>
            </a:xfrm>
            <a:prstGeom prst="rect">
              <a:avLst/>
            </a:prstGeom>
          </p:spPr>
        </p:pic>
      </p:grpSp>
    </p:spTree>
    <p:extLst>
      <p:ext uri="{BB962C8B-B14F-4D97-AF65-F5344CB8AC3E}">
        <p14:creationId xmlns:p14="http://schemas.microsoft.com/office/powerpoint/2010/main" val="7743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1323538"/>
            <a:ext cx="10065636" cy="323779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氯气的制备与性质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氯水的成分及性质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卤素单质</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(X</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及其化合物的相似性和递变性</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卤素离子的检验方法</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海水资源的综合利用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7 ClO</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NaClO</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的性质、制备及用途</a:t>
            </a:r>
          </a:p>
        </p:txBody>
      </p:sp>
      <p:sp>
        <p:nvSpPr>
          <p:cNvPr id="4" name="矩形 3">
            <a:hlinkClick r:id="" action="ppaction://noaction"/>
          </p:cNvPr>
          <p:cNvSpPr/>
          <p:nvPr/>
        </p:nvSpPr>
        <p:spPr>
          <a:xfrm>
            <a:off x="1081338" y="550287"/>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mj-ea"/>
              </a:rPr>
              <a:t>B</a:t>
            </a:r>
            <a:r>
              <a:rPr lang="zh-CN" altLang="en-US" sz="2800" b="1" dirty="0">
                <a:solidFill>
                  <a:srgbClr val="DA251C"/>
                </a:solidFill>
                <a:latin typeface="微软雅黑" panose="020B0503020204020204" charset="-122"/>
              </a:rPr>
              <a:t>方法帮</a:t>
            </a:r>
            <a:r>
              <a:rPr lang="en-US" altLang="zh-CN" sz="2800" b="1" dirty="0">
                <a:solidFill>
                  <a:srgbClr val="DA251C"/>
                </a:solidFill>
                <a:latin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244824"/>
            <a:ext cx="11723913" cy="7201972"/>
            <a:chOff x="234043" y="244824"/>
            <a:chExt cx="11723913" cy="7201972"/>
          </a:xfrm>
        </p:grpSpPr>
        <mc:AlternateContent xmlns:mc="http://schemas.openxmlformats.org/markup-compatibility/2006" xmlns:a14="http://schemas.microsoft.com/office/drawing/2010/main">
          <mc:Choice Requires="a14">
            <p:sp>
              <p:nvSpPr>
                <p:cNvPr id="2" name="矩形 1"/>
                <p:cNvSpPr/>
                <p:nvPr/>
              </p:nvSpPr>
              <p:spPr>
                <a:xfrm>
                  <a:off x="234043" y="244824"/>
                  <a:ext cx="11723913" cy="7201972"/>
                </a:xfrm>
                <a:prstGeom prst="rect">
                  <a:avLst/>
                </a:prstGeom>
              </p:spPr>
              <p:txBody>
                <a:bodyPr wrap="square">
                  <a:spAutoFit/>
                </a:bodyPr>
                <a:lstStyle/>
                <a:p>
                  <a:pPr>
                    <a:lnSpc>
                      <a:spcPct val="150000"/>
                    </a:lnSpc>
                  </a:pPr>
                  <a:r>
                    <a:rPr lang="zh-CN" altLang="zh-CN" sz="2800" dirty="0"/>
                    <a:t>原剂将氯水中的氯全部转化为氯离子</a:t>
                  </a:r>
                  <a:r>
                    <a:rPr lang="en-US" altLang="zh-CN" sz="2800" dirty="0"/>
                    <a:t>,</a:t>
                  </a:r>
                  <a:r>
                    <a:rPr lang="zh-CN" altLang="zh-CN" sz="2800" dirty="0"/>
                    <a:t>再转化为氯化银沉淀</a:t>
                  </a:r>
                  <a:r>
                    <a:rPr lang="en-US" altLang="zh-CN" sz="2800" dirty="0"/>
                    <a:t>,</a:t>
                  </a:r>
                  <a:r>
                    <a:rPr lang="zh-CN" altLang="zh-CN" sz="2800" dirty="0"/>
                    <a:t>通过称量氯化银的质量进行测定</a:t>
                  </a:r>
                  <a:r>
                    <a:rPr lang="en-US" altLang="zh-CN" sz="2800" dirty="0"/>
                    <a:t>,</a:t>
                  </a:r>
                  <a:r>
                    <a:rPr lang="zh-CN" altLang="zh-CN" sz="2800" dirty="0"/>
                    <a:t>具体步骤为量取一定量的试样</a:t>
                  </a:r>
                  <a:r>
                    <a:rPr lang="en-US" altLang="zh-CN" sz="2800" dirty="0"/>
                    <a:t>,</a:t>
                  </a:r>
                  <a:r>
                    <a:rPr lang="zh-CN" altLang="zh-CN" sz="2800" dirty="0"/>
                    <a:t>加入足量的</a:t>
                  </a:r>
                  <a:r>
                    <a:rPr lang="en-US" altLang="zh-CN" sz="2800" dirty="0"/>
                    <a:t>Fe(NO</a:t>
                  </a:r>
                  <a:r>
                    <a:rPr lang="en-US" altLang="zh-CN" sz="2800" baseline="-25000" dirty="0"/>
                    <a:t>3</a:t>
                  </a:r>
                  <a:r>
                    <a:rPr lang="en-US" altLang="zh-CN" sz="2800" dirty="0"/>
                    <a:t>)</a:t>
                  </a:r>
                  <a:r>
                    <a:rPr lang="en-US" altLang="zh-CN" sz="2800" baseline="-25000" dirty="0"/>
                    <a:t>2</a:t>
                  </a:r>
                  <a:r>
                    <a:rPr lang="zh-CN" altLang="zh-CN" sz="2800" dirty="0"/>
                    <a:t>溶液</a:t>
                  </a:r>
                  <a:r>
                    <a:rPr lang="en-US" altLang="zh-CN" sz="2800" dirty="0"/>
                    <a:t>,</a:t>
                  </a:r>
                  <a:r>
                    <a:rPr lang="zh-CN" altLang="zh-CN" sz="2800" dirty="0"/>
                    <a:t>再加入足量的硝酸银溶液</a:t>
                  </a:r>
                  <a:r>
                    <a:rPr lang="en-US" altLang="zh-CN" sz="2800" dirty="0"/>
                    <a:t>,</a:t>
                  </a:r>
                  <a:r>
                    <a:rPr lang="zh-CN" altLang="zh-CN" sz="2800" dirty="0"/>
                    <a:t>过滤、洗涤、干燥</a:t>
                  </a:r>
                  <a:r>
                    <a:rPr lang="en-US" altLang="zh-CN" sz="2800" dirty="0"/>
                    <a:t>,</a:t>
                  </a:r>
                  <a:r>
                    <a:rPr lang="zh-CN" altLang="zh-CN" sz="2800" dirty="0"/>
                    <a:t>称量沉淀质量。</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(1)2Mn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+10Cl</a:t>
                  </a:r>
                  <a:r>
                    <a:rPr lang="en-US" altLang="zh-CN" sz="2800" baseline="30000" dirty="0"/>
                    <a:t>-</a:t>
                  </a:r>
                  <a:r>
                    <a:rPr lang="en-US" altLang="zh-CN" sz="2800" dirty="0"/>
                    <a:t>+16H</a:t>
                  </a:r>
                  <a:r>
                    <a:rPr lang="en-US" altLang="zh-CN" sz="2800" baseline="30000" dirty="0"/>
                    <a:t>+</a:t>
                  </a:r>
                  <a:r>
                    <a:rPr lang="en-US" altLang="zh-CN" sz="2800" dirty="0"/>
                    <a:t>      </a:t>
                  </a:r>
                  <a:r>
                    <a:rPr lang="zh-CN" altLang="zh-CN" sz="2800" dirty="0"/>
                    <a:t> </a:t>
                  </a:r>
                  <a:r>
                    <a:rPr lang="en-US" altLang="zh-CN" sz="2800" dirty="0"/>
                    <a:t>5Cl</a:t>
                  </a:r>
                  <a:r>
                    <a:rPr lang="en-US" altLang="zh-CN" sz="2800" baseline="-25000" dirty="0"/>
                    <a:t>2</a:t>
                  </a:r>
                  <a:r>
                    <a:rPr lang="en-US" altLang="zh-CN" sz="2800" dirty="0"/>
                    <a:t>↑+2Mn</a:t>
                  </a:r>
                  <a:r>
                    <a:rPr lang="en-US" altLang="zh-CN" sz="2800" baseline="30000" dirty="0"/>
                    <a:t>2+</a:t>
                  </a:r>
                  <a:r>
                    <a:rPr lang="en-US" altLang="zh-CN" sz="2800" dirty="0"/>
                    <a:t>+8H</a:t>
                  </a:r>
                  <a:r>
                    <a:rPr lang="en-US" altLang="zh-CN" sz="2800" baseline="-25000" dirty="0"/>
                    <a:t>2</a:t>
                  </a:r>
                  <a:r>
                    <a:rPr lang="en-US" altLang="zh-CN" sz="2800" dirty="0"/>
                    <a:t>O</a:t>
                  </a:r>
                  <a:r>
                    <a:rPr lang="zh-CN" altLang="zh-CN" sz="2800" dirty="0"/>
                    <a:t>　</a:t>
                  </a:r>
                  <a:r>
                    <a:rPr lang="en-US" altLang="zh-CN" sz="2800" dirty="0"/>
                    <a:t>BFEH(</a:t>
                  </a:r>
                  <a:r>
                    <a:rPr lang="zh-CN" altLang="zh-CN" sz="2800" dirty="0"/>
                    <a:t>或</a:t>
                  </a:r>
                  <a:r>
                    <a:rPr lang="en-US" altLang="zh-CN" sz="2800" dirty="0"/>
                    <a:t>BFEC)</a:t>
                  </a:r>
                  <a:r>
                    <a:rPr lang="zh-CN" altLang="zh-CN" sz="2800" dirty="0"/>
                    <a:t>　</a:t>
                  </a:r>
                  <a:endParaRPr lang="en-US" altLang="zh-CN" sz="2800" dirty="0"/>
                </a:p>
                <a:p>
                  <a:pPr>
                    <a:lnSpc>
                      <a:spcPct val="150000"/>
                    </a:lnSpc>
                  </a:pPr>
                  <a:r>
                    <a:rPr lang="en-US" altLang="zh-CN" sz="2800" dirty="0"/>
                    <a:t>(2)①④</a:t>
                  </a:r>
                  <a:r>
                    <a:rPr lang="zh-CN" altLang="zh-CN" sz="2800" dirty="0"/>
                    <a:t>　</a:t>
                  </a:r>
                  <a:r>
                    <a:rPr lang="en-US" altLang="zh-CN" sz="2800" dirty="0"/>
                    <a:t>(3)①Cl</a:t>
                  </a:r>
                  <a:r>
                    <a:rPr lang="en-US" altLang="zh-CN" sz="2800" baseline="-25000" dirty="0"/>
                    <a:t>2</a:t>
                  </a:r>
                  <a:r>
                    <a:rPr lang="en-US" altLang="zh-CN" sz="2800" dirty="0"/>
                    <a:t>+SO</a:t>
                  </a:r>
                  <a:r>
                    <a:rPr lang="en-US" altLang="zh-CN" sz="2800" baseline="-25000" dirty="0"/>
                    <a:t>2</a:t>
                  </a:r>
                  <a:r>
                    <a:rPr lang="en-US" altLang="zh-CN" sz="2800" dirty="0"/>
                    <a:t>+2H</a:t>
                  </a:r>
                  <a:r>
                    <a:rPr lang="en-US" altLang="zh-CN" sz="2800" baseline="-25000" dirty="0"/>
                    <a:t>2</a:t>
                  </a:r>
                  <a:r>
                    <a:rPr lang="en-US" altLang="zh-CN" sz="2800" dirty="0"/>
                    <a:t>O        2HCl + H</a:t>
                  </a:r>
                  <a:r>
                    <a:rPr lang="en-US" altLang="zh-CN" sz="2800" baseline="-25000" dirty="0"/>
                    <a:t>2</a:t>
                  </a:r>
                  <a:r>
                    <a:rPr lang="en-US" altLang="zh-CN" sz="2800" dirty="0"/>
                    <a:t>SO</a:t>
                  </a:r>
                  <a:r>
                    <a:rPr lang="en-US" altLang="zh-CN" sz="2800" baseline="-25000" dirty="0"/>
                    <a:t>4</a:t>
                  </a:r>
                  <a:r>
                    <a:rPr lang="zh-CN" altLang="zh-CN" sz="2800" dirty="0"/>
                    <a:t>　</a:t>
                  </a:r>
                  <a:r>
                    <a:rPr lang="en-US" altLang="zh-CN" sz="2800" dirty="0"/>
                    <a:t>②</a:t>
                  </a:r>
                  <a:r>
                    <a:rPr lang="zh-CN" altLang="zh-CN" sz="2800" dirty="0"/>
                    <a:t>过量氯水将品红氧化漂白或过量</a:t>
                  </a:r>
                  <a:r>
                    <a:rPr lang="en-US" altLang="zh-CN" sz="2800" dirty="0"/>
                    <a:t>SO</a:t>
                  </a:r>
                  <a:r>
                    <a:rPr lang="en-US" altLang="zh-CN" sz="2800" baseline="-25000" dirty="0"/>
                    <a:t>2</a:t>
                  </a:r>
                  <a:r>
                    <a:rPr lang="zh-CN" altLang="zh-CN" sz="2800" dirty="0"/>
                    <a:t>与品红结合成无色物质　将实验</a:t>
                  </a:r>
                  <a:r>
                    <a:rPr lang="en-US" altLang="zh-CN" sz="2800" dirty="0"/>
                    <a:t>②</a:t>
                  </a:r>
                  <a:r>
                    <a:rPr lang="zh-CN" altLang="zh-CN" sz="2800" dirty="0"/>
                    <a:t>注射器中的溶液注入试管少许</a:t>
                  </a:r>
                  <a:r>
                    <a:rPr lang="en-US" altLang="zh-CN" sz="2800" dirty="0"/>
                    <a:t>,</a:t>
                  </a:r>
                  <a:r>
                    <a:rPr lang="zh-CN" altLang="zh-CN" sz="2800" dirty="0"/>
                    <a:t>加热</a:t>
                  </a:r>
                  <a:r>
                    <a:rPr lang="en-US" altLang="zh-CN" sz="2800" dirty="0"/>
                    <a:t>,</a:t>
                  </a:r>
                  <a:r>
                    <a:rPr lang="zh-CN" altLang="zh-CN" sz="2800" dirty="0"/>
                    <a:t>若无红色出现</a:t>
                  </a:r>
                  <a:r>
                    <a:rPr lang="en-US" altLang="zh-CN" sz="2800" dirty="0"/>
                    <a:t>,</a:t>
                  </a:r>
                  <a:r>
                    <a:rPr lang="zh-CN" altLang="zh-CN" sz="2800" dirty="0"/>
                    <a:t>则是过量氯水将品红氧化漂白</a:t>
                  </a:r>
                  <a:r>
                    <a:rPr lang="en-US" altLang="zh-CN" sz="2800" dirty="0"/>
                    <a:t>,</a:t>
                  </a:r>
                  <a:r>
                    <a:rPr lang="zh-CN" altLang="zh-CN" sz="2800" dirty="0"/>
                    <a:t>反之则是过量</a:t>
                  </a:r>
                  <a:r>
                    <a:rPr lang="en-US" altLang="zh-CN" sz="2800" dirty="0"/>
                    <a:t>SO</a:t>
                  </a:r>
                  <a:r>
                    <a:rPr lang="en-US" altLang="zh-CN" sz="2800" baseline="-25000" dirty="0"/>
                    <a:t>2</a:t>
                  </a:r>
                  <a:r>
                    <a:rPr lang="zh-CN" altLang="zh-CN" sz="2800" dirty="0"/>
                    <a:t>与品红结合成无色物质　</a:t>
                  </a:r>
                  <a:r>
                    <a:rPr lang="en-US" altLang="zh-CN" sz="2800" dirty="0"/>
                    <a:t>(4)</a:t>
                  </a:r>
                  <a:r>
                    <a:rPr lang="zh-CN" altLang="zh-CN" sz="2800" dirty="0"/>
                    <a:t>量取一定量的试样</a:t>
                  </a:r>
                  <a:r>
                    <a:rPr lang="en-US" altLang="zh-CN" sz="2800" dirty="0"/>
                    <a:t>,</a:t>
                  </a:r>
                  <a:r>
                    <a:rPr lang="zh-CN" altLang="zh-CN" sz="2800" dirty="0"/>
                    <a:t>加入足量的</a:t>
                  </a:r>
                  <a:r>
                    <a:rPr lang="en-US" altLang="zh-CN" sz="2800" dirty="0"/>
                    <a:t>Fe(NO</a:t>
                  </a:r>
                  <a:r>
                    <a:rPr lang="en-US" altLang="zh-CN" sz="2800" baseline="-25000" dirty="0"/>
                    <a:t>3</a:t>
                  </a:r>
                  <a:r>
                    <a:rPr lang="en-US" altLang="zh-CN" sz="2800" dirty="0"/>
                    <a:t>)</a:t>
                  </a:r>
                  <a:r>
                    <a:rPr lang="en-US" altLang="zh-CN" sz="2800" baseline="-25000" dirty="0"/>
                    <a:t>2</a:t>
                  </a:r>
                  <a:r>
                    <a:rPr lang="zh-CN" altLang="zh-CN" sz="2800" dirty="0"/>
                    <a:t>溶液</a:t>
                  </a:r>
                  <a:r>
                    <a:rPr lang="en-US" altLang="zh-CN" sz="2800" dirty="0"/>
                    <a:t>,</a:t>
                  </a:r>
                  <a:r>
                    <a:rPr lang="zh-CN" altLang="zh-CN" sz="2800" dirty="0"/>
                    <a:t>再加入足量的硝酸银溶液</a:t>
                  </a:r>
                  <a:r>
                    <a:rPr lang="en-US" altLang="zh-CN" sz="2800" dirty="0"/>
                    <a:t>,</a:t>
                  </a:r>
                  <a:r>
                    <a:rPr lang="zh-CN" altLang="zh-CN" sz="2800" dirty="0"/>
                    <a:t>过滤、洗涤、干燥、称量沉淀质量</a:t>
                  </a:r>
                  <a:r>
                    <a:rPr lang="en-US" altLang="zh-CN" sz="2800" dirty="0"/>
                    <a:t>(</a:t>
                  </a:r>
                  <a:r>
                    <a:rPr lang="zh-CN" altLang="zh-CN" sz="2800" dirty="0"/>
                    <a:t>其他合理答案也可</a:t>
                  </a:r>
                  <a:r>
                    <a:rPr lang="en-US" altLang="zh-CN" sz="2800" dirty="0"/>
                    <a:t>)</a:t>
                  </a:r>
                  <a:endParaRPr lang="zh-CN" altLang="zh-CN" sz="2800" dirty="0"/>
                </a:p>
                <a:p>
                  <a:pPr>
                    <a:lnSpc>
                      <a:spcPct val="150000"/>
                    </a:lnSpc>
                  </a:pPr>
                  <a:r>
                    <a:rPr lang="en-US" altLang="zh-CN" sz="2800" dirty="0"/>
                    <a:t> </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7201972"/>
                </a:xfrm>
                <a:prstGeom prst="rect">
                  <a:avLst/>
                </a:prstGeom>
                <a:blipFill rotWithShape="1">
                  <a:blip r:embed="rId2"/>
                  <a:stretch>
                    <a:fillRect l="-1040" r="-1299"/>
                  </a:stretch>
                </a:blipFill>
              </p:spPr>
              <p:txBody>
                <a:bodyPr/>
                <a:lstStyle/>
                <a:p>
                  <a:r>
                    <a:rPr lang="zh-CN" altLang="en-US">
                      <a:noFill/>
                    </a:rPr>
                    <a:t> </a:t>
                  </a:r>
                </a:p>
              </p:txBody>
            </p:sp>
          </mc:Fallback>
        </mc:AlternateContent>
        <p:pic>
          <p:nvPicPr>
            <p:cNvPr id="16" name="图片 15"/>
            <p:cNvPicPr/>
            <p:nvPr/>
          </p:nvPicPr>
          <p:blipFill>
            <a:blip r:embed="rId3"/>
            <a:stretch>
              <a:fillRect/>
            </a:stretch>
          </p:blipFill>
          <p:spPr>
            <a:xfrm>
              <a:off x="4884420" y="2424434"/>
              <a:ext cx="549910" cy="312412"/>
            </a:xfrm>
            <a:prstGeom prst="rect">
              <a:avLst/>
            </a:prstGeom>
          </p:spPr>
        </p:pic>
        <p:pic>
          <p:nvPicPr>
            <p:cNvPr id="17" name="图片 16"/>
            <p:cNvPicPr/>
            <p:nvPr/>
          </p:nvPicPr>
          <p:blipFill>
            <a:blip r:embed="rId3"/>
            <a:stretch>
              <a:fillRect/>
            </a:stretch>
          </p:blipFill>
          <p:spPr>
            <a:xfrm>
              <a:off x="4884420" y="3047004"/>
              <a:ext cx="549910" cy="312412"/>
            </a:xfrm>
            <a:prstGeom prst="rect">
              <a:avLst/>
            </a:prstGeom>
          </p:spPr>
        </p:pic>
      </p:grpSp>
    </p:spTree>
    <p:extLst>
      <p:ext uri="{BB962C8B-B14F-4D97-AF65-F5344CB8AC3E}">
        <p14:creationId xmlns:p14="http://schemas.microsoft.com/office/powerpoint/2010/main" val="4172004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1  </a:t>
            </a:r>
            <a:r>
              <a:rPr lang="zh-CN" altLang="zh-CN" sz="2800" dirty="0"/>
              <a:t>在探究新制饱和氯水成分的实验中</a:t>
            </a:r>
            <a:r>
              <a:rPr lang="en-US" altLang="zh-CN" sz="2800" dirty="0"/>
              <a:t>,</a:t>
            </a:r>
            <a:r>
              <a:rPr lang="zh-CN" altLang="zh-CN" sz="2800" dirty="0"/>
              <a:t>下列根据实验现象得出的结论不正确的是</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氯水的颜色呈浅黄绿色</a:t>
            </a:r>
            <a:r>
              <a:rPr lang="en-US" altLang="zh-CN" sz="2800" dirty="0"/>
              <a:t>,</a:t>
            </a:r>
            <a:r>
              <a:rPr lang="zh-CN" altLang="zh-CN" sz="2800" dirty="0"/>
              <a:t>说明氯水中含有</a:t>
            </a:r>
            <a:r>
              <a:rPr lang="en-US" altLang="zh-CN" sz="2800" dirty="0"/>
              <a:t>Cl</a:t>
            </a:r>
            <a:r>
              <a:rPr lang="en-US" altLang="zh-CN" sz="2800" baseline="-25000" dirty="0"/>
              <a:t>2</a:t>
            </a:r>
            <a:endParaRPr lang="zh-CN" altLang="zh-CN" sz="2800" dirty="0"/>
          </a:p>
          <a:p>
            <a:pPr>
              <a:lnSpc>
                <a:spcPct val="150000"/>
              </a:lnSpc>
            </a:pPr>
            <a:r>
              <a:rPr lang="en-US" altLang="zh-CN" sz="2800" dirty="0"/>
              <a:t>B.</a:t>
            </a:r>
            <a:r>
              <a:rPr lang="zh-CN" altLang="zh-CN" sz="2800" dirty="0"/>
              <a:t>向氯水中滴加硝酸酸化的</a:t>
            </a:r>
            <a:r>
              <a:rPr lang="en-US" altLang="zh-CN" sz="2800" dirty="0"/>
              <a:t>AgNO</a:t>
            </a:r>
            <a:r>
              <a:rPr lang="en-US" altLang="zh-CN" sz="2800" baseline="-25000" dirty="0"/>
              <a:t>3</a:t>
            </a:r>
            <a:r>
              <a:rPr lang="en-US" altLang="zh-CN" sz="2800" dirty="0"/>
              <a:t> </a:t>
            </a:r>
            <a:r>
              <a:rPr lang="zh-CN" altLang="zh-CN" sz="2800" dirty="0"/>
              <a:t>溶液</a:t>
            </a:r>
            <a:r>
              <a:rPr lang="en-US" altLang="zh-CN" sz="2800" dirty="0"/>
              <a:t>,</a:t>
            </a:r>
            <a:r>
              <a:rPr lang="zh-CN" altLang="zh-CN" sz="2800" dirty="0"/>
              <a:t>产生白色沉淀</a:t>
            </a:r>
            <a:r>
              <a:rPr lang="en-US" altLang="zh-CN" sz="2800" dirty="0"/>
              <a:t>,</a:t>
            </a:r>
            <a:r>
              <a:rPr lang="zh-CN" altLang="zh-CN" sz="2800" dirty="0"/>
              <a:t>说明氯水中含有</a:t>
            </a:r>
            <a:r>
              <a:rPr lang="en-US" altLang="zh-CN" sz="2800" dirty="0"/>
              <a:t>Cl</a:t>
            </a:r>
            <a:r>
              <a:rPr lang="en-US" altLang="zh-CN" sz="2800" baseline="30000" dirty="0"/>
              <a:t>-</a:t>
            </a:r>
            <a:endParaRPr lang="zh-CN" altLang="zh-CN" sz="2800" dirty="0"/>
          </a:p>
          <a:p>
            <a:pPr>
              <a:lnSpc>
                <a:spcPct val="150000"/>
              </a:lnSpc>
            </a:pPr>
            <a:r>
              <a:rPr lang="en-US" altLang="zh-CN" sz="2800" dirty="0"/>
              <a:t>C.</a:t>
            </a:r>
            <a:r>
              <a:rPr lang="zh-CN" altLang="zh-CN" sz="2800" dirty="0"/>
              <a:t>向氯水中加入</a:t>
            </a:r>
            <a:r>
              <a:rPr lang="en-US" altLang="zh-CN" sz="2800" dirty="0"/>
              <a:t>NaHCO</a:t>
            </a:r>
            <a:r>
              <a:rPr lang="en-US" altLang="zh-CN" sz="2800" baseline="-25000" dirty="0"/>
              <a:t>3</a:t>
            </a:r>
            <a:r>
              <a:rPr lang="en-US" altLang="zh-CN" sz="2800" dirty="0"/>
              <a:t> </a:t>
            </a:r>
            <a:r>
              <a:rPr lang="zh-CN" altLang="zh-CN" sz="2800" dirty="0"/>
              <a:t>粉末</a:t>
            </a:r>
            <a:r>
              <a:rPr lang="en-US" altLang="zh-CN" sz="2800" dirty="0"/>
              <a:t>,</a:t>
            </a:r>
            <a:r>
              <a:rPr lang="zh-CN" altLang="zh-CN" sz="2800" dirty="0"/>
              <a:t>有气泡产生</a:t>
            </a:r>
            <a:r>
              <a:rPr lang="en-US" altLang="zh-CN" sz="2800" dirty="0"/>
              <a:t>,</a:t>
            </a:r>
            <a:r>
              <a:rPr lang="zh-CN" altLang="zh-CN" sz="2800" dirty="0"/>
              <a:t>说明氯水中含有</a:t>
            </a:r>
            <a:r>
              <a:rPr lang="en-US" altLang="zh-CN" sz="2800" dirty="0"/>
              <a:t>H</a:t>
            </a:r>
            <a:r>
              <a:rPr lang="en-US" altLang="zh-CN" sz="2800" baseline="30000" dirty="0"/>
              <a:t>+</a:t>
            </a:r>
            <a:endParaRPr lang="zh-CN" altLang="zh-CN" sz="2800" dirty="0"/>
          </a:p>
          <a:p>
            <a:pPr>
              <a:lnSpc>
                <a:spcPct val="150000"/>
              </a:lnSpc>
            </a:pPr>
            <a:r>
              <a:rPr lang="en-US" altLang="zh-CN" sz="2800" dirty="0"/>
              <a:t>D.</a:t>
            </a:r>
            <a:r>
              <a:rPr lang="zh-CN" altLang="zh-CN" sz="2800" dirty="0"/>
              <a:t>向</a:t>
            </a:r>
            <a:r>
              <a:rPr lang="en-US" altLang="zh-CN" sz="2800" dirty="0"/>
              <a:t>FeCl</a:t>
            </a:r>
            <a:r>
              <a:rPr lang="en-US" altLang="zh-CN" sz="2800" baseline="-25000" dirty="0"/>
              <a:t>2</a:t>
            </a:r>
            <a:r>
              <a:rPr lang="en-US" altLang="zh-CN" sz="2800" dirty="0"/>
              <a:t> </a:t>
            </a:r>
            <a:r>
              <a:rPr lang="zh-CN" altLang="zh-CN" sz="2800" dirty="0"/>
              <a:t>溶液中滴加氯水</a:t>
            </a:r>
            <a:r>
              <a:rPr lang="en-US" altLang="zh-CN" sz="2800" dirty="0"/>
              <a:t>,</a:t>
            </a:r>
            <a:r>
              <a:rPr lang="zh-CN" altLang="zh-CN" sz="2800" dirty="0"/>
              <a:t>溶液颜色变成棕黄色</a:t>
            </a:r>
            <a:r>
              <a:rPr lang="en-US" altLang="zh-CN" sz="2800" dirty="0"/>
              <a:t>,</a:t>
            </a:r>
            <a:r>
              <a:rPr lang="zh-CN" altLang="zh-CN" sz="2800" dirty="0"/>
              <a:t>说明氯水中含有</a:t>
            </a:r>
            <a:r>
              <a:rPr lang="en-US" altLang="zh-CN" sz="2800" dirty="0" err="1"/>
              <a:t>HClO</a:t>
            </a:r>
            <a:r>
              <a:rPr lang="en-US" altLang="zh-CN" sz="2800" dirty="0"/>
              <a:t> </a:t>
            </a:r>
            <a:endParaRPr lang="zh-CN" altLang="zh-CN" sz="2800" dirty="0"/>
          </a:p>
        </p:txBody>
      </p:sp>
    </p:spTree>
    <p:extLst>
      <p:ext uri="{BB962C8B-B14F-4D97-AF65-F5344CB8AC3E}">
        <p14:creationId xmlns:p14="http://schemas.microsoft.com/office/powerpoint/2010/main" val="2610790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321024"/>
            <a:ext cx="11723913" cy="3323987"/>
            <a:chOff x="234043" y="244824"/>
            <a:chExt cx="11723913" cy="3323987"/>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b="1" dirty="0" smtClean="0">
                  <a:solidFill>
                    <a:srgbClr val="DA251C"/>
                  </a:solidFill>
                </a:rPr>
                <a:t> </a:t>
              </a:r>
              <a:r>
                <a:rPr lang="en-US" altLang="zh-CN" sz="2800" dirty="0" smtClean="0"/>
                <a:t>1.D</a:t>
              </a:r>
              <a:r>
                <a:rPr lang="zh-CN" altLang="zh-CN" sz="2800" dirty="0"/>
                <a:t>　氯水中存在三种分子</a:t>
              </a:r>
              <a:r>
                <a:rPr lang="en-US" altLang="zh-CN" sz="2800" dirty="0"/>
                <a:t>Cl</a:t>
              </a:r>
              <a:r>
                <a:rPr lang="en-US" altLang="zh-CN" sz="2800" baseline="-25000" dirty="0"/>
                <a:t>2</a:t>
              </a:r>
              <a:r>
                <a:rPr lang="zh-CN" altLang="zh-CN" sz="2800" dirty="0"/>
                <a:t>、</a:t>
              </a:r>
              <a:r>
                <a:rPr lang="en-US" altLang="zh-CN" sz="2800" dirty="0" err="1"/>
                <a:t>HClO</a:t>
              </a:r>
              <a:r>
                <a:rPr lang="zh-CN" altLang="zh-CN" sz="2800" dirty="0"/>
                <a:t>、</a:t>
              </a:r>
              <a:r>
                <a:rPr lang="en-US" altLang="zh-CN" sz="2800" dirty="0"/>
                <a:t>H</a:t>
              </a:r>
              <a:r>
                <a:rPr lang="en-US" altLang="zh-CN" sz="2800" baseline="-25000" dirty="0"/>
                <a:t>2</a:t>
              </a:r>
              <a:r>
                <a:rPr lang="en-US" altLang="zh-CN" sz="2800" dirty="0"/>
                <a:t>O,</a:t>
              </a:r>
              <a:r>
                <a:rPr lang="zh-CN" altLang="zh-CN" sz="2800" dirty="0"/>
                <a:t>四种离子</a:t>
              </a:r>
              <a:r>
                <a:rPr lang="en-US" altLang="zh-CN" sz="2800" dirty="0"/>
                <a:t>H</a:t>
              </a:r>
              <a:r>
                <a:rPr lang="en-US" altLang="zh-CN" sz="2800" baseline="30000" dirty="0"/>
                <a:t>+</a:t>
              </a:r>
              <a:r>
                <a:rPr lang="zh-CN" altLang="zh-CN" sz="2800" dirty="0"/>
                <a:t>、</a:t>
              </a:r>
              <a:r>
                <a:rPr lang="en-US" altLang="zh-CN" sz="2800" dirty="0"/>
                <a:t>Cl</a:t>
              </a:r>
              <a:r>
                <a:rPr lang="en-US" altLang="zh-CN" sz="2800" baseline="30000" dirty="0"/>
                <a:t>-</a:t>
              </a:r>
              <a:r>
                <a:rPr lang="zh-CN" altLang="zh-CN" sz="2800" dirty="0"/>
                <a:t>、</a:t>
              </a:r>
              <a:r>
                <a:rPr lang="en-US" altLang="zh-CN" sz="2800" dirty="0" err="1"/>
                <a:t>ClO</a:t>
              </a:r>
              <a:r>
                <a:rPr lang="en-US" altLang="zh-CN" sz="2800" baseline="30000" dirty="0"/>
                <a:t>-</a:t>
              </a:r>
              <a:r>
                <a:rPr lang="zh-CN" altLang="zh-CN" sz="2800" dirty="0"/>
                <a:t>、</a:t>
              </a:r>
              <a:r>
                <a:rPr lang="en-US" altLang="zh-CN" sz="2800" dirty="0"/>
                <a:t>OH</a:t>
              </a:r>
              <a:r>
                <a:rPr lang="en-US" altLang="zh-CN" sz="2800" baseline="30000" dirty="0"/>
                <a:t>-</a:t>
              </a:r>
              <a:r>
                <a:rPr lang="zh-CN" altLang="zh-CN" sz="2800" dirty="0"/>
                <a:t>。氯水的颜色是氯气分子表现出来的</a:t>
              </a:r>
              <a:r>
                <a:rPr lang="en-US" altLang="zh-CN" sz="2800" dirty="0"/>
                <a:t>,A</a:t>
              </a:r>
              <a:r>
                <a:rPr lang="zh-CN" altLang="zh-CN" sz="2800" dirty="0"/>
                <a:t>项正确</a:t>
              </a:r>
              <a:r>
                <a:rPr lang="en-US" altLang="zh-CN" sz="2800" dirty="0"/>
                <a:t>;</a:t>
              </a:r>
              <a:r>
                <a:rPr lang="zh-CN" altLang="zh-CN" sz="2800" dirty="0"/>
                <a:t>滴加硝酸银溶液</a:t>
              </a:r>
              <a:r>
                <a:rPr lang="en-US" altLang="zh-CN" sz="2800" dirty="0"/>
                <a:t>,</a:t>
              </a:r>
              <a:r>
                <a:rPr lang="zh-CN" altLang="zh-CN" sz="2800" dirty="0"/>
                <a:t>银离子与氯离子反应生成氯化银白色沉淀</a:t>
              </a:r>
              <a:r>
                <a:rPr lang="en-US" altLang="zh-CN" sz="2800" dirty="0"/>
                <a:t>,B</a:t>
              </a:r>
              <a:r>
                <a:rPr lang="zh-CN" altLang="zh-CN" sz="2800" dirty="0"/>
                <a:t>项正确</a:t>
              </a:r>
              <a:r>
                <a:rPr lang="en-US" altLang="zh-CN" sz="2800" dirty="0"/>
                <a:t>;</a:t>
              </a:r>
              <a:r>
                <a:rPr lang="zh-CN" altLang="zh-CN" sz="2800" dirty="0"/>
                <a:t>加入碳酸氢钠粉末</a:t>
              </a:r>
              <a:r>
                <a:rPr lang="en-US" altLang="zh-CN" sz="2800" dirty="0"/>
                <a:t>,</a:t>
              </a:r>
              <a:r>
                <a:rPr lang="zh-CN" altLang="zh-CN" sz="2800" dirty="0"/>
                <a:t>氢离子与碳酸氢根离子反应放出二氧化碳气体</a:t>
              </a:r>
              <a:r>
                <a:rPr lang="en-US" altLang="zh-CN" sz="2800" dirty="0"/>
                <a:t>,C</a:t>
              </a:r>
              <a:r>
                <a:rPr lang="zh-CN" altLang="zh-CN" sz="2800" dirty="0"/>
                <a:t>项正确</a:t>
              </a:r>
              <a:r>
                <a:rPr lang="en-US" altLang="zh-CN" sz="2800" dirty="0"/>
                <a:t>;</a:t>
              </a:r>
              <a:r>
                <a:rPr lang="zh-CN" altLang="zh-CN" sz="2800" dirty="0"/>
                <a:t>向氯化亚铁溶液中加入氯水</a:t>
              </a:r>
              <a:r>
                <a:rPr lang="en-US" altLang="zh-CN" sz="2800" dirty="0"/>
                <a:t>,</a:t>
              </a:r>
              <a:r>
                <a:rPr lang="zh-CN" altLang="zh-CN" sz="2800" dirty="0"/>
                <a:t>发生反应</a:t>
              </a:r>
              <a:r>
                <a:rPr lang="en-US" altLang="zh-CN" sz="2800" dirty="0"/>
                <a:t>2FeCl</a:t>
              </a:r>
              <a:r>
                <a:rPr lang="en-US" altLang="zh-CN" sz="2800" baseline="-25000" dirty="0"/>
                <a:t>2</a:t>
              </a:r>
              <a:r>
                <a:rPr lang="en-US" altLang="zh-CN" sz="2800" dirty="0"/>
                <a:t>+Cl</a:t>
              </a:r>
              <a:r>
                <a:rPr lang="en-US" altLang="zh-CN" sz="2800" baseline="-25000" dirty="0"/>
                <a:t>2</a:t>
              </a:r>
              <a:r>
                <a:rPr lang="en-US" altLang="zh-CN" sz="2800" dirty="0"/>
                <a:t>       2FeCl</a:t>
              </a:r>
              <a:r>
                <a:rPr lang="en-US" altLang="zh-CN" sz="2800" baseline="-25000" dirty="0"/>
                <a:t>3</a:t>
              </a:r>
              <a:r>
                <a:rPr lang="en-US" altLang="zh-CN" sz="2800" dirty="0"/>
                <a:t>,D</a:t>
              </a:r>
              <a:r>
                <a:rPr lang="zh-CN" altLang="zh-CN" sz="2800" dirty="0"/>
                <a:t>项错误。</a:t>
              </a:r>
              <a:r>
                <a:rPr lang="zh-CN" altLang="en-US" sz="2800" b="1" dirty="0">
                  <a:solidFill>
                    <a:srgbClr val="DA251C"/>
                  </a:solidFill>
                </a:rPr>
                <a:t> </a:t>
              </a:r>
              <a:endParaRPr lang="zh-CN" altLang="zh-CN" sz="2800" dirty="0"/>
            </a:p>
          </p:txBody>
        </p:sp>
        <p:pic>
          <p:nvPicPr>
            <p:cNvPr id="14" name="图片 13"/>
            <p:cNvPicPr/>
            <p:nvPr/>
          </p:nvPicPr>
          <p:blipFill>
            <a:blip r:embed="rId2"/>
            <a:stretch>
              <a:fillRect/>
            </a:stretch>
          </p:blipFill>
          <p:spPr>
            <a:xfrm>
              <a:off x="2332199" y="3009399"/>
              <a:ext cx="566014" cy="326334"/>
            </a:xfrm>
            <a:prstGeom prst="rect">
              <a:avLst/>
            </a:prstGeom>
          </p:spPr>
        </p:pic>
      </p:grpSp>
    </p:spTree>
    <p:extLst>
      <p:ext uri="{BB962C8B-B14F-4D97-AF65-F5344CB8AC3E}">
        <p14:creationId xmlns:p14="http://schemas.microsoft.com/office/powerpoint/2010/main" val="1754249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809507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3 </a:t>
            </a:r>
            <a:r>
              <a:rPr lang="zh-CN" altLang="en-US" sz="2800" dirty="0">
                <a:solidFill>
                  <a:srgbClr val="DA251C"/>
                </a:solidFill>
              </a:rPr>
              <a:t>卤素单质</a:t>
            </a:r>
            <a:r>
              <a:rPr lang="en-US" altLang="zh-CN" sz="2800" dirty="0">
                <a:solidFill>
                  <a:srgbClr val="DA251C"/>
                </a:solidFill>
              </a:rPr>
              <a:t>(X</a:t>
            </a:r>
            <a:r>
              <a:rPr lang="en-US" altLang="zh-CN" sz="2800" baseline="-25000" dirty="0">
                <a:solidFill>
                  <a:srgbClr val="DA251C"/>
                </a:solidFill>
              </a:rPr>
              <a:t>2</a:t>
            </a:r>
            <a:r>
              <a:rPr lang="en-US" altLang="zh-CN" sz="2800" dirty="0">
                <a:solidFill>
                  <a:srgbClr val="DA251C"/>
                </a:solidFill>
              </a:rPr>
              <a:t>)</a:t>
            </a:r>
            <a:r>
              <a:rPr lang="zh-CN" altLang="en-US" sz="2800" dirty="0">
                <a:solidFill>
                  <a:srgbClr val="DA251C"/>
                </a:solidFill>
              </a:rPr>
              <a:t>及其化合物的相似性和递变性</a:t>
            </a:r>
            <a:endParaRPr lang="zh-CN"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391638"/>
            <a:ext cx="11622313" cy="1384995"/>
          </a:xfrm>
          <a:prstGeom prst="rect">
            <a:avLst/>
          </a:prstGeom>
        </p:spPr>
        <p:txBody>
          <a:bodyPr wrap="square">
            <a:spAutoFit/>
          </a:bodyPr>
          <a:lstStyle/>
          <a:p>
            <a:pPr>
              <a:lnSpc>
                <a:spcPct val="150000"/>
              </a:lnSpc>
            </a:pPr>
            <a:r>
              <a:rPr lang="en-US" altLang="zh-CN" sz="2800" b="1" dirty="0"/>
              <a:t>1.</a:t>
            </a:r>
            <a:r>
              <a:rPr lang="zh-CN" altLang="en-US" sz="2800" b="1" dirty="0"/>
              <a:t>卤素单质的相似性和递变性</a:t>
            </a:r>
          </a:p>
          <a:p>
            <a:pPr>
              <a:lnSpc>
                <a:spcPct val="150000"/>
              </a:lnSpc>
            </a:pPr>
            <a:r>
              <a:rPr lang="en-US" altLang="zh-CN" sz="2800" dirty="0"/>
              <a:t>(1)</a:t>
            </a:r>
            <a:r>
              <a:rPr lang="zh-CN" altLang="en-US" sz="2800" dirty="0"/>
              <a:t>相似性</a:t>
            </a:r>
          </a:p>
        </p:txBody>
      </p:sp>
      <p:graphicFrame>
        <p:nvGraphicFramePr>
          <p:cNvPr id="8" name="表格 7"/>
          <p:cNvGraphicFramePr>
            <a:graphicFrameLocks noGrp="1"/>
          </p:cNvGraphicFramePr>
          <p:nvPr>
            <p:extLst>
              <p:ext uri="{D42A27DB-BD31-4B8C-83A1-F6EECF244321}">
                <p14:modId xmlns:p14="http://schemas.microsoft.com/office/powerpoint/2010/main" val="1143161097"/>
              </p:ext>
            </p:extLst>
          </p:nvPr>
        </p:nvGraphicFramePr>
        <p:xfrm>
          <a:off x="335643" y="2700266"/>
          <a:ext cx="11505837" cy="3840480"/>
        </p:xfrm>
        <a:graphic>
          <a:graphicData uri="http://schemas.openxmlformats.org/drawingml/2006/table">
            <a:tbl>
              <a:tblPr firstRow="1" firstCol="1" bandRow="1">
                <a:tableStyleId>{5C22544A-7EE6-4342-B048-85BDC9FD1C3A}</a:tableStyleId>
              </a:tblPr>
              <a:tblGrid>
                <a:gridCol w="2037906">
                  <a:extLst>
                    <a:ext uri="{9D8B030D-6E8A-4147-A177-3AD203B41FA5}">
                      <a16:colId xmlns:a16="http://schemas.microsoft.com/office/drawing/2014/main" xmlns="" val="461742453"/>
                    </a:ext>
                  </a:extLst>
                </a:gridCol>
                <a:gridCol w="3939702">
                  <a:extLst>
                    <a:ext uri="{9D8B030D-6E8A-4147-A177-3AD203B41FA5}">
                      <a16:colId xmlns:a16="http://schemas.microsoft.com/office/drawing/2014/main" xmlns="" val="4268367409"/>
                    </a:ext>
                  </a:extLst>
                </a:gridCol>
                <a:gridCol w="5528229">
                  <a:extLst>
                    <a:ext uri="{9D8B030D-6E8A-4147-A177-3AD203B41FA5}">
                      <a16:colId xmlns:a16="http://schemas.microsoft.com/office/drawing/2014/main" xmlns="" val="4186136135"/>
                    </a:ext>
                  </a:extLst>
                </a:gridCol>
              </a:tblGrid>
              <a:tr h="359106">
                <a:tc>
                  <a:txBody>
                    <a:bodyPr/>
                    <a:lstStyle/>
                    <a:p>
                      <a:pPr algn="ctr">
                        <a:lnSpc>
                          <a:spcPct val="100000"/>
                        </a:lnSpc>
                        <a:spcAft>
                          <a:spcPts val="0"/>
                        </a:spcAft>
                      </a:pPr>
                      <a:r>
                        <a:rPr lang="zh-CN" sz="2800" b="0" dirty="0">
                          <a:solidFill>
                            <a:schemeClr val="tx1"/>
                          </a:solidFill>
                          <a:effectLst/>
                        </a:rPr>
                        <a:t>氧化性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反应方程式</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说明</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86132"/>
                  </a:ext>
                </a:extLst>
              </a:tr>
              <a:tr h="1077317">
                <a:tc>
                  <a:txBody>
                    <a:bodyPr/>
                    <a:lstStyle/>
                    <a:p>
                      <a:pPr>
                        <a:lnSpc>
                          <a:spcPct val="100000"/>
                        </a:lnSpc>
                        <a:spcAft>
                          <a:spcPts val="0"/>
                        </a:spcAft>
                      </a:pPr>
                      <a:r>
                        <a:rPr lang="zh-CN" sz="2800" b="0">
                          <a:solidFill>
                            <a:schemeClr val="tx1"/>
                          </a:solidFill>
                          <a:effectLst/>
                        </a:rPr>
                        <a:t>与大多数金属反应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dirty="0">
                          <a:solidFill>
                            <a:schemeClr val="tx1"/>
                          </a:solidFill>
                          <a:effectLst/>
                        </a:rPr>
                        <a:t>F</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Cl</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Br</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Fe</a:t>
                      </a:r>
                      <a:r>
                        <a:rPr lang="zh-CN" sz="2800" b="0" dirty="0">
                          <a:solidFill>
                            <a:schemeClr val="tx1"/>
                          </a:solidFill>
                          <a:effectLst/>
                        </a:rPr>
                        <a:t>反应</a:t>
                      </a:r>
                      <a:r>
                        <a:rPr lang="en-US" sz="2800" b="0" dirty="0">
                          <a:solidFill>
                            <a:schemeClr val="tx1"/>
                          </a:solidFill>
                          <a:effectLst/>
                        </a:rPr>
                        <a:t>: 2Fe+3X</a:t>
                      </a:r>
                      <a:r>
                        <a:rPr lang="en-US" sz="2800" b="0" baseline="-25000" dirty="0">
                          <a:solidFill>
                            <a:schemeClr val="tx1"/>
                          </a:solidFill>
                          <a:effectLst/>
                        </a:rPr>
                        <a:t>2</a:t>
                      </a:r>
                      <a:r>
                        <a:rPr lang="en-US" sz="2800" b="0" dirty="0">
                          <a:solidFill>
                            <a:schemeClr val="tx1"/>
                          </a:solidFill>
                          <a:effectLst/>
                        </a:rPr>
                        <a:t>       2FeX</a:t>
                      </a:r>
                      <a:r>
                        <a:rPr lang="en-US" sz="2800" b="0" baseline="-25000" dirty="0">
                          <a:solidFill>
                            <a:schemeClr val="tx1"/>
                          </a:solidFill>
                          <a:effectLst/>
                        </a:rPr>
                        <a:t>3</a:t>
                      </a:r>
                      <a:endParaRPr lang="zh-CN" sz="2800" b="0" dirty="0">
                        <a:solidFill>
                          <a:schemeClr val="tx1"/>
                        </a:solidFill>
                        <a:effectLst/>
                      </a:endParaRPr>
                    </a:p>
                    <a:p>
                      <a:pPr>
                        <a:lnSpc>
                          <a:spcPct val="100000"/>
                        </a:lnSpc>
                        <a:spcAft>
                          <a:spcPts val="0"/>
                        </a:spcAft>
                      </a:pPr>
                      <a:r>
                        <a:rPr lang="en-US" sz="2800" b="0" dirty="0">
                          <a:solidFill>
                            <a:schemeClr val="tx1"/>
                          </a:solidFill>
                          <a:effectLst/>
                        </a:rPr>
                        <a:t>I</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Fe</a:t>
                      </a:r>
                      <a:r>
                        <a:rPr lang="zh-CN" sz="2800" b="0" dirty="0">
                          <a:solidFill>
                            <a:schemeClr val="tx1"/>
                          </a:solidFill>
                          <a:effectLst/>
                        </a:rPr>
                        <a:t>反应</a:t>
                      </a:r>
                      <a:r>
                        <a:rPr lang="en-US" sz="2800" b="0" dirty="0">
                          <a:solidFill>
                            <a:schemeClr val="tx1"/>
                          </a:solidFill>
                          <a:effectLst/>
                        </a:rPr>
                        <a:t>:Fe+I</a:t>
                      </a:r>
                      <a:r>
                        <a:rPr lang="en-US" sz="2800" b="0" baseline="-25000" dirty="0">
                          <a:solidFill>
                            <a:schemeClr val="tx1"/>
                          </a:solidFill>
                          <a:effectLst/>
                        </a:rPr>
                        <a:t>2</a:t>
                      </a:r>
                      <a:r>
                        <a:rPr lang="en-US" sz="2800" b="0" dirty="0">
                          <a:solidFill>
                            <a:schemeClr val="tx1"/>
                          </a:solidFill>
                          <a:effectLst/>
                        </a:rPr>
                        <a:t>      FeI</a:t>
                      </a:r>
                      <a:r>
                        <a:rPr lang="en-US" sz="2800" b="0" baseline="-25000" dirty="0">
                          <a:solidFill>
                            <a:schemeClr val="tx1"/>
                          </a:solidFill>
                          <a:effectLst/>
                        </a:rPr>
                        <a:t>2</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a:solidFill>
                            <a:schemeClr val="tx1"/>
                          </a:solidFill>
                          <a:effectLst/>
                        </a:rPr>
                        <a:t>I</a:t>
                      </a:r>
                      <a:r>
                        <a:rPr lang="en-US" sz="2800" b="0" baseline="-25000">
                          <a:solidFill>
                            <a:schemeClr val="tx1"/>
                          </a:solidFill>
                          <a:effectLst/>
                        </a:rPr>
                        <a:t>2</a:t>
                      </a:r>
                      <a:r>
                        <a:rPr lang="zh-CN" sz="2800" b="0">
                          <a:solidFill>
                            <a:schemeClr val="tx1"/>
                          </a:solidFill>
                          <a:effectLst/>
                        </a:rPr>
                        <a:t>的氧化性较弱</a:t>
                      </a:r>
                      <a:r>
                        <a:rPr lang="en-US" sz="2800" b="0">
                          <a:solidFill>
                            <a:schemeClr val="tx1"/>
                          </a:solidFill>
                          <a:effectLst/>
                        </a:rPr>
                        <a:t>,</a:t>
                      </a:r>
                      <a:r>
                        <a:rPr lang="zh-CN" sz="2800" b="0">
                          <a:solidFill>
                            <a:schemeClr val="tx1"/>
                          </a:solidFill>
                          <a:effectLst/>
                        </a:rPr>
                        <a:t>只能将铁氧化到</a:t>
                      </a:r>
                      <a:r>
                        <a:rPr lang="en-US" sz="2800" b="0">
                          <a:solidFill>
                            <a:schemeClr val="tx1"/>
                          </a:solidFill>
                          <a:effectLst/>
                        </a:rPr>
                        <a:t>+2</a:t>
                      </a:r>
                      <a:r>
                        <a:rPr lang="zh-CN" sz="2800" b="0">
                          <a:solidFill>
                            <a:schemeClr val="tx1"/>
                          </a:solidFill>
                          <a:effectLst/>
                        </a:rPr>
                        <a:t>价</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16130661"/>
                  </a:ext>
                </a:extLst>
              </a:tr>
              <a:tr h="1795528">
                <a:tc>
                  <a:txBody>
                    <a:bodyPr/>
                    <a:lstStyle/>
                    <a:p>
                      <a:pPr>
                        <a:lnSpc>
                          <a:spcPct val="100000"/>
                        </a:lnSpc>
                        <a:spcAft>
                          <a:spcPts val="0"/>
                        </a:spcAft>
                      </a:pPr>
                      <a:r>
                        <a:rPr lang="zh-CN" sz="2800" b="0" dirty="0">
                          <a:solidFill>
                            <a:schemeClr val="tx1"/>
                          </a:solidFill>
                          <a:effectLst/>
                        </a:rPr>
                        <a:t>与氢气反应　</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F</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     2HF</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      2HCl</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Br</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      2HBr</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I</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       2HI</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dirty="0">
                          <a:solidFill>
                            <a:schemeClr val="tx1"/>
                          </a:solidFill>
                          <a:effectLst/>
                        </a:rPr>
                        <a:t>F</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H</a:t>
                      </a:r>
                      <a:r>
                        <a:rPr lang="en-US" sz="2800" b="0" baseline="-25000" dirty="0">
                          <a:solidFill>
                            <a:schemeClr val="tx1"/>
                          </a:solidFill>
                          <a:effectLst/>
                        </a:rPr>
                        <a:t>2</a:t>
                      </a:r>
                      <a:r>
                        <a:rPr lang="zh-CN" sz="2800" b="0" dirty="0">
                          <a:solidFill>
                            <a:schemeClr val="tx1"/>
                          </a:solidFill>
                          <a:effectLst/>
                        </a:rPr>
                        <a:t>在冷暗处混合就会发生爆炸</a:t>
                      </a:r>
                      <a:r>
                        <a:rPr lang="en-US" sz="2800" b="0" dirty="0">
                          <a:solidFill>
                            <a:schemeClr val="tx1"/>
                          </a:solidFill>
                          <a:effectLst/>
                        </a:rPr>
                        <a:t>;Cl</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H</a:t>
                      </a:r>
                      <a:r>
                        <a:rPr lang="en-US" sz="2800" b="0" baseline="-25000" dirty="0">
                          <a:solidFill>
                            <a:schemeClr val="tx1"/>
                          </a:solidFill>
                          <a:effectLst/>
                        </a:rPr>
                        <a:t>2</a:t>
                      </a:r>
                      <a:r>
                        <a:rPr lang="zh-CN" sz="2800" b="0" dirty="0">
                          <a:solidFill>
                            <a:schemeClr val="tx1"/>
                          </a:solidFill>
                          <a:effectLst/>
                        </a:rPr>
                        <a:t>在光照条件下发生爆炸</a:t>
                      </a:r>
                      <a:r>
                        <a:rPr lang="en-US" sz="2800" b="0" dirty="0">
                          <a:solidFill>
                            <a:schemeClr val="tx1"/>
                          </a:solidFill>
                          <a:effectLst/>
                        </a:rPr>
                        <a:t>;</a:t>
                      </a:r>
                      <a:r>
                        <a:rPr lang="zh-CN" sz="2800" b="0" dirty="0">
                          <a:solidFill>
                            <a:schemeClr val="tx1"/>
                          </a:solidFill>
                          <a:effectLst/>
                        </a:rPr>
                        <a:t>溴蒸气与</a:t>
                      </a:r>
                      <a:r>
                        <a:rPr lang="en-US" sz="2800" b="0" dirty="0">
                          <a:solidFill>
                            <a:schemeClr val="tx1"/>
                          </a:solidFill>
                          <a:effectLst/>
                        </a:rPr>
                        <a:t>H</a:t>
                      </a:r>
                      <a:r>
                        <a:rPr lang="en-US" sz="2800" b="0" baseline="-25000" dirty="0">
                          <a:solidFill>
                            <a:schemeClr val="tx1"/>
                          </a:solidFill>
                          <a:effectLst/>
                        </a:rPr>
                        <a:t>2</a:t>
                      </a:r>
                      <a:r>
                        <a:rPr lang="zh-CN" sz="2800" b="0" dirty="0">
                          <a:solidFill>
                            <a:schemeClr val="tx1"/>
                          </a:solidFill>
                          <a:effectLst/>
                        </a:rPr>
                        <a:t>在加热条件下缓慢进行</a:t>
                      </a:r>
                      <a:r>
                        <a:rPr lang="en-US" sz="2800" b="0" dirty="0">
                          <a:solidFill>
                            <a:schemeClr val="tx1"/>
                          </a:solidFill>
                          <a:effectLst/>
                        </a:rPr>
                        <a:t>;I</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H</a:t>
                      </a:r>
                      <a:r>
                        <a:rPr lang="en-US" sz="2800" b="0" baseline="-25000" dirty="0">
                          <a:solidFill>
                            <a:schemeClr val="tx1"/>
                          </a:solidFill>
                          <a:effectLst/>
                        </a:rPr>
                        <a:t>2</a:t>
                      </a:r>
                      <a:r>
                        <a:rPr lang="zh-CN" sz="2800" b="0" dirty="0">
                          <a:solidFill>
                            <a:schemeClr val="tx1"/>
                          </a:solidFill>
                          <a:effectLst/>
                        </a:rPr>
                        <a:t>的反应要在更高温度下才能缓慢进行</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8233901"/>
                  </a:ext>
                </a:extLst>
              </a:tr>
            </a:tbl>
          </a:graphicData>
        </a:graphic>
      </p:graphicFrame>
      <p:pic>
        <p:nvPicPr>
          <p:cNvPr id="22" name="图片 21"/>
          <p:cNvPicPr/>
          <p:nvPr/>
        </p:nvPicPr>
        <p:blipFill>
          <a:blip r:embed="rId2"/>
          <a:stretch>
            <a:fillRect/>
          </a:stretch>
        </p:blipFill>
        <p:spPr>
          <a:xfrm>
            <a:off x="3792221" y="3557004"/>
            <a:ext cx="499026" cy="451890"/>
          </a:xfrm>
          <a:prstGeom prst="rect">
            <a:avLst/>
          </a:prstGeom>
        </p:spPr>
      </p:pic>
      <p:pic>
        <p:nvPicPr>
          <p:cNvPr id="23" name="图片 22"/>
          <p:cNvPicPr/>
          <p:nvPr/>
        </p:nvPicPr>
        <p:blipFill>
          <a:blip r:embed="rId3"/>
          <a:stretch>
            <a:fillRect/>
          </a:stretch>
        </p:blipFill>
        <p:spPr>
          <a:xfrm>
            <a:off x="5046346" y="3993169"/>
            <a:ext cx="422908" cy="382962"/>
          </a:xfrm>
          <a:prstGeom prst="rect">
            <a:avLst/>
          </a:prstGeom>
        </p:spPr>
      </p:pic>
      <p:pic>
        <p:nvPicPr>
          <p:cNvPr id="24" name="图片 23"/>
          <p:cNvPicPr/>
          <p:nvPr/>
        </p:nvPicPr>
        <p:blipFill>
          <a:blip r:embed="rId4"/>
          <a:stretch>
            <a:fillRect/>
          </a:stretch>
        </p:blipFill>
        <p:spPr>
          <a:xfrm>
            <a:off x="3348991" y="4734222"/>
            <a:ext cx="415288" cy="239436"/>
          </a:xfrm>
          <a:prstGeom prst="rect">
            <a:avLst/>
          </a:prstGeom>
        </p:spPr>
      </p:pic>
      <p:pic>
        <p:nvPicPr>
          <p:cNvPr id="25" name="图片 24"/>
          <p:cNvPicPr/>
          <p:nvPr/>
        </p:nvPicPr>
        <p:blipFill>
          <a:blip r:embed="rId5"/>
          <a:stretch>
            <a:fillRect/>
          </a:stretch>
        </p:blipFill>
        <p:spPr>
          <a:xfrm>
            <a:off x="3499486" y="5058287"/>
            <a:ext cx="433706" cy="392740"/>
          </a:xfrm>
          <a:prstGeom prst="rect">
            <a:avLst/>
          </a:prstGeom>
        </p:spPr>
      </p:pic>
      <p:pic>
        <p:nvPicPr>
          <p:cNvPr id="26" name="图片 25"/>
          <p:cNvPicPr/>
          <p:nvPr/>
        </p:nvPicPr>
        <p:blipFill>
          <a:blip r:embed="rId3"/>
          <a:stretch>
            <a:fillRect/>
          </a:stretch>
        </p:blipFill>
        <p:spPr>
          <a:xfrm>
            <a:off x="3552825" y="5486689"/>
            <a:ext cx="422908" cy="382962"/>
          </a:xfrm>
          <a:prstGeom prst="rect">
            <a:avLst/>
          </a:prstGeom>
        </p:spPr>
      </p:pic>
      <p:pic>
        <p:nvPicPr>
          <p:cNvPr id="27" name="图片 26"/>
          <p:cNvPicPr/>
          <p:nvPr/>
        </p:nvPicPr>
        <p:blipFill>
          <a:blip r:embed="rId3"/>
          <a:stretch>
            <a:fillRect/>
          </a:stretch>
        </p:blipFill>
        <p:spPr>
          <a:xfrm>
            <a:off x="3354072" y="5905313"/>
            <a:ext cx="422908" cy="382962"/>
          </a:xfrm>
          <a:prstGeom prst="rect">
            <a:avLst/>
          </a:prstGeom>
        </p:spPr>
      </p:pic>
    </p:spTree>
    <p:extLst>
      <p:ext uri="{BB962C8B-B14F-4D97-AF65-F5344CB8AC3E}">
        <p14:creationId xmlns:p14="http://schemas.microsoft.com/office/powerpoint/2010/main" val="2094088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729341"/>
            <a:ext cx="11622313" cy="580865"/>
          </a:xfrm>
          <a:prstGeom prst="rect">
            <a:avLst/>
          </a:prstGeom>
        </p:spPr>
        <p:txBody>
          <a:bodyPr wrap="square">
            <a:spAutoFit/>
          </a:bodyPr>
          <a:lstStyle/>
          <a:p>
            <a:pPr algn="r">
              <a:lnSpc>
                <a:spcPct val="150000"/>
              </a:lnSpc>
            </a:pPr>
            <a:r>
              <a:rPr lang="en-US" altLang="zh-CN" sz="2400" dirty="0"/>
              <a:t>[</a:t>
            </a:r>
            <a:r>
              <a:rPr lang="zh-CN" altLang="en-US" sz="2400" dirty="0"/>
              <a:t>续表</a:t>
            </a:r>
            <a:r>
              <a:rPr lang="en-US" altLang="zh-CN" sz="2400" dirty="0"/>
              <a:t>]</a:t>
            </a:r>
            <a:endParaRPr lang="zh-CN" altLang="en-US" sz="2400" dirty="0"/>
          </a:p>
        </p:txBody>
      </p:sp>
      <p:graphicFrame>
        <p:nvGraphicFramePr>
          <p:cNvPr id="8" name="表格 7"/>
          <p:cNvGraphicFramePr>
            <a:graphicFrameLocks noGrp="1"/>
          </p:cNvGraphicFramePr>
          <p:nvPr>
            <p:extLst>
              <p:ext uri="{D42A27DB-BD31-4B8C-83A1-F6EECF244321}">
                <p14:modId xmlns:p14="http://schemas.microsoft.com/office/powerpoint/2010/main" val="1903261750"/>
              </p:ext>
            </p:extLst>
          </p:nvPr>
        </p:nvGraphicFramePr>
        <p:xfrm>
          <a:off x="335643" y="1458682"/>
          <a:ext cx="11505837" cy="4509198"/>
        </p:xfrm>
        <a:graphic>
          <a:graphicData uri="http://schemas.openxmlformats.org/drawingml/2006/table">
            <a:tbl>
              <a:tblPr firstRow="1" firstCol="1" bandRow="1">
                <a:tableStyleId>{5C22544A-7EE6-4342-B048-85BDC9FD1C3A}</a:tableStyleId>
              </a:tblPr>
              <a:tblGrid>
                <a:gridCol w="1960517">
                  <a:extLst>
                    <a:ext uri="{9D8B030D-6E8A-4147-A177-3AD203B41FA5}">
                      <a16:colId xmlns:a16="http://schemas.microsoft.com/office/drawing/2014/main" xmlns="" val="461742453"/>
                    </a:ext>
                  </a:extLst>
                </a:gridCol>
                <a:gridCol w="5130800">
                  <a:extLst>
                    <a:ext uri="{9D8B030D-6E8A-4147-A177-3AD203B41FA5}">
                      <a16:colId xmlns:a16="http://schemas.microsoft.com/office/drawing/2014/main" xmlns="" val="4268367409"/>
                    </a:ext>
                  </a:extLst>
                </a:gridCol>
                <a:gridCol w="4414520">
                  <a:extLst>
                    <a:ext uri="{9D8B030D-6E8A-4147-A177-3AD203B41FA5}">
                      <a16:colId xmlns:a16="http://schemas.microsoft.com/office/drawing/2014/main" xmlns="" val="4186136135"/>
                    </a:ext>
                  </a:extLst>
                </a:gridCol>
              </a:tblGrid>
              <a:tr h="613751">
                <a:tc>
                  <a:txBody>
                    <a:bodyPr/>
                    <a:lstStyle/>
                    <a:p>
                      <a:pPr algn="ctr">
                        <a:lnSpc>
                          <a:spcPct val="150000"/>
                        </a:lnSpc>
                        <a:spcAft>
                          <a:spcPts val="0"/>
                        </a:spcAft>
                      </a:pPr>
                      <a:r>
                        <a:rPr lang="zh-CN" sz="2800" b="0">
                          <a:solidFill>
                            <a:schemeClr val="tx1"/>
                          </a:solidFill>
                          <a:effectLst/>
                        </a:rPr>
                        <a:t>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反应方程式</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说明</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86132"/>
                  </a:ext>
                </a:extLst>
              </a:tr>
              <a:tr h="2003569">
                <a:tc>
                  <a:txBody>
                    <a:bodyPr/>
                    <a:lstStyle/>
                    <a:p>
                      <a:pPr algn="ctr">
                        <a:lnSpc>
                          <a:spcPct val="150000"/>
                        </a:lnSpc>
                        <a:spcAft>
                          <a:spcPts val="0"/>
                        </a:spcAft>
                      </a:pPr>
                      <a:r>
                        <a:rPr lang="zh-CN" sz="2800" b="0" dirty="0">
                          <a:solidFill>
                            <a:schemeClr val="tx1"/>
                          </a:solidFill>
                          <a:effectLst/>
                        </a:rPr>
                        <a:t>与水反应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800" b="0" dirty="0">
                          <a:solidFill>
                            <a:schemeClr val="tx1"/>
                          </a:solidFill>
                          <a:effectLst/>
                        </a:rPr>
                        <a:t>F</a:t>
                      </a:r>
                      <a:r>
                        <a:rPr lang="en-US" sz="2800" b="0" baseline="-25000" dirty="0">
                          <a:solidFill>
                            <a:schemeClr val="tx1"/>
                          </a:solidFill>
                          <a:effectLst/>
                        </a:rPr>
                        <a:t>2</a:t>
                      </a:r>
                      <a:r>
                        <a:rPr lang="zh-CN" sz="2800" b="0" dirty="0">
                          <a:solidFill>
                            <a:schemeClr val="tx1"/>
                          </a:solidFill>
                          <a:effectLst/>
                        </a:rPr>
                        <a:t>与水反应</a:t>
                      </a:r>
                      <a:r>
                        <a:rPr lang="en-US" sz="2800" b="0" dirty="0">
                          <a:solidFill>
                            <a:schemeClr val="tx1"/>
                          </a:solidFill>
                          <a:effectLst/>
                        </a:rPr>
                        <a:t>:</a:t>
                      </a:r>
                    </a:p>
                    <a:p>
                      <a:pPr>
                        <a:lnSpc>
                          <a:spcPct val="150000"/>
                        </a:lnSpc>
                        <a:spcAft>
                          <a:spcPts val="0"/>
                        </a:spcAft>
                      </a:pPr>
                      <a:r>
                        <a:rPr lang="en-US" sz="2800" b="0" dirty="0">
                          <a:solidFill>
                            <a:schemeClr val="tx1"/>
                          </a:solidFill>
                          <a:effectLst/>
                        </a:rPr>
                        <a:t>2F</a:t>
                      </a:r>
                      <a:r>
                        <a:rPr lang="en-US" sz="2800" b="0" baseline="-25000" dirty="0">
                          <a:solidFill>
                            <a:schemeClr val="tx1"/>
                          </a:solidFill>
                          <a:effectLst/>
                        </a:rPr>
                        <a:t>2</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       4HF+ O</a:t>
                      </a:r>
                      <a:r>
                        <a:rPr lang="en-US" sz="2800" b="0" baseline="-25000" dirty="0">
                          <a:solidFill>
                            <a:schemeClr val="tx1"/>
                          </a:solidFill>
                          <a:effectLst/>
                        </a:rPr>
                        <a:t>2</a:t>
                      </a:r>
                      <a:endParaRPr lang="zh-CN" sz="2800" b="0" dirty="0">
                        <a:solidFill>
                          <a:schemeClr val="tx1"/>
                        </a:solidFill>
                        <a:effectLst/>
                      </a:endParaRPr>
                    </a:p>
                    <a:p>
                      <a:pPr>
                        <a:lnSpc>
                          <a:spcPct val="150000"/>
                        </a:lnSpc>
                        <a:spcAft>
                          <a:spcPts val="0"/>
                        </a:spcAft>
                      </a:pPr>
                      <a:r>
                        <a:rPr lang="en-US" sz="2800" b="0" dirty="0">
                          <a:solidFill>
                            <a:schemeClr val="tx1"/>
                          </a:solidFill>
                          <a:effectLst/>
                        </a:rPr>
                        <a:t>Cl</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Br</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I</a:t>
                      </a:r>
                      <a:r>
                        <a:rPr lang="en-US" sz="2800" b="0" baseline="-25000" dirty="0">
                          <a:solidFill>
                            <a:schemeClr val="tx1"/>
                          </a:solidFill>
                          <a:effectLst/>
                        </a:rPr>
                        <a:t>2</a:t>
                      </a:r>
                      <a:r>
                        <a:rPr lang="zh-CN" sz="2800" b="0" dirty="0">
                          <a:solidFill>
                            <a:schemeClr val="tx1"/>
                          </a:solidFill>
                          <a:effectLst/>
                        </a:rPr>
                        <a:t>与水反应</a:t>
                      </a:r>
                      <a:r>
                        <a:rPr lang="en-US" sz="2800" b="0" dirty="0">
                          <a:solidFill>
                            <a:schemeClr val="tx1"/>
                          </a:solidFill>
                          <a:effectLst/>
                        </a:rPr>
                        <a:t>:</a:t>
                      </a:r>
                    </a:p>
                    <a:p>
                      <a:pPr>
                        <a:lnSpc>
                          <a:spcPct val="150000"/>
                        </a:lnSpc>
                        <a:spcAft>
                          <a:spcPts val="0"/>
                        </a:spcAft>
                      </a:pPr>
                      <a:r>
                        <a:rPr lang="en-US" sz="2800" b="0" dirty="0">
                          <a:solidFill>
                            <a:schemeClr val="tx1"/>
                          </a:solidFill>
                          <a:effectLst/>
                        </a:rPr>
                        <a:t>X</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H</a:t>
                      </a:r>
                      <a:r>
                        <a:rPr lang="en-US" sz="2800" b="0" baseline="30000" dirty="0">
                          <a:solidFill>
                            <a:schemeClr val="tx1"/>
                          </a:solidFill>
                          <a:effectLst/>
                        </a:rPr>
                        <a:t>+</a:t>
                      </a:r>
                      <a:r>
                        <a:rPr lang="en-US" sz="2800" b="0" dirty="0">
                          <a:solidFill>
                            <a:schemeClr val="tx1"/>
                          </a:solidFill>
                          <a:effectLst/>
                        </a:rPr>
                        <a:t>+X</a:t>
                      </a:r>
                      <a:r>
                        <a:rPr lang="en-US" sz="2800" b="0" baseline="30000" dirty="0">
                          <a:solidFill>
                            <a:schemeClr val="tx1"/>
                          </a:solidFill>
                          <a:effectLst/>
                        </a:rPr>
                        <a:t>-</a:t>
                      </a:r>
                      <a:r>
                        <a:rPr lang="en-US" sz="2800" b="0" dirty="0">
                          <a:solidFill>
                            <a:schemeClr val="tx1"/>
                          </a:solidFill>
                          <a:effectLst/>
                        </a:rPr>
                        <a:t>+HXO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dirty="0">
                          <a:solidFill>
                            <a:schemeClr val="tx1"/>
                          </a:solidFill>
                          <a:effectLst/>
                        </a:rPr>
                        <a:t>氯气、溴单质、碘单质只与水发生微弱反应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74871547"/>
                  </a:ext>
                </a:extLst>
              </a:tr>
              <a:tr h="1308798">
                <a:tc>
                  <a:txBody>
                    <a:bodyPr/>
                    <a:lstStyle/>
                    <a:p>
                      <a:pPr>
                        <a:lnSpc>
                          <a:spcPct val="150000"/>
                        </a:lnSpc>
                        <a:spcAft>
                          <a:spcPts val="0"/>
                        </a:spcAft>
                      </a:pPr>
                      <a:r>
                        <a:rPr lang="zh-CN" sz="2800" b="0" dirty="0">
                          <a:solidFill>
                            <a:schemeClr val="tx1"/>
                          </a:solidFill>
                          <a:effectLst/>
                        </a:rPr>
                        <a:t>与碱溶液的反应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800" b="0" dirty="0">
                          <a:solidFill>
                            <a:schemeClr val="tx1"/>
                          </a:solidFill>
                          <a:effectLst/>
                        </a:rPr>
                        <a:t>X</a:t>
                      </a:r>
                      <a:r>
                        <a:rPr lang="en-US" sz="2800" b="0" baseline="-25000" dirty="0">
                          <a:solidFill>
                            <a:schemeClr val="tx1"/>
                          </a:solidFill>
                          <a:effectLst/>
                        </a:rPr>
                        <a:t>2</a:t>
                      </a:r>
                      <a:r>
                        <a:rPr lang="en-US" sz="2800" b="0" dirty="0">
                          <a:solidFill>
                            <a:schemeClr val="tx1"/>
                          </a:solidFill>
                          <a:effectLst/>
                        </a:rPr>
                        <a:t>+2NaOH       NaX+NaXO+H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800" b="0" dirty="0">
                          <a:solidFill>
                            <a:schemeClr val="tx1"/>
                          </a:solidFill>
                          <a:effectLst/>
                        </a:rPr>
                        <a:t>F</a:t>
                      </a:r>
                      <a:r>
                        <a:rPr lang="en-US" sz="2800" b="0" baseline="-25000" dirty="0">
                          <a:solidFill>
                            <a:schemeClr val="tx1"/>
                          </a:solidFill>
                          <a:effectLst/>
                        </a:rPr>
                        <a:t>2</a:t>
                      </a:r>
                      <a:r>
                        <a:rPr lang="zh-CN" sz="2800" b="0" dirty="0">
                          <a:solidFill>
                            <a:schemeClr val="tx1"/>
                          </a:solidFill>
                          <a:effectLst/>
                        </a:rPr>
                        <a:t>除外</a:t>
                      </a:r>
                      <a:r>
                        <a:rPr lang="en-US" sz="2800" b="0" dirty="0">
                          <a:solidFill>
                            <a:schemeClr val="tx1"/>
                          </a:solidFill>
                          <a:effectLst/>
                        </a:rPr>
                        <a:t>;X</a:t>
                      </a:r>
                      <a:r>
                        <a:rPr lang="en-US" sz="2800" b="0" baseline="-25000" dirty="0">
                          <a:solidFill>
                            <a:schemeClr val="tx1"/>
                          </a:solidFill>
                          <a:effectLst/>
                        </a:rPr>
                        <a:t>2</a:t>
                      </a:r>
                      <a:r>
                        <a:rPr lang="zh-CN" sz="2800" b="0" dirty="0">
                          <a:solidFill>
                            <a:schemeClr val="tx1"/>
                          </a:solidFill>
                          <a:effectLst/>
                        </a:rPr>
                        <a:t>既体现氧化性</a:t>
                      </a:r>
                      <a:r>
                        <a:rPr lang="en-US" sz="2800" b="0" dirty="0">
                          <a:solidFill>
                            <a:schemeClr val="tx1"/>
                          </a:solidFill>
                          <a:effectLst/>
                        </a:rPr>
                        <a:t>,</a:t>
                      </a:r>
                      <a:r>
                        <a:rPr lang="zh-CN" sz="2800" b="0" dirty="0">
                          <a:solidFill>
                            <a:schemeClr val="tx1"/>
                          </a:solidFill>
                          <a:effectLst/>
                        </a:rPr>
                        <a:t>又体现还原性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49673703"/>
                  </a:ext>
                </a:extLst>
              </a:tr>
            </a:tbl>
          </a:graphicData>
        </a:graphic>
      </p:graphicFrame>
      <p:pic>
        <p:nvPicPr>
          <p:cNvPr id="9" name="图片 8"/>
          <p:cNvPicPr/>
          <p:nvPr/>
        </p:nvPicPr>
        <p:blipFill>
          <a:blip r:embed="rId2"/>
          <a:stretch>
            <a:fillRect/>
          </a:stretch>
        </p:blipFill>
        <p:spPr>
          <a:xfrm>
            <a:off x="3905251" y="2904153"/>
            <a:ext cx="556258" cy="320714"/>
          </a:xfrm>
          <a:prstGeom prst="rect">
            <a:avLst/>
          </a:prstGeom>
        </p:spPr>
      </p:pic>
      <p:pic>
        <p:nvPicPr>
          <p:cNvPr id="10" name="图片 9"/>
          <p:cNvPicPr/>
          <p:nvPr/>
        </p:nvPicPr>
        <p:blipFill>
          <a:blip r:embed="rId3"/>
          <a:stretch>
            <a:fillRect/>
          </a:stretch>
        </p:blipFill>
        <p:spPr>
          <a:xfrm>
            <a:off x="3630931" y="4202621"/>
            <a:ext cx="495936" cy="285934"/>
          </a:xfrm>
          <a:prstGeom prst="rect">
            <a:avLst/>
          </a:prstGeom>
        </p:spPr>
      </p:pic>
      <p:pic>
        <p:nvPicPr>
          <p:cNvPr id="11" name="图片 10"/>
          <p:cNvPicPr/>
          <p:nvPr/>
        </p:nvPicPr>
        <p:blipFill>
          <a:blip r:embed="rId2"/>
          <a:stretch>
            <a:fillRect/>
          </a:stretch>
        </p:blipFill>
        <p:spPr>
          <a:xfrm>
            <a:off x="4081147" y="5118736"/>
            <a:ext cx="556258" cy="320714"/>
          </a:xfrm>
          <a:prstGeom prst="rect">
            <a:avLst/>
          </a:prstGeom>
        </p:spPr>
      </p:pic>
      <p:sp>
        <p:nvSpPr>
          <p:cNvPr id="12" name="矩形 1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3" name="组合 12"/>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864472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625167"/>
            <a:ext cx="11622313" cy="580865"/>
          </a:xfrm>
          <a:prstGeom prst="rect">
            <a:avLst/>
          </a:prstGeom>
        </p:spPr>
        <p:txBody>
          <a:bodyPr wrap="square">
            <a:spAutoFit/>
          </a:bodyPr>
          <a:lstStyle/>
          <a:p>
            <a:pPr algn="r">
              <a:lnSpc>
                <a:spcPct val="150000"/>
              </a:lnSpc>
            </a:pPr>
            <a:r>
              <a:rPr lang="en-US" altLang="zh-CN" sz="2400" dirty="0"/>
              <a:t>[</a:t>
            </a:r>
            <a:r>
              <a:rPr lang="zh-CN" altLang="en-US" sz="2400" dirty="0"/>
              <a:t>续表</a:t>
            </a:r>
            <a:r>
              <a:rPr lang="en-US" altLang="zh-CN" sz="2400" dirty="0"/>
              <a:t>]</a:t>
            </a:r>
            <a:endParaRPr lang="zh-CN" altLang="en-US" sz="2400" dirty="0"/>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3505615638"/>
                  </p:ext>
                </p:extLst>
              </p:nvPr>
            </p:nvGraphicFramePr>
            <p:xfrm>
              <a:off x="399468" y="1354508"/>
              <a:ext cx="11320040" cy="4503126"/>
            </p:xfrm>
            <a:graphic>
              <a:graphicData uri="http://schemas.openxmlformats.org/drawingml/2006/table">
                <a:tbl>
                  <a:tblPr firstRow="1" firstCol="1" bandRow="1">
                    <a:tableStyleId>{5C22544A-7EE6-4342-B048-85BDC9FD1C3A}</a:tableStyleId>
                  </a:tblPr>
                  <a:tblGrid>
                    <a:gridCol w="2277769">
                      <a:extLst>
                        <a:ext uri="{9D8B030D-6E8A-4147-A177-3AD203B41FA5}">
                          <a16:colId xmlns:a16="http://schemas.microsoft.com/office/drawing/2014/main" xmlns="" val="461742453"/>
                        </a:ext>
                      </a:extLst>
                    </a:gridCol>
                    <a:gridCol w="6025096">
                      <a:extLst>
                        <a:ext uri="{9D8B030D-6E8A-4147-A177-3AD203B41FA5}">
                          <a16:colId xmlns:a16="http://schemas.microsoft.com/office/drawing/2014/main" xmlns="" val="4268367409"/>
                        </a:ext>
                      </a:extLst>
                    </a:gridCol>
                    <a:gridCol w="3017175">
                      <a:extLst>
                        <a:ext uri="{9D8B030D-6E8A-4147-A177-3AD203B41FA5}">
                          <a16:colId xmlns:a16="http://schemas.microsoft.com/office/drawing/2014/main" xmlns="" val="4186136135"/>
                        </a:ext>
                      </a:extLst>
                    </a:gridCol>
                  </a:tblGrid>
                  <a:tr h="613751">
                    <a:tc>
                      <a:txBody>
                        <a:bodyPr/>
                        <a:lstStyle/>
                        <a:p>
                          <a:pPr algn="ctr">
                            <a:lnSpc>
                              <a:spcPct val="100000"/>
                            </a:lnSpc>
                            <a:spcAft>
                              <a:spcPts val="0"/>
                            </a:spcAft>
                          </a:pPr>
                          <a:r>
                            <a:rPr lang="zh-CN" sz="2800" b="0" dirty="0">
                              <a:solidFill>
                                <a:schemeClr val="tx1"/>
                              </a:solidFill>
                              <a:effectLst/>
                              <a:latin typeface="+mj-lt"/>
                              <a:ea typeface="+mj-ea"/>
                            </a:rPr>
                            <a:t>氧化性</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latin typeface="+mj-lt"/>
                              <a:ea typeface="+mj-ea"/>
                            </a:rPr>
                            <a:t>反应方程式</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latin typeface="+mj-lt"/>
                              <a:ea typeface="+mj-ea"/>
                            </a:rPr>
                            <a:t>说明</a:t>
                          </a:r>
                          <a:endParaRPr lang="zh-CN" sz="2800" b="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86132"/>
                      </a:ext>
                    </a:extLst>
                  </a:tr>
                  <a:tr h="2003569">
                    <a:tc>
                      <a:txBody>
                        <a:bodyPr/>
                        <a:lstStyle/>
                        <a:p>
                          <a:pPr>
                            <a:lnSpc>
                              <a:spcPct val="100000"/>
                            </a:lnSpc>
                            <a:spcAft>
                              <a:spcPts val="0"/>
                            </a:spcAft>
                          </a:pPr>
                          <a:r>
                            <a:rPr lang="zh-CN" sz="2800" b="0" dirty="0">
                              <a:solidFill>
                                <a:srgbClr val="000000"/>
                              </a:solidFill>
                              <a:effectLst/>
                              <a:latin typeface="+mj-lt"/>
                              <a:ea typeface="+mj-ea"/>
                              <a:cs typeface="Times New Roman" panose="02020603050405020304" pitchFamily="18" charset="0"/>
                            </a:rPr>
                            <a:t>与某些还原性的物质</a:t>
                          </a:r>
                          <a:r>
                            <a:rPr lang="en-US" sz="2800" b="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如</a:t>
                          </a:r>
                          <a:r>
                            <a:rPr lang="en-US" sz="2800" b="0" dirty="0">
                              <a:solidFill>
                                <a:srgbClr val="000000"/>
                              </a:solidFill>
                              <a:effectLst/>
                              <a:latin typeface="+mj-lt"/>
                              <a:ea typeface="+mj-ea"/>
                              <a:cs typeface="Times New Roman" panose="02020603050405020304" pitchFamily="18" charset="0"/>
                            </a:rPr>
                            <a:t>: Fe</a:t>
                          </a:r>
                          <a:r>
                            <a:rPr lang="en-US" sz="2800" b="0" baseline="30000" dirty="0">
                              <a:solidFill>
                                <a:srgbClr val="000000"/>
                              </a:solidFill>
                              <a:effectLst/>
                              <a:latin typeface="+mj-lt"/>
                              <a:ea typeface="+mj-ea"/>
                              <a:cs typeface="Times New Roman" panose="02020603050405020304" pitchFamily="18" charset="0"/>
                            </a:rPr>
                            <a:t>2+</a:t>
                          </a:r>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S</a:t>
                          </a:r>
                          <a:r>
                            <a:rPr lang="en-US" sz="2800" b="0" baseline="30000" dirty="0">
                              <a:solidFill>
                                <a:srgbClr val="000000"/>
                              </a:solidFill>
                              <a:effectLst/>
                              <a:latin typeface="+mj-lt"/>
                              <a:ea typeface="+mj-ea"/>
                              <a:cs typeface="Times New Roman" panose="02020603050405020304" pitchFamily="18" charset="0"/>
                            </a:rPr>
                            <a:t>2-</a:t>
                          </a:r>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S</a:t>
                          </a:r>
                          <a14:m>
                            <m:oMath xmlns:m="http://schemas.openxmlformats.org/officeDocument/2006/math">
                              <m:sSubSup>
                                <m:sSubSupPr>
                                  <m:ctrlPr>
                                    <a:rPr lang="zh-CN" sz="2800" b="0" i="1">
                                      <a:solidFill>
                                        <a:srgbClr val="000000"/>
                                      </a:solidFill>
                                      <a:effectLst/>
                                      <a:latin typeface="Cambria Math" panose="02040503050406030204" pitchFamily="18" charset="0"/>
                                      <a:ea typeface="+mj-ea"/>
                                      <a:cs typeface="Times New Roman" panose="02020603050405020304" pitchFamily="18" charset="0"/>
                                    </a:rPr>
                                  </m:ctrlPr>
                                </m:sSubSupPr>
                                <m:e>
                                  <m:r>
                                    <a:rPr lang="en-US" sz="2800" b="0" i="1">
                                      <a:solidFill>
                                        <a:srgbClr val="000000"/>
                                      </a:solidFill>
                                      <a:effectLst/>
                                      <a:latin typeface="Cambria Math" panose="02040503050406030204" pitchFamily="18" charset="0"/>
                                      <a:ea typeface="+mj-ea"/>
                                      <a:cs typeface="Times New Roman" panose="02020603050405020304" pitchFamily="18" charset="0"/>
                                    </a:rPr>
                                    <m:t>𝑂</m:t>
                                  </m:r>
                                </m:e>
                                <m:sub>
                                  <m:r>
                                    <a:rPr lang="en-US" sz="2800" b="0" i="1">
                                      <a:solidFill>
                                        <a:srgbClr val="000000"/>
                                      </a:solidFill>
                                      <a:effectLst/>
                                      <a:latin typeface="Cambria Math" panose="02040503050406030204" pitchFamily="18" charset="0"/>
                                      <a:ea typeface="+mj-ea"/>
                                      <a:cs typeface="Times New Roman" panose="02020603050405020304" pitchFamily="18" charset="0"/>
                                    </a:rPr>
                                    <m:t>3</m:t>
                                  </m:r>
                                </m:sub>
                                <m:sup>
                                  <m:r>
                                    <a:rPr lang="en-US" sz="28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sz="2800" b="0" i="1">
                                      <a:solidFill>
                                        <a:srgbClr val="000000"/>
                                      </a:solidFill>
                                      <a:effectLst/>
                                      <a:latin typeface="+mj-lt"/>
                                      <a:ea typeface="+mj-ea"/>
                                      <a:cs typeface="Times New Roman" panose="02020603050405020304" pitchFamily="18" charset="0"/>
                                    </a:rPr>
                                    <m:t>−</m:t>
                                  </m:r>
                                </m:sup>
                              </m:sSubSup>
                            </m:oMath>
                          </a14:m>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SO</a:t>
                          </a:r>
                          <a:r>
                            <a:rPr lang="en-US" sz="2800" b="0" baseline="-25000" dirty="0">
                              <a:solidFill>
                                <a:srgbClr val="000000"/>
                              </a:solidFill>
                              <a:effectLst/>
                              <a:latin typeface="+mj-lt"/>
                              <a:ea typeface="+mj-ea"/>
                              <a:cs typeface="Times New Roman" panose="02020603050405020304" pitchFamily="18" charset="0"/>
                            </a:rPr>
                            <a:t>2</a:t>
                          </a:r>
                          <a:r>
                            <a:rPr lang="zh-CN" sz="2800" b="0" dirty="0">
                              <a:solidFill>
                                <a:srgbClr val="000000"/>
                              </a:solidFill>
                              <a:effectLst/>
                              <a:latin typeface="+mj-lt"/>
                              <a:ea typeface="+mj-ea"/>
                              <a:cs typeface="Times New Roman" panose="02020603050405020304" pitchFamily="18" charset="0"/>
                            </a:rPr>
                            <a:t>等反应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altLang="zh-CN" sz="2800" b="0" dirty="0">
                              <a:solidFill>
                                <a:srgbClr val="000000"/>
                              </a:solidFill>
                              <a:effectLst/>
                              <a:latin typeface="+mj-lt"/>
                              <a:ea typeface="+mj-ea"/>
                              <a:cs typeface="Times New Roman" panose="02020603050405020304" pitchFamily="18" charset="0"/>
                            </a:rPr>
                            <a:t>卤素单质和硫化钠</a:t>
                          </a:r>
                          <a:r>
                            <a:rPr lang="en-US" altLang="zh-CN" sz="2800" b="0" dirty="0">
                              <a:solidFill>
                                <a:srgbClr val="000000"/>
                              </a:solidFill>
                              <a:effectLst/>
                              <a:latin typeface="+mj-lt"/>
                              <a:ea typeface="+mj-ea"/>
                              <a:cs typeface="Times New Roman" panose="02020603050405020304" pitchFamily="18" charset="0"/>
                            </a:rPr>
                            <a:t>(</a:t>
                          </a:r>
                          <a:r>
                            <a:rPr lang="zh-CN" altLang="zh-CN" sz="2800" b="0" dirty="0">
                              <a:solidFill>
                                <a:srgbClr val="000000"/>
                              </a:solidFill>
                              <a:effectLst/>
                              <a:latin typeface="+mj-lt"/>
                              <a:ea typeface="+mj-ea"/>
                              <a:cs typeface="Times New Roman" panose="02020603050405020304" pitchFamily="18" charset="0"/>
                            </a:rPr>
                            <a:t>或</a:t>
                          </a:r>
                          <a:r>
                            <a:rPr lang="en-US" altLang="zh-CN" sz="2800" b="0" dirty="0">
                              <a:solidFill>
                                <a:srgbClr val="000000"/>
                              </a:solidFill>
                              <a:effectLst/>
                              <a:latin typeface="+mj-lt"/>
                              <a:ea typeface="+mj-ea"/>
                              <a:cs typeface="Times New Roman" panose="02020603050405020304" pitchFamily="18" charset="0"/>
                            </a:rPr>
                            <a:t>H</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S)</a:t>
                          </a:r>
                          <a:r>
                            <a:rPr lang="zh-CN" altLang="zh-CN" sz="2800" b="0" dirty="0">
                              <a:solidFill>
                                <a:srgbClr val="000000"/>
                              </a:solidFill>
                              <a:effectLst/>
                              <a:latin typeface="+mj-lt"/>
                              <a:ea typeface="+mj-ea"/>
                              <a:cs typeface="Times New Roman" panose="02020603050405020304" pitchFamily="18" charset="0"/>
                            </a:rPr>
                            <a:t>反应</a:t>
                          </a:r>
                          <a:r>
                            <a:rPr lang="en-US" altLang="zh-CN" sz="2800" b="0" dirty="0">
                              <a:solidFill>
                                <a:srgbClr val="000000"/>
                              </a:solidFill>
                              <a:effectLst/>
                              <a:latin typeface="+mj-lt"/>
                              <a:ea typeface="+mj-ea"/>
                              <a:cs typeface="Times New Roman" panose="02020603050405020304" pitchFamily="18" charset="0"/>
                            </a:rPr>
                            <a:t>:</a:t>
                          </a:r>
                        </a:p>
                        <a:p>
                          <a:pPr>
                            <a:lnSpc>
                              <a:spcPct val="100000"/>
                            </a:lnSpc>
                            <a:spcAft>
                              <a:spcPts val="0"/>
                            </a:spcAft>
                          </a:pPr>
                          <a:r>
                            <a:rPr lang="en-US" altLang="zh-CN" sz="2800" b="0" dirty="0">
                              <a:solidFill>
                                <a:srgbClr val="000000"/>
                              </a:solidFill>
                              <a:effectLst/>
                              <a:latin typeface="+mj-lt"/>
                              <a:ea typeface="+mj-ea"/>
                              <a:cs typeface="Times New Roman" panose="02020603050405020304" pitchFamily="18" charset="0"/>
                            </a:rPr>
                            <a:t>X</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 +Na</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S       2NaX+S↓</a:t>
                          </a:r>
                          <a:endParaRPr lang="zh-CN" altLang="zh-CN" sz="2800" b="0" dirty="0">
                            <a:solidFill>
                              <a:srgbClr val="000000"/>
                            </a:solidFill>
                            <a:effectLst/>
                            <a:latin typeface="+mj-lt"/>
                            <a:ea typeface="+mj-ea"/>
                            <a:cs typeface="Times New Roman" panose="02020603050405020304" pitchFamily="18" charset="0"/>
                          </a:endParaRPr>
                        </a:p>
                        <a:p>
                          <a:pPr>
                            <a:lnSpc>
                              <a:spcPct val="100000"/>
                            </a:lnSpc>
                            <a:spcAft>
                              <a:spcPts val="0"/>
                            </a:spcAft>
                          </a:pPr>
                          <a:r>
                            <a:rPr lang="zh-CN" altLang="zh-CN" sz="2800" b="0" dirty="0">
                              <a:solidFill>
                                <a:srgbClr val="000000"/>
                              </a:solidFill>
                              <a:effectLst/>
                              <a:latin typeface="+mj-lt"/>
                              <a:ea typeface="+mj-ea"/>
                              <a:cs typeface="Times New Roman" panose="02020603050405020304" pitchFamily="18" charset="0"/>
                            </a:rPr>
                            <a:t>卤素单质的水溶液与</a:t>
                          </a:r>
                          <a:r>
                            <a:rPr lang="en-US" altLang="zh-CN" sz="2800" b="0" dirty="0">
                              <a:solidFill>
                                <a:srgbClr val="000000"/>
                              </a:solidFill>
                              <a:effectLst/>
                              <a:latin typeface="+mj-lt"/>
                              <a:ea typeface="+mj-ea"/>
                              <a:cs typeface="Times New Roman" panose="02020603050405020304" pitchFamily="18" charset="0"/>
                            </a:rPr>
                            <a:t>SO</a:t>
                          </a:r>
                          <a:r>
                            <a:rPr lang="en-US" altLang="zh-CN" sz="2800" b="0" baseline="-25000" dirty="0">
                              <a:solidFill>
                                <a:srgbClr val="000000"/>
                              </a:solidFill>
                              <a:effectLst/>
                              <a:latin typeface="+mj-lt"/>
                              <a:ea typeface="+mj-ea"/>
                              <a:cs typeface="Times New Roman" panose="02020603050405020304" pitchFamily="18" charset="0"/>
                            </a:rPr>
                            <a:t>2</a:t>
                          </a:r>
                          <a:r>
                            <a:rPr lang="zh-CN" altLang="zh-CN" sz="2800" b="0" dirty="0">
                              <a:solidFill>
                                <a:srgbClr val="000000"/>
                              </a:solidFill>
                              <a:effectLst/>
                              <a:latin typeface="+mj-lt"/>
                              <a:ea typeface="+mj-ea"/>
                              <a:cs typeface="Times New Roman" panose="02020603050405020304" pitchFamily="18" charset="0"/>
                            </a:rPr>
                            <a:t>反应</a:t>
                          </a:r>
                          <a:r>
                            <a:rPr lang="en-US" altLang="zh-CN" sz="2800" b="0" dirty="0">
                              <a:solidFill>
                                <a:srgbClr val="000000"/>
                              </a:solidFill>
                              <a:effectLst/>
                              <a:latin typeface="+mj-lt"/>
                              <a:ea typeface="+mj-ea"/>
                              <a:cs typeface="Times New Roman" panose="02020603050405020304" pitchFamily="18" charset="0"/>
                            </a:rPr>
                            <a:t>:</a:t>
                          </a:r>
                        </a:p>
                        <a:p>
                          <a:pPr>
                            <a:lnSpc>
                              <a:spcPct val="100000"/>
                            </a:lnSpc>
                            <a:spcAft>
                              <a:spcPts val="0"/>
                            </a:spcAft>
                          </a:pPr>
                          <a:r>
                            <a:rPr lang="en-US" altLang="zh-CN" sz="2800" b="0" dirty="0">
                              <a:solidFill>
                                <a:srgbClr val="000000"/>
                              </a:solidFill>
                              <a:effectLst/>
                              <a:latin typeface="+mj-lt"/>
                              <a:ea typeface="+mj-ea"/>
                              <a:cs typeface="Times New Roman" panose="02020603050405020304" pitchFamily="18" charset="0"/>
                            </a:rPr>
                            <a:t>X</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+SO</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+2H</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O        4H</a:t>
                          </a:r>
                          <a:r>
                            <a:rPr lang="en-US" altLang="zh-CN" sz="2800" b="0" baseline="30000" dirty="0">
                              <a:solidFill>
                                <a:srgbClr val="000000"/>
                              </a:solidFill>
                              <a:effectLst/>
                              <a:latin typeface="+mj-lt"/>
                              <a:ea typeface="+mj-ea"/>
                              <a:cs typeface="Times New Roman" panose="02020603050405020304" pitchFamily="18" charset="0"/>
                            </a:rPr>
                            <a:t>+</a:t>
                          </a:r>
                          <a:r>
                            <a:rPr lang="en-US" altLang="zh-CN" sz="2800" b="0" dirty="0">
                              <a:solidFill>
                                <a:srgbClr val="000000"/>
                              </a:solidFill>
                              <a:effectLst/>
                              <a:latin typeface="+mj-lt"/>
                              <a:ea typeface="+mj-ea"/>
                              <a:cs typeface="Times New Roman" panose="02020603050405020304" pitchFamily="18" charset="0"/>
                            </a:rPr>
                            <a:t>+2X</a:t>
                          </a:r>
                          <a:r>
                            <a:rPr lang="en-US" altLang="zh-CN" sz="2800" b="0" baseline="30000" dirty="0">
                              <a:solidFill>
                                <a:srgbClr val="000000"/>
                              </a:solidFill>
                              <a:effectLst/>
                              <a:latin typeface="+mj-lt"/>
                              <a:ea typeface="+mj-ea"/>
                              <a:cs typeface="Times New Roman" panose="02020603050405020304" pitchFamily="18" charset="0"/>
                            </a:rPr>
                            <a:t>-</a:t>
                          </a:r>
                          <a:r>
                            <a:rPr lang="en-US" altLang="zh-CN" sz="2800" b="0" dirty="0">
                              <a:solidFill>
                                <a:srgbClr val="000000"/>
                              </a:solidFill>
                              <a:effectLst/>
                              <a:latin typeface="+mj-lt"/>
                              <a:ea typeface="+mj-ea"/>
                              <a:cs typeface="Times New Roman" panose="02020603050405020304" pitchFamily="18" charset="0"/>
                            </a:rPr>
                            <a:t>+S</a:t>
                          </a:r>
                          <a14:m>
                            <m:oMath xmlns:m="http://schemas.openxmlformats.org/officeDocument/2006/math">
                              <m:sSubSup>
                                <m:sSubSupPr>
                                  <m:ctrlPr>
                                    <a:rPr lang="zh-CN" altLang="zh-CN" sz="2800" b="0" i="1">
                                      <a:solidFill>
                                        <a:srgbClr val="000000"/>
                                      </a:solidFill>
                                      <a:effectLst/>
                                      <a:latin typeface="Cambria Math" panose="02040503050406030204" pitchFamily="18" charset="0"/>
                                      <a:ea typeface="+mj-ea"/>
                                      <a:cs typeface="Times New Roman" panose="02020603050405020304" pitchFamily="18" charset="0"/>
                                    </a:rPr>
                                  </m:ctrlPr>
                                </m:sSubSupPr>
                                <m:e>
                                  <m:r>
                                    <a:rPr lang="en-US" altLang="zh-CN" sz="2800" b="0" i="1">
                                      <a:solidFill>
                                        <a:srgbClr val="000000"/>
                                      </a:solidFill>
                                      <a:effectLst/>
                                      <a:latin typeface="Cambria Math" panose="02040503050406030204" pitchFamily="18" charset="0"/>
                                      <a:ea typeface="+mj-ea"/>
                                      <a:cs typeface="Times New Roman" panose="02020603050405020304" pitchFamily="18" charset="0"/>
                                    </a:rPr>
                                    <m:t>𝑂</m:t>
                                  </m:r>
                                </m:e>
                                <m:sub>
                                  <m:r>
                                    <a:rPr lang="en-US" altLang="zh-CN" sz="2800" b="0" i="1">
                                      <a:solidFill>
                                        <a:srgbClr val="000000"/>
                                      </a:solidFill>
                                      <a:effectLst/>
                                      <a:latin typeface="Cambria Math" panose="02040503050406030204" pitchFamily="18" charset="0"/>
                                      <a:ea typeface="+mj-ea"/>
                                      <a:cs typeface="Times New Roman" panose="02020603050405020304" pitchFamily="18" charset="0"/>
                                    </a:rPr>
                                    <m:t>4</m:t>
                                  </m:r>
                                </m:sub>
                                <m:sup>
                                  <m:r>
                                    <a:rPr lang="en-US" altLang="zh-CN" sz="28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altLang="zh-CN" sz="2800" b="0" i="1">
                                      <a:solidFill>
                                        <a:srgbClr val="000000"/>
                                      </a:solidFill>
                                      <a:effectLst/>
                                      <a:latin typeface="+mj-lt"/>
                                      <a:ea typeface="+mj-ea"/>
                                      <a:cs typeface="Times New Roman" panose="02020603050405020304" pitchFamily="18" charset="0"/>
                                    </a:rPr>
                                    <m:t>−</m:t>
                                  </m:r>
                                </m:sup>
                              </m:sSubSup>
                            </m:oMath>
                          </a14:m>
                          <a:endParaRPr lang="zh-CN" altLang="zh-CN" sz="2800" b="0" dirty="0">
                            <a:solidFill>
                              <a:srgbClr val="000000"/>
                            </a:solidFill>
                            <a:effectLst/>
                            <a:latin typeface="+mj-lt"/>
                            <a:ea typeface="+mj-ea"/>
                            <a:cs typeface="Times New Roman" panose="02020603050405020304" pitchFamily="18" charset="0"/>
                          </a:endParaRPr>
                        </a:p>
                        <a:p>
                          <a:pPr>
                            <a:lnSpc>
                              <a:spcPct val="100000"/>
                            </a:lnSpc>
                          </a:pPr>
                          <a:r>
                            <a:rPr lang="zh-CN" altLang="zh-CN" sz="2800" b="0" dirty="0">
                              <a:solidFill>
                                <a:srgbClr val="000000"/>
                              </a:solidFill>
                              <a:effectLst/>
                              <a:latin typeface="+mj-lt"/>
                              <a:ea typeface="+mj-ea"/>
                              <a:cs typeface="Times New Roman" panose="02020603050405020304" pitchFamily="18" charset="0"/>
                            </a:rPr>
                            <a:t>卤素单质的水溶液与</a:t>
                          </a:r>
                          <a:r>
                            <a:rPr lang="en-US" altLang="zh-CN" sz="2800" b="0" dirty="0">
                              <a:solidFill>
                                <a:srgbClr val="000000"/>
                              </a:solidFill>
                              <a:effectLst/>
                              <a:latin typeface="+mj-lt"/>
                              <a:ea typeface="+mj-ea"/>
                              <a:cs typeface="Times New Roman" panose="02020603050405020304" pitchFamily="18" charset="0"/>
                            </a:rPr>
                            <a:t>S</a:t>
                          </a:r>
                          <a14:m>
                            <m:oMath xmlns:m="http://schemas.openxmlformats.org/officeDocument/2006/math">
                              <m:sSubSup>
                                <m:sSubSupPr>
                                  <m:ctrlPr>
                                    <a:rPr lang="zh-CN" altLang="zh-CN" sz="2800" b="0" i="1">
                                      <a:effectLst/>
                                      <a:latin typeface="Cambria Math" panose="02040503050406030204" pitchFamily="18" charset="0"/>
                                      <a:ea typeface="+mj-ea"/>
                                    </a:rPr>
                                  </m:ctrlPr>
                                </m:sSubSupPr>
                                <m:e>
                                  <m:r>
                                    <a:rPr lang="en-US" altLang="zh-CN" sz="2800" b="0" i="1">
                                      <a:solidFill>
                                        <a:srgbClr val="000000"/>
                                      </a:solidFill>
                                      <a:effectLst/>
                                      <a:latin typeface="Cambria Math" panose="02040503050406030204" pitchFamily="18" charset="0"/>
                                      <a:ea typeface="+mj-ea"/>
                                      <a:cs typeface="Times New Roman" panose="02020603050405020304" pitchFamily="18" charset="0"/>
                                    </a:rPr>
                                    <m:t>𝑂</m:t>
                                  </m:r>
                                </m:e>
                                <m:sub>
                                  <m:r>
                                    <a:rPr lang="en-US" altLang="zh-CN" sz="2800" b="0" i="1">
                                      <a:solidFill>
                                        <a:srgbClr val="000000"/>
                                      </a:solidFill>
                                      <a:effectLst/>
                                      <a:latin typeface="Cambria Math" panose="02040503050406030204" pitchFamily="18" charset="0"/>
                                      <a:ea typeface="+mj-ea"/>
                                      <a:cs typeface="Times New Roman" panose="02020603050405020304" pitchFamily="18" charset="0"/>
                                    </a:rPr>
                                    <m:t>3</m:t>
                                  </m:r>
                                </m:sub>
                                <m:sup>
                                  <m:r>
                                    <a:rPr lang="en-US" altLang="zh-CN" sz="28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altLang="zh-CN" sz="2800" b="0" i="1">
                                      <a:solidFill>
                                        <a:srgbClr val="000000"/>
                                      </a:solidFill>
                                      <a:effectLst/>
                                      <a:latin typeface="+mj-lt"/>
                                      <a:ea typeface="+mj-ea"/>
                                      <a:cs typeface="Times New Roman" panose="02020603050405020304" pitchFamily="18" charset="0"/>
                                    </a:rPr>
                                    <m:t>−</m:t>
                                  </m:r>
                                </m:sup>
                              </m:sSubSup>
                            </m:oMath>
                          </a14:m>
                          <a:r>
                            <a:rPr lang="zh-CN" altLang="zh-CN" sz="2800" b="0" dirty="0">
                              <a:solidFill>
                                <a:srgbClr val="000000"/>
                              </a:solidFill>
                              <a:effectLst/>
                              <a:latin typeface="+mj-lt"/>
                              <a:ea typeface="+mj-ea"/>
                              <a:cs typeface="Times New Roman" panose="02020603050405020304" pitchFamily="18" charset="0"/>
                            </a:rPr>
                            <a:t>反应</a:t>
                          </a:r>
                          <a:r>
                            <a:rPr lang="en-US" altLang="zh-CN" sz="2800" b="0" dirty="0">
                              <a:solidFill>
                                <a:srgbClr val="000000"/>
                              </a:solidFill>
                              <a:effectLst/>
                              <a:latin typeface="+mj-lt"/>
                              <a:ea typeface="+mj-ea"/>
                              <a:cs typeface="Times New Roman" panose="02020603050405020304" pitchFamily="18" charset="0"/>
                            </a:rPr>
                            <a:t>: X</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+S</a:t>
                          </a:r>
                          <a14:m>
                            <m:oMath xmlns:m="http://schemas.openxmlformats.org/officeDocument/2006/math">
                              <m:sSubSup>
                                <m:sSubSupPr>
                                  <m:ctrlPr>
                                    <a:rPr lang="zh-CN" altLang="zh-CN" sz="2800" b="0" i="1">
                                      <a:effectLst/>
                                      <a:latin typeface="Cambria Math" panose="02040503050406030204" pitchFamily="18" charset="0"/>
                                      <a:ea typeface="+mj-ea"/>
                                    </a:rPr>
                                  </m:ctrlPr>
                                </m:sSubSupPr>
                                <m:e>
                                  <m:r>
                                    <a:rPr lang="en-US" altLang="zh-CN" sz="2800" b="0" i="1">
                                      <a:solidFill>
                                        <a:srgbClr val="000000"/>
                                      </a:solidFill>
                                      <a:effectLst/>
                                      <a:latin typeface="Cambria Math" panose="02040503050406030204" pitchFamily="18" charset="0"/>
                                      <a:ea typeface="+mj-ea"/>
                                      <a:cs typeface="Times New Roman" panose="02020603050405020304" pitchFamily="18" charset="0"/>
                                    </a:rPr>
                                    <m:t>𝑂</m:t>
                                  </m:r>
                                </m:e>
                                <m:sub>
                                  <m:r>
                                    <a:rPr lang="en-US" altLang="zh-CN" sz="2800" b="0" i="1">
                                      <a:solidFill>
                                        <a:srgbClr val="000000"/>
                                      </a:solidFill>
                                      <a:effectLst/>
                                      <a:latin typeface="Cambria Math" panose="02040503050406030204" pitchFamily="18" charset="0"/>
                                      <a:ea typeface="+mj-ea"/>
                                      <a:cs typeface="Times New Roman" panose="02020603050405020304" pitchFamily="18" charset="0"/>
                                    </a:rPr>
                                    <m:t>3</m:t>
                                  </m:r>
                                </m:sub>
                                <m:sup>
                                  <m:r>
                                    <a:rPr lang="en-US" altLang="zh-CN" sz="28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altLang="zh-CN" sz="2800" b="0" i="1">
                                      <a:solidFill>
                                        <a:srgbClr val="000000"/>
                                      </a:solidFill>
                                      <a:effectLst/>
                                      <a:latin typeface="+mj-lt"/>
                                      <a:ea typeface="+mj-ea"/>
                                      <a:cs typeface="Times New Roman" panose="02020603050405020304" pitchFamily="18" charset="0"/>
                                    </a:rPr>
                                    <m:t>−</m:t>
                                  </m:r>
                                </m:sup>
                              </m:sSubSup>
                            </m:oMath>
                          </a14:m>
                          <a:r>
                            <a:rPr lang="en-US" altLang="zh-CN" sz="2800" b="0" dirty="0">
                              <a:solidFill>
                                <a:srgbClr val="000000"/>
                              </a:solidFill>
                              <a:effectLst/>
                              <a:latin typeface="+mj-lt"/>
                              <a:ea typeface="+mj-ea"/>
                              <a:cs typeface="Times New Roman" panose="02020603050405020304" pitchFamily="18" charset="0"/>
                            </a:rPr>
                            <a:t>+H</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O        2H</a:t>
                          </a:r>
                          <a:r>
                            <a:rPr lang="en-US" altLang="zh-CN" sz="2800" b="0" baseline="30000" dirty="0">
                              <a:solidFill>
                                <a:srgbClr val="000000"/>
                              </a:solidFill>
                              <a:effectLst/>
                              <a:latin typeface="+mj-lt"/>
                              <a:ea typeface="+mj-ea"/>
                              <a:cs typeface="Times New Roman" panose="02020603050405020304" pitchFamily="18" charset="0"/>
                            </a:rPr>
                            <a:t>+</a:t>
                          </a:r>
                          <a:r>
                            <a:rPr lang="en-US" altLang="zh-CN" sz="2800" b="0" dirty="0">
                              <a:solidFill>
                                <a:srgbClr val="000000"/>
                              </a:solidFill>
                              <a:effectLst/>
                              <a:latin typeface="+mj-lt"/>
                              <a:ea typeface="+mj-ea"/>
                              <a:cs typeface="Times New Roman" panose="02020603050405020304" pitchFamily="18" charset="0"/>
                            </a:rPr>
                            <a:t>+2X</a:t>
                          </a:r>
                          <a:r>
                            <a:rPr lang="en-US" altLang="zh-CN" sz="2800" b="0" baseline="30000" dirty="0">
                              <a:solidFill>
                                <a:srgbClr val="000000"/>
                              </a:solidFill>
                              <a:effectLst/>
                              <a:latin typeface="+mj-lt"/>
                              <a:ea typeface="+mj-ea"/>
                              <a:cs typeface="Times New Roman" panose="02020603050405020304" pitchFamily="18" charset="0"/>
                            </a:rPr>
                            <a:t>-</a:t>
                          </a:r>
                          <a:r>
                            <a:rPr lang="en-US" altLang="zh-CN" sz="2800" b="0" dirty="0">
                              <a:solidFill>
                                <a:srgbClr val="000000"/>
                              </a:solidFill>
                              <a:effectLst/>
                              <a:latin typeface="+mj-lt"/>
                              <a:ea typeface="+mj-ea"/>
                              <a:cs typeface="Times New Roman" panose="02020603050405020304" pitchFamily="18" charset="0"/>
                            </a:rPr>
                            <a:t>+S</a:t>
                          </a:r>
                          <a14:m>
                            <m:oMath xmlns:m="http://schemas.openxmlformats.org/officeDocument/2006/math">
                              <m:sSubSup>
                                <m:sSubSupPr>
                                  <m:ctrlPr>
                                    <a:rPr lang="zh-CN" altLang="zh-CN" sz="2800" b="0" i="1">
                                      <a:effectLst/>
                                      <a:latin typeface="Cambria Math" panose="02040503050406030204" pitchFamily="18" charset="0"/>
                                      <a:ea typeface="+mj-ea"/>
                                    </a:rPr>
                                  </m:ctrlPr>
                                </m:sSubSupPr>
                                <m:e>
                                  <m:r>
                                    <a:rPr lang="en-US" altLang="zh-CN" sz="2800" b="0" i="1">
                                      <a:solidFill>
                                        <a:srgbClr val="000000"/>
                                      </a:solidFill>
                                      <a:effectLst/>
                                      <a:latin typeface="Cambria Math" panose="02040503050406030204" pitchFamily="18" charset="0"/>
                                      <a:ea typeface="+mj-ea"/>
                                      <a:cs typeface="Times New Roman" panose="02020603050405020304" pitchFamily="18" charset="0"/>
                                    </a:rPr>
                                    <m:t>𝑂</m:t>
                                  </m:r>
                                </m:e>
                                <m:sub>
                                  <m:r>
                                    <a:rPr lang="en-US" altLang="zh-CN" sz="2800" b="0" i="1">
                                      <a:solidFill>
                                        <a:srgbClr val="000000"/>
                                      </a:solidFill>
                                      <a:effectLst/>
                                      <a:latin typeface="Cambria Math" panose="02040503050406030204" pitchFamily="18" charset="0"/>
                                      <a:ea typeface="+mj-ea"/>
                                      <a:cs typeface="Times New Roman" panose="02020603050405020304" pitchFamily="18" charset="0"/>
                                    </a:rPr>
                                    <m:t>4</m:t>
                                  </m:r>
                                </m:sub>
                                <m:sup>
                                  <m:r>
                                    <a:rPr lang="en-US" altLang="zh-CN" sz="28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altLang="zh-CN" sz="2800" b="0" i="1">
                                      <a:solidFill>
                                        <a:srgbClr val="000000"/>
                                      </a:solidFill>
                                      <a:effectLst/>
                                      <a:latin typeface="+mj-lt"/>
                                      <a:ea typeface="+mj-ea"/>
                                      <a:cs typeface="Times New Roman" panose="02020603050405020304" pitchFamily="18" charset="0"/>
                                    </a:rPr>
                                    <m:t>−</m:t>
                                  </m:r>
                                </m:sup>
                              </m:sSubSup>
                            </m:oMath>
                          </a14:m>
                          <a:endParaRPr lang="zh-CN" sz="28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a:solidFill>
                                <a:srgbClr val="000000"/>
                              </a:solidFill>
                              <a:effectLst/>
                              <a:latin typeface="+mj-lt"/>
                              <a:ea typeface="+mj-ea"/>
                              <a:cs typeface="Times New Roman" panose="02020603050405020304" pitchFamily="18" charset="0"/>
                            </a:rPr>
                            <a:t>F</a:t>
                          </a:r>
                          <a:r>
                            <a:rPr lang="en-US" sz="2800" b="0" baseline="-25000">
                              <a:solidFill>
                                <a:srgbClr val="000000"/>
                              </a:solidFill>
                              <a:effectLst/>
                              <a:latin typeface="+mj-lt"/>
                              <a:ea typeface="+mj-ea"/>
                              <a:cs typeface="Times New Roman" panose="02020603050405020304" pitchFamily="18" charset="0"/>
                            </a:rPr>
                            <a:t>2</a:t>
                          </a:r>
                          <a:r>
                            <a:rPr lang="zh-CN" sz="2800" b="0">
                              <a:solidFill>
                                <a:srgbClr val="000000"/>
                              </a:solidFill>
                              <a:effectLst/>
                              <a:latin typeface="+mj-lt"/>
                              <a:ea typeface="+mj-ea"/>
                              <a:cs typeface="Times New Roman" panose="02020603050405020304" pitchFamily="18" charset="0"/>
                            </a:rPr>
                            <a:t>除外</a:t>
                          </a:r>
                          <a:r>
                            <a:rPr lang="en-US" sz="2800" b="0">
                              <a:solidFill>
                                <a:srgbClr val="000000"/>
                              </a:solidFill>
                              <a:effectLst/>
                              <a:latin typeface="+mj-lt"/>
                              <a:ea typeface="+mj-ea"/>
                              <a:cs typeface="Times New Roman" panose="02020603050405020304" pitchFamily="18" charset="0"/>
                            </a:rPr>
                            <a:t>;</a:t>
                          </a:r>
                          <a:r>
                            <a:rPr lang="zh-CN" sz="2800" b="0">
                              <a:solidFill>
                                <a:srgbClr val="000000"/>
                              </a:solidFill>
                              <a:effectLst/>
                              <a:latin typeface="+mj-lt"/>
                              <a:ea typeface="+mj-ea"/>
                              <a:cs typeface="Times New Roman" panose="02020603050405020304" pitchFamily="18" charset="0"/>
                            </a:rPr>
                            <a:t>氯气、溴单质能氧化</a:t>
                          </a:r>
                          <a:r>
                            <a:rPr lang="en-US" sz="2800" b="0">
                              <a:solidFill>
                                <a:srgbClr val="000000"/>
                              </a:solidFill>
                              <a:effectLst/>
                              <a:latin typeface="+mj-lt"/>
                              <a:ea typeface="+mj-ea"/>
                              <a:cs typeface="Times New Roman" panose="02020603050405020304" pitchFamily="18" charset="0"/>
                            </a:rPr>
                            <a:t>Fe</a:t>
                          </a:r>
                          <a:r>
                            <a:rPr lang="en-US" sz="2800" b="0" baseline="30000">
                              <a:solidFill>
                                <a:srgbClr val="000000"/>
                              </a:solidFill>
                              <a:effectLst/>
                              <a:latin typeface="+mj-lt"/>
                              <a:ea typeface="+mj-ea"/>
                              <a:cs typeface="Times New Roman" panose="02020603050405020304" pitchFamily="18" charset="0"/>
                            </a:rPr>
                            <a:t>2+</a:t>
                          </a:r>
                          <a:r>
                            <a:rPr lang="en-US" sz="2800" b="0">
                              <a:solidFill>
                                <a:srgbClr val="000000"/>
                              </a:solidFill>
                              <a:effectLst/>
                              <a:latin typeface="+mj-lt"/>
                              <a:ea typeface="+mj-ea"/>
                              <a:cs typeface="Times New Roman" panose="02020603050405020304" pitchFamily="18" charset="0"/>
                            </a:rPr>
                            <a:t>,</a:t>
                          </a:r>
                          <a:r>
                            <a:rPr lang="zh-CN" sz="2800" b="0">
                              <a:solidFill>
                                <a:srgbClr val="000000"/>
                              </a:solidFill>
                              <a:effectLst/>
                              <a:latin typeface="+mj-lt"/>
                              <a:ea typeface="+mj-ea"/>
                              <a:cs typeface="Times New Roman" panose="02020603050405020304" pitchFamily="18" charset="0"/>
                            </a:rPr>
                            <a:t>碘单质不能氧化</a:t>
                          </a:r>
                          <a:r>
                            <a:rPr lang="en-US" sz="2800" b="0">
                              <a:solidFill>
                                <a:srgbClr val="000000"/>
                              </a:solidFill>
                              <a:effectLst/>
                              <a:latin typeface="+mj-lt"/>
                              <a:ea typeface="+mj-ea"/>
                              <a:cs typeface="Times New Roman" panose="02020603050405020304" pitchFamily="18" charset="0"/>
                            </a:rPr>
                            <a:t>Fe</a:t>
                          </a:r>
                          <a:r>
                            <a:rPr lang="en-US" sz="2800" b="0" baseline="30000">
                              <a:solidFill>
                                <a:srgbClr val="000000"/>
                              </a:solidFill>
                              <a:effectLst/>
                              <a:latin typeface="+mj-lt"/>
                              <a:ea typeface="+mj-ea"/>
                              <a:cs typeface="Times New Roman" panose="02020603050405020304" pitchFamily="18" charset="0"/>
                            </a:rPr>
                            <a:t>2+</a:t>
                          </a:r>
                          <a:endParaRPr lang="zh-CN" sz="2800" b="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74871547"/>
                      </a:ext>
                    </a:extLst>
                  </a:tr>
                  <a:tr h="1308798">
                    <a:tc>
                      <a:txBody>
                        <a:bodyPr/>
                        <a:lstStyle/>
                        <a:p>
                          <a:pPr>
                            <a:lnSpc>
                              <a:spcPct val="100000"/>
                            </a:lnSpc>
                            <a:spcAft>
                              <a:spcPts val="0"/>
                            </a:spcAft>
                          </a:pPr>
                          <a:r>
                            <a:rPr lang="zh-CN" sz="2800" b="0" dirty="0">
                              <a:solidFill>
                                <a:srgbClr val="000000"/>
                              </a:solidFill>
                              <a:effectLst/>
                              <a:latin typeface="+mj-lt"/>
                              <a:ea typeface="+mj-ea"/>
                              <a:cs typeface="Times New Roman" panose="02020603050405020304" pitchFamily="18" charset="0"/>
                            </a:rPr>
                            <a:t>卤素单质间的置换反应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zh-CN" sz="2800" b="0" dirty="0">
                              <a:solidFill>
                                <a:srgbClr val="000000"/>
                              </a:solidFill>
                              <a:effectLst/>
                              <a:latin typeface="+mj-lt"/>
                              <a:ea typeface="+mj-ea"/>
                              <a:cs typeface="Times New Roman" panose="02020603050405020304" pitchFamily="18" charset="0"/>
                            </a:rPr>
                            <a:t>Cl</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+2NaBr        2NaCl+Br</a:t>
                          </a:r>
                          <a:r>
                            <a:rPr lang="en-US" altLang="zh-CN" sz="2800" b="0" baseline="-25000" dirty="0">
                              <a:solidFill>
                                <a:srgbClr val="000000"/>
                              </a:solidFill>
                              <a:effectLst/>
                              <a:latin typeface="+mj-lt"/>
                              <a:ea typeface="+mj-ea"/>
                              <a:cs typeface="Times New Roman" panose="02020603050405020304" pitchFamily="18" charset="0"/>
                            </a:rPr>
                            <a:t>2</a:t>
                          </a:r>
                          <a:endParaRPr lang="zh-CN" altLang="zh-CN" sz="2800" b="0" dirty="0">
                            <a:solidFill>
                              <a:srgbClr val="000000"/>
                            </a:solidFill>
                            <a:effectLst/>
                            <a:latin typeface="+mj-lt"/>
                            <a:ea typeface="+mj-ea"/>
                            <a:cs typeface="Times New Roman" panose="02020603050405020304" pitchFamily="18" charset="0"/>
                          </a:endParaRPr>
                        </a:p>
                        <a:p>
                          <a:pPr algn="l">
                            <a:lnSpc>
                              <a:spcPct val="100000"/>
                            </a:lnSpc>
                            <a:spcAft>
                              <a:spcPts val="0"/>
                            </a:spcAft>
                          </a:pPr>
                          <a:r>
                            <a:rPr lang="en-US" altLang="zh-CN" sz="2800" b="0" dirty="0">
                              <a:solidFill>
                                <a:srgbClr val="000000"/>
                              </a:solidFill>
                              <a:effectLst/>
                              <a:latin typeface="+mj-lt"/>
                              <a:ea typeface="+mj-ea"/>
                              <a:cs typeface="Times New Roman" panose="02020603050405020304" pitchFamily="18" charset="0"/>
                            </a:rPr>
                            <a:t>Cl</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+2KI        2KCl+I</a:t>
                          </a:r>
                          <a:r>
                            <a:rPr lang="en-US" altLang="zh-CN" sz="2800" b="0" baseline="-25000" dirty="0">
                              <a:solidFill>
                                <a:srgbClr val="000000"/>
                              </a:solidFill>
                              <a:effectLst/>
                              <a:latin typeface="+mj-lt"/>
                              <a:ea typeface="+mj-ea"/>
                              <a:cs typeface="Times New Roman" panose="02020603050405020304" pitchFamily="18" charset="0"/>
                            </a:rPr>
                            <a:t>2</a:t>
                          </a:r>
                          <a:endParaRPr lang="zh-CN" altLang="zh-CN" sz="2800" b="0" dirty="0">
                            <a:solidFill>
                              <a:srgbClr val="000000"/>
                            </a:solidFill>
                            <a:effectLst/>
                            <a:latin typeface="+mj-lt"/>
                            <a:ea typeface="+mj-ea"/>
                            <a:cs typeface="Times New Roman" panose="02020603050405020304" pitchFamily="18" charset="0"/>
                          </a:endParaRPr>
                        </a:p>
                        <a:p>
                          <a:pPr algn="l">
                            <a:lnSpc>
                              <a:spcPct val="100000"/>
                            </a:lnSpc>
                          </a:pPr>
                          <a:r>
                            <a:rPr lang="en-US" altLang="zh-CN" sz="2800" b="0" dirty="0">
                              <a:solidFill>
                                <a:srgbClr val="000000"/>
                              </a:solidFill>
                              <a:effectLst/>
                              <a:latin typeface="+mj-lt"/>
                              <a:ea typeface="+mj-ea"/>
                              <a:cs typeface="Times New Roman" panose="02020603050405020304" pitchFamily="18" charset="0"/>
                            </a:rPr>
                            <a:t>Br</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+2KI        2KBr+I</a:t>
                          </a:r>
                          <a:r>
                            <a:rPr lang="en-US" altLang="zh-CN" sz="2800" b="0" baseline="-25000" dirty="0">
                              <a:solidFill>
                                <a:srgbClr val="000000"/>
                              </a:solidFill>
                              <a:effectLst/>
                              <a:latin typeface="+mj-lt"/>
                              <a:ea typeface="+mj-ea"/>
                              <a:cs typeface="Times New Roman" panose="02020603050405020304" pitchFamily="18" charset="0"/>
                            </a:rPr>
                            <a:t>2</a:t>
                          </a:r>
                          <a:endParaRPr lang="zh-CN" sz="28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rgbClr val="000000"/>
                              </a:solidFill>
                              <a:effectLst/>
                              <a:latin typeface="+mj-lt"/>
                              <a:ea typeface="+mj-ea"/>
                              <a:cs typeface="Times New Roman" panose="02020603050405020304" pitchFamily="18" charset="0"/>
                            </a:rPr>
                            <a:t>离子的还原性</a:t>
                          </a:r>
                          <a:r>
                            <a:rPr lang="en-US" sz="2800" b="0" dirty="0">
                              <a:solidFill>
                                <a:srgbClr val="000000"/>
                              </a:solidFill>
                              <a:effectLst/>
                              <a:latin typeface="+mj-lt"/>
                              <a:ea typeface="+mj-ea"/>
                              <a:cs typeface="Times New Roman" panose="02020603050405020304" pitchFamily="18" charset="0"/>
                            </a:rPr>
                            <a:t>:Cl</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&lt;Br</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&lt;I</a:t>
                          </a:r>
                          <a:r>
                            <a:rPr lang="en-US" sz="2800" b="0" baseline="30000" dirty="0">
                              <a:solidFill>
                                <a:srgbClr val="000000"/>
                              </a:solidFill>
                              <a:effectLst/>
                              <a:latin typeface="+mj-lt"/>
                              <a:ea typeface="+mj-ea"/>
                              <a:cs typeface="Times New Roman" panose="02020603050405020304" pitchFamily="18" charset="0"/>
                            </a:rPr>
                            <a:t>-</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49673703"/>
                      </a:ext>
                    </a:extLst>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3505615638"/>
                  </p:ext>
                </p:extLst>
              </p:nvPr>
            </p:nvGraphicFramePr>
            <p:xfrm>
              <a:off x="399468" y="1354508"/>
              <a:ext cx="11320040" cy="4503126"/>
            </p:xfrm>
            <a:graphic>
              <a:graphicData uri="http://schemas.openxmlformats.org/drawingml/2006/table">
                <a:tbl>
                  <a:tblPr firstRow="1" firstCol="1" bandRow="1">
                    <a:tableStyleId>{5C22544A-7EE6-4342-B048-85BDC9FD1C3A}</a:tableStyleId>
                  </a:tblPr>
                  <a:tblGrid>
                    <a:gridCol w="2277769">
                      <a:extLst>
                        <a:ext uri="{9D8B030D-6E8A-4147-A177-3AD203B41FA5}">
                          <a16:colId xmlns:a16="http://schemas.microsoft.com/office/drawing/2014/main" val="461742453"/>
                        </a:ext>
                      </a:extLst>
                    </a:gridCol>
                    <a:gridCol w="6025096">
                      <a:extLst>
                        <a:ext uri="{9D8B030D-6E8A-4147-A177-3AD203B41FA5}">
                          <a16:colId xmlns:a16="http://schemas.microsoft.com/office/drawing/2014/main" val="4268367409"/>
                        </a:ext>
                      </a:extLst>
                    </a:gridCol>
                    <a:gridCol w="3017175">
                      <a:extLst>
                        <a:ext uri="{9D8B030D-6E8A-4147-A177-3AD203B41FA5}">
                          <a16:colId xmlns:a16="http://schemas.microsoft.com/office/drawing/2014/main" val="4186136135"/>
                        </a:ext>
                      </a:extLst>
                    </a:gridCol>
                  </a:tblGrid>
                  <a:tr h="613751">
                    <a:tc>
                      <a:txBody>
                        <a:bodyPr/>
                        <a:lstStyle/>
                        <a:p>
                          <a:pPr algn="ctr">
                            <a:lnSpc>
                              <a:spcPct val="100000"/>
                            </a:lnSpc>
                            <a:spcAft>
                              <a:spcPts val="0"/>
                            </a:spcAft>
                          </a:pPr>
                          <a:r>
                            <a:rPr lang="zh-CN" sz="2800" b="0" dirty="0">
                              <a:solidFill>
                                <a:schemeClr val="tx1"/>
                              </a:solidFill>
                              <a:effectLst/>
                              <a:latin typeface="+mj-lt"/>
                              <a:ea typeface="+mj-ea"/>
                            </a:rPr>
                            <a:t>氧化性</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latin typeface="+mj-lt"/>
                              <a:ea typeface="+mj-ea"/>
                            </a:rPr>
                            <a:t>反应方程式</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latin typeface="+mj-lt"/>
                              <a:ea typeface="+mj-ea"/>
                            </a:rPr>
                            <a:t>说明</a:t>
                          </a:r>
                          <a:endParaRPr lang="zh-CN" sz="2800" b="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86132"/>
                      </a:ext>
                    </a:extLst>
                  </a:tr>
                  <a:tr h="2580577">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7" t="-24350" r="-397326" b="-58629"/>
                          </a:stretch>
                        </a:blip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7917" t="-24350" r="-50253" b="-58629"/>
                          </a:stretch>
                        </a:blipFill>
                      </a:tcPr>
                    </a:tc>
                    <a:tc>
                      <a:txBody>
                        <a:bodyPr/>
                        <a:lstStyle/>
                        <a:p>
                          <a:pPr>
                            <a:lnSpc>
                              <a:spcPct val="100000"/>
                            </a:lnSpc>
                            <a:spcAft>
                              <a:spcPts val="0"/>
                            </a:spcAft>
                          </a:pPr>
                          <a:r>
                            <a:rPr lang="en-US" sz="2800" b="0">
                              <a:solidFill>
                                <a:srgbClr val="000000"/>
                              </a:solidFill>
                              <a:effectLst/>
                              <a:latin typeface="+mj-lt"/>
                              <a:ea typeface="+mj-ea"/>
                              <a:cs typeface="Times New Roman" panose="02020603050405020304" pitchFamily="18" charset="0"/>
                            </a:rPr>
                            <a:t>F</a:t>
                          </a:r>
                          <a:r>
                            <a:rPr lang="en-US" sz="2800" b="0" baseline="-25000">
                              <a:solidFill>
                                <a:srgbClr val="000000"/>
                              </a:solidFill>
                              <a:effectLst/>
                              <a:latin typeface="+mj-lt"/>
                              <a:ea typeface="+mj-ea"/>
                              <a:cs typeface="Times New Roman" panose="02020603050405020304" pitchFamily="18" charset="0"/>
                            </a:rPr>
                            <a:t>2</a:t>
                          </a:r>
                          <a:r>
                            <a:rPr lang="zh-CN" sz="2800" b="0">
                              <a:solidFill>
                                <a:srgbClr val="000000"/>
                              </a:solidFill>
                              <a:effectLst/>
                              <a:latin typeface="+mj-lt"/>
                              <a:ea typeface="+mj-ea"/>
                              <a:cs typeface="Times New Roman" panose="02020603050405020304" pitchFamily="18" charset="0"/>
                            </a:rPr>
                            <a:t>除外</a:t>
                          </a:r>
                          <a:r>
                            <a:rPr lang="en-US" sz="2800" b="0">
                              <a:solidFill>
                                <a:srgbClr val="000000"/>
                              </a:solidFill>
                              <a:effectLst/>
                              <a:latin typeface="+mj-lt"/>
                              <a:ea typeface="+mj-ea"/>
                              <a:cs typeface="Times New Roman" panose="02020603050405020304" pitchFamily="18" charset="0"/>
                            </a:rPr>
                            <a:t>;</a:t>
                          </a:r>
                          <a:r>
                            <a:rPr lang="zh-CN" sz="2800" b="0">
                              <a:solidFill>
                                <a:srgbClr val="000000"/>
                              </a:solidFill>
                              <a:effectLst/>
                              <a:latin typeface="+mj-lt"/>
                              <a:ea typeface="+mj-ea"/>
                              <a:cs typeface="Times New Roman" panose="02020603050405020304" pitchFamily="18" charset="0"/>
                            </a:rPr>
                            <a:t>氯气、溴单质能氧化</a:t>
                          </a:r>
                          <a:r>
                            <a:rPr lang="en-US" sz="2800" b="0">
                              <a:solidFill>
                                <a:srgbClr val="000000"/>
                              </a:solidFill>
                              <a:effectLst/>
                              <a:latin typeface="+mj-lt"/>
                              <a:ea typeface="+mj-ea"/>
                              <a:cs typeface="Times New Roman" panose="02020603050405020304" pitchFamily="18" charset="0"/>
                            </a:rPr>
                            <a:t>Fe</a:t>
                          </a:r>
                          <a:r>
                            <a:rPr lang="en-US" sz="2800" b="0" baseline="30000">
                              <a:solidFill>
                                <a:srgbClr val="000000"/>
                              </a:solidFill>
                              <a:effectLst/>
                              <a:latin typeface="+mj-lt"/>
                              <a:ea typeface="+mj-ea"/>
                              <a:cs typeface="Times New Roman" panose="02020603050405020304" pitchFamily="18" charset="0"/>
                            </a:rPr>
                            <a:t>2+</a:t>
                          </a:r>
                          <a:r>
                            <a:rPr lang="en-US" sz="2800" b="0">
                              <a:solidFill>
                                <a:srgbClr val="000000"/>
                              </a:solidFill>
                              <a:effectLst/>
                              <a:latin typeface="+mj-lt"/>
                              <a:ea typeface="+mj-ea"/>
                              <a:cs typeface="Times New Roman" panose="02020603050405020304" pitchFamily="18" charset="0"/>
                            </a:rPr>
                            <a:t>,</a:t>
                          </a:r>
                          <a:r>
                            <a:rPr lang="zh-CN" sz="2800" b="0">
                              <a:solidFill>
                                <a:srgbClr val="000000"/>
                              </a:solidFill>
                              <a:effectLst/>
                              <a:latin typeface="+mj-lt"/>
                              <a:ea typeface="+mj-ea"/>
                              <a:cs typeface="Times New Roman" panose="02020603050405020304" pitchFamily="18" charset="0"/>
                            </a:rPr>
                            <a:t>碘单质不能氧化</a:t>
                          </a:r>
                          <a:r>
                            <a:rPr lang="en-US" sz="2800" b="0">
                              <a:solidFill>
                                <a:srgbClr val="000000"/>
                              </a:solidFill>
                              <a:effectLst/>
                              <a:latin typeface="+mj-lt"/>
                              <a:ea typeface="+mj-ea"/>
                              <a:cs typeface="Times New Roman" panose="02020603050405020304" pitchFamily="18" charset="0"/>
                            </a:rPr>
                            <a:t>Fe</a:t>
                          </a:r>
                          <a:r>
                            <a:rPr lang="en-US" sz="2800" b="0" baseline="30000">
                              <a:solidFill>
                                <a:srgbClr val="000000"/>
                              </a:solidFill>
                              <a:effectLst/>
                              <a:latin typeface="+mj-lt"/>
                              <a:ea typeface="+mj-ea"/>
                              <a:cs typeface="Times New Roman" panose="02020603050405020304" pitchFamily="18" charset="0"/>
                            </a:rPr>
                            <a:t>2+</a:t>
                          </a:r>
                          <a:endParaRPr lang="zh-CN" sz="2800" b="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4871547"/>
                      </a:ext>
                    </a:extLst>
                  </a:tr>
                  <a:tr h="1308798">
                    <a:tc>
                      <a:txBody>
                        <a:bodyPr/>
                        <a:lstStyle/>
                        <a:p>
                          <a:pPr>
                            <a:lnSpc>
                              <a:spcPct val="100000"/>
                            </a:lnSpc>
                            <a:spcAft>
                              <a:spcPts val="0"/>
                            </a:spcAft>
                          </a:pPr>
                          <a:r>
                            <a:rPr lang="zh-CN" sz="2800" b="0" dirty="0">
                              <a:solidFill>
                                <a:srgbClr val="000000"/>
                              </a:solidFill>
                              <a:effectLst/>
                              <a:latin typeface="+mj-lt"/>
                              <a:ea typeface="+mj-ea"/>
                              <a:cs typeface="Times New Roman" panose="02020603050405020304" pitchFamily="18" charset="0"/>
                            </a:rPr>
                            <a:t>卤素单质间的置换反应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zh-CN" sz="2800" b="0" dirty="0">
                              <a:solidFill>
                                <a:srgbClr val="000000"/>
                              </a:solidFill>
                              <a:effectLst/>
                              <a:latin typeface="+mj-lt"/>
                              <a:ea typeface="+mj-ea"/>
                              <a:cs typeface="Times New Roman" panose="02020603050405020304" pitchFamily="18" charset="0"/>
                            </a:rPr>
                            <a:t>Cl</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+2NaBr        2NaCl+Br</a:t>
                          </a:r>
                          <a:r>
                            <a:rPr lang="en-US" altLang="zh-CN" sz="2800" b="0" baseline="-25000" dirty="0">
                              <a:solidFill>
                                <a:srgbClr val="000000"/>
                              </a:solidFill>
                              <a:effectLst/>
                              <a:latin typeface="+mj-lt"/>
                              <a:ea typeface="+mj-ea"/>
                              <a:cs typeface="Times New Roman" panose="02020603050405020304" pitchFamily="18" charset="0"/>
                            </a:rPr>
                            <a:t>2</a:t>
                          </a:r>
                          <a:endParaRPr lang="zh-CN" altLang="zh-CN" sz="2800" b="0" dirty="0">
                            <a:solidFill>
                              <a:srgbClr val="000000"/>
                            </a:solidFill>
                            <a:effectLst/>
                            <a:latin typeface="+mj-lt"/>
                            <a:ea typeface="+mj-ea"/>
                            <a:cs typeface="Times New Roman" panose="02020603050405020304" pitchFamily="18" charset="0"/>
                          </a:endParaRPr>
                        </a:p>
                        <a:p>
                          <a:pPr algn="l">
                            <a:lnSpc>
                              <a:spcPct val="100000"/>
                            </a:lnSpc>
                            <a:spcAft>
                              <a:spcPts val="0"/>
                            </a:spcAft>
                          </a:pPr>
                          <a:r>
                            <a:rPr lang="en-US" altLang="zh-CN" sz="2800" b="0" dirty="0">
                              <a:solidFill>
                                <a:srgbClr val="000000"/>
                              </a:solidFill>
                              <a:effectLst/>
                              <a:latin typeface="+mj-lt"/>
                              <a:ea typeface="+mj-ea"/>
                              <a:cs typeface="Times New Roman" panose="02020603050405020304" pitchFamily="18" charset="0"/>
                            </a:rPr>
                            <a:t>Cl</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+2KI        2KCl+I</a:t>
                          </a:r>
                          <a:r>
                            <a:rPr lang="en-US" altLang="zh-CN" sz="2800" b="0" baseline="-25000" dirty="0">
                              <a:solidFill>
                                <a:srgbClr val="000000"/>
                              </a:solidFill>
                              <a:effectLst/>
                              <a:latin typeface="+mj-lt"/>
                              <a:ea typeface="+mj-ea"/>
                              <a:cs typeface="Times New Roman" panose="02020603050405020304" pitchFamily="18" charset="0"/>
                            </a:rPr>
                            <a:t>2</a:t>
                          </a:r>
                          <a:endParaRPr lang="zh-CN" altLang="zh-CN" sz="2800" b="0" dirty="0">
                            <a:solidFill>
                              <a:srgbClr val="000000"/>
                            </a:solidFill>
                            <a:effectLst/>
                            <a:latin typeface="+mj-lt"/>
                            <a:ea typeface="+mj-ea"/>
                            <a:cs typeface="Times New Roman" panose="02020603050405020304" pitchFamily="18" charset="0"/>
                          </a:endParaRPr>
                        </a:p>
                        <a:p>
                          <a:pPr algn="l">
                            <a:lnSpc>
                              <a:spcPct val="100000"/>
                            </a:lnSpc>
                          </a:pPr>
                          <a:r>
                            <a:rPr lang="en-US" altLang="zh-CN" sz="2800" b="0" dirty="0">
                              <a:solidFill>
                                <a:srgbClr val="000000"/>
                              </a:solidFill>
                              <a:effectLst/>
                              <a:latin typeface="+mj-lt"/>
                              <a:ea typeface="+mj-ea"/>
                              <a:cs typeface="Times New Roman" panose="02020603050405020304" pitchFamily="18" charset="0"/>
                            </a:rPr>
                            <a:t>Br</a:t>
                          </a:r>
                          <a:r>
                            <a:rPr lang="en-US" altLang="zh-CN" sz="2800" b="0" baseline="-25000" dirty="0">
                              <a:solidFill>
                                <a:srgbClr val="000000"/>
                              </a:solidFill>
                              <a:effectLst/>
                              <a:latin typeface="+mj-lt"/>
                              <a:ea typeface="+mj-ea"/>
                              <a:cs typeface="Times New Roman" panose="02020603050405020304" pitchFamily="18" charset="0"/>
                            </a:rPr>
                            <a:t>2</a:t>
                          </a:r>
                          <a:r>
                            <a:rPr lang="en-US" altLang="zh-CN" sz="2800" b="0" dirty="0">
                              <a:solidFill>
                                <a:srgbClr val="000000"/>
                              </a:solidFill>
                              <a:effectLst/>
                              <a:latin typeface="+mj-lt"/>
                              <a:ea typeface="+mj-ea"/>
                              <a:cs typeface="Times New Roman" panose="02020603050405020304" pitchFamily="18" charset="0"/>
                            </a:rPr>
                            <a:t>+2KI        2KBr+I</a:t>
                          </a:r>
                          <a:r>
                            <a:rPr lang="en-US" altLang="zh-CN" sz="2800" b="0" baseline="-25000" dirty="0">
                              <a:solidFill>
                                <a:srgbClr val="000000"/>
                              </a:solidFill>
                              <a:effectLst/>
                              <a:latin typeface="+mj-lt"/>
                              <a:ea typeface="+mj-ea"/>
                              <a:cs typeface="Times New Roman" panose="02020603050405020304" pitchFamily="18" charset="0"/>
                            </a:rPr>
                            <a:t>2</a:t>
                          </a:r>
                          <a:endParaRPr lang="zh-CN" sz="28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rgbClr val="000000"/>
                              </a:solidFill>
                              <a:effectLst/>
                              <a:latin typeface="+mj-lt"/>
                              <a:ea typeface="+mj-ea"/>
                              <a:cs typeface="Times New Roman" panose="02020603050405020304" pitchFamily="18" charset="0"/>
                            </a:rPr>
                            <a:t>离子的还原性</a:t>
                          </a:r>
                          <a:r>
                            <a:rPr lang="en-US" sz="2800" b="0" dirty="0">
                              <a:solidFill>
                                <a:srgbClr val="000000"/>
                              </a:solidFill>
                              <a:effectLst/>
                              <a:latin typeface="+mj-lt"/>
                              <a:ea typeface="+mj-ea"/>
                              <a:cs typeface="Times New Roman" panose="02020603050405020304" pitchFamily="18" charset="0"/>
                            </a:rPr>
                            <a:t>:Cl</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&lt;Br</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&lt;I</a:t>
                          </a:r>
                          <a:r>
                            <a:rPr lang="en-US" sz="2800" b="0" baseline="30000" dirty="0">
                              <a:solidFill>
                                <a:srgbClr val="000000"/>
                              </a:solidFill>
                              <a:effectLst/>
                              <a:latin typeface="+mj-lt"/>
                              <a:ea typeface="+mj-ea"/>
                              <a:cs typeface="Times New Roman" panose="02020603050405020304" pitchFamily="18" charset="0"/>
                            </a:rPr>
                            <a:t>-</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673703"/>
                      </a:ext>
                    </a:extLst>
                  </a:tr>
                </a:tbl>
              </a:graphicData>
            </a:graphic>
          </p:graphicFrame>
        </mc:Fallback>
      </mc:AlternateContent>
      <p:pic>
        <p:nvPicPr>
          <p:cNvPr id="12" name="图片 11"/>
          <p:cNvPicPr/>
          <p:nvPr/>
        </p:nvPicPr>
        <p:blipFill>
          <a:blip r:embed="rId3"/>
          <a:stretch>
            <a:fillRect/>
          </a:stretch>
        </p:blipFill>
        <p:spPr>
          <a:xfrm>
            <a:off x="4185998" y="2477342"/>
            <a:ext cx="507998" cy="292888"/>
          </a:xfrm>
          <a:prstGeom prst="rect">
            <a:avLst/>
          </a:prstGeom>
        </p:spPr>
      </p:pic>
      <p:pic>
        <p:nvPicPr>
          <p:cNvPr id="13" name="图片 12"/>
          <p:cNvPicPr/>
          <p:nvPr/>
        </p:nvPicPr>
        <p:blipFill>
          <a:blip r:embed="rId3"/>
          <a:stretch>
            <a:fillRect/>
          </a:stretch>
        </p:blipFill>
        <p:spPr>
          <a:xfrm>
            <a:off x="4947998" y="3345853"/>
            <a:ext cx="507998" cy="292888"/>
          </a:xfrm>
          <a:prstGeom prst="rect">
            <a:avLst/>
          </a:prstGeom>
        </p:spPr>
      </p:pic>
      <p:pic>
        <p:nvPicPr>
          <p:cNvPr id="14" name="图片 13"/>
          <p:cNvPicPr/>
          <p:nvPr/>
        </p:nvPicPr>
        <p:blipFill>
          <a:blip r:embed="rId3"/>
          <a:stretch>
            <a:fillRect/>
          </a:stretch>
        </p:blipFill>
        <p:spPr>
          <a:xfrm>
            <a:off x="5109336" y="4272445"/>
            <a:ext cx="507998" cy="292888"/>
          </a:xfrm>
          <a:prstGeom prst="rect">
            <a:avLst/>
          </a:prstGeom>
        </p:spPr>
      </p:pic>
      <p:pic>
        <p:nvPicPr>
          <p:cNvPr id="15" name="图片 14"/>
          <p:cNvPicPr/>
          <p:nvPr/>
        </p:nvPicPr>
        <p:blipFill>
          <a:blip r:embed="rId3"/>
          <a:stretch>
            <a:fillRect/>
          </a:stretch>
        </p:blipFill>
        <p:spPr>
          <a:xfrm>
            <a:off x="4439997" y="4710595"/>
            <a:ext cx="507998" cy="292888"/>
          </a:xfrm>
          <a:prstGeom prst="rect">
            <a:avLst/>
          </a:prstGeom>
        </p:spPr>
      </p:pic>
      <p:pic>
        <p:nvPicPr>
          <p:cNvPr id="16" name="图片 15"/>
          <p:cNvPicPr/>
          <p:nvPr/>
        </p:nvPicPr>
        <p:blipFill>
          <a:blip r:embed="rId3"/>
          <a:stretch>
            <a:fillRect/>
          </a:stretch>
        </p:blipFill>
        <p:spPr>
          <a:xfrm>
            <a:off x="4066617" y="5114455"/>
            <a:ext cx="507998" cy="292888"/>
          </a:xfrm>
          <a:prstGeom prst="rect">
            <a:avLst/>
          </a:prstGeom>
        </p:spPr>
      </p:pic>
      <p:pic>
        <p:nvPicPr>
          <p:cNvPr id="17" name="图片 16"/>
          <p:cNvPicPr/>
          <p:nvPr/>
        </p:nvPicPr>
        <p:blipFill>
          <a:blip r:embed="rId3"/>
          <a:stretch>
            <a:fillRect/>
          </a:stretch>
        </p:blipFill>
        <p:spPr>
          <a:xfrm>
            <a:off x="4066617" y="5555819"/>
            <a:ext cx="507998" cy="292888"/>
          </a:xfrm>
          <a:prstGeom prst="rect">
            <a:avLst/>
          </a:prstGeom>
        </p:spPr>
      </p:pic>
      <p:sp>
        <p:nvSpPr>
          <p:cNvPr id="18" name="矩形 1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9" name="组合 18"/>
          <p:cNvGrpSpPr/>
          <p:nvPr/>
        </p:nvGrpSpPr>
        <p:grpSpPr>
          <a:xfrm>
            <a:off x="11409225" y="1524"/>
            <a:ext cx="85864" cy="187056"/>
            <a:chOff x="5320236" y="0"/>
            <a:chExt cx="1566554" cy="3412757"/>
          </a:xfrm>
        </p:grpSpPr>
        <p:sp>
          <p:nvSpPr>
            <p:cNvPr id="20" name="任意多边形 1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任意多边形 2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2" name="组合 21"/>
          <p:cNvGrpSpPr/>
          <p:nvPr/>
        </p:nvGrpSpPr>
        <p:grpSpPr>
          <a:xfrm>
            <a:off x="11578590" y="60500"/>
            <a:ext cx="379366" cy="115796"/>
            <a:chOff x="2452571" y="1771159"/>
            <a:chExt cx="7813430" cy="2384926"/>
          </a:xfrm>
          <a:solidFill>
            <a:schemeClr val="bg1"/>
          </a:solidFill>
        </p:grpSpPr>
        <p:sp>
          <p:nvSpPr>
            <p:cNvPr id="23" name="任意多边形 2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任意多边形 2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55553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1495" y="463123"/>
            <a:ext cx="11726462" cy="1384995"/>
          </a:xfrm>
          <a:prstGeom prst="rect">
            <a:avLst/>
          </a:prstGeom>
        </p:spPr>
        <p:txBody>
          <a:bodyPr wrap="square">
            <a:spAutoFit/>
          </a:bodyPr>
          <a:lstStyle/>
          <a:p>
            <a:pPr>
              <a:lnSpc>
                <a:spcPct val="150000"/>
              </a:lnSpc>
            </a:pPr>
            <a:r>
              <a:rPr lang="en-US" altLang="zh-CN" sz="2800" dirty="0"/>
              <a:t>(2)</a:t>
            </a:r>
            <a:r>
              <a:rPr lang="zh-CN" altLang="en-US" sz="2800" dirty="0"/>
              <a:t>递变性</a:t>
            </a:r>
          </a:p>
          <a:p>
            <a:pPr>
              <a:lnSpc>
                <a:spcPct val="150000"/>
              </a:lnSpc>
            </a:pPr>
            <a:r>
              <a:rPr lang="zh-CN" altLang="en-US" sz="2800" dirty="0"/>
              <a:t>①单质的递变性</a:t>
            </a:r>
          </a:p>
        </p:txBody>
      </p:sp>
      <p:graphicFrame>
        <p:nvGraphicFramePr>
          <p:cNvPr id="4" name="表格 3"/>
          <p:cNvGraphicFramePr>
            <a:graphicFrameLocks noGrp="1"/>
          </p:cNvGraphicFramePr>
          <p:nvPr>
            <p:extLst>
              <p:ext uri="{D42A27DB-BD31-4B8C-83A1-F6EECF244321}">
                <p14:modId xmlns:p14="http://schemas.microsoft.com/office/powerpoint/2010/main" val="970588023"/>
              </p:ext>
            </p:extLst>
          </p:nvPr>
        </p:nvGraphicFramePr>
        <p:xfrm>
          <a:off x="949124" y="1848117"/>
          <a:ext cx="10293752" cy="4274890"/>
        </p:xfrm>
        <a:graphic>
          <a:graphicData uri="http://schemas.openxmlformats.org/drawingml/2006/table">
            <a:tbl>
              <a:tblPr firstRow="1" firstCol="1" bandRow="1">
                <a:tableStyleId>{5C22544A-7EE6-4342-B048-85BDC9FD1C3A}</a:tableStyleId>
              </a:tblPr>
              <a:tblGrid>
                <a:gridCol w="3167307">
                  <a:extLst>
                    <a:ext uri="{9D8B030D-6E8A-4147-A177-3AD203B41FA5}">
                      <a16:colId xmlns:a16="http://schemas.microsoft.com/office/drawing/2014/main" xmlns="" val="2941312162"/>
                    </a:ext>
                  </a:extLst>
                </a:gridCol>
                <a:gridCol w="7126445">
                  <a:extLst>
                    <a:ext uri="{9D8B030D-6E8A-4147-A177-3AD203B41FA5}">
                      <a16:colId xmlns:a16="http://schemas.microsoft.com/office/drawing/2014/main" xmlns="" val="3735493469"/>
                    </a:ext>
                  </a:extLst>
                </a:gridCol>
              </a:tblGrid>
              <a:tr h="854978">
                <a:tc>
                  <a:txBody>
                    <a:bodyPr/>
                    <a:lstStyle/>
                    <a:p>
                      <a:pPr algn="ctr">
                        <a:lnSpc>
                          <a:spcPct val="100000"/>
                        </a:lnSpc>
                        <a:spcAft>
                          <a:spcPts val="0"/>
                        </a:spcAft>
                      </a:pPr>
                      <a:r>
                        <a:rPr lang="zh-CN" sz="2800" b="0">
                          <a:solidFill>
                            <a:schemeClr val="tx1"/>
                          </a:solidFill>
                          <a:effectLst/>
                        </a:rPr>
                        <a:t>颜色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en-US"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81457512"/>
                  </a:ext>
                </a:extLst>
              </a:tr>
              <a:tr h="854978">
                <a:tc>
                  <a:txBody>
                    <a:bodyPr/>
                    <a:lstStyle/>
                    <a:p>
                      <a:pPr algn="ctr">
                        <a:lnSpc>
                          <a:spcPct val="100000"/>
                        </a:lnSpc>
                        <a:spcAft>
                          <a:spcPts val="0"/>
                        </a:spcAft>
                      </a:pPr>
                      <a:r>
                        <a:rPr lang="zh-CN" sz="2800" b="0">
                          <a:solidFill>
                            <a:schemeClr val="tx1"/>
                          </a:solidFill>
                          <a:effectLst/>
                        </a:rPr>
                        <a:t>熔、沸点</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en-US"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26183528"/>
                  </a:ext>
                </a:extLst>
              </a:tr>
              <a:tr h="854978">
                <a:tc>
                  <a:txBody>
                    <a:bodyPr/>
                    <a:lstStyle/>
                    <a:p>
                      <a:pPr algn="ctr">
                        <a:lnSpc>
                          <a:spcPct val="100000"/>
                        </a:lnSpc>
                        <a:spcAft>
                          <a:spcPts val="0"/>
                        </a:spcAft>
                      </a:pPr>
                      <a:r>
                        <a:rPr lang="zh-CN" sz="2800" b="0">
                          <a:solidFill>
                            <a:schemeClr val="tx1"/>
                          </a:solidFill>
                          <a:effectLst/>
                        </a:rPr>
                        <a:t>密度</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en-US"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65283428"/>
                  </a:ext>
                </a:extLst>
              </a:tr>
              <a:tr h="854978">
                <a:tc>
                  <a:txBody>
                    <a:bodyPr/>
                    <a:lstStyle/>
                    <a:p>
                      <a:pPr algn="ctr">
                        <a:lnSpc>
                          <a:spcPct val="100000"/>
                        </a:lnSpc>
                        <a:spcAft>
                          <a:spcPts val="0"/>
                        </a:spcAft>
                      </a:pPr>
                      <a:r>
                        <a:rPr lang="zh-CN" sz="2800" b="0">
                          <a:solidFill>
                            <a:schemeClr val="tx1"/>
                          </a:solidFill>
                          <a:effectLst/>
                        </a:rPr>
                        <a:t>水溶性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en-US"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6493347"/>
                  </a:ext>
                </a:extLst>
              </a:tr>
              <a:tr h="854978">
                <a:tc>
                  <a:txBody>
                    <a:bodyPr/>
                    <a:lstStyle/>
                    <a:p>
                      <a:pPr algn="ctr">
                        <a:lnSpc>
                          <a:spcPct val="100000"/>
                        </a:lnSpc>
                        <a:spcAft>
                          <a:spcPts val="0"/>
                        </a:spcAft>
                      </a:pPr>
                      <a:r>
                        <a:rPr lang="zh-CN" sz="2800" b="0">
                          <a:solidFill>
                            <a:schemeClr val="tx1"/>
                          </a:solidFill>
                          <a:effectLst/>
                        </a:rPr>
                        <a:t>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en-US"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36212296"/>
                  </a:ext>
                </a:extLst>
              </a:tr>
            </a:tbl>
          </a:graphicData>
        </a:graphic>
      </p:graphicFrame>
      <p:grpSp>
        <p:nvGrpSpPr>
          <p:cNvPr id="9" name="组合 8"/>
          <p:cNvGrpSpPr/>
          <p:nvPr/>
        </p:nvGrpSpPr>
        <p:grpSpPr>
          <a:xfrm>
            <a:off x="5280431" y="1905353"/>
            <a:ext cx="3560848" cy="4056196"/>
            <a:chOff x="5280431" y="2171571"/>
            <a:chExt cx="3560848" cy="4056196"/>
          </a:xfrm>
        </p:grpSpPr>
        <p:pic>
          <p:nvPicPr>
            <p:cNvPr id="20" name="图片 19"/>
            <p:cNvPicPr/>
            <p:nvPr/>
          </p:nvPicPr>
          <p:blipFill>
            <a:blip r:embed="rId2"/>
            <a:stretch>
              <a:fillRect/>
            </a:stretch>
          </p:blipFill>
          <p:spPr>
            <a:xfrm>
              <a:off x="5315712" y="2171571"/>
              <a:ext cx="3525564" cy="726220"/>
            </a:xfrm>
            <a:prstGeom prst="rect">
              <a:avLst/>
            </a:prstGeom>
          </p:spPr>
        </p:pic>
        <p:pic>
          <p:nvPicPr>
            <p:cNvPr id="21" name="图片 20"/>
            <p:cNvPicPr/>
            <p:nvPr/>
          </p:nvPicPr>
          <p:blipFill>
            <a:blip r:embed="rId3"/>
            <a:stretch>
              <a:fillRect/>
            </a:stretch>
          </p:blipFill>
          <p:spPr>
            <a:xfrm>
              <a:off x="5368459" y="3165866"/>
              <a:ext cx="3331170" cy="526268"/>
            </a:xfrm>
            <a:prstGeom prst="rect">
              <a:avLst/>
            </a:prstGeom>
          </p:spPr>
        </p:pic>
        <p:pic>
          <p:nvPicPr>
            <p:cNvPr id="28" name="图片 27"/>
            <p:cNvPicPr/>
            <p:nvPr/>
          </p:nvPicPr>
          <p:blipFill>
            <a:blip r:embed="rId4"/>
            <a:stretch>
              <a:fillRect/>
            </a:stretch>
          </p:blipFill>
          <p:spPr>
            <a:xfrm>
              <a:off x="5315709" y="4955756"/>
              <a:ext cx="3525570" cy="526268"/>
            </a:xfrm>
            <a:prstGeom prst="rect">
              <a:avLst/>
            </a:prstGeom>
          </p:spPr>
        </p:pic>
        <p:pic>
          <p:nvPicPr>
            <p:cNvPr id="29" name="图片 28"/>
            <p:cNvPicPr/>
            <p:nvPr/>
          </p:nvPicPr>
          <p:blipFill>
            <a:blip r:embed="rId5"/>
            <a:stretch>
              <a:fillRect/>
            </a:stretch>
          </p:blipFill>
          <p:spPr>
            <a:xfrm>
              <a:off x="5280431" y="4056947"/>
              <a:ext cx="3451980" cy="386022"/>
            </a:xfrm>
            <a:prstGeom prst="rect">
              <a:avLst/>
            </a:prstGeom>
          </p:spPr>
        </p:pic>
        <p:pic>
          <p:nvPicPr>
            <p:cNvPr id="30" name="图片 29"/>
            <p:cNvPicPr/>
            <p:nvPr/>
          </p:nvPicPr>
          <p:blipFill>
            <a:blip r:embed="rId6"/>
            <a:stretch>
              <a:fillRect/>
            </a:stretch>
          </p:blipFill>
          <p:spPr>
            <a:xfrm>
              <a:off x="5533847" y="5701499"/>
              <a:ext cx="2945148" cy="526268"/>
            </a:xfrm>
            <a:prstGeom prst="rect">
              <a:avLst/>
            </a:prstGeom>
          </p:spPr>
        </p:pic>
      </p:grpSp>
      <p:sp>
        <p:nvSpPr>
          <p:cNvPr id="13" name="矩形 12"/>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4" name="组合 13"/>
          <p:cNvGrpSpPr/>
          <p:nvPr/>
        </p:nvGrpSpPr>
        <p:grpSpPr>
          <a:xfrm>
            <a:off x="11409225" y="1524"/>
            <a:ext cx="85864" cy="187056"/>
            <a:chOff x="5320236" y="0"/>
            <a:chExt cx="1566554" cy="3412757"/>
          </a:xfrm>
        </p:grpSpPr>
        <p:sp>
          <p:nvSpPr>
            <p:cNvPr id="15" name="任意多边形 14"/>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7" name="组合 16"/>
          <p:cNvGrpSpPr/>
          <p:nvPr/>
        </p:nvGrpSpPr>
        <p:grpSpPr>
          <a:xfrm>
            <a:off x="11578590" y="60500"/>
            <a:ext cx="379366" cy="115796"/>
            <a:chOff x="2452571" y="1771159"/>
            <a:chExt cx="7813430" cy="2384926"/>
          </a:xfrm>
          <a:solidFill>
            <a:schemeClr val="bg1"/>
          </a:solidFill>
        </p:grpSpPr>
        <p:sp>
          <p:nvSpPr>
            <p:cNvPr id="18" name="任意多边形 1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任意多边形 1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40562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1495" y="729341"/>
            <a:ext cx="11726462" cy="2677656"/>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zh-CN" sz="2800" dirty="0"/>
              <a:t>根据相似相溶原理</a:t>
            </a:r>
            <a:r>
              <a:rPr lang="en-US" altLang="zh-CN" sz="2800" dirty="0"/>
              <a:t>,Br</a:t>
            </a:r>
            <a:r>
              <a:rPr lang="en-US" altLang="zh-CN" sz="2800" baseline="-25000" dirty="0"/>
              <a:t>2</a:t>
            </a:r>
            <a:r>
              <a:rPr lang="zh-CN" altLang="zh-CN" sz="2800" dirty="0"/>
              <a:t>、</a:t>
            </a:r>
            <a:r>
              <a:rPr lang="en-US" altLang="zh-CN" sz="2800" dirty="0"/>
              <a:t>I</a:t>
            </a:r>
            <a:r>
              <a:rPr lang="en-US" altLang="zh-CN" sz="2800" baseline="-25000" dirty="0"/>
              <a:t>2</a:t>
            </a:r>
            <a:r>
              <a:rPr lang="zh-CN" altLang="zh-CN" sz="2800" dirty="0"/>
              <a:t>在水中的溶解度较小</a:t>
            </a:r>
            <a:r>
              <a:rPr lang="en-US" altLang="zh-CN" sz="2800" dirty="0"/>
              <a:t>,</a:t>
            </a:r>
            <a:r>
              <a:rPr lang="zh-CN" altLang="zh-CN" sz="2800" dirty="0"/>
              <a:t>而易溶于苯、四氯化碳等有机溶剂。对于在溶液中生成</a:t>
            </a:r>
            <a:r>
              <a:rPr lang="en-US" altLang="zh-CN" sz="2800" dirty="0"/>
              <a:t>Br</a:t>
            </a:r>
            <a:r>
              <a:rPr lang="en-US" altLang="zh-CN" sz="2800" baseline="-25000" dirty="0"/>
              <a:t>2</a:t>
            </a:r>
            <a:r>
              <a:rPr lang="zh-CN" altLang="zh-CN" sz="2800" dirty="0"/>
              <a:t>、</a:t>
            </a:r>
            <a:r>
              <a:rPr lang="en-US" altLang="zh-CN" sz="2800" dirty="0"/>
              <a:t>I</a:t>
            </a:r>
            <a:r>
              <a:rPr lang="en-US" altLang="zh-CN" sz="2800" baseline="-25000" dirty="0"/>
              <a:t>2</a:t>
            </a:r>
            <a:r>
              <a:rPr lang="zh-CN" altLang="zh-CN" sz="2800" dirty="0"/>
              <a:t>的反应</a:t>
            </a:r>
            <a:r>
              <a:rPr lang="en-US" altLang="zh-CN" sz="2800" dirty="0"/>
              <a:t>,</a:t>
            </a:r>
            <a:r>
              <a:rPr lang="zh-CN" altLang="zh-CN" sz="2800" dirty="0"/>
              <a:t>常加入苯或四氯化碳</a:t>
            </a:r>
            <a:r>
              <a:rPr lang="en-US" altLang="zh-CN" sz="2800" dirty="0"/>
              <a:t>,</a:t>
            </a:r>
            <a:r>
              <a:rPr lang="zh-CN" altLang="zh-CN" sz="2800" dirty="0"/>
              <a:t>通过有机层颜色来加以确认。</a:t>
            </a:r>
          </a:p>
          <a:p>
            <a:pPr>
              <a:lnSpc>
                <a:spcPct val="150000"/>
              </a:lnSpc>
            </a:pPr>
            <a:r>
              <a:rPr lang="en-US" altLang="zh-CN" sz="2800" dirty="0"/>
              <a:t>②</a:t>
            </a:r>
            <a:r>
              <a:rPr lang="zh-CN" altLang="zh-CN" sz="2800" dirty="0"/>
              <a:t>卤素单质溶于水或有机溶剂呈现的颜色</a:t>
            </a:r>
          </a:p>
        </p:txBody>
      </p:sp>
      <p:graphicFrame>
        <p:nvGraphicFramePr>
          <p:cNvPr id="2" name="表格 1"/>
          <p:cNvGraphicFramePr>
            <a:graphicFrameLocks noGrp="1"/>
          </p:cNvGraphicFramePr>
          <p:nvPr>
            <p:extLst>
              <p:ext uri="{D42A27DB-BD31-4B8C-83A1-F6EECF244321}">
                <p14:modId xmlns:p14="http://schemas.microsoft.com/office/powerpoint/2010/main" val="1222834286"/>
              </p:ext>
            </p:extLst>
          </p:nvPr>
        </p:nvGraphicFramePr>
        <p:xfrm>
          <a:off x="421640" y="3406995"/>
          <a:ext cx="11404601" cy="2749964"/>
        </p:xfrm>
        <a:graphic>
          <a:graphicData uri="http://schemas.openxmlformats.org/drawingml/2006/table">
            <a:tbl>
              <a:tblPr firstRow="1" firstCol="1" bandRow="1">
                <a:tableStyleId>{5C22544A-7EE6-4342-B048-85BDC9FD1C3A}</a:tableStyleId>
              </a:tblPr>
              <a:tblGrid>
                <a:gridCol w="551613">
                  <a:extLst>
                    <a:ext uri="{9D8B030D-6E8A-4147-A177-3AD203B41FA5}">
                      <a16:colId xmlns:a16="http://schemas.microsoft.com/office/drawing/2014/main" xmlns="" val="204615269"/>
                    </a:ext>
                  </a:extLst>
                </a:gridCol>
                <a:gridCol w="2034107">
                  <a:extLst>
                    <a:ext uri="{9D8B030D-6E8A-4147-A177-3AD203B41FA5}">
                      <a16:colId xmlns:a16="http://schemas.microsoft.com/office/drawing/2014/main" xmlns="" val="1773966529"/>
                    </a:ext>
                  </a:extLst>
                </a:gridCol>
                <a:gridCol w="1503680">
                  <a:extLst>
                    <a:ext uri="{9D8B030D-6E8A-4147-A177-3AD203B41FA5}">
                      <a16:colId xmlns:a16="http://schemas.microsoft.com/office/drawing/2014/main" xmlns="" val="2063702650"/>
                    </a:ext>
                  </a:extLst>
                </a:gridCol>
                <a:gridCol w="3484880">
                  <a:extLst>
                    <a:ext uri="{9D8B030D-6E8A-4147-A177-3AD203B41FA5}">
                      <a16:colId xmlns:a16="http://schemas.microsoft.com/office/drawing/2014/main" xmlns="" val="1823092160"/>
                    </a:ext>
                  </a:extLst>
                </a:gridCol>
                <a:gridCol w="3830321">
                  <a:extLst>
                    <a:ext uri="{9D8B030D-6E8A-4147-A177-3AD203B41FA5}">
                      <a16:colId xmlns:a16="http://schemas.microsoft.com/office/drawing/2014/main" xmlns="" val="3490474810"/>
                    </a:ext>
                  </a:extLst>
                </a:gridCol>
              </a:tblGrid>
              <a:tr h="1099985">
                <a:tc>
                  <a:txBody>
                    <a:bodyPr/>
                    <a:lstStyle/>
                    <a:p>
                      <a:pPr algn="ctr">
                        <a:lnSpc>
                          <a:spcPct val="100000"/>
                        </a:lnSpc>
                        <a:spcAft>
                          <a:spcPts val="0"/>
                        </a:spcAft>
                      </a:pPr>
                      <a:r>
                        <a:rPr lang="zh-CN" sz="2800" b="0">
                          <a:solidFill>
                            <a:schemeClr val="tx1"/>
                          </a:solidFill>
                          <a:effectLst/>
                        </a:rPr>
                        <a:t>单质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CCl</a:t>
                      </a:r>
                      <a:r>
                        <a:rPr lang="en-US" sz="2800" b="0" baseline="-25000">
                          <a:solidFill>
                            <a:schemeClr val="tx1"/>
                          </a:solidFill>
                          <a:effectLst/>
                        </a:rPr>
                        <a:t>4</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汽油</a:t>
                      </a:r>
                      <a:r>
                        <a:rPr lang="en-US" sz="2800" b="0">
                          <a:solidFill>
                            <a:schemeClr val="tx1"/>
                          </a:solidFill>
                          <a:effectLst/>
                        </a:rPr>
                        <a:t>(</a:t>
                      </a:r>
                      <a:r>
                        <a:rPr lang="zh-CN" sz="2800" b="0">
                          <a:solidFill>
                            <a:schemeClr val="tx1"/>
                          </a:solidFill>
                          <a:effectLst/>
                        </a:rPr>
                        <a:t>苯</a:t>
                      </a:r>
                      <a:r>
                        <a:rPr lang="en-US" sz="2800" b="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酒精</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44022870"/>
                  </a:ext>
                </a:extLst>
              </a:tr>
              <a:tr h="549993">
                <a:tc>
                  <a:txBody>
                    <a:bodyPr/>
                    <a:lstStyle/>
                    <a:p>
                      <a:pPr algn="ctr">
                        <a:lnSpc>
                          <a:spcPct val="100000"/>
                        </a:lnSpc>
                        <a:spcAft>
                          <a:spcPts val="0"/>
                        </a:spcAft>
                      </a:pPr>
                      <a:r>
                        <a:rPr lang="en-US" sz="2800" b="0">
                          <a:solidFill>
                            <a:schemeClr val="tx1"/>
                          </a:solidFill>
                          <a:effectLst/>
                        </a:rPr>
                        <a:t>Cl</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淡黄</a:t>
                      </a:r>
                      <a:r>
                        <a:rPr lang="en-US" sz="2800" b="0">
                          <a:solidFill>
                            <a:schemeClr val="tx1"/>
                          </a:solidFill>
                          <a:effectLst/>
                        </a:rPr>
                        <a:t>→</a:t>
                      </a:r>
                      <a:r>
                        <a:rPr lang="zh-CN" sz="2800" b="0">
                          <a:solidFill>
                            <a:schemeClr val="tx1"/>
                          </a:solidFill>
                          <a:effectLst/>
                        </a:rPr>
                        <a:t>黄绿</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黄绿</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黄绿</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黄绿</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240944"/>
                  </a:ext>
                </a:extLst>
              </a:tr>
              <a:tr h="549993">
                <a:tc>
                  <a:txBody>
                    <a:bodyPr/>
                    <a:lstStyle/>
                    <a:p>
                      <a:pPr algn="ctr">
                        <a:lnSpc>
                          <a:spcPct val="100000"/>
                        </a:lnSpc>
                        <a:spcAft>
                          <a:spcPts val="0"/>
                        </a:spcAft>
                      </a:pPr>
                      <a:r>
                        <a:rPr lang="en-US" sz="2800" b="0">
                          <a:solidFill>
                            <a:schemeClr val="tx1"/>
                          </a:solidFill>
                          <a:effectLst/>
                        </a:rPr>
                        <a:t>Br</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黄</a:t>
                      </a:r>
                      <a:r>
                        <a:rPr lang="en-US" sz="2800" b="0">
                          <a:solidFill>
                            <a:schemeClr val="tx1"/>
                          </a:solidFill>
                          <a:effectLst/>
                        </a:rPr>
                        <a:t>→</a:t>
                      </a:r>
                      <a:r>
                        <a:rPr lang="zh-CN" sz="2800" b="0">
                          <a:solidFill>
                            <a:schemeClr val="tx1"/>
                          </a:solidFill>
                          <a:effectLst/>
                        </a:rPr>
                        <a:t>橙</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橙</a:t>
                      </a:r>
                      <a:r>
                        <a:rPr lang="en-US" sz="2800" b="0">
                          <a:solidFill>
                            <a:schemeClr val="tx1"/>
                          </a:solidFill>
                          <a:effectLst/>
                        </a:rPr>
                        <a:t>→</a:t>
                      </a:r>
                      <a:r>
                        <a:rPr lang="zh-CN" sz="2800" b="0">
                          <a:solidFill>
                            <a:schemeClr val="tx1"/>
                          </a:solidFill>
                          <a:effectLst/>
                        </a:rPr>
                        <a:t>橙红</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橙</a:t>
                      </a:r>
                      <a:r>
                        <a:rPr lang="en-US" sz="2800" b="0">
                          <a:solidFill>
                            <a:schemeClr val="tx1"/>
                          </a:solidFill>
                          <a:effectLst/>
                        </a:rPr>
                        <a:t>→</a:t>
                      </a:r>
                      <a:r>
                        <a:rPr lang="zh-CN" sz="2800" b="0">
                          <a:solidFill>
                            <a:schemeClr val="tx1"/>
                          </a:solidFill>
                          <a:effectLst/>
                        </a:rPr>
                        <a:t>橙红</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橙</a:t>
                      </a:r>
                      <a:r>
                        <a:rPr lang="en-US" sz="2800" b="0">
                          <a:solidFill>
                            <a:schemeClr val="tx1"/>
                          </a:solidFill>
                          <a:effectLst/>
                        </a:rPr>
                        <a:t>→</a:t>
                      </a:r>
                      <a:r>
                        <a:rPr lang="zh-CN" sz="2800" b="0">
                          <a:solidFill>
                            <a:schemeClr val="tx1"/>
                          </a:solidFill>
                          <a:effectLst/>
                        </a:rPr>
                        <a:t>橙红</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8601576"/>
                  </a:ext>
                </a:extLst>
              </a:tr>
              <a:tr h="549993">
                <a:tc>
                  <a:txBody>
                    <a:bodyPr/>
                    <a:lstStyle/>
                    <a:p>
                      <a:pPr algn="ctr">
                        <a:lnSpc>
                          <a:spcPct val="100000"/>
                        </a:lnSpc>
                        <a:spcAft>
                          <a:spcPts val="0"/>
                        </a:spcAft>
                      </a:pPr>
                      <a:r>
                        <a:rPr lang="en-US" sz="2800" b="0">
                          <a:solidFill>
                            <a:schemeClr val="tx1"/>
                          </a:solidFill>
                          <a:effectLst/>
                        </a:rPr>
                        <a:t>I</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深黄</a:t>
                      </a:r>
                      <a:r>
                        <a:rPr lang="en-US" sz="2800" b="0">
                          <a:solidFill>
                            <a:schemeClr val="tx1"/>
                          </a:solidFill>
                          <a:effectLst/>
                        </a:rPr>
                        <a:t>→</a:t>
                      </a:r>
                      <a:r>
                        <a:rPr lang="zh-CN" sz="2800" b="0">
                          <a:solidFill>
                            <a:schemeClr val="tx1"/>
                          </a:solidFill>
                          <a:effectLst/>
                        </a:rPr>
                        <a:t>褐</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紫</a:t>
                      </a:r>
                      <a:r>
                        <a:rPr lang="en-US" sz="2800" b="0">
                          <a:solidFill>
                            <a:schemeClr val="tx1"/>
                          </a:solidFill>
                          <a:effectLst/>
                        </a:rPr>
                        <a:t>→</a:t>
                      </a:r>
                      <a:r>
                        <a:rPr lang="zh-CN" sz="2800" b="0">
                          <a:solidFill>
                            <a:schemeClr val="tx1"/>
                          </a:solidFill>
                          <a:effectLst/>
                        </a:rPr>
                        <a:t>深紫</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淡紫</a:t>
                      </a:r>
                      <a:r>
                        <a:rPr lang="en-US" sz="2800" b="0">
                          <a:solidFill>
                            <a:schemeClr val="tx1"/>
                          </a:solidFill>
                          <a:effectLst/>
                        </a:rPr>
                        <a:t>→</a:t>
                      </a:r>
                      <a:r>
                        <a:rPr lang="zh-CN" sz="2800" b="0">
                          <a:solidFill>
                            <a:schemeClr val="tx1"/>
                          </a:solidFill>
                          <a:effectLst/>
                        </a:rPr>
                        <a:t>紫红</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淡紫</a:t>
                      </a:r>
                      <a:r>
                        <a:rPr lang="en-US" sz="2800" b="0" dirty="0">
                          <a:solidFill>
                            <a:schemeClr val="tx1"/>
                          </a:solidFill>
                          <a:effectLst/>
                        </a:rPr>
                        <a:t>→</a:t>
                      </a:r>
                      <a:r>
                        <a:rPr lang="zh-CN" sz="2800" b="0" dirty="0">
                          <a:solidFill>
                            <a:schemeClr val="tx1"/>
                          </a:solidFill>
                          <a:effectLst/>
                        </a:rPr>
                        <a:t>紫红</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03179751"/>
                  </a:ext>
                </a:extLst>
              </a:tr>
            </a:tbl>
          </a:graphicData>
        </a:graphic>
      </p:graphicFrame>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970159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1495" y="729341"/>
            <a:ext cx="11726462" cy="662297"/>
          </a:xfrm>
          <a:prstGeom prst="rect">
            <a:avLst/>
          </a:prstGeom>
        </p:spPr>
        <p:txBody>
          <a:bodyPr wrap="square">
            <a:spAutoFit/>
          </a:bodyPr>
          <a:lstStyle/>
          <a:p>
            <a:pPr>
              <a:lnSpc>
                <a:spcPct val="150000"/>
              </a:lnSpc>
            </a:pPr>
            <a:r>
              <a:rPr lang="en-US" altLang="zh-CN" sz="2800" b="1" dirty="0"/>
              <a:t>2.</a:t>
            </a:r>
            <a:r>
              <a:rPr lang="zh-CN" altLang="zh-CN" sz="2800" b="1" dirty="0"/>
              <a:t>卤素化合物的相似性和递变性</a:t>
            </a:r>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956026428"/>
                  </p:ext>
                </p:extLst>
              </p:nvPr>
            </p:nvGraphicFramePr>
            <p:xfrm>
              <a:off x="444660" y="1552927"/>
              <a:ext cx="11407815" cy="4480560"/>
            </p:xfrm>
            <a:graphic>
              <a:graphicData uri="http://schemas.openxmlformats.org/drawingml/2006/table">
                <a:tbl>
                  <a:tblPr firstRow="1" firstCol="1" bandRow="1">
                    <a:tableStyleId>{5C22544A-7EE6-4342-B048-85BDC9FD1C3A}</a:tableStyleId>
                  </a:tblPr>
                  <a:tblGrid>
                    <a:gridCol w="1360991">
                      <a:extLst>
                        <a:ext uri="{9D8B030D-6E8A-4147-A177-3AD203B41FA5}">
                          <a16:colId xmlns:a16="http://schemas.microsoft.com/office/drawing/2014/main" xmlns="" val="3243971073"/>
                        </a:ext>
                      </a:extLst>
                    </a:gridCol>
                    <a:gridCol w="5104435">
                      <a:extLst>
                        <a:ext uri="{9D8B030D-6E8A-4147-A177-3AD203B41FA5}">
                          <a16:colId xmlns:a16="http://schemas.microsoft.com/office/drawing/2014/main" xmlns="" val="3142710973"/>
                        </a:ext>
                      </a:extLst>
                    </a:gridCol>
                    <a:gridCol w="4942389">
                      <a:extLst>
                        <a:ext uri="{9D8B030D-6E8A-4147-A177-3AD203B41FA5}">
                          <a16:colId xmlns:a16="http://schemas.microsoft.com/office/drawing/2014/main" xmlns="" val="419130371"/>
                        </a:ext>
                      </a:extLst>
                    </a:gridCol>
                  </a:tblGrid>
                  <a:tr h="0">
                    <a:tc>
                      <a:txBody>
                        <a:bodyPr/>
                        <a:lstStyle/>
                        <a:p>
                          <a:pPr algn="ctr">
                            <a:lnSpc>
                              <a:spcPct val="150000"/>
                            </a:lnSpc>
                            <a:spcAft>
                              <a:spcPts val="0"/>
                            </a:spcAft>
                          </a:pPr>
                          <a:r>
                            <a:rPr lang="zh-CN" sz="2800" b="0" dirty="0">
                              <a:solidFill>
                                <a:schemeClr val="tx1"/>
                              </a:solidFill>
                              <a:effectLst/>
                            </a:rPr>
                            <a:t>化合物</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备注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8528954"/>
                      </a:ext>
                    </a:extLst>
                  </a:tr>
                  <a:tr h="0">
                    <a:tc>
                      <a:txBody>
                        <a:bodyPr/>
                        <a:lstStyle/>
                        <a:p>
                          <a:pPr algn="ctr">
                            <a:lnSpc>
                              <a:spcPct val="150000"/>
                            </a:lnSpc>
                            <a:spcAft>
                              <a:spcPts val="0"/>
                            </a:spcAft>
                          </a:pPr>
                          <a:r>
                            <a:rPr lang="zh-CN" sz="2800" b="0" dirty="0">
                              <a:solidFill>
                                <a:schemeClr val="tx1"/>
                              </a:solidFill>
                              <a:effectLst/>
                            </a:rPr>
                            <a:t>氢化物</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dirty="0">
                              <a:solidFill>
                                <a:schemeClr val="tx1"/>
                              </a:solidFill>
                              <a:effectLst/>
                            </a:rPr>
                            <a:t>稳定性</a:t>
                          </a:r>
                          <a:r>
                            <a:rPr lang="en-US" sz="2800" b="0" dirty="0">
                              <a:solidFill>
                                <a:schemeClr val="tx1"/>
                              </a:solidFill>
                              <a:effectLst/>
                            </a:rPr>
                            <a:t>:HF&gt;</a:t>
                          </a:r>
                          <a:r>
                            <a:rPr lang="en-US" sz="2800" b="0" dirty="0" err="1">
                              <a:solidFill>
                                <a:schemeClr val="tx1"/>
                              </a:solidFill>
                              <a:effectLst/>
                            </a:rPr>
                            <a:t>HCl</a:t>
                          </a:r>
                          <a:r>
                            <a:rPr lang="en-US" sz="2800" b="0" dirty="0">
                              <a:solidFill>
                                <a:schemeClr val="tx1"/>
                              </a:solidFill>
                              <a:effectLst/>
                            </a:rPr>
                            <a:t>&gt;</a:t>
                          </a:r>
                          <a:r>
                            <a:rPr lang="en-US" sz="2800" b="0" dirty="0" err="1">
                              <a:solidFill>
                                <a:schemeClr val="tx1"/>
                              </a:solidFill>
                              <a:effectLst/>
                            </a:rPr>
                            <a:t>HBr</a:t>
                          </a:r>
                          <a:r>
                            <a:rPr lang="en-US" sz="2800" b="0" dirty="0">
                              <a:solidFill>
                                <a:schemeClr val="tx1"/>
                              </a:solidFill>
                              <a:effectLst/>
                            </a:rPr>
                            <a:t>&gt;HI</a:t>
                          </a:r>
                          <a:endParaRPr lang="zh-CN" sz="2800" b="0" dirty="0">
                            <a:solidFill>
                              <a:schemeClr val="tx1"/>
                            </a:solidFill>
                            <a:effectLst/>
                          </a:endParaRPr>
                        </a:p>
                        <a:p>
                          <a:pPr>
                            <a:lnSpc>
                              <a:spcPct val="150000"/>
                            </a:lnSpc>
                            <a:spcAft>
                              <a:spcPts val="0"/>
                            </a:spcAft>
                          </a:pPr>
                          <a:r>
                            <a:rPr lang="zh-CN" sz="2800" b="0" dirty="0">
                              <a:solidFill>
                                <a:schemeClr val="tx1"/>
                              </a:solidFill>
                              <a:effectLst/>
                            </a:rPr>
                            <a:t>还原性</a:t>
                          </a:r>
                          <a:r>
                            <a:rPr lang="en-US" sz="2800" b="0" dirty="0">
                              <a:solidFill>
                                <a:schemeClr val="tx1"/>
                              </a:solidFill>
                              <a:effectLst/>
                            </a:rPr>
                            <a:t>:HF&lt;</a:t>
                          </a:r>
                          <a:r>
                            <a:rPr lang="en-US" sz="2800" b="0" dirty="0" err="1">
                              <a:solidFill>
                                <a:schemeClr val="tx1"/>
                              </a:solidFill>
                              <a:effectLst/>
                            </a:rPr>
                            <a:t>HCl</a:t>
                          </a:r>
                          <a:r>
                            <a:rPr lang="en-US" sz="2800" b="0" dirty="0">
                              <a:solidFill>
                                <a:schemeClr val="tx1"/>
                              </a:solidFill>
                              <a:effectLst/>
                            </a:rPr>
                            <a:t>&lt;</a:t>
                          </a:r>
                          <a:r>
                            <a:rPr lang="en-US" sz="2800" b="0" dirty="0" err="1">
                              <a:solidFill>
                                <a:schemeClr val="tx1"/>
                              </a:solidFill>
                              <a:effectLst/>
                            </a:rPr>
                            <a:t>HBr</a:t>
                          </a:r>
                          <a:r>
                            <a:rPr lang="en-US" sz="2800" b="0" dirty="0">
                              <a:solidFill>
                                <a:schemeClr val="tx1"/>
                              </a:solidFill>
                              <a:effectLst/>
                            </a:rPr>
                            <a:t>&lt;HI</a:t>
                          </a:r>
                          <a:endParaRPr lang="zh-CN" sz="2800" b="0" dirty="0">
                            <a:solidFill>
                              <a:schemeClr val="tx1"/>
                            </a:solidFill>
                            <a:effectLst/>
                          </a:endParaRPr>
                        </a:p>
                        <a:p>
                          <a:pPr>
                            <a:lnSpc>
                              <a:spcPct val="150000"/>
                            </a:lnSpc>
                            <a:spcAft>
                              <a:spcPts val="0"/>
                            </a:spcAft>
                          </a:pPr>
                          <a:r>
                            <a:rPr lang="zh-CN" sz="2800" b="0" dirty="0">
                              <a:solidFill>
                                <a:schemeClr val="tx1"/>
                              </a:solidFill>
                              <a:effectLst/>
                            </a:rPr>
                            <a:t>水溶液的酸性</a:t>
                          </a:r>
                          <a:r>
                            <a:rPr lang="en-US" sz="2800" b="0" dirty="0">
                              <a:solidFill>
                                <a:schemeClr val="tx1"/>
                              </a:solidFill>
                              <a:effectLst/>
                            </a:rPr>
                            <a:t>:HF&lt;</a:t>
                          </a:r>
                          <a:r>
                            <a:rPr lang="en-US" sz="2800" b="0" dirty="0" err="1">
                              <a:solidFill>
                                <a:schemeClr val="tx1"/>
                              </a:solidFill>
                              <a:effectLst/>
                            </a:rPr>
                            <a:t>HCl</a:t>
                          </a:r>
                          <a:r>
                            <a:rPr lang="en-US" sz="2800" b="0" dirty="0">
                              <a:solidFill>
                                <a:schemeClr val="tx1"/>
                              </a:solidFill>
                              <a:effectLst/>
                            </a:rPr>
                            <a:t>&lt;</a:t>
                          </a:r>
                          <a:r>
                            <a:rPr lang="en-US" sz="2800" b="0" dirty="0" err="1">
                              <a:solidFill>
                                <a:schemeClr val="tx1"/>
                              </a:solidFill>
                              <a:effectLst/>
                            </a:rPr>
                            <a:t>HBr</a:t>
                          </a:r>
                          <a:r>
                            <a:rPr lang="en-US" sz="2800" b="0" dirty="0">
                              <a:solidFill>
                                <a:schemeClr val="tx1"/>
                              </a:solidFill>
                              <a:effectLst/>
                            </a:rPr>
                            <a:t>&lt;HI</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800" b="0" dirty="0">
                              <a:solidFill>
                                <a:schemeClr val="tx1"/>
                              </a:solidFill>
                              <a:effectLst/>
                            </a:rPr>
                            <a:t>HF</a:t>
                          </a:r>
                          <a:r>
                            <a:rPr lang="zh-CN" sz="2800" b="0" dirty="0">
                              <a:solidFill>
                                <a:schemeClr val="tx1"/>
                              </a:solidFill>
                              <a:effectLst/>
                            </a:rPr>
                            <a:t>几乎没有还原性</a:t>
                          </a:r>
                          <a:r>
                            <a:rPr lang="en-US" sz="2800" b="0" dirty="0">
                              <a:solidFill>
                                <a:schemeClr val="tx1"/>
                              </a:solidFill>
                              <a:effectLst/>
                            </a:rPr>
                            <a:t>;HF</a:t>
                          </a:r>
                          <a:r>
                            <a:rPr lang="zh-CN" sz="2800" b="0" dirty="0">
                              <a:solidFill>
                                <a:schemeClr val="tx1"/>
                              </a:solidFill>
                              <a:effectLst/>
                            </a:rPr>
                            <a:t>为弱酸</a:t>
                          </a:r>
                          <a:r>
                            <a:rPr lang="en-US" sz="2800" b="0" dirty="0">
                              <a:solidFill>
                                <a:schemeClr val="tx1"/>
                              </a:solidFill>
                              <a:effectLst/>
                            </a:rPr>
                            <a:t>,</a:t>
                          </a:r>
                          <a:r>
                            <a:rPr lang="en-US" sz="2800" b="0" dirty="0" err="1">
                              <a:solidFill>
                                <a:schemeClr val="tx1"/>
                              </a:solidFill>
                              <a:effectLst/>
                            </a:rPr>
                            <a:t>HCl</a:t>
                          </a:r>
                          <a:r>
                            <a:rPr lang="zh-CN" sz="2800" b="0" dirty="0">
                              <a:solidFill>
                                <a:schemeClr val="tx1"/>
                              </a:solidFill>
                              <a:effectLst/>
                            </a:rPr>
                            <a:t>、</a:t>
                          </a:r>
                          <a:r>
                            <a:rPr lang="en-US" sz="2800" b="0" dirty="0" err="1">
                              <a:solidFill>
                                <a:schemeClr val="tx1"/>
                              </a:solidFill>
                              <a:effectLst/>
                            </a:rPr>
                            <a:t>HBr</a:t>
                          </a:r>
                          <a:r>
                            <a:rPr lang="zh-CN" sz="2800" b="0" dirty="0">
                              <a:solidFill>
                                <a:schemeClr val="tx1"/>
                              </a:solidFill>
                              <a:effectLst/>
                            </a:rPr>
                            <a:t>、</a:t>
                          </a:r>
                          <a:r>
                            <a:rPr lang="en-US" sz="2800" b="0" dirty="0">
                              <a:solidFill>
                                <a:schemeClr val="tx1"/>
                              </a:solidFill>
                              <a:effectLst/>
                            </a:rPr>
                            <a:t>HI</a:t>
                          </a:r>
                          <a:r>
                            <a:rPr lang="zh-CN" sz="2800" b="0" dirty="0">
                              <a:solidFill>
                                <a:schemeClr val="tx1"/>
                              </a:solidFill>
                              <a:effectLst/>
                            </a:rPr>
                            <a:t>均为强酸</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0183538"/>
                      </a:ext>
                    </a:extLst>
                  </a:tr>
                  <a:tr h="0">
                    <a:tc>
                      <a:txBody>
                        <a:bodyPr/>
                        <a:lstStyle/>
                        <a:p>
                          <a:pPr algn="ctr">
                            <a:lnSpc>
                              <a:spcPct val="150000"/>
                            </a:lnSpc>
                            <a:spcAft>
                              <a:spcPts val="0"/>
                            </a:spcAft>
                          </a:pPr>
                          <a:r>
                            <a:rPr lang="zh-CN" sz="2800" b="0">
                              <a:solidFill>
                                <a:srgbClr val="000000"/>
                              </a:solidFill>
                              <a:effectLst/>
                              <a:latin typeface="+mj-lt"/>
                              <a:ea typeface="+mj-ea"/>
                              <a:cs typeface="Times New Roman" panose="02020603050405020304" pitchFamily="18" charset="0"/>
                            </a:rPr>
                            <a:t>金属卤</a:t>
                          </a:r>
                        </a:p>
                        <a:p>
                          <a:pPr algn="ctr">
                            <a:lnSpc>
                              <a:spcPct val="150000"/>
                            </a:lnSpc>
                            <a:spcAft>
                              <a:spcPts val="0"/>
                            </a:spcAft>
                          </a:pPr>
                          <a:r>
                            <a:rPr lang="zh-CN" sz="2800" b="0">
                              <a:solidFill>
                                <a:srgbClr val="000000"/>
                              </a:solidFill>
                              <a:effectLst/>
                              <a:latin typeface="+mj-lt"/>
                              <a:ea typeface="+mj-ea"/>
                              <a:cs typeface="Times New Roman" panose="02020603050405020304" pitchFamily="18" charset="0"/>
                            </a:rPr>
                            <a:t>化物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a:solidFill>
                                <a:srgbClr val="000000"/>
                              </a:solidFill>
                              <a:effectLst/>
                              <a:latin typeface="+mj-lt"/>
                              <a:ea typeface="+mj-ea"/>
                              <a:cs typeface="Times New Roman" panose="02020603050405020304" pitchFamily="18" charset="0"/>
                            </a:rPr>
                            <a:t>卤离子的还原性</a:t>
                          </a:r>
                          <a:r>
                            <a:rPr lang="en-US" sz="2800" b="0">
                              <a:solidFill>
                                <a:srgbClr val="000000"/>
                              </a:solidFill>
                              <a:effectLst/>
                              <a:latin typeface="+mj-lt"/>
                              <a:ea typeface="+mj-ea"/>
                              <a:cs typeface="Times New Roman" panose="02020603050405020304" pitchFamily="18" charset="0"/>
                            </a:rPr>
                            <a:t>:F</a:t>
                          </a:r>
                          <a:r>
                            <a:rPr lang="en-US" sz="2800" b="0" baseline="30000">
                              <a:solidFill>
                                <a:srgbClr val="000000"/>
                              </a:solidFill>
                              <a:effectLst/>
                              <a:latin typeface="+mj-lt"/>
                              <a:ea typeface="+mj-ea"/>
                              <a:cs typeface="Times New Roman" panose="02020603050405020304" pitchFamily="18" charset="0"/>
                            </a:rPr>
                            <a:t>-</a:t>
                          </a:r>
                          <a:r>
                            <a:rPr lang="en-US" sz="2800" b="0">
                              <a:solidFill>
                                <a:srgbClr val="000000"/>
                              </a:solidFill>
                              <a:effectLst/>
                              <a:latin typeface="+mj-lt"/>
                              <a:ea typeface="+mj-ea"/>
                              <a:cs typeface="Times New Roman" panose="02020603050405020304" pitchFamily="18" charset="0"/>
                            </a:rPr>
                            <a:t>&lt;Cl</a:t>
                          </a:r>
                          <a:r>
                            <a:rPr lang="en-US" sz="2800" b="0" baseline="30000">
                              <a:solidFill>
                                <a:srgbClr val="000000"/>
                              </a:solidFill>
                              <a:effectLst/>
                              <a:latin typeface="+mj-lt"/>
                              <a:ea typeface="+mj-ea"/>
                              <a:cs typeface="Times New Roman" panose="02020603050405020304" pitchFamily="18" charset="0"/>
                            </a:rPr>
                            <a:t>-</a:t>
                          </a:r>
                          <a:r>
                            <a:rPr lang="en-US" sz="2800" b="0">
                              <a:solidFill>
                                <a:srgbClr val="000000"/>
                              </a:solidFill>
                              <a:effectLst/>
                              <a:latin typeface="+mj-lt"/>
                              <a:ea typeface="+mj-ea"/>
                              <a:cs typeface="Times New Roman" panose="02020603050405020304" pitchFamily="18" charset="0"/>
                            </a:rPr>
                            <a:t>&lt;Br</a:t>
                          </a:r>
                          <a:r>
                            <a:rPr lang="en-US" sz="2800" b="0" baseline="30000">
                              <a:solidFill>
                                <a:srgbClr val="000000"/>
                              </a:solidFill>
                              <a:effectLst/>
                              <a:latin typeface="+mj-lt"/>
                              <a:ea typeface="+mj-ea"/>
                              <a:cs typeface="Times New Roman" panose="02020603050405020304" pitchFamily="18" charset="0"/>
                            </a:rPr>
                            <a:t>-</a:t>
                          </a:r>
                          <a:r>
                            <a:rPr lang="en-US" sz="2800" b="0">
                              <a:solidFill>
                                <a:srgbClr val="000000"/>
                              </a:solidFill>
                              <a:effectLst/>
                              <a:latin typeface="+mj-lt"/>
                              <a:ea typeface="+mj-ea"/>
                              <a:cs typeface="Times New Roman" panose="02020603050405020304" pitchFamily="18" charset="0"/>
                            </a:rPr>
                            <a:t>&lt;I</a:t>
                          </a:r>
                          <a:r>
                            <a:rPr lang="en-US" sz="2800" b="0" baseline="30000">
                              <a:solidFill>
                                <a:srgbClr val="000000"/>
                              </a:solidFill>
                              <a:effectLst/>
                              <a:latin typeface="+mj-lt"/>
                              <a:ea typeface="+mj-ea"/>
                              <a:cs typeface="Times New Roman" panose="02020603050405020304" pitchFamily="18" charset="0"/>
                            </a:rPr>
                            <a:t>-</a:t>
                          </a:r>
                          <a:endParaRPr lang="zh-CN" sz="2800" b="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800" b="0" dirty="0">
                              <a:solidFill>
                                <a:srgbClr val="000000"/>
                              </a:solidFill>
                              <a:effectLst/>
                              <a:latin typeface="+mj-lt"/>
                              <a:ea typeface="+mj-ea"/>
                              <a:cs typeface="Times New Roman" panose="02020603050405020304" pitchFamily="18" charset="0"/>
                            </a:rPr>
                            <a:t>I</a:t>
                          </a:r>
                          <a:r>
                            <a:rPr lang="en-US" sz="2800" b="0" baseline="3000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的还原性很强</a:t>
                          </a:r>
                          <a:r>
                            <a:rPr lang="en-US" sz="2800" b="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能被</a:t>
                          </a:r>
                          <a:r>
                            <a:rPr lang="en-US" sz="2800" b="0" dirty="0">
                              <a:solidFill>
                                <a:srgbClr val="000000"/>
                              </a:solidFill>
                              <a:effectLst/>
                              <a:latin typeface="+mj-lt"/>
                              <a:ea typeface="+mj-ea"/>
                              <a:cs typeface="Times New Roman" panose="02020603050405020304" pitchFamily="18" charset="0"/>
                            </a:rPr>
                            <a:t>Fe</a:t>
                          </a:r>
                          <a:r>
                            <a:rPr lang="en-US" sz="2800" b="0" baseline="30000" dirty="0">
                              <a:solidFill>
                                <a:srgbClr val="000000"/>
                              </a:solidFill>
                              <a:effectLst/>
                              <a:latin typeface="+mj-lt"/>
                              <a:ea typeface="+mj-ea"/>
                              <a:cs typeface="Times New Roman" panose="02020603050405020304" pitchFamily="18" charset="0"/>
                            </a:rPr>
                            <a:t>3+</a:t>
                          </a:r>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HNO</a:t>
                          </a:r>
                          <a:r>
                            <a:rPr lang="en-US" sz="2800" b="0" baseline="-25000" dirty="0">
                              <a:solidFill>
                                <a:srgbClr val="000000"/>
                              </a:solidFill>
                              <a:effectLst/>
                              <a:latin typeface="+mj-lt"/>
                              <a:ea typeface="+mj-ea"/>
                              <a:cs typeface="Times New Roman" panose="02020603050405020304" pitchFamily="18" charset="0"/>
                            </a:rPr>
                            <a:t>3</a:t>
                          </a:r>
                          <a:r>
                            <a:rPr lang="zh-CN" sz="2800" b="0" dirty="0">
                              <a:solidFill>
                                <a:srgbClr val="000000"/>
                              </a:solidFill>
                              <a:effectLst/>
                              <a:latin typeface="+mj-lt"/>
                              <a:ea typeface="+mj-ea"/>
                              <a:cs typeface="Times New Roman" panose="02020603050405020304" pitchFamily="18" charset="0"/>
                            </a:rPr>
                            <a:t>、</a:t>
                          </a:r>
                          <a:r>
                            <a:rPr lang="en-US" sz="2800" b="0" dirty="0" err="1">
                              <a:solidFill>
                                <a:srgbClr val="000000"/>
                              </a:solidFill>
                              <a:effectLst/>
                              <a:latin typeface="+mj-lt"/>
                              <a:ea typeface="+mj-ea"/>
                              <a:cs typeface="Times New Roman" panose="02020603050405020304" pitchFamily="18" charset="0"/>
                            </a:rPr>
                            <a:t>Mn</a:t>
                          </a:r>
                          <a14:m>
                            <m:oMath xmlns:m="http://schemas.openxmlformats.org/officeDocument/2006/math">
                              <m:sSubSup>
                                <m:sSubSupPr>
                                  <m:ctrlPr>
                                    <a:rPr lang="zh-CN" sz="28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rgbClr val="000000"/>
                                      </a:solidFill>
                                      <a:effectLst/>
                                      <a:latin typeface="+mn-lt"/>
                                      <a:ea typeface="+mn-ea"/>
                                      <a:cs typeface="Times New Roman" panose="02020603050405020304" pitchFamily="18" charset="0"/>
                                    </a:rPr>
                                    <m:t>O</m:t>
                                  </m:r>
                                </m:e>
                                <m:sub>
                                  <m:r>
                                    <a:rPr lang="en-US" sz="2800" b="0" i="1">
                                      <a:solidFill>
                                        <a:srgbClr val="000000"/>
                                      </a:solidFill>
                                      <a:effectLst/>
                                      <a:latin typeface="Cambria Math" panose="02040503050406030204" pitchFamily="18" charset="0"/>
                                      <a:ea typeface="+mj-ea"/>
                                      <a:cs typeface="Times New Roman" panose="02020603050405020304" pitchFamily="18" charset="0"/>
                                    </a:rPr>
                                    <m:t>4</m:t>
                                  </m:r>
                                </m:sub>
                                <m:sup>
                                  <m:r>
                                    <m:rPr>
                                      <m:nor/>
                                    </m:rPr>
                                    <a:rPr lang="en-US" sz="2800" b="0" i="1">
                                      <a:solidFill>
                                        <a:srgbClr val="000000"/>
                                      </a:solidFill>
                                      <a:effectLst/>
                                      <a:latin typeface="+mj-lt"/>
                                      <a:ea typeface="+mj-ea"/>
                                      <a:cs typeface="Times New Roman" panose="02020603050405020304" pitchFamily="18" charset="0"/>
                                    </a:rPr>
                                    <m:t>−</m:t>
                                  </m:r>
                                </m:sup>
                              </m:sSubSup>
                            </m:oMath>
                          </a14:m>
                          <a:r>
                            <a:rPr lang="en-US" sz="2800" b="0" dirty="0">
                              <a:solidFill>
                                <a:srgbClr val="000000"/>
                              </a:solidFill>
                              <a:effectLst/>
                              <a:latin typeface="+mj-lt"/>
                              <a:ea typeface="+mj-ea"/>
                              <a:cs typeface="Times New Roman" panose="02020603050405020304" pitchFamily="18" charset="0"/>
                            </a:rPr>
                            <a:t>(H</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H</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r>
                            <a:rPr lang="en-US" sz="2800" b="0" baseline="-25000" dirty="0">
                              <a:solidFill>
                                <a:srgbClr val="000000"/>
                              </a:solidFill>
                              <a:effectLst/>
                              <a:latin typeface="+mj-lt"/>
                              <a:ea typeface="+mj-ea"/>
                              <a:cs typeface="Times New Roman" panose="02020603050405020304" pitchFamily="18" charset="0"/>
                            </a:rPr>
                            <a:t>2</a:t>
                          </a:r>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O</a:t>
                          </a:r>
                          <a:r>
                            <a:rPr lang="en-US" sz="2800" b="0" baseline="-25000" dirty="0">
                              <a:solidFill>
                                <a:srgbClr val="000000"/>
                              </a:solidFill>
                              <a:effectLst/>
                              <a:latin typeface="+mj-lt"/>
                              <a:ea typeface="+mj-ea"/>
                              <a:cs typeface="Times New Roman" panose="02020603050405020304" pitchFamily="18" charset="0"/>
                            </a:rPr>
                            <a:t>2</a:t>
                          </a:r>
                          <a:r>
                            <a:rPr lang="zh-CN" sz="2800" b="0" dirty="0">
                              <a:solidFill>
                                <a:srgbClr val="000000"/>
                              </a:solidFill>
                              <a:effectLst/>
                              <a:latin typeface="+mj-lt"/>
                              <a:ea typeface="+mj-ea"/>
                              <a:cs typeface="Times New Roman" panose="02020603050405020304" pitchFamily="18" charset="0"/>
                            </a:rPr>
                            <a:t>、</a:t>
                          </a:r>
                          <a:r>
                            <a:rPr lang="en-US" sz="2800" b="0" dirty="0" err="1">
                              <a:solidFill>
                                <a:srgbClr val="000000"/>
                              </a:solidFill>
                              <a:effectLst/>
                              <a:latin typeface="+mj-lt"/>
                              <a:ea typeface="+mj-ea"/>
                              <a:cs typeface="Times New Roman" panose="02020603050405020304" pitchFamily="18" charset="0"/>
                            </a:rPr>
                            <a:t>ClO</a:t>
                          </a:r>
                          <a:r>
                            <a:rPr lang="en-US" sz="2800" b="0" baseline="3000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Cl</a:t>
                          </a:r>
                          <a14:m>
                            <m:oMath xmlns:m="http://schemas.openxmlformats.org/officeDocument/2006/math">
                              <m:sSubSup>
                                <m:sSubSupPr>
                                  <m:ctrlPr>
                                    <a:rPr lang="zh-CN" sz="28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rgbClr val="000000"/>
                                      </a:solidFill>
                                      <a:effectLst/>
                                      <a:latin typeface="+mn-lt"/>
                                      <a:ea typeface="+mn-ea"/>
                                      <a:cs typeface="Times New Roman" panose="02020603050405020304" pitchFamily="18" charset="0"/>
                                    </a:rPr>
                                    <m:t>O</m:t>
                                  </m:r>
                                </m:e>
                                <m:sub>
                                  <m:r>
                                    <a:rPr lang="en-US" sz="2800" b="0" i="1">
                                      <a:solidFill>
                                        <a:srgbClr val="000000"/>
                                      </a:solidFill>
                                      <a:effectLst/>
                                      <a:latin typeface="Cambria Math" panose="02040503050406030204" pitchFamily="18" charset="0"/>
                                      <a:ea typeface="+mj-ea"/>
                                      <a:cs typeface="Times New Roman" panose="02020603050405020304" pitchFamily="18" charset="0"/>
                                    </a:rPr>
                                    <m:t>3</m:t>
                                  </m:r>
                                </m:sub>
                                <m:sup>
                                  <m:r>
                                    <m:rPr>
                                      <m:nor/>
                                    </m:rPr>
                                    <a:rPr lang="en-US" sz="2800" b="0" i="1">
                                      <a:solidFill>
                                        <a:srgbClr val="000000"/>
                                      </a:solidFill>
                                      <a:effectLst/>
                                      <a:latin typeface="+mj-lt"/>
                                      <a:ea typeface="+mj-ea"/>
                                      <a:cs typeface="Times New Roman" panose="02020603050405020304" pitchFamily="18" charset="0"/>
                                    </a:rPr>
                                    <m:t>−</m:t>
                                  </m:r>
                                </m:sup>
                              </m:sSubSup>
                            </m:oMath>
                          </a14:m>
                          <a:r>
                            <a:rPr lang="zh-CN" sz="2800" b="0" dirty="0">
                              <a:solidFill>
                                <a:srgbClr val="000000"/>
                              </a:solidFill>
                              <a:effectLst/>
                              <a:latin typeface="+mj-lt"/>
                              <a:ea typeface="+mj-ea"/>
                              <a:cs typeface="Times New Roman" panose="02020603050405020304" pitchFamily="18" charset="0"/>
                            </a:rPr>
                            <a:t>等氧化剂氧化</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0065865"/>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956026428"/>
                  </p:ext>
                </p:extLst>
              </p:nvPr>
            </p:nvGraphicFramePr>
            <p:xfrm>
              <a:off x="444660" y="1552927"/>
              <a:ext cx="11407815" cy="4404932"/>
            </p:xfrm>
            <a:graphic>
              <a:graphicData uri="http://schemas.openxmlformats.org/drawingml/2006/table">
                <a:tbl>
                  <a:tblPr firstRow="1" firstCol="1" bandRow="1">
                    <a:tableStyleId>{5C22544A-7EE6-4342-B048-85BDC9FD1C3A}</a:tableStyleId>
                  </a:tblPr>
                  <a:tblGrid>
                    <a:gridCol w="1360991">
                      <a:extLst>
                        <a:ext uri="{9D8B030D-6E8A-4147-A177-3AD203B41FA5}">
                          <a16:colId xmlns="" xmlns:a16="http://schemas.microsoft.com/office/drawing/2014/main" xmlns:a14="http://schemas.microsoft.com/office/drawing/2010/main" val="3243971073"/>
                        </a:ext>
                      </a:extLst>
                    </a:gridCol>
                    <a:gridCol w="5104435">
                      <a:extLst>
                        <a:ext uri="{9D8B030D-6E8A-4147-A177-3AD203B41FA5}">
                          <a16:colId xmlns="" xmlns:a16="http://schemas.microsoft.com/office/drawing/2014/main" xmlns:a14="http://schemas.microsoft.com/office/drawing/2010/main" val="3142710973"/>
                        </a:ext>
                      </a:extLst>
                    </a:gridCol>
                    <a:gridCol w="4942389">
                      <a:extLst>
                        <a:ext uri="{9D8B030D-6E8A-4147-A177-3AD203B41FA5}">
                          <a16:colId xmlns="" xmlns:a16="http://schemas.microsoft.com/office/drawing/2014/main" xmlns:a14="http://schemas.microsoft.com/office/drawing/2010/main" val="419130371"/>
                        </a:ext>
                      </a:extLst>
                    </a:gridCol>
                  </a:tblGrid>
                  <a:tr h="640080">
                    <a:tc>
                      <a:txBody>
                        <a:bodyPr/>
                        <a:lstStyle/>
                        <a:p>
                          <a:pPr algn="ctr">
                            <a:lnSpc>
                              <a:spcPct val="150000"/>
                            </a:lnSpc>
                            <a:spcAft>
                              <a:spcPts val="0"/>
                            </a:spcAft>
                          </a:pPr>
                          <a:r>
                            <a:rPr lang="zh-CN" sz="2800" b="0" dirty="0">
                              <a:solidFill>
                                <a:schemeClr val="tx1"/>
                              </a:solidFill>
                              <a:effectLst/>
                            </a:rPr>
                            <a:t>化合物</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备注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3228528954"/>
                      </a:ext>
                    </a:extLst>
                  </a:tr>
                  <a:tr h="1920240">
                    <a:tc>
                      <a:txBody>
                        <a:bodyPr/>
                        <a:lstStyle/>
                        <a:p>
                          <a:pPr algn="ctr">
                            <a:lnSpc>
                              <a:spcPct val="150000"/>
                            </a:lnSpc>
                            <a:spcAft>
                              <a:spcPts val="0"/>
                            </a:spcAft>
                          </a:pPr>
                          <a:r>
                            <a:rPr lang="zh-CN" sz="2800" b="0" dirty="0">
                              <a:solidFill>
                                <a:schemeClr val="tx1"/>
                              </a:solidFill>
                              <a:effectLst/>
                            </a:rPr>
                            <a:t>氢化物</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dirty="0">
                              <a:solidFill>
                                <a:schemeClr val="tx1"/>
                              </a:solidFill>
                              <a:effectLst/>
                            </a:rPr>
                            <a:t>稳定性</a:t>
                          </a:r>
                          <a:r>
                            <a:rPr lang="en-US" sz="2800" b="0" dirty="0">
                              <a:solidFill>
                                <a:schemeClr val="tx1"/>
                              </a:solidFill>
                              <a:effectLst/>
                            </a:rPr>
                            <a:t>:HF&gt;</a:t>
                          </a:r>
                          <a:r>
                            <a:rPr lang="en-US" sz="2800" b="0" dirty="0" err="1">
                              <a:solidFill>
                                <a:schemeClr val="tx1"/>
                              </a:solidFill>
                              <a:effectLst/>
                            </a:rPr>
                            <a:t>HCl</a:t>
                          </a:r>
                          <a:r>
                            <a:rPr lang="en-US" sz="2800" b="0" dirty="0">
                              <a:solidFill>
                                <a:schemeClr val="tx1"/>
                              </a:solidFill>
                              <a:effectLst/>
                            </a:rPr>
                            <a:t>&gt;</a:t>
                          </a:r>
                          <a:r>
                            <a:rPr lang="en-US" sz="2800" b="0" dirty="0" err="1">
                              <a:solidFill>
                                <a:schemeClr val="tx1"/>
                              </a:solidFill>
                              <a:effectLst/>
                            </a:rPr>
                            <a:t>HBr</a:t>
                          </a:r>
                          <a:r>
                            <a:rPr lang="en-US" sz="2800" b="0" dirty="0">
                              <a:solidFill>
                                <a:schemeClr val="tx1"/>
                              </a:solidFill>
                              <a:effectLst/>
                            </a:rPr>
                            <a:t>&gt;HI</a:t>
                          </a:r>
                          <a:endParaRPr lang="zh-CN" sz="2800" b="0" dirty="0">
                            <a:solidFill>
                              <a:schemeClr val="tx1"/>
                            </a:solidFill>
                            <a:effectLst/>
                          </a:endParaRPr>
                        </a:p>
                        <a:p>
                          <a:pPr>
                            <a:lnSpc>
                              <a:spcPct val="150000"/>
                            </a:lnSpc>
                            <a:spcAft>
                              <a:spcPts val="0"/>
                            </a:spcAft>
                          </a:pPr>
                          <a:r>
                            <a:rPr lang="zh-CN" sz="2800" b="0" dirty="0">
                              <a:solidFill>
                                <a:schemeClr val="tx1"/>
                              </a:solidFill>
                              <a:effectLst/>
                            </a:rPr>
                            <a:t>还原性</a:t>
                          </a:r>
                          <a:r>
                            <a:rPr lang="en-US" sz="2800" b="0" dirty="0">
                              <a:solidFill>
                                <a:schemeClr val="tx1"/>
                              </a:solidFill>
                              <a:effectLst/>
                            </a:rPr>
                            <a:t>:HF&lt;</a:t>
                          </a:r>
                          <a:r>
                            <a:rPr lang="en-US" sz="2800" b="0" dirty="0" err="1">
                              <a:solidFill>
                                <a:schemeClr val="tx1"/>
                              </a:solidFill>
                              <a:effectLst/>
                            </a:rPr>
                            <a:t>HCl</a:t>
                          </a:r>
                          <a:r>
                            <a:rPr lang="en-US" sz="2800" b="0" dirty="0">
                              <a:solidFill>
                                <a:schemeClr val="tx1"/>
                              </a:solidFill>
                              <a:effectLst/>
                            </a:rPr>
                            <a:t>&lt;</a:t>
                          </a:r>
                          <a:r>
                            <a:rPr lang="en-US" sz="2800" b="0" dirty="0" err="1">
                              <a:solidFill>
                                <a:schemeClr val="tx1"/>
                              </a:solidFill>
                              <a:effectLst/>
                            </a:rPr>
                            <a:t>HBr</a:t>
                          </a:r>
                          <a:r>
                            <a:rPr lang="en-US" sz="2800" b="0" dirty="0">
                              <a:solidFill>
                                <a:schemeClr val="tx1"/>
                              </a:solidFill>
                              <a:effectLst/>
                            </a:rPr>
                            <a:t>&lt;HI</a:t>
                          </a:r>
                          <a:endParaRPr lang="zh-CN" sz="2800" b="0" dirty="0">
                            <a:solidFill>
                              <a:schemeClr val="tx1"/>
                            </a:solidFill>
                            <a:effectLst/>
                          </a:endParaRPr>
                        </a:p>
                        <a:p>
                          <a:pPr>
                            <a:lnSpc>
                              <a:spcPct val="150000"/>
                            </a:lnSpc>
                            <a:spcAft>
                              <a:spcPts val="0"/>
                            </a:spcAft>
                          </a:pPr>
                          <a:r>
                            <a:rPr lang="zh-CN" sz="2800" b="0" dirty="0">
                              <a:solidFill>
                                <a:schemeClr val="tx1"/>
                              </a:solidFill>
                              <a:effectLst/>
                            </a:rPr>
                            <a:t>水溶液的酸性</a:t>
                          </a:r>
                          <a:r>
                            <a:rPr lang="en-US" sz="2800" b="0" dirty="0">
                              <a:solidFill>
                                <a:schemeClr val="tx1"/>
                              </a:solidFill>
                              <a:effectLst/>
                            </a:rPr>
                            <a:t>:HF&lt;</a:t>
                          </a:r>
                          <a:r>
                            <a:rPr lang="en-US" sz="2800" b="0" dirty="0" err="1">
                              <a:solidFill>
                                <a:schemeClr val="tx1"/>
                              </a:solidFill>
                              <a:effectLst/>
                            </a:rPr>
                            <a:t>HCl</a:t>
                          </a:r>
                          <a:r>
                            <a:rPr lang="en-US" sz="2800" b="0" dirty="0">
                              <a:solidFill>
                                <a:schemeClr val="tx1"/>
                              </a:solidFill>
                              <a:effectLst/>
                            </a:rPr>
                            <a:t>&lt;</a:t>
                          </a:r>
                          <a:r>
                            <a:rPr lang="en-US" sz="2800" b="0" dirty="0" err="1">
                              <a:solidFill>
                                <a:schemeClr val="tx1"/>
                              </a:solidFill>
                              <a:effectLst/>
                            </a:rPr>
                            <a:t>HBr</a:t>
                          </a:r>
                          <a:r>
                            <a:rPr lang="en-US" sz="2800" b="0" dirty="0">
                              <a:solidFill>
                                <a:schemeClr val="tx1"/>
                              </a:solidFill>
                              <a:effectLst/>
                            </a:rPr>
                            <a:t>&lt;HI</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800" b="0" dirty="0">
                              <a:solidFill>
                                <a:schemeClr val="tx1"/>
                              </a:solidFill>
                              <a:effectLst/>
                            </a:rPr>
                            <a:t>HF</a:t>
                          </a:r>
                          <a:r>
                            <a:rPr lang="zh-CN" sz="2800" b="0" dirty="0">
                              <a:solidFill>
                                <a:schemeClr val="tx1"/>
                              </a:solidFill>
                              <a:effectLst/>
                            </a:rPr>
                            <a:t>几乎没有还原性</a:t>
                          </a:r>
                          <a:r>
                            <a:rPr lang="en-US" sz="2800" b="0" dirty="0">
                              <a:solidFill>
                                <a:schemeClr val="tx1"/>
                              </a:solidFill>
                              <a:effectLst/>
                            </a:rPr>
                            <a:t>;HF</a:t>
                          </a:r>
                          <a:r>
                            <a:rPr lang="zh-CN" sz="2800" b="0" dirty="0">
                              <a:solidFill>
                                <a:schemeClr val="tx1"/>
                              </a:solidFill>
                              <a:effectLst/>
                            </a:rPr>
                            <a:t>为弱酸</a:t>
                          </a:r>
                          <a:r>
                            <a:rPr lang="en-US" sz="2800" b="0" dirty="0">
                              <a:solidFill>
                                <a:schemeClr val="tx1"/>
                              </a:solidFill>
                              <a:effectLst/>
                            </a:rPr>
                            <a:t>,</a:t>
                          </a:r>
                          <a:r>
                            <a:rPr lang="en-US" sz="2800" b="0" dirty="0" err="1">
                              <a:solidFill>
                                <a:schemeClr val="tx1"/>
                              </a:solidFill>
                              <a:effectLst/>
                            </a:rPr>
                            <a:t>HCl</a:t>
                          </a:r>
                          <a:r>
                            <a:rPr lang="zh-CN" sz="2800" b="0" dirty="0">
                              <a:solidFill>
                                <a:schemeClr val="tx1"/>
                              </a:solidFill>
                              <a:effectLst/>
                            </a:rPr>
                            <a:t>、</a:t>
                          </a:r>
                          <a:r>
                            <a:rPr lang="en-US" sz="2800" b="0" dirty="0" err="1">
                              <a:solidFill>
                                <a:schemeClr val="tx1"/>
                              </a:solidFill>
                              <a:effectLst/>
                            </a:rPr>
                            <a:t>HBr</a:t>
                          </a:r>
                          <a:r>
                            <a:rPr lang="zh-CN" sz="2800" b="0" dirty="0">
                              <a:solidFill>
                                <a:schemeClr val="tx1"/>
                              </a:solidFill>
                              <a:effectLst/>
                            </a:rPr>
                            <a:t>、</a:t>
                          </a:r>
                          <a:r>
                            <a:rPr lang="en-US" sz="2800" b="0" dirty="0">
                              <a:solidFill>
                                <a:schemeClr val="tx1"/>
                              </a:solidFill>
                              <a:effectLst/>
                            </a:rPr>
                            <a:t>HI</a:t>
                          </a:r>
                          <a:r>
                            <a:rPr lang="zh-CN" sz="2800" b="0" dirty="0">
                              <a:solidFill>
                                <a:schemeClr val="tx1"/>
                              </a:solidFill>
                              <a:effectLst/>
                            </a:rPr>
                            <a:t>均为强酸</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3200183538"/>
                      </a:ext>
                    </a:extLst>
                  </a:tr>
                  <a:tr h="1844612">
                    <a:tc>
                      <a:txBody>
                        <a:bodyPr/>
                        <a:lstStyle/>
                        <a:p>
                          <a:pPr algn="ctr">
                            <a:lnSpc>
                              <a:spcPct val="150000"/>
                            </a:lnSpc>
                            <a:spcAft>
                              <a:spcPts val="0"/>
                            </a:spcAft>
                          </a:pPr>
                          <a:r>
                            <a:rPr lang="zh-CN" sz="2800" b="0">
                              <a:solidFill>
                                <a:srgbClr val="000000"/>
                              </a:solidFill>
                              <a:effectLst/>
                              <a:latin typeface="+mj-lt"/>
                              <a:ea typeface="+mj-ea"/>
                              <a:cs typeface="Times New Roman" panose="02020603050405020304" pitchFamily="18" charset="0"/>
                            </a:rPr>
                            <a:t>金属卤</a:t>
                          </a:r>
                        </a:p>
                        <a:p>
                          <a:pPr algn="ctr">
                            <a:lnSpc>
                              <a:spcPct val="150000"/>
                            </a:lnSpc>
                            <a:spcAft>
                              <a:spcPts val="0"/>
                            </a:spcAft>
                          </a:pPr>
                          <a:r>
                            <a:rPr lang="zh-CN" sz="2800" b="0">
                              <a:solidFill>
                                <a:srgbClr val="000000"/>
                              </a:solidFill>
                              <a:effectLst/>
                              <a:latin typeface="+mj-lt"/>
                              <a:ea typeface="+mj-ea"/>
                              <a:cs typeface="Times New Roman" panose="02020603050405020304" pitchFamily="18" charset="0"/>
                            </a:rPr>
                            <a:t>化物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a:solidFill>
                                <a:srgbClr val="000000"/>
                              </a:solidFill>
                              <a:effectLst/>
                              <a:latin typeface="+mj-lt"/>
                              <a:ea typeface="+mj-ea"/>
                              <a:cs typeface="Times New Roman" panose="02020603050405020304" pitchFamily="18" charset="0"/>
                            </a:rPr>
                            <a:t>卤离子的还原性</a:t>
                          </a:r>
                          <a:r>
                            <a:rPr lang="en-US" sz="2800" b="0">
                              <a:solidFill>
                                <a:srgbClr val="000000"/>
                              </a:solidFill>
                              <a:effectLst/>
                              <a:latin typeface="+mj-lt"/>
                              <a:ea typeface="+mj-ea"/>
                              <a:cs typeface="Times New Roman" panose="02020603050405020304" pitchFamily="18" charset="0"/>
                            </a:rPr>
                            <a:t>:F</a:t>
                          </a:r>
                          <a:r>
                            <a:rPr lang="en-US" sz="2800" b="0" baseline="30000">
                              <a:solidFill>
                                <a:srgbClr val="000000"/>
                              </a:solidFill>
                              <a:effectLst/>
                              <a:latin typeface="+mj-lt"/>
                              <a:ea typeface="+mj-ea"/>
                              <a:cs typeface="Times New Roman" panose="02020603050405020304" pitchFamily="18" charset="0"/>
                            </a:rPr>
                            <a:t>-</a:t>
                          </a:r>
                          <a:r>
                            <a:rPr lang="en-US" sz="2800" b="0">
                              <a:solidFill>
                                <a:srgbClr val="000000"/>
                              </a:solidFill>
                              <a:effectLst/>
                              <a:latin typeface="+mj-lt"/>
                              <a:ea typeface="+mj-ea"/>
                              <a:cs typeface="Times New Roman" panose="02020603050405020304" pitchFamily="18" charset="0"/>
                            </a:rPr>
                            <a:t>&lt;Cl</a:t>
                          </a:r>
                          <a:r>
                            <a:rPr lang="en-US" sz="2800" b="0" baseline="30000">
                              <a:solidFill>
                                <a:srgbClr val="000000"/>
                              </a:solidFill>
                              <a:effectLst/>
                              <a:latin typeface="+mj-lt"/>
                              <a:ea typeface="+mj-ea"/>
                              <a:cs typeface="Times New Roman" panose="02020603050405020304" pitchFamily="18" charset="0"/>
                            </a:rPr>
                            <a:t>-</a:t>
                          </a:r>
                          <a:r>
                            <a:rPr lang="en-US" sz="2800" b="0">
                              <a:solidFill>
                                <a:srgbClr val="000000"/>
                              </a:solidFill>
                              <a:effectLst/>
                              <a:latin typeface="+mj-lt"/>
                              <a:ea typeface="+mj-ea"/>
                              <a:cs typeface="Times New Roman" panose="02020603050405020304" pitchFamily="18" charset="0"/>
                            </a:rPr>
                            <a:t>&lt;Br</a:t>
                          </a:r>
                          <a:r>
                            <a:rPr lang="en-US" sz="2800" b="0" baseline="30000">
                              <a:solidFill>
                                <a:srgbClr val="000000"/>
                              </a:solidFill>
                              <a:effectLst/>
                              <a:latin typeface="+mj-lt"/>
                              <a:ea typeface="+mj-ea"/>
                              <a:cs typeface="Times New Roman" panose="02020603050405020304" pitchFamily="18" charset="0"/>
                            </a:rPr>
                            <a:t>-</a:t>
                          </a:r>
                          <a:r>
                            <a:rPr lang="en-US" sz="2800" b="0">
                              <a:solidFill>
                                <a:srgbClr val="000000"/>
                              </a:solidFill>
                              <a:effectLst/>
                              <a:latin typeface="+mj-lt"/>
                              <a:ea typeface="+mj-ea"/>
                              <a:cs typeface="Times New Roman" panose="02020603050405020304" pitchFamily="18" charset="0"/>
                            </a:rPr>
                            <a:t>&lt;I</a:t>
                          </a:r>
                          <a:r>
                            <a:rPr lang="en-US" sz="2800" b="0" baseline="30000">
                              <a:solidFill>
                                <a:srgbClr val="000000"/>
                              </a:solidFill>
                              <a:effectLst/>
                              <a:latin typeface="+mj-lt"/>
                              <a:ea typeface="+mj-ea"/>
                              <a:cs typeface="Times New Roman" panose="02020603050405020304" pitchFamily="18" charset="0"/>
                            </a:rPr>
                            <a:t>-</a:t>
                          </a:r>
                          <a:endParaRPr lang="zh-CN" sz="2800" b="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30826" t="-139404" r="-123" b="-11921"/>
                          </a:stretch>
                        </a:blipFill>
                      </a:tcPr>
                    </a:tc>
                    <a:extLst>
                      <a:ext uri="{0D108BD9-81ED-4DB2-BD59-A6C34878D82A}">
                        <a16:rowId xmlns="" xmlns:a16="http://schemas.microsoft.com/office/drawing/2014/main" xmlns:a14="http://schemas.microsoft.com/office/drawing/2010/main" val="460065865"/>
                      </a:ext>
                    </a:extLst>
                  </a:tr>
                </a:tbl>
              </a:graphicData>
            </a:graphic>
          </p:graphicFrame>
        </mc:Fallback>
      </mc:AlternateContent>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582139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1495" y="729341"/>
            <a:ext cx="11726462" cy="580865"/>
          </a:xfrm>
          <a:prstGeom prst="rect">
            <a:avLst/>
          </a:prstGeom>
        </p:spPr>
        <p:txBody>
          <a:bodyPr wrap="square">
            <a:spAutoFit/>
          </a:bodyPr>
          <a:lstStyle/>
          <a:p>
            <a:pPr algn="r">
              <a:lnSpc>
                <a:spcPct val="150000"/>
              </a:lnSpc>
            </a:pPr>
            <a:r>
              <a:rPr lang="en-US" altLang="zh-CN" sz="2400" dirty="0"/>
              <a:t>[</a:t>
            </a:r>
            <a:r>
              <a:rPr lang="zh-CN" altLang="en-US" sz="2400" dirty="0"/>
              <a:t>续表</a:t>
            </a:r>
            <a:r>
              <a:rPr lang="en-US" altLang="zh-CN" sz="2400" dirty="0"/>
              <a:t>]</a:t>
            </a:r>
            <a:endParaRPr lang="zh-CN" altLang="zh-CN" sz="24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846920945"/>
                  </p:ext>
                </p:extLst>
              </p:nvPr>
            </p:nvGraphicFramePr>
            <p:xfrm>
              <a:off x="444660" y="1552927"/>
              <a:ext cx="11407815" cy="4315542"/>
            </p:xfrm>
            <a:graphic>
              <a:graphicData uri="http://schemas.openxmlformats.org/drawingml/2006/table">
                <a:tbl>
                  <a:tblPr firstRow="1" firstCol="1" bandRow="1">
                    <a:tableStyleId>{5C22544A-7EE6-4342-B048-85BDC9FD1C3A}</a:tableStyleId>
                  </a:tblPr>
                  <a:tblGrid>
                    <a:gridCol w="2506884">
                      <a:extLst>
                        <a:ext uri="{9D8B030D-6E8A-4147-A177-3AD203B41FA5}">
                          <a16:colId xmlns:a16="http://schemas.microsoft.com/office/drawing/2014/main" xmlns="" val="3243971073"/>
                        </a:ext>
                      </a:extLst>
                    </a:gridCol>
                    <a:gridCol w="2106593">
                      <a:extLst>
                        <a:ext uri="{9D8B030D-6E8A-4147-A177-3AD203B41FA5}">
                          <a16:colId xmlns:a16="http://schemas.microsoft.com/office/drawing/2014/main" xmlns="" val="3142710973"/>
                        </a:ext>
                      </a:extLst>
                    </a:gridCol>
                    <a:gridCol w="6794338">
                      <a:extLst>
                        <a:ext uri="{9D8B030D-6E8A-4147-A177-3AD203B41FA5}">
                          <a16:colId xmlns:a16="http://schemas.microsoft.com/office/drawing/2014/main" xmlns="" val="419130371"/>
                        </a:ext>
                      </a:extLst>
                    </a:gridCol>
                  </a:tblGrid>
                  <a:tr h="585074">
                    <a:tc>
                      <a:txBody>
                        <a:bodyPr/>
                        <a:lstStyle/>
                        <a:p>
                          <a:pPr algn="ctr">
                            <a:lnSpc>
                              <a:spcPct val="150000"/>
                            </a:lnSpc>
                            <a:spcAft>
                              <a:spcPts val="0"/>
                            </a:spcAft>
                          </a:pPr>
                          <a:r>
                            <a:rPr lang="zh-CN" sz="2800" b="0" dirty="0">
                              <a:solidFill>
                                <a:schemeClr val="tx1"/>
                              </a:solidFill>
                              <a:effectLst/>
                              <a:latin typeface="+mj-lt"/>
                              <a:ea typeface="+mj-ea"/>
                            </a:rPr>
                            <a:t>化合物</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latin typeface="+mj-lt"/>
                              <a:ea typeface="+mj-ea"/>
                            </a:rPr>
                            <a:t>性质</a:t>
                          </a:r>
                          <a:endParaRPr lang="zh-CN" sz="2800" b="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latin typeface="+mj-lt"/>
                              <a:ea typeface="+mj-ea"/>
                            </a:rPr>
                            <a:t>备注</a:t>
                          </a:r>
                          <a:endParaRPr lang="zh-CN" sz="2800" b="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8528954"/>
                      </a:ext>
                    </a:extLst>
                  </a:tr>
                  <a:tr h="1755222">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次卤酸盐</a:t>
                          </a:r>
                          <a:endParaRPr lang="en-US" altLang="zh-CN" sz="2800" b="0" dirty="0">
                            <a:solidFill>
                              <a:srgbClr val="000000"/>
                            </a:solidFill>
                            <a:effectLst/>
                            <a:latin typeface="+mj-lt"/>
                            <a:ea typeface="+mj-ea"/>
                            <a:cs typeface="Times New Roman" panose="02020603050405020304" pitchFamily="18" charset="0"/>
                          </a:endParaRPr>
                        </a:p>
                        <a:p>
                          <a:pPr algn="ctr">
                            <a:lnSpc>
                              <a:spcPct val="150000"/>
                            </a:lnSpc>
                            <a:spcAft>
                              <a:spcPts val="0"/>
                            </a:spcAft>
                          </a:pPr>
                          <a:r>
                            <a:rPr lang="en-US" sz="2800" b="0" dirty="0">
                              <a:solidFill>
                                <a:srgbClr val="000000"/>
                              </a:solidFill>
                              <a:effectLst/>
                              <a:latin typeface="+mj-lt"/>
                              <a:ea typeface="+mj-ea"/>
                              <a:cs typeface="Times New Roman" panose="02020603050405020304" pitchFamily="18" charset="0"/>
                            </a:rPr>
                            <a:t>(XO</a:t>
                          </a:r>
                          <a:r>
                            <a:rPr lang="en-US" sz="2800" b="0" baseline="3000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a:t>
                          </a:r>
                        </a:p>
                        <a:p>
                          <a:pPr algn="ctr">
                            <a:lnSpc>
                              <a:spcPct val="150000"/>
                            </a:lnSpc>
                            <a:spcAft>
                              <a:spcPts val="0"/>
                            </a:spcAft>
                          </a:pPr>
                          <a:r>
                            <a:rPr lang="en-US" sz="2800" b="0" dirty="0">
                              <a:solidFill>
                                <a:srgbClr val="000000"/>
                              </a:solidFill>
                              <a:effectLst/>
                              <a:latin typeface="+mj-lt"/>
                              <a:ea typeface="+mj-ea"/>
                              <a:cs typeface="Times New Roman" panose="02020603050405020304" pitchFamily="18" charset="0"/>
                            </a:rPr>
                            <a:t>F</a:t>
                          </a:r>
                          <a:r>
                            <a:rPr lang="zh-CN" sz="2800" b="0" dirty="0">
                              <a:solidFill>
                                <a:srgbClr val="000000"/>
                              </a:solidFill>
                              <a:effectLst/>
                              <a:latin typeface="+mj-lt"/>
                              <a:ea typeface="+mj-ea"/>
                              <a:cs typeface="Times New Roman" panose="02020603050405020304" pitchFamily="18" charset="0"/>
                            </a:rPr>
                            <a:t>除外</a:t>
                          </a:r>
                          <a:r>
                            <a:rPr lang="en-US" sz="2800" b="0" dirty="0">
                              <a:solidFill>
                                <a:srgbClr val="000000"/>
                              </a:solidFill>
                              <a:effectLst/>
                              <a:latin typeface="+mj-lt"/>
                              <a:ea typeface="+mj-ea"/>
                              <a:cs typeface="Times New Roman" panose="02020603050405020304" pitchFamily="18" charset="0"/>
                            </a:rPr>
                            <a:t>)</a:t>
                          </a:r>
                          <a:endParaRPr lang="zh-CN" sz="2800" b="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均具有</a:t>
                          </a:r>
                          <a:endParaRPr lang="en-US" altLang="zh-CN" sz="2800" b="0" dirty="0">
                            <a:solidFill>
                              <a:srgbClr val="000000"/>
                            </a:solidFill>
                            <a:effectLst/>
                            <a:latin typeface="+mj-lt"/>
                            <a:ea typeface="+mj-ea"/>
                            <a:cs typeface="Times New Roman" panose="02020603050405020304" pitchFamily="18" charset="0"/>
                          </a:endParaRPr>
                        </a:p>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氧化性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dirty="0">
                              <a:solidFill>
                                <a:srgbClr val="000000"/>
                              </a:solidFill>
                              <a:effectLst/>
                              <a:latin typeface="+mj-lt"/>
                              <a:ea typeface="+mj-ea"/>
                              <a:cs typeface="Times New Roman" panose="02020603050405020304" pitchFamily="18" charset="0"/>
                            </a:rPr>
                            <a:t>次卤酸盐能氧化相应的卤离子生成卤素单质</a:t>
                          </a:r>
                          <a:r>
                            <a:rPr lang="en-US" sz="2800" b="0" dirty="0">
                              <a:solidFill>
                                <a:srgbClr val="000000"/>
                              </a:solidFill>
                              <a:effectLst/>
                              <a:latin typeface="+mj-lt"/>
                              <a:ea typeface="+mj-ea"/>
                              <a:cs typeface="Times New Roman" panose="02020603050405020304" pitchFamily="18" charset="0"/>
                            </a:rPr>
                            <a:t>(F</a:t>
                          </a:r>
                          <a:r>
                            <a:rPr lang="zh-CN" sz="2800" b="0" dirty="0">
                              <a:solidFill>
                                <a:srgbClr val="000000"/>
                              </a:solidFill>
                              <a:effectLst/>
                              <a:latin typeface="+mj-lt"/>
                              <a:ea typeface="+mj-ea"/>
                              <a:cs typeface="Times New Roman" panose="02020603050405020304" pitchFamily="18" charset="0"/>
                            </a:rPr>
                            <a:t>除外</a:t>
                          </a:r>
                          <a:r>
                            <a:rPr lang="en-US" sz="2800" b="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如</a:t>
                          </a:r>
                          <a:r>
                            <a:rPr lang="en-US" sz="2800" b="0" dirty="0" err="1">
                              <a:solidFill>
                                <a:srgbClr val="000000"/>
                              </a:solidFill>
                              <a:effectLst/>
                              <a:latin typeface="+mj-lt"/>
                              <a:ea typeface="+mj-ea"/>
                              <a:cs typeface="Times New Roman" panose="02020603050405020304" pitchFamily="18" charset="0"/>
                            </a:rPr>
                            <a:t>ClO</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+Cl</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+2H</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      Cl</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↑+H</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0183538"/>
                      </a:ext>
                    </a:extLst>
                  </a:tr>
                  <a:tr h="1755222">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卤酸盐</a:t>
                          </a:r>
                        </a:p>
                        <a:p>
                          <a:pPr algn="ctr">
                            <a:lnSpc>
                              <a:spcPct val="150000"/>
                            </a:lnSpc>
                            <a:spcAft>
                              <a:spcPts val="0"/>
                            </a:spcAft>
                          </a:pPr>
                          <a:r>
                            <a:rPr lang="en-US" sz="2800" b="0" dirty="0">
                              <a:solidFill>
                                <a:srgbClr val="000000"/>
                              </a:solidFill>
                              <a:effectLst/>
                              <a:latin typeface="+mj-lt"/>
                              <a:ea typeface="+mj-ea"/>
                              <a:cs typeface="Times New Roman" panose="02020603050405020304" pitchFamily="18" charset="0"/>
                            </a:rPr>
                            <a:t>(X</a:t>
                          </a:r>
                          <a14:m>
                            <m:oMath xmlns:m="http://schemas.openxmlformats.org/officeDocument/2006/math">
                              <m:sSubSup>
                                <m:sSubSupPr>
                                  <m:ctrlPr>
                                    <a:rPr lang="zh-CN" sz="28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rgbClr val="000000"/>
                                      </a:solidFill>
                                      <a:effectLst/>
                                      <a:latin typeface="+mn-lt"/>
                                      <a:ea typeface="+mn-ea"/>
                                      <a:cs typeface="Times New Roman" panose="02020603050405020304" pitchFamily="18" charset="0"/>
                                    </a:rPr>
                                    <m:t>O</m:t>
                                  </m:r>
                                </m:e>
                                <m:sub>
                                  <m:r>
                                    <a:rPr lang="en-US" sz="2800" b="0" i="1">
                                      <a:solidFill>
                                        <a:srgbClr val="000000"/>
                                      </a:solidFill>
                                      <a:effectLst/>
                                      <a:latin typeface="Cambria Math" panose="02040503050406030204" pitchFamily="18" charset="0"/>
                                      <a:ea typeface="+mj-ea"/>
                                      <a:cs typeface="Times New Roman" panose="02020603050405020304" pitchFamily="18" charset="0"/>
                                    </a:rPr>
                                    <m:t>3</m:t>
                                  </m:r>
                                </m:sub>
                                <m:sup>
                                  <m:r>
                                    <m:rPr>
                                      <m:nor/>
                                    </m:rPr>
                                    <a:rPr lang="en-US" sz="2800" b="0" i="1">
                                      <a:solidFill>
                                        <a:srgbClr val="000000"/>
                                      </a:solidFill>
                                      <a:effectLst/>
                                      <a:latin typeface="+mj-lt"/>
                                      <a:ea typeface="+mj-ea"/>
                                      <a:cs typeface="Times New Roman" panose="02020603050405020304" pitchFamily="18" charset="0"/>
                                    </a:rPr>
                                    <m:t>−</m:t>
                                  </m:r>
                                </m:sup>
                              </m:sSubSup>
                            </m:oMath>
                          </a14:m>
                          <a:r>
                            <a:rPr lang="zh-CN" sz="2800" b="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F</a:t>
                          </a:r>
                          <a:r>
                            <a:rPr lang="zh-CN" sz="2800" b="0" dirty="0">
                              <a:solidFill>
                                <a:srgbClr val="000000"/>
                              </a:solidFill>
                              <a:effectLst/>
                              <a:latin typeface="+mj-lt"/>
                              <a:ea typeface="+mj-ea"/>
                              <a:cs typeface="Times New Roman" panose="02020603050405020304" pitchFamily="18" charset="0"/>
                            </a:rPr>
                            <a:t>除外</a:t>
                          </a:r>
                          <a:r>
                            <a:rPr lang="en-US" sz="2800" b="0" dirty="0">
                              <a:solidFill>
                                <a:srgbClr val="000000"/>
                              </a:solidFill>
                              <a:effectLst/>
                              <a:latin typeface="+mj-lt"/>
                              <a:ea typeface="+mj-ea"/>
                              <a:cs typeface="Times New Roman" panose="02020603050405020304" pitchFamily="18" charset="0"/>
                            </a:rPr>
                            <a:t>)</a:t>
                          </a:r>
                          <a:endParaRPr lang="zh-CN" sz="2800" b="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均具有</a:t>
                          </a:r>
                          <a:endParaRPr lang="en-US" altLang="zh-CN" sz="2800" b="0" dirty="0">
                            <a:solidFill>
                              <a:srgbClr val="000000"/>
                            </a:solidFill>
                            <a:effectLst/>
                            <a:latin typeface="+mj-lt"/>
                            <a:ea typeface="+mj-ea"/>
                            <a:cs typeface="Times New Roman" panose="02020603050405020304" pitchFamily="18" charset="0"/>
                          </a:endParaRPr>
                        </a:p>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氧化性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dirty="0">
                              <a:solidFill>
                                <a:srgbClr val="000000"/>
                              </a:solidFill>
                              <a:effectLst/>
                              <a:latin typeface="+mj-lt"/>
                              <a:ea typeface="+mj-ea"/>
                              <a:cs typeface="Times New Roman" panose="02020603050405020304" pitchFamily="18" charset="0"/>
                            </a:rPr>
                            <a:t>卤酸盐能氧化相应的卤离子生成卤素单质</a:t>
                          </a:r>
                          <a:r>
                            <a:rPr lang="en-US" sz="2800" b="0" dirty="0">
                              <a:solidFill>
                                <a:srgbClr val="000000"/>
                              </a:solidFill>
                              <a:effectLst/>
                              <a:latin typeface="+mj-lt"/>
                              <a:ea typeface="+mj-ea"/>
                              <a:cs typeface="Times New Roman" panose="02020603050405020304" pitchFamily="18" charset="0"/>
                            </a:rPr>
                            <a:t>(F</a:t>
                          </a:r>
                          <a:r>
                            <a:rPr lang="zh-CN" sz="2800" b="0" dirty="0">
                              <a:solidFill>
                                <a:srgbClr val="000000"/>
                              </a:solidFill>
                              <a:effectLst/>
                              <a:latin typeface="+mj-lt"/>
                              <a:ea typeface="+mj-ea"/>
                              <a:cs typeface="Times New Roman" panose="02020603050405020304" pitchFamily="18" charset="0"/>
                            </a:rPr>
                            <a:t>除外</a:t>
                          </a:r>
                          <a:r>
                            <a:rPr lang="en-US" sz="2800" b="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如</a:t>
                          </a:r>
                          <a:r>
                            <a:rPr lang="en-US" sz="2800" b="0" dirty="0">
                              <a:solidFill>
                                <a:srgbClr val="000000"/>
                              </a:solidFill>
                              <a:effectLst/>
                              <a:latin typeface="+mj-lt"/>
                              <a:ea typeface="+mj-ea"/>
                              <a:cs typeface="Times New Roman" panose="02020603050405020304" pitchFamily="18" charset="0"/>
                            </a:rPr>
                            <a:t>Cl</a:t>
                          </a:r>
                          <a14:m>
                            <m:oMath xmlns:m="http://schemas.openxmlformats.org/officeDocument/2006/math">
                              <m:sSubSup>
                                <m:sSubSupPr>
                                  <m:ctrlPr>
                                    <a:rPr lang="zh-CN" sz="2800" b="0" i="1">
                                      <a:solidFill>
                                        <a:srgbClr val="000000"/>
                                      </a:solidFill>
                                      <a:effectLst/>
                                      <a:latin typeface="Cambria Math" panose="02040503050406030204" pitchFamily="18" charset="0"/>
                                      <a:ea typeface="+mj-ea"/>
                                      <a:cs typeface="Times New Roman" panose="02020603050405020304" pitchFamily="18" charset="0"/>
                                    </a:rPr>
                                  </m:ctrlPr>
                                </m:sSubSupPr>
                                <m:e>
                                  <m:r>
                                    <a:rPr lang="en-US" sz="2800" b="0" i="1">
                                      <a:solidFill>
                                        <a:srgbClr val="000000"/>
                                      </a:solidFill>
                                      <a:effectLst/>
                                      <a:latin typeface="Cambria Math" panose="02040503050406030204" pitchFamily="18" charset="0"/>
                                      <a:ea typeface="+mj-ea"/>
                                      <a:cs typeface="Times New Roman" panose="02020603050405020304" pitchFamily="18" charset="0"/>
                                    </a:rPr>
                                    <m:t>𝑂</m:t>
                                  </m:r>
                                </m:e>
                                <m:sub>
                                  <m:r>
                                    <a:rPr lang="en-US" sz="2800" b="0" i="1">
                                      <a:solidFill>
                                        <a:srgbClr val="000000"/>
                                      </a:solidFill>
                                      <a:effectLst/>
                                      <a:latin typeface="Cambria Math" panose="02040503050406030204" pitchFamily="18" charset="0"/>
                                      <a:ea typeface="+mj-ea"/>
                                      <a:cs typeface="Times New Roman" panose="02020603050405020304" pitchFamily="18" charset="0"/>
                                    </a:rPr>
                                    <m:t>3</m:t>
                                  </m:r>
                                </m:sub>
                                <m:sup>
                                  <m:r>
                                    <m:rPr>
                                      <m:nor/>
                                    </m:rPr>
                                    <a:rPr lang="en-US" sz="2800" b="0" i="1">
                                      <a:solidFill>
                                        <a:srgbClr val="000000"/>
                                      </a:solidFill>
                                      <a:effectLst/>
                                      <a:latin typeface="+mj-lt"/>
                                      <a:ea typeface="+mj-ea"/>
                                      <a:cs typeface="Times New Roman" panose="02020603050405020304" pitchFamily="18" charset="0"/>
                                    </a:rPr>
                                    <m:t>−</m:t>
                                  </m:r>
                                </m:sup>
                              </m:sSubSup>
                            </m:oMath>
                          </a14:m>
                          <a:r>
                            <a:rPr lang="en-US" sz="2800" b="0" dirty="0">
                              <a:solidFill>
                                <a:srgbClr val="000000"/>
                              </a:solidFill>
                              <a:effectLst/>
                              <a:latin typeface="+mj-lt"/>
                              <a:ea typeface="+mj-ea"/>
                              <a:cs typeface="Times New Roman" panose="02020603050405020304" pitchFamily="18" charset="0"/>
                            </a:rPr>
                            <a:t>+5Cl</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+6H</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      3Cl</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↑+3H</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0065865"/>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846920945"/>
                  </p:ext>
                </p:extLst>
              </p:nvPr>
            </p:nvGraphicFramePr>
            <p:xfrm>
              <a:off x="444660" y="1552927"/>
              <a:ext cx="11407815" cy="4315542"/>
            </p:xfrm>
            <a:graphic>
              <a:graphicData uri="http://schemas.openxmlformats.org/drawingml/2006/table">
                <a:tbl>
                  <a:tblPr firstRow="1" firstCol="1" bandRow="1">
                    <a:tableStyleId>{5C22544A-7EE6-4342-B048-85BDC9FD1C3A}</a:tableStyleId>
                  </a:tblPr>
                  <a:tblGrid>
                    <a:gridCol w="2506884">
                      <a:extLst>
                        <a:ext uri="{9D8B030D-6E8A-4147-A177-3AD203B41FA5}">
                          <a16:colId xmlns="" xmlns:a16="http://schemas.microsoft.com/office/drawing/2014/main" xmlns:a14="http://schemas.microsoft.com/office/drawing/2010/main" val="3243971073"/>
                        </a:ext>
                      </a:extLst>
                    </a:gridCol>
                    <a:gridCol w="2106593">
                      <a:extLst>
                        <a:ext uri="{9D8B030D-6E8A-4147-A177-3AD203B41FA5}">
                          <a16:colId xmlns="" xmlns:a16="http://schemas.microsoft.com/office/drawing/2014/main" xmlns:a14="http://schemas.microsoft.com/office/drawing/2010/main" val="3142710973"/>
                        </a:ext>
                      </a:extLst>
                    </a:gridCol>
                    <a:gridCol w="6794338">
                      <a:extLst>
                        <a:ext uri="{9D8B030D-6E8A-4147-A177-3AD203B41FA5}">
                          <a16:colId xmlns="" xmlns:a16="http://schemas.microsoft.com/office/drawing/2014/main" xmlns:a14="http://schemas.microsoft.com/office/drawing/2010/main" val="419130371"/>
                        </a:ext>
                      </a:extLst>
                    </a:gridCol>
                  </a:tblGrid>
                  <a:tr h="640080">
                    <a:tc>
                      <a:txBody>
                        <a:bodyPr/>
                        <a:lstStyle/>
                        <a:p>
                          <a:pPr algn="ctr">
                            <a:lnSpc>
                              <a:spcPct val="150000"/>
                            </a:lnSpc>
                            <a:spcAft>
                              <a:spcPts val="0"/>
                            </a:spcAft>
                          </a:pPr>
                          <a:r>
                            <a:rPr lang="zh-CN" sz="2800" b="0" dirty="0">
                              <a:solidFill>
                                <a:schemeClr val="tx1"/>
                              </a:solidFill>
                              <a:effectLst/>
                              <a:latin typeface="+mj-lt"/>
                              <a:ea typeface="+mj-ea"/>
                            </a:rPr>
                            <a:t>化合物</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latin typeface="+mj-lt"/>
                              <a:ea typeface="+mj-ea"/>
                            </a:rPr>
                            <a:t>性质</a:t>
                          </a:r>
                          <a:endParaRPr lang="zh-CN" sz="2800" b="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latin typeface="+mj-lt"/>
                              <a:ea typeface="+mj-ea"/>
                            </a:rPr>
                            <a:t>备注</a:t>
                          </a:r>
                          <a:endParaRPr lang="zh-CN" sz="2800" b="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3228528954"/>
                      </a:ext>
                    </a:extLst>
                  </a:tr>
                  <a:tr h="1920240">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次卤酸盐</a:t>
                          </a:r>
                          <a:endParaRPr lang="en-US" altLang="zh-CN" sz="2800" b="0" dirty="0">
                            <a:solidFill>
                              <a:srgbClr val="000000"/>
                            </a:solidFill>
                            <a:effectLst/>
                            <a:latin typeface="+mj-lt"/>
                            <a:ea typeface="+mj-ea"/>
                            <a:cs typeface="Times New Roman" panose="02020603050405020304" pitchFamily="18" charset="0"/>
                          </a:endParaRPr>
                        </a:p>
                        <a:p>
                          <a:pPr algn="ctr">
                            <a:lnSpc>
                              <a:spcPct val="150000"/>
                            </a:lnSpc>
                            <a:spcAft>
                              <a:spcPts val="0"/>
                            </a:spcAft>
                          </a:pPr>
                          <a:r>
                            <a:rPr lang="en-US" sz="2800" b="0" dirty="0">
                              <a:solidFill>
                                <a:srgbClr val="000000"/>
                              </a:solidFill>
                              <a:effectLst/>
                              <a:latin typeface="+mj-lt"/>
                              <a:ea typeface="+mj-ea"/>
                              <a:cs typeface="Times New Roman" panose="02020603050405020304" pitchFamily="18" charset="0"/>
                            </a:rPr>
                            <a:t>(XO</a:t>
                          </a:r>
                          <a:r>
                            <a:rPr lang="en-US" sz="2800" b="0" baseline="3000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a:t>
                          </a:r>
                        </a:p>
                        <a:p>
                          <a:pPr algn="ctr">
                            <a:lnSpc>
                              <a:spcPct val="150000"/>
                            </a:lnSpc>
                            <a:spcAft>
                              <a:spcPts val="0"/>
                            </a:spcAft>
                          </a:pPr>
                          <a:r>
                            <a:rPr lang="en-US" sz="2800" b="0" dirty="0">
                              <a:solidFill>
                                <a:srgbClr val="000000"/>
                              </a:solidFill>
                              <a:effectLst/>
                              <a:latin typeface="+mj-lt"/>
                              <a:ea typeface="+mj-ea"/>
                              <a:cs typeface="Times New Roman" panose="02020603050405020304" pitchFamily="18" charset="0"/>
                            </a:rPr>
                            <a:t>F</a:t>
                          </a:r>
                          <a:r>
                            <a:rPr lang="zh-CN" sz="2800" b="0" dirty="0">
                              <a:solidFill>
                                <a:srgbClr val="000000"/>
                              </a:solidFill>
                              <a:effectLst/>
                              <a:latin typeface="+mj-lt"/>
                              <a:ea typeface="+mj-ea"/>
                              <a:cs typeface="Times New Roman" panose="02020603050405020304" pitchFamily="18" charset="0"/>
                            </a:rPr>
                            <a:t>除外</a:t>
                          </a:r>
                          <a:r>
                            <a:rPr lang="en-US" sz="2800" b="0" dirty="0">
                              <a:solidFill>
                                <a:srgbClr val="000000"/>
                              </a:solidFill>
                              <a:effectLst/>
                              <a:latin typeface="+mj-lt"/>
                              <a:ea typeface="+mj-ea"/>
                              <a:cs typeface="Times New Roman" panose="02020603050405020304" pitchFamily="18" charset="0"/>
                            </a:rPr>
                            <a:t>)</a:t>
                          </a:r>
                          <a:endParaRPr lang="zh-CN" sz="2800" b="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均具有</a:t>
                          </a:r>
                          <a:endParaRPr lang="en-US" altLang="zh-CN" sz="2800" b="0" dirty="0">
                            <a:solidFill>
                              <a:srgbClr val="000000"/>
                            </a:solidFill>
                            <a:effectLst/>
                            <a:latin typeface="+mj-lt"/>
                            <a:ea typeface="+mj-ea"/>
                            <a:cs typeface="Times New Roman" panose="02020603050405020304" pitchFamily="18" charset="0"/>
                          </a:endParaRPr>
                        </a:p>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氧化性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800" b="0" dirty="0">
                              <a:solidFill>
                                <a:srgbClr val="000000"/>
                              </a:solidFill>
                              <a:effectLst/>
                              <a:latin typeface="+mj-lt"/>
                              <a:ea typeface="+mj-ea"/>
                              <a:cs typeface="Times New Roman" panose="02020603050405020304" pitchFamily="18" charset="0"/>
                            </a:rPr>
                            <a:t>次卤酸盐能氧化相应的卤离子生成卤素单质</a:t>
                          </a:r>
                          <a:r>
                            <a:rPr lang="en-US" sz="2800" b="0" dirty="0">
                              <a:solidFill>
                                <a:srgbClr val="000000"/>
                              </a:solidFill>
                              <a:effectLst/>
                              <a:latin typeface="+mj-lt"/>
                              <a:ea typeface="+mj-ea"/>
                              <a:cs typeface="Times New Roman" panose="02020603050405020304" pitchFamily="18" charset="0"/>
                            </a:rPr>
                            <a:t>(F</a:t>
                          </a:r>
                          <a:r>
                            <a:rPr lang="zh-CN" sz="2800" b="0" dirty="0">
                              <a:solidFill>
                                <a:srgbClr val="000000"/>
                              </a:solidFill>
                              <a:effectLst/>
                              <a:latin typeface="+mj-lt"/>
                              <a:ea typeface="+mj-ea"/>
                              <a:cs typeface="Times New Roman" panose="02020603050405020304" pitchFamily="18" charset="0"/>
                            </a:rPr>
                            <a:t>除外</a:t>
                          </a:r>
                          <a:r>
                            <a:rPr lang="en-US" sz="2800" b="0" dirty="0">
                              <a:solidFill>
                                <a:srgbClr val="000000"/>
                              </a:solidFill>
                              <a:effectLst/>
                              <a:latin typeface="+mj-lt"/>
                              <a:ea typeface="+mj-ea"/>
                              <a:cs typeface="Times New Roman" panose="02020603050405020304" pitchFamily="18" charset="0"/>
                            </a:rPr>
                            <a:t>):</a:t>
                          </a:r>
                          <a:r>
                            <a:rPr lang="zh-CN" sz="2800" b="0" dirty="0">
                              <a:solidFill>
                                <a:srgbClr val="000000"/>
                              </a:solidFill>
                              <a:effectLst/>
                              <a:latin typeface="+mj-lt"/>
                              <a:ea typeface="+mj-ea"/>
                              <a:cs typeface="Times New Roman" panose="02020603050405020304" pitchFamily="18" charset="0"/>
                            </a:rPr>
                            <a:t>如</a:t>
                          </a:r>
                          <a:r>
                            <a:rPr lang="en-US" sz="2800" b="0" dirty="0" err="1">
                              <a:solidFill>
                                <a:srgbClr val="000000"/>
                              </a:solidFill>
                              <a:effectLst/>
                              <a:latin typeface="+mj-lt"/>
                              <a:ea typeface="+mj-ea"/>
                              <a:cs typeface="Times New Roman" panose="02020603050405020304" pitchFamily="18" charset="0"/>
                            </a:rPr>
                            <a:t>ClO</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+Cl</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+2H</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      Cl</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↑+H</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3200183538"/>
                      </a:ext>
                    </a:extLst>
                  </a:tr>
                  <a:tr h="1755222">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43" t="-146181" r="-355474"/>
                          </a:stretch>
                        </a:blip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均具有</a:t>
                          </a:r>
                          <a:endParaRPr lang="en-US" altLang="zh-CN" sz="2800" b="0" dirty="0">
                            <a:solidFill>
                              <a:srgbClr val="000000"/>
                            </a:solidFill>
                            <a:effectLst/>
                            <a:latin typeface="+mj-lt"/>
                            <a:ea typeface="+mj-ea"/>
                            <a:cs typeface="Times New Roman" panose="02020603050405020304" pitchFamily="18" charset="0"/>
                          </a:endParaRPr>
                        </a:p>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氧化性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68043" t="-146181" r="-90"/>
                          </a:stretch>
                        </a:blipFill>
                      </a:tcPr>
                    </a:tc>
                    <a:extLst>
                      <a:ext uri="{0D108BD9-81ED-4DB2-BD59-A6C34878D82A}">
                        <a16:rowId xmlns="" xmlns:a16="http://schemas.microsoft.com/office/drawing/2014/main" xmlns:a14="http://schemas.microsoft.com/office/drawing/2010/main" val="460065865"/>
                      </a:ext>
                    </a:extLst>
                  </a:tr>
                </a:tbl>
              </a:graphicData>
            </a:graphic>
          </p:graphicFrame>
        </mc:Fallback>
      </mc:AlternateContent>
      <p:pic>
        <p:nvPicPr>
          <p:cNvPr id="8" name="图片 7"/>
          <p:cNvPicPr/>
          <p:nvPr/>
        </p:nvPicPr>
        <p:blipFill>
          <a:blip r:embed="rId3"/>
          <a:stretch>
            <a:fillRect/>
          </a:stretch>
        </p:blipFill>
        <p:spPr>
          <a:xfrm>
            <a:off x="9161876" y="3339465"/>
            <a:ext cx="414559" cy="239013"/>
          </a:xfrm>
          <a:prstGeom prst="rect">
            <a:avLst/>
          </a:prstGeom>
        </p:spPr>
      </p:pic>
      <p:pic>
        <p:nvPicPr>
          <p:cNvPr id="9" name="图片 8"/>
          <p:cNvPicPr/>
          <p:nvPr/>
        </p:nvPicPr>
        <p:blipFill>
          <a:blip r:embed="rId3"/>
          <a:stretch>
            <a:fillRect/>
          </a:stretch>
        </p:blipFill>
        <p:spPr>
          <a:xfrm>
            <a:off x="9194525" y="5245509"/>
            <a:ext cx="414559" cy="239013"/>
          </a:xfrm>
          <a:prstGeom prst="rect">
            <a:avLst/>
          </a:prstGeom>
        </p:spPr>
      </p:pic>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71486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4" name="矩形 3">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1495" y="729341"/>
            <a:ext cx="11726462" cy="4616648"/>
          </a:xfrm>
          <a:prstGeom prst="rect">
            <a:avLst/>
          </a:prstGeom>
        </p:spPr>
        <p:txBody>
          <a:bodyPr wrap="square">
            <a:spAutoFit/>
          </a:bodyPr>
          <a:lstStyle/>
          <a:p>
            <a:pPr>
              <a:lnSpc>
                <a:spcPct val="150000"/>
              </a:lnSpc>
            </a:pPr>
            <a:r>
              <a:rPr lang="en-US" altLang="zh-CN" sz="2800" b="1" dirty="0"/>
              <a:t>3.</a:t>
            </a:r>
            <a:r>
              <a:rPr lang="zh-CN" altLang="zh-CN" sz="2800" b="1" dirty="0"/>
              <a:t>特殊性</a:t>
            </a:r>
          </a:p>
          <a:p>
            <a:pPr>
              <a:lnSpc>
                <a:spcPct val="150000"/>
              </a:lnSpc>
            </a:pPr>
            <a:r>
              <a:rPr lang="en-US" altLang="zh-CN" sz="2800" dirty="0"/>
              <a:t>(1)</a:t>
            </a:r>
            <a:r>
              <a:rPr lang="zh-CN" altLang="zh-CN" sz="2800" dirty="0"/>
              <a:t>氟</a:t>
            </a:r>
          </a:p>
          <a:p>
            <a:pPr>
              <a:lnSpc>
                <a:spcPct val="150000"/>
              </a:lnSpc>
            </a:pPr>
            <a:r>
              <a:rPr lang="en-US" altLang="zh-CN" sz="2800" dirty="0"/>
              <a:t>F</a:t>
            </a:r>
            <a:r>
              <a:rPr lang="zh-CN" altLang="zh-CN" sz="2800" dirty="0"/>
              <a:t>无正价</a:t>
            </a:r>
            <a:r>
              <a:rPr lang="en-US" altLang="zh-CN" sz="2800" dirty="0"/>
              <a:t>,</a:t>
            </a:r>
            <a:r>
              <a:rPr lang="zh-CN" altLang="zh-CN" sz="2800" dirty="0"/>
              <a:t>非金属性最强</a:t>
            </a:r>
            <a:r>
              <a:rPr lang="en-US" altLang="zh-CN" sz="2800" dirty="0"/>
              <a:t>,F</a:t>
            </a:r>
            <a:r>
              <a:rPr lang="en-US" altLang="zh-CN" sz="2800" baseline="30000" dirty="0"/>
              <a:t>-</a:t>
            </a:r>
            <a:r>
              <a:rPr lang="zh-CN" altLang="zh-CN" sz="2800" dirty="0"/>
              <a:t>的还原性最弱。</a:t>
            </a:r>
          </a:p>
          <a:p>
            <a:pPr>
              <a:lnSpc>
                <a:spcPct val="150000"/>
              </a:lnSpc>
            </a:pPr>
            <a:r>
              <a:rPr lang="en-US" altLang="zh-CN" sz="2800" dirty="0"/>
              <a:t>F</a:t>
            </a:r>
            <a:r>
              <a:rPr lang="en-US" altLang="zh-CN" sz="2800" baseline="-25000" dirty="0"/>
              <a:t>2</a:t>
            </a:r>
            <a:r>
              <a:rPr lang="zh-CN" altLang="zh-CN" sz="2800" dirty="0"/>
              <a:t>与</a:t>
            </a:r>
            <a:r>
              <a:rPr lang="en-US" altLang="zh-CN" sz="2800" dirty="0"/>
              <a:t>H</a:t>
            </a:r>
            <a:r>
              <a:rPr lang="en-US" altLang="zh-CN" sz="2800" baseline="-25000" dirty="0"/>
              <a:t>2</a:t>
            </a:r>
            <a:r>
              <a:rPr lang="zh-CN" altLang="zh-CN" sz="2800" dirty="0"/>
              <a:t>在暗处即发生爆炸。</a:t>
            </a:r>
          </a:p>
          <a:p>
            <a:pPr>
              <a:lnSpc>
                <a:spcPct val="150000"/>
              </a:lnSpc>
            </a:pPr>
            <a:r>
              <a:rPr lang="en-US" altLang="zh-CN" sz="2800" dirty="0"/>
              <a:t>F</a:t>
            </a:r>
            <a:r>
              <a:rPr lang="en-US" altLang="zh-CN" sz="2800" baseline="-25000" dirty="0"/>
              <a:t>2</a:t>
            </a:r>
            <a:r>
              <a:rPr lang="zh-CN" altLang="zh-CN" sz="2800" dirty="0"/>
              <a:t>是氧化性最强的非金属单质</a:t>
            </a:r>
            <a:r>
              <a:rPr lang="en-US" altLang="zh-CN" sz="2800" dirty="0"/>
              <a:t>,</a:t>
            </a:r>
            <a:r>
              <a:rPr lang="zh-CN" altLang="zh-CN" sz="2800" dirty="0"/>
              <a:t>与水反应生成</a:t>
            </a:r>
            <a:r>
              <a:rPr lang="en-US" altLang="zh-CN" sz="2800" dirty="0"/>
              <a:t>O</a:t>
            </a:r>
            <a:r>
              <a:rPr lang="en-US" altLang="zh-CN" sz="2800" baseline="-25000" dirty="0"/>
              <a:t>2</a:t>
            </a:r>
            <a:r>
              <a:rPr lang="en-US" altLang="zh-CN" sz="2800" dirty="0"/>
              <a:t>:2F</a:t>
            </a:r>
            <a:r>
              <a:rPr lang="en-US" altLang="zh-CN" sz="2800" baseline="-25000" dirty="0"/>
              <a:t>2</a:t>
            </a:r>
            <a:r>
              <a:rPr lang="en-US" altLang="zh-CN" sz="2800" dirty="0"/>
              <a:t>+2H</a:t>
            </a:r>
            <a:r>
              <a:rPr lang="en-US" altLang="zh-CN" sz="2800" baseline="-25000" dirty="0"/>
              <a:t>2</a:t>
            </a:r>
            <a:r>
              <a:rPr lang="en-US" altLang="zh-CN" sz="2800" dirty="0"/>
              <a:t>O        4HF+O</a:t>
            </a:r>
            <a:r>
              <a:rPr lang="en-US" altLang="zh-CN" sz="2800" baseline="-25000" dirty="0"/>
              <a:t>2</a:t>
            </a:r>
            <a:r>
              <a:rPr lang="zh-CN" altLang="zh-CN" sz="2800" dirty="0"/>
              <a:t>。</a:t>
            </a:r>
          </a:p>
          <a:p>
            <a:pPr>
              <a:lnSpc>
                <a:spcPct val="150000"/>
              </a:lnSpc>
            </a:pPr>
            <a:r>
              <a:rPr lang="en-US" altLang="zh-CN" sz="2800" dirty="0"/>
              <a:t>HF</a:t>
            </a:r>
            <a:r>
              <a:rPr lang="zh-CN" altLang="zh-CN" sz="2800" dirty="0"/>
              <a:t>是弱酸</a:t>
            </a:r>
            <a:r>
              <a:rPr lang="en-US" altLang="zh-CN" sz="2800" dirty="0"/>
              <a:t>,</a:t>
            </a:r>
            <a:r>
              <a:rPr lang="zh-CN" altLang="zh-CN" sz="2800" dirty="0"/>
              <a:t>能腐蚀玻璃</a:t>
            </a:r>
            <a:r>
              <a:rPr lang="en-US" altLang="zh-CN" sz="2800" dirty="0"/>
              <a:t>,</a:t>
            </a:r>
            <a:r>
              <a:rPr lang="zh-CN" altLang="zh-CN" sz="2800" dirty="0"/>
              <a:t>保存在铅制器皿或塑料瓶中</a:t>
            </a:r>
            <a:r>
              <a:rPr lang="en-US" altLang="zh-CN" sz="2800" dirty="0"/>
              <a:t>;</a:t>
            </a:r>
            <a:r>
              <a:rPr lang="zh-CN" altLang="zh-CN" sz="2800" dirty="0"/>
              <a:t>有毒</a:t>
            </a:r>
            <a:r>
              <a:rPr lang="en-US" altLang="zh-CN" sz="2800" dirty="0"/>
              <a:t>,</a:t>
            </a:r>
            <a:r>
              <a:rPr lang="zh-CN" altLang="zh-CN" sz="2800" dirty="0"/>
              <a:t>在</a:t>
            </a:r>
            <a:r>
              <a:rPr lang="en-US" altLang="zh-CN" sz="2800" dirty="0"/>
              <a:t>HX</a:t>
            </a:r>
            <a:r>
              <a:rPr lang="zh-CN" altLang="zh-CN" sz="2800" dirty="0"/>
              <a:t>中沸点最高</a:t>
            </a:r>
            <a:r>
              <a:rPr lang="en-US" altLang="zh-CN" sz="2800" dirty="0"/>
              <a:t>(HF</a:t>
            </a:r>
            <a:r>
              <a:rPr lang="zh-CN" altLang="zh-CN" sz="2800" dirty="0"/>
              <a:t>分子间形成氢键</a:t>
            </a:r>
            <a:r>
              <a:rPr lang="en-US" altLang="zh-CN" sz="2800" dirty="0"/>
              <a:t>)</a:t>
            </a:r>
            <a:r>
              <a:rPr lang="zh-CN" altLang="zh-CN" sz="2800" dirty="0"/>
              <a:t>。</a:t>
            </a:r>
          </a:p>
        </p:txBody>
      </p:sp>
      <p:pic>
        <p:nvPicPr>
          <p:cNvPr id="10" name="图片 9"/>
          <p:cNvPicPr/>
          <p:nvPr/>
        </p:nvPicPr>
        <p:blipFill>
          <a:blip r:embed="rId2"/>
          <a:stretch>
            <a:fillRect/>
          </a:stretch>
        </p:blipFill>
        <p:spPr>
          <a:xfrm>
            <a:off x="9189721" y="3517208"/>
            <a:ext cx="542370" cy="308130"/>
          </a:xfrm>
          <a:prstGeom prst="rect">
            <a:avLst/>
          </a:prstGeom>
        </p:spPr>
      </p:pic>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21834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1495" y="544146"/>
            <a:ext cx="11726462" cy="5954130"/>
            <a:chOff x="231495" y="729341"/>
            <a:chExt cx="11726462" cy="5954130"/>
          </a:xfrm>
        </p:grpSpPr>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14F6134-7288-4796-8499-E211F9E0561B}"/>
                    </a:ext>
                  </a:extLst>
                </p:cNvPr>
                <p:cNvSpPr/>
                <p:nvPr/>
              </p:nvSpPr>
              <p:spPr>
                <a:xfrm>
                  <a:off x="231495" y="729341"/>
                  <a:ext cx="11726462" cy="5954130"/>
                </a:xfrm>
                <a:prstGeom prst="rect">
                  <a:avLst/>
                </a:prstGeom>
              </p:spPr>
              <p:txBody>
                <a:bodyPr wrap="square">
                  <a:spAutoFit/>
                </a:bodyPr>
                <a:lstStyle/>
                <a:p>
                  <a:pPr>
                    <a:lnSpc>
                      <a:spcPct val="150000"/>
                    </a:lnSpc>
                  </a:pPr>
                  <a:r>
                    <a:rPr lang="en-US" altLang="zh-CN" sz="2800" dirty="0"/>
                    <a:t>(2)</a:t>
                  </a:r>
                  <a:r>
                    <a:rPr lang="zh-CN" altLang="zh-CN" sz="2800" dirty="0"/>
                    <a:t>溴</a:t>
                  </a:r>
                </a:p>
                <a:p>
                  <a:pPr>
                    <a:lnSpc>
                      <a:spcPct val="150000"/>
                    </a:lnSpc>
                  </a:pPr>
                  <a:r>
                    <a:rPr lang="en-US" altLang="zh-CN" sz="2800" dirty="0"/>
                    <a:t>Br</a:t>
                  </a:r>
                  <a:r>
                    <a:rPr lang="en-US" altLang="zh-CN" sz="2800" baseline="-25000" dirty="0"/>
                    <a:t>2</a:t>
                  </a:r>
                  <a:r>
                    <a:rPr lang="zh-CN" altLang="zh-CN" sz="2800" dirty="0"/>
                    <a:t>是常温下唯一呈液态的非金属单质</a:t>
                  </a:r>
                  <a:r>
                    <a:rPr lang="en-US" altLang="zh-CN" sz="2800" dirty="0"/>
                    <a:t>,</a:t>
                  </a:r>
                  <a:r>
                    <a:rPr lang="zh-CN" altLang="zh-CN" sz="2800" dirty="0"/>
                    <a:t>易挥发且有毒</a:t>
                  </a:r>
                  <a:r>
                    <a:rPr lang="en-US" altLang="zh-CN" sz="2800" dirty="0"/>
                    <a:t>,</a:t>
                  </a:r>
                  <a:r>
                    <a:rPr lang="zh-CN" altLang="zh-CN" sz="2800" dirty="0"/>
                    <a:t>通常用蜡密封保存在磨口玻璃瓶中</a:t>
                  </a:r>
                  <a:r>
                    <a:rPr lang="en-US" altLang="zh-CN" sz="2800" dirty="0"/>
                    <a:t>,</a:t>
                  </a:r>
                  <a:r>
                    <a:rPr lang="zh-CN" altLang="zh-CN" sz="2800" dirty="0"/>
                    <a:t>还可加少许水作保护剂抑制</a:t>
                  </a:r>
                  <a:r>
                    <a:rPr lang="en-US" altLang="zh-CN" sz="2800" dirty="0"/>
                    <a:t>Br</a:t>
                  </a:r>
                  <a:r>
                    <a:rPr lang="en-US" altLang="zh-CN" sz="2800" baseline="-25000" dirty="0"/>
                    <a:t>2</a:t>
                  </a:r>
                  <a:r>
                    <a:rPr lang="zh-CN" altLang="zh-CN" sz="2800" dirty="0"/>
                    <a:t>挥发。</a:t>
                  </a:r>
                </a:p>
                <a:p>
                  <a:pPr>
                    <a:lnSpc>
                      <a:spcPct val="150000"/>
                    </a:lnSpc>
                  </a:pPr>
                  <a:r>
                    <a:rPr lang="en-US" altLang="zh-CN" sz="2800" dirty="0"/>
                    <a:t>(3)</a:t>
                  </a:r>
                  <a:r>
                    <a:rPr lang="zh-CN" altLang="zh-CN" sz="2800" dirty="0"/>
                    <a:t>碘</a:t>
                  </a:r>
                </a:p>
                <a:p>
                  <a:pPr>
                    <a:lnSpc>
                      <a:spcPct val="150000"/>
                    </a:lnSpc>
                  </a:pPr>
                  <a:r>
                    <a:rPr lang="en-US" altLang="zh-CN" sz="2800" dirty="0"/>
                    <a:t>I</a:t>
                  </a:r>
                  <a:r>
                    <a:rPr lang="en-US" altLang="zh-CN" sz="2800" baseline="-25000" dirty="0"/>
                    <a:t>2</a:t>
                  </a:r>
                  <a:r>
                    <a:rPr lang="zh-CN" altLang="zh-CN" sz="2800" dirty="0"/>
                    <a:t>可使淀粉溶液变蓝色</a:t>
                  </a:r>
                  <a:r>
                    <a:rPr lang="en-US" altLang="zh-CN" sz="2800" dirty="0"/>
                    <a:t>,</a:t>
                  </a:r>
                  <a:r>
                    <a:rPr lang="zh-CN" altLang="zh-CN" sz="2800" dirty="0"/>
                    <a:t>该特性常用于检验</a:t>
                  </a:r>
                  <a:r>
                    <a:rPr lang="en-US" altLang="zh-CN" sz="2800" dirty="0"/>
                    <a:t>I</a:t>
                  </a:r>
                  <a:r>
                    <a:rPr lang="en-US" altLang="zh-CN" sz="2800" baseline="-25000" dirty="0"/>
                    <a:t>2</a:t>
                  </a:r>
                  <a:r>
                    <a:rPr lang="zh-CN" altLang="zh-CN" sz="2800" dirty="0"/>
                    <a:t>。</a:t>
                  </a:r>
                </a:p>
                <a:p>
                  <a:pPr>
                    <a:lnSpc>
                      <a:spcPct val="150000"/>
                    </a:lnSpc>
                  </a:pPr>
                  <a:r>
                    <a:rPr lang="en-US" altLang="zh-CN" sz="2800" dirty="0"/>
                    <a:t>I</a:t>
                  </a:r>
                  <a:r>
                    <a:rPr lang="en-US" altLang="zh-CN" sz="2800" baseline="-25000" dirty="0"/>
                    <a:t>2</a:t>
                  </a:r>
                  <a:r>
                    <a:rPr lang="zh-CN" altLang="zh-CN" sz="2800" dirty="0"/>
                    <a:t>受热时易升华</a:t>
                  </a:r>
                  <a:r>
                    <a:rPr lang="en-US" altLang="zh-CN" sz="2800" dirty="0"/>
                    <a:t>,</a:t>
                  </a:r>
                  <a:r>
                    <a:rPr lang="zh-CN" altLang="zh-CN" sz="2800" dirty="0"/>
                    <a:t>该特性常用于分离</a:t>
                  </a:r>
                  <a:r>
                    <a:rPr lang="en-US" altLang="zh-CN" sz="2800" dirty="0"/>
                    <a:t>I</a:t>
                  </a:r>
                  <a:r>
                    <a:rPr lang="en-US" altLang="zh-CN" sz="2800" baseline="-25000" dirty="0"/>
                    <a:t>2</a:t>
                  </a:r>
                  <a:r>
                    <a:rPr lang="zh-CN" altLang="zh-CN" sz="2800" dirty="0"/>
                    <a:t>。</a:t>
                  </a:r>
                </a:p>
                <a:p>
                  <a:pPr>
                    <a:lnSpc>
                      <a:spcPct val="150000"/>
                    </a:lnSpc>
                  </a:pPr>
                  <a:r>
                    <a:rPr lang="en-US" altLang="zh-CN" sz="2800" dirty="0"/>
                    <a:t>I</a:t>
                  </a:r>
                  <a:r>
                    <a:rPr lang="en-US" altLang="zh-CN" sz="2800" baseline="-25000" dirty="0"/>
                    <a:t>2</a:t>
                  </a:r>
                  <a:r>
                    <a:rPr lang="zh-CN" altLang="zh-CN" sz="2800" dirty="0"/>
                    <a:t>易与</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溶液反应</a:t>
                  </a:r>
                  <a:r>
                    <a:rPr lang="en-US" altLang="zh-CN" sz="2800" dirty="0"/>
                    <a:t>:I</a:t>
                  </a:r>
                  <a:r>
                    <a:rPr lang="en-US" altLang="zh-CN" sz="2800" baseline="-25000" dirty="0"/>
                    <a:t>2 </a:t>
                  </a:r>
                  <a:r>
                    <a:rPr lang="en-US" altLang="zh-CN" sz="2800" dirty="0"/>
                    <a:t>+ 2S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      2I</a:t>
                  </a:r>
                  <a:r>
                    <a:rPr lang="en-US" altLang="zh-CN" sz="2800" baseline="30000" dirty="0"/>
                    <a:t>- </a:t>
                  </a:r>
                  <a:r>
                    <a:rPr lang="en-US" altLang="zh-CN" sz="2800" dirty="0"/>
                    <a:t>+ S</a:t>
                  </a:r>
                  <a:r>
                    <a:rPr lang="en-US" altLang="zh-CN" sz="2800" baseline="-25000" dirty="0"/>
                    <a:t>4</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6</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常用于滴定法</a:t>
                  </a:r>
                  <a:r>
                    <a:rPr lang="en-US" altLang="zh-CN" sz="2800" dirty="0"/>
                    <a:t>(</a:t>
                  </a:r>
                  <a:r>
                    <a:rPr lang="zh-CN" altLang="zh-CN" sz="2800" dirty="0"/>
                    <a:t>以淀粉为指示剂</a:t>
                  </a:r>
                  <a:r>
                    <a:rPr lang="en-US" altLang="zh-CN" sz="2800" dirty="0"/>
                    <a:t>)</a:t>
                  </a:r>
                  <a:r>
                    <a:rPr lang="zh-CN" altLang="zh-CN" sz="2800" dirty="0"/>
                    <a:t>来定量测定碘的含量。</a:t>
                  </a:r>
                </a:p>
                <a:p>
                  <a:pPr>
                    <a:lnSpc>
                      <a:spcPct val="150000"/>
                    </a:lnSpc>
                  </a:pPr>
                  <a:r>
                    <a:rPr lang="en-US" altLang="zh-CN" sz="2800" dirty="0"/>
                    <a:t>Cl</a:t>
                  </a:r>
                  <a:r>
                    <a:rPr lang="en-US" altLang="zh-CN" sz="2800" baseline="-25000" dirty="0"/>
                    <a:t>2</a:t>
                  </a:r>
                  <a:r>
                    <a:rPr lang="zh-CN" altLang="zh-CN" sz="2800" dirty="0"/>
                    <a:t>可使湿润的淀粉</a:t>
                  </a:r>
                  <a:r>
                    <a:rPr lang="en-US" altLang="zh-CN" sz="2800" dirty="0"/>
                    <a:t>-KI</a:t>
                  </a:r>
                  <a:r>
                    <a:rPr lang="zh-CN" altLang="zh-CN" sz="2800" dirty="0"/>
                    <a:t>试纸变蓝</a:t>
                  </a:r>
                  <a:r>
                    <a:rPr lang="en-US" altLang="zh-CN" sz="2800" dirty="0"/>
                    <a:t>,</a:t>
                  </a:r>
                  <a:r>
                    <a:rPr lang="zh-CN" altLang="zh-CN" sz="2800" dirty="0"/>
                    <a:t>其实质是</a:t>
                  </a:r>
                  <a:r>
                    <a:rPr lang="en-US" altLang="zh-CN" sz="2800" dirty="0"/>
                    <a:t>Cl</a:t>
                  </a:r>
                  <a:r>
                    <a:rPr lang="en-US" altLang="zh-CN" sz="2800" baseline="-25000" dirty="0"/>
                    <a:t>2</a:t>
                  </a:r>
                  <a:r>
                    <a:rPr lang="en-US" altLang="zh-CN" sz="2800" dirty="0"/>
                    <a:t>+2I</a:t>
                  </a:r>
                  <a:r>
                    <a:rPr lang="en-US" altLang="zh-CN" sz="2800" baseline="30000" dirty="0"/>
                    <a:t>-</a:t>
                  </a:r>
                  <a:r>
                    <a:rPr lang="en-US" altLang="zh-CN" sz="2800" dirty="0"/>
                    <a:t>        2Cl</a:t>
                  </a:r>
                  <a:r>
                    <a:rPr lang="en-US" altLang="zh-CN" sz="2800" baseline="30000" dirty="0"/>
                    <a:t>-</a:t>
                  </a:r>
                  <a:r>
                    <a:rPr lang="en-US" altLang="zh-CN" sz="2800" dirty="0"/>
                    <a:t>+I</a:t>
                  </a:r>
                  <a:r>
                    <a:rPr lang="en-US" altLang="zh-CN" sz="2800" baseline="-25000" dirty="0"/>
                    <a:t>2</a:t>
                  </a:r>
                  <a:r>
                    <a:rPr lang="zh-CN" altLang="zh-CN" sz="2800" dirty="0"/>
                    <a:t>。</a:t>
                  </a:r>
                </a:p>
              </p:txBody>
            </p:sp>
          </mc:Choice>
          <mc:Fallback xmlns="">
            <p:sp>
              <p:nvSpPr>
                <p:cNvPr id="3" name="矩形 2">
                  <a:extLst>
                    <a:ext uri="{FF2B5EF4-FFF2-40B4-BE49-F238E27FC236}">
                      <a16:creationId xmlns:a16="http://schemas.microsoft.com/office/drawing/2014/main" id="{714F6134-7288-4796-8499-E211F9E0561B}"/>
                    </a:ext>
                  </a:extLst>
                </p:cNvPr>
                <p:cNvSpPr>
                  <a:spLocks noRot="1" noChangeAspect="1" noMove="1" noResize="1" noEditPoints="1" noAdjustHandles="1" noChangeArrowheads="1" noChangeShapeType="1" noTextEdit="1"/>
                </p:cNvSpPr>
                <p:nvPr/>
              </p:nvSpPr>
              <p:spPr>
                <a:xfrm>
                  <a:off x="231495" y="729341"/>
                  <a:ext cx="11726462" cy="5954130"/>
                </a:xfrm>
                <a:prstGeom prst="rect">
                  <a:avLst/>
                </a:prstGeom>
                <a:blipFill>
                  <a:blip r:embed="rId2"/>
                  <a:stretch>
                    <a:fillRect l="-1091" b="-717"/>
                  </a:stretch>
                </a:blipFill>
              </p:spPr>
              <p:txBody>
                <a:bodyPr/>
                <a:lstStyle/>
                <a:p>
                  <a:r>
                    <a:rPr lang="zh-CN" altLang="en-US">
                      <a:noFill/>
                    </a:rPr>
                    <a:t> </a:t>
                  </a:r>
                </a:p>
              </p:txBody>
            </p:sp>
          </mc:Fallback>
        </mc:AlternateContent>
        <p:pic>
          <p:nvPicPr>
            <p:cNvPr id="8" name="图片 7"/>
            <p:cNvPicPr/>
            <p:nvPr/>
          </p:nvPicPr>
          <p:blipFill>
            <a:blip r:embed="rId3"/>
            <a:stretch>
              <a:fillRect/>
            </a:stretch>
          </p:blipFill>
          <p:spPr>
            <a:xfrm>
              <a:off x="5690236" y="4881935"/>
              <a:ext cx="525136" cy="298340"/>
            </a:xfrm>
            <a:prstGeom prst="rect">
              <a:avLst/>
            </a:prstGeom>
          </p:spPr>
        </p:pic>
        <p:pic>
          <p:nvPicPr>
            <p:cNvPr id="9" name="图片 8"/>
            <p:cNvPicPr/>
            <p:nvPr/>
          </p:nvPicPr>
          <p:blipFill>
            <a:blip r:embed="rId3"/>
            <a:stretch>
              <a:fillRect/>
            </a:stretch>
          </p:blipFill>
          <p:spPr>
            <a:xfrm>
              <a:off x="7816216" y="6162095"/>
              <a:ext cx="525136" cy="298340"/>
            </a:xfrm>
            <a:prstGeom prst="rect">
              <a:avLst/>
            </a:prstGeom>
          </p:spPr>
        </p:pic>
      </p:grpSp>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056212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1495" y="729341"/>
            <a:ext cx="11726462" cy="2677656"/>
          </a:xfrm>
          <a:prstGeom prst="rect">
            <a:avLst/>
          </a:prstGeom>
        </p:spPr>
        <p:txBody>
          <a:bodyPr wrap="square">
            <a:spAutoFit/>
          </a:bodyPr>
          <a:lstStyle/>
          <a:p>
            <a:pPr>
              <a:lnSpc>
                <a:spcPct val="150000"/>
              </a:lnSpc>
            </a:pPr>
            <a:r>
              <a:rPr lang="en-US" altLang="zh-CN" sz="2800" dirty="0"/>
              <a:t>(4)</a:t>
            </a:r>
            <a:r>
              <a:rPr lang="zh-CN" altLang="zh-CN" sz="2800" dirty="0"/>
              <a:t>卤化银</a:t>
            </a:r>
          </a:p>
          <a:p>
            <a:pPr>
              <a:lnSpc>
                <a:spcPct val="150000"/>
              </a:lnSpc>
            </a:pPr>
            <a:r>
              <a:rPr lang="en-US" altLang="zh-CN" sz="2800" dirty="0"/>
              <a:t>①</a:t>
            </a:r>
            <a:r>
              <a:rPr lang="zh-CN" altLang="zh-CN" sz="2800" dirty="0"/>
              <a:t>溶解性</a:t>
            </a:r>
            <a:r>
              <a:rPr lang="en-US" altLang="zh-CN" sz="2800" dirty="0"/>
              <a:t>:</a:t>
            </a:r>
            <a:r>
              <a:rPr lang="en-US" altLang="zh-CN" sz="2800" dirty="0" err="1"/>
              <a:t>AgCl</a:t>
            </a:r>
            <a:r>
              <a:rPr lang="zh-CN" altLang="zh-CN" sz="2800" dirty="0"/>
              <a:t>、</a:t>
            </a:r>
            <a:r>
              <a:rPr lang="en-US" altLang="zh-CN" sz="2800" dirty="0" err="1"/>
              <a:t>AgBr</a:t>
            </a:r>
            <a:r>
              <a:rPr lang="zh-CN" altLang="zh-CN" sz="2800" dirty="0"/>
              <a:t>、</a:t>
            </a:r>
            <a:r>
              <a:rPr lang="en-US" altLang="zh-CN" sz="2800" dirty="0" err="1"/>
              <a:t>AgI</a:t>
            </a:r>
            <a:r>
              <a:rPr lang="zh-CN" altLang="zh-CN" sz="2800" dirty="0"/>
              <a:t>均不溶于水和稀硝酸</a:t>
            </a:r>
            <a:r>
              <a:rPr lang="en-US" altLang="zh-CN" sz="2800" dirty="0"/>
              <a:t>,</a:t>
            </a:r>
            <a:r>
              <a:rPr lang="zh-CN" altLang="zh-CN" sz="2800" dirty="0"/>
              <a:t>而</a:t>
            </a:r>
            <a:r>
              <a:rPr lang="en-US" altLang="zh-CN" sz="2800" dirty="0" err="1"/>
              <a:t>AgF</a:t>
            </a:r>
            <a:r>
              <a:rPr lang="zh-CN" altLang="zh-CN" sz="2800" dirty="0"/>
              <a:t>可溶于水。</a:t>
            </a:r>
          </a:p>
          <a:p>
            <a:pPr>
              <a:lnSpc>
                <a:spcPct val="150000"/>
              </a:lnSpc>
            </a:pPr>
            <a:r>
              <a:rPr lang="en-US" altLang="zh-CN" sz="2800" dirty="0"/>
              <a:t>②</a:t>
            </a:r>
            <a:r>
              <a:rPr lang="zh-CN" altLang="zh-CN" sz="2800" dirty="0"/>
              <a:t>颜色</a:t>
            </a:r>
            <a:r>
              <a:rPr lang="en-US" altLang="zh-CN" sz="2800" dirty="0"/>
              <a:t>:</a:t>
            </a:r>
            <a:r>
              <a:rPr lang="en-US" altLang="zh-CN" sz="2800" dirty="0" err="1"/>
              <a:t>AgF</a:t>
            </a:r>
            <a:r>
              <a:rPr lang="zh-CN" altLang="zh-CN" sz="2800" dirty="0"/>
              <a:t>为白色</a:t>
            </a:r>
            <a:r>
              <a:rPr lang="en-US" altLang="zh-CN" sz="2800" dirty="0"/>
              <a:t>,</a:t>
            </a:r>
            <a:r>
              <a:rPr lang="en-US" altLang="zh-CN" sz="2800" dirty="0" err="1"/>
              <a:t>AgCl</a:t>
            </a:r>
            <a:r>
              <a:rPr lang="zh-CN" altLang="zh-CN" sz="2800" dirty="0"/>
              <a:t>为白色</a:t>
            </a:r>
            <a:r>
              <a:rPr lang="en-US" altLang="zh-CN" sz="2800" dirty="0"/>
              <a:t>,</a:t>
            </a:r>
            <a:r>
              <a:rPr lang="en-US" altLang="zh-CN" sz="2800" dirty="0" err="1"/>
              <a:t>AgBr</a:t>
            </a:r>
            <a:r>
              <a:rPr lang="zh-CN" altLang="zh-CN" sz="2800" dirty="0"/>
              <a:t>为淡黄色</a:t>
            </a:r>
            <a:r>
              <a:rPr lang="en-US" altLang="zh-CN" sz="2800" dirty="0"/>
              <a:t>,</a:t>
            </a:r>
            <a:r>
              <a:rPr lang="en-US" altLang="zh-CN" sz="2800" dirty="0" err="1"/>
              <a:t>AgI</a:t>
            </a:r>
            <a:r>
              <a:rPr lang="zh-CN" altLang="zh-CN" sz="2800" dirty="0"/>
              <a:t>为黄色。</a:t>
            </a:r>
          </a:p>
          <a:p>
            <a:pPr>
              <a:lnSpc>
                <a:spcPct val="150000"/>
              </a:lnSpc>
            </a:pPr>
            <a:r>
              <a:rPr lang="en-US" altLang="zh-CN" sz="2800" dirty="0"/>
              <a:t>③</a:t>
            </a:r>
            <a:r>
              <a:rPr lang="zh-CN" altLang="zh-CN" sz="2800" dirty="0"/>
              <a:t>感光性</a:t>
            </a:r>
            <a:r>
              <a:rPr lang="en-US" altLang="zh-CN" sz="2800" dirty="0"/>
              <a:t>:</a:t>
            </a:r>
            <a:r>
              <a:rPr lang="zh-CN" altLang="zh-CN" sz="2800" dirty="0"/>
              <a:t>除</a:t>
            </a:r>
            <a:r>
              <a:rPr lang="en-US" altLang="zh-CN" sz="2800" dirty="0" err="1"/>
              <a:t>AgF</a:t>
            </a:r>
            <a:r>
              <a:rPr lang="zh-CN" altLang="zh-CN" sz="2800" dirty="0"/>
              <a:t>外</a:t>
            </a:r>
            <a:r>
              <a:rPr lang="en-US" altLang="zh-CN" sz="2800" dirty="0"/>
              <a:t>,</a:t>
            </a:r>
            <a:r>
              <a:rPr lang="zh-CN" altLang="zh-CN" sz="2800" dirty="0"/>
              <a:t>均有感光性</a:t>
            </a:r>
            <a:r>
              <a:rPr lang="en-US" altLang="zh-CN" sz="2800" dirty="0"/>
              <a:t>,</a:t>
            </a:r>
            <a:r>
              <a:rPr lang="zh-CN" altLang="zh-CN" sz="2800" dirty="0"/>
              <a:t>其中</a:t>
            </a:r>
            <a:r>
              <a:rPr lang="en-US" altLang="zh-CN" sz="2800" dirty="0" err="1"/>
              <a:t>AgBr</a:t>
            </a:r>
            <a:r>
              <a:rPr lang="zh-CN" altLang="zh-CN" sz="2800" dirty="0"/>
              <a:t>常作感光材料。</a:t>
            </a:r>
          </a:p>
        </p:txBody>
      </p:sp>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639342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t>为验证卤素单质氧化性的相对强弱</a:t>
            </a:r>
            <a:r>
              <a:rPr lang="en-US" altLang="zh-CN" sz="2800" dirty="0"/>
              <a:t>,</a:t>
            </a:r>
            <a:r>
              <a:rPr lang="zh-CN" altLang="en-US" sz="2800" dirty="0"/>
              <a:t>某小组用下图所示装置进行实验</a:t>
            </a:r>
            <a:r>
              <a:rPr lang="en-US" altLang="zh-CN" sz="2800" dirty="0"/>
              <a:t>(</a:t>
            </a:r>
            <a:r>
              <a:rPr lang="zh-CN" altLang="en-US" sz="2800" dirty="0"/>
              <a:t>夹持仪器已略去</a:t>
            </a:r>
            <a:r>
              <a:rPr lang="en-US" altLang="zh-CN" sz="2800" dirty="0"/>
              <a:t>,</a:t>
            </a:r>
            <a:r>
              <a:rPr lang="zh-CN" altLang="en-US" sz="2800" dirty="0"/>
              <a:t>气密性已检验</a:t>
            </a:r>
            <a:r>
              <a:rPr lang="en-US" altLang="zh-CN" sz="2800" dirty="0"/>
              <a:t>)</a:t>
            </a:r>
            <a:r>
              <a:rPr lang="zh-CN" altLang="en-US" sz="2800" dirty="0"/>
              <a:t>。</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实验过程</a:t>
            </a:r>
            <a:r>
              <a:rPr lang="en-US" altLang="zh-CN" sz="2800" dirty="0"/>
              <a:t>:</a:t>
            </a:r>
            <a:endParaRPr lang="zh-CN" altLang="zh-CN" sz="2800" dirty="0"/>
          </a:p>
          <a:p>
            <a:pPr>
              <a:lnSpc>
                <a:spcPct val="150000"/>
              </a:lnSpc>
            </a:pPr>
            <a:r>
              <a:rPr lang="en-US" altLang="zh-CN" sz="2800" dirty="0"/>
              <a:t>Ⅰ.</a:t>
            </a:r>
            <a:r>
              <a:rPr lang="zh-CN" altLang="zh-CN" sz="2800" dirty="0"/>
              <a:t>打开弹簧夹</a:t>
            </a:r>
            <a:r>
              <a:rPr lang="en-US" altLang="zh-CN" sz="2800" dirty="0"/>
              <a:t>,</a:t>
            </a:r>
            <a:r>
              <a:rPr lang="zh-CN" altLang="zh-CN" sz="2800" dirty="0"/>
              <a:t>打开活塞</a:t>
            </a:r>
            <a:r>
              <a:rPr lang="en-US" altLang="zh-CN" sz="2800" dirty="0"/>
              <a:t>a,</a:t>
            </a:r>
            <a:r>
              <a:rPr lang="zh-CN" altLang="zh-CN" sz="2800" dirty="0"/>
              <a:t>滴加浓盐酸。</a:t>
            </a:r>
          </a:p>
          <a:p>
            <a:pPr>
              <a:lnSpc>
                <a:spcPct val="150000"/>
              </a:lnSpc>
            </a:pPr>
            <a:r>
              <a:rPr lang="en-US" altLang="zh-CN" sz="2800" dirty="0"/>
              <a:t>Ⅱ.</a:t>
            </a:r>
            <a:r>
              <a:rPr lang="zh-CN" altLang="zh-CN" sz="2800" dirty="0"/>
              <a:t>当</a:t>
            </a:r>
            <a:r>
              <a:rPr lang="en-US" altLang="zh-CN" sz="2800" dirty="0"/>
              <a:t>B</a:t>
            </a:r>
            <a:r>
              <a:rPr lang="zh-CN" altLang="zh-CN" sz="2800" dirty="0"/>
              <a:t>和</a:t>
            </a:r>
            <a:r>
              <a:rPr lang="en-US" altLang="zh-CN" sz="2800" dirty="0"/>
              <a:t>C</a:t>
            </a:r>
            <a:r>
              <a:rPr lang="zh-CN" altLang="zh-CN" sz="2800" dirty="0"/>
              <a:t>中的溶液都变为黄色时</a:t>
            </a:r>
            <a:r>
              <a:rPr lang="en-US" altLang="zh-CN" sz="2800" dirty="0"/>
              <a:t>,</a:t>
            </a:r>
            <a:r>
              <a:rPr lang="zh-CN" altLang="zh-CN" sz="2800" dirty="0"/>
              <a:t>夹紧弹簧夹。</a:t>
            </a:r>
          </a:p>
          <a:p>
            <a:pPr>
              <a:lnSpc>
                <a:spcPct val="150000"/>
              </a:lnSpc>
            </a:pPr>
            <a:r>
              <a:rPr lang="en-US" altLang="zh-CN" sz="2800" dirty="0"/>
              <a:t>Ⅲ.</a:t>
            </a:r>
            <a:r>
              <a:rPr lang="zh-CN" altLang="zh-CN" sz="2800" dirty="0"/>
              <a:t>当</a:t>
            </a:r>
            <a:r>
              <a:rPr lang="en-US" altLang="zh-CN" sz="2800" dirty="0"/>
              <a:t>B</a:t>
            </a:r>
            <a:r>
              <a:rPr lang="zh-CN" altLang="zh-CN" sz="2800" dirty="0"/>
              <a:t>中溶液由黄色变为橙色时</a:t>
            </a:r>
            <a:r>
              <a:rPr lang="en-US" altLang="zh-CN" sz="2800" dirty="0"/>
              <a:t>,</a:t>
            </a:r>
            <a:r>
              <a:rPr lang="zh-CN" altLang="zh-CN" sz="2800" dirty="0"/>
              <a:t>关闭活塞</a:t>
            </a:r>
            <a:r>
              <a:rPr lang="en-US" altLang="zh-CN" sz="2800" dirty="0"/>
              <a:t>a</a:t>
            </a:r>
            <a:r>
              <a:rPr lang="zh-CN" altLang="zh-CN" sz="2800" dirty="0"/>
              <a:t>。</a:t>
            </a:r>
          </a:p>
          <a:p>
            <a:pPr>
              <a:lnSpc>
                <a:spcPct val="150000"/>
              </a:lnSpc>
            </a:pPr>
            <a:r>
              <a:rPr lang="en-US" altLang="zh-CN" sz="2800" dirty="0"/>
              <a:t>Ⅳ.……</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4" name="--14.jpg" descr="id:2147521151;FounderCES"/>
          <p:cNvPicPr/>
          <p:nvPr/>
        </p:nvPicPr>
        <p:blipFill>
          <a:blip r:embed="rId2"/>
          <a:stretch>
            <a:fillRect/>
          </a:stretch>
        </p:blipFill>
        <p:spPr>
          <a:xfrm>
            <a:off x="4811395" y="1614464"/>
            <a:ext cx="5616656" cy="2541794"/>
          </a:xfrm>
          <a:prstGeom prst="rect">
            <a:avLst/>
          </a:prstGeom>
        </p:spPr>
      </p:pic>
    </p:spTree>
    <p:extLst>
      <p:ext uri="{BB962C8B-B14F-4D97-AF65-F5344CB8AC3E}">
        <p14:creationId xmlns:p14="http://schemas.microsoft.com/office/powerpoint/2010/main" val="3614275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en-US" altLang="zh-CN" sz="2800" dirty="0"/>
              <a:t>(1)A</a:t>
            </a:r>
            <a:r>
              <a:rPr lang="zh-CN" altLang="zh-CN" sz="2800" dirty="0"/>
              <a:t>中产生黄绿色气体</a:t>
            </a:r>
            <a:r>
              <a:rPr lang="en-US" altLang="zh-CN" sz="2800" dirty="0"/>
              <a:t>,</a:t>
            </a:r>
            <a:r>
              <a:rPr lang="zh-CN" altLang="zh-CN" sz="2800" dirty="0"/>
              <a:t>其电子式是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验证氯气的氧化性强于碘的实验现象是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(3)B</a:t>
            </a:r>
            <a:r>
              <a:rPr lang="zh-CN" altLang="zh-CN" sz="2800" dirty="0"/>
              <a:t>中溶液发生反应的离子方程式是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为验证溴的氧化性强于碘的</a:t>
            </a:r>
            <a:r>
              <a:rPr lang="en-US" altLang="zh-CN" sz="2800" dirty="0"/>
              <a:t>,</a:t>
            </a:r>
            <a:r>
              <a:rPr lang="zh-CN" altLang="zh-CN" sz="2800" dirty="0"/>
              <a:t>过程</a:t>
            </a:r>
            <a:r>
              <a:rPr lang="en-US" altLang="zh-CN" sz="2800" dirty="0"/>
              <a:t>Ⅳ</a:t>
            </a:r>
            <a:r>
              <a:rPr lang="zh-CN" altLang="zh-CN" sz="2800" dirty="0"/>
              <a:t>的操作和现象是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(5)</a:t>
            </a:r>
            <a:r>
              <a:rPr lang="zh-CN" altLang="zh-CN" sz="2800" dirty="0"/>
              <a:t>过程</a:t>
            </a:r>
            <a:r>
              <a:rPr lang="en-US" altLang="zh-CN" sz="2800" dirty="0"/>
              <a:t>Ⅲ</a:t>
            </a:r>
            <a:r>
              <a:rPr lang="zh-CN" altLang="zh-CN" sz="2800" dirty="0"/>
              <a:t>实验的目的是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(6)</a:t>
            </a:r>
            <a:r>
              <a:rPr lang="zh-CN" altLang="zh-CN" sz="2800" dirty="0"/>
              <a:t>氯、溴、碘单质的氧化性逐渐减弱的原因</a:t>
            </a:r>
            <a:r>
              <a:rPr lang="en-US" altLang="zh-CN" sz="2800" dirty="0"/>
              <a:t>:</a:t>
            </a:r>
            <a:r>
              <a:rPr lang="zh-CN" altLang="zh-CN" sz="2800" dirty="0"/>
              <a:t>同主族元素从上到下</a:t>
            </a:r>
            <a:r>
              <a:rPr lang="zh-CN" altLang="zh-CN" sz="2800" u="sng" dirty="0"/>
              <a:t>　　　　</a:t>
            </a:r>
            <a:r>
              <a:rPr lang="en-US" altLang="zh-CN" sz="2800" dirty="0"/>
              <a:t>,</a:t>
            </a:r>
            <a:r>
              <a:rPr lang="zh-CN" altLang="zh-CN" sz="2800" dirty="0"/>
              <a:t>得电子能力逐渐减弱。</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506966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244824"/>
            <a:ext cx="11723913" cy="6392647"/>
            <a:chOff x="234043" y="244824"/>
            <a:chExt cx="11723913" cy="6392647"/>
          </a:xfrm>
        </p:grpSpPr>
        <mc:AlternateContent xmlns:mc="http://schemas.openxmlformats.org/markup-compatibility/2006" xmlns:a14="http://schemas.microsoft.com/office/drawing/2010/main">
          <mc:Choice Requires="a14">
            <p:sp>
              <p:nvSpPr>
                <p:cNvPr id="2" name="矩形 1"/>
                <p:cNvSpPr/>
                <p:nvPr/>
              </p:nvSpPr>
              <p:spPr>
                <a:xfrm>
                  <a:off x="234043" y="244824"/>
                  <a:ext cx="11723913" cy="6392647"/>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a:t>
                  </a:r>
                  <a:r>
                    <a:rPr lang="zh-CN" altLang="zh-CN" sz="2800" dirty="0"/>
                    <a:t>中产生的黄绿色气体为</a:t>
                  </a:r>
                  <a:r>
                    <a:rPr lang="en-US" altLang="zh-CN" sz="2800" dirty="0"/>
                    <a:t>Cl</a:t>
                  </a:r>
                  <a:r>
                    <a:rPr lang="en-US" altLang="zh-CN" sz="2800" baseline="-25000" dirty="0"/>
                    <a:t>2</a:t>
                  </a:r>
                  <a:r>
                    <a:rPr lang="en-US" altLang="zh-CN" sz="2800" dirty="0"/>
                    <a:t>,</a:t>
                  </a:r>
                  <a:r>
                    <a:rPr lang="zh-CN" altLang="zh-CN" sz="2800" dirty="0"/>
                    <a:t>其电子式为 </a:t>
                  </a:r>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r>
                    <a:rPr lang="zh-CN" altLang="zh-CN" sz="2800" dirty="0"/>
                    <a:t>。</a:t>
                  </a:r>
                  <a:r>
                    <a:rPr lang="en-US" altLang="zh-CN" sz="2800" dirty="0"/>
                    <a:t>(2)</a:t>
                  </a:r>
                  <a:r>
                    <a:rPr lang="zh-CN" altLang="zh-CN" sz="2800" dirty="0"/>
                    <a:t>氯气遇湿润的淀粉</a:t>
                  </a:r>
                  <a:r>
                    <a:rPr lang="en-US" altLang="zh-CN" sz="2800" dirty="0"/>
                    <a:t>-KI</a:t>
                  </a:r>
                  <a:r>
                    <a:rPr lang="zh-CN" altLang="zh-CN" sz="2800" dirty="0"/>
                    <a:t>试纸时</a:t>
                  </a:r>
                  <a:r>
                    <a:rPr lang="en-US" altLang="zh-CN" sz="2800" dirty="0"/>
                    <a:t>,</a:t>
                  </a:r>
                  <a:r>
                    <a:rPr lang="zh-CN" altLang="zh-CN" sz="2800" dirty="0"/>
                    <a:t>发生反应</a:t>
                  </a:r>
                  <a:r>
                    <a:rPr lang="en-US" altLang="zh-CN" sz="2800" dirty="0"/>
                    <a:t>:Cl</a:t>
                  </a:r>
                  <a:r>
                    <a:rPr lang="en-US" altLang="zh-CN" sz="2800" baseline="-25000" dirty="0"/>
                    <a:t>2</a:t>
                  </a:r>
                  <a:r>
                    <a:rPr lang="en-US" altLang="zh-CN" sz="2800" dirty="0"/>
                    <a:t>+2KI      I</a:t>
                  </a:r>
                  <a:r>
                    <a:rPr lang="en-US" altLang="zh-CN" sz="2800" baseline="-25000" dirty="0"/>
                    <a:t>2</a:t>
                  </a:r>
                  <a:r>
                    <a:rPr lang="en-US" altLang="zh-CN" sz="2800" dirty="0"/>
                    <a:t>+2KCl,</a:t>
                  </a:r>
                  <a:r>
                    <a:rPr lang="zh-CN" altLang="zh-CN" sz="2800" dirty="0"/>
                    <a:t>产生的</a:t>
                  </a:r>
                  <a:r>
                    <a:rPr lang="en-US" altLang="zh-CN" sz="2800" dirty="0"/>
                    <a:t>I</a:t>
                  </a:r>
                  <a:r>
                    <a:rPr lang="en-US" altLang="zh-CN" sz="2800" baseline="-25000" dirty="0"/>
                    <a:t>2</a:t>
                  </a:r>
                  <a:r>
                    <a:rPr lang="zh-CN" altLang="zh-CN" sz="2800" dirty="0"/>
                    <a:t>使淀粉变蓝</a:t>
                  </a:r>
                  <a:r>
                    <a:rPr lang="en-US" altLang="zh-CN" sz="2800" dirty="0"/>
                    <a:t>,</a:t>
                  </a:r>
                  <a:r>
                    <a:rPr lang="zh-CN" altLang="zh-CN" sz="2800" dirty="0"/>
                    <a:t>可以证明氯气的氧化性强于碘的。</a:t>
                  </a:r>
                  <a:r>
                    <a:rPr lang="en-US" altLang="zh-CN" sz="2800" dirty="0"/>
                    <a:t>(3)B</a:t>
                  </a:r>
                  <a:r>
                    <a:rPr lang="zh-CN" altLang="zh-CN" sz="2800" dirty="0"/>
                    <a:t>中</a:t>
                  </a:r>
                  <a:r>
                    <a:rPr lang="en-US" altLang="zh-CN" sz="2800" dirty="0"/>
                    <a:t>Cl</a:t>
                  </a:r>
                  <a:r>
                    <a:rPr lang="en-US" altLang="zh-CN" sz="2800" baseline="-25000" dirty="0"/>
                    <a:t>2</a:t>
                  </a:r>
                  <a:r>
                    <a:rPr lang="zh-CN" altLang="zh-CN" sz="2800" dirty="0"/>
                    <a:t>与</a:t>
                  </a:r>
                  <a:r>
                    <a:rPr lang="en-US" altLang="zh-CN" sz="2800" dirty="0" err="1"/>
                    <a:t>NaBr</a:t>
                  </a:r>
                  <a:r>
                    <a:rPr lang="zh-CN" altLang="zh-CN" sz="2800" dirty="0"/>
                    <a:t>发生置换反应</a:t>
                  </a:r>
                  <a:r>
                    <a:rPr lang="en-US" altLang="zh-CN" sz="2800" dirty="0"/>
                    <a:t>,</a:t>
                  </a:r>
                  <a:r>
                    <a:rPr lang="zh-CN" altLang="zh-CN" sz="2800" dirty="0"/>
                    <a:t>离子方程式为</a:t>
                  </a:r>
                  <a:r>
                    <a:rPr lang="en-US" altLang="zh-CN" sz="2800" dirty="0"/>
                    <a:t>Cl</a:t>
                  </a:r>
                  <a:r>
                    <a:rPr lang="en-US" altLang="zh-CN" sz="2800" baseline="-25000" dirty="0"/>
                    <a:t>2</a:t>
                  </a:r>
                  <a:r>
                    <a:rPr lang="en-US" altLang="zh-CN" sz="2800" dirty="0"/>
                    <a:t>+2Br</a:t>
                  </a:r>
                  <a:r>
                    <a:rPr lang="en-US" altLang="zh-CN" sz="2800" baseline="30000" dirty="0"/>
                    <a:t>-</a:t>
                  </a:r>
                  <a:r>
                    <a:rPr lang="en-US" altLang="zh-CN" sz="2800" dirty="0"/>
                    <a:t>       2Cl</a:t>
                  </a:r>
                  <a:r>
                    <a:rPr lang="en-US" altLang="zh-CN" sz="2800" baseline="30000" dirty="0"/>
                    <a:t>-</a:t>
                  </a:r>
                  <a:r>
                    <a:rPr lang="en-US" altLang="zh-CN" sz="2800" dirty="0"/>
                    <a:t>+Br</a:t>
                  </a:r>
                  <a:r>
                    <a:rPr lang="en-US" altLang="zh-CN" sz="2800" baseline="-25000" dirty="0"/>
                    <a:t>2</a:t>
                  </a:r>
                  <a:r>
                    <a:rPr lang="zh-CN" altLang="zh-CN" sz="2800" dirty="0"/>
                    <a:t>。</a:t>
                  </a:r>
                  <a:r>
                    <a:rPr lang="en-US" altLang="zh-CN" sz="2800" dirty="0"/>
                    <a:t>(4)C</a:t>
                  </a:r>
                  <a:r>
                    <a:rPr lang="zh-CN" altLang="zh-CN" sz="2800" dirty="0"/>
                    <a:t>中</a:t>
                  </a:r>
                  <a:r>
                    <a:rPr lang="en-US" altLang="zh-CN" sz="2800" dirty="0" err="1"/>
                    <a:t>NaBr</a:t>
                  </a:r>
                  <a:r>
                    <a:rPr lang="zh-CN" altLang="zh-CN" sz="2800" dirty="0"/>
                    <a:t>与氯气反应生成</a:t>
                  </a:r>
                  <a:r>
                    <a:rPr lang="en-US" altLang="zh-CN" sz="2800" dirty="0" err="1"/>
                    <a:t>NaCl</a:t>
                  </a:r>
                  <a:r>
                    <a:rPr lang="zh-CN" altLang="zh-CN" sz="2800" dirty="0"/>
                    <a:t>和</a:t>
                  </a:r>
                  <a:r>
                    <a:rPr lang="en-US" altLang="zh-CN" sz="2800" dirty="0"/>
                    <a:t>Br</a:t>
                  </a:r>
                  <a:r>
                    <a:rPr lang="en-US" altLang="zh-CN" sz="2800" baseline="-25000" dirty="0"/>
                    <a:t>2</a:t>
                  </a:r>
                  <a:r>
                    <a:rPr lang="en-US" altLang="zh-CN" sz="2800" dirty="0"/>
                    <a:t>,</a:t>
                  </a:r>
                  <a:r>
                    <a:rPr lang="zh-CN" altLang="zh-CN" sz="2800" dirty="0"/>
                    <a:t>将</a:t>
                  </a:r>
                  <a:r>
                    <a:rPr lang="en-US" altLang="zh-CN" sz="2800" dirty="0"/>
                    <a:t>C</a:t>
                  </a:r>
                  <a:r>
                    <a:rPr lang="zh-CN" altLang="zh-CN" sz="2800" dirty="0"/>
                    <a:t>中溶液滴入</a:t>
                  </a:r>
                  <a:r>
                    <a:rPr lang="en-US" altLang="zh-CN" sz="2800" dirty="0"/>
                    <a:t>D</a:t>
                  </a:r>
                  <a:r>
                    <a:rPr lang="zh-CN" altLang="zh-CN" sz="2800" dirty="0"/>
                    <a:t>中</a:t>
                  </a:r>
                  <a:r>
                    <a:rPr lang="en-US" altLang="zh-CN" sz="2800" dirty="0"/>
                    <a:t>,</a:t>
                  </a:r>
                  <a:r>
                    <a:rPr lang="zh-CN" altLang="zh-CN" sz="2800" dirty="0"/>
                    <a:t>振荡</a:t>
                  </a:r>
                  <a:r>
                    <a:rPr lang="en-US" altLang="zh-CN" sz="2800" dirty="0"/>
                    <a:t>,</a:t>
                  </a:r>
                  <a:r>
                    <a:rPr lang="zh-CN" altLang="zh-CN" sz="2800" dirty="0"/>
                    <a:t>发生反应</a:t>
                  </a:r>
                  <a:r>
                    <a:rPr lang="en-US" altLang="zh-CN" sz="2800" dirty="0"/>
                    <a:t>:Br</a:t>
                  </a:r>
                  <a:r>
                    <a:rPr lang="en-US" altLang="zh-CN" sz="2800" baseline="-25000" dirty="0"/>
                    <a:t>2</a:t>
                  </a:r>
                  <a:r>
                    <a:rPr lang="en-US" altLang="zh-CN" sz="2800" dirty="0"/>
                    <a:t>+2KI       I</a:t>
                  </a:r>
                  <a:r>
                    <a:rPr lang="en-US" altLang="zh-CN" sz="2800" baseline="-25000" dirty="0"/>
                    <a:t>2</a:t>
                  </a:r>
                  <a:r>
                    <a:rPr lang="en-US" altLang="zh-CN" sz="2800" dirty="0"/>
                    <a:t>+2KBr,</a:t>
                  </a:r>
                  <a:r>
                    <a:rPr lang="zh-CN" altLang="zh-CN" sz="2800" dirty="0"/>
                    <a:t>静置后</a:t>
                  </a:r>
                  <a:r>
                    <a:rPr lang="en-US" altLang="zh-CN" sz="2800" dirty="0"/>
                    <a:t>D</a:t>
                  </a:r>
                  <a:r>
                    <a:rPr lang="zh-CN" altLang="zh-CN" sz="2800" dirty="0"/>
                    <a:t>中溶液分层</a:t>
                  </a:r>
                  <a:r>
                    <a:rPr lang="en-US" altLang="zh-CN" sz="2800" dirty="0"/>
                    <a:t>,</a:t>
                  </a:r>
                  <a:r>
                    <a:rPr lang="zh-CN" altLang="zh-CN" sz="2800" dirty="0"/>
                    <a:t>下层为碘的四氯化碳溶液</a:t>
                  </a:r>
                  <a:r>
                    <a:rPr lang="en-US" altLang="zh-CN" sz="2800" dirty="0"/>
                    <a:t>,</a:t>
                  </a:r>
                  <a:r>
                    <a:rPr lang="zh-CN" altLang="zh-CN" sz="2800" dirty="0"/>
                    <a:t>显紫红色</a:t>
                  </a:r>
                  <a:r>
                    <a:rPr lang="en-US" altLang="zh-CN" sz="2800" dirty="0"/>
                    <a:t>,</a:t>
                  </a:r>
                  <a:r>
                    <a:rPr lang="zh-CN" altLang="zh-CN" sz="2800" dirty="0"/>
                    <a:t>可以说明溴的氧化性强于碘的。</a:t>
                  </a:r>
                  <a:r>
                    <a:rPr lang="en-US" altLang="zh-CN" sz="2800" dirty="0"/>
                    <a:t>(5)</a:t>
                  </a:r>
                  <a:r>
                    <a:rPr lang="zh-CN" altLang="zh-CN" sz="2800" dirty="0"/>
                    <a:t>过程</a:t>
                  </a:r>
                  <a:r>
                    <a:rPr lang="en-US" altLang="zh-CN" sz="2800" dirty="0"/>
                    <a:t>Ⅲ</a:t>
                  </a:r>
                  <a:r>
                    <a:rPr lang="zh-CN" altLang="zh-CN" sz="2800" dirty="0"/>
                    <a:t>主要是为了确认</a:t>
                  </a:r>
                  <a:r>
                    <a:rPr lang="en-US" altLang="zh-CN" sz="2800" dirty="0"/>
                    <a:t>C</a:t>
                  </a:r>
                  <a:r>
                    <a:rPr lang="zh-CN" altLang="zh-CN" sz="2800" dirty="0"/>
                    <a:t>的黄色溶液中无</a:t>
                  </a:r>
                  <a:r>
                    <a:rPr lang="en-US" altLang="zh-CN" sz="2800" dirty="0"/>
                    <a:t>Cl</a:t>
                  </a:r>
                  <a:r>
                    <a:rPr lang="en-US" altLang="zh-CN" sz="2800" baseline="-25000" dirty="0"/>
                    <a:t>2</a:t>
                  </a:r>
                  <a:r>
                    <a:rPr lang="en-US" altLang="zh-CN" sz="2800" dirty="0"/>
                    <a:t>,</a:t>
                  </a:r>
                  <a:r>
                    <a:rPr lang="zh-CN" altLang="zh-CN" sz="2800" dirty="0"/>
                    <a:t>排除对溴置换碘实验的干扰。</a:t>
                  </a:r>
                  <a:r>
                    <a:rPr lang="en-US" altLang="zh-CN" sz="2800" dirty="0"/>
                    <a:t>(6)</a:t>
                  </a:r>
                  <a:r>
                    <a:rPr lang="zh-CN" altLang="zh-CN" sz="2800" dirty="0"/>
                    <a:t>氯、溴、碘单质的氧化性逐渐减弱</a:t>
                  </a:r>
                  <a:r>
                    <a:rPr lang="en-US" altLang="zh-CN" sz="2800" dirty="0"/>
                    <a:t>,</a:t>
                  </a:r>
                  <a:r>
                    <a:rPr lang="zh-CN" altLang="zh-CN" sz="2800" dirty="0"/>
                    <a:t>是因为从</a:t>
                  </a:r>
                  <a:r>
                    <a:rPr lang="en-US" altLang="zh-CN" sz="2800" dirty="0"/>
                    <a:t>Cl</a:t>
                  </a:r>
                  <a:r>
                    <a:rPr lang="zh-CN" altLang="zh-CN" sz="2800" dirty="0"/>
                    <a:t>到</a:t>
                  </a:r>
                  <a:r>
                    <a:rPr lang="en-US" altLang="zh-CN" sz="2800" dirty="0"/>
                    <a:t>I,</a:t>
                  </a:r>
                  <a:r>
                    <a:rPr lang="zh-CN" altLang="zh-CN" sz="2800" dirty="0"/>
                    <a:t>原子半径逐渐增大</a:t>
                  </a:r>
                  <a:r>
                    <a:rPr lang="en-US" altLang="zh-CN" sz="2800" dirty="0"/>
                    <a:t>,</a:t>
                  </a:r>
                  <a:r>
                    <a:rPr lang="zh-CN" altLang="zh-CN" sz="2800" dirty="0"/>
                    <a:t>得电子能力逐渐减弱。</a:t>
                  </a: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6392647"/>
                </a:xfrm>
                <a:prstGeom prst="rect">
                  <a:avLst/>
                </a:prstGeom>
                <a:blipFill>
                  <a:blip r:embed="rId2"/>
                  <a:stretch>
                    <a:fillRect l="-1040" r="-3794" b="-477"/>
                  </a:stretch>
                </a:blipFill>
              </p:spPr>
              <p:txBody>
                <a:bodyPr/>
                <a:lstStyle/>
                <a:p>
                  <a:r>
                    <a:rPr lang="zh-CN" altLang="en-US">
                      <a:noFill/>
                    </a:rPr>
                    <a:t> </a:t>
                  </a:r>
                </a:p>
              </p:txBody>
            </p:sp>
          </mc:Fallback>
        </mc:AlternateContent>
        <p:pic>
          <p:nvPicPr>
            <p:cNvPr id="14" name="图片 13"/>
            <p:cNvPicPr/>
            <p:nvPr/>
          </p:nvPicPr>
          <p:blipFill>
            <a:blip r:embed="rId3"/>
            <a:stretch>
              <a:fillRect/>
            </a:stretch>
          </p:blipFill>
          <p:spPr>
            <a:xfrm>
              <a:off x="6492240" y="1620519"/>
              <a:ext cx="486950" cy="276646"/>
            </a:xfrm>
            <a:prstGeom prst="rect">
              <a:avLst/>
            </a:prstGeom>
          </p:spPr>
        </p:pic>
        <p:pic>
          <p:nvPicPr>
            <p:cNvPr id="15" name="图片 14"/>
            <p:cNvPicPr/>
            <p:nvPr/>
          </p:nvPicPr>
          <p:blipFill>
            <a:blip r:embed="rId3"/>
            <a:stretch>
              <a:fillRect/>
            </a:stretch>
          </p:blipFill>
          <p:spPr>
            <a:xfrm>
              <a:off x="2369820" y="2931159"/>
              <a:ext cx="486950" cy="276646"/>
            </a:xfrm>
            <a:prstGeom prst="rect">
              <a:avLst/>
            </a:prstGeom>
          </p:spPr>
        </p:pic>
        <p:pic>
          <p:nvPicPr>
            <p:cNvPr id="16" name="图片 15"/>
            <p:cNvPicPr/>
            <p:nvPr/>
          </p:nvPicPr>
          <p:blipFill>
            <a:blip r:embed="rId3"/>
            <a:stretch>
              <a:fillRect/>
            </a:stretch>
          </p:blipFill>
          <p:spPr>
            <a:xfrm>
              <a:off x="5699760" y="3555999"/>
              <a:ext cx="486950" cy="276646"/>
            </a:xfrm>
            <a:prstGeom prst="rect">
              <a:avLst/>
            </a:prstGeom>
          </p:spPr>
        </p:pic>
      </p:grpSp>
    </p:spTree>
    <p:extLst>
      <p:ext uri="{BB962C8B-B14F-4D97-AF65-F5344CB8AC3E}">
        <p14:creationId xmlns:p14="http://schemas.microsoft.com/office/powerpoint/2010/main" val="617084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3160994"/>
              </a:xfrm>
              <a:prstGeom prst="rect">
                <a:avLst/>
              </a:prstGeom>
            </p:spPr>
            <p:txBody>
              <a:bodyPr wrap="square">
                <a:spAutoFit/>
              </a:bodyPr>
              <a:lstStyle/>
              <a:p>
                <a:pPr>
                  <a:lnSpc>
                    <a:spcPct val="150000"/>
                  </a:lnSpc>
                </a:pPr>
                <a:r>
                  <a:rPr lang="zh-CN" altLang="zh-CN" sz="2800" b="1" dirty="0">
                    <a:solidFill>
                      <a:srgbClr val="DA251C"/>
                    </a:solidFill>
                  </a:rPr>
                  <a:t>答案</a:t>
                </a:r>
                <a:r>
                  <a:rPr lang="zh-CN" altLang="zh-CN" sz="2800" dirty="0"/>
                  <a:t>　</a:t>
                </a:r>
                <a:r>
                  <a:rPr lang="en-US" altLang="zh-CN" sz="2800" dirty="0"/>
                  <a:t>(1)∶</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limLow>
                          <m:limLowPr>
                            <m:ctrlPr>
                              <a:rPr lang="zh-CN" altLang="zh-CN" sz="2800" i="1">
                                <a:latin typeface="Cambria Math" panose="02040503050406030204" pitchFamily="18" charset="0"/>
                              </a:rPr>
                            </m:ctrlPr>
                          </m:limLowPr>
                          <m:e>
                            <m:r>
                              <m:rPr>
                                <m:sty m:val="p"/>
                              </m:rPr>
                              <a:rPr lang="en-US" altLang="zh-CN" sz="2800">
                                <a:latin typeface="Cambria Math" panose="02040503050406030204" pitchFamily="18" charset="0"/>
                              </a:rPr>
                              <m:t>Cl</m:t>
                            </m:r>
                          </m:e>
                          <m:lim>
                            <m:r>
                              <m:rPr>
                                <m:nor/>
                              </m:rPr>
                              <a:rPr lang="en-US" altLang="zh-CN" sz="2800"/>
                              <m:t>··</m:t>
                            </m:r>
                          </m:lim>
                        </m:limLow>
                      </m:e>
                      <m:lim>
                        <m:r>
                          <m:rPr>
                            <m:nor/>
                          </m:rPr>
                          <a:rPr lang="en-US" altLang="zh-CN" sz="2800"/>
                          <m:t>··</m:t>
                        </m:r>
                      </m:lim>
                    </m:limUpp>
                  </m:oMath>
                </a14:m>
                <a:r>
                  <a:rPr lang="en-US" altLang="zh-CN" sz="2800" dirty="0"/>
                  <a:t>∶</a:t>
                </a:r>
                <a:r>
                  <a:rPr lang="zh-CN" altLang="zh-CN" sz="2800" dirty="0"/>
                  <a:t>　</a:t>
                </a:r>
                <a:r>
                  <a:rPr lang="en-US" altLang="zh-CN" sz="2800" dirty="0"/>
                  <a:t>(2)</a:t>
                </a:r>
                <a:r>
                  <a:rPr lang="zh-CN" altLang="zh-CN" sz="2800" dirty="0"/>
                  <a:t>淀粉</a:t>
                </a:r>
                <a:r>
                  <a:rPr lang="en-US" altLang="zh-CN" sz="2800" dirty="0"/>
                  <a:t>-KI</a:t>
                </a:r>
                <a:r>
                  <a:rPr lang="zh-CN" altLang="zh-CN" sz="2800" dirty="0"/>
                  <a:t>试纸变蓝　</a:t>
                </a:r>
                <a:r>
                  <a:rPr lang="en-US" altLang="zh-CN" sz="2800" dirty="0"/>
                  <a:t>(3)Cl</a:t>
                </a:r>
                <a:r>
                  <a:rPr lang="en-US" altLang="zh-CN" sz="2800" baseline="-25000" dirty="0"/>
                  <a:t>2</a:t>
                </a:r>
                <a:r>
                  <a:rPr lang="en-US" altLang="zh-CN" sz="2800" dirty="0"/>
                  <a:t>+2Br</a:t>
                </a:r>
                <a:r>
                  <a:rPr lang="en-US" altLang="zh-CN" sz="2800" baseline="30000" dirty="0"/>
                  <a:t>-</a:t>
                </a:r>
                <a:r>
                  <a:rPr lang="en-US" altLang="zh-CN" sz="2800" dirty="0"/>
                  <a:t>      Br</a:t>
                </a:r>
                <a:r>
                  <a:rPr lang="en-US" altLang="zh-CN" sz="2800" baseline="-25000" dirty="0"/>
                  <a:t>2</a:t>
                </a:r>
                <a:r>
                  <a:rPr lang="en-US" altLang="zh-CN" sz="2800" dirty="0"/>
                  <a:t>+2Cl</a:t>
                </a:r>
                <a:r>
                  <a:rPr lang="en-US" altLang="zh-CN" sz="2800" baseline="30000" dirty="0"/>
                  <a:t>-</a:t>
                </a:r>
                <a:r>
                  <a:rPr lang="zh-CN" altLang="zh-CN" sz="2800" dirty="0"/>
                  <a:t>　</a:t>
                </a:r>
                <a:r>
                  <a:rPr lang="en-US" altLang="zh-CN" sz="2800" dirty="0"/>
                  <a:t>(4)</a:t>
                </a:r>
                <a:r>
                  <a:rPr lang="zh-CN" altLang="zh-CN" sz="2800" dirty="0"/>
                  <a:t>打开活塞</a:t>
                </a:r>
                <a:r>
                  <a:rPr lang="en-US" altLang="zh-CN" sz="2800" dirty="0"/>
                  <a:t>b,</a:t>
                </a:r>
                <a:r>
                  <a:rPr lang="zh-CN" altLang="zh-CN" sz="2800" dirty="0"/>
                  <a:t>将少量</a:t>
                </a:r>
                <a:r>
                  <a:rPr lang="en-US" altLang="zh-CN" sz="2800" dirty="0"/>
                  <a:t>C</a:t>
                </a:r>
                <a:r>
                  <a:rPr lang="zh-CN" altLang="zh-CN" sz="2800" dirty="0"/>
                  <a:t>中溶液滴入</a:t>
                </a:r>
                <a:r>
                  <a:rPr lang="en-US" altLang="zh-CN" sz="2800" dirty="0"/>
                  <a:t>D</a:t>
                </a:r>
                <a:r>
                  <a:rPr lang="zh-CN" altLang="zh-CN" sz="2800" dirty="0"/>
                  <a:t>中</a:t>
                </a:r>
                <a:r>
                  <a:rPr lang="en-US" altLang="zh-CN" sz="2800" dirty="0"/>
                  <a:t>,</a:t>
                </a:r>
                <a:r>
                  <a:rPr lang="zh-CN" altLang="zh-CN" sz="2800" dirty="0"/>
                  <a:t>关闭活塞</a:t>
                </a:r>
                <a:r>
                  <a:rPr lang="en-US" altLang="zh-CN" sz="2800" dirty="0"/>
                  <a:t>b,</a:t>
                </a:r>
                <a:r>
                  <a:rPr lang="zh-CN" altLang="zh-CN" sz="2800" dirty="0"/>
                  <a:t>取下</a:t>
                </a:r>
                <a:r>
                  <a:rPr lang="en-US" altLang="zh-CN" sz="2800" dirty="0"/>
                  <a:t>D</a:t>
                </a:r>
                <a:r>
                  <a:rPr lang="zh-CN" altLang="zh-CN" sz="2800" dirty="0"/>
                  <a:t>振荡</a:t>
                </a:r>
                <a:r>
                  <a:rPr lang="en-US" altLang="zh-CN" sz="2800" dirty="0"/>
                  <a:t>,</a:t>
                </a:r>
                <a:r>
                  <a:rPr lang="zh-CN" altLang="zh-CN" sz="2800" dirty="0"/>
                  <a:t>静置后</a:t>
                </a:r>
                <a:r>
                  <a:rPr lang="en-US" altLang="zh-CN" sz="2800" dirty="0"/>
                  <a:t>CCl</a:t>
                </a:r>
                <a:r>
                  <a:rPr lang="en-US" altLang="zh-CN" sz="2800" baseline="-25000" dirty="0"/>
                  <a:t>4</a:t>
                </a:r>
                <a:r>
                  <a:rPr lang="zh-CN" altLang="zh-CN" sz="2800" dirty="0"/>
                  <a:t>层溶液变为紫红色　</a:t>
                </a:r>
                <a:r>
                  <a:rPr lang="en-US" altLang="zh-CN" sz="2800" dirty="0"/>
                  <a:t>(5)</a:t>
                </a:r>
                <a:r>
                  <a:rPr lang="zh-CN" altLang="zh-CN" sz="2800" dirty="0"/>
                  <a:t>确认</a:t>
                </a:r>
                <a:r>
                  <a:rPr lang="en-US" altLang="zh-CN" sz="2800" dirty="0"/>
                  <a:t>C</a:t>
                </a:r>
                <a:r>
                  <a:rPr lang="zh-CN" altLang="zh-CN" sz="2800" dirty="0"/>
                  <a:t>的黄色溶液中无</a:t>
                </a:r>
                <a:r>
                  <a:rPr lang="en-US" altLang="zh-CN" sz="2800" dirty="0"/>
                  <a:t>Cl</a:t>
                </a:r>
                <a:r>
                  <a:rPr lang="en-US" altLang="zh-CN" sz="2800" baseline="-25000" dirty="0"/>
                  <a:t>2</a:t>
                </a:r>
                <a:r>
                  <a:rPr lang="en-US" altLang="zh-CN" sz="2800" dirty="0"/>
                  <a:t>,</a:t>
                </a:r>
                <a:r>
                  <a:rPr lang="zh-CN" altLang="zh-CN" sz="2800" dirty="0"/>
                  <a:t>排除</a:t>
                </a:r>
                <a:r>
                  <a:rPr lang="en-US" altLang="zh-CN" sz="2800" dirty="0"/>
                  <a:t>Cl</a:t>
                </a:r>
                <a:r>
                  <a:rPr lang="en-US" altLang="zh-CN" sz="2800" baseline="-25000" dirty="0"/>
                  <a:t>2</a:t>
                </a:r>
                <a:r>
                  <a:rPr lang="zh-CN" altLang="zh-CN" sz="2800" dirty="0"/>
                  <a:t>对溴置换碘实验的干扰　</a:t>
                </a:r>
                <a:r>
                  <a:rPr lang="en-US" altLang="zh-CN" sz="2800" dirty="0"/>
                  <a:t>(6)</a:t>
                </a:r>
                <a:r>
                  <a:rPr lang="zh-CN" altLang="zh-CN" sz="2800" dirty="0"/>
                  <a:t>原子半径逐渐增大</a:t>
                </a: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3160994"/>
              </a:xfrm>
              <a:prstGeom prst="rect">
                <a:avLst/>
              </a:prstGeom>
              <a:blipFill>
                <a:blip r:embed="rId2"/>
                <a:stretch>
                  <a:fillRect l="-1040" r="-676" b="-1927"/>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7" name="图片 16"/>
          <p:cNvPicPr/>
          <p:nvPr/>
        </p:nvPicPr>
        <p:blipFill>
          <a:blip r:embed="rId3"/>
          <a:stretch>
            <a:fillRect/>
          </a:stretch>
        </p:blipFill>
        <p:spPr>
          <a:xfrm>
            <a:off x="8929370" y="861060"/>
            <a:ext cx="453798" cy="257810"/>
          </a:xfrm>
          <a:prstGeom prst="rect">
            <a:avLst/>
          </a:prstGeom>
        </p:spPr>
      </p:pic>
    </p:spTree>
    <p:extLst>
      <p:ext uri="{BB962C8B-B14F-4D97-AF65-F5344CB8AC3E}">
        <p14:creationId xmlns:p14="http://schemas.microsoft.com/office/powerpoint/2010/main" val="296982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2 </a:t>
            </a:r>
            <a:r>
              <a:rPr lang="en-US" altLang="zh-CN" sz="2800" dirty="0"/>
              <a:t>[2017</a:t>
            </a:r>
            <a:r>
              <a:rPr lang="zh-CN" altLang="zh-CN" sz="2800" dirty="0"/>
              <a:t>河北八所重点中学高三第一次联考</a:t>
            </a:r>
            <a:r>
              <a:rPr lang="en-US" altLang="zh-CN" sz="2800" dirty="0"/>
              <a:t>]</a:t>
            </a:r>
            <a:r>
              <a:rPr lang="zh-CN" altLang="zh-CN" sz="2800" dirty="0"/>
              <a:t>相同体积的</a:t>
            </a:r>
            <a:r>
              <a:rPr lang="en-US" altLang="zh-CN" sz="2800" dirty="0"/>
              <a:t>KI</a:t>
            </a:r>
            <a:r>
              <a:rPr lang="zh-CN" altLang="zh-CN" sz="2800" dirty="0"/>
              <a:t>、</a:t>
            </a:r>
            <a:r>
              <a:rPr lang="en-US" altLang="zh-CN" sz="2800" dirty="0"/>
              <a:t>Na</a:t>
            </a:r>
            <a:r>
              <a:rPr lang="en-US" altLang="zh-CN" sz="2800" baseline="-25000" dirty="0"/>
              <a:t>2</a:t>
            </a:r>
            <a:r>
              <a:rPr lang="en-US" altLang="zh-CN" sz="2800" dirty="0"/>
              <a:t>S</a:t>
            </a:r>
            <a:r>
              <a:rPr lang="zh-CN" altLang="zh-CN" sz="2800" dirty="0"/>
              <a:t>、</a:t>
            </a:r>
            <a:r>
              <a:rPr lang="en-US" altLang="zh-CN" sz="2800" dirty="0"/>
              <a:t>FeBr</a:t>
            </a:r>
            <a:r>
              <a:rPr lang="en-US" altLang="zh-CN" sz="2800" baseline="-25000" dirty="0"/>
              <a:t>2</a:t>
            </a:r>
            <a:r>
              <a:rPr lang="zh-CN" altLang="zh-CN" sz="2800" dirty="0"/>
              <a:t>溶液</a:t>
            </a:r>
            <a:r>
              <a:rPr lang="en-US" altLang="zh-CN" sz="2800" dirty="0"/>
              <a:t>,</a:t>
            </a:r>
            <a:r>
              <a:rPr lang="zh-CN" altLang="zh-CN" sz="2800" dirty="0"/>
              <a:t>分别通入足量的</a:t>
            </a:r>
            <a:r>
              <a:rPr lang="en-US" altLang="zh-CN" sz="2800" dirty="0"/>
              <a:t>Cl</a:t>
            </a:r>
            <a:r>
              <a:rPr lang="en-US" altLang="zh-CN" sz="2800" baseline="-25000" dirty="0"/>
              <a:t>2</a:t>
            </a:r>
            <a:r>
              <a:rPr lang="en-US" altLang="zh-CN" sz="2800" dirty="0"/>
              <a:t>,</a:t>
            </a:r>
            <a:r>
              <a:rPr lang="zh-CN" altLang="zh-CN" sz="2800" dirty="0"/>
              <a:t>当反应恰好完成时</a:t>
            </a:r>
            <a:r>
              <a:rPr lang="en-US" altLang="zh-CN" sz="2800" dirty="0"/>
              <a:t>,</a:t>
            </a:r>
            <a:r>
              <a:rPr lang="zh-CN" altLang="zh-CN" sz="2800" dirty="0"/>
              <a:t>消耗</a:t>
            </a:r>
            <a:r>
              <a:rPr lang="en-US" altLang="zh-CN" sz="2800" dirty="0"/>
              <a:t>Cl</a:t>
            </a:r>
            <a:r>
              <a:rPr lang="en-US" altLang="zh-CN" sz="2800" baseline="-25000" dirty="0"/>
              <a:t>2</a:t>
            </a:r>
            <a:r>
              <a:rPr lang="zh-CN" altLang="zh-CN" sz="2800" dirty="0"/>
              <a:t>的体积相同</a:t>
            </a:r>
            <a:r>
              <a:rPr lang="en-US" altLang="zh-CN" sz="2800" dirty="0"/>
              <a:t>(</a:t>
            </a:r>
            <a:r>
              <a:rPr lang="zh-CN" altLang="zh-CN" sz="2800" dirty="0"/>
              <a:t>同温、同压条件下</a:t>
            </a:r>
            <a:r>
              <a:rPr lang="en-US" altLang="zh-CN" sz="2800" dirty="0"/>
              <a:t>),</a:t>
            </a:r>
            <a:r>
              <a:rPr lang="zh-CN" altLang="zh-CN" sz="2800" dirty="0"/>
              <a:t>则</a:t>
            </a:r>
            <a:r>
              <a:rPr lang="en-US" altLang="zh-CN" sz="2800" dirty="0"/>
              <a:t>KI</a:t>
            </a:r>
            <a:r>
              <a:rPr lang="zh-CN" altLang="zh-CN" sz="2800" dirty="0"/>
              <a:t>、</a:t>
            </a:r>
            <a:r>
              <a:rPr lang="en-US" altLang="zh-CN" sz="2800" dirty="0"/>
              <a:t>Na</a:t>
            </a:r>
            <a:r>
              <a:rPr lang="en-US" altLang="zh-CN" sz="2800" baseline="-25000" dirty="0"/>
              <a:t>2</a:t>
            </a:r>
            <a:r>
              <a:rPr lang="en-US" altLang="zh-CN" sz="2800" dirty="0"/>
              <a:t>S</a:t>
            </a:r>
            <a:r>
              <a:rPr lang="zh-CN" altLang="zh-CN" sz="2800" dirty="0"/>
              <a:t>、</a:t>
            </a:r>
            <a:r>
              <a:rPr lang="en-US" altLang="zh-CN" sz="2800" dirty="0"/>
              <a:t>FeBr</a:t>
            </a:r>
            <a:r>
              <a:rPr lang="en-US" altLang="zh-CN" sz="2800" baseline="-25000" dirty="0"/>
              <a:t>2</a:t>
            </a:r>
            <a:r>
              <a:rPr lang="zh-CN" altLang="zh-CN" sz="2800" dirty="0"/>
              <a:t>溶液的物质的量浓度之比是</a:t>
            </a:r>
            <a:r>
              <a:rPr lang="zh-CN" altLang="en-US" sz="2800" dirty="0" smtClean="0"/>
              <a:t>（   ）</a:t>
            </a:r>
            <a:endParaRPr lang="en-US" altLang="zh-CN" sz="2800" dirty="0"/>
          </a:p>
          <a:p>
            <a:pPr>
              <a:lnSpc>
                <a:spcPct val="150000"/>
              </a:lnSpc>
            </a:pPr>
            <a:r>
              <a:rPr lang="en-US" altLang="zh-CN" sz="2800" dirty="0"/>
              <a:t>A.1∶1∶2	</a:t>
            </a:r>
            <a:r>
              <a:rPr lang="en-US" altLang="zh-CN" sz="2800" dirty="0" smtClean="0"/>
              <a:t>                     B.2</a:t>
            </a:r>
            <a:r>
              <a:rPr lang="en-US" altLang="zh-CN" sz="2800" dirty="0"/>
              <a:t>∶1∶3	</a:t>
            </a:r>
          </a:p>
          <a:p>
            <a:pPr>
              <a:lnSpc>
                <a:spcPct val="150000"/>
              </a:lnSpc>
            </a:pPr>
            <a:r>
              <a:rPr lang="en-US" altLang="zh-CN" sz="2800" dirty="0"/>
              <a:t>C.6∶3∶</a:t>
            </a:r>
            <a:r>
              <a:rPr lang="en-US" altLang="zh-CN" sz="2800" dirty="0" smtClean="0"/>
              <a:t>2              </a:t>
            </a:r>
            <a:r>
              <a:rPr lang="en-US" altLang="zh-CN" sz="2800" dirty="0"/>
              <a:t>	D.3∶2∶1</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139812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244824"/>
            <a:ext cx="11723913" cy="6483698"/>
            <a:chOff x="234043" y="244824"/>
            <a:chExt cx="11723913" cy="6483698"/>
          </a:xfrm>
        </p:grpSpPr>
        <mc:AlternateContent xmlns:mc="http://schemas.openxmlformats.org/markup-compatibility/2006" xmlns:a14="http://schemas.microsoft.com/office/drawing/2010/main">
          <mc:Choice Requires="a14">
            <p:sp>
              <p:nvSpPr>
                <p:cNvPr id="2" name="矩形 1"/>
                <p:cNvSpPr/>
                <p:nvPr/>
              </p:nvSpPr>
              <p:spPr>
                <a:xfrm>
                  <a:off x="234043" y="244824"/>
                  <a:ext cx="11723913" cy="6483698"/>
                </a:xfrm>
                <a:prstGeom prst="rect">
                  <a:avLst/>
                </a:prstGeom>
              </p:spPr>
              <p:txBody>
                <a:bodyPr wrap="square">
                  <a:spAutoFit/>
                </a:bodyPr>
                <a:lstStyle/>
                <a:p>
                  <a:pPr>
                    <a:lnSpc>
                      <a:spcPct val="150000"/>
                    </a:lnSpc>
                  </a:pPr>
                  <a:r>
                    <a:rPr lang="en-US" altLang="zh-CN" sz="2800" dirty="0" smtClean="0"/>
                    <a:t>2.C</a:t>
                  </a:r>
                  <a:r>
                    <a:rPr lang="zh-CN" altLang="zh-CN" sz="2800" dirty="0"/>
                    <a:t>　首先</a:t>
                  </a:r>
                  <a:r>
                    <a:rPr lang="en-US" altLang="zh-CN" sz="2800" dirty="0"/>
                    <a:t>,</a:t>
                  </a:r>
                  <a:r>
                    <a:rPr lang="zh-CN" altLang="zh-CN" sz="2800" dirty="0"/>
                    <a:t>写出相关化学方程式</a:t>
                  </a:r>
                  <a:r>
                    <a:rPr lang="en-US" altLang="zh-CN" sz="2800" dirty="0"/>
                    <a:t>:</a:t>
                  </a:r>
                  <a:endParaRPr lang="zh-CN" altLang="zh-CN" sz="2800" dirty="0"/>
                </a:p>
                <a:p>
                  <a:pPr>
                    <a:lnSpc>
                      <a:spcPct val="150000"/>
                    </a:lnSpc>
                  </a:pPr>
                  <a:r>
                    <a:rPr lang="en-US" altLang="zh-CN" sz="2800" dirty="0"/>
                    <a:t>2KI+Cl</a:t>
                  </a:r>
                  <a:r>
                    <a:rPr lang="en-US" altLang="zh-CN" sz="2800" baseline="-25000" dirty="0"/>
                    <a:t>2</a:t>
                  </a:r>
                  <a:r>
                    <a:rPr lang="en-US" altLang="zh-CN" sz="2800" dirty="0"/>
                    <a:t>      2KCl+I</a:t>
                  </a:r>
                  <a:r>
                    <a:rPr lang="en-US" altLang="zh-CN" sz="2800" baseline="-25000" dirty="0"/>
                    <a:t>2</a:t>
                  </a:r>
                  <a:r>
                    <a:rPr lang="zh-CN" altLang="zh-CN" sz="2800" dirty="0"/>
                    <a:t>　</a:t>
                  </a:r>
                  <a:r>
                    <a:rPr lang="en-US" altLang="zh-CN" sz="2800" dirty="0"/>
                    <a:t>Na</a:t>
                  </a:r>
                  <a:r>
                    <a:rPr lang="en-US" altLang="zh-CN" sz="2800" baseline="-25000" dirty="0"/>
                    <a:t>2</a:t>
                  </a:r>
                  <a:r>
                    <a:rPr lang="en-US" altLang="zh-CN" sz="2800" dirty="0"/>
                    <a:t>S+Cl</a:t>
                  </a:r>
                  <a:r>
                    <a:rPr lang="en-US" altLang="zh-CN" sz="2800" baseline="-25000" dirty="0"/>
                    <a:t>2</a:t>
                  </a:r>
                  <a:r>
                    <a:rPr lang="en-US" altLang="zh-CN" sz="2800" dirty="0"/>
                    <a:t>       2NaCl+S↓</a:t>
                  </a:r>
                  <a:endParaRPr lang="zh-CN" altLang="zh-CN" sz="2800" dirty="0"/>
                </a:p>
                <a:p>
                  <a:pPr>
                    <a:lnSpc>
                      <a:spcPct val="150000"/>
                    </a:lnSpc>
                  </a:pPr>
                  <a:r>
                    <a:rPr lang="en-US" altLang="zh-CN" sz="2800" dirty="0"/>
                    <a:t>2</a:t>
                  </a:r>
                  <a:r>
                    <a:rPr lang="en-US" altLang="zh-CN" sz="2800" i="1" dirty="0"/>
                    <a:t>n</a:t>
                  </a:r>
                  <a:r>
                    <a:rPr lang="en-US" altLang="zh-CN" sz="2800" dirty="0"/>
                    <a:t>	                    </a:t>
                  </a:r>
                  <a:r>
                    <a:rPr lang="en-US" altLang="zh-CN" sz="2800" i="1" dirty="0"/>
                    <a:t>n</a:t>
                  </a:r>
                  <a:r>
                    <a:rPr lang="en-US" altLang="zh-CN" sz="2800" dirty="0"/>
                    <a:t>	</a:t>
                  </a:r>
                  <a:r>
                    <a:rPr lang="en-US" altLang="zh-CN" sz="2800" i="1" dirty="0"/>
                    <a:t>n</a:t>
                  </a:r>
                  <a:r>
                    <a:rPr lang="en-US" altLang="zh-CN" sz="2800" dirty="0"/>
                    <a:t>	                     </a:t>
                  </a:r>
                  <a:r>
                    <a:rPr lang="en-US" altLang="zh-CN" sz="2800" i="1" dirty="0"/>
                    <a:t>n</a:t>
                  </a:r>
                  <a:endParaRPr lang="zh-CN" altLang="zh-CN" sz="2800" dirty="0"/>
                </a:p>
                <a:p>
                  <a:pPr>
                    <a:lnSpc>
                      <a:spcPct val="150000"/>
                    </a:lnSpc>
                  </a:pPr>
                  <a:r>
                    <a:rPr lang="en-US" altLang="zh-CN" sz="2800" dirty="0"/>
                    <a:t>2FeBr</a:t>
                  </a:r>
                  <a:r>
                    <a:rPr lang="en-US" altLang="zh-CN" sz="2800" baseline="-25000" dirty="0"/>
                    <a:t>2</a:t>
                  </a:r>
                  <a:r>
                    <a:rPr lang="en-US" altLang="zh-CN" sz="2800" dirty="0"/>
                    <a:t>+3Cl</a:t>
                  </a:r>
                  <a:r>
                    <a:rPr lang="en-US" altLang="zh-CN" sz="2800" baseline="-25000" dirty="0"/>
                    <a:t>2</a:t>
                  </a:r>
                  <a:r>
                    <a:rPr lang="en-US" altLang="zh-CN" sz="2800" dirty="0"/>
                    <a:t>        2FeCl</a:t>
                  </a:r>
                  <a:r>
                    <a:rPr lang="en-US" altLang="zh-CN" sz="2800" baseline="-25000" dirty="0"/>
                    <a:t>3</a:t>
                  </a:r>
                  <a:r>
                    <a:rPr lang="en-US" altLang="zh-CN" sz="2800" dirty="0"/>
                    <a:t>+2Br</a:t>
                  </a:r>
                  <a:r>
                    <a:rPr lang="en-US" altLang="zh-CN" sz="2800" baseline="-25000" dirty="0"/>
                    <a:t>2</a:t>
                  </a:r>
                </a:p>
                <a:p>
                  <a:pPr>
                    <a:lnSpc>
                      <a:spcPct val="150000"/>
                    </a:lnSpc>
                  </a:pPr>
                  <a14:m>
                    <m:oMath xmlns:m="http://schemas.openxmlformats.org/officeDocument/2006/math">
                      <m:r>
                        <a:rPr lang="en-US" altLang="zh-CN" sz="2800" b="0" i="1" smtClean="0">
                          <a:latin typeface="Cambria Math" panose="02040503050406030204" pitchFamily="18" charset="0"/>
                        </a:rPr>
                        <m:t>    </m:t>
                      </m:r>
                      <m:f>
                        <m:fPr>
                          <m:ctrlPr>
                            <a:rPr lang="zh-CN" altLang="zh-CN" sz="2800" i="1">
                              <a:latin typeface="Cambria Math" panose="02040503050406030204" pitchFamily="18" charset="0"/>
                            </a:rPr>
                          </m:ctrlPr>
                        </m:fPr>
                        <m:num>
                          <m:r>
                            <a:rPr lang="en-US" altLang="zh-CN" sz="2800">
                              <a:latin typeface="Cambria Math" panose="02040503050406030204" pitchFamily="18" charset="0"/>
                            </a:rPr>
                            <m:t>2</m:t>
                          </m:r>
                        </m:num>
                        <m:den>
                          <m:r>
                            <a:rPr lang="en-US" altLang="zh-CN" sz="2800">
                              <a:latin typeface="Cambria Math" panose="02040503050406030204" pitchFamily="18" charset="0"/>
                            </a:rPr>
                            <m:t>3</m:t>
                          </m:r>
                        </m:den>
                      </m:f>
                    </m:oMath>
                  </a14:m>
                  <a:r>
                    <a:rPr lang="en-US" altLang="zh-CN" sz="2800" i="1" dirty="0"/>
                    <a:t>n</a:t>
                  </a:r>
                  <a:r>
                    <a:rPr lang="en-US" altLang="zh-CN" sz="2800" dirty="0"/>
                    <a:t>	                       </a:t>
                  </a:r>
                  <a:r>
                    <a:rPr lang="en-US" altLang="zh-CN" sz="2800" i="1" dirty="0"/>
                    <a:t>n</a:t>
                  </a:r>
                  <a:endParaRPr lang="zh-CN" altLang="zh-CN" sz="2800" dirty="0"/>
                </a:p>
                <a:p>
                  <a:pPr>
                    <a:lnSpc>
                      <a:spcPct val="150000"/>
                    </a:lnSpc>
                  </a:pPr>
                  <a:r>
                    <a:rPr lang="zh-CN" altLang="zh-CN" sz="2800" dirty="0"/>
                    <a:t>可知在</a:t>
                  </a:r>
                  <a:r>
                    <a:rPr lang="en-US" altLang="zh-CN" sz="2800" dirty="0"/>
                    <a:t>Cl</a:t>
                  </a:r>
                  <a:r>
                    <a:rPr lang="en-US" altLang="zh-CN" sz="2800" baseline="-25000" dirty="0"/>
                    <a:t>2</a:t>
                  </a:r>
                  <a:r>
                    <a:rPr lang="zh-CN" altLang="zh-CN" sz="2800" dirty="0"/>
                    <a:t>的物质的量相等的情况下</a:t>
                  </a:r>
                  <a:r>
                    <a:rPr lang="en-US" altLang="zh-CN" sz="2800" dirty="0"/>
                    <a:t>,KI</a:t>
                  </a:r>
                  <a:r>
                    <a:rPr lang="zh-CN" altLang="zh-CN" sz="2800" dirty="0"/>
                    <a:t>、</a:t>
                  </a:r>
                  <a:r>
                    <a:rPr lang="en-US" altLang="zh-CN" sz="2800" dirty="0"/>
                    <a:t>Na</a:t>
                  </a:r>
                  <a:r>
                    <a:rPr lang="en-US" altLang="zh-CN" sz="2800" baseline="-25000" dirty="0"/>
                    <a:t>2</a:t>
                  </a:r>
                  <a:r>
                    <a:rPr lang="en-US" altLang="zh-CN" sz="2800" dirty="0"/>
                    <a:t>S</a:t>
                  </a:r>
                  <a:r>
                    <a:rPr lang="zh-CN" altLang="zh-CN" sz="2800" dirty="0"/>
                    <a:t>、</a:t>
                  </a:r>
                  <a:r>
                    <a:rPr lang="en-US" altLang="zh-CN" sz="2800" dirty="0"/>
                    <a:t>FeBr</a:t>
                  </a:r>
                  <a:r>
                    <a:rPr lang="en-US" altLang="zh-CN" sz="2800" baseline="-25000" dirty="0"/>
                    <a:t>2</a:t>
                  </a:r>
                  <a:r>
                    <a:rPr lang="zh-CN" altLang="zh-CN" sz="2800" dirty="0"/>
                    <a:t>的物质的量之比为</a:t>
                  </a:r>
                  <a:r>
                    <a:rPr lang="en-US" altLang="zh-CN" sz="2800" dirty="0"/>
                    <a:t>2</a:t>
                  </a:r>
                  <a:r>
                    <a:rPr lang="en-US" altLang="zh-CN" sz="2800" i="1" dirty="0"/>
                    <a:t>n∶n∶</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2</m:t>
                          </m:r>
                        </m:num>
                        <m:den>
                          <m:r>
                            <a:rPr lang="en-US" altLang="zh-CN" sz="2800">
                              <a:latin typeface="Cambria Math" panose="02040503050406030204" pitchFamily="18" charset="0"/>
                            </a:rPr>
                            <m:t>3</m:t>
                          </m:r>
                        </m:den>
                      </m:f>
                    </m:oMath>
                  </a14:m>
                  <a:r>
                    <a:rPr lang="en-US" altLang="zh-CN" sz="2800" i="1" dirty="0"/>
                    <a:t>n</a:t>
                  </a:r>
                  <a:r>
                    <a:rPr lang="en-US" altLang="zh-CN" sz="2800" dirty="0"/>
                    <a:t>=6∶3∶2,</a:t>
                  </a:r>
                  <a:r>
                    <a:rPr lang="zh-CN" altLang="zh-CN" sz="2800" dirty="0"/>
                    <a:t>在三种溶液体积相同的前提下</a:t>
                  </a:r>
                  <a:r>
                    <a:rPr lang="en-US" altLang="zh-CN" sz="2800" dirty="0"/>
                    <a:t>,</a:t>
                  </a:r>
                  <a:r>
                    <a:rPr lang="zh-CN" altLang="zh-CN" sz="2800" dirty="0"/>
                    <a:t>物质的量浓度之比就等于物质的量之比</a:t>
                  </a:r>
                  <a:r>
                    <a:rPr lang="en-US" altLang="zh-CN" sz="2800" dirty="0"/>
                    <a:t>,</a:t>
                  </a:r>
                  <a:r>
                    <a:rPr lang="zh-CN" altLang="zh-CN" sz="2800" dirty="0"/>
                    <a:t>故选</a:t>
                  </a:r>
                  <a:r>
                    <a:rPr lang="en-US" altLang="zh-CN" sz="2800" dirty="0"/>
                    <a:t>C</a:t>
                  </a:r>
                  <a:r>
                    <a:rPr lang="zh-CN" altLang="zh-CN" sz="2800" dirty="0"/>
                    <a:t>。</a:t>
                  </a:r>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6483698"/>
                </a:xfrm>
                <a:prstGeom prst="rect">
                  <a:avLst/>
                </a:prstGeom>
                <a:blipFill rotWithShape="1">
                  <a:blip r:embed="rId2"/>
                  <a:stretch>
                    <a:fillRect l="-1040"/>
                  </a:stretch>
                </a:blipFill>
              </p:spPr>
              <p:txBody>
                <a:bodyPr/>
                <a:lstStyle/>
                <a:p>
                  <a:r>
                    <a:rPr lang="zh-CN" altLang="en-US">
                      <a:noFill/>
                    </a:rPr>
                    <a:t> </a:t>
                  </a:r>
                </a:p>
              </p:txBody>
            </p:sp>
          </mc:Fallback>
        </mc:AlternateContent>
        <p:pic>
          <p:nvPicPr>
            <p:cNvPr id="14" name="图片 13"/>
            <p:cNvPicPr/>
            <p:nvPr/>
          </p:nvPicPr>
          <p:blipFill>
            <a:blip r:embed="rId3"/>
            <a:stretch>
              <a:fillRect/>
            </a:stretch>
          </p:blipFill>
          <p:spPr>
            <a:xfrm>
              <a:off x="1556587" y="1171114"/>
              <a:ext cx="442394" cy="255058"/>
            </a:xfrm>
            <a:prstGeom prst="rect">
              <a:avLst/>
            </a:prstGeom>
          </p:spPr>
        </p:pic>
        <p:pic>
          <p:nvPicPr>
            <p:cNvPr id="15" name="图片 14"/>
            <p:cNvPicPr/>
            <p:nvPr/>
          </p:nvPicPr>
          <p:blipFill>
            <a:blip r:embed="rId3"/>
            <a:stretch>
              <a:fillRect/>
            </a:stretch>
          </p:blipFill>
          <p:spPr>
            <a:xfrm>
              <a:off x="5132907" y="1171114"/>
              <a:ext cx="442394" cy="255058"/>
            </a:xfrm>
            <a:prstGeom prst="rect">
              <a:avLst/>
            </a:prstGeom>
          </p:spPr>
        </p:pic>
        <p:pic>
          <p:nvPicPr>
            <p:cNvPr id="16" name="图片 15"/>
            <p:cNvPicPr/>
            <p:nvPr/>
          </p:nvPicPr>
          <p:blipFill>
            <a:blip r:embed="rId3"/>
            <a:stretch>
              <a:fillRect/>
            </a:stretch>
          </p:blipFill>
          <p:spPr>
            <a:xfrm>
              <a:off x="2304363" y="2463466"/>
              <a:ext cx="442394" cy="255058"/>
            </a:xfrm>
            <a:prstGeom prst="rect">
              <a:avLst/>
            </a:prstGeom>
          </p:spPr>
        </p:pic>
      </p:grpSp>
    </p:spTree>
    <p:extLst>
      <p:ext uri="{BB962C8B-B14F-4D97-AF65-F5344CB8AC3E}">
        <p14:creationId xmlns:p14="http://schemas.microsoft.com/office/powerpoint/2010/main" val="3542291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60442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4 </a:t>
            </a:r>
            <a:r>
              <a:rPr lang="zh-CN" altLang="en-US" sz="2800" dirty="0">
                <a:solidFill>
                  <a:srgbClr val="DA251C"/>
                </a:solidFill>
              </a:rPr>
              <a:t>卤素离子的检验方法</a:t>
            </a:r>
            <a:endParaRPr lang="zh-CN"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14F6134-7288-4796-8499-E211F9E0561B}"/>
                  </a:ext>
                </a:extLst>
              </p:cNvPr>
              <p:cNvSpPr/>
              <p:nvPr/>
            </p:nvSpPr>
            <p:spPr>
              <a:xfrm>
                <a:off x="234043" y="1391638"/>
                <a:ext cx="11723913" cy="3448445"/>
              </a:xfrm>
              <a:prstGeom prst="rect">
                <a:avLst/>
              </a:prstGeom>
            </p:spPr>
            <p:txBody>
              <a:bodyPr wrap="square">
                <a:spAutoFit/>
              </a:bodyPr>
              <a:lstStyle/>
              <a:p>
                <a:pPr>
                  <a:lnSpc>
                    <a:spcPct val="150000"/>
                  </a:lnSpc>
                </a:pPr>
                <a:r>
                  <a:rPr lang="en-US" altLang="zh-CN" sz="2800" b="1" dirty="0"/>
                  <a:t>1.AgNO</a:t>
                </a:r>
                <a:r>
                  <a:rPr lang="en-US" altLang="zh-CN" sz="2800" b="1" baseline="-25000" dirty="0"/>
                  <a:t>3</a:t>
                </a:r>
                <a:r>
                  <a:rPr lang="zh-CN" altLang="en-US" sz="2800" b="1" dirty="0"/>
                  <a:t>溶液</a:t>
                </a:r>
                <a:r>
                  <a:rPr lang="en-US" altLang="zh-CN" sz="2800" b="1" dirty="0"/>
                  <a:t>——</a:t>
                </a:r>
                <a:r>
                  <a:rPr lang="zh-CN" altLang="en-US" sz="2800" b="1" dirty="0"/>
                  <a:t>沉淀法</a:t>
                </a:r>
                <a:endParaRPr lang="en-US" altLang="zh-CN" sz="2800" b="1" dirty="0"/>
              </a:p>
              <a:p>
                <a:pPr>
                  <a:lnSpc>
                    <a:spcPct val="150000"/>
                  </a:lnSpc>
                </a:pPr>
                <a:r>
                  <a:rPr lang="zh-CN" altLang="zh-CN" sz="2800" dirty="0"/>
                  <a:t>未知液</a:t>
                </a:r>
                <a:r>
                  <a:rPr lang="en-US" altLang="zh-CN" sz="2800" dirty="0"/>
                  <a:t>                              </a:t>
                </a:r>
                <a:r>
                  <a:rPr lang="zh-CN" altLang="zh-CN" sz="2800" dirty="0"/>
                  <a:t>生成</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白色沉淀</m:t>
                              </m:r>
                              <m:r>
                                <m:rPr>
                                  <m:nor/>
                                </m:rPr>
                                <a:rPr lang="en-US" altLang="zh-CN" sz="2800"/>
                                <m:t>,</m:t>
                              </m:r>
                              <m:r>
                                <m:rPr>
                                  <m:nor/>
                                </m:rPr>
                                <a:rPr lang="zh-CN" altLang="zh-CN" sz="2800"/>
                                <m:t>表明含有</m:t>
                              </m:r>
                              <m:r>
                                <m:rPr>
                                  <m:sty m:val="p"/>
                                </m:rPr>
                                <a:rPr lang="en-US" altLang="zh-CN" sz="2800">
                                  <a:latin typeface="Cambria Math" panose="02040503050406030204" pitchFamily="18" charset="0"/>
                                </a:rPr>
                                <m:t>C</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r>
                                <a:rPr lang="en-US" altLang="zh-CN" sz="2800" b="0" i="1" smtClean="0">
                                  <a:latin typeface="Cambria Math" panose="02040503050406030204" pitchFamily="18" charset="0"/>
                                </a:rPr>
                                <m:t>      </m:t>
                              </m:r>
                            </m:e>
                          </m:mr>
                          <m:mr>
                            <m:e>
                              <m:r>
                                <m:rPr>
                                  <m:nor/>
                                </m:rPr>
                                <a:rPr lang="zh-CN" altLang="zh-CN" sz="2800"/>
                                <m:t>淡黄色沉淀</m:t>
                              </m:r>
                              <m:r>
                                <m:rPr>
                                  <m:nor/>
                                </m:rPr>
                                <a:rPr lang="en-US" altLang="zh-CN" sz="2800"/>
                                <m:t>,</m:t>
                              </m:r>
                              <m:r>
                                <m:rPr>
                                  <m:nor/>
                                </m:rPr>
                                <a:rPr lang="zh-CN" altLang="zh-CN" sz="2800"/>
                                <m:t>表明含有</m:t>
                              </m:r>
                              <m:r>
                                <m:rPr>
                                  <m:sty m:val="p"/>
                                </m:rPr>
                                <a:rPr lang="en-US" altLang="zh-CN" sz="2800">
                                  <a:latin typeface="Cambria Math" panose="02040503050406030204" pitchFamily="18" charset="0"/>
                                </a:rPr>
                                <m:t>B</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i="1"/>
                                    <m:t>−</m:t>
                                  </m:r>
                                </m:sup>
                              </m:sSup>
                            </m:e>
                          </m:mr>
                          <m:mr>
                            <m:e>
                              <m:r>
                                <m:rPr>
                                  <m:nor/>
                                </m:rPr>
                                <a:rPr lang="zh-CN" altLang="zh-CN" sz="2800"/>
                                <m:t>黄色沉淀</m:t>
                              </m:r>
                              <m:r>
                                <m:rPr>
                                  <m:nor/>
                                </m:rPr>
                                <a:rPr lang="en-US" altLang="zh-CN" sz="2800"/>
                                <m:t>,</m:t>
                              </m:r>
                              <m:r>
                                <m:rPr>
                                  <m:nor/>
                                </m:rPr>
                                <a:rPr lang="zh-CN" altLang="zh-CN" sz="2800"/>
                                <m:t>表明含有</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I</m:t>
                                  </m:r>
                                </m:e>
                                <m:sup>
                                  <m:r>
                                    <m:rPr>
                                      <m:nor/>
                                    </m:rPr>
                                    <a:rPr lang="en-US" altLang="zh-CN" sz="2800" i="1"/>
                                    <m:t>−</m:t>
                                  </m:r>
                                  <m:r>
                                    <a:rPr lang="en-US" altLang="zh-CN" sz="2800" b="0" i="1" smtClean="0">
                                      <a:latin typeface="Cambria Math" panose="02040503050406030204" pitchFamily="18" charset="0"/>
                                    </a:rPr>
                                    <m:t>           </m:t>
                                  </m:r>
                                </m:sup>
                              </m:sSup>
                            </m:e>
                          </m:mr>
                        </m:m>
                      </m:e>
                    </m:d>
                  </m:oMath>
                </a14:m>
                <a:endParaRPr lang="en-US" altLang="zh-CN" sz="2800" dirty="0"/>
              </a:p>
              <a:p>
                <a:pPr>
                  <a:lnSpc>
                    <a:spcPct val="150000"/>
                  </a:lnSpc>
                </a:pPr>
                <a:endParaRPr lang="zh-CN" altLang="zh-CN" sz="2800" dirty="0"/>
              </a:p>
            </p:txBody>
          </p:sp>
        </mc:Choice>
        <mc:Fallback xmlns="">
          <p:sp>
            <p:nvSpPr>
              <p:cNvPr id="3" name="矩形 2">
                <a:extLst>
                  <a:ext uri="{FF2B5EF4-FFF2-40B4-BE49-F238E27FC236}">
                    <a16:creationId xmlns="" xmlns:a16="http://schemas.microsoft.com/office/drawing/2014/main" xmlns:a14="http://schemas.microsoft.com/office/drawing/2010/main" id="{714F6134-7288-4796-8499-E211F9E0561B}"/>
                  </a:ext>
                </a:extLst>
              </p:cNvPr>
              <p:cNvSpPr>
                <a:spLocks noRot="1" noChangeAspect="1" noMove="1" noResize="1" noEditPoints="1" noAdjustHandles="1" noChangeArrowheads="1" noChangeShapeType="1" noTextEdit="1"/>
              </p:cNvSpPr>
              <p:nvPr/>
            </p:nvSpPr>
            <p:spPr>
              <a:xfrm>
                <a:off x="234043" y="1391638"/>
                <a:ext cx="11723913" cy="3448445"/>
              </a:xfrm>
              <a:prstGeom prst="rect">
                <a:avLst/>
              </a:prstGeom>
              <a:blipFill rotWithShape="1">
                <a:blip r:embed="rId2"/>
                <a:stretch>
                  <a:fillRect l="-1040"/>
                </a:stretch>
              </a:blipFill>
            </p:spPr>
            <p:txBody>
              <a:bodyPr/>
              <a:lstStyle/>
              <a:p>
                <a:r>
                  <a:rPr lang="zh-CN" altLang="en-US">
                    <a:noFill/>
                  </a:rPr>
                  <a:t> </a:t>
                </a:r>
              </a:p>
            </p:txBody>
          </p:sp>
        </mc:Fallback>
      </mc:AlternateContent>
      <p:pic>
        <p:nvPicPr>
          <p:cNvPr id="14" name="图片 13"/>
          <p:cNvPicPr/>
          <p:nvPr/>
        </p:nvPicPr>
        <p:blipFill>
          <a:blip r:embed="rId3"/>
          <a:stretch>
            <a:fillRect/>
          </a:stretch>
        </p:blipFill>
        <p:spPr>
          <a:xfrm>
            <a:off x="1556782" y="3378092"/>
            <a:ext cx="2295372" cy="710122"/>
          </a:xfrm>
          <a:prstGeom prst="rect">
            <a:avLst/>
          </a:prstGeom>
        </p:spPr>
      </p:pic>
    </p:spTree>
    <p:extLst>
      <p:ext uri="{BB962C8B-B14F-4D97-AF65-F5344CB8AC3E}">
        <p14:creationId xmlns:p14="http://schemas.microsoft.com/office/powerpoint/2010/main" val="147296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9958" y="1319555"/>
            <a:ext cx="11723913" cy="2601290"/>
          </a:xfrm>
          <a:prstGeom prst="rect">
            <a:avLst/>
          </a:prstGeom>
        </p:spPr>
        <p:txBody>
          <a:bodyPr wrap="square">
            <a:spAutoFit/>
          </a:bodyPr>
          <a:lstStyle/>
          <a:p>
            <a:pPr>
              <a:lnSpc>
                <a:spcPct val="150000"/>
              </a:lnSpc>
            </a:pPr>
            <a:r>
              <a:rPr lang="en-US" altLang="zh-CN" sz="2800" dirty="0"/>
              <a:t>1.</a:t>
            </a:r>
            <a:r>
              <a:rPr lang="zh-CN" altLang="en-US" sz="2800" dirty="0"/>
              <a:t>了解常见非金属元素</a:t>
            </a:r>
            <a:r>
              <a:rPr lang="en-US" altLang="zh-CN" sz="2800" dirty="0"/>
              <a:t>(Cl)</a:t>
            </a:r>
            <a:r>
              <a:rPr lang="zh-CN" altLang="en-US" sz="2800" dirty="0"/>
              <a:t>单质及其重要化合物的制备方法</a:t>
            </a:r>
            <a:r>
              <a:rPr lang="en-US" altLang="zh-CN" sz="2800" dirty="0"/>
              <a:t>,</a:t>
            </a:r>
            <a:r>
              <a:rPr lang="zh-CN" altLang="en-US" sz="2800" dirty="0"/>
              <a:t>掌握其主要性质及其应用。</a:t>
            </a:r>
          </a:p>
          <a:p>
            <a:pPr>
              <a:lnSpc>
                <a:spcPct val="150000"/>
              </a:lnSpc>
            </a:pPr>
            <a:r>
              <a:rPr lang="en-US" altLang="zh-CN" sz="2800" dirty="0"/>
              <a:t>2.</a:t>
            </a:r>
            <a:r>
              <a:rPr lang="zh-CN" altLang="en-US" sz="2800" dirty="0"/>
              <a:t>了解常见非金属元素</a:t>
            </a:r>
            <a:r>
              <a:rPr lang="en-US" altLang="zh-CN" sz="2800" dirty="0"/>
              <a:t>(Cl)</a:t>
            </a:r>
            <a:r>
              <a:rPr lang="zh-CN" altLang="en-US" sz="2800" dirty="0"/>
              <a:t>单质及其重要化合物对环境的影响。</a:t>
            </a:r>
          </a:p>
          <a:p>
            <a:pPr>
              <a:lnSpc>
                <a:spcPct val="150000"/>
              </a:lnSpc>
            </a:pPr>
            <a:r>
              <a:rPr lang="en-US" altLang="zh-CN" sz="2800" dirty="0"/>
              <a:t>3.</a:t>
            </a:r>
            <a:r>
              <a:rPr lang="zh-CN" altLang="en-US" sz="2800" dirty="0"/>
              <a:t>以上各部分知识的综合应用</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4043" y="729341"/>
            <a:ext cx="11723913" cy="4119397"/>
            <a:chOff x="234043" y="729341"/>
            <a:chExt cx="11723913" cy="4119397"/>
          </a:xfrm>
        </p:grpSpPr>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14F6134-7288-4796-8499-E211F9E0561B}"/>
                    </a:ext>
                  </a:extLst>
                </p:cNvPr>
                <p:cNvSpPr/>
                <p:nvPr/>
              </p:nvSpPr>
              <p:spPr>
                <a:xfrm>
                  <a:off x="234043" y="729341"/>
                  <a:ext cx="11723913" cy="4119397"/>
                </a:xfrm>
                <a:prstGeom prst="rect">
                  <a:avLst/>
                </a:prstGeom>
              </p:spPr>
              <p:txBody>
                <a:bodyPr wrap="square">
                  <a:spAutoFit/>
                </a:bodyPr>
                <a:lstStyle/>
                <a:p>
                  <a:pPr>
                    <a:lnSpc>
                      <a:spcPct val="150000"/>
                    </a:lnSpc>
                  </a:pPr>
                  <a:r>
                    <a:rPr lang="en-US" altLang="zh-CN" sz="2800" b="1" dirty="0"/>
                    <a:t>2.</a:t>
                  </a:r>
                  <a:r>
                    <a:rPr lang="zh-CN" altLang="zh-CN" sz="2800" b="1" dirty="0"/>
                    <a:t>置换</a:t>
                  </a:r>
                  <a:r>
                    <a:rPr lang="en-US" altLang="zh-CN" sz="2800" b="1" dirty="0"/>
                    <a:t>——</a:t>
                  </a:r>
                  <a:r>
                    <a:rPr lang="zh-CN" altLang="zh-CN" sz="2800" b="1" dirty="0"/>
                    <a:t>萃取法</a:t>
                  </a:r>
                </a:p>
                <a:p>
                  <a:pPr>
                    <a:lnSpc>
                      <a:spcPct val="150000"/>
                    </a:lnSpc>
                  </a:pPr>
                  <a:r>
                    <a:rPr lang="zh-CN" altLang="zh-CN" sz="2800" dirty="0"/>
                    <a:t>未知液</a:t>
                  </a:r>
                  <a:endParaRPr lang="en-US" altLang="zh-CN" sz="2800" dirty="0"/>
                </a:p>
                <a:p>
                  <a:pPr>
                    <a:lnSpc>
                      <a:spcPct val="150000"/>
                    </a:lnSpc>
                  </a:pPr>
                  <a:r>
                    <a:rPr lang="zh-CN" altLang="zh-CN" sz="2800" dirty="0"/>
                    <a:t>有机层呈</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红棕色或橙红色</m:t>
                                </m:r>
                                <m:r>
                                  <m:rPr>
                                    <m:nor/>
                                  </m:rPr>
                                  <a:rPr lang="en-US" altLang="zh-CN" sz="2800"/>
                                  <m:t>,</m:t>
                                </m:r>
                                <m:r>
                                  <m:rPr>
                                    <m:nor/>
                                  </m:rPr>
                                  <a:rPr lang="zh-CN" altLang="zh-CN" sz="2800"/>
                                  <m:t>表明含有</m:t>
                                </m:r>
                                <m:r>
                                  <m:rPr>
                                    <m:sty m:val="p"/>
                                  </m:rPr>
                                  <a:rPr lang="en-US" altLang="zh-CN" sz="2800">
                                    <a:latin typeface="Cambria Math" panose="02040503050406030204" pitchFamily="18" charset="0"/>
                                  </a:rPr>
                                  <m:t>B</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r</m:t>
                                    </m:r>
                                  </m:e>
                                  <m:sup>
                                    <m:r>
                                      <m:rPr>
                                        <m:nor/>
                                      </m:rPr>
                                      <a:rPr lang="en-US" altLang="zh-CN" sz="2800" i="1"/>
                                      <m:t>−</m:t>
                                    </m:r>
                                  </m:sup>
                                </m:sSup>
                                <m:r>
                                  <a:rPr lang="en-US" altLang="zh-CN" sz="2800" b="0" i="1" smtClean="0">
                                    <a:latin typeface="Cambria Math" panose="02040503050406030204" pitchFamily="18" charset="0"/>
                                  </a:rPr>
                                  <m:t>          </m:t>
                                </m:r>
                              </m:e>
                            </m:mr>
                            <m:mr>
                              <m:e>
                                <m:r>
                                  <m:rPr>
                                    <m:nor/>
                                  </m:rPr>
                                  <a:rPr lang="zh-CN" altLang="zh-CN" sz="2800"/>
                                  <m:t>紫色、浅紫色或紫红色</m:t>
                                </m:r>
                                <m:r>
                                  <m:rPr>
                                    <m:nor/>
                                  </m:rPr>
                                  <a:rPr lang="en-US" altLang="zh-CN" sz="2800"/>
                                  <m:t>,</m:t>
                                </m:r>
                                <m:r>
                                  <m:rPr>
                                    <m:nor/>
                                  </m:rPr>
                                  <a:rPr lang="zh-CN" altLang="zh-CN" sz="2800"/>
                                  <m:t>表明含有</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I</m:t>
                                    </m:r>
                                  </m:e>
                                  <m:sup>
                                    <m:r>
                                      <m:rPr>
                                        <m:nor/>
                                      </m:rPr>
                                      <a:rPr lang="en-US" altLang="zh-CN" sz="2800" i="1"/>
                                      <m:t>−</m:t>
                                    </m:r>
                                  </m:sup>
                                </m:sSup>
                              </m:e>
                            </m:mr>
                          </m:m>
                        </m:e>
                      </m:d>
                    </m:oMath>
                  </a14:m>
                  <a:endParaRPr lang="en-US" altLang="zh-CN" sz="2800" dirty="0"/>
                </a:p>
                <a:p>
                  <a:pPr>
                    <a:lnSpc>
                      <a:spcPct val="150000"/>
                    </a:lnSpc>
                  </a:pPr>
                  <a:r>
                    <a:rPr lang="en-US" altLang="zh-CN" sz="2800" b="1" dirty="0"/>
                    <a:t>3.</a:t>
                  </a:r>
                  <a:r>
                    <a:rPr lang="zh-CN" altLang="zh-CN" sz="2800" b="1" dirty="0"/>
                    <a:t>氧化</a:t>
                  </a:r>
                  <a:r>
                    <a:rPr lang="en-US" altLang="zh-CN" sz="2800" b="1" dirty="0"/>
                    <a:t>——</a:t>
                  </a:r>
                  <a:r>
                    <a:rPr lang="zh-CN" altLang="zh-CN" sz="2800" b="1" dirty="0"/>
                    <a:t>淀粉法检验</a:t>
                  </a:r>
                  <a:r>
                    <a:rPr lang="en-US" altLang="zh-CN" sz="2800" b="1" dirty="0"/>
                    <a:t>I</a:t>
                  </a:r>
                  <a:r>
                    <a:rPr lang="en-US" altLang="zh-CN" sz="2800" b="1" baseline="30000" dirty="0"/>
                    <a:t>-</a:t>
                  </a:r>
                  <a:endParaRPr lang="zh-CN" altLang="zh-CN" sz="2800" b="1" dirty="0"/>
                </a:p>
                <a:p>
                  <a:pPr>
                    <a:lnSpc>
                      <a:spcPct val="150000"/>
                    </a:lnSpc>
                  </a:pPr>
                  <a:r>
                    <a:rPr lang="zh-CN" altLang="zh-CN" sz="2800" dirty="0"/>
                    <a:t>未知液</a:t>
                  </a:r>
                  <a:r>
                    <a:rPr lang="en-US" altLang="zh-CN" sz="2800" dirty="0"/>
                    <a:t>                                              </a:t>
                  </a:r>
                  <a:r>
                    <a:rPr lang="zh-CN" altLang="zh-CN" sz="2800" dirty="0"/>
                    <a:t>蓝色溶液</a:t>
                  </a:r>
                  <a:r>
                    <a:rPr lang="en-US" altLang="zh-CN" sz="2800" dirty="0"/>
                    <a:t>,</a:t>
                  </a:r>
                  <a:r>
                    <a:rPr lang="zh-CN" altLang="zh-CN" sz="2800" dirty="0"/>
                    <a:t>表明含有</a:t>
                  </a:r>
                  <a:r>
                    <a:rPr lang="en-US" altLang="zh-CN" sz="2800" dirty="0"/>
                    <a:t>I</a:t>
                  </a:r>
                  <a:r>
                    <a:rPr lang="en-US" altLang="zh-CN" sz="2800" baseline="30000" dirty="0"/>
                    <a:t>-</a:t>
                  </a:r>
                  <a:endParaRPr lang="zh-CN" altLang="zh-CN" sz="2800" dirty="0"/>
                </a:p>
              </p:txBody>
            </p:sp>
          </mc:Choice>
          <mc:Fallback xmlns="">
            <p:sp>
              <p:nvSpPr>
                <p:cNvPr id="3" name="矩形 2">
                  <a:extLst>
                    <a:ext uri="{FF2B5EF4-FFF2-40B4-BE49-F238E27FC236}">
                      <a16:creationId xmlns="" xmlns:a16="http://schemas.microsoft.com/office/drawing/2014/main" xmlns:a14="http://schemas.microsoft.com/office/drawing/2010/main" id="{714F6134-7288-4796-8499-E211F9E0561B}"/>
                    </a:ext>
                  </a:extLst>
                </p:cNvPr>
                <p:cNvSpPr>
                  <a:spLocks noRot="1" noChangeAspect="1" noMove="1" noResize="1" noEditPoints="1" noAdjustHandles="1" noChangeArrowheads="1" noChangeShapeType="1" noTextEdit="1"/>
                </p:cNvSpPr>
                <p:nvPr/>
              </p:nvSpPr>
              <p:spPr>
                <a:xfrm>
                  <a:off x="234043" y="729341"/>
                  <a:ext cx="11723913" cy="4119397"/>
                </a:xfrm>
                <a:prstGeom prst="rect">
                  <a:avLst/>
                </a:prstGeom>
                <a:blipFill rotWithShape="1">
                  <a:blip r:embed="rId2"/>
                  <a:stretch>
                    <a:fillRect l="-1040" b="-1481"/>
                  </a:stretch>
                </a:blipFill>
              </p:spPr>
              <p:txBody>
                <a:bodyPr/>
                <a:lstStyle/>
                <a:p>
                  <a:r>
                    <a:rPr lang="zh-CN" altLang="en-US">
                      <a:noFill/>
                    </a:rPr>
                    <a:t> </a:t>
                  </a:r>
                </a:p>
              </p:txBody>
            </p:sp>
          </mc:Fallback>
        </mc:AlternateContent>
        <p:pic>
          <p:nvPicPr>
            <p:cNvPr id="8" name="图片 7"/>
            <p:cNvPicPr/>
            <p:nvPr/>
          </p:nvPicPr>
          <p:blipFill>
            <a:blip r:embed="rId3"/>
            <a:stretch>
              <a:fillRect/>
            </a:stretch>
          </p:blipFill>
          <p:spPr>
            <a:xfrm>
              <a:off x="1426112" y="1494263"/>
              <a:ext cx="2642159" cy="508822"/>
            </a:xfrm>
            <a:prstGeom prst="rect">
              <a:avLst/>
            </a:prstGeom>
          </p:spPr>
        </p:pic>
        <p:pic>
          <p:nvPicPr>
            <p:cNvPr id="9" name="图片 8"/>
            <p:cNvPicPr/>
            <p:nvPr/>
          </p:nvPicPr>
          <p:blipFill>
            <a:blip r:embed="rId4"/>
            <a:stretch>
              <a:fillRect/>
            </a:stretch>
          </p:blipFill>
          <p:spPr>
            <a:xfrm>
              <a:off x="4106005" y="1494263"/>
              <a:ext cx="2515951" cy="708073"/>
            </a:xfrm>
            <a:prstGeom prst="rect">
              <a:avLst/>
            </a:prstGeom>
          </p:spPr>
        </p:pic>
        <p:pic>
          <p:nvPicPr>
            <p:cNvPr id="10" name="图片 9"/>
            <p:cNvPicPr/>
            <p:nvPr/>
          </p:nvPicPr>
          <p:blipFill>
            <a:blip r:embed="rId5"/>
            <a:stretch>
              <a:fillRect/>
            </a:stretch>
          </p:blipFill>
          <p:spPr>
            <a:xfrm>
              <a:off x="1502292" y="4229586"/>
              <a:ext cx="2567954" cy="619152"/>
            </a:xfrm>
            <a:prstGeom prst="rect">
              <a:avLst/>
            </a:prstGeom>
          </p:spPr>
        </p:pic>
        <p:pic>
          <p:nvPicPr>
            <p:cNvPr id="11" name="图片 10"/>
            <p:cNvPicPr/>
            <p:nvPr/>
          </p:nvPicPr>
          <p:blipFill>
            <a:blip r:embed="rId6"/>
            <a:stretch>
              <a:fillRect/>
            </a:stretch>
          </p:blipFill>
          <p:spPr>
            <a:xfrm>
              <a:off x="4106005" y="4229586"/>
              <a:ext cx="1189008" cy="619152"/>
            </a:xfrm>
            <a:prstGeom prst="rect">
              <a:avLst/>
            </a:prstGeom>
          </p:spPr>
        </p:pic>
      </p:grpSp>
      <p:sp>
        <p:nvSpPr>
          <p:cNvPr id="12" name="矩形 1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3" name="组合 12"/>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719579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鉴别</a:t>
            </a:r>
            <a:r>
              <a:rPr lang="en-US" altLang="zh-CN" sz="2800" dirty="0" err="1"/>
              <a:t>NaCl</a:t>
            </a:r>
            <a:r>
              <a:rPr lang="zh-CN" altLang="zh-CN" sz="2800" dirty="0"/>
              <a:t>、</a:t>
            </a:r>
            <a:r>
              <a:rPr lang="en-US" altLang="zh-CN" sz="2800" dirty="0" err="1"/>
              <a:t>NaBr</a:t>
            </a:r>
            <a:r>
              <a:rPr lang="zh-CN" altLang="zh-CN" sz="2800" dirty="0"/>
              <a:t>、</a:t>
            </a:r>
            <a:r>
              <a:rPr lang="en-US" altLang="zh-CN" sz="2800" dirty="0" err="1"/>
              <a:t>NaI</a:t>
            </a:r>
            <a:r>
              <a:rPr lang="zh-CN" altLang="zh-CN" sz="2800" dirty="0"/>
              <a:t>可以选用的试剂是 </a:t>
            </a:r>
          </a:p>
          <a:p>
            <a:pPr>
              <a:lnSpc>
                <a:spcPct val="150000"/>
              </a:lnSpc>
            </a:pPr>
            <a:r>
              <a:rPr lang="en-US" altLang="zh-CN" sz="2800" dirty="0"/>
              <a:t>①</a:t>
            </a:r>
            <a:r>
              <a:rPr lang="zh-CN" altLang="zh-CN" sz="2800" dirty="0"/>
              <a:t>碘水、淀粉溶液　</a:t>
            </a:r>
            <a:r>
              <a:rPr lang="en-US" altLang="zh-CN" sz="2800" dirty="0"/>
              <a:t>②</a:t>
            </a:r>
            <a:r>
              <a:rPr lang="zh-CN" altLang="zh-CN" sz="2800" dirty="0"/>
              <a:t>氯水、</a:t>
            </a:r>
            <a:r>
              <a:rPr lang="en-US" altLang="zh-CN" sz="2800" dirty="0"/>
              <a:t>CCl</a:t>
            </a:r>
            <a:r>
              <a:rPr lang="en-US" altLang="zh-CN" sz="2800" baseline="-25000" dirty="0"/>
              <a:t>4</a:t>
            </a:r>
            <a:r>
              <a:rPr lang="zh-CN" altLang="zh-CN" sz="2800" dirty="0"/>
              <a:t>　</a:t>
            </a:r>
            <a:r>
              <a:rPr lang="en-US" altLang="zh-CN" sz="2800" dirty="0"/>
              <a:t>③</a:t>
            </a:r>
            <a:r>
              <a:rPr lang="zh-CN" altLang="zh-CN" sz="2800" dirty="0"/>
              <a:t>溴水、苯　</a:t>
            </a:r>
            <a:r>
              <a:rPr lang="en-US" altLang="zh-CN" sz="2800" dirty="0"/>
              <a:t>④</a:t>
            </a:r>
            <a:r>
              <a:rPr lang="zh-CN" altLang="zh-CN" sz="2800" dirty="0"/>
              <a:t>硝酸、</a:t>
            </a:r>
            <a:r>
              <a:rPr lang="en-US" altLang="zh-CN" sz="2800" dirty="0"/>
              <a:t>AgNO</a:t>
            </a:r>
            <a:r>
              <a:rPr lang="en-US" altLang="zh-CN" sz="2800" baseline="-25000" dirty="0"/>
              <a:t>3</a:t>
            </a:r>
            <a:r>
              <a:rPr lang="zh-CN" altLang="zh-CN" sz="2800" dirty="0"/>
              <a:t>溶液　</a:t>
            </a:r>
            <a:r>
              <a:rPr lang="en-US" altLang="zh-CN" sz="2800" dirty="0"/>
              <a:t>⑤</a:t>
            </a:r>
            <a:r>
              <a:rPr lang="zh-CN" altLang="zh-CN" sz="2800" dirty="0"/>
              <a:t>氯水、苯　</a:t>
            </a:r>
            <a:r>
              <a:rPr lang="en-US" altLang="zh-CN" sz="2800" dirty="0"/>
              <a:t>⑥FeCl</a:t>
            </a:r>
            <a:r>
              <a:rPr lang="en-US" altLang="zh-CN" sz="2800" baseline="-25000" dirty="0"/>
              <a:t>3</a:t>
            </a:r>
            <a:r>
              <a:rPr lang="zh-CN" altLang="zh-CN" sz="2800" dirty="0"/>
              <a:t>溶液、</a:t>
            </a:r>
            <a:r>
              <a:rPr lang="en-US" altLang="zh-CN" sz="2800" dirty="0"/>
              <a:t>CCl</a:t>
            </a:r>
            <a:r>
              <a:rPr lang="en-US" altLang="zh-CN" sz="2800" baseline="-25000" dirty="0"/>
              <a:t>4</a:t>
            </a:r>
            <a:r>
              <a:rPr lang="zh-CN" altLang="zh-CN" sz="2800" dirty="0"/>
              <a:t>　　　　　 　　　　　　　　　　　　</a:t>
            </a:r>
          </a:p>
          <a:p>
            <a:pPr>
              <a:lnSpc>
                <a:spcPct val="150000"/>
              </a:lnSpc>
            </a:pPr>
            <a:r>
              <a:rPr lang="en-US" altLang="zh-CN" sz="2800" dirty="0"/>
              <a:t>A.①②④	</a:t>
            </a:r>
            <a:r>
              <a:rPr lang="en-US" altLang="zh-CN" sz="2800" dirty="0" smtClean="0"/>
              <a:t>             B</a:t>
            </a:r>
            <a:r>
              <a:rPr lang="en-US" altLang="zh-CN" sz="2800" dirty="0"/>
              <a:t>.②③⑥	</a:t>
            </a:r>
          </a:p>
          <a:p>
            <a:pPr>
              <a:lnSpc>
                <a:spcPct val="150000"/>
              </a:lnSpc>
            </a:pPr>
            <a:r>
              <a:rPr lang="en-US" altLang="zh-CN" sz="2800" dirty="0"/>
              <a:t>C.②④⑤ 	</a:t>
            </a:r>
            <a:r>
              <a:rPr lang="en-US" altLang="zh-CN" sz="2800" dirty="0" smtClean="0"/>
              <a:t>             D</a:t>
            </a:r>
            <a:r>
              <a:rPr lang="en-US" altLang="zh-CN" sz="2800" dirty="0"/>
              <a:t>.④⑤⑥</a:t>
            </a:r>
            <a:endParaRPr lang="zh-CN" altLang="zh-CN" sz="2800" dirty="0"/>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407506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①</a:t>
            </a:r>
            <a:r>
              <a:rPr lang="en-US" altLang="zh-CN" sz="2800" dirty="0" err="1"/>
              <a:t>NaCl</a:t>
            </a:r>
            <a:r>
              <a:rPr lang="zh-CN" altLang="zh-CN" sz="2800" dirty="0"/>
              <a:t>、</a:t>
            </a:r>
            <a:r>
              <a:rPr lang="en-US" altLang="zh-CN" sz="2800" dirty="0" err="1"/>
              <a:t>NaBr</a:t>
            </a:r>
            <a:r>
              <a:rPr lang="zh-CN" altLang="zh-CN" sz="2800" dirty="0"/>
              <a:t>、</a:t>
            </a:r>
            <a:r>
              <a:rPr lang="en-US" altLang="zh-CN" sz="2800" dirty="0" err="1"/>
              <a:t>NaI</a:t>
            </a:r>
            <a:r>
              <a:rPr lang="zh-CN" altLang="zh-CN" sz="2800" dirty="0"/>
              <a:t>中加碘水和淀粉溶液均变蓝色</a:t>
            </a:r>
            <a:r>
              <a:rPr lang="en-US" altLang="zh-CN" sz="2800" dirty="0"/>
              <a:t>;②</a:t>
            </a:r>
            <a:r>
              <a:rPr lang="zh-CN" altLang="zh-CN" sz="2800" dirty="0"/>
              <a:t>氯水加入</a:t>
            </a:r>
            <a:r>
              <a:rPr lang="en-US" altLang="zh-CN" sz="2800" dirty="0" err="1"/>
              <a:t>NaBr</a:t>
            </a:r>
            <a:r>
              <a:rPr lang="zh-CN" altLang="zh-CN" sz="2800" dirty="0"/>
              <a:t>、</a:t>
            </a:r>
            <a:r>
              <a:rPr lang="en-US" altLang="zh-CN" sz="2800" dirty="0" err="1"/>
              <a:t>NaI</a:t>
            </a:r>
            <a:r>
              <a:rPr lang="zh-CN" altLang="zh-CN" sz="2800" dirty="0"/>
              <a:t>中后</a:t>
            </a:r>
            <a:r>
              <a:rPr lang="en-US" altLang="zh-CN" sz="2800" dirty="0"/>
              <a:t>,</a:t>
            </a:r>
            <a:r>
              <a:rPr lang="zh-CN" altLang="zh-CN" sz="2800" dirty="0"/>
              <a:t>再加</a:t>
            </a:r>
            <a:r>
              <a:rPr lang="en-US" altLang="zh-CN" sz="2800" dirty="0"/>
              <a:t>CCl</a:t>
            </a:r>
            <a:r>
              <a:rPr lang="en-US" altLang="zh-CN" sz="2800" baseline="-25000" dirty="0"/>
              <a:t>4</a:t>
            </a:r>
            <a:r>
              <a:rPr lang="zh-CN" altLang="zh-CN" sz="2800" dirty="0"/>
              <a:t>萃取</a:t>
            </a:r>
            <a:r>
              <a:rPr lang="en-US" altLang="zh-CN" sz="2800" dirty="0"/>
              <a:t>,</a:t>
            </a:r>
            <a:r>
              <a:rPr lang="zh-CN" altLang="zh-CN" sz="2800" dirty="0"/>
              <a:t>下层分别为橙红色和紫红色</a:t>
            </a:r>
            <a:r>
              <a:rPr lang="en-US" altLang="zh-CN" sz="2800" dirty="0"/>
              <a:t>,</a:t>
            </a:r>
            <a:r>
              <a:rPr lang="zh-CN" altLang="zh-CN" sz="2800" dirty="0"/>
              <a:t>可以鉴别</a:t>
            </a:r>
            <a:r>
              <a:rPr lang="en-US" altLang="zh-CN" sz="2800" dirty="0"/>
              <a:t>;③</a:t>
            </a:r>
            <a:r>
              <a:rPr lang="zh-CN" altLang="zh-CN" sz="2800" dirty="0"/>
              <a:t>溴水与</a:t>
            </a:r>
            <a:r>
              <a:rPr lang="en-US" altLang="zh-CN" sz="2800" dirty="0" err="1"/>
              <a:t>NaCl</a:t>
            </a:r>
            <a:r>
              <a:rPr lang="zh-CN" altLang="zh-CN" sz="2800" dirty="0"/>
              <a:t>、</a:t>
            </a:r>
            <a:r>
              <a:rPr lang="en-US" altLang="zh-CN" sz="2800" dirty="0" err="1"/>
              <a:t>NaBr</a:t>
            </a:r>
            <a:r>
              <a:rPr lang="zh-CN" altLang="zh-CN" sz="2800" dirty="0"/>
              <a:t>不反应</a:t>
            </a:r>
            <a:r>
              <a:rPr lang="en-US" altLang="zh-CN" sz="2800" dirty="0"/>
              <a:t>,</a:t>
            </a:r>
            <a:r>
              <a:rPr lang="zh-CN" altLang="zh-CN" sz="2800" dirty="0"/>
              <a:t>与</a:t>
            </a:r>
            <a:r>
              <a:rPr lang="en-US" altLang="zh-CN" sz="2800" dirty="0" err="1"/>
              <a:t>NaI</a:t>
            </a:r>
            <a:r>
              <a:rPr lang="zh-CN" altLang="zh-CN" sz="2800" dirty="0"/>
              <a:t>反应生成</a:t>
            </a:r>
            <a:r>
              <a:rPr lang="en-US" altLang="zh-CN" sz="2800" dirty="0"/>
              <a:t>I</a:t>
            </a:r>
            <a:r>
              <a:rPr lang="en-US" altLang="zh-CN" sz="2800" baseline="-25000" dirty="0"/>
              <a:t>2</a:t>
            </a:r>
            <a:r>
              <a:rPr lang="en-US" altLang="zh-CN" sz="2800" dirty="0"/>
              <a:t>,</a:t>
            </a:r>
            <a:r>
              <a:rPr lang="zh-CN" altLang="zh-CN" sz="2800" dirty="0"/>
              <a:t>再用苯萃取后</a:t>
            </a:r>
            <a:r>
              <a:rPr lang="en-US" altLang="zh-CN" sz="2800" dirty="0"/>
              <a:t>,</a:t>
            </a:r>
            <a:r>
              <a:rPr lang="zh-CN" altLang="zh-CN" sz="2800" dirty="0"/>
              <a:t>前两种上层均为橙红色</a:t>
            </a:r>
            <a:r>
              <a:rPr lang="en-US" altLang="zh-CN" sz="2800" dirty="0"/>
              <a:t>,</a:t>
            </a:r>
            <a:r>
              <a:rPr lang="zh-CN" altLang="zh-CN" sz="2800" dirty="0"/>
              <a:t>无法鉴别</a:t>
            </a:r>
            <a:r>
              <a:rPr lang="en-US" altLang="zh-CN" sz="2800" dirty="0"/>
              <a:t>;④</a:t>
            </a:r>
            <a:r>
              <a:rPr lang="en-US" altLang="zh-CN" sz="2800" dirty="0" err="1"/>
              <a:t>NaCl</a:t>
            </a:r>
            <a:r>
              <a:rPr lang="zh-CN" altLang="zh-CN" sz="2800" dirty="0"/>
              <a:t>、</a:t>
            </a:r>
            <a:r>
              <a:rPr lang="en-US" altLang="zh-CN" sz="2800" dirty="0" err="1"/>
              <a:t>NaBr</a:t>
            </a:r>
            <a:r>
              <a:rPr lang="zh-CN" altLang="zh-CN" sz="2800" dirty="0"/>
              <a:t>、</a:t>
            </a:r>
            <a:r>
              <a:rPr lang="en-US" altLang="zh-CN" sz="2800" dirty="0" err="1"/>
              <a:t>NaI</a:t>
            </a:r>
            <a:r>
              <a:rPr lang="zh-CN" altLang="zh-CN" sz="2800" dirty="0"/>
              <a:t>与</a:t>
            </a:r>
            <a:r>
              <a:rPr lang="en-US" altLang="zh-CN" sz="2800" dirty="0"/>
              <a:t>AgNO</a:t>
            </a:r>
            <a:r>
              <a:rPr lang="en-US" altLang="zh-CN" sz="2800" baseline="-25000" dirty="0"/>
              <a:t>3</a:t>
            </a:r>
            <a:r>
              <a:rPr lang="zh-CN" altLang="zh-CN" sz="2800" dirty="0"/>
              <a:t>溶液反应分别生成</a:t>
            </a:r>
            <a:r>
              <a:rPr lang="en-US" altLang="zh-CN" sz="2800" dirty="0" err="1"/>
              <a:t>AgCl</a:t>
            </a:r>
            <a:r>
              <a:rPr lang="zh-CN" altLang="zh-CN" sz="2800" dirty="0"/>
              <a:t>、</a:t>
            </a:r>
            <a:r>
              <a:rPr lang="en-US" altLang="zh-CN" sz="2800" dirty="0" err="1"/>
              <a:t>AgBr</a:t>
            </a:r>
            <a:r>
              <a:rPr lang="zh-CN" altLang="zh-CN" sz="2800" dirty="0"/>
              <a:t>、</a:t>
            </a:r>
            <a:r>
              <a:rPr lang="en-US" altLang="zh-CN" sz="2800" dirty="0" err="1"/>
              <a:t>AgI</a:t>
            </a:r>
            <a:r>
              <a:rPr lang="zh-CN" altLang="zh-CN" sz="2800" dirty="0"/>
              <a:t>沉淀</a:t>
            </a:r>
            <a:r>
              <a:rPr lang="en-US" altLang="zh-CN" sz="2800" dirty="0"/>
              <a:t>,</a:t>
            </a:r>
            <a:r>
              <a:rPr lang="zh-CN" altLang="zh-CN" sz="2800" dirty="0"/>
              <a:t>且均不溶于稀</a:t>
            </a:r>
            <a:r>
              <a:rPr lang="en-US" altLang="zh-CN" sz="2800" dirty="0"/>
              <a:t>HNO</a:t>
            </a:r>
            <a:r>
              <a:rPr lang="en-US" altLang="zh-CN" sz="2800" baseline="-25000" dirty="0"/>
              <a:t>3</a:t>
            </a:r>
            <a:r>
              <a:rPr lang="en-US" altLang="zh-CN" sz="2800" dirty="0"/>
              <a:t>,</a:t>
            </a:r>
            <a:r>
              <a:rPr lang="zh-CN" altLang="zh-CN" sz="2800" dirty="0"/>
              <a:t>沉淀颜色依次为白色、淡黄色、黄色</a:t>
            </a:r>
            <a:r>
              <a:rPr lang="en-US" altLang="zh-CN" sz="2800" dirty="0"/>
              <a:t>;⑤</a:t>
            </a:r>
            <a:r>
              <a:rPr lang="zh-CN" altLang="zh-CN" sz="2800" dirty="0"/>
              <a:t>与</a:t>
            </a:r>
            <a:r>
              <a:rPr lang="en-US" altLang="zh-CN" sz="2800" dirty="0"/>
              <a:t>②</a:t>
            </a:r>
            <a:r>
              <a:rPr lang="zh-CN" altLang="zh-CN" sz="2800" dirty="0"/>
              <a:t>的原理相似</a:t>
            </a:r>
            <a:r>
              <a:rPr lang="en-US" altLang="zh-CN" sz="2800" dirty="0"/>
              <a:t>,</a:t>
            </a:r>
            <a:r>
              <a:rPr lang="zh-CN" altLang="zh-CN" sz="2800" dirty="0"/>
              <a:t>只是有色层在上层</a:t>
            </a:r>
            <a:r>
              <a:rPr lang="en-US" altLang="zh-CN" sz="2800" dirty="0"/>
              <a:t>;⑥FeCl</a:t>
            </a:r>
            <a:r>
              <a:rPr lang="en-US" altLang="zh-CN" sz="2800" baseline="-25000" dirty="0"/>
              <a:t>3</a:t>
            </a:r>
            <a:r>
              <a:rPr lang="zh-CN" altLang="zh-CN" sz="2800" dirty="0"/>
              <a:t>溶液只能氧化</a:t>
            </a:r>
            <a:r>
              <a:rPr lang="en-US" altLang="zh-CN" sz="2800" dirty="0"/>
              <a:t>I</a:t>
            </a:r>
            <a:r>
              <a:rPr lang="en-US" altLang="zh-CN" sz="2800" baseline="30000" dirty="0"/>
              <a:t>-</a:t>
            </a:r>
            <a:r>
              <a:rPr lang="zh-CN" altLang="zh-CN" sz="2800" dirty="0"/>
              <a:t>生成</a:t>
            </a:r>
            <a:r>
              <a:rPr lang="en-US" altLang="zh-CN" sz="2800" dirty="0"/>
              <a:t>I</a:t>
            </a:r>
            <a:r>
              <a:rPr lang="en-US" altLang="zh-CN" sz="2800" baseline="-25000" dirty="0"/>
              <a:t>2</a:t>
            </a:r>
            <a:r>
              <a:rPr lang="en-US" altLang="zh-CN" sz="2800" dirty="0"/>
              <a:t>,</a:t>
            </a:r>
            <a:r>
              <a:rPr lang="zh-CN" altLang="zh-CN" sz="2800" dirty="0"/>
              <a:t>不能鉴别。</a:t>
            </a:r>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114180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60442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微课</a:t>
            </a:r>
            <a:r>
              <a:rPr lang="en-US" altLang="zh-CN" sz="2800" dirty="0">
                <a:solidFill>
                  <a:srgbClr val="DA251C"/>
                </a:solidFill>
              </a:rPr>
              <a:t>6  </a:t>
            </a:r>
            <a:r>
              <a:rPr lang="zh-CN" altLang="en-US" sz="2800" dirty="0">
                <a:solidFill>
                  <a:srgbClr val="DA251C"/>
                </a:solidFill>
              </a:rPr>
              <a:t>海水资源的综合利用</a:t>
            </a:r>
            <a:endParaRPr lang="zh-CN" altLang="zh-CN" sz="2800" dirty="0">
              <a:solidFill>
                <a:srgbClr val="DA251C"/>
              </a:solidFill>
            </a:endParaRPr>
          </a:p>
        </p:txBody>
      </p:sp>
      <p:sp>
        <p:nvSpPr>
          <p:cNvPr id="2" name="矩形 1"/>
          <p:cNvSpPr/>
          <p:nvPr/>
        </p:nvSpPr>
        <p:spPr>
          <a:xfrm>
            <a:off x="234043" y="729341"/>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14F6134-7288-4796-8499-E211F9E0561B}"/>
                  </a:ext>
                </a:extLst>
              </p:cNvPr>
              <p:cNvSpPr/>
              <p:nvPr/>
            </p:nvSpPr>
            <p:spPr>
              <a:xfrm>
                <a:off x="234043" y="1391638"/>
                <a:ext cx="11723913" cy="2826736"/>
              </a:xfrm>
              <a:prstGeom prst="rect">
                <a:avLst/>
              </a:prstGeom>
            </p:spPr>
            <p:txBody>
              <a:bodyPr wrap="square">
                <a:spAutoFit/>
              </a:bodyPr>
              <a:lstStyle/>
              <a:p>
                <a:pPr>
                  <a:lnSpc>
                    <a:spcPct val="150000"/>
                  </a:lnSpc>
                </a:pPr>
                <a:r>
                  <a:rPr lang="en-US" altLang="zh-CN" sz="2800" b="1" dirty="0"/>
                  <a:t>1.</a:t>
                </a:r>
                <a:r>
                  <a:rPr lang="zh-CN" altLang="en-US" sz="2800" b="1" dirty="0"/>
                  <a:t>氯的提取</a:t>
                </a:r>
                <a:r>
                  <a:rPr lang="en-US" altLang="zh-CN" sz="2800" b="1" dirty="0"/>
                  <a:t>——</a:t>
                </a:r>
                <a:r>
                  <a:rPr lang="zh-CN" altLang="en-US" sz="2800" b="1" dirty="0"/>
                  <a:t>氯碱工业</a:t>
                </a:r>
                <a:endParaRPr lang="en-US" altLang="zh-CN" sz="2800" b="1" dirty="0"/>
              </a:p>
              <a:p>
                <a:pPr>
                  <a:lnSpc>
                    <a:spcPct val="150000"/>
                  </a:lnSpc>
                </a:pPr>
                <a:r>
                  <a:rPr lang="zh-CN" altLang="zh-CN" sz="2800" dirty="0"/>
                  <a:t>海水</a:t>
                </a:r>
                <a:r>
                  <a:rPr lang="zh-CN" altLang="en-US" sz="2800" dirty="0"/>
                  <a:t>→</a:t>
                </a:r>
                <a:r>
                  <a:rPr lang="zh-CN" altLang="zh-CN" sz="2800" dirty="0"/>
                  <a:t>粗盐</a:t>
                </a:r>
                <a:r>
                  <a:rPr lang="en-US" altLang="zh-CN" sz="2800" dirty="0"/>
                  <a:t>       </a:t>
                </a:r>
                <a:r>
                  <a:rPr lang="zh-CN" altLang="zh-CN" sz="2800" dirty="0"/>
                  <a:t>饱和食盐水</a:t>
                </a:r>
                <a:r>
                  <a:rPr lang="en-US" altLang="zh-CN" sz="2800" dirty="0"/>
                  <a:t>      </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阳极产物</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2</m:t>
                                  </m:r>
                                </m:sub>
                              </m:sSub>
                              <m:r>
                                <a:rPr lang="en-US" altLang="zh-CN" sz="2800" b="0" i="1" smtClean="0">
                                  <a:latin typeface="Cambria Math" panose="02040503050406030204" pitchFamily="18" charset="0"/>
                                </a:rPr>
                                <m:t>               </m:t>
                              </m:r>
                            </m:e>
                          </m:mr>
                          <m:mr>
                            <m:e>
                              <m:r>
                                <m:rPr>
                                  <m:nor/>
                                </m:rPr>
                                <a:rPr lang="zh-CN" altLang="zh-CN" sz="2800"/>
                                <m:t>阴极产物</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nor/>
                                </m:rPr>
                                <a:rPr lang="zh-CN" altLang="zh-CN" sz="2800"/>
                                <m:t>、</m:t>
                              </m:r>
                              <m:r>
                                <m:rPr>
                                  <m:sty m:val="p"/>
                                </m:rPr>
                                <a:rPr lang="en-US" altLang="zh-CN" sz="2800">
                                  <a:latin typeface="Cambria Math" panose="02040503050406030204" pitchFamily="18" charset="0"/>
                                </a:rPr>
                                <m:t>NaOH</m:t>
                              </m:r>
                            </m:e>
                          </m:mr>
                        </m:m>
                      </m:e>
                    </m:d>
                  </m:oMath>
                </a14:m>
                <a:endParaRPr lang="en-US" altLang="zh-CN" sz="2800" dirty="0"/>
              </a:p>
              <a:p>
                <a:pPr>
                  <a:lnSpc>
                    <a:spcPct val="150000"/>
                  </a:lnSpc>
                </a:pPr>
                <a:r>
                  <a:rPr lang="zh-CN" altLang="zh-CN" sz="2800" dirty="0"/>
                  <a:t>化学方程式为</a:t>
                </a:r>
                <a:r>
                  <a:rPr lang="en-US" altLang="zh-CN" sz="2800" dirty="0"/>
                  <a:t>2NaCl+2H</a:t>
                </a:r>
                <a:r>
                  <a:rPr lang="en-US" altLang="zh-CN" sz="2800" baseline="-25000" dirty="0"/>
                  <a:t>2</a:t>
                </a:r>
                <a:r>
                  <a:rPr lang="en-US" altLang="zh-CN" sz="2800" dirty="0"/>
                  <a:t>O       2NaOH+H</a:t>
                </a:r>
                <a:r>
                  <a:rPr lang="en-US" altLang="zh-CN" sz="2800" baseline="-25000" dirty="0"/>
                  <a:t>2</a:t>
                </a:r>
                <a:r>
                  <a:rPr lang="en-US" altLang="zh-CN" sz="2800" dirty="0"/>
                  <a:t>↑+Cl</a:t>
                </a:r>
                <a:r>
                  <a:rPr lang="en-US" altLang="zh-CN" sz="2800" baseline="-25000" dirty="0"/>
                  <a:t>2</a:t>
                </a:r>
                <a:r>
                  <a:rPr lang="en-US" altLang="zh-CN" sz="2800" dirty="0"/>
                  <a:t>↑</a:t>
                </a:r>
                <a:r>
                  <a:rPr lang="zh-CN" altLang="zh-CN" sz="2800" dirty="0"/>
                  <a:t>。</a:t>
                </a:r>
              </a:p>
            </p:txBody>
          </p:sp>
        </mc:Choice>
        <mc:Fallback xmlns="">
          <p:sp>
            <p:nvSpPr>
              <p:cNvPr id="3" name="矩形 2">
                <a:extLst>
                  <a:ext uri="{FF2B5EF4-FFF2-40B4-BE49-F238E27FC236}">
                    <a16:creationId xmlns="" xmlns:a16="http://schemas.microsoft.com/office/drawing/2014/main" xmlns:a14="http://schemas.microsoft.com/office/drawing/2010/main" id="{714F6134-7288-4796-8499-E211F9E0561B}"/>
                  </a:ext>
                </a:extLst>
              </p:cNvPr>
              <p:cNvSpPr>
                <a:spLocks noRot="1" noChangeAspect="1" noMove="1" noResize="1" noEditPoints="1" noAdjustHandles="1" noChangeArrowheads="1" noChangeShapeType="1" noTextEdit="1"/>
              </p:cNvSpPr>
              <p:nvPr/>
            </p:nvSpPr>
            <p:spPr>
              <a:xfrm>
                <a:off x="234043" y="1391638"/>
                <a:ext cx="11723913" cy="2826736"/>
              </a:xfrm>
              <a:prstGeom prst="rect">
                <a:avLst/>
              </a:prstGeom>
              <a:blipFill rotWithShape="1">
                <a:blip r:embed="rId2"/>
                <a:stretch>
                  <a:fillRect l="-1040" b="-2371"/>
                </a:stretch>
              </a:blipFill>
            </p:spPr>
            <p:txBody>
              <a:bodyPr/>
              <a:lstStyle/>
              <a:p>
                <a:r>
                  <a:rPr lang="zh-CN" altLang="en-US">
                    <a:noFill/>
                  </a:rPr>
                  <a:t> </a:t>
                </a:r>
              </a:p>
            </p:txBody>
          </p:sp>
        </mc:Fallback>
      </mc:AlternateContent>
      <p:pic>
        <p:nvPicPr>
          <p:cNvPr id="8" name="图片 7"/>
          <p:cNvPicPr/>
          <p:nvPr/>
        </p:nvPicPr>
        <p:blipFill>
          <a:blip r:embed="rId3"/>
          <a:stretch>
            <a:fillRect/>
          </a:stretch>
        </p:blipFill>
        <p:spPr>
          <a:xfrm>
            <a:off x="2134193" y="2646557"/>
            <a:ext cx="518723" cy="467603"/>
          </a:xfrm>
          <a:prstGeom prst="rect">
            <a:avLst/>
          </a:prstGeom>
        </p:spPr>
      </p:pic>
      <p:pic>
        <p:nvPicPr>
          <p:cNvPr id="9" name="图片 8"/>
          <p:cNvPicPr/>
          <p:nvPr/>
        </p:nvPicPr>
        <p:blipFill>
          <a:blip r:embed="rId4"/>
          <a:stretch>
            <a:fillRect/>
          </a:stretch>
        </p:blipFill>
        <p:spPr>
          <a:xfrm>
            <a:off x="4514439" y="2722626"/>
            <a:ext cx="434338" cy="391534"/>
          </a:xfrm>
          <a:prstGeom prst="rect">
            <a:avLst/>
          </a:prstGeom>
        </p:spPr>
      </p:pic>
      <p:pic>
        <p:nvPicPr>
          <p:cNvPr id="10" name="图片 9"/>
          <p:cNvPicPr/>
          <p:nvPr/>
        </p:nvPicPr>
        <p:blipFill>
          <a:blip r:embed="rId5"/>
          <a:stretch>
            <a:fillRect/>
          </a:stretch>
        </p:blipFill>
        <p:spPr>
          <a:xfrm>
            <a:off x="4514439" y="3620902"/>
            <a:ext cx="458943" cy="413714"/>
          </a:xfrm>
          <a:prstGeom prst="rect">
            <a:avLst/>
          </a:prstGeom>
        </p:spPr>
      </p:pic>
    </p:spTree>
    <p:extLst>
      <p:ext uri="{BB962C8B-B14F-4D97-AF65-F5344CB8AC3E}">
        <p14:creationId xmlns:p14="http://schemas.microsoft.com/office/powerpoint/2010/main" val="2413819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4043" y="485920"/>
            <a:ext cx="11723913" cy="5909310"/>
            <a:chOff x="234043" y="729341"/>
            <a:chExt cx="11723913" cy="5909310"/>
          </a:xfrm>
        </p:grpSpPr>
        <p:grpSp>
          <p:nvGrpSpPr>
            <p:cNvPr id="21" name="组合 20"/>
            <p:cNvGrpSpPr/>
            <p:nvPr/>
          </p:nvGrpSpPr>
          <p:grpSpPr>
            <a:xfrm>
              <a:off x="412568" y="2054305"/>
              <a:ext cx="7999251" cy="1891287"/>
              <a:chOff x="412568" y="4087387"/>
              <a:chExt cx="7999251" cy="1891287"/>
            </a:xfrm>
          </p:grpSpPr>
          <p:sp>
            <p:nvSpPr>
              <p:cNvPr id="4" name="矩形 3"/>
              <p:cNvSpPr/>
              <p:nvPr/>
            </p:nvSpPr>
            <p:spPr>
              <a:xfrm>
                <a:off x="412568" y="4175878"/>
                <a:ext cx="902811" cy="523220"/>
              </a:xfrm>
              <a:prstGeom prst="rect">
                <a:avLst/>
              </a:prstGeom>
              <a:ln w="12700">
                <a:solidFill>
                  <a:schemeClr val="tx1"/>
                </a:solidFill>
              </a:ln>
            </p:spPr>
            <p:txBody>
              <a:bodyPr wrap="none">
                <a:spAutoFit/>
              </a:bodyPr>
              <a:lstStyle/>
              <a:p>
                <a:r>
                  <a:rPr lang="zh-CN" altLang="zh-CN" sz="2800" dirty="0"/>
                  <a:t>海水</a:t>
                </a:r>
                <a:endParaRPr lang="zh-CN" altLang="en-US" sz="2800" dirty="0"/>
              </a:p>
            </p:txBody>
          </p:sp>
          <p:sp>
            <p:nvSpPr>
              <p:cNvPr id="11" name="矩形 10"/>
              <p:cNvSpPr/>
              <p:nvPr/>
            </p:nvSpPr>
            <p:spPr>
              <a:xfrm>
                <a:off x="1903975" y="4175878"/>
                <a:ext cx="2412071" cy="523220"/>
              </a:xfrm>
              <a:prstGeom prst="rect">
                <a:avLst/>
              </a:prstGeom>
              <a:ln w="12700">
                <a:solidFill>
                  <a:schemeClr val="tx1"/>
                </a:solidFill>
              </a:ln>
            </p:spPr>
            <p:txBody>
              <a:bodyPr wrap="none">
                <a:spAutoFit/>
              </a:bodyPr>
              <a:lstStyle/>
              <a:p>
                <a:r>
                  <a:rPr lang="zh-CN" altLang="zh-CN" sz="2800" dirty="0"/>
                  <a:t>富含</a:t>
                </a:r>
                <a:r>
                  <a:rPr lang="en-US" altLang="zh-CN" sz="2800" dirty="0"/>
                  <a:t>Br</a:t>
                </a:r>
                <a:r>
                  <a:rPr lang="en-US" altLang="zh-CN" sz="2800" baseline="30000" dirty="0"/>
                  <a:t>-</a:t>
                </a:r>
                <a:r>
                  <a:rPr lang="zh-CN" altLang="zh-CN" sz="2800" dirty="0"/>
                  <a:t>的海水</a:t>
                </a:r>
                <a:endParaRPr lang="zh-CN" altLang="en-US" sz="2800" dirty="0"/>
              </a:p>
            </p:txBody>
          </p:sp>
          <p:sp>
            <p:nvSpPr>
              <p:cNvPr id="12" name="矩形 11"/>
              <p:cNvSpPr/>
              <p:nvPr/>
            </p:nvSpPr>
            <p:spPr>
              <a:xfrm>
                <a:off x="5606768" y="4175878"/>
                <a:ext cx="2100255" cy="523220"/>
              </a:xfrm>
              <a:prstGeom prst="rect">
                <a:avLst/>
              </a:prstGeom>
              <a:ln w="12700">
                <a:solidFill>
                  <a:schemeClr val="tx1"/>
                </a:solidFill>
              </a:ln>
            </p:spPr>
            <p:txBody>
              <a:bodyPr wrap="none">
                <a:spAutoFit/>
              </a:bodyPr>
              <a:lstStyle/>
              <a:p>
                <a:r>
                  <a:rPr lang="zh-CN" altLang="zh-CN" sz="2800" dirty="0"/>
                  <a:t>含</a:t>
                </a:r>
                <a:r>
                  <a:rPr lang="en-US" altLang="zh-CN" sz="2800" dirty="0"/>
                  <a:t>Br</a:t>
                </a:r>
                <a:r>
                  <a:rPr lang="en-US" altLang="zh-CN" sz="2800" baseline="-25000" dirty="0"/>
                  <a:t>2</a:t>
                </a:r>
                <a:r>
                  <a:rPr lang="zh-CN" altLang="zh-CN" sz="2800" dirty="0"/>
                  <a:t>的溶液</a:t>
                </a:r>
                <a:endParaRPr lang="en-US" altLang="zh-CN" sz="2800" dirty="0"/>
              </a:p>
            </p:txBody>
          </p:sp>
          <p:sp>
            <p:nvSpPr>
              <p:cNvPr id="13" name="矩形 12"/>
              <p:cNvSpPr/>
              <p:nvPr/>
            </p:nvSpPr>
            <p:spPr>
              <a:xfrm>
                <a:off x="3006354" y="5420324"/>
                <a:ext cx="663964" cy="523220"/>
              </a:xfrm>
              <a:prstGeom prst="rect">
                <a:avLst/>
              </a:prstGeom>
              <a:ln w="12700">
                <a:solidFill>
                  <a:schemeClr val="tx1"/>
                </a:solidFill>
              </a:ln>
            </p:spPr>
            <p:txBody>
              <a:bodyPr wrap="none">
                <a:spAutoFit/>
              </a:bodyPr>
              <a:lstStyle/>
              <a:p>
                <a:r>
                  <a:rPr lang="en-US" altLang="zh-CN" sz="2800" dirty="0"/>
                  <a:t>Br</a:t>
                </a:r>
                <a:r>
                  <a:rPr lang="en-US" altLang="zh-CN" sz="2800" baseline="-25000" dirty="0"/>
                  <a:t>2</a:t>
                </a:r>
                <a:endParaRPr lang="zh-CN" altLang="en-US" sz="2800" dirty="0"/>
              </a:p>
            </p:txBody>
          </p:sp>
          <p:sp>
            <p:nvSpPr>
              <p:cNvPr id="14" name="矩形 13"/>
              <p:cNvSpPr/>
              <p:nvPr/>
            </p:nvSpPr>
            <p:spPr>
              <a:xfrm>
                <a:off x="4134538" y="5420324"/>
                <a:ext cx="1521570" cy="523220"/>
              </a:xfrm>
              <a:prstGeom prst="rect">
                <a:avLst/>
              </a:prstGeom>
              <a:ln w="12700">
                <a:solidFill>
                  <a:schemeClr val="tx1"/>
                </a:solidFill>
              </a:ln>
            </p:spPr>
            <p:txBody>
              <a:bodyPr wrap="none">
                <a:spAutoFit/>
              </a:bodyPr>
              <a:lstStyle/>
              <a:p>
                <a:r>
                  <a:rPr lang="en-US" altLang="zh-CN" sz="2800" dirty="0" err="1"/>
                  <a:t>HBr</a:t>
                </a:r>
                <a:r>
                  <a:rPr lang="zh-CN" altLang="zh-CN" sz="2800" dirty="0"/>
                  <a:t>溶液</a:t>
                </a:r>
                <a:endParaRPr lang="zh-CN" altLang="en-US" sz="2800" dirty="0"/>
              </a:p>
            </p:txBody>
          </p:sp>
          <p:sp>
            <p:nvSpPr>
              <p:cNvPr id="15" name="矩形 14"/>
              <p:cNvSpPr/>
              <p:nvPr/>
            </p:nvSpPr>
            <p:spPr>
              <a:xfrm>
                <a:off x="6145376" y="5420324"/>
                <a:ext cx="1023037" cy="523220"/>
              </a:xfrm>
              <a:prstGeom prst="rect">
                <a:avLst/>
              </a:prstGeom>
              <a:ln w="12700">
                <a:solidFill>
                  <a:schemeClr val="tx1"/>
                </a:solidFill>
              </a:ln>
            </p:spPr>
            <p:txBody>
              <a:bodyPr wrap="none">
                <a:spAutoFit/>
              </a:bodyPr>
              <a:lstStyle/>
              <a:p>
                <a:r>
                  <a:rPr lang="zh-CN" altLang="zh-CN" sz="2800" dirty="0"/>
                  <a:t>粗</a:t>
                </a:r>
                <a:r>
                  <a:rPr lang="en-US" altLang="zh-CN" sz="2800" dirty="0"/>
                  <a:t>Br</a:t>
                </a:r>
                <a:r>
                  <a:rPr lang="en-US" altLang="zh-CN" sz="2800" baseline="-25000" dirty="0"/>
                  <a:t>2</a:t>
                </a:r>
                <a:endParaRPr lang="zh-CN" altLang="en-US" sz="2800" dirty="0"/>
              </a:p>
            </p:txBody>
          </p:sp>
          <p:pic>
            <p:nvPicPr>
              <p:cNvPr id="16" name="图片 15"/>
              <p:cNvPicPr/>
              <p:nvPr/>
            </p:nvPicPr>
            <p:blipFill>
              <a:blip r:embed="rId2"/>
              <a:stretch>
                <a:fillRect/>
              </a:stretch>
            </p:blipFill>
            <p:spPr>
              <a:xfrm>
                <a:off x="1326809" y="4087387"/>
                <a:ext cx="565736" cy="700202"/>
              </a:xfrm>
              <a:prstGeom prst="rect">
                <a:avLst/>
              </a:prstGeom>
            </p:spPr>
          </p:pic>
          <p:pic>
            <p:nvPicPr>
              <p:cNvPr id="17" name="图片 16"/>
              <p:cNvPicPr/>
              <p:nvPr/>
            </p:nvPicPr>
            <p:blipFill>
              <a:blip r:embed="rId3"/>
              <a:stretch>
                <a:fillRect/>
              </a:stretch>
            </p:blipFill>
            <p:spPr>
              <a:xfrm>
                <a:off x="4327476" y="4161562"/>
                <a:ext cx="1242744" cy="537536"/>
              </a:xfrm>
              <a:prstGeom prst="rect">
                <a:avLst/>
              </a:prstGeom>
            </p:spPr>
          </p:pic>
          <p:pic>
            <p:nvPicPr>
              <p:cNvPr id="18" name="图片 17"/>
              <p:cNvPicPr/>
              <p:nvPr/>
            </p:nvPicPr>
            <p:blipFill>
              <a:blip r:embed="rId4"/>
              <a:stretch>
                <a:fillRect/>
              </a:stretch>
            </p:blipFill>
            <p:spPr>
              <a:xfrm>
                <a:off x="6504622" y="4703952"/>
                <a:ext cx="1907197" cy="696278"/>
              </a:xfrm>
              <a:prstGeom prst="rect">
                <a:avLst/>
              </a:prstGeom>
            </p:spPr>
          </p:pic>
          <p:pic>
            <p:nvPicPr>
              <p:cNvPr id="19" name="图片 18"/>
              <p:cNvPicPr/>
              <p:nvPr/>
            </p:nvPicPr>
            <p:blipFill>
              <a:blip r:embed="rId5"/>
              <a:stretch>
                <a:fillRect/>
              </a:stretch>
            </p:blipFill>
            <p:spPr>
              <a:xfrm>
                <a:off x="5656108" y="5530533"/>
                <a:ext cx="489268" cy="448141"/>
              </a:xfrm>
              <a:prstGeom prst="rect">
                <a:avLst/>
              </a:prstGeom>
            </p:spPr>
          </p:pic>
          <p:pic>
            <p:nvPicPr>
              <p:cNvPr id="20" name="图片 19"/>
              <p:cNvPicPr/>
              <p:nvPr/>
            </p:nvPicPr>
            <p:blipFill>
              <a:blip r:embed="rId6"/>
              <a:stretch>
                <a:fillRect/>
              </a:stretch>
            </p:blipFill>
            <p:spPr>
              <a:xfrm>
                <a:off x="3677938" y="5420324"/>
                <a:ext cx="414014" cy="523220"/>
              </a:xfrm>
              <a:prstGeom prst="rect">
                <a:avLst/>
              </a:prstGeom>
            </p:spPr>
          </p:pic>
        </p:grpSp>
        <p:grpSp>
          <p:nvGrpSpPr>
            <p:cNvPr id="25" name="组合 24"/>
            <p:cNvGrpSpPr/>
            <p:nvPr/>
          </p:nvGrpSpPr>
          <p:grpSpPr>
            <a:xfrm>
              <a:off x="234043" y="729341"/>
              <a:ext cx="11723913" cy="5909310"/>
              <a:chOff x="234043" y="729341"/>
              <a:chExt cx="11723913" cy="5909310"/>
            </a:xfrm>
          </p:grpSpPr>
          <p:sp>
            <p:nvSpPr>
              <p:cNvPr id="3" name="矩形 2">
                <a:extLst>
                  <a:ext uri="{FF2B5EF4-FFF2-40B4-BE49-F238E27FC236}">
                    <a16:creationId xmlns:a16="http://schemas.microsoft.com/office/drawing/2014/main" xmlns="" id="{714F6134-7288-4796-8499-E211F9E0561B}"/>
                  </a:ext>
                </a:extLst>
              </p:cNvPr>
              <p:cNvSpPr/>
              <p:nvPr/>
            </p:nvSpPr>
            <p:spPr>
              <a:xfrm>
                <a:off x="234043" y="729341"/>
                <a:ext cx="11723913" cy="5909310"/>
              </a:xfrm>
              <a:prstGeom prst="rect">
                <a:avLst/>
              </a:prstGeom>
            </p:spPr>
            <p:txBody>
              <a:bodyPr wrap="square">
                <a:spAutoFit/>
              </a:bodyPr>
              <a:lstStyle/>
              <a:p>
                <a:pPr>
                  <a:lnSpc>
                    <a:spcPct val="150000"/>
                  </a:lnSpc>
                </a:pPr>
                <a:r>
                  <a:rPr lang="en-US" altLang="zh-CN" sz="2800" b="1" dirty="0"/>
                  <a:t>2.</a:t>
                </a:r>
                <a:r>
                  <a:rPr lang="zh-CN" altLang="en-US" sz="2800" b="1" dirty="0"/>
                  <a:t>海水提取溴</a:t>
                </a:r>
              </a:p>
              <a:p>
                <a:pPr>
                  <a:lnSpc>
                    <a:spcPct val="150000"/>
                  </a:lnSpc>
                </a:pPr>
                <a:r>
                  <a:rPr lang="en-US" altLang="zh-CN" sz="2800" dirty="0"/>
                  <a:t>(1)</a:t>
                </a:r>
                <a:r>
                  <a:rPr lang="zh-CN" altLang="en-US" sz="2800" dirty="0"/>
                  <a:t>流程</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(2)</a:t>
                </a:r>
                <a:r>
                  <a:rPr lang="zh-CN" altLang="zh-CN" sz="2800" dirty="0"/>
                  <a:t>发生反应的化学方程式</a:t>
                </a:r>
                <a:endParaRPr lang="en-US" altLang="zh-CN" sz="2800" dirty="0"/>
              </a:p>
              <a:p>
                <a:pPr>
                  <a:lnSpc>
                    <a:spcPct val="150000"/>
                  </a:lnSpc>
                </a:pPr>
                <a:r>
                  <a:rPr lang="en-US" altLang="zh-CN" sz="2800" dirty="0"/>
                  <a:t>①2NaBr+Cl</a:t>
                </a:r>
                <a:r>
                  <a:rPr lang="en-US" altLang="zh-CN" sz="2800" baseline="-25000" dirty="0"/>
                  <a:t>2</a:t>
                </a:r>
                <a:r>
                  <a:rPr lang="en-US" altLang="zh-CN" sz="2800" dirty="0"/>
                  <a:t>       Br</a:t>
                </a:r>
                <a:r>
                  <a:rPr lang="en-US" altLang="zh-CN" sz="2800" baseline="-25000" dirty="0"/>
                  <a:t>2</a:t>
                </a:r>
                <a:r>
                  <a:rPr lang="en-US" altLang="zh-CN" sz="2800" dirty="0"/>
                  <a:t>+2NaCl;</a:t>
                </a:r>
                <a:endParaRPr lang="zh-CN" altLang="zh-CN" sz="2800" dirty="0"/>
              </a:p>
              <a:p>
                <a:pPr>
                  <a:lnSpc>
                    <a:spcPct val="150000"/>
                  </a:lnSpc>
                </a:pPr>
                <a:r>
                  <a:rPr lang="en-US" altLang="zh-CN" sz="2800" dirty="0"/>
                  <a:t>②Br</a:t>
                </a:r>
                <a:r>
                  <a:rPr lang="en-US" altLang="zh-CN" sz="2800" baseline="-25000" dirty="0"/>
                  <a:t>2</a:t>
                </a:r>
                <a:r>
                  <a:rPr lang="en-US" altLang="zh-CN" sz="2800" dirty="0"/>
                  <a:t>+SO</a:t>
                </a:r>
                <a:r>
                  <a:rPr lang="en-US" altLang="zh-CN" sz="2800" baseline="-25000" dirty="0"/>
                  <a:t>2</a:t>
                </a:r>
                <a:r>
                  <a:rPr lang="en-US" altLang="zh-CN" sz="2800" dirty="0"/>
                  <a:t>+2H</a:t>
                </a:r>
                <a:r>
                  <a:rPr lang="en-US" altLang="zh-CN" sz="2800" baseline="-25000" dirty="0"/>
                  <a:t>2</a:t>
                </a:r>
                <a:r>
                  <a:rPr lang="en-US" altLang="zh-CN" sz="2800" dirty="0"/>
                  <a:t>O       2HBr+H</a:t>
                </a:r>
                <a:r>
                  <a:rPr lang="en-US" altLang="zh-CN" sz="2800" baseline="-25000" dirty="0"/>
                  <a:t>2</a:t>
                </a:r>
                <a:r>
                  <a:rPr lang="en-US" altLang="zh-CN" sz="2800" dirty="0"/>
                  <a:t>SO</a:t>
                </a:r>
                <a:r>
                  <a:rPr lang="en-US" altLang="zh-CN" sz="2800" baseline="-25000" dirty="0"/>
                  <a:t>4</a:t>
                </a:r>
                <a:r>
                  <a:rPr lang="en-US" altLang="zh-CN" sz="2800" dirty="0"/>
                  <a:t>;</a:t>
                </a:r>
                <a:endParaRPr lang="zh-CN" altLang="zh-CN" sz="2800" dirty="0"/>
              </a:p>
              <a:p>
                <a:pPr>
                  <a:lnSpc>
                    <a:spcPct val="150000"/>
                  </a:lnSpc>
                </a:pPr>
                <a:r>
                  <a:rPr lang="en-US" altLang="zh-CN" sz="2800" dirty="0"/>
                  <a:t>③2HBr+Cl</a:t>
                </a:r>
                <a:r>
                  <a:rPr lang="en-US" altLang="zh-CN" sz="2800" baseline="-25000" dirty="0"/>
                  <a:t>2</a:t>
                </a:r>
                <a:r>
                  <a:rPr lang="en-US" altLang="zh-CN" sz="2800" dirty="0"/>
                  <a:t>      2HCl+Br</a:t>
                </a:r>
                <a:r>
                  <a:rPr lang="en-US" altLang="zh-CN" sz="2800" baseline="-25000" dirty="0"/>
                  <a:t>2</a:t>
                </a:r>
                <a:r>
                  <a:rPr lang="zh-CN" altLang="zh-CN" sz="2800" dirty="0"/>
                  <a:t>。</a:t>
                </a:r>
              </a:p>
            </p:txBody>
          </p:sp>
          <p:pic>
            <p:nvPicPr>
              <p:cNvPr id="22" name="图片 21"/>
              <p:cNvPicPr/>
              <p:nvPr/>
            </p:nvPicPr>
            <p:blipFill>
              <a:blip r:embed="rId7"/>
              <a:stretch>
                <a:fillRect/>
              </a:stretch>
            </p:blipFill>
            <p:spPr>
              <a:xfrm>
                <a:off x="2341881" y="4838224"/>
                <a:ext cx="518590" cy="294620"/>
              </a:xfrm>
              <a:prstGeom prst="rect">
                <a:avLst/>
              </a:prstGeom>
            </p:spPr>
          </p:pic>
          <p:pic>
            <p:nvPicPr>
              <p:cNvPr id="23" name="图片 22"/>
              <p:cNvPicPr/>
              <p:nvPr/>
            </p:nvPicPr>
            <p:blipFill>
              <a:blip r:embed="rId7"/>
              <a:stretch>
                <a:fillRect/>
              </a:stretch>
            </p:blipFill>
            <p:spPr>
              <a:xfrm>
                <a:off x="3006354" y="5478957"/>
                <a:ext cx="518590" cy="294620"/>
              </a:xfrm>
              <a:prstGeom prst="rect">
                <a:avLst/>
              </a:prstGeom>
            </p:spPr>
          </p:pic>
          <p:pic>
            <p:nvPicPr>
              <p:cNvPr id="24" name="图片 23"/>
              <p:cNvPicPr/>
              <p:nvPr/>
            </p:nvPicPr>
            <p:blipFill>
              <a:blip r:embed="rId7"/>
              <a:stretch>
                <a:fillRect/>
              </a:stretch>
            </p:blipFill>
            <p:spPr>
              <a:xfrm>
                <a:off x="2137674" y="6090148"/>
                <a:ext cx="518590" cy="294620"/>
              </a:xfrm>
              <a:prstGeom prst="rect">
                <a:avLst/>
              </a:prstGeom>
            </p:spPr>
          </p:pic>
        </p:grpSp>
      </p:grpSp>
      <p:sp>
        <p:nvSpPr>
          <p:cNvPr id="26" name="矩形 25"/>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7" name="组合 26"/>
          <p:cNvGrpSpPr/>
          <p:nvPr/>
        </p:nvGrpSpPr>
        <p:grpSpPr>
          <a:xfrm>
            <a:off x="11409225" y="1524"/>
            <a:ext cx="85864" cy="187056"/>
            <a:chOff x="5320236" y="0"/>
            <a:chExt cx="1566554" cy="3412757"/>
          </a:xfrm>
        </p:grpSpPr>
        <p:sp>
          <p:nvSpPr>
            <p:cNvPr id="28" name="任意多边形 27"/>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任意多边形 28"/>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0" name="组合 29"/>
          <p:cNvGrpSpPr/>
          <p:nvPr/>
        </p:nvGrpSpPr>
        <p:grpSpPr>
          <a:xfrm>
            <a:off x="11578590" y="60500"/>
            <a:ext cx="379366" cy="115796"/>
            <a:chOff x="2452571" y="1771159"/>
            <a:chExt cx="7813430" cy="2384926"/>
          </a:xfrm>
          <a:solidFill>
            <a:schemeClr val="bg1"/>
          </a:solidFill>
        </p:grpSpPr>
        <p:sp>
          <p:nvSpPr>
            <p:cNvPr id="31" name="任意多边形 30"/>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任意多边形 31"/>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57315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4043" y="729341"/>
            <a:ext cx="11723913" cy="3970318"/>
          </a:xfrm>
          <a:prstGeom prst="rect">
            <a:avLst/>
          </a:prstGeom>
        </p:spPr>
        <p:txBody>
          <a:bodyPr wrap="square">
            <a:spAutoFit/>
          </a:bodyPr>
          <a:lstStyle/>
          <a:p>
            <a:pPr>
              <a:lnSpc>
                <a:spcPct val="150000"/>
              </a:lnSpc>
            </a:pPr>
            <a:r>
              <a:rPr lang="en-US" altLang="zh-CN" sz="2800" b="1" dirty="0"/>
              <a:t>3.</a:t>
            </a:r>
            <a:r>
              <a:rPr lang="zh-CN" altLang="zh-CN" sz="2800" b="1" dirty="0"/>
              <a:t>海带中提取碘</a:t>
            </a:r>
          </a:p>
          <a:p>
            <a:pPr>
              <a:lnSpc>
                <a:spcPct val="150000"/>
              </a:lnSpc>
            </a:pPr>
            <a:r>
              <a:rPr lang="en-US" altLang="zh-CN" sz="2800" dirty="0"/>
              <a:t>(1)</a:t>
            </a:r>
            <a:r>
              <a:rPr lang="zh-CN" altLang="zh-CN" sz="2800" dirty="0"/>
              <a:t>流程</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(2)</a:t>
            </a:r>
            <a:r>
              <a:rPr lang="zh-CN" altLang="zh-CN" sz="2800" dirty="0"/>
              <a:t>发生反应的离子方程式</a:t>
            </a:r>
            <a:r>
              <a:rPr lang="en-US" altLang="zh-CN" sz="2800" dirty="0"/>
              <a:t>:Cl</a:t>
            </a:r>
            <a:r>
              <a:rPr lang="en-US" altLang="zh-CN" sz="2800" baseline="-25000" dirty="0"/>
              <a:t>2</a:t>
            </a:r>
            <a:r>
              <a:rPr lang="en-US" altLang="zh-CN" sz="2800" dirty="0"/>
              <a:t>+2I</a:t>
            </a:r>
            <a:r>
              <a:rPr lang="en-US" altLang="zh-CN" sz="2800" baseline="30000" dirty="0"/>
              <a:t>-</a:t>
            </a:r>
            <a:r>
              <a:rPr lang="en-US" altLang="zh-CN" sz="2800" dirty="0"/>
              <a:t>       </a:t>
            </a:r>
            <a:r>
              <a:rPr lang="zh-CN" altLang="zh-CN" sz="2800" dirty="0"/>
              <a:t> </a:t>
            </a:r>
            <a:r>
              <a:rPr lang="en-US" altLang="zh-CN" sz="2800" dirty="0"/>
              <a:t>I</a:t>
            </a:r>
            <a:r>
              <a:rPr lang="en-US" altLang="zh-CN" sz="2800" baseline="-25000" dirty="0"/>
              <a:t>2</a:t>
            </a:r>
            <a:r>
              <a:rPr lang="en-US" altLang="zh-CN" sz="2800" dirty="0"/>
              <a:t>+2Cl</a:t>
            </a:r>
            <a:r>
              <a:rPr lang="en-US" altLang="zh-CN" sz="2800" baseline="30000" dirty="0"/>
              <a:t>-</a:t>
            </a:r>
            <a:r>
              <a:rPr lang="zh-CN" altLang="zh-CN" sz="2800" dirty="0"/>
              <a:t>。</a:t>
            </a:r>
          </a:p>
        </p:txBody>
      </p:sp>
      <p:pic>
        <p:nvPicPr>
          <p:cNvPr id="26" name="YBTWDTSD专8-ZT4.eps" descr="id:2147521221;FounderCES"/>
          <p:cNvPicPr/>
          <p:nvPr/>
        </p:nvPicPr>
        <p:blipFill>
          <a:blip r:embed="rId2"/>
          <a:stretch>
            <a:fillRect/>
          </a:stretch>
        </p:blipFill>
        <p:spPr>
          <a:xfrm>
            <a:off x="2154362" y="2344367"/>
            <a:ext cx="7883276" cy="1215958"/>
          </a:xfrm>
          <a:prstGeom prst="rect">
            <a:avLst/>
          </a:prstGeom>
        </p:spPr>
      </p:pic>
      <p:pic>
        <p:nvPicPr>
          <p:cNvPr id="27" name="图片 26"/>
          <p:cNvPicPr/>
          <p:nvPr/>
        </p:nvPicPr>
        <p:blipFill>
          <a:blip r:embed="rId3"/>
          <a:stretch>
            <a:fillRect/>
          </a:stretch>
        </p:blipFill>
        <p:spPr>
          <a:xfrm>
            <a:off x="5510072" y="4198620"/>
            <a:ext cx="502966" cy="285744"/>
          </a:xfrm>
          <a:prstGeom prst="rect">
            <a:avLst/>
          </a:prstGeom>
        </p:spPr>
      </p:pic>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093705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34043" y="544146"/>
            <a:ext cx="11723913" cy="5909310"/>
          </a:xfrm>
          <a:prstGeom prst="rect">
            <a:avLst/>
          </a:prstGeom>
        </p:spPr>
        <p:txBody>
          <a:bodyPr wrap="square">
            <a:spAutoFit/>
          </a:bodyPr>
          <a:lstStyle/>
          <a:p>
            <a:pPr>
              <a:lnSpc>
                <a:spcPct val="150000"/>
              </a:lnSpc>
            </a:pPr>
            <a:r>
              <a:rPr lang="en-US" altLang="zh-CN" sz="2800" b="1" dirty="0"/>
              <a:t>4.</a:t>
            </a:r>
            <a:r>
              <a:rPr lang="zh-CN" altLang="en-US" sz="2800" b="1" dirty="0"/>
              <a:t>从海水中提取镁</a:t>
            </a:r>
          </a:p>
          <a:p>
            <a:pPr>
              <a:lnSpc>
                <a:spcPct val="150000"/>
              </a:lnSpc>
            </a:pPr>
            <a:r>
              <a:rPr lang="en-US" altLang="zh-CN" sz="2800" dirty="0"/>
              <a:t>(1)</a:t>
            </a:r>
            <a:r>
              <a:rPr lang="zh-CN" altLang="en-US" sz="2800" dirty="0"/>
              <a:t>流程</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(2)</a:t>
            </a:r>
            <a:r>
              <a:rPr lang="zh-CN" altLang="zh-CN" sz="2800" dirty="0"/>
              <a:t>主要化学反应</a:t>
            </a:r>
          </a:p>
          <a:p>
            <a:pPr>
              <a:lnSpc>
                <a:spcPct val="150000"/>
              </a:lnSpc>
            </a:pPr>
            <a:r>
              <a:rPr lang="en-US" altLang="zh-CN" sz="2800" dirty="0"/>
              <a:t>①</a:t>
            </a:r>
            <a:r>
              <a:rPr lang="zh-CN" altLang="zh-CN" sz="2800" dirty="0"/>
              <a:t>制石灰乳</a:t>
            </a:r>
            <a:r>
              <a:rPr lang="en-US" altLang="zh-CN" sz="2800" dirty="0"/>
              <a:t>:CaCO</a:t>
            </a:r>
            <a:r>
              <a:rPr lang="en-US" altLang="zh-CN" sz="2800" baseline="-25000" dirty="0"/>
              <a:t>3</a:t>
            </a:r>
            <a:r>
              <a:rPr lang="en-US" altLang="zh-CN" sz="2800" dirty="0"/>
              <a:t>            CaO+CO</a:t>
            </a:r>
            <a:r>
              <a:rPr lang="en-US" altLang="zh-CN" sz="2800" baseline="-25000" dirty="0"/>
              <a:t>2</a:t>
            </a:r>
            <a:r>
              <a:rPr lang="en-US" altLang="zh-CN" sz="2800" dirty="0"/>
              <a:t>↑</a:t>
            </a:r>
            <a:r>
              <a:rPr lang="zh-CN" altLang="zh-CN" sz="2800" dirty="0"/>
              <a:t>、</a:t>
            </a:r>
            <a:r>
              <a:rPr lang="en-US" altLang="zh-CN" sz="2800" dirty="0"/>
              <a:t>CaO+H</a:t>
            </a:r>
            <a:r>
              <a:rPr lang="en-US" altLang="zh-CN" sz="2800" baseline="-25000" dirty="0"/>
              <a:t>2</a:t>
            </a:r>
            <a:r>
              <a:rPr lang="en-US" altLang="zh-CN" sz="2800" dirty="0"/>
              <a:t>O      Ca(OH)</a:t>
            </a:r>
            <a:r>
              <a:rPr lang="en-US" altLang="zh-CN" sz="2800" baseline="-25000" dirty="0"/>
              <a:t>2</a:t>
            </a:r>
            <a:r>
              <a:rPr lang="en-US" altLang="zh-CN" sz="2800" dirty="0"/>
              <a:t>;</a:t>
            </a:r>
            <a:endParaRPr lang="zh-CN" altLang="zh-CN" sz="2800" dirty="0"/>
          </a:p>
          <a:p>
            <a:pPr>
              <a:lnSpc>
                <a:spcPct val="150000"/>
              </a:lnSpc>
            </a:pPr>
            <a:r>
              <a:rPr lang="en-US" altLang="zh-CN" sz="2800" dirty="0"/>
              <a:t>②</a:t>
            </a:r>
            <a:r>
              <a:rPr lang="zh-CN" altLang="zh-CN" sz="2800" dirty="0"/>
              <a:t>沉淀</a:t>
            </a:r>
            <a:r>
              <a:rPr lang="en-US" altLang="zh-CN" sz="2800" dirty="0"/>
              <a:t>Mg</a:t>
            </a:r>
            <a:r>
              <a:rPr lang="en-US" altLang="zh-CN" sz="2800" baseline="30000" dirty="0"/>
              <a:t>2+</a:t>
            </a:r>
            <a:r>
              <a:rPr lang="en-US" altLang="zh-CN" sz="2800" dirty="0"/>
              <a:t>:Mg</a:t>
            </a:r>
            <a:r>
              <a:rPr lang="en-US" altLang="zh-CN" sz="2800" baseline="30000" dirty="0"/>
              <a:t>2+</a:t>
            </a:r>
            <a:r>
              <a:rPr lang="en-US" altLang="zh-CN" sz="2800" dirty="0"/>
              <a:t>+Ca(OH)</a:t>
            </a:r>
            <a:r>
              <a:rPr lang="en-US" altLang="zh-CN" sz="2800" baseline="-25000" dirty="0"/>
              <a:t>2</a:t>
            </a:r>
            <a:r>
              <a:rPr lang="en-US" altLang="zh-CN" sz="2800" dirty="0"/>
              <a:t>        Mg(OH)</a:t>
            </a:r>
            <a:r>
              <a:rPr lang="en-US" altLang="zh-CN" sz="2800" baseline="-25000" dirty="0"/>
              <a:t>2</a:t>
            </a:r>
            <a:r>
              <a:rPr lang="en-US" altLang="zh-CN" sz="2800" dirty="0"/>
              <a:t>+Ca</a:t>
            </a:r>
            <a:r>
              <a:rPr lang="en-US" altLang="zh-CN" sz="2800" baseline="30000" dirty="0"/>
              <a:t>2+</a:t>
            </a:r>
            <a:r>
              <a:rPr lang="en-US" altLang="zh-CN" sz="2800" dirty="0"/>
              <a:t>;</a:t>
            </a:r>
            <a:endParaRPr lang="zh-CN" altLang="zh-CN" sz="2800" dirty="0"/>
          </a:p>
          <a:p>
            <a:pPr>
              <a:lnSpc>
                <a:spcPct val="150000"/>
              </a:lnSpc>
            </a:pPr>
            <a:r>
              <a:rPr lang="en-US" altLang="zh-CN" sz="2800" dirty="0"/>
              <a:t>③</a:t>
            </a:r>
            <a:r>
              <a:rPr lang="zh-CN" altLang="zh-CN" sz="2800" dirty="0"/>
              <a:t>制备</a:t>
            </a:r>
            <a:r>
              <a:rPr lang="en-US" altLang="zh-CN" sz="2800" dirty="0"/>
              <a:t>MgCl</a:t>
            </a:r>
            <a:r>
              <a:rPr lang="en-US" altLang="zh-CN" sz="2800" baseline="-25000" dirty="0"/>
              <a:t>2</a:t>
            </a:r>
            <a:r>
              <a:rPr lang="en-US" altLang="zh-CN" sz="2800" dirty="0"/>
              <a:t>:Mg(OH)</a:t>
            </a:r>
            <a:r>
              <a:rPr lang="en-US" altLang="zh-CN" sz="2800" baseline="-25000" dirty="0"/>
              <a:t>2</a:t>
            </a:r>
            <a:r>
              <a:rPr lang="en-US" altLang="zh-CN" sz="2800" dirty="0"/>
              <a:t>+2HCl       MgCl</a:t>
            </a:r>
            <a:r>
              <a:rPr lang="en-US" altLang="zh-CN" sz="2800" baseline="-25000" dirty="0"/>
              <a:t>2</a:t>
            </a:r>
            <a:r>
              <a:rPr lang="en-US" altLang="zh-CN" sz="2800" dirty="0"/>
              <a:t>+2H</a:t>
            </a:r>
            <a:r>
              <a:rPr lang="en-US" altLang="zh-CN" sz="2800" baseline="-25000" dirty="0"/>
              <a:t>2</a:t>
            </a:r>
            <a:r>
              <a:rPr lang="en-US" altLang="zh-CN" sz="2800" dirty="0"/>
              <a:t>O;</a:t>
            </a:r>
            <a:endParaRPr lang="zh-CN" altLang="zh-CN" sz="2800" dirty="0"/>
          </a:p>
          <a:p>
            <a:pPr>
              <a:lnSpc>
                <a:spcPct val="150000"/>
              </a:lnSpc>
            </a:pPr>
            <a:r>
              <a:rPr lang="en-US" altLang="zh-CN" sz="2800" dirty="0"/>
              <a:t>④</a:t>
            </a:r>
            <a:r>
              <a:rPr lang="zh-CN" altLang="zh-CN" sz="2800" dirty="0"/>
              <a:t>电解</a:t>
            </a:r>
            <a:r>
              <a:rPr lang="en-US" altLang="zh-CN" sz="2800" dirty="0"/>
              <a:t>MgCl</a:t>
            </a:r>
            <a:r>
              <a:rPr lang="en-US" altLang="zh-CN" sz="2800" baseline="-25000" dirty="0"/>
              <a:t>2</a:t>
            </a:r>
            <a:r>
              <a:rPr lang="en-US" altLang="zh-CN" sz="2800" dirty="0"/>
              <a:t>:MgCl</a:t>
            </a:r>
            <a:r>
              <a:rPr lang="en-US" altLang="zh-CN" sz="2800" baseline="-25000" dirty="0"/>
              <a:t>2</a:t>
            </a:r>
            <a:r>
              <a:rPr lang="en-US" altLang="zh-CN" sz="2800" dirty="0"/>
              <a:t>(</a:t>
            </a:r>
            <a:r>
              <a:rPr lang="zh-CN" altLang="zh-CN" sz="2800" dirty="0"/>
              <a:t>熔融</a:t>
            </a:r>
            <a:r>
              <a:rPr lang="en-US" altLang="zh-CN" sz="2800" dirty="0"/>
              <a:t>)       Mg+Cl</a:t>
            </a:r>
            <a:r>
              <a:rPr lang="en-US" altLang="zh-CN" sz="2800" baseline="-25000" dirty="0"/>
              <a:t>2</a:t>
            </a:r>
            <a:r>
              <a:rPr lang="en-US" altLang="zh-CN" sz="2800" dirty="0"/>
              <a:t>↑</a:t>
            </a:r>
            <a:r>
              <a:rPr lang="zh-CN" altLang="zh-CN" sz="2800" dirty="0"/>
              <a:t>。</a:t>
            </a:r>
            <a:endParaRPr lang="zh-CN" altLang="en-US" sz="2800" dirty="0"/>
          </a:p>
        </p:txBody>
      </p:sp>
      <p:pic>
        <p:nvPicPr>
          <p:cNvPr id="19" name="YBTWDTSD专8-ZT5.eps" descr="id:2147521228;FounderCES"/>
          <p:cNvPicPr/>
          <p:nvPr/>
        </p:nvPicPr>
        <p:blipFill>
          <a:blip r:embed="rId2"/>
          <a:stretch>
            <a:fillRect/>
          </a:stretch>
        </p:blipFill>
        <p:spPr>
          <a:xfrm>
            <a:off x="2320531" y="1273487"/>
            <a:ext cx="7630441" cy="2046518"/>
          </a:xfrm>
          <a:prstGeom prst="rect">
            <a:avLst/>
          </a:prstGeom>
        </p:spPr>
      </p:pic>
      <p:pic>
        <p:nvPicPr>
          <p:cNvPr id="20" name="图片 19"/>
          <p:cNvPicPr/>
          <p:nvPr/>
        </p:nvPicPr>
        <p:blipFill>
          <a:blip r:embed="rId3"/>
          <a:stretch>
            <a:fillRect/>
          </a:stretch>
        </p:blipFill>
        <p:spPr>
          <a:xfrm>
            <a:off x="3261360" y="3778235"/>
            <a:ext cx="894397" cy="542217"/>
          </a:xfrm>
          <a:prstGeom prst="rect">
            <a:avLst/>
          </a:prstGeom>
        </p:spPr>
      </p:pic>
      <p:pic>
        <p:nvPicPr>
          <p:cNvPr id="21" name="图片 20"/>
          <p:cNvPicPr/>
          <p:nvPr/>
        </p:nvPicPr>
        <p:blipFill>
          <a:blip r:embed="rId4"/>
          <a:stretch>
            <a:fillRect/>
          </a:stretch>
        </p:blipFill>
        <p:spPr>
          <a:xfrm>
            <a:off x="7781242" y="4010950"/>
            <a:ext cx="488364" cy="277446"/>
          </a:xfrm>
          <a:prstGeom prst="rect">
            <a:avLst/>
          </a:prstGeom>
        </p:spPr>
      </p:pic>
      <p:pic>
        <p:nvPicPr>
          <p:cNvPr id="22" name="图片 21"/>
          <p:cNvPicPr/>
          <p:nvPr/>
        </p:nvPicPr>
        <p:blipFill>
          <a:blip r:embed="rId4"/>
          <a:stretch>
            <a:fillRect/>
          </a:stretch>
        </p:blipFill>
        <p:spPr>
          <a:xfrm>
            <a:off x="4550362" y="4666270"/>
            <a:ext cx="488364" cy="277446"/>
          </a:xfrm>
          <a:prstGeom prst="rect">
            <a:avLst/>
          </a:prstGeom>
        </p:spPr>
      </p:pic>
      <p:pic>
        <p:nvPicPr>
          <p:cNvPr id="23" name="图片 22"/>
          <p:cNvPicPr/>
          <p:nvPr/>
        </p:nvPicPr>
        <p:blipFill>
          <a:blip r:embed="rId4"/>
          <a:stretch>
            <a:fillRect/>
          </a:stretch>
        </p:blipFill>
        <p:spPr>
          <a:xfrm>
            <a:off x="4832302" y="5282417"/>
            <a:ext cx="488364" cy="277446"/>
          </a:xfrm>
          <a:prstGeom prst="rect">
            <a:avLst/>
          </a:prstGeom>
        </p:spPr>
      </p:pic>
      <p:pic>
        <p:nvPicPr>
          <p:cNvPr id="24" name="图片 23"/>
          <p:cNvPicPr/>
          <p:nvPr/>
        </p:nvPicPr>
        <p:blipFill>
          <a:blip r:embed="rId5"/>
          <a:stretch>
            <a:fillRect/>
          </a:stretch>
        </p:blipFill>
        <p:spPr>
          <a:xfrm>
            <a:off x="4381501" y="5770965"/>
            <a:ext cx="556798" cy="501930"/>
          </a:xfrm>
          <a:prstGeom prst="rect">
            <a:avLst/>
          </a:prstGeom>
        </p:spPr>
      </p:pic>
      <p:sp>
        <p:nvSpPr>
          <p:cNvPr id="12" name="矩形 1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3" name="组合 12"/>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2971606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[2015</a:t>
            </a:r>
            <a:r>
              <a:rPr lang="zh-CN" altLang="en-US" sz="2800" dirty="0"/>
              <a:t>新课标全国卷</a:t>
            </a:r>
            <a:r>
              <a:rPr lang="en-US" altLang="zh-CN" sz="2800" dirty="0"/>
              <a:t>Ⅱ,12,6</a:t>
            </a:r>
            <a:r>
              <a:rPr lang="zh-CN" altLang="en-US" sz="2800" dirty="0"/>
              <a:t>分</a:t>
            </a:r>
            <a:r>
              <a:rPr lang="en-US" altLang="zh-CN" sz="2800" dirty="0"/>
              <a:t>]</a:t>
            </a:r>
            <a:r>
              <a:rPr lang="zh-CN" altLang="en-US" sz="2800" dirty="0"/>
              <a:t>海水开发利用的部分过程如图所示。下列说法错误的是</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A.</a:t>
            </a:r>
            <a:r>
              <a:rPr lang="zh-CN" altLang="zh-CN" sz="2800" dirty="0"/>
              <a:t>向苦卤中通入</a:t>
            </a:r>
            <a:r>
              <a:rPr lang="en-US" altLang="zh-CN" sz="2800" dirty="0"/>
              <a:t>Cl</a:t>
            </a:r>
            <a:r>
              <a:rPr lang="en-US" altLang="zh-CN" sz="2800" baseline="-25000" dirty="0"/>
              <a:t>2</a:t>
            </a:r>
            <a:r>
              <a:rPr lang="zh-CN" altLang="zh-CN" sz="2800" dirty="0"/>
              <a:t>是为了提取溴</a:t>
            </a:r>
          </a:p>
          <a:p>
            <a:pPr>
              <a:lnSpc>
                <a:spcPct val="150000"/>
              </a:lnSpc>
            </a:pPr>
            <a:r>
              <a:rPr lang="en-US" altLang="zh-CN" sz="2800" dirty="0"/>
              <a:t>B.</a:t>
            </a:r>
            <a:r>
              <a:rPr lang="zh-CN" altLang="zh-CN" sz="2800" dirty="0"/>
              <a:t>粗盐可采用除杂和重结晶等过程提纯</a:t>
            </a:r>
          </a:p>
          <a:p>
            <a:pPr>
              <a:lnSpc>
                <a:spcPct val="150000"/>
              </a:lnSpc>
            </a:pPr>
            <a:r>
              <a:rPr lang="en-US" altLang="zh-CN" sz="2800" dirty="0"/>
              <a:t>C.</a:t>
            </a:r>
            <a:r>
              <a:rPr lang="zh-CN" altLang="zh-CN" sz="2800" dirty="0"/>
              <a:t>工业生产中常选用</a:t>
            </a:r>
            <a:r>
              <a:rPr lang="en-US" altLang="zh-CN" sz="2800" dirty="0" err="1"/>
              <a:t>NaOH</a:t>
            </a:r>
            <a:r>
              <a:rPr lang="zh-CN" altLang="zh-CN" sz="2800" dirty="0"/>
              <a:t>作为沉淀剂</a:t>
            </a:r>
          </a:p>
          <a:p>
            <a:pPr>
              <a:lnSpc>
                <a:spcPct val="150000"/>
              </a:lnSpc>
            </a:pPr>
            <a:r>
              <a:rPr lang="en-US" altLang="zh-CN" sz="2800" dirty="0"/>
              <a:t>D.</a:t>
            </a:r>
            <a:r>
              <a:rPr lang="zh-CN" altLang="zh-CN" sz="2800" dirty="0"/>
              <a:t>富集溴一般先用空气和水蒸气吹出单质溴</a:t>
            </a:r>
            <a:r>
              <a:rPr lang="en-US" altLang="zh-CN" sz="2800" dirty="0"/>
              <a:t>,</a:t>
            </a:r>
            <a:r>
              <a:rPr lang="zh-CN" altLang="zh-CN" sz="2800" dirty="0"/>
              <a:t>再用</a:t>
            </a:r>
            <a:r>
              <a:rPr lang="en-US" altLang="zh-CN" sz="2800" dirty="0"/>
              <a:t>SO</a:t>
            </a:r>
            <a:r>
              <a:rPr lang="en-US" altLang="zh-CN" sz="2800" baseline="-25000" dirty="0"/>
              <a:t>2</a:t>
            </a:r>
            <a:r>
              <a:rPr lang="zh-CN" altLang="zh-CN" sz="2800" dirty="0"/>
              <a:t>将其还原吸收</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4" name="EYII理综YJJS1.jpg" descr="id:2147521242;FounderCES"/>
          <p:cNvPicPr/>
          <p:nvPr/>
        </p:nvPicPr>
        <p:blipFill>
          <a:blip r:embed="rId2"/>
          <a:stretch>
            <a:fillRect/>
          </a:stretch>
        </p:blipFill>
        <p:spPr>
          <a:xfrm>
            <a:off x="5474824" y="958137"/>
            <a:ext cx="5254908" cy="2886293"/>
          </a:xfrm>
          <a:prstGeom prst="rect">
            <a:avLst/>
          </a:prstGeom>
        </p:spPr>
      </p:pic>
    </p:spTree>
    <p:extLst>
      <p:ext uri="{BB962C8B-B14F-4D97-AF65-F5344CB8AC3E}">
        <p14:creationId xmlns:p14="http://schemas.microsoft.com/office/powerpoint/2010/main" val="3194303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493365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苦卤中含有</a:t>
                </a:r>
                <a:r>
                  <a:rPr lang="en-US" altLang="zh-CN" sz="2800" dirty="0"/>
                  <a:t>Br</a:t>
                </a:r>
                <a:r>
                  <a:rPr lang="en-US" altLang="zh-CN" sz="2800" baseline="30000" dirty="0"/>
                  <a:t>-</a:t>
                </a:r>
                <a:r>
                  <a:rPr lang="en-US" altLang="zh-CN" sz="2800" dirty="0"/>
                  <a:t>,</a:t>
                </a:r>
                <a:r>
                  <a:rPr lang="zh-CN" altLang="zh-CN" sz="2800" dirty="0"/>
                  <a:t>通入</a:t>
                </a:r>
                <a:r>
                  <a:rPr lang="en-US" altLang="zh-CN" sz="2800" dirty="0"/>
                  <a:t>Cl</a:t>
                </a:r>
                <a:r>
                  <a:rPr lang="en-US" altLang="zh-CN" sz="2800" baseline="-25000" dirty="0"/>
                  <a:t>2</a:t>
                </a:r>
                <a:r>
                  <a:rPr lang="zh-CN" altLang="zh-CN" sz="2800" dirty="0"/>
                  <a:t>可将</a:t>
                </a:r>
                <a:r>
                  <a:rPr lang="en-US" altLang="zh-CN" sz="2800" dirty="0"/>
                  <a:t>Br</a:t>
                </a:r>
                <a:r>
                  <a:rPr lang="en-US" altLang="zh-CN" sz="2800" baseline="30000" dirty="0"/>
                  <a:t>-</a:t>
                </a:r>
                <a:r>
                  <a:rPr lang="zh-CN" altLang="zh-CN" sz="2800" dirty="0"/>
                  <a:t>氧化成</a:t>
                </a:r>
                <a:r>
                  <a:rPr lang="en-US" altLang="zh-CN" sz="2800" dirty="0"/>
                  <a:t>Br</a:t>
                </a:r>
                <a:r>
                  <a:rPr lang="en-US" altLang="zh-CN" sz="2800" baseline="-25000" dirty="0"/>
                  <a:t>2</a:t>
                </a:r>
                <a:r>
                  <a:rPr lang="en-US" altLang="zh-CN" sz="2800" dirty="0"/>
                  <a:t>,A</a:t>
                </a:r>
                <a:r>
                  <a:rPr lang="zh-CN" altLang="zh-CN" sz="2800" dirty="0"/>
                  <a:t>项正确</a:t>
                </a:r>
                <a:r>
                  <a:rPr lang="en-US" altLang="zh-CN" sz="2800" dirty="0"/>
                  <a:t>;</a:t>
                </a:r>
                <a:r>
                  <a:rPr lang="zh-CN" altLang="zh-CN" sz="2800" dirty="0"/>
                  <a:t>粗盐中含有</a:t>
                </a:r>
                <a:r>
                  <a:rPr lang="en-US" altLang="zh-CN" sz="2800" dirty="0"/>
                  <a:t>Ca</a:t>
                </a:r>
                <a:r>
                  <a:rPr lang="en-US" altLang="zh-CN" sz="2800" baseline="30000" dirty="0"/>
                  <a:t>2+</a:t>
                </a:r>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等杂质离子</a:t>
                </a:r>
                <a:r>
                  <a:rPr lang="en-US" altLang="zh-CN" sz="2800" dirty="0"/>
                  <a:t>,</a:t>
                </a:r>
                <a:r>
                  <a:rPr lang="zh-CN" altLang="zh-CN" sz="2800" dirty="0"/>
                  <a:t>故先除杂得</a:t>
                </a:r>
                <a:r>
                  <a:rPr lang="en-US" altLang="zh-CN" sz="2800" dirty="0" err="1"/>
                  <a:t>NaCl</a:t>
                </a:r>
                <a:r>
                  <a:rPr lang="zh-CN" altLang="zh-CN" sz="2800" dirty="0"/>
                  <a:t>和</a:t>
                </a:r>
                <a:r>
                  <a:rPr lang="en-US" altLang="zh-CN" sz="2800" dirty="0" err="1"/>
                  <a:t>KCl</a:t>
                </a:r>
                <a:r>
                  <a:rPr lang="zh-CN" altLang="zh-CN" sz="2800" dirty="0"/>
                  <a:t>的混合溶液</a:t>
                </a:r>
                <a:r>
                  <a:rPr lang="en-US" altLang="zh-CN" sz="2800" dirty="0"/>
                  <a:t>,</a:t>
                </a:r>
                <a:r>
                  <a:rPr lang="zh-CN" altLang="zh-CN" sz="2800" dirty="0"/>
                  <a:t>而</a:t>
                </a:r>
                <a:r>
                  <a:rPr lang="en-US" altLang="zh-CN" sz="2800" dirty="0" err="1"/>
                  <a:t>NaCl</a:t>
                </a:r>
                <a:r>
                  <a:rPr lang="zh-CN" altLang="zh-CN" sz="2800" dirty="0"/>
                  <a:t>的溶解度随温度变化不大</a:t>
                </a:r>
                <a:r>
                  <a:rPr lang="en-US" altLang="zh-CN" sz="2800" dirty="0"/>
                  <a:t>,</a:t>
                </a:r>
                <a:r>
                  <a:rPr lang="zh-CN" altLang="zh-CN" sz="2800" dirty="0"/>
                  <a:t>故采用重结晶可以得到较纯净的</a:t>
                </a:r>
                <a:r>
                  <a:rPr lang="en-US" altLang="zh-CN" sz="2800" dirty="0" err="1"/>
                  <a:t>NaCl,B</a:t>
                </a:r>
                <a:r>
                  <a:rPr lang="zh-CN" altLang="zh-CN" sz="2800" dirty="0"/>
                  <a:t>项正确</a:t>
                </a:r>
                <a:r>
                  <a:rPr lang="en-US" altLang="zh-CN" sz="2800" dirty="0"/>
                  <a:t>;</a:t>
                </a:r>
                <a:r>
                  <a:rPr lang="zh-CN" altLang="zh-CN" sz="2800" dirty="0"/>
                  <a:t>工业上沉淀海水中的</a:t>
                </a:r>
                <a:r>
                  <a:rPr lang="en-US" altLang="zh-CN" sz="2800" dirty="0"/>
                  <a:t>Mg</a:t>
                </a:r>
                <a:r>
                  <a:rPr lang="en-US" altLang="zh-CN" sz="2800" baseline="30000" dirty="0"/>
                  <a:t>2+</a:t>
                </a:r>
                <a:r>
                  <a:rPr lang="en-US" altLang="zh-CN" sz="2800" dirty="0"/>
                  <a:t>,</a:t>
                </a:r>
                <a:r>
                  <a:rPr lang="zh-CN" altLang="zh-CN" sz="2800" dirty="0"/>
                  <a:t>采用</a:t>
                </a:r>
                <a:r>
                  <a:rPr lang="en-US" altLang="zh-CN" sz="2800" dirty="0"/>
                  <a:t>Ca(OH)</a:t>
                </a:r>
                <a:r>
                  <a:rPr lang="en-US" altLang="zh-CN" sz="2800" baseline="-25000" dirty="0"/>
                  <a:t>2</a:t>
                </a:r>
                <a:r>
                  <a:rPr lang="en-US" altLang="zh-CN" sz="2800" dirty="0"/>
                  <a:t>,</a:t>
                </a:r>
                <a:r>
                  <a:rPr lang="zh-CN" altLang="zh-CN" sz="2800" dirty="0"/>
                  <a:t>不用</a:t>
                </a:r>
                <a:r>
                  <a:rPr lang="en-US" altLang="zh-CN" sz="2800" dirty="0" err="1"/>
                  <a:t>NaOH</a:t>
                </a:r>
                <a:r>
                  <a:rPr lang="en-US" altLang="zh-CN" sz="2800" dirty="0"/>
                  <a:t>,</a:t>
                </a:r>
                <a:r>
                  <a:rPr lang="zh-CN" altLang="zh-CN" sz="2800" dirty="0"/>
                  <a:t>因为</a:t>
                </a:r>
                <a:r>
                  <a:rPr lang="en-US" altLang="zh-CN" sz="2800" dirty="0" err="1"/>
                  <a:t>NaOH</a:t>
                </a:r>
                <a:r>
                  <a:rPr lang="zh-CN" altLang="zh-CN" sz="2800" dirty="0"/>
                  <a:t>的价格较贵</a:t>
                </a:r>
                <a:r>
                  <a:rPr lang="en-US" altLang="zh-CN" sz="2800" dirty="0"/>
                  <a:t>,C</a:t>
                </a:r>
                <a:r>
                  <a:rPr lang="zh-CN" altLang="zh-CN" sz="2800" dirty="0"/>
                  <a:t>项错误</a:t>
                </a:r>
                <a:r>
                  <a:rPr lang="en-US" altLang="zh-CN" sz="2800" dirty="0"/>
                  <a:t>;Br</a:t>
                </a:r>
                <a:r>
                  <a:rPr lang="en-US" altLang="zh-CN" sz="2800" baseline="-25000" dirty="0"/>
                  <a:t>2</a:t>
                </a:r>
                <a:r>
                  <a:rPr lang="zh-CN" altLang="zh-CN" sz="2800" dirty="0"/>
                  <a:t>易挥发</a:t>
                </a:r>
                <a:r>
                  <a:rPr lang="en-US" altLang="zh-CN" sz="2800" dirty="0"/>
                  <a:t>,</a:t>
                </a:r>
                <a:r>
                  <a:rPr lang="zh-CN" altLang="zh-CN" sz="2800" dirty="0"/>
                  <a:t>先用热空气和水蒸气吹出后</a:t>
                </a:r>
                <a:r>
                  <a:rPr lang="en-US" altLang="zh-CN" sz="2800" dirty="0"/>
                  <a:t>,</a:t>
                </a:r>
                <a:r>
                  <a:rPr lang="zh-CN" altLang="zh-CN" sz="2800" dirty="0"/>
                  <a:t>再用</a:t>
                </a:r>
                <a:r>
                  <a:rPr lang="en-US" altLang="zh-CN" sz="2800" dirty="0"/>
                  <a:t>SO</a:t>
                </a:r>
                <a:r>
                  <a:rPr lang="en-US" altLang="zh-CN" sz="2800" baseline="-25000" dirty="0"/>
                  <a:t>2</a:t>
                </a:r>
                <a:r>
                  <a:rPr lang="zh-CN" altLang="zh-CN" sz="2800" dirty="0"/>
                  <a:t>吸收</a:t>
                </a:r>
                <a:r>
                  <a:rPr lang="en-US" altLang="zh-CN" sz="2800" dirty="0"/>
                  <a:t>,</a:t>
                </a:r>
                <a:r>
                  <a:rPr lang="zh-CN" altLang="zh-CN" sz="2800" dirty="0"/>
                  <a:t>生成</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和</a:t>
                </a:r>
                <a:r>
                  <a:rPr lang="en-US" altLang="zh-CN" sz="2800" dirty="0" err="1"/>
                  <a:t>HBr</a:t>
                </a:r>
                <a:r>
                  <a:rPr lang="en-US" altLang="zh-CN" sz="2800" dirty="0"/>
                  <a:t>,</a:t>
                </a:r>
                <a:r>
                  <a:rPr lang="zh-CN" altLang="zh-CN" sz="2800" dirty="0"/>
                  <a:t>富集后再用</a:t>
                </a:r>
                <a:r>
                  <a:rPr lang="en-US" altLang="zh-CN" sz="2800" dirty="0"/>
                  <a:t>Cl</a:t>
                </a:r>
                <a:r>
                  <a:rPr lang="en-US" altLang="zh-CN" sz="2800" baseline="-25000" dirty="0"/>
                  <a:t>2</a:t>
                </a:r>
                <a:r>
                  <a:rPr lang="zh-CN" altLang="zh-CN" sz="2800" dirty="0"/>
                  <a:t>将</a:t>
                </a:r>
                <a:r>
                  <a:rPr lang="en-US" altLang="zh-CN" sz="2800" dirty="0" err="1"/>
                  <a:t>HBr</a:t>
                </a:r>
                <a:r>
                  <a:rPr lang="zh-CN" altLang="zh-CN" sz="2800" dirty="0"/>
                  <a:t>氧化成</a:t>
                </a:r>
                <a:r>
                  <a:rPr lang="en-US" altLang="zh-CN" sz="2800" dirty="0"/>
                  <a:t>Br</a:t>
                </a:r>
                <a:r>
                  <a:rPr lang="en-US" altLang="zh-CN" sz="2800" baseline="-25000" dirty="0"/>
                  <a:t>2</a:t>
                </a:r>
                <a:r>
                  <a:rPr lang="en-US" altLang="zh-CN" sz="2800" dirty="0"/>
                  <a:t>,D</a:t>
                </a:r>
                <a:r>
                  <a:rPr lang="zh-CN" altLang="zh-CN" sz="2800" dirty="0"/>
                  <a:t>项正确。</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a:p>
                <a:endParaRPr lang="zh-CN" altLang="zh-CN"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4933658"/>
              </a:xfrm>
              <a:prstGeom prst="rect">
                <a:avLst/>
              </a:prstGeom>
              <a:blipFill>
                <a:blip r:embed="rId2"/>
                <a:stretch>
                  <a:fillRect l="-1040" r="-468"/>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3216842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76926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微课</a:t>
            </a:r>
            <a:r>
              <a:rPr lang="en-US" altLang="zh-CN" sz="2800" dirty="0">
                <a:solidFill>
                  <a:srgbClr val="DA251C"/>
                </a:solidFill>
              </a:rPr>
              <a:t>7 ClO</a:t>
            </a:r>
            <a:r>
              <a:rPr lang="en-US" altLang="zh-CN" sz="2800" baseline="-25000" dirty="0">
                <a:solidFill>
                  <a:srgbClr val="DA251C"/>
                </a:solidFill>
              </a:rPr>
              <a:t>2</a:t>
            </a:r>
            <a:r>
              <a:rPr lang="zh-CN" altLang="en-US" sz="2800" dirty="0">
                <a:solidFill>
                  <a:srgbClr val="DA251C"/>
                </a:solidFill>
              </a:rPr>
              <a:t>、</a:t>
            </a:r>
            <a:r>
              <a:rPr lang="en-US" altLang="zh-CN" sz="2800" dirty="0">
                <a:solidFill>
                  <a:srgbClr val="DA251C"/>
                </a:solidFill>
              </a:rPr>
              <a:t>NaClO</a:t>
            </a:r>
            <a:r>
              <a:rPr lang="en-US" altLang="zh-CN" sz="2800" baseline="-25000" dirty="0">
                <a:solidFill>
                  <a:srgbClr val="DA251C"/>
                </a:solidFill>
              </a:rPr>
              <a:t>2</a:t>
            </a:r>
            <a:r>
              <a:rPr lang="zh-CN" altLang="en-US" sz="2800" dirty="0">
                <a:solidFill>
                  <a:srgbClr val="DA251C"/>
                </a:solidFill>
              </a:rPr>
              <a:t>的性质、制备及用途</a:t>
            </a:r>
            <a:endParaRPr lang="zh-CN" altLang="zh-CN" sz="2800" dirty="0">
              <a:solidFill>
                <a:srgbClr val="DA251C"/>
              </a:solidFill>
            </a:endParaRPr>
          </a:p>
        </p:txBody>
      </p:sp>
      <p:sp>
        <p:nvSpPr>
          <p:cNvPr id="2" name="矩形 1"/>
          <p:cNvSpPr/>
          <p:nvPr/>
        </p:nvSpPr>
        <p:spPr>
          <a:xfrm>
            <a:off x="234043" y="729341"/>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215390903"/>
                  </p:ext>
                </p:extLst>
              </p:nvPr>
            </p:nvGraphicFramePr>
            <p:xfrm>
              <a:off x="234042" y="1370947"/>
              <a:ext cx="11723913" cy="4890957"/>
            </p:xfrm>
            <a:graphic>
              <a:graphicData uri="http://schemas.openxmlformats.org/drawingml/2006/table">
                <a:tbl>
                  <a:tblPr firstRow="1" firstCol="1" bandRow="1">
                    <a:tableStyleId>{5C22544A-7EE6-4342-B048-85BDC9FD1C3A}</a:tableStyleId>
                  </a:tblPr>
                  <a:tblGrid>
                    <a:gridCol w="425715">
                      <a:extLst>
                        <a:ext uri="{9D8B030D-6E8A-4147-A177-3AD203B41FA5}">
                          <a16:colId xmlns:a16="http://schemas.microsoft.com/office/drawing/2014/main" xmlns="" val="545928650"/>
                        </a:ext>
                      </a:extLst>
                    </a:gridCol>
                    <a:gridCol w="6868803">
                      <a:extLst>
                        <a:ext uri="{9D8B030D-6E8A-4147-A177-3AD203B41FA5}">
                          <a16:colId xmlns:a16="http://schemas.microsoft.com/office/drawing/2014/main" xmlns="" val="2150751763"/>
                        </a:ext>
                      </a:extLst>
                    </a:gridCol>
                    <a:gridCol w="4429395">
                      <a:extLst>
                        <a:ext uri="{9D8B030D-6E8A-4147-A177-3AD203B41FA5}">
                          <a16:colId xmlns:a16="http://schemas.microsoft.com/office/drawing/2014/main" xmlns="" val="1606489578"/>
                        </a:ext>
                      </a:extLst>
                    </a:gridCol>
                  </a:tblGrid>
                  <a:tr h="452741">
                    <a:tc>
                      <a:txBody>
                        <a:bodyPr/>
                        <a:lstStyle/>
                        <a:p>
                          <a:pPr algn="ctr">
                            <a:lnSpc>
                              <a:spcPct val="120000"/>
                            </a:lnSpc>
                            <a:spcAft>
                              <a:spcPts val="0"/>
                            </a:spcAft>
                          </a:pPr>
                          <a:r>
                            <a:rPr lang="en-US" sz="2400" b="0" dirty="0">
                              <a:solidFill>
                                <a:schemeClr val="tx1"/>
                              </a:solidFill>
                              <a:effectLst/>
                            </a:rPr>
                            <a:t> </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NaClO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7933099"/>
                      </a:ext>
                    </a:extLst>
                  </a:tr>
                  <a:tr h="4438216">
                    <a:tc>
                      <a:txBody>
                        <a:bodyPr/>
                        <a:lstStyle/>
                        <a:p>
                          <a:pPr algn="ctr">
                            <a:lnSpc>
                              <a:spcPct val="120000"/>
                            </a:lnSpc>
                            <a:spcAft>
                              <a:spcPts val="0"/>
                            </a:spcAft>
                          </a:pPr>
                          <a:r>
                            <a:rPr lang="zh-CN" sz="2400" b="0">
                              <a:solidFill>
                                <a:schemeClr val="tx1"/>
                              </a:solidFill>
                              <a:effectLst/>
                            </a:rPr>
                            <a:t>性</a:t>
                          </a:r>
                        </a:p>
                        <a:p>
                          <a:pPr algn="ctr">
                            <a:lnSpc>
                              <a:spcPct val="120000"/>
                            </a:lnSpc>
                            <a:spcAft>
                              <a:spcPts val="0"/>
                            </a:spcAft>
                          </a:pPr>
                          <a:r>
                            <a:rPr lang="zh-CN" sz="2400" b="0">
                              <a:solidFill>
                                <a:schemeClr val="tx1"/>
                              </a:solidFill>
                              <a:effectLst/>
                            </a:rPr>
                            <a:t>质</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b="0" dirty="0">
                              <a:solidFill>
                                <a:schemeClr val="tx1"/>
                              </a:solidFill>
                              <a:effectLst/>
                            </a:rPr>
                            <a:t>(1)</a:t>
                          </a:r>
                          <a:r>
                            <a:rPr lang="zh-CN" sz="2400" b="0" dirty="0">
                              <a:solidFill>
                                <a:schemeClr val="tx1"/>
                              </a:solidFill>
                              <a:effectLst/>
                            </a:rPr>
                            <a:t>常温常压下</a:t>
                          </a:r>
                          <a:r>
                            <a:rPr lang="en-US" sz="2400" b="0" dirty="0">
                              <a:solidFill>
                                <a:schemeClr val="tx1"/>
                              </a:solidFill>
                              <a:effectLst/>
                            </a:rPr>
                            <a:t>,ClO</a:t>
                          </a:r>
                          <a:r>
                            <a:rPr lang="en-US" sz="2400" b="0" baseline="-25000" dirty="0">
                              <a:solidFill>
                                <a:schemeClr val="tx1"/>
                              </a:solidFill>
                              <a:effectLst/>
                            </a:rPr>
                            <a:t>2</a:t>
                          </a:r>
                          <a:r>
                            <a:rPr lang="zh-CN" sz="2400" b="0" dirty="0">
                              <a:solidFill>
                                <a:schemeClr val="tx1"/>
                              </a:solidFill>
                              <a:effectLst/>
                            </a:rPr>
                            <a:t>是一种黄绿色到橙色的气体</a:t>
                          </a:r>
                          <a:r>
                            <a:rPr lang="en-US" sz="2400" b="0" dirty="0">
                              <a:solidFill>
                                <a:schemeClr val="tx1"/>
                              </a:solidFill>
                              <a:effectLst/>
                            </a:rPr>
                            <a:t>,</a:t>
                          </a:r>
                          <a:r>
                            <a:rPr lang="zh-CN" sz="2400" b="0" dirty="0">
                              <a:solidFill>
                                <a:schemeClr val="tx1"/>
                              </a:solidFill>
                              <a:effectLst/>
                            </a:rPr>
                            <a:t>沸点为</a:t>
                          </a:r>
                          <a:r>
                            <a:rPr lang="en-US" sz="2400" b="0" dirty="0">
                              <a:solidFill>
                                <a:schemeClr val="tx1"/>
                              </a:solidFill>
                              <a:effectLst/>
                            </a:rPr>
                            <a:t>11 ℃</a:t>
                          </a:r>
                          <a:r>
                            <a:rPr lang="zh-CN" sz="2400" b="0" dirty="0">
                              <a:solidFill>
                                <a:schemeClr val="tx1"/>
                              </a:solidFill>
                              <a:effectLst/>
                            </a:rPr>
                            <a:t>。与热水反应生成次氯酸、氯气、氧气</a:t>
                          </a:r>
                          <a:r>
                            <a:rPr lang="en-US" sz="2400" b="0" dirty="0">
                              <a:solidFill>
                                <a:schemeClr val="tx1"/>
                              </a:solidFill>
                              <a:effectLst/>
                            </a:rPr>
                            <a:t>,</a:t>
                          </a:r>
                          <a:r>
                            <a:rPr lang="zh-CN" sz="2400" b="0" dirty="0">
                              <a:solidFill>
                                <a:schemeClr val="tx1"/>
                              </a:solidFill>
                              <a:effectLst/>
                            </a:rPr>
                            <a:t>见光易分解。</a:t>
                          </a:r>
                          <a:r>
                            <a:rPr lang="en-US" sz="2400" b="0" dirty="0">
                              <a:solidFill>
                                <a:schemeClr val="tx1"/>
                              </a:solidFill>
                              <a:effectLst/>
                            </a:rPr>
                            <a:t>(2)</a:t>
                          </a:r>
                          <a:r>
                            <a:rPr lang="zh-CN" sz="2400" b="0" dirty="0">
                              <a:solidFill>
                                <a:schemeClr val="tx1"/>
                              </a:solidFill>
                              <a:effectLst/>
                            </a:rPr>
                            <a:t>氧化作用</a:t>
                          </a:r>
                          <a:r>
                            <a:rPr lang="en-US" sz="2400" b="0" dirty="0">
                              <a:solidFill>
                                <a:schemeClr val="tx1"/>
                              </a:solidFill>
                              <a:effectLst/>
                            </a:rPr>
                            <a:t>:①</a:t>
                          </a:r>
                          <a:r>
                            <a:rPr lang="zh-CN" sz="2400" b="0" dirty="0">
                              <a:solidFill>
                                <a:schemeClr val="tx1"/>
                              </a:solidFill>
                              <a:effectLst/>
                            </a:rPr>
                            <a:t>能将</a:t>
                          </a:r>
                          <a:r>
                            <a:rPr lang="en-US" sz="2400" b="0" dirty="0">
                              <a:solidFill>
                                <a:schemeClr val="tx1"/>
                              </a:solidFill>
                              <a:effectLst/>
                            </a:rPr>
                            <a:t>+2</a:t>
                          </a:r>
                          <a:r>
                            <a:rPr lang="zh-CN" sz="2400" b="0" dirty="0">
                              <a:solidFill>
                                <a:schemeClr val="tx1"/>
                              </a:solidFill>
                              <a:effectLst/>
                            </a:rPr>
                            <a:t>价</a:t>
                          </a:r>
                          <a:r>
                            <a:rPr lang="en-US" sz="2400" b="0" dirty="0" err="1">
                              <a:solidFill>
                                <a:schemeClr val="tx1"/>
                              </a:solidFill>
                              <a:effectLst/>
                            </a:rPr>
                            <a:t>Mn</a:t>
                          </a:r>
                          <a:r>
                            <a:rPr lang="zh-CN" sz="2400" b="0" dirty="0">
                              <a:solidFill>
                                <a:schemeClr val="tx1"/>
                              </a:solidFill>
                              <a:effectLst/>
                            </a:rPr>
                            <a:t>氧化成</a:t>
                          </a:r>
                          <a:r>
                            <a:rPr lang="en-US" sz="2400" b="0" dirty="0">
                              <a:solidFill>
                                <a:schemeClr val="tx1"/>
                              </a:solidFill>
                              <a:effectLst/>
                            </a:rPr>
                            <a:t>+4</a:t>
                          </a:r>
                          <a:r>
                            <a:rPr lang="zh-CN" sz="2400" b="0" dirty="0">
                              <a:solidFill>
                                <a:schemeClr val="tx1"/>
                              </a:solidFill>
                              <a:effectLst/>
                            </a:rPr>
                            <a:t>价</a:t>
                          </a:r>
                          <a:r>
                            <a:rPr lang="en-US" sz="2400" b="0" dirty="0" err="1">
                              <a:solidFill>
                                <a:schemeClr val="tx1"/>
                              </a:solidFill>
                              <a:effectLst/>
                            </a:rPr>
                            <a:t>Mn</a:t>
                          </a:r>
                          <a:r>
                            <a:rPr lang="en-US" sz="2400" b="0" dirty="0">
                              <a:solidFill>
                                <a:schemeClr val="tx1"/>
                              </a:solidFill>
                              <a:effectLst/>
                            </a:rPr>
                            <a:t>,</a:t>
                          </a:r>
                          <a:r>
                            <a:rPr lang="zh-CN" sz="2400" b="0" dirty="0">
                              <a:solidFill>
                                <a:schemeClr val="tx1"/>
                              </a:solidFill>
                              <a:effectLst/>
                            </a:rPr>
                            <a:t>使之形成不溶于水的</a:t>
                          </a:r>
                          <a:r>
                            <a:rPr lang="en-US" sz="2400" b="0" dirty="0">
                              <a:solidFill>
                                <a:schemeClr val="tx1"/>
                              </a:solidFill>
                              <a:effectLst/>
                            </a:rPr>
                            <a:t>MnO</a:t>
                          </a:r>
                          <a:r>
                            <a:rPr lang="en-US" sz="2400" b="0" baseline="-25000" dirty="0">
                              <a:solidFill>
                                <a:schemeClr val="tx1"/>
                              </a:solidFill>
                              <a:effectLst/>
                            </a:rPr>
                            <a:t>2</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+ 5Mn</a:t>
                          </a:r>
                          <a:r>
                            <a:rPr lang="en-US" sz="2400" b="0" baseline="30000" dirty="0">
                              <a:solidFill>
                                <a:schemeClr val="tx1"/>
                              </a:solidFill>
                              <a:effectLst/>
                            </a:rPr>
                            <a:t>2+ </a:t>
                          </a:r>
                          <a:r>
                            <a:rPr lang="en-US" sz="2400" b="0" dirty="0">
                              <a:solidFill>
                                <a:schemeClr val="tx1"/>
                              </a:solidFill>
                              <a:effectLst/>
                            </a:rPr>
                            <a:t>+6H</a:t>
                          </a:r>
                          <a:r>
                            <a:rPr lang="en-US" sz="2400" b="0" baseline="-25000" dirty="0">
                              <a:solidFill>
                                <a:schemeClr val="tx1"/>
                              </a:solidFill>
                              <a:effectLst/>
                            </a:rPr>
                            <a:t>2</a:t>
                          </a:r>
                          <a:r>
                            <a:rPr lang="en-US" sz="2400" b="0" dirty="0">
                              <a:solidFill>
                                <a:schemeClr val="tx1"/>
                              </a:solidFill>
                              <a:effectLst/>
                            </a:rPr>
                            <a:t>O         5MnO</a:t>
                          </a:r>
                          <a:r>
                            <a:rPr lang="en-US" sz="2400" b="0" baseline="-25000" dirty="0">
                              <a:solidFill>
                                <a:schemeClr val="tx1"/>
                              </a:solidFill>
                              <a:effectLst/>
                            </a:rPr>
                            <a:t>2</a:t>
                          </a:r>
                          <a:r>
                            <a:rPr lang="en-US" sz="2400" b="0" dirty="0">
                              <a:solidFill>
                                <a:schemeClr val="tx1"/>
                              </a:solidFill>
                              <a:effectLst/>
                            </a:rPr>
                            <a:t>↓+12H</a:t>
                          </a:r>
                          <a:r>
                            <a:rPr lang="en-US" sz="2400" b="0" baseline="30000" dirty="0">
                              <a:solidFill>
                                <a:schemeClr val="tx1"/>
                              </a:solidFill>
                              <a:effectLst/>
                            </a:rPr>
                            <a:t>+</a:t>
                          </a:r>
                          <a:r>
                            <a:rPr lang="en-US" sz="2400" b="0" dirty="0">
                              <a:solidFill>
                                <a:schemeClr val="tx1"/>
                              </a:solidFill>
                              <a:effectLst/>
                            </a:rPr>
                            <a:t>+2Cl</a:t>
                          </a:r>
                          <a:r>
                            <a:rPr lang="en-US" sz="2400" b="0" baseline="30000" dirty="0">
                              <a:solidFill>
                                <a:schemeClr val="tx1"/>
                              </a:solidFill>
                              <a:effectLst/>
                            </a:rPr>
                            <a:t>-</a:t>
                          </a:r>
                          <a:r>
                            <a:rPr lang="zh-CN" sz="2400" b="0" dirty="0">
                              <a:solidFill>
                                <a:schemeClr val="tx1"/>
                              </a:solidFill>
                              <a:effectLst/>
                            </a:rPr>
                            <a:t>。</a:t>
                          </a:r>
                          <a:r>
                            <a:rPr lang="en-US" sz="2400" b="0" dirty="0">
                              <a:solidFill>
                                <a:schemeClr val="tx1"/>
                              </a:solidFill>
                              <a:effectLst/>
                            </a:rPr>
                            <a:t>②ClO</a:t>
                          </a:r>
                          <a:r>
                            <a:rPr lang="en-US" sz="2400" b="0" baseline="-25000" dirty="0">
                              <a:solidFill>
                                <a:schemeClr val="tx1"/>
                              </a:solidFill>
                              <a:effectLst/>
                            </a:rPr>
                            <a:t>2</a:t>
                          </a:r>
                          <a:r>
                            <a:rPr lang="zh-CN" sz="2400" b="0" dirty="0">
                              <a:solidFill>
                                <a:schemeClr val="tx1"/>
                              </a:solidFill>
                              <a:effectLst/>
                            </a:rPr>
                            <a:t>在溶液</a:t>
                          </a:r>
                          <a:r>
                            <a:rPr lang="en-US" sz="2400" b="0" dirty="0">
                              <a:solidFill>
                                <a:schemeClr val="tx1"/>
                              </a:solidFill>
                              <a:effectLst/>
                            </a:rPr>
                            <a:t>pH</a:t>
                          </a:r>
                          <a:r>
                            <a:rPr lang="zh-CN" sz="2400" b="0" dirty="0">
                              <a:solidFill>
                                <a:schemeClr val="tx1"/>
                              </a:solidFill>
                              <a:effectLst/>
                            </a:rPr>
                            <a:t>为</a:t>
                          </a:r>
                          <a:r>
                            <a:rPr lang="en-US" sz="2400" b="0" dirty="0">
                              <a:solidFill>
                                <a:schemeClr val="tx1"/>
                              </a:solidFill>
                              <a:effectLst/>
                            </a:rPr>
                            <a:t>5~9</a:t>
                          </a:r>
                          <a:r>
                            <a:rPr lang="zh-CN" sz="2400" b="0" dirty="0">
                              <a:solidFill>
                                <a:schemeClr val="tx1"/>
                              </a:solidFill>
                              <a:effectLst/>
                            </a:rPr>
                            <a:t>时</a:t>
                          </a:r>
                          <a:r>
                            <a:rPr lang="en-US" sz="2400" b="0" dirty="0">
                              <a:solidFill>
                                <a:schemeClr val="tx1"/>
                              </a:solidFill>
                              <a:effectLst/>
                            </a:rPr>
                            <a:t>,</a:t>
                          </a:r>
                          <a:r>
                            <a:rPr lang="zh-CN" sz="2400" b="0" dirty="0">
                              <a:solidFill>
                                <a:schemeClr val="tx1"/>
                              </a:solidFill>
                              <a:effectLst/>
                            </a:rPr>
                            <a:t>可快速将</a:t>
                          </a:r>
                          <a:r>
                            <a:rPr lang="en-US" sz="2400" b="0" dirty="0">
                              <a:solidFill>
                                <a:schemeClr val="tx1"/>
                              </a:solidFill>
                              <a:effectLst/>
                            </a:rPr>
                            <a:t>S</a:t>
                          </a:r>
                          <a:r>
                            <a:rPr lang="en-US" sz="2400" b="0" baseline="30000" dirty="0">
                              <a:solidFill>
                                <a:schemeClr val="tx1"/>
                              </a:solidFill>
                              <a:effectLst/>
                            </a:rPr>
                            <a:t>2-</a:t>
                          </a:r>
                          <a:r>
                            <a:rPr lang="zh-CN" sz="2400" b="0" dirty="0">
                              <a:solidFill>
                                <a:schemeClr val="tx1"/>
                              </a:solidFill>
                              <a:effectLst/>
                            </a:rPr>
                            <a:t>氧化成</a:t>
                          </a:r>
                          <a:r>
                            <a:rPr lang="en-US" sz="2400" b="0" dirty="0">
                              <a:solidFill>
                                <a:schemeClr val="tx1"/>
                              </a:solidFill>
                              <a:effectLst/>
                            </a:rPr>
                            <a:t>S</a:t>
                          </a:r>
                          <a14:m>
                            <m:oMath xmlns:m="http://schemas.openxmlformats.org/officeDocument/2006/math">
                              <m:sSubSup>
                                <m:sSubSupPr>
                                  <m:ctrlPr>
                                    <a:rPr lang="zh-CN" sz="2400" b="0" i="1">
                                      <a:solidFill>
                                        <a:schemeClr val="tx1"/>
                                      </a:solidFill>
                                      <a:effectLst/>
                                      <a:latin typeface="Cambria Math" panose="02040503050406030204" pitchFamily="18" charset="0"/>
                                    </a:rPr>
                                  </m:ctrlPr>
                                </m:sSubSupPr>
                                <m:e>
                                  <m:r>
                                    <a:rPr lang="en-US" sz="2400" b="0" i="1">
                                      <a:solidFill>
                                        <a:schemeClr val="tx1"/>
                                      </a:solidFill>
                                      <a:effectLst/>
                                      <a:latin typeface="Cambria Math" panose="02040503050406030204" pitchFamily="18" charset="0"/>
                                    </a:rPr>
                                    <m:t>𝑂</m:t>
                                  </m:r>
                                </m:e>
                                <m:sub>
                                  <m:r>
                                    <a:rPr lang="en-US" sz="2400" b="0" i="1">
                                      <a:solidFill>
                                        <a:schemeClr val="tx1"/>
                                      </a:solidFill>
                                      <a:effectLst/>
                                      <a:latin typeface="Cambria Math" panose="02040503050406030204" pitchFamily="18" charset="0"/>
                                    </a:rPr>
                                    <m:t>4</m:t>
                                  </m:r>
                                </m:sub>
                                <m:sup>
                                  <m:r>
                                    <a:rPr lang="en-US" sz="2400" b="0" i="1">
                                      <a:solidFill>
                                        <a:schemeClr val="tx1"/>
                                      </a:solidFill>
                                      <a:effectLst/>
                                      <a:latin typeface="Cambria Math" panose="02040503050406030204" pitchFamily="18" charset="0"/>
                                    </a:rPr>
                                    <m:t>2</m:t>
                                  </m:r>
                                  <m:r>
                                    <m:rPr>
                                      <m:nor/>
                                    </m:rPr>
                                    <a:rPr lang="en-US" sz="2400" b="0">
                                      <a:solidFill>
                                        <a:schemeClr val="tx1"/>
                                      </a:solidFill>
                                      <a:effectLst/>
                                    </a:rPr>
                                    <m:t>−</m:t>
                                  </m:r>
                                </m:sup>
                              </m:sSubSup>
                            </m:oMath>
                          </a14:m>
                          <a:r>
                            <a:rPr lang="en-US" sz="2400" b="0" dirty="0">
                              <a:solidFill>
                                <a:schemeClr val="tx1"/>
                              </a:solidFill>
                              <a:effectLst/>
                            </a:rPr>
                            <a:t>,8ClO</a:t>
                          </a:r>
                          <a:r>
                            <a:rPr lang="en-US" sz="2400" b="0" baseline="-25000" dirty="0">
                              <a:solidFill>
                                <a:schemeClr val="tx1"/>
                              </a:solidFill>
                              <a:effectLst/>
                            </a:rPr>
                            <a:t>2</a:t>
                          </a:r>
                          <a:r>
                            <a:rPr lang="en-US" sz="2400" b="0" dirty="0">
                              <a:solidFill>
                                <a:schemeClr val="tx1"/>
                              </a:solidFill>
                              <a:effectLst/>
                            </a:rPr>
                            <a:t>+5S</a:t>
                          </a:r>
                          <a:r>
                            <a:rPr lang="en-US" sz="2400" b="0" baseline="30000" dirty="0">
                              <a:solidFill>
                                <a:schemeClr val="tx1"/>
                              </a:solidFill>
                              <a:effectLst/>
                            </a:rPr>
                            <a:t>2-</a:t>
                          </a:r>
                          <a:r>
                            <a:rPr lang="en-US" sz="2400" b="0" dirty="0">
                              <a:solidFill>
                                <a:schemeClr val="tx1"/>
                              </a:solidFill>
                              <a:effectLst/>
                            </a:rPr>
                            <a:t>+4H</a:t>
                          </a:r>
                          <a:r>
                            <a:rPr lang="en-US" sz="2400" b="0" baseline="-25000" dirty="0">
                              <a:solidFill>
                                <a:schemeClr val="tx1"/>
                              </a:solidFill>
                              <a:effectLst/>
                            </a:rPr>
                            <a:t>2</a:t>
                          </a:r>
                          <a:r>
                            <a:rPr lang="en-US" sz="2400" b="0" dirty="0">
                              <a:solidFill>
                                <a:schemeClr val="tx1"/>
                              </a:solidFill>
                              <a:effectLst/>
                            </a:rPr>
                            <a:t>O </a:t>
                          </a:r>
                        </a:p>
                        <a:p>
                          <a:pPr>
                            <a:lnSpc>
                              <a:spcPct val="120000"/>
                            </a:lnSpc>
                            <a:spcAft>
                              <a:spcPts val="0"/>
                            </a:spcAft>
                          </a:pPr>
                          <a:r>
                            <a:rPr lang="en-US" sz="2400" b="0" dirty="0">
                              <a:solidFill>
                                <a:schemeClr val="tx1"/>
                              </a:solidFill>
                              <a:effectLst/>
                            </a:rPr>
                            <a:t>          5S</a:t>
                          </a:r>
                          <a14:m>
                            <m:oMath xmlns:m="http://schemas.openxmlformats.org/officeDocument/2006/math">
                              <m:sSubSup>
                                <m:sSubSupPr>
                                  <m:ctrlPr>
                                    <a:rPr lang="zh-CN" sz="2400" b="0" i="1">
                                      <a:solidFill>
                                        <a:schemeClr val="tx1"/>
                                      </a:solidFill>
                                      <a:effectLst/>
                                      <a:latin typeface="Cambria Math" panose="02040503050406030204" pitchFamily="18" charset="0"/>
                                    </a:rPr>
                                  </m:ctrlPr>
                                </m:sSubSupPr>
                                <m:e>
                                  <m:r>
                                    <m:rPr>
                                      <m:nor/>
                                    </m:rPr>
                                    <a:rPr lang="en-US" altLang="zh-CN" sz="2400" b="0" dirty="0" smtClean="0">
                                      <a:solidFill>
                                        <a:schemeClr val="tx1"/>
                                      </a:solidFill>
                                      <a:effectLst/>
                                    </a:rPr>
                                    <m:t>O</m:t>
                                  </m:r>
                                </m:e>
                                <m:sub>
                                  <m:r>
                                    <a:rPr lang="en-US" sz="2400" b="0" i="1">
                                      <a:solidFill>
                                        <a:schemeClr val="tx1"/>
                                      </a:solidFill>
                                      <a:effectLst/>
                                      <a:latin typeface="Cambria Math" panose="02040503050406030204" pitchFamily="18" charset="0"/>
                                    </a:rPr>
                                    <m:t>4</m:t>
                                  </m:r>
                                </m:sub>
                                <m:sup>
                                  <m:r>
                                    <a:rPr lang="en-US" sz="2400" b="0" i="1">
                                      <a:solidFill>
                                        <a:schemeClr val="tx1"/>
                                      </a:solidFill>
                                      <a:effectLst/>
                                      <a:latin typeface="Cambria Math" panose="02040503050406030204" pitchFamily="18" charset="0"/>
                                    </a:rPr>
                                    <m:t>2</m:t>
                                  </m:r>
                                  <m:r>
                                    <m:rPr>
                                      <m:nor/>
                                    </m:rPr>
                                    <a:rPr lang="en-US" sz="2400" b="0">
                                      <a:solidFill>
                                        <a:schemeClr val="tx1"/>
                                      </a:solidFill>
                                      <a:effectLst/>
                                    </a:rPr>
                                    <m:t>−</m:t>
                                  </m:r>
                                </m:sup>
                              </m:sSubSup>
                            </m:oMath>
                          </a14:m>
                          <a:r>
                            <a:rPr lang="en-US" sz="2400" b="0" dirty="0">
                              <a:solidFill>
                                <a:schemeClr val="tx1"/>
                              </a:solidFill>
                              <a:effectLst/>
                            </a:rPr>
                            <a:t>+8Cl</a:t>
                          </a:r>
                          <a:r>
                            <a:rPr lang="en-US" sz="2400" b="0" baseline="30000" dirty="0">
                              <a:solidFill>
                                <a:schemeClr val="tx1"/>
                              </a:solidFill>
                              <a:effectLst/>
                            </a:rPr>
                            <a:t>-</a:t>
                          </a:r>
                          <a:r>
                            <a:rPr lang="en-US" sz="2400" b="0" dirty="0">
                              <a:solidFill>
                                <a:schemeClr val="tx1"/>
                              </a:solidFill>
                              <a:effectLst/>
                            </a:rPr>
                            <a:t>+8H</a:t>
                          </a:r>
                          <a:r>
                            <a:rPr lang="en-US" sz="2400" b="0" baseline="30000" dirty="0">
                              <a:solidFill>
                                <a:schemeClr val="tx1"/>
                              </a:solidFill>
                              <a:effectLst/>
                            </a:rPr>
                            <a:t>+</a:t>
                          </a:r>
                          <a:r>
                            <a:rPr lang="zh-CN" sz="2400" b="0" dirty="0">
                              <a:solidFill>
                                <a:schemeClr val="tx1"/>
                              </a:solidFill>
                              <a:effectLst/>
                            </a:rPr>
                            <a:t>。</a:t>
                          </a:r>
                          <a:r>
                            <a:rPr lang="en-US" sz="2400" b="0" dirty="0">
                              <a:solidFill>
                                <a:schemeClr val="tx1"/>
                              </a:solidFill>
                              <a:effectLst/>
                            </a:rPr>
                            <a:t>③ClO</a:t>
                          </a:r>
                          <a:r>
                            <a:rPr lang="en-US" sz="2400" b="0" baseline="-25000" dirty="0">
                              <a:solidFill>
                                <a:schemeClr val="tx1"/>
                              </a:solidFill>
                              <a:effectLst/>
                            </a:rPr>
                            <a:t>2</a:t>
                          </a:r>
                          <a:r>
                            <a:rPr lang="zh-CN" sz="2400" b="0" dirty="0">
                              <a:solidFill>
                                <a:schemeClr val="tx1"/>
                              </a:solidFill>
                              <a:effectLst/>
                            </a:rPr>
                            <a:t>可以将</a:t>
                          </a:r>
                          <a:r>
                            <a:rPr lang="en-US" sz="2400" b="0" dirty="0">
                              <a:solidFill>
                                <a:schemeClr val="tx1"/>
                              </a:solidFill>
                              <a:effectLst/>
                            </a:rPr>
                            <a:t>CN</a:t>
                          </a:r>
                          <a:r>
                            <a:rPr lang="en-US" sz="2400" b="0" baseline="30000" dirty="0">
                              <a:solidFill>
                                <a:schemeClr val="tx1"/>
                              </a:solidFill>
                              <a:effectLst/>
                            </a:rPr>
                            <a:t>-</a:t>
                          </a:r>
                          <a:r>
                            <a:rPr lang="zh-CN" sz="2400" b="0" dirty="0">
                              <a:solidFill>
                                <a:schemeClr val="tx1"/>
                              </a:solidFill>
                              <a:effectLst/>
                            </a:rPr>
                            <a:t>氧化成</a:t>
                          </a:r>
                          <a:r>
                            <a:rPr lang="en-US" sz="2400" b="0" dirty="0">
                              <a:solidFill>
                                <a:schemeClr val="tx1"/>
                              </a:solidFill>
                              <a:effectLst/>
                            </a:rPr>
                            <a:t>CO</a:t>
                          </a:r>
                          <a:r>
                            <a:rPr lang="en-US" sz="2400" b="0" baseline="-25000" dirty="0">
                              <a:solidFill>
                                <a:schemeClr val="tx1"/>
                              </a:solidFill>
                              <a:effectLst/>
                            </a:rPr>
                            <a:t>2</a:t>
                          </a:r>
                          <a:r>
                            <a:rPr lang="zh-CN" sz="2400" b="0" dirty="0">
                              <a:solidFill>
                                <a:schemeClr val="tx1"/>
                              </a:solidFill>
                              <a:effectLst/>
                            </a:rPr>
                            <a:t>和</a:t>
                          </a:r>
                          <a:r>
                            <a:rPr lang="en-US" sz="2400" b="0" dirty="0">
                              <a:solidFill>
                                <a:schemeClr val="tx1"/>
                              </a:solidFill>
                              <a:effectLst/>
                            </a:rPr>
                            <a:t>N</a:t>
                          </a:r>
                          <a:r>
                            <a:rPr lang="en-US" sz="2400" b="0" baseline="-25000" dirty="0">
                              <a:solidFill>
                                <a:schemeClr val="tx1"/>
                              </a:solidFill>
                              <a:effectLst/>
                            </a:rPr>
                            <a:t>2</a:t>
                          </a:r>
                          <a:r>
                            <a:rPr lang="en-US" sz="2400" b="0" dirty="0">
                              <a:solidFill>
                                <a:schemeClr val="tx1"/>
                              </a:solidFill>
                              <a:effectLst/>
                            </a:rPr>
                            <a:t>,2ClO</a:t>
                          </a:r>
                          <a:r>
                            <a:rPr lang="en-US" sz="2400" b="0" baseline="-25000" dirty="0">
                              <a:solidFill>
                                <a:schemeClr val="tx1"/>
                              </a:solidFill>
                              <a:effectLst/>
                            </a:rPr>
                            <a:t>2</a:t>
                          </a:r>
                          <a:r>
                            <a:rPr lang="en-US" sz="2400" b="0" dirty="0">
                              <a:solidFill>
                                <a:schemeClr val="tx1"/>
                              </a:solidFill>
                              <a:effectLst/>
                            </a:rPr>
                            <a:t>+2CN</a:t>
                          </a:r>
                          <a:r>
                            <a:rPr lang="en-US" sz="2400" b="0" baseline="30000" dirty="0">
                              <a:solidFill>
                                <a:schemeClr val="tx1"/>
                              </a:solidFill>
                              <a:effectLst/>
                            </a:rPr>
                            <a:t>-</a:t>
                          </a:r>
                          <a:r>
                            <a:rPr lang="en-US" sz="2400" b="0" dirty="0">
                              <a:solidFill>
                                <a:schemeClr val="tx1"/>
                              </a:solidFill>
                              <a:effectLst/>
                            </a:rPr>
                            <a:t>         2CO</a:t>
                          </a:r>
                          <a:r>
                            <a:rPr lang="en-US" sz="2400" b="0" baseline="-25000" dirty="0">
                              <a:solidFill>
                                <a:schemeClr val="tx1"/>
                              </a:solidFill>
                              <a:effectLst/>
                            </a:rPr>
                            <a:t>2</a:t>
                          </a:r>
                          <a:r>
                            <a:rPr lang="en-US" sz="2400" b="0" dirty="0">
                              <a:solidFill>
                                <a:schemeClr val="tx1"/>
                              </a:solidFill>
                              <a:effectLst/>
                            </a:rPr>
                            <a:t>+N</a:t>
                          </a:r>
                          <a:r>
                            <a:rPr lang="en-US" sz="2400" b="0" baseline="-25000" dirty="0">
                              <a:solidFill>
                                <a:schemeClr val="tx1"/>
                              </a:solidFill>
                              <a:effectLst/>
                            </a:rPr>
                            <a:t>2</a:t>
                          </a:r>
                          <a:r>
                            <a:rPr lang="en-US" sz="2400" b="0" dirty="0">
                              <a:solidFill>
                                <a:schemeClr val="tx1"/>
                              </a:solidFill>
                              <a:effectLst/>
                            </a:rPr>
                            <a:t>+2Cl</a:t>
                          </a:r>
                          <a:r>
                            <a:rPr lang="en-US" sz="2400" b="0" baseline="30000" dirty="0">
                              <a:solidFill>
                                <a:schemeClr val="tx1"/>
                              </a:solidFill>
                              <a:effectLst/>
                            </a:rPr>
                            <a:t>-</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b="0" dirty="0">
                              <a:solidFill>
                                <a:schemeClr val="tx1"/>
                              </a:solidFill>
                              <a:effectLst/>
                            </a:rPr>
                            <a:t>(1)</a:t>
                          </a:r>
                          <a:r>
                            <a:rPr lang="zh-CN" sz="2400" b="0" dirty="0">
                              <a:solidFill>
                                <a:schemeClr val="tx1"/>
                              </a:solidFill>
                              <a:effectLst/>
                            </a:rPr>
                            <a:t>加热时发生分解反应</a:t>
                          </a:r>
                          <a:r>
                            <a:rPr lang="en-US" sz="2400" b="0" dirty="0">
                              <a:solidFill>
                                <a:schemeClr val="tx1"/>
                              </a:solidFill>
                              <a:effectLst/>
                            </a:rPr>
                            <a:t>3NaClO</a:t>
                          </a:r>
                          <a:r>
                            <a:rPr lang="en-US" sz="2400" b="0" baseline="-25000" dirty="0">
                              <a:solidFill>
                                <a:schemeClr val="tx1"/>
                              </a:solidFill>
                              <a:effectLst/>
                            </a:rPr>
                            <a:t>2</a:t>
                          </a:r>
                          <a:r>
                            <a:rPr lang="en-US" sz="2400" b="0" dirty="0">
                              <a:solidFill>
                                <a:schemeClr val="tx1"/>
                              </a:solidFill>
                              <a:effectLst/>
                            </a:rPr>
                            <a:t> </a:t>
                          </a:r>
                        </a:p>
                        <a:p>
                          <a:pPr>
                            <a:lnSpc>
                              <a:spcPct val="120000"/>
                            </a:lnSpc>
                            <a:spcAft>
                              <a:spcPts val="0"/>
                            </a:spcAft>
                          </a:pPr>
                          <a:r>
                            <a:rPr lang="en-US" sz="2400" b="0" baseline="0" dirty="0">
                              <a:solidFill>
                                <a:schemeClr val="tx1"/>
                              </a:solidFill>
                              <a:effectLst/>
                            </a:rPr>
                            <a:t>      </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+NaCl;(2)NaClO</a:t>
                          </a:r>
                          <a:r>
                            <a:rPr lang="en-US" sz="2400" b="0" baseline="-25000" dirty="0">
                              <a:solidFill>
                                <a:schemeClr val="tx1"/>
                              </a:solidFill>
                              <a:effectLst/>
                            </a:rPr>
                            <a:t>2</a:t>
                          </a:r>
                          <a:r>
                            <a:rPr lang="zh-CN" sz="2400" b="0" dirty="0">
                              <a:solidFill>
                                <a:schemeClr val="tx1"/>
                              </a:solidFill>
                              <a:effectLst/>
                            </a:rPr>
                            <a:t>中的氯元素为</a:t>
                          </a:r>
                          <a:r>
                            <a:rPr lang="en-US" sz="2400" b="0" dirty="0">
                              <a:solidFill>
                                <a:schemeClr val="tx1"/>
                              </a:solidFill>
                              <a:effectLst/>
                            </a:rPr>
                            <a:t>+3</a:t>
                          </a:r>
                          <a:r>
                            <a:rPr lang="zh-CN" sz="2400" b="0" dirty="0">
                              <a:solidFill>
                                <a:schemeClr val="tx1"/>
                              </a:solidFill>
                              <a:effectLst/>
                            </a:rPr>
                            <a:t>价</a:t>
                          </a:r>
                          <a:r>
                            <a:rPr lang="en-US" sz="2400" b="0" dirty="0">
                              <a:solidFill>
                                <a:schemeClr val="tx1"/>
                              </a:solidFill>
                              <a:effectLst/>
                            </a:rPr>
                            <a:t>,</a:t>
                          </a:r>
                          <a:r>
                            <a:rPr lang="zh-CN" sz="2400" b="0" dirty="0">
                              <a:solidFill>
                                <a:schemeClr val="tx1"/>
                              </a:solidFill>
                              <a:effectLst/>
                            </a:rPr>
                            <a:t>具有强氧化性</a:t>
                          </a:r>
                          <a:r>
                            <a:rPr lang="en-US" sz="2400" b="0" dirty="0">
                              <a:solidFill>
                                <a:schemeClr val="tx1"/>
                              </a:solidFill>
                              <a:effectLst/>
                            </a:rPr>
                            <a:t>,</a:t>
                          </a:r>
                          <a:r>
                            <a:rPr lang="zh-CN" sz="2400" b="0" dirty="0">
                              <a:solidFill>
                                <a:schemeClr val="tx1"/>
                              </a:solidFill>
                              <a:effectLst/>
                            </a:rPr>
                            <a:t>可用于纺织品的漂白及工业上处理</a:t>
                          </a:r>
                          <a:r>
                            <a:rPr lang="en-US" sz="2400" b="0" dirty="0">
                              <a:solidFill>
                                <a:schemeClr val="tx1"/>
                              </a:solidFill>
                              <a:effectLst/>
                            </a:rPr>
                            <a:t>SO</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NO</a:t>
                          </a:r>
                          <a:r>
                            <a:rPr lang="zh-CN" sz="2400" b="0" dirty="0">
                              <a:solidFill>
                                <a:schemeClr val="tx1"/>
                              </a:solidFill>
                              <a:effectLst/>
                            </a:rPr>
                            <a:t>等废气</a:t>
                          </a:r>
                          <a:r>
                            <a:rPr lang="en-US" sz="2400" b="0" dirty="0">
                              <a:solidFill>
                                <a:schemeClr val="tx1"/>
                              </a:solidFill>
                              <a:effectLst/>
                            </a:rPr>
                            <a:t>,</a:t>
                          </a:r>
                          <a:r>
                            <a:rPr lang="zh-CN" sz="2400" b="0" dirty="0">
                              <a:solidFill>
                                <a:schemeClr val="tx1"/>
                              </a:solidFill>
                              <a:effectLst/>
                            </a:rPr>
                            <a:t>如</a:t>
                          </a:r>
                          <a:r>
                            <a:rPr lang="en-US" sz="2400" b="0" dirty="0">
                              <a:solidFill>
                                <a:schemeClr val="tx1"/>
                              </a:solidFill>
                              <a:effectLst/>
                            </a:rPr>
                            <a:t>3Cl</a:t>
                          </a:r>
                          <a14:m>
                            <m:oMath xmlns:m="http://schemas.openxmlformats.org/officeDocument/2006/math">
                              <m:sSubSup>
                                <m:sSubSupPr>
                                  <m:ctrlPr>
                                    <a:rPr lang="zh-CN" sz="2400" b="0" i="1">
                                      <a:solidFill>
                                        <a:schemeClr val="tx1"/>
                                      </a:solidFill>
                                      <a:effectLst/>
                                      <a:latin typeface="Cambria Math" panose="02040503050406030204" pitchFamily="18" charset="0"/>
                                    </a:rPr>
                                  </m:ctrlPr>
                                </m:sSubSupPr>
                                <m:e>
                                  <m:r>
                                    <m:rPr>
                                      <m:nor/>
                                    </m:rPr>
                                    <a:rPr lang="en-US" altLang="zh-CN" sz="2400" b="0" dirty="0" smtClean="0">
                                      <a:solidFill>
                                        <a:schemeClr val="tx1"/>
                                      </a:solidFill>
                                      <a:effectLst/>
                                    </a:rPr>
                                    <m:t>O</m:t>
                                  </m:r>
                                </m:e>
                                <m:sub>
                                  <m:r>
                                    <a:rPr lang="en-US" sz="2400" b="0" i="1">
                                      <a:solidFill>
                                        <a:schemeClr val="tx1"/>
                                      </a:solidFill>
                                      <a:effectLst/>
                                      <a:latin typeface="Cambria Math" panose="02040503050406030204" pitchFamily="18" charset="0"/>
                                    </a:rPr>
                                    <m:t>2</m:t>
                                  </m:r>
                                </m:sub>
                                <m:sup>
                                  <m:r>
                                    <m:rPr>
                                      <m:nor/>
                                    </m:rPr>
                                    <a:rPr lang="en-US" sz="2400" b="0">
                                      <a:solidFill>
                                        <a:schemeClr val="tx1"/>
                                      </a:solidFill>
                                      <a:effectLst/>
                                    </a:rPr>
                                    <m:t>−</m:t>
                                  </m:r>
                                </m:sup>
                              </m:sSubSup>
                            </m:oMath>
                          </a14:m>
                          <a:r>
                            <a:rPr lang="en-US" sz="2400" b="0" dirty="0">
                              <a:solidFill>
                                <a:schemeClr val="tx1"/>
                              </a:solidFill>
                              <a:effectLst/>
                            </a:rPr>
                            <a:t>+ 4NO+4OH</a:t>
                          </a:r>
                          <a:r>
                            <a:rPr lang="en-US" sz="2400" b="0" baseline="30000" dirty="0">
                              <a:solidFill>
                                <a:schemeClr val="tx1"/>
                              </a:solidFill>
                              <a:effectLst/>
                            </a:rPr>
                            <a:t>-</a:t>
                          </a:r>
                          <a:r>
                            <a:rPr lang="en-US" sz="2400" b="0" dirty="0">
                              <a:solidFill>
                                <a:schemeClr val="tx1"/>
                              </a:solidFill>
                              <a:effectLst/>
                            </a:rPr>
                            <a:t>       3Cl</a:t>
                          </a:r>
                          <a:r>
                            <a:rPr lang="en-US" sz="2400" b="0" baseline="30000" dirty="0">
                              <a:solidFill>
                                <a:schemeClr val="tx1"/>
                              </a:solidFill>
                              <a:effectLst/>
                            </a:rPr>
                            <a:t>-</a:t>
                          </a:r>
                          <a:r>
                            <a:rPr lang="en-US" sz="2400" b="0" dirty="0">
                              <a:solidFill>
                                <a:schemeClr val="tx1"/>
                              </a:solidFill>
                              <a:effectLst/>
                            </a:rPr>
                            <a:t>+4N</a:t>
                          </a:r>
                          <a14:m>
                            <m:oMath xmlns:m="http://schemas.openxmlformats.org/officeDocument/2006/math">
                              <m:sSubSup>
                                <m:sSubSupPr>
                                  <m:ctrlPr>
                                    <a:rPr lang="zh-CN" sz="2400" b="0" i="1">
                                      <a:solidFill>
                                        <a:schemeClr val="tx1"/>
                                      </a:solidFill>
                                      <a:effectLst/>
                                      <a:latin typeface="Cambria Math" panose="02040503050406030204" pitchFamily="18" charset="0"/>
                                    </a:rPr>
                                  </m:ctrlPr>
                                </m:sSubSupPr>
                                <m:e>
                                  <m:r>
                                    <m:rPr>
                                      <m:nor/>
                                    </m:rPr>
                                    <a:rPr lang="en-US" altLang="zh-CN" sz="2400" b="0" dirty="0" smtClean="0">
                                      <a:solidFill>
                                        <a:schemeClr val="tx1"/>
                                      </a:solidFill>
                                      <a:effectLst/>
                                    </a:rPr>
                                    <m:t>O</m:t>
                                  </m:r>
                                </m:e>
                                <m:sub>
                                  <m:r>
                                    <a:rPr lang="en-US" sz="2400" b="0" i="1">
                                      <a:solidFill>
                                        <a:schemeClr val="tx1"/>
                                      </a:solidFill>
                                      <a:effectLst/>
                                      <a:latin typeface="Cambria Math" panose="02040503050406030204" pitchFamily="18" charset="0"/>
                                    </a:rPr>
                                    <m:t>3</m:t>
                                  </m:r>
                                </m:sub>
                                <m:sup>
                                  <m:r>
                                    <m:rPr>
                                      <m:nor/>
                                    </m:rPr>
                                    <a:rPr lang="en-US" sz="2400" b="0">
                                      <a:solidFill>
                                        <a:schemeClr val="tx1"/>
                                      </a:solidFill>
                                      <a:effectLst/>
                                    </a:rPr>
                                    <m:t>−</m:t>
                                  </m:r>
                                </m:sup>
                              </m:sSubSup>
                            </m:oMath>
                          </a14:m>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6484157"/>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215390903"/>
                  </p:ext>
                </p:extLst>
              </p:nvPr>
            </p:nvGraphicFramePr>
            <p:xfrm>
              <a:off x="234042" y="1370947"/>
              <a:ext cx="11723913" cy="4890957"/>
            </p:xfrm>
            <a:graphic>
              <a:graphicData uri="http://schemas.openxmlformats.org/drawingml/2006/table">
                <a:tbl>
                  <a:tblPr firstRow="1" firstCol="1" bandRow="1">
                    <a:tableStyleId>{5C22544A-7EE6-4342-B048-85BDC9FD1C3A}</a:tableStyleId>
                  </a:tblPr>
                  <a:tblGrid>
                    <a:gridCol w="425715">
                      <a:extLst>
                        <a:ext uri="{9D8B030D-6E8A-4147-A177-3AD203B41FA5}">
                          <a16:colId xmlns="" xmlns:a16="http://schemas.microsoft.com/office/drawing/2014/main" xmlns:a14="http://schemas.microsoft.com/office/drawing/2010/main" val="545928650"/>
                        </a:ext>
                      </a:extLst>
                    </a:gridCol>
                    <a:gridCol w="6868803">
                      <a:extLst>
                        <a:ext uri="{9D8B030D-6E8A-4147-A177-3AD203B41FA5}">
                          <a16:colId xmlns="" xmlns:a16="http://schemas.microsoft.com/office/drawing/2014/main" xmlns:a14="http://schemas.microsoft.com/office/drawing/2010/main" val="2150751763"/>
                        </a:ext>
                      </a:extLst>
                    </a:gridCol>
                    <a:gridCol w="4429395">
                      <a:extLst>
                        <a:ext uri="{9D8B030D-6E8A-4147-A177-3AD203B41FA5}">
                          <a16:colId xmlns="" xmlns:a16="http://schemas.microsoft.com/office/drawing/2014/main" xmlns:a14="http://schemas.microsoft.com/office/drawing/2010/main" val="1606489578"/>
                        </a:ext>
                      </a:extLst>
                    </a:gridCol>
                  </a:tblGrid>
                  <a:tr h="452741">
                    <a:tc>
                      <a:txBody>
                        <a:bodyPr/>
                        <a:lstStyle/>
                        <a:p>
                          <a:pPr algn="ctr">
                            <a:lnSpc>
                              <a:spcPct val="120000"/>
                            </a:lnSpc>
                            <a:spcAft>
                              <a:spcPts val="0"/>
                            </a:spcAft>
                          </a:pPr>
                          <a:r>
                            <a:rPr lang="en-US" sz="2400" b="0" dirty="0">
                              <a:solidFill>
                                <a:schemeClr val="tx1"/>
                              </a:solidFill>
                              <a:effectLst/>
                            </a:rPr>
                            <a:t> </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NaClO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1977933099"/>
                      </a:ext>
                    </a:extLst>
                  </a:tr>
                  <a:tr h="4438216">
                    <a:tc>
                      <a:txBody>
                        <a:bodyPr/>
                        <a:lstStyle/>
                        <a:p>
                          <a:pPr algn="ctr">
                            <a:lnSpc>
                              <a:spcPct val="120000"/>
                            </a:lnSpc>
                            <a:spcAft>
                              <a:spcPts val="0"/>
                            </a:spcAft>
                          </a:pPr>
                          <a:r>
                            <a:rPr lang="zh-CN" sz="2400" b="0">
                              <a:solidFill>
                                <a:schemeClr val="tx1"/>
                              </a:solidFill>
                              <a:effectLst/>
                            </a:rPr>
                            <a:t>性</a:t>
                          </a:r>
                        </a:p>
                        <a:p>
                          <a:pPr algn="ctr">
                            <a:lnSpc>
                              <a:spcPct val="120000"/>
                            </a:lnSpc>
                            <a:spcAft>
                              <a:spcPts val="0"/>
                            </a:spcAft>
                          </a:pPr>
                          <a:r>
                            <a:rPr lang="zh-CN" sz="2400" b="0">
                              <a:solidFill>
                                <a:schemeClr val="tx1"/>
                              </a:solidFill>
                              <a:effectLst/>
                            </a:rPr>
                            <a:t>质</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6211" t="-11264" r="-64508" b="-137"/>
                          </a:stretch>
                        </a:blip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64649" t="-11264" b="-137"/>
                          </a:stretch>
                        </a:blipFill>
                      </a:tcPr>
                    </a:tc>
                    <a:extLst>
                      <a:ext uri="{0D108BD9-81ED-4DB2-BD59-A6C34878D82A}">
                        <a16:rowId xmlns="" xmlns:a16="http://schemas.microsoft.com/office/drawing/2014/main" xmlns:a14="http://schemas.microsoft.com/office/drawing/2010/main" val="2626484157"/>
                      </a:ext>
                    </a:extLst>
                  </a:tr>
                </a:tbl>
              </a:graphicData>
            </a:graphic>
          </p:graphicFrame>
        </mc:Fallback>
      </mc:AlternateContent>
      <p:pic>
        <p:nvPicPr>
          <p:cNvPr id="24" name="图片 23"/>
          <p:cNvPicPr/>
          <p:nvPr/>
        </p:nvPicPr>
        <p:blipFill>
          <a:blip r:embed="rId3"/>
          <a:stretch>
            <a:fillRect/>
          </a:stretch>
        </p:blipFill>
        <p:spPr>
          <a:xfrm>
            <a:off x="1658621" y="4107964"/>
            <a:ext cx="543558" cy="313392"/>
          </a:xfrm>
          <a:prstGeom prst="rect">
            <a:avLst/>
          </a:prstGeom>
        </p:spPr>
      </p:pic>
      <p:pic>
        <p:nvPicPr>
          <p:cNvPr id="25" name="图片 24"/>
          <p:cNvPicPr/>
          <p:nvPr/>
        </p:nvPicPr>
        <p:blipFill>
          <a:blip r:embed="rId3"/>
          <a:stretch>
            <a:fillRect/>
          </a:stretch>
        </p:blipFill>
        <p:spPr>
          <a:xfrm>
            <a:off x="795021" y="5023661"/>
            <a:ext cx="543558" cy="313392"/>
          </a:xfrm>
          <a:prstGeom prst="rect">
            <a:avLst/>
          </a:prstGeom>
        </p:spPr>
      </p:pic>
      <p:pic>
        <p:nvPicPr>
          <p:cNvPr id="26" name="图片 25"/>
          <p:cNvPicPr/>
          <p:nvPr/>
        </p:nvPicPr>
        <p:blipFill>
          <a:blip r:embed="rId3"/>
          <a:stretch>
            <a:fillRect/>
          </a:stretch>
        </p:blipFill>
        <p:spPr>
          <a:xfrm>
            <a:off x="3629661" y="5462573"/>
            <a:ext cx="543558" cy="313392"/>
          </a:xfrm>
          <a:prstGeom prst="rect">
            <a:avLst/>
          </a:prstGeom>
        </p:spPr>
      </p:pic>
      <p:pic>
        <p:nvPicPr>
          <p:cNvPr id="27" name="图片 26"/>
          <p:cNvPicPr/>
          <p:nvPr/>
        </p:nvPicPr>
        <p:blipFill>
          <a:blip r:embed="rId4"/>
          <a:stretch>
            <a:fillRect/>
          </a:stretch>
        </p:blipFill>
        <p:spPr>
          <a:xfrm>
            <a:off x="7648483" y="3169331"/>
            <a:ext cx="375156" cy="339720"/>
          </a:xfrm>
          <a:prstGeom prst="rect">
            <a:avLst/>
          </a:prstGeom>
        </p:spPr>
      </p:pic>
      <p:pic>
        <p:nvPicPr>
          <p:cNvPr id="28" name="图片 27"/>
          <p:cNvPicPr/>
          <p:nvPr/>
        </p:nvPicPr>
        <p:blipFill>
          <a:blip r:embed="rId3"/>
          <a:stretch>
            <a:fillRect/>
          </a:stretch>
        </p:blipFill>
        <p:spPr>
          <a:xfrm>
            <a:off x="9039351" y="5023661"/>
            <a:ext cx="493318" cy="284426"/>
          </a:xfrm>
          <a:prstGeom prst="rect">
            <a:avLst/>
          </a:prstGeom>
        </p:spPr>
      </p:pic>
    </p:spTree>
    <p:extLst>
      <p:ext uri="{BB962C8B-B14F-4D97-AF65-F5344CB8AC3E}">
        <p14:creationId xmlns:p14="http://schemas.microsoft.com/office/powerpoint/2010/main" val="333058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3465129412"/>
              </p:ext>
            </p:extLst>
          </p:nvPr>
        </p:nvGraphicFramePr>
        <p:xfrm>
          <a:off x="641885" y="863603"/>
          <a:ext cx="10908229" cy="4992448"/>
        </p:xfrm>
        <a:graphic>
          <a:graphicData uri="http://schemas.openxmlformats.org/drawingml/2006/table">
            <a:tbl>
              <a:tblPr firstRow="1" firstCol="1" bandRow="1"/>
              <a:tblGrid>
                <a:gridCol w="1869821">
                  <a:extLst>
                    <a:ext uri="{9D8B030D-6E8A-4147-A177-3AD203B41FA5}">
                      <a16:colId xmlns:a16="http://schemas.microsoft.com/office/drawing/2014/main" xmlns="" val="1452197166"/>
                    </a:ext>
                  </a:extLst>
                </a:gridCol>
                <a:gridCol w="4297656">
                  <a:extLst>
                    <a:ext uri="{9D8B030D-6E8A-4147-A177-3AD203B41FA5}">
                      <a16:colId xmlns:a16="http://schemas.microsoft.com/office/drawing/2014/main" xmlns="" val="1142463843"/>
                    </a:ext>
                  </a:extLst>
                </a:gridCol>
                <a:gridCol w="4740752">
                  <a:extLst>
                    <a:ext uri="{9D8B030D-6E8A-4147-A177-3AD203B41FA5}">
                      <a16:colId xmlns:a16="http://schemas.microsoft.com/office/drawing/2014/main" xmlns="" val="507570111"/>
                    </a:ext>
                  </a:extLst>
                </a:gridCol>
              </a:tblGrid>
              <a:tr h="710341">
                <a:tc>
                  <a:txBody>
                    <a:bodyPr/>
                    <a:lstStyle/>
                    <a:p>
                      <a:pPr algn="ctr">
                        <a:lnSpc>
                          <a:spcPct val="100000"/>
                        </a:lnSpc>
                      </a:pPr>
                      <a:r>
                        <a:rPr lang="zh-CN" altLang="en-US" sz="2800" b="1" dirty="0">
                          <a:solidFill>
                            <a:srgbClr val="DA251C"/>
                          </a:solidFill>
                          <a:latin typeface="+mj-lt"/>
                          <a:ea typeface="+mj-ea"/>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mj-lt"/>
                          <a:ea typeface="+mj-ea"/>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89257953"/>
                  </a:ext>
                </a:extLst>
              </a:tr>
              <a:tr h="951579">
                <a:tc rowSpan="4">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氯及其化合物的性质及应用</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j-lt"/>
                          <a:ea typeface="+mj-ea"/>
                          <a:cs typeface="Times New Roman" panose="02020603050405020304" pitchFamily="18" charset="0"/>
                        </a:rPr>
                        <a:t>2016</a:t>
                      </a:r>
                      <a:r>
                        <a:rPr lang="zh-CN" sz="2800">
                          <a:solidFill>
                            <a:srgbClr val="000000"/>
                          </a:solidFill>
                          <a:effectLst/>
                          <a:latin typeface="+mj-lt"/>
                          <a:ea typeface="+mj-ea"/>
                          <a:cs typeface="Times New Roman" panose="02020603050405020304" pitchFamily="18" charset="0"/>
                        </a:rPr>
                        <a:t>全国卷</a:t>
                      </a:r>
                      <a:r>
                        <a:rPr lang="en-US" sz="2800">
                          <a:solidFill>
                            <a:srgbClr val="000000"/>
                          </a:solidFill>
                          <a:effectLst/>
                          <a:latin typeface="+mj-lt"/>
                          <a:ea typeface="+mj-ea"/>
                          <a:cs typeface="Times New Roman" panose="02020603050405020304" pitchFamily="18" charset="0"/>
                        </a:rPr>
                        <a:t>Ⅰ,T10D;</a:t>
                      </a:r>
                      <a:endParaRPr lang="zh-CN" sz="2800">
                        <a:solidFill>
                          <a:srgbClr val="000000"/>
                        </a:solidFill>
                        <a:effectLst/>
                        <a:latin typeface="+mj-lt"/>
                        <a:ea typeface="+mj-ea"/>
                        <a:cs typeface="Times New Roman" panose="02020603050405020304" pitchFamily="18" charset="0"/>
                      </a:endParaRPr>
                    </a:p>
                    <a:p>
                      <a:pPr>
                        <a:lnSpc>
                          <a:spcPct val="100000"/>
                        </a:lnSpc>
                        <a:spcAft>
                          <a:spcPts val="0"/>
                        </a:spcAft>
                      </a:pPr>
                      <a:r>
                        <a:rPr lang="en-US" sz="2800">
                          <a:solidFill>
                            <a:srgbClr val="000000"/>
                          </a:solidFill>
                          <a:effectLst/>
                          <a:latin typeface="+mj-lt"/>
                          <a:ea typeface="+mj-ea"/>
                          <a:cs typeface="Times New Roman" panose="02020603050405020304" pitchFamily="18" charset="0"/>
                        </a:rPr>
                        <a:t>2016</a:t>
                      </a:r>
                      <a:r>
                        <a:rPr lang="zh-CN" sz="2800">
                          <a:solidFill>
                            <a:srgbClr val="000000"/>
                          </a:solidFill>
                          <a:effectLst/>
                          <a:latin typeface="+mj-lt"/>
                          <a:ea typeface="+mj-ea"/>
                          <a:cs typeface="Times New Roman" panose="02020603050405020304" pitchFamily="18" charset="0"/>
                        </a:rPr>
                        <a:t>全国卷</a:t>
                      </a:r>
                      <a:r>
                        <a:rPr lang="en-US" sz="2800">
                          <a:solidFill>
                            <a:srgbClr val="000000"/>
                          </a:solidFill>
                          <a:effectLst/>
                          <a:latin typeface="+mj-lt"/>
                          <a:ea typeface="+mj-ea"/>
                          <a:cs typeface="Times New Roman" panose="02020603050405020304" pitchFamily="18" charset="0"/>
                        </a:rPr>
                        <a:t>Ⅲ,T9C</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a:solidFill>
                            <a:srgbClr val="000000"/>
                          </a:solidFill>
                          <a:effectLst/>
                          <a:latin typeface="+mj-lt"/>
                          <a:ea typeface="+mj-ea"/>
                          <a:cs typeface="Times New Roman" panose="02020603050405020304" pitchFamily="18" charset="0"/>
                        </a:rPr>
                        <a:t>氯气的净化</a:t>
                      </a:r>
                      <a:r>
                        <a:rPr lang="en-US" sz="2800" b="1">
                          <a:solidFill>
                            <a:srgbClr val="000000"/>
                          </a:solidFill>
                          <a:effectLst/>
                          <a:latin typeface="+mj-lt"/>
                          <a:ea typeface="+mj-ea"/>
                          <a:cs typeface="Times New Roman" panose="02020603050405020304" pitchFamily="18" charset="0"/>
                        </a:rPr>
                        <a:t>(</a:t>
                      </a:r>
                      <a:r>
                        <a:rPr lang="zh-CN" sz="2800" b="1">
                          <a:solidFill>
                            <a:srgbClr val="000000"/>
                          </a:solidFill>
                          <a:effectLst/>
                          <a:latin typeface="+mj-lt"/>
                          <a:ea typeface="+mj-ea"/>
                          <a:cs typeface="Times New Roman" panose="02020603050405020304" pitchFamily="18" charset="0"/>
                        </a:rPr>
                        <a:t>方法</a:t>
                      </a:r>
                      <a:r>
                        <a:rPr lang="en-US" sz="2800" b="1">
                          <a:solidFill>
                            <a:srgbClr val="000000"/>
                          </a:solidFill>
                          <a:effectLst/>
                          <a:latin typeface="+mj-lt"/>
                          <a:ea typeface="+mj-ea"/>
                          <a:cs typeface="Times New Roman" panose="02020603050405020304" pitchFamily="18" charset="0"/>
                        </a:rPr>
                        <a:t>1)</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24355476"/>
                  </a:ext>
                </a:extLst>
              </a:tr>
              <a:tr h="951579">
                <a:tc vMerge="1">
                  <a:txBody>
                    <a:bodyPr/>
                    <a:lstStyle/>
                    <a:p>
                      <a:endParaRPr lang="zh-CN" alt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j-lt"/>
                          <a:ea typeface="+mj-ea"/>
                          <a:cs typeface="Times New Roman" panose="02020603050405020304" pitchFamily="18" charset="0"/>
                        </a:rPr>
                        <a:t>2016</a:t>
                      </a:r>
                      <a:r>
                        <a:rPr lang="zh-CN" sz="2800" dirty="0">
                          <a:solidFill>
                            <a:srgbClr val="000000"/>
                          </a:solidFill>
                          <a:effectLst/>
                          <a:latin typeface="+mj-lt"/>
                          <a:ea typeface="+mj-ea"/>
                          <a:cs typeface="Times New Roman" panose="02020603050405020304" pitchFamily="18" charset="0"/>
                        </a:rPr>
                        <a:t>全国卷</a:t>
                      </a:r>
                      <a:r>
                        <a:rPr lang="en-US" sz="2800" dirty="0">
                          <a:solidFill>
                            <a:srgbClr val="000000"/>
                          </a:solidFill>
                          <a:effectLst/>
                          <a:latin typeface="+mj-lt"/>
                          <a:ea typeface="+mj-ea"/>
                          <a:cs typeface="Times New Roman" panose="02020603050405020304" pitchFamily="18" charset="0"/>
                        </a:rPr>
                        <a:t>Ⅰ, T28</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a:solidFill>
                            <a:srgbClr val="000000"/>
                          </a:solidFill>
                          <a:effectLst/>
                          <a:latin typeface="+mj-lt"/>
                          <a:ea typeface="+mj-ea"/>
                          <a:cs typeface="Times New Roman" panose="02020603050405020304" pitchFamily="18" charset="0"/>
                        </a:rPr>
                        <a:t>亚氯酸钠</a:t>
                      </a:r>
                      <a:r>
                        <a:rPr lang="en-US" sz="2800">
                          <a:solidFill>
                            <a:srgbClr val="000000"/>
                          </a:solidFill>
                          <a:effectLst/>
                          <a:latin typeface="+mj-lt"/>
                          <a:ea typeface="+mj-ea"/>
                          <a:cs typeface="Times New Roman" panose="02020603050405020304" pitchFamily="18" charset="0"/>
                        </a:rPr>
                        <a:t>(NaClO</a:t>
                      </a:r>
                      <a:r>
                        <a:rPr lang="en-US" sz="2800" baseline="-25000">
                          <a:solidFill>
                            <a:srgbClr val="000000"/>
                          </a:solidFill>
                          <a:effectLst/>
                          <a:latin typeface="+mj-lt"/>
                          <a:ea typeface="+mj-ea"/>
                          <a:cs typeface="Times New Roman" panose="02020603050405020304" pitchFamily="18" charset="0"/>
                        </a:rPr>
                        <a:t>2</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的性质及制备</a:t>
                      </a:r>
                      <a:r>
                        <a:rPr lang="en-US" sz="2800" b="1">
                          <a:solidFill>
                            <a:srgbClr val="000000"/>
                          </a:solidFill>
                          <a:effectLst/>
                          <a:latin typeface="+mj-lt"/>
                          <a:ea typeface="+mj-ea"/>
                          <a:cs typeface="Times New Roman" panose="02020603050405020304" pitchFamily="18" charset="0"/>
                        </a:rPr>
                        <a:t>(</a:t>
                      </a:r>
                      <a:r>
                        <a:rPr lang="zh-CN" sz="2800" b="1">
                          <a:solidFill>
                            <a:srgbClr val="000000"/>
                          </a:solidFill>
                          <a:effectLst/>
                          <a:latin typeface="+mj-lt"/>
                          <a:ea typeface="+mj-ea"/>
                          <a:cs typeface="Times New Roman" panose="02020603050405020304" pitchFamily="18" charset="0"/>
                        </a:rPr>
                        <a:t>微课</a:t>
                      </a:r>
                      <a:r>
                        <a:rPr lang="en-US" sz="2800" b="1">
                          <a:solidFill>
                            <a:srgbClr val="000000"/>
                          </a:solidFill>
                          <a:effectLst/>
                          <a:latin typeface="+mj-lt"/>
                          <a:ea typeface="+mj-ea"/>
                          <a:cs typeface="Times New Roman" panose="02020603050405020304" pitchFamily="18" charset="0"/>
                        </a:rPr>
                        <a:t>7)</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661826356"/>
                  </a:ext>
                </a:extLst>
              </a:tr>
              <a:tr h="951579">
                <a:tc vMerge="1">
                  <a:txBody>
                    <a:bodyPr/>
                    <a:lstStyle/>
                    <a:p>
                      <a:endParaRPr lang="zh-CN" altLang="en-US"/>
                    </a:p>
                  </a:txBody>
                  <a:tcPr/>
                </a:tc>
                <a:tc>
                  <a:txBody>
                    <a:bodyPr/>
                    <a:lstStyle/>
                    <a:p>
                      <a:pPr>
                        <a:lnSpc>
                          <a:spcPct val="100000"/>
                        </a:lnSpc>
                        <a:spcAft>
                          <a:spcPts val="0"/>
                        </a:spcAft>
                      </a:pPr>
                      <a:r>
                        <a:rPr lang="en-US" sz="2800" dirty="0">
                          <a:solidFill>
                            <a:srgbClr val="000000"/>
                          </a:solidFill>
                          <a:effectLst/>
                          <a:latin typeface="+mj-lt"/>
                          <a:ea typeface="+mj-ea"/>
                          <a:cs typeface="Times New Roman" panose="02020603050405020304" pitchFamily="18" charset="0"/>
                        </a:rPr>
                        <a:t>2015</a:t>
                      </a:r>
                      <a:r>
                        <a:rPr lang="zh-CN" sz="2800" dirty="0">
                          <a:solidFill>
                            <a:srgbClr val="000000"/>
                          </a:solidFill>
                          <a:effectLst/>
                          <a:latin typeface="+mj-lt"/>
                          <a:ea typeface="+mj-ea"/>
                          <a:cs typeface="Times New Roman" panose="02020603050405020304" pitchFamily="18" charset="0"/>
                        </a:rPr>
                        <a:t>新课标全国卷</a:t>
                      </a:r>
                      <a:r>
                        <a:rPr lang="en-US" sz="2800" dirty="0">
                          <a:solidFill>
                            <a:srgbClr val="000000"/>
                          </a:solidFill>
                          <a:effectLst/>
                          <a:latin typeface="+mj-lt"/>
                          <a:ea typeface="+mj-ea"/>
                          <a:cs typeface="Times New Roman" panose="02020603050405020304" pitchFamily="18" charset="0"/>
                        </a:rPr>
                        <a:t>Ⅱ,T28</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二氧化氯的制备及含量测定</a:t>
                      </a:r>
                      <a:r>
                        <a:rPr lang="en-US" sz="2800" b="1" dirty="0">
                          <a:solidFill>
                            <a:srgbClr val="000000"/>
                          </a:solidFill>
                          <a:effectLst/>
                          <a:latin typeface="+mj-lt"/>
                          <a:ea typeface="+mj-ea"/>
                          <a:cs typeface="Times New Roman" panose="02020603050405020304" pitchFamily="18" charset="0"/>
                        </a:rPr>
                        <a:t>(</a:t>
                      </a:r>
                      <a:r>
                        <a:rPr lang="zh-CN" sz="2800" b="1" dirty="0">
                          <a:solidFill>
                            <a:srgbClr val="000000"/>
                          </a:solidFill>
                          <a:effectLst/>
                          <a:latin typeface="+mj-lt"/>
                          <a:ea typeface="+mj-ea"/>
                          <a:cs typeface="Times New Roman" panose="02020603050405020304" pitchFamily="18" charset="0"/>
                        </a:rPr>
                        <a:t>微课</a:t>
                      </a:r>
                      <a:r>
                        <a:rPr lang="en-US" sz="2800" b="1" dirty="0">
                          <a:solidFill>
                            <a:srgbClr val="000000"/>
                          </a:solidFill>
                          <a:effectLst/>
                          <a:latin typeface="+mj-lt"/>
                          <a:ea typeface="+mj-ea"/>
                          <a:cs typeface="Times New Roman" panose="02020603050405020304" pitchFamily="18" charset="0"/>
                        </a:rPr>
                        <a:t>7)</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907393264"/>
                  </a:ext>
                </a:extLst>
              </a:tr>
              <a:tr h="475790">
                <a:tc vMerge="1">
                  <a:txBody>
                    <a:bodyPr/>
                    <a:lstStyle/>
                    <a:p>
                      <a:endParaRPr lang="zh-CN" altLang="en-US"/>
                    </a:p>
                  </a:txBody>
                  <a:tcPr/>
                </a:tc>
                <a:tc>
                  <a:txBody>
                    <a:bodyPr/>
                    <a:lstStyle/>
                    <a:p>
                      <a:pPr>
                        <a:lnSpc>
                          <a:spcPct val="100000"/>
                        </a:lnSpc>
                        <a:spcAft>
                          <a:spcPts val="0"/>
                        </a:spcAft>
                      </a:pPr>
                      <a:r>
                        <a:rPr lang="en-US" sz="2800">
                          <a:solidFill>
                            <a:srgbClr val="000000"/>
                          </a:solidFill>
                          <a:effectLst/>
                          <a:latin typeface="+mj-lt"/>
                          <a:ea typeface="+mj-ea"/>
                          <a:cs typeface="Times New Roman" panose="02020603050405020304" pitchFamily="18" charset="0"/>
                        </a:rPr>
                        <a:t>2014</a:t>
                      </a:r>
                      <a:r>
                        <a:rPr lang="zh-CN" sz="2800">
                          <a:solidFill>
                            <a:srgbClr val="000000"/>
                          </a:solidFill>
                          <a:effectLst/>
                          <a:latin typeface="+mj-lt"/>
                          <a:ea typeface="+mj-ea"/>
                          <a:cs typeface="Times New Roman" panose="02020603050405020304" pitchFamily="18" charset="0"/>
                        </a:rPr>
                        <a:t>新课标全国卷</a:t>
                      </a:r>
                      <a:r>
                        <a:rPr lang="en-US" sz="2800">
                          <a:solidFill>
                            <a:srgbClr val="000000"/>
                          </a:solidFill>
                          <a:effectLst/>
                          <a:latin typeface="+mj-lt"/>
                          <a:ea typeface="+mj-ea"/>
                          <a:cs typeface="Times New Roman" panose="02020603050405020304" pitchFamily="18" charset="0"/>
                        </a:rPr>
                        <a:t>Ⅰ,T8B</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漂白粉的性质</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677566739"/>
                  </a:ext>
                </a:extLst>
              </a:tr>
              <a:tr h="475790">
                <a:tc rowSpan="2">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溴、碘及其化合物</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j-lt"/>
                          <a:ea typeface="+mj-ea"/>
                          <a:cs typeface="Times New Roman" panose="02020603050405020304" pitchFamily="18" charset="0"/>
                        </a:rPr>
                        <a:t>2017</a:t>
                      </a:r>
                      <a:r>
                        <a:rPr lang="zh-CN" sz="2800">
                          <a:solidFill>
                            <a:srgbClr val="000000"/>
                          </a:solidFill>
                          <a:effectLst/>
                          <a:latin typeface="+mj-lt"/>
                          <a:ea typeface="+mj-ea"/>
                          <a:cs typeface="Times New Roman" panose="02020603050405020304" pitchFamily="18" charset="0"/>
                        </a:rPr>
                        <a:t>全国卷</a:t>
                      </a:r>
                      <a:r>
                        <a:rPr lang="en-US" sz="2800">
                          <a:solidFill>
                            <a:srgbClr val="000000"/>
                          </a:solidFill>
                          <a:effectLst/>
                          <a:latin typeface="+mj-lt"/>
                          <a:ea typeface="+mj-ea"/>
                          <a:cs typeface="Times New Roman" panose="02020603050405020304" pitchFamily="18" charset="0"/>
                        </a:rPr>
                        <a:t>Ⅲ,T9B</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碘单质的物理性质</a:t>
                      </a:r>
                      <a:r>
                        <a:rPr lang="en-US" sz="2800" b="1" dirty="0">
                          <a:solidFill>
                            <a:srgbClr val="000000"/>
                          </a:solidFill>
                          <a:effectLst/>
                          <a:latin typeface="+mj-lt"/>
                          <a:ea typeface="+mj-ea"/>
                          <a:cs typeface="Times New Roman" panose="02020603050405020304" pitchFamily="18" charset="0"/>
                        </a:rPr>
                        <a:t>(</a:t>
                      </a:r>
                      <a:r>
                        <a:rPr lang="zh-CN" sz="2800" b="1" dirty="0">
                          <a:solidFill>
                            <a:srgbClr val="000000"/>
                          </a:solidFill>
                          <a:effectLst/>
                          <a:latin typeface="+mj-lt"/>
                          <a:ea typeface="+mj-ea"/>
                          <a:cs typeface="Times New Roman" panose="02020603050405020304" pitchFamily="18" charset="0"/>
                        </a:rPr>
                        <a:t>方法</a:t>
                      </a:r>
                      <a:r>
                        <a:rPr lang="en-US" sz="2800" b="1" dirty="0">
                          <a:solidFill>
                            <a:srgbClr val="000000"/>
                          </a:solidFill>
                          <a:effectLst/>
                          <a:latin typeface="+mj-lt"/>
                          <a:ea typeface="+mj-ea"/>
                          <a:cs typeface="Times New Roman" panose="02020603050405020304" pitchFamily="18" charset="0"/>
                        </a:rPr>
                        <a:t>3)</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835626697"/>
                  </a:ext>
                </a:extLst>
              </a:tr>
              <a:tr h="475790">
                <a:tc vMerge="1">
                  <a:txBody>
                    <a:bodyPr/>
                    <a:lstStyle/>
                    <a:p>
                      <a:endParaRPr lang="zh-CN" altLang="en-US"/>
                    </a:p>
                  </a:txBody>
                  <a:tcPr/>
                </a:tc>
                <a:tc>
                  <a:txBody>
                    <a:bodyPr/>
                    <a:lstStyle/>
                    <a:p>
                      <a:pPr>
                        <a:lnSpc>
                          <a:spcPct val="100000"/>
                        </a:lnSpc>
                        <a:spcAft>
                          <a:spcPts val="0"/>
                        </a:spcAft>
                      </a:pPr>
                      <a:r>
                        <a:rPr lang="en-US" sz="2800" dirty="0">
                          <a:solidFill>
                            <a:srgbClr val="000000"/>
                          </a:solidFill>
                          <a:effectLst/>
                          <a:latin typeface="+mj-lt"/>
                          <a:ea typeface="+mj-ea"/>
                          <a:cs typeface="Times New Roman" panose="02020603050405020304" pitchFamily="18" charset="0"/>
                        </a:rPr>
                        <a:t>2015</a:t>
                      </a:r>
                      <a:r>
                        <a:rPr lang="zh-CN" sz="2800" dirty="0">
                          <a:solidFill>
                            <a:srgbClr val="000000"/>
                          </a:solidFill>
                          <a:effectLst/>
                          <a:latin typeface="+mj-lt"/>
                          <a:ea typeface="+mj-ea"/>
                          <a:cs typeface="Times New Roman" panose="02020603050405020304" pitchFamily="18" charset="0"/>
                        </a:rPr>
                        <a:t>新课标全国卷</a:t>
                      </a:r>
                      <a:r>
                        <a:rPr lang="en-US" sz="2800" dirty="0">
                          <a:solidFill>
                            <a:srgbClr val="000000"/>
                          </a:solidFill>
                          <a:effectLst/>
                          <a:latin typeface="+mj-lt"/>
                          <a:ea typeface="+mj-ea"/>
                          <a:cs typeface="Times New Roman" panose="02020603050405020304" pitchFamily="18" charset="0"/>
                        </a:rPr>
                        <a:t>Ⅱ,T12</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海水提溴</a:t>
                      </a:r>
                      <a:r>
                        <a:rPr lang="en-US" sz="2800" b="1" dirty="0">
                          <a:solidFill>
                            <a:srgbClr val="000000"/>
                          </a:solidFill>
                          <a:effectLst/>
                          <a:latin typeface="+mj-lt"/>
                          <a:ea typeface="+mj-ea"/>
                          <a:cs typeface="Times New Roman" panose="02020603050405020304" pitchFamily="18" charset="0"/>
                        </a:rPr>
                        <a:t>(</a:t>
                      </a:r>
                      <a:r>
                        <a:rPr lang="zh-CN" sz="2800" b="1" dirty="0">
                          <a:solidFill>
                            <a:srgbClr val="000000"/>
                          </a:solidFill>
                          <a:effectLst/>
                          <a:latin typeface="+mj-lt"/>
                          <a:ea typeface="+mj-ea"/>
                          <a:cs typeface="Times New Roman" panose="02020603050405020304" pitchFamily="18" charset="0"/>
                        </a:rPr>
                        <a:t>微课</a:t>
                      </a:r>
                      <a:r>
                        <a:rPr lang="en-US" sz="2800" b="1" dirty="0">
                          <a:solidFill>
                            <a:srgbClr val="000000"/>
                          </a:solidFill>
                          <a:effectLst/>
                          <a:latin typeface="+mj-lt"/>
                          <a:ea typeface="+mj-ea"/>
                          <a:cs typeface="Times New Roman" panose="02020603050405020304" pitchFamily="18" charset="0"/>
                        </a:rPr>
                        <a:t>6)</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489703440"/>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686274284"/>
                  </p:ext>
                </p:extLst>
              </p:nvPr>
            </p:nvGraphicFramePr>
            <p:xfrm>
              <a:off x="234042" y="884553"/>
              <a:ext cx="11723913" cy="5266944"/>
            </p:xfrm>
            <a:graphic>
              <a:graphicData uri="http://schemas.openxmlformats.org/drawingml/2006/table">
                <a:tbl>
                  <a:tblPr firstRow="1" firstCol="1" bandRow="1">
                    <a:tableStyleId>{5C22544A-7EE6-4342-B048-85BDC9FD1C3A}</a:tableStyleId>
                  </a:tblPr>
                  <a:tblGrid>
                    <a:gridCol w="402566">
                      <a:extLst>
                        <a:ext uri="{9D8B030D-6E8A-4147-A177-3AD203B41FA5}">
                          <a16:colId xmlns:a16="http://schemas.microsoft.com/office/drawing/2014/main" xmlns="" val="545928650"/>
                        </a:ext>
                      </a:extLst>
                    </a:gridCol>
                    <a:gridCol w="7501552">
                      <a:extLst>
                        <a:ext uri="{9D8B030D-6E8A-4147-A177-3AD203B41FA5}">
                          <a16:colId xmlns:a16="http://schemas.microsoft.com/office/drawing/2014/main" xmlns="" val="2150751763"/>
                        </a:ext>
                      </a:extLst>
                    </a:gridCol>
                    <a:gridCol w="3819795">
                      <a:extLst>
                        <a:ext uri="{9D8B030D-6E8A-4147-A177-3AD203B41FA5}">
                          <a16:colId xmlns:a16="http://schemas.microsoft.com/office/drawing/2014/main" xmlns="" val="1606489578"/>
                        </a:ext>
                      </a:extLst>
                    </a:gridCol>
                  </a:tblGrid>
                  <a:tr h="0">
                    <a:tc>
                      <a:txBody>
                        <a:bodyPr/>
                        <a:lstStyle/>
                        <a:p>
                          <a:pPr algn="ctr">
                            <a:lnSpc>
                              <a:spcPct val="120000"/>
                            </a:lnSpc>
                            <a:spcAft>
                              <a:spcPts val="0"/>
                            </a:spcAft>
                          </a:pPr>
                          <a:r>
                            <a:rPr lang="en-US" sz="2400" b="0" dirty="0">
                              <a:solidFill>
                                <a:schemeClr val="tx1"/>
                              </a:solidFill>
                              <a:effectLst/>
                            </a:rPr>
                            <a:t> </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NaClO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7933099"/>
                      </a:ext>
                    </a:extLst>
                  </a:tr>
                  <a:tr h="0">
                    <a:tc>
                      <a:txBody>
                        <a:bodyPr/>
                        <a:lstStyle/>
                        <a:p>
                          <a:pPr algn="ctr">
                            <a:lnSpc>
                              <a:spcPct val="120000"/>
                            </a:lnSpc>
                            <a:spcAft>
                              <a:spcPts val="0"/>
                            </a:spcAft>
                          </a:pPr>
                          <a:r>
                            <a:rPr lang="zh-CN" sz="2400" b="0" dirty="0">
                              <a:solidFill>
                                <a:schemeClr val="tx1"/>
                              </a:solidFill>
                              <a:effectLst/>
                            </a:rPr>
                            <a:t>制</a:t>
                          </a:r>
                        </a:p>
                        <a:p>
                          <a:pPr algn="ctr">
                            <a:lnSpc>
                              <a:spcPct val="120000"/>
                            </a:lnSpc>
                            <a:spcAft>
                              <a:spcPts val="0"/>
                            </a:spcAft>
                          </a:pPr>
                          <a:r>
                            <a:rPr lang="zh-CN" sz="2400" b="0" dirty="0">
                              <a:solidFill>
                                <a:schemeClr val="tx1"/>
                              </a:solidFill>
                              <a:effectLst/>
                            </a:rPr>
                            <a:t>备</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b="0" dirty="0">
                              <a:solidFill>
                                <a:schemeClr val="tx1"/>
                              </a:solidFill>
                              <a:effectLst/>
                            </a:rPr>
                            <a:t>(1)</a:t>
                          </a:r>
                          <a:r>
                            <a:rPr lang="zh-CN" sz="2400" b="0" dirty="0">
                              <a:solidFill>
                                <a:schemeClr val="tx1"/>
                              </a:solidFill>
                              <a:effectLst/>
                            </a:rPr>
                            <a:t>氯酸钠与稀盐酸反应法</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+4HCl       </a:t>
                          </a:r>
                          <a:r>
                            <a:rPr lang="en-US" sz="2400" b="0" baseline="0" dirty="0">
                              <a:solidFill>
                                <a:schemeClr val="tx1"/>
                              </a:solidFill>
                              <a:effectLst/>
                            </a:rPr>
                            <a:t>  </a:t>
                          </a:r>
                          <a:r>
                            <a:rPr lang="en-US" sz="2400" b="0" dirty="0">
                              <a:solidFill>
                                <a:schemeClr val="tx1"/>
                              </a:solidFill>
                              <a:effectLst/>
                            </a:rPr>
                            <a:t>2NaCl+ Cl</a:t>
                          </a:r>
                          <a:r>
                            <a:rPr lang="en-US" sz="2400" b="0" baseline="-25000" dirty="0">
                              <a:solidFill>
                                <a:schemeClr val="tx1"/>
                              </a:solidFill>
                              <a:effectLst/>
                            </a:rPr>
                            <a:t>2</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(2)</a:t>
                          </a:r>
                          <a:r>
                            <a:rPr lang="zh-CN" sz="2400" b="0" dirty="0">
                              <a:solidFill>
                                <a:schemeClr val="tx1"/>
                              </a:solidFill>
                              <a:effectLst/>
                            </a:rPr>
                            <a:t>亚氯酸钠与氯气反应法</a:t>
                          </a:r>
                          <a:r>
                            <a:rPr lang="en-US" sz="2400" b="0" dirty="0">
                              <a:solidFill>
                                <a:schemeClr val="tx1"/>
                              </a:solidFill>
                              <a:effectLst/>
                            </a:rPr>
                            <a:t>: 2NaClO</a:t>
                          </a:r>
                          <a:r>
                            <a:rPr lang="en-US" sz="2400" b="0" baseline="-25000" dirty="0">
                              <a:solidFill>
                                <a:schemeClr val="tx1"/>
                              </a:solidFill>
                              <a:effectLst/>
                            </a:rPr>
                            <a:t>2</a:t>
                          </a:r>
                          <a:r>
                            <a:rPr lang="en-US" sz="2400" b="0" dirty="0">
                              <a:solidFill>
                                <a:schemeClr val="tx1"/>
                              </a:solidFill>
                              <a:effectLst/>
                            </a:rPr>
                            <a:t>+Cl</a:t>
                          </a:r>
                          <a:r>
                            <a:rPr lang="en-US" sz="2400" b="0" baseline="-25000" dirty="0">
                              <a:solidFill>
                                <a:schemeClr val="tx1"/>
                              </a:solidFill>
                              <a:effectLst/>
                            </a:rPr>
                            <a:t>2</a:t>
                          </a:r>
                          <a:r>
                            <a:rPr lang="en-US" sz="2400" b="0" dirty="0">
                              <a:solidFill>
                                <a:schemeClr val="tx1"/>
                              </a:solidFill>
                              <a:effectLst/>
                            </a:rPr>
                            <a:t>        2NaCl+2ClO</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(3)</a:t>
                          </a:r>
                          <a:r>
                            <a:rPr lang="zh-CN" sz="2400" b="0" dirty="0">
                              <a:solidFill>
                                <a:schemeClr val="tx1"/>
                              </a:solidFill>
                              <a:effectLst/>
                            </a:rPr>
                            <a:t>草酸还原法</a:t>
                          </a:r>
                          <a:r>
                            <a:rPr lang="en-US" sz="2400" b="0" dirty="0">
                              <a:solidFill>
                                <a:schemeClr val="tx1"/>
                              </a:solidFill>
                              <a:effectLst/>
                            </a:rPr>
                            <a:t>: H</a:t>
                          </a:r>
                          <a:r>
                            <a:rPr lang="en-US" sz="2400" b="0" baseline="-25000" dirty="0">
                              <a:solidFill>
                                <a:schemeClr val="tx1"/>
                              </a:solidFill>
                              <a:effectLst/>
                            </a:rPr>
                            <a:t>2</a:t>
                          </a:r>
                          <a:r>
                            <a:rPr lang="en-US" sz="2400" b="0" dirty="0">
                              <a:solidFill>
                                <a:schemeClr val="tx1"/>
                              </a:solidFill>
                              <a:effectLst/>
                            </a:rPr>
                            <a:t>C</a:t>
                          </a:r>
                          <a:r>
                            <a:rPr lang="en-US" sz="2400" b="0" baseline="-25000" dirty="0">
                              <a:solidFill>
                                <a:schemeClr val="tx1"/>
                              </a:solidFill>
                              <a:effectLst/>
                            </a:rPr>
                            <a:t>2</a:t>
                          </a:r>
                          <a:r>
                            <a:rPr lang="en-US" sz="2400" b="0" dirty="0">
                              <a:solidFill>
                                <a:schemeClr val="tx1"/>
                              </a:solidFill>
                              <a:effectLst/>
                            </a:rPr>
                            <a:t>O</a:t>
                          </a:r>
                          <a:r>
                            <a:rPr lang="en-US" sz="2400" b="0" baseline="-25000" dirty="0">
                              <a:solidFill>
                                <a:schemeClr val="tx1"/>
                              </a:solidFill>
                              <a:effectLst/>
                            </a:rPr>
                            <a:t>4 </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         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+2CO</a:t>
                          </a:r>
                          <a:r>
                            <a:rPr lang="en-US" sz="2400" b="0" baseline="-25000" dirty="0">
                              <a:solidFill>
                                <a:schemeClr val="tx1"/>
                              </a:solidFill>
                              <a:effectLst/>
                            </a:rPr>
                            <a:t>2</a:t>
                          </a:r>
                          <a:r>
                            <a:rPr lang="en-US" sz="2400" b="0" dirty="0">
                              <a:solidFill>
                                <a:schemeClr val="tx1"/>
                              </a:solidFill>
                              <a:effectLst/>
                            </a:rPr>
                            <a:t>↑+2ClO</a:t>
                          </a:r>
                          <a:r>
                            <a:rPr lang="en-US" sz="2400" b="0" baseline="-25000" dirty="0">
                              <a:solidFill>
                                <a:schemeClr val="tx1"/>
                              </a:solidFill>
                              <a:effectLst/>
                            </a:rPr>
                            <a:t>2</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(4)</a:t>
                          </a:r>
                          <a:r>
                            <a:rPr lang="zh-CN" sz="2400" b="0" dirty="0">
                              <a:solidFill>
                                <a:schemeClr val="tx1"/>
                              </a:solidFill>
                              <a:effectLst/>
                            </a:rPr>
                            <a:t>亚氯酸钠与盐酸反应法</a:t>
                          </a:r>
                          <a:r>
                            <a:rPr lang="en-US" sz="2400" b="0" dirty="0">
                              <a:solidFill>
                                <a:schemeClr val="tx1"/>
                              </a:solidFill>
                              <a:effectLst/>
                            </a:rPr>
                            <a:t>:5NaClO</a:t>
                          </a:r>
                          <a:r>
                            <a:rPr lang="en-US" sz="2400" b="0" baseline="-25000" dirty="0">
                              <a:solidFill>
                                <a:schemeClr val="tx1"/>
                              </a:solidFill>
                              <a:effectLst/>
                            </a:rPr>
                            <a:t>2</a:t>
                          </a:r>
                          <a:r>
                            <a:rPr lang="en-US" sz="2400" b="0" dirty="0">
                              <a:solidFill>
                                <a:schemeClr val="tx1"/>
                              </a:solidFill>
                              <a:effectLst/>
                            </a:rPr>
                            <a:t>+4HCl         4ClO</a:t>
                          </a:r>
                          <a:r>
                            <a:rPr lang="en-US" sz="2400" b="0" baseline="-25000" dirty="0">
                              <a:solidFill>
                                <a:schemeClr val="tx1"/>
                              </a:solidFill>
                              <a:effectLst/>
                            </a:rPr>
                            <a:t>2</a:t>
                          </a:r>
                          <a:r>
                            <a:rPr lang="en-US" sz="2400" b="0" dirty="0">
                              <a:solidFill>
                                <a:schemeClr val="tx1"/>
                              </a:solidFill>
                              <a:effectLst/>
                            </a:rPr>
                            <a:t>↑ +5NaCl+2H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(5)KClO</a:t>
                          </a:r>
                          <a:r>
                            <a:rPr lang="en-US" sz="2400" b="0" baseline="-25000" dirty="0">
                              <a:solidFill>
                                <a:schemeClr val="tx1"/>
                              </a:solidFill>
                              <a:effectLst/>
                            </a:rPr>
                            <a:t>3</a:t>
                          </a:r>
                          <a:r>
                            <a:rPr lang="zh-CN" sz="2400" b="0" dirty="0">
                              <a:solidFill>
                                <a:schemeClr val="tx1"/>
                              </a:solidFill>
                              <a:effectLst/>
                            </a:rPr>
                            <a:t>与</a:t>
                          </a:r>
                          <a:r>
                            <a:rPr lang="en-US" sz="2400" b="0" dirty="0">
                              <a:solidFill>
                                <a:schemeClr val="tx1"/>
                              </a:solidFill>
                              <a:effectLst/>
                            </a:rPr>
                            <a:t>SO</a:t>
                          </a:r>
                          <a:r>
                            <a:rPr lang="en-US" sz="2400" b="0" baseline="-25000" dirty="0">
                              <a:solidFill>
                                <a:schemeClr val="tx1"/>
                              </a:solidFill>
                              <a:effectLst/>
                            </a:rPr>
                            <a:t>2</a:t>
                          </a:r>
                          <a:r>
                            <a:rPr lang="zh-CN" sz="2400" b="0" dirty="0">
                              <a:solidFill>
                                <a:schemeClr val="tx1"/>
                              </a:solidFill>
                              <a:effectLst/>
                            </a:rPr>
                            <a:t>反应法</a:t>
                          </a:r>
                          <a:r>
                            <a:rPr lang="en-US" sz="2400" b="0" dirty="0">
                              <a:solidFill>
                                <a:schemeClr val="tx1"/>
                              </a:solidFill>
                              <a:effectLst/>
                            </a:rPr>
                            <a:t>:2KClO</a:t>
                          </a:r>
                          <a:r>
                            <a:rPr lang="en-US" sz="2400" b="0" baseline="-25000" dirty="0">
                              <a:solidFill>
                                <a:schemeClr val="tx1"/>
                              </a:solidFill>
                              <a:effectLst/>
                            </a:rPr>
                            <a:t>3</a:t>
                          </a:r>
                          <a:r>
                            <a:rPr lang="en-US" sz="2400" b="0" dirty="0">
                              <a:solidFill>
                                <a:schemeClr val="tx1"/>
                              </a:solidFill>
                              <a:effectLst/>
                            </a:rPr>
                            <a:t>+SO</a:t>
                          </a:r>
                          <a:r>
                            <a:rPr lang="en-US" sz="2400" b="0" baseline="-25000" dirty="0">
                              <a:solidFill>
                                <a:schemeClr val="tx1"/>
                              </a:solidFill>
                              <a:effectLst/>
                            </a:rPr>
                            <a:t>2</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+K</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zh-CN" sz="2400" b="0" dirty="0">
                              <a:solidFill>
                                <a:schemeClr val="tx1"/>
                              </a:solidFill>
                              <a:effectLst/>
                            </a:rPr>
                            <a:t>。</a:t>
                          </a:r>
                          <a:r>
                            <a:rPr lang="en-US" sz="2400" b="0" dirty="0">
                              <a:solidFill>
                                <a:schemeClr val="tx1"/>
                              </a:solidFill>
                              <a:effectLst/>
                            </a:rPr>
                            <a:t>(6)</a:t>
                          </a:r>
                          <a:r>
                            <a:rPr lang="zh-CN" sz="2400" b="0" dirty="0">
                              <a:solidFill>
                                <a:schemeClr val="tx1"/>
                              </a:solidFill>
                              <a:effectLst/>
                            </a:rPr>
                            <a:t>实验室常将</a:t>
                          </a:r>
                          <a:r>
                            <a:rPr lang="en-US" sz="2400" b="0" dirty="0">
                              <a:solidFill>
                                <a:schemeClr val="tx1"/>
                              </a:solidFill>
                              <a:effectLst/>
                            </a:rPr>
                            <a:t>NaClO</a:t>
                          </a:r>
                          <a:r>
                            <a:rPr lang="en-US" sz="2400" b="0" baseline="-25000" dirty="0">
                              <a:solidFill>
                                <a:schemeClr val="tx1"/>
                              </a:solidFill>
                              <a:effectLst/>
                            </a:rPr>
                            <a:t>3</a:t>
                          </a:r>
                          <a:r>
                            <a:rPr lang="zh-CN" sz="2400" b="0" dirty="0">
                              <a:solidFill>
                                <a:schemeClr val="tx1"/>
                              </a:solidFill>
                              <a:effectLst/>
                            </a:rPr>
                            <a:t>和</a:t>
                          </a:r>
                          <a:r>
                            <a:rPr lang="en-US" sz="2400" b="0" dirty="0">
                              <a:solidFill>
                                <a:schemeClr val="tx1"/>
                              </a:solidFill>
                              <a:effectLst/>
                            </a:rPr>
                            <a:t>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3</a:t>
                          </a:r>
                          <a:r>
                            <a:rPr lang="zh-CN" sz="2400" b="0" dirty="0">
                              <a:solidFill>
                                <a:schemeClr val="tx1"/>
                              </a:solidFill>
                              <a:effectLst/>
                            </a:rPr>
                            <a:t>用硫酸酸化</a:t>
                          </a:r>
                          <a:r>
                            <a:rPr lang="en-US" sz="2400" b="0" dirty="0">
                              <a:solidFill>
                                <a:schemeClr val="tx1"/>
                              </a:solidFill>
                              <a:effectLst/>
                            </a:rPr>
                            <a:t>,</a:t>
                          </a:r>
                          <a:r>
                            <a:rPr lang="zh-CN" sz="2400" b="0" dirty="0">
                              <a:solidFill>
                                <a:schemeClr val="tx1"/>
                              </a:solidFill>
                              <a:effectLst/>
                            </a:rPr>
                            <a:t>加热制备</a:t>
                          </a:r>
                          <a:r>
                            <a:rPr lang="en-US" sz="2400" b="0" dirty="0">
                              <a:solidFill>
                                <a:schemeClr val="tx1"/>
                              </a:solidFill>
                              <a:effectLst/>
                            </a:rPr>
                            <a:t>ClO</a:t>
                          </a:r>
                          <a:r>
                            <a:rPr lang="en-US" sz="2400" b="0" baseline="-25000" dirty="0">
                              <a:solidFill>
                                <a:schemeClr val="tx1"/>
                              </a:solidFill>
                              <a:effectLst/>
                            </a:rPr>
                            <a:t>2</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3</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↑+2Na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O</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zh-CN" sz="2400" b="0" dirty="0">
                              <a:solidFill>
                                <a:schemeClr val="tx1"/>
                              </a:solidFill>
                              <a:effectLst/>
                            </a:rPr>
                            <a:t>以</a:t>
                          </a:r>
                          <a:r>
                            <a:rPr lang="en-US" sz="2400" b="0" dirty="0">
                              <a:solidFill>
                                <a:schemeClr val="tx1"/>
                              </a:solidFill>
                              <a:effectLst/>
                            </a:rPr>
                            <a:t>ClO</a:t>
                          </a:r>
                          <a:r>
                            <a:rPr lang="en-US" sz="2400" b="0" baseline="-25000" dirty="0">
                              <a:solidFill>
                                <a:schemeClr val="tx1"/>
                              </a:solidFill>
                              <a:effectLst/>
                            </a:rPr>
                            <a:t>2</a:t>
                          </a:r>
                          <a:r>
                            <a:rPr lang="zh-CN" sz="2400" b="0" dirty="0">
                              <a:solidFill>
                                <a:schemeClr val="tx1"/>
                              </a:solidFill>
                              <a:effectLst/>
                            </a:rPr>
                            <a:t>为原料制备</a:t>
                          </a:r>
                          <a:r>
                            <a:rPr lang="en-US" sz="2400" b="0" dirty="0">
                              <a:solidFill>
                                <a:schemeClr val="tx1"/>
                              </a:solidFill>
                              <a:effectLst/>
                            </a:rPr>
                            <a:t>NaClO</a:t>
                          </a:r>
                          <a:r>
                            <a:rPr lang="en-US" sz="2400" b="0" baseline="-25000" dirty="0">
                              <a:solidFill>
                                <a:schemeClr val="tx1"/>
                              </a:solidFill>
                              <a:effectLst/>
                            </a:rPr>
                            <a:t>2</a:t>
                          </a:r>
                          <a:r>
                            <a:rPr lang="en-US" sz="2400" b="0" dirty="0">
                              <a:solidFill>
                                <a:schemeClr val="tx1"/>
                              </a:solidFill>
                              <a:effectLst/>
                            </a:rPr>
                            <a:t>:2ClO</a:t>
                          </a:r>
                          <a:r>
                            <a:rPr lang="en-US" sz="2400" b="0" baseline="-25000" dirty="0">
                              <a:solidFill>
                                <a:schemeClr val="tx1"/>
                              </a:solidFill>
                              <a:effectLst/>
                            </a:rPr>
                            <a:t>2</a:t>
                          </a:r>
                          <a:r>
                            <a:rPr lang="en-US" sz="2400" b="0" dirty="0">
                              <a:solidFill>
                                <a:schemeClr val="tx1"/>
                              </a:solidFill>
                              <a:effectLst/>
                            </a:rPr>
                            <a:t>+2OH</a:t>
                          </a:r>
                          <a:r>
                            <a:rPr lang="en-US" sz="2400" b="0" baseline="30000" dirty="0">
                              <a:solidFill>
                                <a:schemeClr val="tx1"/>
                              </a:solidFill>
                              <a:effectLst/>
                            </a:rPr>
                            <a:t>-</a:t>
                          </a:r>
                          <a:r>
                            <a:rPr lang="en-US" sz="2400" b="0" dirty="0">
                              <a:solidFill>
                                <a:schemeClr val="tx1"/>
                              </a:solidFill>
                              <a:effectLst/>
                            </a:rPr>
                            <a:t> </a:t>
                          </a:r>
                          <a:endParaRPr lang="zh-CN" sz="2400" b="0" dirty="0">
                            <a:solidFill>
                              <a:schemeClr val="tx1"/>
                            </a:solidFill>
                            <a:effectLst/>
                          </a:endParaRPr>
                        </a:p>
                        <a:p>
                          <a:pPr>
                            <a:lnSpc>
                              <a:spcPct val="120000"/>
                            </a:lnSpc>
                            <a:spcAft>
                              <a:spcPts val="0"/>
                            </a:spcAft>
                          </a:pPr>
                          <a:r>
                            <a:rPr lang="en-US" sz="2400" b="0" dirty="0">
                              <a:solidFill>
                                <a:schemeClr val="tx1"/>
                              </a:solidFill>
                              <a:effectLst/>
                            </a:rPr>
                            <a:t>Cl</a:t>
                          </a:r>
                          <a14:m>
                            <m:oMath xmlns:m="http://schemas.openxmlformats.org/officeDocument/2006/math">
                              <m:sSubSup>
                                <m:sSubSupPr>
                                  <m:ctrlPr>
                                    <a:rPr lang="zh-CN" sz="2400" b="0" i="1">
                                      <a:solidFill>
                                        <a:schemeClr val="tx1"/>
                                      </a:solidFill>
                                      <a:effectLst/>
                                      <a:latin typeface="Cambria Math" panose="02040503050406030204" pitchFamily="18" charset="0"/>
                                    </a:rPr>
                                  </m:ctrlPr>
                                </m:sSubSupPr>
                                <m:e>
                                  <m:r>
                                    <m:rPr>
                                      <m:nor/>
                                    </m:rPr>
                                    <a:rPr lang="en-US" altLang="zh-CN" sz="2400" b="0" dirty="0" smtClean="0">
                                      <a:solidFill>
                                        <a:schemeClr val="tx1"/>
                                      </a:solidFill>
                                      <a:effectLst/>
                                    </a:rPr>
                                    <m:t>O</m:t>
                                  </m:r>
                                </m:e>
                                <m:sub>
                                  <m:r>
                                    <a:rPr lang="en-US" sz="2400" b="0" i="1">
                                      <a:solidFill>
                                        <a:schemeClr val="tx1"/>
                                      </a:solidFill>
                                      <a:effectLst/>
                                      <a:latin typeface="Cambria Math" panose="02040503050406030204" pitchFamily="18" charset="0"/>
                                    </a:rPr>
                                    <m:t>2</m:t>
                                  </m:r>
                                </m:sub>
                                <m:sup>
                                  <m:r>
                                    <m:rPr>
                                      <m:nor/>
                                    </m:rPr>
                                    <a:rPr lang="en-US" sz="2400" b="0">
                                      <a:solidFill>
                                        <a:schemeClr val="tx1"/>
                                      </a:solidFill>
                                      <a:effectLst/>
                                    </a:rPr>
                                    <m:t>−</m:t>
                                  </m:r>
                                </m:sup>
                              </m:sSubSup>
                            </m:oMath>
                          </a14:m>
                          <a:r>
                            <a:rPr lang="en-US" sz="2400" b="0" dirty="0">
                              <a:solidFill>
                                <a:schemeClr val="tx1"/>
                              </a:solidFill>
                              <a:effectLst/>
                            </a:rPr>
                            <a:t>+Cl</a:t>
                          </a:r>
                          <a14:m>
                            <m:oMath xmlns:m="http://schemas.openxmlformats.org/officeDocument/2006/math">
                              <m:sSubSup>
                                <m:sSubSupPr>
                                  <m:ctrlPr>
                                    <a:rPr lang="zh-CN" sz="2400" b="0" i="1">
                                      <a:solidFill>
                                        <a:schemeClr val="tx1"/>
                                      </a:solidFill>
                                      <a:effectLst/>
                                      <a:latin typeface="Cambria Math" panose="02040503050406030204" pitchFamily="18" charset="0"/>
                                    </a:rPr>
                                  </m:ctrlPr>
                                </m:sSubSupPr>
                                <m:e>
                                  <m:r>
                                    <m:rPr>
                                      <m:nor/>
                                    </m:rPr>
                                    <a:rPr lang="en-US" altLang="zh-CN" sz="2400" b="0" dirty="0" smtClean="0">
                                      <a:solidFill>
                                        <a:schemeClr val="tx1"/>
                                      </a:solidFill>
                                      <a:effectLst/>
                                    </a:rPr>
                                    <m:t>O</m:t>
                                  </m:r>
                                </m:e>
                                <m:sub>
                                  <m:r>
                                    <a:rPr lang="en-US" sz="2400" b="0" i="1">
                                      <a:solidFill>
                                        <a:schemeClr val="tx1"/>
                                      </a:solidFill>
                                      <a:effectLst/>
                                      <a:latin typeface="Cambria Math" panose="02040503050406030204" pitchFamily="18" charset="0"/>
                                    </a:rPr>
                                    <m:t>3</m:t>
                                  </m:r>
                                </m:sub>
                                <m:sup>
                                  <m:r>
                                    <m:rPr>
                                      <m:nor/>
                                    </m:rPr>
                                    <a:rPr lang="en-US" sz="2400" b="0">
                                      <a:solidFill>
                                        <a:schemeClr val="tx1"/>
                                      </a:solidFill>
                                      <a:effectLst/>
                                    </a:rPr>
                                    <m:t>−</m:t>
                                  </m:r>
                                </m:sup>
                              </m:sSubSup>
                            </m:oMath>
                          </a14:m>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2ClO</a:t>
                          </a:r>
                          <a:r>
                            <a:rPr lang="en-US" sz="2400" b="0" baseline="-25000" dirty="0">
                              <a:solidFill>
                                <a:schemeClr val="tx1"/>
                              </a:solidFill>
                              <a:effectLst/>
                            </a:rPr>
                            <a:t>2</a:t>
                          </a:r>
                          <a:r>
                            <a:rPr lang="en-US" sz="2400" b="0" dirty="0">
                              <a:solidFill>
                                <a:schemeClr val="tx1"/>
                              </a:solidFill>
                              <a:effectLst/>
                            </a:rPr>
                            <a:t>+Na</a:t>
                          </a:r>
                          <a:r>
                            <a:rPr lang="en-US" sz="2400" b="0" baseline="-25000" dirty="0">
                              <a:solidFill>
                                <a:schemeClr val="tx1"/>
                              </a:solidFill>
                              <a:effectLst/>
                            </a:rPr>
                            <a:t>2</a:t>
                          </a:r>
                          <a:r>
                            <a:rPr lang="en-US" sz="2400" b="0" dirty="0">
                              <a:solidFill>
                                <a:schemeClr val="tx1"/>
                              </a:solidFill>
                              <a:effectLst/>
                            </a:rPr>
                            <a:t>O</a:t>
                          </a:r>
                          <a:r>
                            <a:rPr lang="en-US" sz="2400" b="0" baseline="-25000" dirty="0">
                              <a:solidFill>
                                <a:schemeClr val="tx1"/>
                              </a:solidFill>
                              <a:effectLst/>
                            </a:rPr>
                            <a:t>2</a:t>
                          </a:r>
                          <a:r>
                            <a:rPr lang="en-US" sz="2400" b="0" dirty="0">
                              <a:solidFill>
                                <a:schemeClr val="tx1"/>
                              </a:solidFill>
                              <a:effectLst/>
                            </a:rPr>
                            <a:t>    2NaClO</a:t>
                          </a:r>
                          <a:r>
                            <a:rPr lang="en-US" sz="2400" b="0" baseline="-25000" dirty="0">
                              <a:solidFill>
                                <a:schemeClr val="tx1"/>
                              </a:solidFill>
                              <a:effectLst/>
                            </a:rPr>
                            <a:t>2</a:t>
                          </a:r>
                          <a:r>
                            <a:rPr lang="en-US" sz="2400" b="0" dirty="0">
                              <a:solidFill>
                                <a:schemeClr val="tx1"/>
                              </a:solidFill>
                              <a:effectLst/>
                            </a:rPr>
                            <a:t>+O</a:t>
                          </a:r>
                          <a:r>
                            <a:rPr lang="en-US" sz="2400" b="0" baseline="-25000" dirty="0">
                              <a:solidFill>
                                <a:schemeClr val="tx1"/>
                              </a:solidFill>
                              <a:effectLst/>
                            </a:rPr>
                            <a:t>2</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5905880"/>
                      </a:ext>
                    </a:extLst>
                  </a:tr>
                  <a:tr h="0">
                    <a:tc>
                      <a:txBody>
                        <a:bodyPr/>
                        <a:lstStyle/>
                        <a:p>
                          <a:pPr algn="ctr">
                            <a:lnSpc>
                              <a:spcPct val="120000"/>
                            </a:lnSpc>
                            <a:spcAft>
                              <a:spcPts val="0"/>
                            </a:spcAft>
                          </a:pPr>
                          <a:r>
                            <a:rPr lang="zh-CN" sz="2400" b="0">
                              <a:solidFill>
                                <a:schemeClr val="tx1"/>
                              </a:solidFill>
                              <a:effectLst/>
                            </a:rPr>
                            <a:t>用</a:t>
                          </a:r>
                        </a:p>
                        <a:p>
                          <a:pPr algn="ctr">
                            <a:lnSpc>
                              <a:spcPct val="120000"/>
                            </a:lnSpc>
                            <a:spcAft>
                              <a:spcPts val="0"/>
                            </a:spcAft>
                          </a:pPr>
                          <a:r>
                            <a:rPr lang="zh-CN" sz="2400" b="0">
                              <a:solidFill>
                                <a:schemeClr val="tx1"/>
                              </a:solidFill>
                              <a:effectLst/>
                            </a:rPr>
                            <a:t>途</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zh-CN" sz="2400" b="0" dirty="0">
                              <a:solidFill>
                                <a:schemeClr val="tx1"/>
                              </a:solidFill>
                              <a:effectLst/>
                            </a:rPr>
                            <a:t>主要用于纸浆漂白、污水杀菌和饮用水净化</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dirty="0">
                              <a:solidFill>
                                <a:schemeClr val="tx1"/>
                              </a:solidFill>
                              <a:effectLst/>
                            </a:rPr>
                            <a:t>可作漂白剂和氧化剂</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454418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686274284"/>
                  </p:ext>
                </p:extLst>
              </p:nvPr>
            </p:nvGraphicFramePr>
            <p:xfrm>
              <a:off x="234042" y="884553"/>
              <a:ext cx="11723913" cy="5266944"/>
            </p:xfrm>
            <a:graphic>
              <a:graphicData uri="http://schemas.openxmlformats.org/drawingml/2006/table">
                <a:tbl>
                  <a:tblPr firstRow="1" firstCol="1" bandRow="1">
                    <a:tableStyleId>{5C22544A-7EE6-4342-B048-85BDC9FD1C3A}</a:tableStyleId>
                  </a:tblPr>
                  <a:tblGrid>
                    <a:gridCol w="402566">
                      <a:extLst>
                        <a:ext uri="{9D8B030D-6E8A-4147-A177-3AD203B41FA5}">
                          <a16:colId xmlns="" xmlns:a16="http://schemas.microsoft.com/office/drawing/2014/main" xmlns:a14="http://schemas.microsoft.com/office/drawing/2010/main" val="545928650"/>
                        </a:ext>
                      </a:extLst>
                    </a:gridCol>
                    <a:gridCol w="7501552">
                      <a:extLst>
                        <a:ext uri="{9D8B030D-6E8A-4147-A177-3AD203B41FA5}">
                          <a16:colId xmlns="" xmlns:a16="http://schemas.microsoft.com/office/drawing/2014/main" xmlns:a14="http://schemas.microsoft.com/office/drawing/2010/main" val="2150751763"/>
                        </a:ext>
                      </a:extLst>
                    </a:gridCol>
                    <a:gridCol w="3819795">
                      <a:extLst>
                        <a:ext uri="{9D8B030D-6E8A-4147-A177-3AD203B41FA5}">
                          <a16:colId xmlns="" xmlns:a16="http://schemas.microsoft.com/office/drawing/2014/main" xmlns:a14="http://schemas.microsoft.com/office/drawing/2010/main" val="1606489578"/>
                        </a:ext>
                      </a:extLst>
                    </a:gridCol>
                  </a:tblGrid>
                  <a:tr h="438912">
                    <a:tc>
                      <a:txBody>
                        <a:bodyPr/>
                        <a:lstStyle/>
                        <a:p>
                          <a:pPr algn="ctr">
                            <a:lnSpc>
                              <a:spcPct val="120000"/>
                            </a:lnSpc>
                            <a:spcAft>
                              <a:spcPts val="0"/>
                            </a:spcAft>
                          </a:pPr>
                          <a:r>
                            <a:rPr lang="en-US" sz="2400" b="0" dirty="0">
                              <a:solidFill>
                                <a:schemeClr val="tx1"/>
                              </a:solidFill>
                              <a:effectLst/>
                            </a:rPr>
                            <a:t> </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b="0">
                              <a:solidFill>
                                <a:schemeClr val="tx1"/>
                              </a:solidFill>
                              <a:effectLst/>
                            </a:rPr>
                            <a:t>NaClO</a:t>
                          </a:r>
                          <a:r>
                            <a:rPr lang="en-US" sz="2400" b="0" baseline="-25000">
                              <a:solidFill>
                                <a:schemeClr val="tx1"/>
                              </a:solidFill>
                              <a:effectLst/>
                            </a:rPr>
                            <a:t>2</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1977933099"/>
                      </a:ext>
                    </a:extLst>
                  </a:tr>
                  <a:tr h="3950208">
                    <a:tc>
                      <a:txBody>
                        <a:bodyPr/>
                        <a:lstStyle/>
                        <a:p>
                          <a:pPr algn="ctr">
                            <a:lnSpc>
                              <a:spcPct val="120000"/>
                            </a:lnSpc>
                            <a:spcAft>
                              <a:spcPts val="0"/>
                            </a:spcAft>
                          </a:pPr>
                          <a:r>
                            <a:rPr lang="zh-CN" sz="2400" b="0" dirty="0">
                              <a:solidFill>
                                <a:schemeClr val="tx1"/>
                              </a:solidFill>
                              <a:effectLst/>
                            </a:rPr>
                            <a:t>制</a:t>
                          </a:r>
                        </a:p>
                        <a:p>
                          <a:pPr algn="ctr">
                            <a:lnSpc>
                              <a:spcPct val="120000"/>
                            </a:lnSpc>
                            <a:spcAft>
                              <a:spcPts val="0"/>
                            </a:spcAft>
                          </a:pPr>
                          <a:r>
                            <a:rPr lang="zh-CN" sz="2400" b="0" dirty="0">
                              <a:solidFill>
                                <a:schemeClr val="tx1"/>
                              </a:solidFill>
                              <a:effectLst/>
                            </a:rPr>
                            <a:t>备</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b="0" dirty="0">
                              <a:solidFill>
                                <a:schemeClr val="tx1"/>
                              </a:solidFill>
                              <a:effectLst/>
                            </a:rPr>
                            <a:t>(1)</a:t>
                          </a:r>
                          <a:r>
                            <a:rPr lang="zh-CN" sz="2400" b="0" dirty="0">
                              <a:solidFill>
                                <a:schemeClr val="tx1"/>
                              </a:solidFill>
                              <a:effectLst/>
                            </a:rPr>
                            <a:t>氯酸钠与稀盐酸反应法</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+4HCl       </a:t>
                          </a:r>
                          <a:r>
                            <a:rPr lang="en-US" sz="2400" b="0" baseline="0" dirty="0">
                              <a:solidFill>
                                <a:schemeClr val="tx1"/>
                              </a:solidFill>
                              <a:effectLst/>
                            </a:rPr>
                            <a:t>  </a:t>
                          </a:r>
                          <a:r>
                            <a:rPr lang="en-US" sz="2400" b="0" dirty="0">
                              <a:solidFill>
                                <a:schemeClr val="tx1"/>
                              </a:solidFill>
                              <a:effectLst/>
                            </a:rPr>
                            <a:t>2NaCl+ Cl</a:t>
                          </a:r>
                          <a:r>
                            <a:rPr lang="en-US" sz="2400" b="0" baseline="-25000" dirty="0">
                              <a:solidFill>
                                <a:schemeClr val="tx1"/>
                              </a:solidFill>
                              <a:effectLst/>
                            </a:rPr>
                            <a:t>2</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(2)</a:t>
                          </a:r>
                          <a:r>
                            <a:rPr lang="zh-CN" sz="2400" b="0" dirty="0">
                              <a:solidFill>
                                <a:schemeClr val="tx1"/>
                              </a:solidFill>
                              <a:effectLst/>
                            </a:rPr>
                            <a:t>亚氯酸钠与氯气反应法</a:t>
                          </a:r>
                          <a:r>
                            <a:rPr lang="en-US" sz="2400" b="0" dirty="0">
                              <a:solidFill>
                                <a:schemeClr val="tx1"/>
                              </a:solidFill>
                              <a:effectLst/>
                            </a:rPr>
                            <a:t>: 2NaClO</a:t>
                          </a:r>
                          <a:r>
                            <a:rPr lang="en-US" sz="2400" b="0" baseline="-25000" dirty="0">
                              <a:solidFill>
                                <a:schemeClr val="tx1"/>
                              </a:solidFill>
                              <a:effectLst/>
                            </a:rPr>
                            <a:t>2</a:t>
                          </a:r>
                          <a:r>
                            <a:rPr lang="en-US" sz="2400" b="0" dirty="0">
                              <a:solidFill>
                                <a:schemeClr val="tx1"/>
                              </a:solidFill>
                              <a:effectLst/>
                            </a:rPr>
                            <a:t>+Cl</a:t>
                          </a:r>
                          <a:r>
                            <a:rPr lang="en-US" sz="2400" b="0" baseline="-25000" dirty="0">
                              <a:solidFill>
                                <a:schemeClr val="tx1"/>
                              </a:solidFill>
                              <a:effectLst/>
                            </a:rPr>
                            <a:t>2</a:t>
                          </a:r>
                          <a:r>
                            <a:rPr lang="en-US" sz="2400" b="0" dirty="0">
                              <a:solidFill>
                                <a:schemeClr val="tx1"/>
                              </a:solidFill>
                              <a:effectLst/>
                            </a:rPr>
                            <a:t>        2NaCl+2ClO</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(3)</a:t>
                          </a:r>
                          <a:r>
                            <a:rPr lang="zh-CN" sz="2400" b="0" dirty="0">
                              <a:solidFill>
                                <a:schemeClr val="tx1"/>
                              </a:solidFill>
                              <a:effectLst/>
                            </a:rPr>
                            <a:t>草酸还原法</a:t>
                          </a:r>
                          <a:r>
                            <a:rPr lang="en-US" sz="2400" b="0" dirty="0">
                              <a:solidFill>
                                <a:schemeClr val="tx1"/>
                              </a:solidFill>
                              <a:effectLst/>
                            </a:rPr>
                            <a:t>: H</a:t>
                          </a:r>
                          <a:r>
                            <a:rPr lang="en-US" sz="2400" b="0" baseline="-25000" dirty="0">
                              <a:solidFill>
                                <a:schemeClr val="tx1"/>
                              </a:solidFill>
                              <a:effectLst/>
                            </a:rPr>
                            <a:t>2</a:t>
                          </a:r>
                          <a:r>
                            <a:rPr lang="en-US" sz="2400" b="0" dirty="0">
                              <a:solidFill>
                                <a:schemeClr val="tx1"/>
                              </a:solidFill>
                              <a:effectLst/>
                            </a:rPr>
                            <a:t>C</a:t>
                          </a:r>
                          <a:r>
                            <a:rPr lang="en-US" sz="2400" b="0" baseline="-25000" dirty="0">
                              <a:solidFill>
                                <a:schemeClr val="tx1"/>
                              </a:solidFill>
                              <a:effectLst/>
                            </a:rPr>
                            <a:t>2</a:t>
                          </a:r>
                          <a:r>
                            <a:rPr lang="en-US" sz="2400" b="0" dirty="0">
                              <a:solidFill>
                                <a:schemeClr val="tx1"/>
                              </a:solidFill>
                              <a:effectLst/>
                            </a:rPr>
                            <a:t>O</a:t>
                          </a:r>
                          <a:r>
                            <a:rPr lang="en-US" sz="2400" b="0" baseline="-25000" dirty="0">
                              <a:solidFill>
                                <a:schemeClr val="tx1"/>
                              </a:solidFill>
                              <a:effectLst/>
                            </a:rPr>
                            <a:t>4 </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         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+2CO</a:t>
                          </a:r>
                          <a:r>
                            <a:rPr lang="en-US" sz="2400" b="0" baseline="-25000" dirty="0">
                              <a:solidFill>
                                <a:schemeClr val="tx1"/>
                              </a:solidFill>
                              <a:effectLst/>
                            </a:rPr>
                            <a:t>2</a:t>
                          </a:r>
                          <a:r>
                            <a:rPr lang="en-US" sz="2400" b="0" dirty="0">
                              <a:solidFill>
                                <a:schemeClr val="tx1"/>
                              </a:solidFill>
                              <a:effectLst/>
                            </a:rPr>
                            <a:t>↑+2ClO</a:t>
                          </a:r>
                          <a:r>
                            <a:rPr lang="en-US" sz="2400" b="0" baseline="-25000" dirty="0">
                              <a:solidFill>
                                <a:schemeClr val="tx1"/>
                              </a:solidFill>
                              <a:effectLst/>
                            </a:rPr>
                            <a:t>2</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(4)</a:t>
                          </a:r>
                          <a:r>
                            <a:rPr lang="zh-CN" sz="2400" b="0" dirty="0">
                              <a:solidFill>
                                <a:schemeClr val="tx1"/>
                              </a:solidFill>
                              <a:effectLst/>
                            </a:rPr>
                            <a:t>亚氯酸钠与盐酸反应法</a:t>
                          </a:r>
                          <a:r>
                            <a:rPr lang="en-US" sz="2400" b="0" dirty="0">
                              <a:solidFill>
                                <a:schemeClr val="tx1"/>
                              </a:solidFill>
                              <a:effectLst/>
                            </a:rPr>
                            <a:t>:5NaClO</a:t>
                          </a:r>
                          <a:r>
                            <a:rPr lang="en-US" sz="2400" b="0" baseline="-25000" dirty="0">
                              <a:solidFill>
                                <a:schemeClr val="tx1"/>
                              </a:solidFill>
                              <a:effectLst/>
                            </a:rPr>
                            <a:t>2</a:t>
                          </a:r>
                          <a:r>
                            <a:rPr lang="en-US" sz="2400" b="0" dirty="0">
                              <a:solidFill>
                                <a:schemeClr val="tx1"/>
                              </a:solidFill>
                              <a:effectLst/>
                            </a:rPr>
                            <a:t>+4HCl         4ClO</a:t>
                          </a:r>
                          <a:r>
                            <a:rPr lang="en-US" sz="2400" b="0" baseline="-25000" dirty="0">
                              <a:solidFill>
                                <a:schemeClr val="tx1"/>
                              </a:solidFill>
                              <a:effectLst/>
                            </a:rPr>
                            <a:t>2</a:t>
                          </a:r>
                          <a:r>
                            <a:rPr lang="en-US" sz="2400" b="0" dirty="0">
                              <a:solidFill>
                                <a:schemeClr val="tx1"/>
                              </a:solidFill>
                              <a:effectLst/>
                            </a:rPr>
                            <a:t>↑ +5NaCl+2H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a:t>
                          </a:r>
                          <a:r>
                            <a:rPr lang="en-US" sz="2400" b="0" dirty="0">
                              <a:solidFill>
                                <a:schemeClr val="tx1"/>
                              </a:solidFill>
                              <a:effectLst/>
                            </a:rPr>
                            <a:t>(5)KClO</a:t>
                          </a:r>
                          <a:r>
                            <a:rPr lang="en-US" sz="2400" b="0" baseline="-25000" dirty="0">
                              <a:solidFill>
                                <a:schemeClr val="tx1"/>
                              </a:solidFill>
                              <a:effectLst/>
                            </a:rPr>
                            <a:t>3</a:t>
                          </a:r>
                          <a:r>
                            <a:rPr lang="zh-CN" sz="2400" b="0" dirty="0">
                              <a:solidFill>
                                <a:schemeClr val="tx1"/>
                              </a:solidFill>
                              <a:effectLst/>
                            </a:rPr>
                            <a:t>与</a:t>
                          </a:r>
                          <a:r>
                            <a:rPr lang="en-US" sz="2400" b="0" dirty="0">
                              <a:solidFill>
                                <a:schemeClr val="tx1"/>
                              </a:solidFill>
                              <a:effectLst/>
                            </a:rPr>
                            <a:t>SO</a:t>
                          </a:r>
                          <a:r>
                            <a:rPr lang="en-US" sz="2400" b="0" baseline="-25000" dirty="0">
                              <a:solidFill>
                                <a:schemeClr val="tx1"/>
                              </a:solidFill>
                              <a:effectLst/>
                            </a:rPr>
                            <a:t>2</a:t>
                          </a:r>
                          <a:r>
                            <a:rPr lang="zh-CN" sz="2400" b="0" dirty="0">
                              <a:solidFill>
                                <a:schemeClr val="tx1"/>
                              </a:solidFill>
                              <a:effectLst/>
                            </a:rPr>
                            <a:t>反应法</a:t>
                          </a:r>
                          <a:r>
                            <a:rPr lang="en-US" sz="2400" b="0" dirty="0">
                              <a:solidFill>
                                <a:schemeClr val="tx1"/>
                              </a:solidFill>
                              <a:effectLst/>
                            </a:rPr>
                            <a:t>:2KClO</a:t>
                          </a:r>
                          <a:r>
                            <a:rPr lang="en-US" sz="2400" b="0" baseline="-25000" dirty="0">
                              <a:solidFill>
                                <a:schemeClr val="tx1"/>
                              </a:solidFill>
                              <a:effectLst/>
                            </a:rPr>
                            <a:t>3</a:t>
                          </a:r>
                          <a:r>
                            <a:rPr lang="en-US" sz="2400" b="0" dirty="0">
                              <a:solidFill>
                                <a:schemeClr val="tx1"/>
                              </a:solidFill>
                              <a:effectLst/>
                            </a:rPr>
                            <a:t>+SO</a:t>
                          </a:r>
                          <a:r>
                            <a:rPr lang="en-US" sz="2400" b="0" baseline="-25000" dirty="0">
                              <a:solidFill>
                                <a:schemeClr val="tx1"/>
                              </a:solidFill>
                              <a:effectLst/>
                            </a:rPr>
                            <a:t>2</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+K</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zh-CN" sz="2400" b="0" dirty="0">
                              <a:solidFill>
                                <a:schemeClr val="tx1"/>
                              </a:solidFill>
                              <a:effectLst/>
                            </a:rPr>
                            <a:t>。</a:t>
                          </a:r>
                          <a:r>
                            <a:rPr lang="en-US" sz="2400" b="0" dirty="0">
                              <a:solidFill>
                                <a:schemeClr val="tx1"/>
                              </a:solidFill>
                              <a:effectLst/>
                            </a:rPr>
                            <a:t>(6)</a:t>
                          </a:r>
                          <a:r>
                            <a:rPr lang="zh-CN" sz="2400" b="0" dirty="0">
                              <a:solidFill>
                                <a:schemeClr val="tx1"/>
                              </a:solidFill>
                              <a:effectLst/>
                            </a:rPr>
                            <a:t>实验室常将</a:t>
                          </a:r>
                          <a:r>
                            <a:rPr lang="en-US" sz="2400" b="0" dirty="0">
                              <a:solidFill>
                                <a:schemeClr val="tx1"/>
                              </a:solidFill>
                              <a:effectLst/>
                            </a:rPr>
                            <a:t>NaClO</a:t>
                          </a:r>
                          <a:r>
                            <a:rPr lang="en-US" sz="2400" b="0" baseline="-25000" dirty="0">
                              <a:solidFill>
                                <a:schemeClr val="tx1"/>
                              </a:solidFill>
                              <a:effectLst/>
                            </a:rPr>
                            <a:t>3</a:t>
                          </a:r>
                          <a:r>
                            <a:rPr lang="zh-CN" sz="2400" b="0" dirty="0">
                              <a:solidFill>
                                <a:schemeClr val="tx1"/>
                              </a:solidFill>
                              <a:effectLst/>
                            </a:rPr>
                            <a:t>和</a:t>
                          </a:r>
                          <a:r>
                            <a:rPr lang="en-US" sz="2400" b="0" dirty="0">
                              <a:solidFill>
                                <a:schemeClr val="tx1"/>
                              </a:solidFill>
                              <a:effectLst/>
                            </a:rPr>
                            <a:t>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3</a:t>
                          </a:r>
                          <a:r>
                            <a:rPr lang="zh-CN" sz="2400" b="0" dirty="0">
                              <a:solidFill>
                                <a:schemeClr val="tx1"/>
                              </a:solidFill>
                              <a:effectLst/>
                            </a:rPr>
                            <a:t>用硫酸酸化</a:t>
                          </a:r>
                          <a:r>
                            <a:rPr lang="en-US" sz="2400" b="0" dirty="0">
                              <a:solidFill>
                                <a:schemeClr val="tx1"/>
                              </a:solidFill>
                              <a:effectLst/>
                            </a:rPr>
                            <a:t>,</a:t>
                          </a:r>
                          <a:r>
                            <a:rPr lang="zh-CN" sz="2400" b="0" dirty="0">
                              <a:solidFill>
                                <a:schemeClr val="tx1"/>
                              </a:solidFill>
                              <a:effectLst/>
                            </a:rPr>
                            <a:t>加热制备</a:t>
                          </a:r>
                          <a:r>
                            <a:rPr lang="en-US" sz="2400" b="0" dirty="0">
                              <a:solidFill>
                                <a:schemeClr val="tx1"/>
                              </a:solidFill>
                              <a:effectLst/>
                            </a:rPr>
                            <a:t>ClO</a:t>
                          </a:r>
                          <a:r>
                            <a:rPr lang="en-US" sz="2400" b="0" baseline="-25000" dirty="0">
                              <a:solidFill>
                                <a:schemeClr val="tx1"/>
                              </a:solidFill>
                              <a:effectLst/>
                            </a:rPr>
                            <a:t>2</a:t>
                          </a:r>
                          <a:r>
                            <a:rPr lang="en-US" sz="2400" b="0" dirty="0">
                              <a:solidFill>
                                <a:schemeClr val="tx1"/>
                              </a:solidFill>
                              <a:effectLst/>
                            </a:rPr>
                            <a:t>:2NaClO</a:t>
                          </a:r>
                          <a:r>
                            <a:rPr lang="en-US" sz="2400" b="0" baseline="-25000" dirty="0">
                              <a:solidFill>
                                <a:schemeClr val="tx1"/>
                              </a:solidFill>
                              <a:effectLst/>
                            </a:rPr>
                            <a:t>3</a:t>
                          </a:r>
                          <a:r>
                            <a:rPr lang="en-US" sz="2400" b="0" dirty="0">
                              <a:solidFill>
                                <a:schemeClr val="tx1"/>
                              </a:solidFill>
                              <a:effectLst/>
                            </a:rPr>
                            <a:t>+Na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3</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 2ClO</a:t>
                          </a:r>
                          <a:r>
                            <a:rPr lang="en-US" sz="2400" b="0" baseline="-25000" dirty="0">
                              <a:solidFill>
                                <a:schemeClr val="tx1"/>
                              </a:solidFill>
                              <a:effectLst/>
                            </a:rPr>
                            <a:t>2</a:t>
                          </a:r>
                          <a:r>
                            <a:rPr lang="en-US" sz="2400" b="0" dirty="0">
                              <a:solidFill>
                                <a:schemeClr val="tx1"/>
                              </a:solidFill>
                              <a:effectLst/>
                            </a:rPr>
                            <a:t>↑+2Na</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O</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06858" t="-12500" b="-26080"/>
                          </a:stretch>
                        </a:blipFill>
                      </a:tcPr>
                    </a:tc>
                    <a:extLst>
                      <a:ext uri="{0D108BD9-81ED-4DB2-BD59-A6C34878D82A}">
                        <a16:rowId xmlns="" xmlns:a16="http://schemas.microsoft.com/office/drawing/2014/main" xmlns:a14="http://schemas.microsoft.com/office/drawing/2010/main" val="655905880"/>
                      </a:ext>
                    </a:extLst>
                  </a:tr>
                  <a:tr h="877824">
                    <a:tc>
                      <a:txBody>
                        <a:bodyPr/>
                        <a:lstStyle/>
                        <a:p>
                          <a:pPr algn="ctr">
                            <a:lnSpc>
                              <a:spcPct val="120000"/>
                            </a:lnSpc>
                            <a:spcAft>
                              <a:spcPts val="0"/>
                            </a:spcAft>
                          </a:pPr>
                          <a:r>
                            <a:rPr lang="zh-CN" sz="2400" b="0">
                              <a:solidFill>
                                <a:schemeClr val="tx1"/>
                              </a:solidFill>
                              <a:effectLst/>
                            </a:rPr>
                            <a:t>用</a:t>
                          </a:r>
                        </a:p>
                        <a:p>
                          <a:pPr algn="ctr">
                            <a:lnSpc>
                              <a:spcPct val="120000"/>
                            </a:lnSpc>
                            <a:spcAft>
                              <a:spcPts val="0"/>
                            </a:spcAft>
                          </a:pPr>
                          <a:r>
                            <a:rPr lang="zh-CN" sz="2400" b="0">
                              <a:solidFill>
                                <a:schemeClr val="tx1"/>
                              </a:solidFill>
                              <a:effectLst/>
                            </a:rPr>
                            <a:t>途</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zh-CN" sz="2400" b="0" dirty="0">
                              <a:solidFill>
                                <a:schemeClr val="tx1"/>
                              </a:solidFill>
                              <a:effectLst/>
                            </a:rPr>
                            <a:t>主要用于纸浆漂白、污水杀菌和饮用水净化</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dirty="0">
                              <a:solidFill>
                                <a:schemeClr val="tx1"/>
                              </a:solidFill>
                              <a:effectLst/>
                            </a:rPr>
                            <a:t>可作漂白剂和氧化剂</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4174544184"/>
                      </a:ext>
                    </a:extLst>
                  </a:tr>
                </a:tbl>
              </a:graphicData>
            </a:graphic>
          </p:graphicFrame>
        </mc:Fallback>
      </mc:AlternateContent>
      <p:sp>
        <p:nvSpPr>
          <p:cNvPr id="3" name="文本框 2"/>
          <p:cNvSpPr txBox="1"/>
          <p:nvPr/>
        </p:nvSpPr>
        <p:spPr>
          <a:xfrm>
            <a:off x="10952552" y="422888"/>
            <a:ext cx="1005403" cy="461665"/>
          </a:xfrm>
          <a:prstGeom prst="rect">
            <a:avLst/>
          </a:prstGeom>
          <a:noFill/>
        </p:spPr>
        <p:txBody>
          <a:bodyPr wrap="none" rtlCol="0">
            <a:spAutoFit/>
          </a:bodyPr>
          <a:lstStyle/>
          <a:p>
            <a:r>
              <a:rPr lang="en-US" altLang="zh-CN" sz="2400" dirty="0"/>
              <a:t>[</a:t>
            </a:r>
            <a:r>
              <a:rPr lang="zh-CN" altLang="en-US" sz="2400" dirty="0"/>
              <a:t>续表</a:t>
            </a:r>
            <a:r>
              <a:rPr lang="en-US" altLang="zh-CN" sz="2400" dirty="0"/>
              <a:t>]</a:t>
            </a:r>
            <a:endParaRPr lang="zh-CN" altLang="en-US" sz="2400" dirty="0"/>
          </a:p>
        </p:txBody>
      </p:sp>
      <p:grpSp>
        <p:nvGrpSpPr>
          <p:cNvPr id="16" name="组合 15"/>
          <p:cNvGrpSpPr/>
          <p:nvPr/>
        </p:nvGrpSpPr>
        <p:grpSpPr>
          <a:xfrm>
            <a:off x="2429646" y="1406943"/>
            <a:ext cx="9025607" cy="3378460"/>
            <a:chOff x="2429646" y="1765757"/>
            <a:chExt cx="9025607" cy="3378460"/>
          </a:xfrm>
        </p:grpSpPr>
        <p:pic>
          <p:nvPicPr>
            <p:cNvPr id="8" name="图片 7"/>
            <p:cNvPicPr/>
            <p:nvPr/>
          </p:nvPicPr>
          <p:blipFill>
            <a:blip r:embed="rId3"/>
            <a:stretch>
              <a:fillRect/>
            </a:stretch>
          </p:blipFill>
          <p:spPr>
            <a:xfrm>
              <a:off x="6233161" y="1765757"/>
              <a:ext cx="506730" cy="292154"/>
            </a:xfrm>
            <a:prstGeom prst="rect">
              <a:avLst/>
            </a:prstGeom>
          </p:spPr>
        </p:pic>
        <p:pic>
          <p:nvPicPr>
            <p:cNvPr id="9" name="图片 8"/>
            <p:cNvPicPr/>
            <p:nvPr/>
          </p:nvPicPr>
          <p:blipFill>
            <a:blip r:embed="rId3"/>
            <a:stretch>
              <a:fillRect/>
            </a:stretch>
          </p:blipFill>
          <p:spPr>
            <a:xfrm>
              <a:off x="2429646" y="2641246"/>
              <a:ext cx="506730" cy="292154"/>
            </a:xfrm>
            <a:prstGeom prst="rect">
              <a:avLst/>
            </a:prstGeom>
          </p:spPr>
        </p:pic>
        <p:pic>
          <p:nvPicPr>
            <p:cNvPr id="10" name="图片 9"/>
            <p:cNvPicPr/>
            <p:nvPr/>
          </p:nvPicPr>
          <p:blipFill>
            <a:blip r:embed="rId3"/>
            <a:stretch>
              <a:fillRect/>
            </a:stretch>
          </p:blipFill>
          <p:spPr>
            <a:xfrm>
              <a:off x="3062106" y="3067966"/>
              <a:ext cx="506730" cy="292154"/>
            </a:xfrm>
            <a:prstGeom prst="rect">
              <a:avLst/>
            </a:prstGeom>
          </p:spPr>
        </p:pic>
        <p:pic>
          <p:nvPicPr>
            <p:cNvPr id="11" name="图片 10"/>
            <p:cNvPicPr/>
            <p:nvPr/>
          </p:nvPicPr>
          <p:blipFill>
            <a:blip r:embed="rId3"/>
            <a:stretch>
              <a:fillRect/>
            </a:stretch>
          </p:blipFill>
          <p:spPr>
            <a:xfrm>
              <a:off x="6195832" y="3517546"/>
              <a:ext cx="506730" cy="292154"/>
            </a:xfrm>
            <a:prstGeom prst="rect">
              <a:avLst/>
            </a:prstGeom>
          </p:spPr>
        </p:pic>
        <p:pic>
          <p:nvPicPr>
            <p:cNvPr id="12" name="图片 11"/>
            <p:cNvPicPr/>
            <p:nvPr/>
          </p:nvPicPr>
          <p:blipFill>
            <a:blip r:embed="rId3"/>
            <a:stretch>
              <a:fillRect/>
            </a:stretch>
          </p:blipFill>
          <p:spPr>
            <a:xfrm>
              <a:off x="7485420" y="3959506"/>
              <a:ext cx="506730" cy="292154"/>
            </a:xfrm>
            <a:prstGeom prst="rect">
              <a:avLst/>
            </a:prstGeom>
          </p:spPr>
        </p:pic>
        <p:pic>
          <p:nvPicPr>
            <p:cNvPr id="13" name="图片 12"/>
            <p:cNvPicPr/>
            <p:nvPr/>
          </p:nvPicPr>
          <p:blipFill>
            <a:blip r:embed="rId4"/>
            <a:stretch>
              <a:fillRect/>
            </a:stretch>
          </p:blipFill>
          <p:spPr>
            <a:xfrm>
              <a:off x="6553428" y="4806519"/>
              <a:ext cx="372926" cy="337698"/>
            </a:xfrm>
            <a:prstGeom prst="rect">
              <a:avLst/>
            </a:prstGeom>
          </p:spPr>
        </p:pic>
        <p:pic>
          <p:nvPicPr>
            <p:cNvPr id="14" name="图片 13"/>
            <p:cNvPicPr/>
            <p:nvPr/>
          </p:nvPicPr>
          <p:blipFill>
            <a:blip r:embed="rId3"/>
            <a:stretch>
              <a:fillRect/>
            </a:stretch>
          </p:blipFill>
          <p:spPr>
            <a:xfrm>
              <a:off x="10948523" y="3282923"/>
              <a:ext cx="506730" cy="292154"/>
            </a:xfrm>
            <a:prstGeom prst="rect">
              <a:avLst/>
            </a:prstGeom>
          </p:spPr>
        </p:pic>
        <p:pic>
          <p:nvPicPr>
            <p:cNvPr id="15" name="图片 14"/>
            <p:cNvPicPr/>
            <p:nvPr/>
          </p:nvPicPr>
          <p:blipFill>
            <a:blip r:embed="rId3"/>
            <a:stretch>
              <a:fillRect/>
            </a:stretch>
          </p:blipFill>
          <p:spPr>
            <a:xfrm>
              <a:off x="9921240" y="4251660"/>
              <a:ext cx="307186" cy="177107"/>
            </a:xfrm>
            <a:prstGeom prst="rect">
              <a:avLst/>
            </a:prstGeom>
          </p:spPr>
        </p:pic>
      </p:grpSp>
      <p:sp>
        <p:nvSpPr>
          <p:cNvPr id="17" name="矩形 16"/>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8" name="组合 17"/>
          <p:cNvGrpSpPr/>
          <p:nvPr/>
        </p:nvGrpSpPr>
        <p:grpSpPr>
          <a:xfrm>
            <a:off x="11409225" y="1524"/>
            <a:ext cx="85864" cy="187056"/>
            <a:chOff x="5320236" y="0"/>
            <a:chExt cx="1566554" cy="3412757"/>
          </a:xfrm>
        </p:grpSpPr>
        <p:sp>
          <p:nvSpPr>
            <p:cNvPr id="19" name="任意多边形 18"/>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任意多边形 19"/>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1" name="组合 20"/>
          <p:cNvGrpSpPr/>
          <p:nvPr/>
        </p:nvGrpSpPr>
        <p:grpSpPr>
          <a:xfrm>
            <a:off x="11578590" y="60500"/>
            <a:ext cx="379366" cy="115796"/>
            <a:chOff x="2452571" y="1771159"/>
            <a:chExt cx="7813430" cy="2384926"/>
          </a:xfrm>
          <a:solidFill>
            <a:schemeClr val="bg1"/>
          </a:solidFill>
        </p:grpSpPr>
        <p:sp>
          <p:nvSpPr>
            <p:cNvPr id="22" name="任意多边形 21"/>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任意多边形 22"/>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spTree>
    <p:extLst>
      <p:ext uri="{BB962C8B-B14F-4D97-AF65-F5344CB8AC3E}">
        <p14:creationId xmlns:p14="http://schemas.microsoft.com/office/powerpoint/2010/main" val="1346904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89364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ClO</a:t>
            </a:r>
            <a:r>
              <a:rPr lang="en-US" altLang="zh-CN" sz="2800" baseline="-25000" dirty="0"/>
              <a:t>2</a:t>
            </a:r>
            <a:r>
              <a:rPr lang="zh-CN" altLang="zh-CN" sz="2800" dirty="0"/>
              <a:t>与</a:t>
            </a:r>
            <a:r>
              <a:rPr lang="en-US" altLang="zh-CN" sz="2800" dirty="0"/>
              <a:t>Cl</a:t>
            </a:r>
            <a:r>
              <a:rPr lang="en-US" altLang="zh-CN" sz="2800" baseline="-25000" dirty="0"/>
              <a:t>2</a:t>
            </a:r>
            <a:r>
              <a:rPr lang="zh-CN" altLang="zh-CN" sz="2800" dirty="0"/>
              <a:t>的氧化性相近</a:t>
            </a:r>
            <a:r>
              <a:rPr lang="en-US" altLang="zh-CN" sz="2800" dirty="0"/>
              <a:t>,</a:t>
            </a:r>
            <a:r>
              <a:rPr lang="zh-CN" altLang="zh-CN" sz="2800" dirty="0"/>
              <a:t>在自来水消毒和果蔬保鲜等方面应用广泛。某兴趣小组通过图</a:t>
            </a:r>
            <a:r>
              <a:rPr lang="en-US" altLang="zh-CN" sz="2800" dirty="0"/>
              <a:t>1</a:t>
            </a:r>
            <a:r>
              <a:rPr lang="zh-CN" altLang="zh-CN" sz="2800" dirty="0"/>
              <a:t>装置</a:t>
            </a:r>
            <a:r>
              <a:rPr lang="en-US" altLang="zh-CN" sz="2800" dirty="0"/>
              <a:t>(</a:t>
            </a:r>
            <a:r>
              <a:rPr lang="zh-CN" altLang="zh-CN" sz="2800" dirty="0"/>
              <a:t>夹持装置略</a:t>
            </a:r>
            <a:r>
              <a:rPr lang="en-US" altLang="zh-CN" sz="2800" dirty="0"/>
              <a:t>)</a:t>
            </a:r>
            <a:r>
              <a:rPr lang="zh-CN" altLang="zh-CN" sz="2800" dirty="0"/>
              <a:t>对其制备、吸收、释放和应用进行了研究。</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zh-CN" altLang="zh-CN"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pic>
        <p:nvPicPr>
          <p:cNvPr id="15" name="Y99.jpg" descr="id:2147521285;FounderCES"/>
          <p:cNvPicPr/>
          <p:nvPr/>
        </p:nvPicPr>
        <p:blipFill>
          <a:blip r:embed="rId2"/>
          <a:stretch>
            <a:fillRect/>
          </a:stretch>
        </p:blipFill>
        <p:spPr>
          <a:xfrm>
            <a:off x="1041722" y="2467541"/>
            <a:ext cx="10108556" cy="3635972"/>
          </a:xfrm>
          <a:prstGeom prst="rect">
            <a:avLst/>
          </a:prstGeom>
        </p:spPr>
      </p:pic>
    </p:spTree>
    <p:extLst>
      <p:ext uri="{BB962C8B-B14F-4D97-AF65-F5344CB8AC3E}">
        <p14:creationId xmlns:p14="http://schemas.microsoft.com/office/powerpoint/2010/main" val="1987729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244824"/>
            <a:ext cx="11723913" cy="6186309"/>
            <a:chOff x="234043" y="244824"/>
            <a:chExt cx="11723913" cy="6186309"/>
          </a:xfrm>
        </p:grpSpPr>
        <p:sp>
          <p:nvSpPr>
            <p:cNvPr id="2" name="矩形 1"/>
            <p:cNvSpPr/>
            <p:nvPr/>
          </p:nvSpPr>
          <p:spPr>
            <a:xfrm>
              <a:off x="234043" y="244824"/>
              <a:ext cx="11723913" cy="6186309"/>
            </a:xfrm>
            <a:prstGeom prst="rect">
              <a:avLst/>
            </a:prstGeom>
          </p:spPr>
          <p:txBody>
            <a:bodyPr wrap="square">
              <a:spAutoFit/>
            </a:bodyPr>
            <a:lstStyle/>
            <a:p>
              <a:pPr>
                <a:lnSpc>
                  <a:spcPct val="150000"/>
                </a:lnSpc>
              </a:pPr>
              <a:r>
                <a:rPr lang="en-US" altLang="zh-CN" sz="2800" dirty="0"/>
                <a:t>(1)</a:t>
              </a:r>
              <a:r>
                <a:rPr lang="zh-CN" altLang="zh-CN" sz="2800" dirty="0"/>
                <a:t>仪器</a:t>
              </a:r>
              <a:r>
                <a:rPr lang="en-US" altLang="zh-CN" sz="2800" dirty="0"/>
                <a:t>D</a:t>
              </a:r>
              <a:r>
                <a:rPr lang="zh-CN" altLang="zh-CN" sz="2800" dirty="0"/>
                <a:t>的名称是</a:t>
              </a:r>
              <a:r>
                <a:rPr lang="zh-CN" altLang="zh-CN" sz="2800" u="sng" dirty="0"/>
                <a:t>　　　　</a:t>
              </a:r>
              <a:r>
                <a:rPr lang="zh-CN" altLang="zh-CN" sz="2800" dirty="0"/>
                <a:t>。安装</a:t>
              </a:r>
              <a:r>
                <a:rPr lang="en-US" altLang="zh-CN" sz="2800" dirty="0"/>
                <a:t>F</a:t>
              </a:r>
              <a:r>
                <a:rPr lang="zh-CN" altLang="zh-CN" sz="2800" dirty="0"/>
                <a:t>中导管时</a:t>
              </a:r>
              <a:r>
                <a:rPr lang="en-US" altLang="zh-CN" sz="2800" dirty="0"/>
                <a:t>,</a:t>
              </a:r>
              <a:r>
                <a:rPr lang="zh-CN" altLang="zh-CN" sz="2800" dirty="0"/>
                <a:t>应选用图</a:t>
              </a:r>
              <a:r>
                <a:rPr lang="en-US" altLang="zh-CN" sz="2800" dirty="0"/>
                <a:t>2</a:t>
              </a:r>
              <a:r>
                <a:rPr lang="zh-CN" altLang="zh-CN" sz="2800" dirty="0"/>
                <a:t>中的</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打开</a:t>
              </a:r>
              <a:r>
                <a:rPr lang="en-US" altLang="zh-CN" sz="2800" dirty="0"/>
                <a:t>B</a:t>
              </a:r>
              <a:r>
                <a:rPr lang="zh-CN" altLang="zh-CN" sz="2800" dirty="0"/>
                <a:t>的活塞</a:t>
              </a:r>
              <a:r>
                <a:rPr lang="en-US" altLang="zh-CN" sz="2800" dirty="0"/>
                <a:t>,A</a:t>
              </a:r>
              <a:r>
                <a:rPr lang="zh-CN" altLang="zh-CN" sz="2800" dirty="0"/>
                <a:t>中发生反应</a:t>
              </a:r>
              <a:r>
                <a:rPr lang="en-US" altLang="zh-CN" sz="2800" dirty="0"/>
                <a:t>:2NaClO</a:t>
              </a:r>
              <a:r>
                <a:rPr lang="en-US" altLang="zh-CN" sz="2800" baseline="-25000" dirty="0"/>
                <a:t>3</a:t>
              </a:r>
              <a:r>
                <a:rPr lang="en-US" altLang="zh-CN" sz="2800" dirty="0"/>
                <a:t>+4HCl          2ClO</a:t>
              </a:r>
              <a:r>
                <a:rPr lang="en-US" altLang="zh-CN" sz="2800" baseline="-25000" dirty="0"/>
                <a:t>2</a:t>
              </a:r>
              <a:r>
                <a:rPr lang="en-US" altLang="zh-CN" sz="2800" dirty="0"/>
                <a:t>↑+ Cl</a:t>
              </a:r>
              <a:r>
                <a:rPr lang="en-US" altLang="zh-CN" sz="2800" baseline="-25000" dirty="0"/>
                <a:t>2</a:t>
              </a:r>
              <a:r>
                <a:rPr lang="en-US" altLang="zh-CN" sz="2800" dirty="0"/>
                <a:t>↑+ 2NaCl +2H</a:t>
              </a:r>
              <a:r>
                <a:rPr lang="en-US" altLang="zh-CN" sz="2800" baseline="-25000" dirty="0"/>
                <a:t>2</a:t>
              </a:r>
              <a:r>
                <a:rPr lang="en-US" altLang="zh-CN" sz="2800" dirty="0"/>
                <a:t>O,</a:t>
              </a:r>
              <a:r>
                <a:rPr lang="zh-CN" altLang="zh-CN" sz="2800" dirty="0"/>
                <a:t>为使</a:t>
              </a:r>
              <a:r>
                <a:rPr lang="en-US" altLang="zh-CN" sz="2800" dirty="0"/>
                <a:t>ClO</a:t>
              </a:r>
              <a:r>
                <a:rPr lang="en-US" altLang="zh-CN" sz="2800" baseline="-25000" dirty="0"/>
                <a:t>2</a:t>
              </a:r>
              <a:r>
                <a:rPr lang="zh-CN" altLang="zh-CN" sz="2800" dirty="0"/>
                <a:t>在</a:t>
              </a:r>
              <a:r>
                <a:rPr lang="en-US" altLang="zh-CN" sz="2800" dirty="0"/>
                <a:t>D</a:t>
              </a:r>
              <a:r>
                <a:rPr lang="zh-CN" altLang="zh-CN" sz="2800" dirty="0"/>
                <a:t>中被稳定剂充分吸收</a:t>
              </a:r>
              <a:r>
                <a:rPr lang="en-US" altLang="zh-CN" sz="2800" dirty="0"/>
                <a:t>,</a:t>
              </a:r>
              <a:r>
                <a:rPr lang="zh-CN" altLang="zh-CN" sz="2800" dirty="0"/>
                <a:t>滴加稀盐酸的速率宜</a:t>
              </a:r>
              <a:r>
                <a:rPr lang="zh-CN" altLang="zh-CN" sz="2800" u="sng" dirty="0"/>
                <a:t>　　　　</a:t>
              </a:r>
              <a:r>
                <a:rPr lang="en-US" altLang="zh-CN" sz="2800" dirty="0"/>
                <a:t>(</a:t>
              </a:r>
              <a:r>
                <a:rPr lang="zh-CN" altLang="zh-CN" sz="2800" dirty="0"/>
                <a:t>填</a:t>
              </a:r>
              <a:r>
                <a:rPr lang="en-US" altLang="zh-CN" sz="2800" dirty="0"/>
                <a:t>“</a:t>
              </a:r>
              <a:r>
                <a:rPr lang="zh-CN" altLang="zh-CN" sz="2800" dirty="0"/>
                <a:t>快</a:t>
              </a:r>
              <a:r>
                <a:rPr lang="en-US" altLang="zh-CN" sz="2800" dirty="0"/>
                <a:t>”</a:t>
              </a:r>
              <a:r>
                <a:rPr lang="zh-CN" altLang="zh-CN" sz="2800" dirty="0"/>
                <a:t>或</a:t>
              </a:r>
              <a:r>
                <a:rPr lang="en-US" altLang="zh-CN" sz="2800" dirty="0"/>
                <a:t>“</a:t>
              </a:r>
              <a:r>
                <a:rPr lang="zh-CN" altLang="zh-CN" sz="2800" dirty="0"/>
                <a:t>慢</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关闭</a:t>
              </a:r>
              <a:r>
                <a:rPr lang="en-US" altLang="zh-CN" sz="2800" dirty="0"/>
                <a:t>B</a:t>
              </a:r>
              <a:r>
                <a:rPr lang="zh-CN" altLang="zh-CN" sz="2800" dirty="0"/>
                <a:t>的活塞</a:t>
              </a:r>
              <a:r>
                <a:rPr lang="en-US" altLang="zh-CN" sz="2800" dirty="0"/>
                <a:t>,ClO</a:t>
              </a:r>
              <a:r>
                <a:rPr lang="en-US" altLang="zh-CN" sz="2800" baseline="-25000" dirty="0"/>
                <a:t>2</a:t>
              </a:r>
              <a:r>
                <a:rPr lang="zh-CN" altLang="zh-CN" sz="2800" dirty="0"/>
                <a:t>在</a:t>
              </a:r>
              <a:r>
                <a:rPr lang="en-US" altLang="zh-CN" sz="2800" dirty="0"/>
                <a:t>D</a:t>
              </a:r>
              <a:r>
                <a:rPr lang="zh-CN" altLang="zh-CN" sz="2800" dirty="0"/>
                <a:t>中被稳定剂完全吸收生成</a:t>
              </a:r>
              <a:r>
                <a:rPr lang="en-US" altLang="zh-CN" sz="2800" dirty="0"/>
                <a:t>NaClO</a:t>
              </a:r>
              <a:r>
                <a:rPr lang="en-US" altLang="zh-CN" sz="2800" baseline="-25000" dirty="0"/>
                <a:t>2 </a:t>
              </a:r>
              <a:r>
                <a:rPr lang="en-US" altLang="zh-CN" sz="2800" dirty="0"/>
                <a:t>,</a:t>
              </a:r>
              <a:r>
                <a:rPr lang="zh-CN" altLang="zh-CN" sz="2800" dirty="0"/>
                <a:t>此时</a:t>
              </a:r>
              <a:r>
                <a:rPr lang="en-US" altLang="zh-CN" sz="2800" dirty="0"/>
                <a:t>F</a:t>
              </a:r>
              <a:r>
                <a:rPr lang="zh-CN" altLang="zh-CN" sz="2800" dirty="0"/>
                <a:t>中溶液的颜色不变</a:t>
              </a:r>
              <a:r>
                <a:rPr lang="en-US" altLang="zh-CN" sz="2800" dirty="0"/>
                <a:t>,</a:t>
              </a:r>
              <a:r>
                <a:rPr lang="zh-CN" altLang="zh-CN" sz="2800" dirty="0"/>
                <a:t>则装置</a:t>
              </a:r>
              <a:r>
                <a:rPr lang="en-US" altLang="zh-CN" sz="2800" dirty="0"/>
                <a:t>C</a:t>
              </a:r>
              <a:r>
                <a:rPr lang="zh-CN" altLang="zh-CN" sz="2800" dirty="0"/>
                <a:t>的作用是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已知在酸性条件下</a:t>
              </a:r>
              <a:r>
                <a:rPr lang="en-US" altLang="zh-CN" sz="2800" dirty="0"/>
                <a:t>NaClO</a:t>
              </a:r>
              <a:r>
                <a:rPr lang="en-US" altLang="zh-CN" sz="2800" baseline="-25000" dirty="0"/>
                <a:t>2</a:t>
              </a:r>
              <a:r>
                <a:rPr lang="zh-CN" altLang="zh-CN" sz="2800" dirty="0"/>
                <a:t>可发生反应生成</a:t>
              </a:r>
              <a:r>
                <a:rPr lang="en-US" altLang="zh-CN" sz="2800" dirty="0" err="1"/>
                <a:t>NaCl</a:t>
              </a:r>
              <a:r>
                <a:rPr lang="zh-CN" altLang="zh-CN" sz="2800" dirty="0"/>
                <a:t>并释放出</a:t>
              </a:r>
              <a:r>
                <a:rPr lang="en-US" altLang="zh-CN" sz="2800" dirty="0"/>
                <a:t>ClO</a:t>
              </a:r>
              <a:r>
                <a:rPr lang="en-US" altLang="zh-CN" sz="2800" baseline="-25000" dirty="0"/>
                <a:t>2</a:t>
              </a:r>
              <a:r>
                <a:rPr lang="en-US" altLang="zh-CN" sz="2800" dirty="0"/>
                <a:t>,</a:t>
              </a:r>
              <a:r>
                <a:rPr lang="zh-CN" altLang="zh-CN" sz="2800" dirty="0"/>
                <a:t>该反应的离子方程式为</a:t>
              </a:r>
              <a:r>
                <a:rPr lang="zh-CN" altLang="zh-CN" sz="2800" u="sng" dirty="0"/>
                <a:t>　　　　　　　　</a:t>
              </a:r>
              <a:r>
                <a:rPr lang="zh-CN" altLang="zh-CN" sz="2800" dirty="0"/>
                <a:t>。在</a:t>
              </a:r>
              <a:r>
                <a:rPr lang="en-US" altLang="zh-CN" sz="2800" dirty="0"/>
                <a:t>ClO</a:t>
              </a:r>
              <a:r>
                <a:rPr lang="en-US" altLang="zh-CN" sz="2800" baseline="-25000" dirty="0"/>
                <a:t>2</a:t>
              </a:r>
              <a:r>
                <a:rPr lang="zh-CN" altLang="zh-CN" sz="2800" dirty="0"/>
                <a:t>释放实验中</a:t>
              </a:r>
              <a:r>
                <a:rPr lang="en-US" altLang="zh-CN" sz="2800" dirty="0"/>
                <a:t>,</a:t>
              </a:r>
              <a:r>
                <a:rPr lang="zh-CN" altLang="zh-CN" sz="2800" dirty="0"/>
                <a:t>打开</a:t>
              </a:r>
              <a:r>
                <a:rPr lang="en-US" altLang="zh-CN" sz="2800" dirty="0"/>
                <a:t>E</a:t>
              </a:r>
              <a:r>
                <a:rPr lang="zh-CN" altLang="zh-CN" sz="2800" dirty="0"/>
                <a:t>的活塞</a:t>
              </a:r>
              <a:r>
                <a:rPr lang="en-US" altLang="zh-CN" sz="2800" dirty="0"/>
                <a:t>,D</a:t>
              </a:r>
              <a:r>
                <a:rPr lang="zh-CN" altLang="zh-CN" sz="2800" dirty="0"/>
                <a:t>中发生反应</a:t>
              </a:r>
              <a:r>
                <a:rPr lang="en-US" altLang="zh-CN" sz="2800" dirty="0"/>
                <a:t>,</a:t>
              </a:r>
              <a:r>
                <a:rPr lang="zh-CN" altLang="zh-CN" sz="2800" dirty="0"/>
                <a:t>则装置</a:t>
              </a:r>
              <a:r>
                <a:rPr lang="en-US" altLang="zh-CN" sz="2800" dirty="0"/>
                <a:t>F</a:t>
              </a:r>
              <a:r>
                <a:rPr lang="zh-CN" altLang="zh-CN" sz="2800" dirty="0"/>
                <a:t>的作用是</a:t>
              </a:r>
              <a:r>
                <a:rPr lang="zh-CN" altLang="zh-CN" sz="2800" u="sng" dirty="0"/>
                <a:t>　　　　　　　　</a:t>
              </a:r>
              <a:r>
                <a:rPr lang="zh-CN" altLang="zh-CN" sz="2800" dirty="0"/>
                <a:t>。</a:t>
              </a:r>
              <a:r>
                <a:rPr lang="en-US" altLang="zh-CN" sz="2800" dirty="0"/>
                <a:t> </a:t>
              </a:r>
              <a:endParaRPr lang="zh-CN" altLang="zh-CN" sz="2800" dirty="0"/>
            </a:p>
            <a:p>
              <a:endParaRPr lang="zh-CN" altLang="zh-CN" dirty="0"/>
            </a:p>
          </p:txBody>
        </p:sp>
        <p:pic>
          <p:nvPicPr>
            <p:cNvPr id="14" name="图片 13"/>
            <p:cNvPicPr/>
            <p:nvPr/>
          </p:nvPicPr>
          <p:blipFill>
            <a:blip r:embed="rId2"/>
            <a:stretch>
              <a:fillRect/>
            </a:stretch>
          </p:blipFill>
          <p:spPr>
            <a:xfrm>
              <a:off x="7402347" y="1112913"/>
              <a:ext cx="640564" cy="363912"/>
            </a:xfrm>
            <a:prstGeom prst="rect">
              <a:avLst/>
            </a:prstGeom>
          </p:spPr>
        </p:pic>
      </p:grpSp>
    </p:spTree>
    <p:extLst>
      <p:ext uri="{BB962C8B-B14F-4D97-AF65-F5344CB8AC3E}">
        <p14:creationId xmlns:p14="http://schemas.microsoft.com/office/powerpoint/2010/main" val="4021947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58656" y="0"/>
            <a:ext cx="215429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化学专题八　氯及其化合物</a:t>
            </a:r>
          </a:p>
        </p:txBody>
      </p:sp>
      <p:grpSp>
        <p:nvGrpSpPr>
          <p:cNvPr id="3" name="组合 2"/>
          <p:cNvGrpSpPr/>
          <p:nvPr/>
        </p:nvGrpSpPr>
        <p:grpSpPr>
          <a:xfrm>
            <a:off x="234043" y="244824"/>
            <a:ext cx="11723913" cy="6555641"/>
            <a:chOff x="234043" y="244824"/>
            <a:chExt cx="11723913" cy="6555641"/>
          </a:xfrm>
        </p:grpSpPr>
        <mc:AlternateContent xmlns:mc="http://schemas.openxmlformats.org/markup-compatibility/2006" xmlns:a14="http://schemas.microsoft.com/office/drawing/2010/main">
          <mc:Choice Requires="a14">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仪器</a:t>
                  </a:r>
                  <a:r>
                    <a:rPr lang="en-US" altLang="zh-CN" sz="2800" dirty="0"/>
                    <a:t>D</a:t>
                  </a:r>
                  <a:r>
                    <a:rPr lang="zh-CN" altLang="zh-CN" sz="2800" dirty="0"/>
                    <a:t>为锥形瓶。根据实验分析</a:t>
                  </a:r>
                  <a:r>
                    <a:rPr lang="en-US" altLang="zh-CN" sz="2800" dirty="0"/>
                    <a:t>,F</a:t>
                  </a:r>
                  <a:r>
                    <a:rPr lang="zh-CN" altLang="zh-CN" sz="2800" dirty="0"/>
                    <a:t>中发生气体与</a:t>
                  </a:r>
                  <a:r>
                    <a:rPr lang="en-US" altLang="zh-CN" sz="2800" dirty="0"/>
                    <a:t>KI</a:t>
                  </a:r>
                  <a:r>
                    <a:rPr lang="zh-CN" altLang="zh-CN" sz="2800" dirty="0"/>
                    <a:t>的反应</a:t>
                  </a:r>
                  <a:r>
                    <a:rPr lang="en-US" altLang="zh-CN" sz="2800" dirty="0"/>
                    <a:t>,</a:t>
                  </a:r>
                  <a:r>
                    <a:rPr lang="zh-CN" altLang="zh-CN" sz="2800" dirty="0"/>
                    <a:t>所以气体应</a:t>
                  </a:r>
                  <a:r>
                    <a:rPr lang="en-US" altLang="zh-CN" sz="2800" dirty="0"/>
                    <a:t>“</a:t>
                  </a:r>
                  <a:r>
                    <a:rPr lang="zh-CN" altLang="zh-CN" sz="2800" dirty="0"/>
                    <a:t>长进短出</a:t>
                  </a:r>
                  <a:r>
                    <a:rPr lang="en-US" altLang="zh-CN" sz="2800" dirty="0"/>
                    <a:t>”,</a:t>
                  </a:r>
                  <a:r>
                    <a:rPr lang="zh-CN" altLang="zh-CN" sz="2800" dirty="0"/>
                    <a:t>选择装置</a:t>
                  </a:r>
                  <a:r>
                    <a:rPr lang="en-US" altLang="zh-CN" sz="2800" dirty="0"/>
                    <a:t>b</a:t>
                  </a:r>
                  <a:r>
                    <a:rPr lang="zh-CN" altLang="zh-CN" sz="2800" dirty="0"/>
                    <a:t>。</a:t>
                  </a:r>
                  <a:r>
                    <a:rPr lang="en-US" altLang="zh-CN" sz="2800" dirty="0"/>
                    <a:t>(2)</a:t>
                  </a:r>
                  <a:r>
                    <a:rPr lang="zh-CN" altLang="zh-CN" sz="2800" dirty="0"/>
                    <a:t>若稀盐酸滴加速率过快</a:t>
                  </a:r>
                  <a:r>
                    <a:rPr lang="en-US" altLang="zh-CN" sz="2800" dirty="0"/>
                    <a:t>,</a:t>
                  </a:r>
                  <a:r>
                    <a:rPr lang="zh-CN" altLang="zh-CN" sz="2800" dirty="0"/>
                    <a:t>则生成</a:t>
                  </a:r>
                  <a:r>
                    <a:rPr lang="en-US" altLang="zh-CN" sz="2800" dirty="0"/>
                    <a:t>ClO</a:t>
                  </a:r>
                  <a:r>
                    <a:rPr lang="en-US" altLang="zh-CN" sz="2800" baseline="-25000" dirty="0"/>
                    <a:t>2</a:t>
                  </a:r>
                  <a:r>
                    <a:rPr lang="zh-CN" altLang="zh-CN" sz="2800" dirty="0"/>
                    <a:t>的速率快</a:t>
                  </a:r>
                  <a:r>
                    <a:rPr lang="en-US" altLang="zh-CN" sz="2800" dirty="0"/>
                    <a:t>,</a:t>
                  </a:r>
                  <a:r>
                    <a:rPr lang="zh-CN" altLang="zh-CN" sz="2800" dirty="0"/>
                    <a:t>稳定剂无法充分吸收</a:t>
                  </a:r>
                  <a:r>
                    <a:rPr lang="en-US" altLang="zh-CN" sz="2800" dirty="0"/>
                    <a:t>,</a:t>
                  </a:r>
                  <a:r>
                    <a:rPr lang="zh-CN" altLang="zh-CN" sz="2800" dirty="0"/>
                    <a:t>所以滴加稀盐酸的速率要慢。</a:t>
                  </a:r>
                  <a:r>
                    <a:rPr lang="en-US" altLang="zh-CN" sz="2800" dirty="0"/>
                    <a:t>(3)F</a:t>
                  </a:r>
                  <a:r>
                    <a:rPr lang="zh-CN" altLang="zh-CN" sz="2800" dirty="0"/>
                    <a:t>中溶液的颜色不变</a:t>
                  </a:r>
                  <a:r>
                    <a:rPr lang="en-US" altLang="zh-CN" sz="2800" dirty="0"/>
                    <a:t>,</a:t>
                  </a:r>
                  <a:r>
                    <a:rPr lang="zh-CN" altLang="zh-CN" sz="2800" dirty="0"/>
                    <a:t>说明没有</a:t>
                  </a:r>
                  <a:r>
                    <a:rPr lang="en-US" altLang="zh-CN" sz="2800" dirty="0"/>
                    <a:t>Cl</a:t>
                  </a:r>
                  <a:r>
                    <a:rPr lang="en-US" altLang="zh-CN" sz="2800" baseline="-25000" dirty="0"/>
                    <a:t>2</a:t>
                  </a:r>
                  <a:r>
                    <a:rPr lang="zh-CN" altLang="zh-CN" sz="2800" dirty="0"/>
                    <a:t>进入</a:t>
                  </a:r>
                  <a:r>
                    <a:rPr lang="en-US" altLang="zh-CN" sz="2800" dirty="0"/>
                    <a:t>F</a:t>
                  </a:r>
                  <a:r>
                    <a:rPr lang="zh-CN" altLang="zh-CN" sz="2800" dirty="0"/>
                    <a:t>中与</a:t>
                  </a:r>
                  <a:r>
                    <a:rPr lang="en-US" altLang="zh-CN" sz="2800" dirty="0"/>
                    <a:t>KI</a:t>
                  </a:r>
                  <a:r>
                    <a:rPr lang="zh-CN" altLang="zh-CN" sz="2800" dirty="0"/>
                    <a:t>反应</a:t>
                  </a:r>
                  <a:r>
                    <a:rPr lang="en-US" altLang="zh-CN" sz="2800" dirty="0"/>
                    <a:t>,</a:t>
                  </a:r>
                  <a:r>
                    <a:rPr lang="zh-CN" altLang="zh-CN" sz="2800" dirty="0"/>
                    <a:t>装置</a:t>
                  </a:r>
                  <a:r>
                    <a:rPr lang="en-US" altLang="zh-CN" sz="2800" dirty="0"/>
                    <a:t>C</a:t>
                  </a:r>
                  <a:r>
                    <a:rPr lang="zh-CN" altLang="zh-CN" sz="2800" dirty="0"/>
                    <a:t>的作用是吸收</a:t>
                  </a:r>
                  <a:r>
                    <a:rPr lang="en-US" altLang="zh-CN" sz="2800" dirty="0"/>
                    <a:t>Cl</a:t>
                  </a:r>
                  <a:r>
                    <a:rPr lang="en-US" altLang="zh-CN" sz="2800" baseline="-25000" dirty="0"/>
                    <a:t>2</a:t>
                  </a:r>
                  <a:r>
                    <a:rPr lang="zh-CN" altLang="zh-CN" sz="2800" dirty="0"/>
                    <a:t>。</a:t>
                  </a:r>
                  <a:r>
                    <a:rPr lang="en-US" altLang="zh-CN" sz="2800" dirty="0"/>
                    <a:t>(4)</a:t>
                  </a:r>
                  <a:r>
                    <a:rPr lang="zh-CN" altLang="zh-CN" sz="2800" dirty="0"/>
                    <a:t>酸性条件下</a:t>
                  </a:r>
                  <a:r>
                    <a:rPr lang="en-US" altLang="zh-CN" sz="2800" dirty="0"/>
                    <a:t>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发生歧化反应</a:t>
                  </a:r>
                  <a:r>
                    <a:rPr lang="en-US" altLang="zh-CN" sz="2800" dirty="0"/>
                    <a:t>,</a:t>
                  </a:r>
                  <a:r>
                    <a:rPr lang="zh-CN" altLang="zh-CN" sz="2800" dirty="0"/>
                    <a:t>生成</a:t>
                  </a:r>
                  <a:r>
                    <a:rPr lang="en-US" altLang="zh-CN" sz="2800" dirty="0"/>
                    <a:t>Cl</a:t>
                  </a:r>
                  <a:r>
                    <a:rPr lang="en-US" altLang="zh-CN" sz="2800" baseline="30000" dirty="0"/>
                    <a:t>-</a:t>
                  </a:r>
                  <a:r>
                    <a:rPr lang="zh-CN" altLang="zh-CN" sz="2800" dirty="0"/>
                    <a:t>和</a:t>
                  </a:r>
                  <a:r>
                    <a:rPr lang="en-US" altLang="zh-CN" sz="2800" dirty="0"/>
                    <a:t>ClO</a:t>
                  </a:r>
                  <a:r>
                    <a:rPr lang="en-US" altLang="zh-CN" sz="2800" baseline="-25000" dirty="0"/>
                    <a:t>2</a:t>
                  </a:r>
                  <a:r>
                    <a:rPr lang="en-US" altLang="zh-CN" sz="2800" dirty="0"/>
                    <a:t>,</a:t>
                  </a:r>
                  <a:r>
                    <a:rPr lang="zh-CN" altLang="zh-CN" sz="2800" dirty="0"/>
                    <a:t>可利用得失电子守恒、电荷守恒及原子守恒逆向配平该歧化反应。</a:t>
                  </a:r>
                  <a:r>
                    <a:rPr lang="en-US" altLang="zh-CN" sz="2800" dirty="0"/>
                    <a:t>“ClO</a:t>
                  </a:r>
                  <a:r>
                    <a:rPr lang="en-US" altLang="zh-CN" sz="2800" baseline="-25000" dirty="0"/>
                    <a:t>2</a:t>
                  </a:r>
                  <a:r>
                    <a:rPr lang="zh-CN" altLang="zh-CN" sz="2800" dirty="0"/>
                    <a:t>释放实验</a:t>
                  </a:r>
                  <a:r>
                    <a:rPr lang="en-US" altLang="zh-CN" sz="2800" dirty="0"/>
                    <a:t>”</a:t>
                  </a:r>
                  <a:r>
                    <a:rPr lang="zh-CN" altLang="zh-CN" sz="2800" dirty="0"/>
                    <a:t>说明酸性条件下</a:t>
                  </a:r>
                  <a:r>
                    <a:rPr lang="en-US" altLang="zh-CN" sz="2800" dirty="0"/>
                    <a:t>,D</a:t>
                  </a:r>
                  <a:r>
                    <a:rPr lang="zh-CN" altLang="zh-CN" sz="2800" dirty="0"/>
                    <a:t>中发生反应生成</a:t>
                  </a:r>
                  <a:r>
                    <a:rPr lang="en-US" altLang="zh-CN" sz="2800" dirty="0"/>
                    <a:t>ClO</a:t>
                  </a:r>
                  <a:r>
                    <a:rPr lang="en-US" altLang="zh-CN" sz="2800" baseline="-25000" dirty="0"/>
                    <a:t>2</a:t>
                  </a:r>
                  <a:r>
                    <a:rPr lang="en-US" altLang="zh-CN" sz="2800" dirty="0"/>
                    <a:t>,</a:t>
                  </a:r>
                  <a:r>
                    <a:rPr lang="zh-CN" altLang="zh-CN" sz="2800" dirty="0"/>
                    <a:t>因此</a:t>
                  </a:r>
                  <a:r>
                    <a:rPr lang="en-US" altLang="zh-CN" sz="2800" dirty="0"/>
                    <a:t>F</a:t>
                  </a:r>
                  <a:r>
                    <a:rPr lang="zh-CN" altLang="zh-CN" sz="2800" dirty="0"/>
                    <a:t>中淀粉</a:t>
                  </a:r>
                  <a:r>
                    <a:rPr lang="en-US" altLang="zh-CN" sz="2800" dirty="0"/>
                    <a:t>-KI</a:t>
                  </a:r>
                  <a:r>
                    <a:rPr lang="zh-CN" altLang="zh-CN" sz="2800" dirty="0"/>
                    <a:t>溶液的作用是验证是否有</a:t>
                  </a:r>
                  <a:r>
                    <a:rPr lang="en-US" altLang="zh-CN" sz="2800" dirty="0"/>
                    <a:t>ClO</a:t>
                  </a:r>
                  <a:r>
                    <a:rPr lang="en-US" altLang="zh-CN" sz="2800" baseline="-25000" dirty="0"/>
                    <a:t>2</a:t>
                  </a:r>
                  <a:r>
                    <a:rPr lang="zh-CN" altLang="zh-CN" sz="2800" dirty="0"/>
                    <a:t>生成</a:t>
                  </a:r>
                  <a:r>
                    <a:rPr lang="en-US" altLang="zh-CN" sz="2800" dirty="0"/>
                    <a:t>,</a:t>
                  </a:r>
                  <a:r>
                    <a:rPr lang="zh-CN" altLang="zh-CN" sz="2800" dirty="0"/>
                    <a:t>若有</a:t>
                  </a:r>
                  <a:r>
                    <a:rPr lang="en-US" altLang="zh-CN" sz="2800" dirty="0"/>
                    <a:t>ClO</a:t>
                  </a:r>
                  <a:r>
                    <a:rPr lang="en-US" altLang="zh-CN" sz="2800" baseline="-25000" dirty="0"/>
                    <a:t>2</a:t>
                  </a:r>
                  <a:r>
                    <a:rPr lang="zh-CN" altLang="zh-CN" sz="2800" dirty="0"/>
                    <a:t>生成</a:t>
                  </a:r>
                  <a:r>
                    <a:rPr lang="en-US" altLang="zh-CN" sz="2800" dirty="0"/>
                    <a:t>,ClO</a:t>
                  </a:r>
                  <a:r>
                    <a:rPr lang="en-US" altLang="zh-CN" sz="2800" baseline="-25000" dirty="0"/>
                    <a:t>2</a:t>
                  </a:r>
                  <a:r>
                    <a:rPr lang="zh-CN" altLang="zh-CN" sz="2800" dirty="0"/>
                    <a:t>会氧化</a:t>
                  </a:r>
                  <a:r>
                    <a:rPr lang="en-US" altLang="zh-CN" sz="2800" dirty="0"/>
                    <a:t>I</a:t>
                  </a:r>
                  <a:r>
                    <a:rPr lang="en-US" altLang="zh-CN" sz="2800" baseline="30000" dirty="0"/>
                    <a:t>-</a:t>
                  </a:r>
                  <a:r>
                    <a:rPr lang="zh-CN" altLang="zh-CN" sz="2800" dirty="0"/>
                    <a:t>生成</a:t>
                  </a:r>
                  <a:r>
                    <a:rPr lang="en-US" altLang="zh-CN" sz="2800" dirty="0"/>
                    <a:t>I</a:t>
                  </a:r>
                  <a:r>
                    <a:rPr lang="en-US" altLang="zh-CN" sz="2800" baseline="-25000" dirty="0"/>
                    <a:t>2</a:t>
                  </a:r>
                  <a:r>
                    <a:rPr lang="en-US" altLang="zh-CN" sz="2800" dirty="0"/>
                    <a:t>,</a:t>
                  </a:r>
                  <a:r>
                    <a:rPr lang="zh-CN" altLang="zh-CN" sz="2800" dirty="0"/>
                    <a:t>使</a:t>
                  </a:r>
                  <a:r>
                    <a:rPr lang="en-US" altLang="zh-CN" sz="2800" dirty="0"/>
                    <a:t>F</a:t>
                  </a:r>
                  <a:r>
                    <a:rPr lang="zh-CN" altLang="zh-CN" sz="2800" dirty="0"/>
                    <a:t>中的溶液变蓝色。</a:t>
                  </a:r>
                </a:p>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锥形瓶　</a:t>
                  </a:r>
                  <a:r>
                    <a:rPr lang="en-US" altLang="zh-CN" sz="2800" dirty="0"/>
                    <a:t>b</a:t>
                  </a:r>
                  <a:r>
                    <a:rPr lang="zh-CN" altLang="zh-CN" sz="2800" dirty="0"/>
                    <a:t>　</a:t>
                  </a:r>
                  <a:r>
                    <a:rPr lang="en-US" altLang="zh-CN" sz="2800" dirty="0"/>
                    <a:t>(2)</a:t>
                  </a:r>
                  <a:r>
                    <a:rPr lang="zh-CN" altLang="zh-CN" sz="2800" dirty="0"/>
                    <a:t>慢　</a:t>
                  </a:r>
                  <a:r>
                    <a:rPr lang="en-US" altLang="zh-CN" sz="2800" dirty="0"/>
                    <a:t>(3)</a:t>
                  </a:r>
                  <a:r>
                    <a:rPr lang="zh-CN" altLang="zh-CN" sz="2800" dirty="0"/>
                    <a:t>吸收</a:t>
                  </a:r>
                  <a:r>
                    <a:rPr lang="en-US" altLang="zh-CN" sz="2800" dirty="0"/>
                    <a:t>Cl</a:t>
                  </a:r>
                  <a:r>
                    <a:rPr lang="en-US" altLang="zh-CN" sz="2800" baseline="-25000" dirty="0"/>
                    <a:t>2</a:t>
                  </a:r>
                  <a:r>
                    <a:rPr lang="zh-CN" altLang="zh-CN" sz="2800" dirty="0"/>
                    <a:t>　</a:t>
                  </a:r>
                  <a:endParaRPr lang="en-US" altLang="zh-CN" sz="2800" dirty="0"/>
                </a:p>
                <a:p>
                  <a:pPr>
                    <a:lnSpc>
                      <a:spcPct val="150000"/>
                    </a:lnSpc>
                  </a:pPr>
                  <a:r>
                    <a:rPr lang="en-US" altLang="zh-CN" sz="2800" dirty="0"/>
                    <a:t>(4)4H</a:t>
                  </a:r>
                  <a:r>
                    <a:rPr lang="en-US" altLang="zh-CN" sz="2800" baseline="30000" dirty="0"/>
                    <a:t>+</a:t>
                  </a:r>
                  <a:r>
                    <a:rPr lang="en-US" altLang="zh-CN" sz="2800" dirty="0"/>
                    <a:t>+5Cl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       Cl</a:t>
                  </a:r>
                  <a:r>
                    <a:rPr lang="en-US" altLang="zh-CN" sz="2800" baseline="30000" dirty="0"/>
                    <a:t>-</a:t>
                  </a:r>
                  <a:r>
                    <a:rPr lang="en-US" altLang="zh-CN" sz="2800" dirty="0"/>
                    <a:t>+4ClO</a:t>
                  </a:r>
                  <a:r>
                    <a:rPr lang="en-US" altLang="zh-CN" sz="2800" baseline="-25000" dirty="0"/>
                    <a:t>2</a:t>
                  </a:r>
                  <a:r>
                    <a:rPr lang="en-US" altLang="zh-CN" sz="2800" dirty="0"/>
                    <a:t>↑ +2H</a:t>
                  </a:r>
                  <a:r>
                    <a:rPr lang="en-US" altLang="zh-CN" sz="2800" baseline="-25000" dirty="0"/>
                    <a:t>2</a:t>
                  </a:r>
                  <a:r>
                    <a:rPr lang="en-US" altLang="zh-CN" sz="2800" dirty="0"/>
                    <a:t>O</a:t>
                  </a:r>
                  <a:r>
                    <a:rPr lang="zh-CN" altLang="zh-CN" sz="2800" dirty="0"/>
                    <a:t>　验证是否有</a:t>
                  </a:r>
                  <a:r>
                    <a:rPr lang="en-US" altLang="zh-CN" sz="2800" dirty="0"/>
                    <a:t>ClO</a:t>
                  </a:r>
                  <a:r>
                    <a:rPr lang="en-US" altLang="zh-CN" sz="2800" baseline="-25000" dirty="0"/>
                    <a:t>2</a:t>
                  </a:r>
                  <a:r>
                    <a:rPr lang="zh-CN" altLang="zh-CN" sz="2800" dirty="0"/>
                    <a:t>生成</a:t>
                  </a: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6555641"/>
                </a:xfrm>
                <a:prstGeom prst="rect">
                  <a:avLst/>
                </a:prstGeom>
                <a:blipFill>
                  <a:blip r:embed="rId2"/>
                  <a:stretch>
                    <a:fillRect l="-1040" r="-104" b="-465"/>
                  </a:stretch>
                </a:blipFill>
              </p:spPr>
              <p:txBody>
                <a:bodyPr/>
                <a:lstStyle/>
                <a:p>
                  <a:r>
                    <a:rPr lang="zh-CN" altLang="en-US">
                      <a:noFill/>
                    </a:rPr>
                    <a:t> </a:t>
                  </a:r>
                </a:p>
              </p:txBody>
            </p:sp>
          </mc:Fallback>
        </mc:AlternateContent>
        <p:pic>
          <p:nvPicPr>
            <p:cNvPr id="15" name="图片 14"/>
            <p:cNvPicPr/>
            <p:nvPr/>
          </p:nvPicPr>
          <p:blipFill>
            <a:blip r:embed="rId3"/>
            <a:stretch>
              <a:fillRect/>
            </a:stretch>
          </p:blipFill>
          <p:spPr>
            <a:xfrm>
              <a:off x="2564131" y="6266658"/>
              <a:ext cx="507998" cy="288604"/>
            </a:xfrm>
            <a:prstGeom prst="rect">
              <a:avLst/>
            </a:prstGeom>
          </p:spPr>
        </p:pic>
      </p:grpSp>
    </p:spTree>
    <p:extLst>
      <p:ext uri="{BB962C8B-B14F-4D97-AF65-F5344CB8AC3E}">
        <p14:creationId xmlns:p14="http://schemas.microsoft.com/office/powerpoint/2010/main" val="3704150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208159" y="1732758"/>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740966"/>
            <a:ext cx="11723913" cy="6124754"/>
          </a:xfrm>
          <a:prstGeom prst="rect">
            <a:avLst/>
          </a:prstGeom>
        </p:spPr>
        <p:txBody>
          <a:bodyPr wrap="square">
            <a:spAutoFit/>
          </a:bodyPr>
          <a:lstStyle/>
          <a:p>
            <a:pPr>
              <a:lnSpc>
                <a:spcPct val="140000"/>
              </a:lnSpc>
            </a:pPr>
            <a:r>
              <a:rPr lang="zh-CN" altLang="zh-CN" sz="2800" b="1" dirty="0" smtClean="0"/>
              <a:t>考</a:t>
            </a:r>
            <a:r>
              <a:rPr lang="zh-CN" altLang="zh-CN" sz="2800" b="1" dirty="0"/>
              <a:t>情分析</a:t>
            </a:r>
            <a:r>
              <a:rPr lang="zh-CN" altLang="zh-CN" sz="2800" dirty="0"/>
              <a:t>　</a:t>
            </a:r>
            <a:r>
              <a:rPr lang="en-US" altLang="zh-CN" sz="2800" dirty="0"/>
              <a:t>(1)</a:t>
            </a:r>
            <a:r>
              <a:rPr lang="zh-CN" altLang="zh-CN" sz="2800" dirty="0"/>
              <a:t>氯及其化合物的制备、性质以及含量测定是高考的热点</a:t>
            </a:r>
            <a:r>
              <a:rPr lang="en-US" altLang="zh-CN" sz="2800" dirty="0"/>
              <a:t>,</a:t>
            </a:r>
            <a:r>
              <a:rPr lang="zh-CN" altLang="zh-CN" sz="2800" dirty="0"/>
              <a:t>常以选择题的形式出现</a:t>
            </a:r>
            <a:r>
              <a:rPr lang="en-US" altLang="zh-CN" sz="2800" dirty="0"/>
              <a:t>,</a:t>
            </a:r>
            <a:r>
              <a:rPr lang="zh-CN" altLang="zh-CN" sz="2800" dirty="0"/>
              <a:t>分值为</a:t>
            </a:r>
            <a:r>
              <a:rPr lang="en-US" altLang="zh-CN" sz="2800" dirty="0"/>
              <a:t>2~4</a:t>
            </a:r>
            <a:r>
              <a:rPr lang="zh-CN" altLang="zh-CN" sz="2800" dirty="0"/>
              <a:t>分</a:t>
            </a:r>
            <a:r>
              <a:rPr lang="en-US" altLang="zh-CN" sz="2800" dirty="0"/>
              <a:t>;(2)</a:t>
            </a:r>
            <a:r>
              <a:rPr lang="zh-CN" altLang="zh-CN" sz="2800" dirty="0"/>
              <a:t>题目给出</a:t>
            </a:r>
            <a:r>
              <a:rPr lang="en-US" altLang="zh-CN" sz="2800" dirty="0"/>
              <a:t>NaClO</a:t>
            </a:r>
            <a:r>
              <a:rPr lang="en-US" altLang="zh-CN" sz="2800" baseline="-25000" dirty="0"/>
              <a:t>2</a:t>
            </a:r>
            <a:r>
              <a:rPr lang="zh-CN" altLang="zh-CN" sz="2800" dirty="0"/>
              <a:t>、</a:t>
            </a:r>
            <a:r>
              <a:rPr lang="en-US" altLang="zh-CN" sz="2800" dirty="0"/>
              <a:t>ClO</a:t>
            </a:r>
            <a:r>
              <a:rPr lang="en-US" altLang="zh-CN" sz="2800" baseline="-25000" dirty="0"/>
              <a:t>2</a:t>
            </a:r>
            <a:r>
              <a:rPr lang="zh-CN" altLang="zh-CN" sz="2800" dirty="0"/>
              <a:t>的相关的信息</a:t>
            </a:r>
            <a:r>
              <a:rPr lang="en-US" altLang="zh-CN" sz="2800" dirty="0"/>
              <a:t>,</a:t>
            </a:r>
            <a:r>
              <a:rPr lang="zh-CN" altLang="zh-CN" sz="2800" dirty="0"/>
              <a:t>以其制备和性质为载体</a:t>
            </a:r>
            <a:r>
              <a:rPr lang="en-US" altLang="zh-CN" sz="2800" dirty="0"/>
              <a:t>,</a:t>
            </a:r>
            <a:r>
              <a:rPr lang="zh-CN" altLang="zh-CN" sz="2800" dirty="0"/>
              <a:t>考查氧化还原反应理论在实际中的应用</a:t>
            </a:r>
            <a:r>
              <a:rPr lang="en-US" altLang="zh-CN" sz="2800" dirty="0"/>
              <a:t>,</a:t>
            </a:r>
            <a:r>
              <a:rPr lang="zh-CN" altLang="zh-CN" sz="2800" dirty="0"/>
              <a:t>分值为</a:t>
            </a:r>
            <a:r>
              <a:rPr lang="en-US" altLang="zh-CN" sz="2800" dirty="0"/>
              <a:t>2~6</a:t>
            </a:r>
            <a:r>
              <a:rPr lang="zh-CN" altLang="zh-CN" sz="2800" dirty="0"/>
              <a:t>分</a:t>
            </a:r>
            <a:r>
              <a:rPr lang="en-US" altLang="zh-CN" sz="2800" dirty="0"/>
              <a:t>;(3)</a:t>
            </a:r>
            <a:r>
              <a:rPr lang="zh-CN" altLang="zh-CN" sz="2800" dirty="0"/>
              <a:t>以海水提溴的流程图为载体</a:t>
            </a:r>
            <a:r>
              <a:rPr lang="en-US" altLang="zh-CN" sz="2800" dirty="0"/>
              <a:t>,</a:t>
            </a:r>
            <a:r>
              <a:rPr lang="zh-CN" altLang="zh-CN" sz="2800" dirty="0"/>
              <a:t>考查物质的制备与提纯</a:t>
            </a:r>
            <a:r>
              <a:rPr lang="en-US" altLang="zh-CN" sz="2800" dirty="0"/>
              <a:t>,</a:t>
            </a:r>
            <a:r>
              <a:rPr lang="zh-CN" altLang="zh-CN" sz="2800" dirty="0"/>
              <a:t>涉及物质的分离和提纯、仪器的使用、基本实验操作等</a:t>
            </a:r>
            <a:r>
              <a:rPr lang="en-US" altLang="zh-CN" sz="2800" dirty="0"/>
              <a:t>,</a:t>
            </a:r>
            <a:r>
              <a:rPr lang="zh-CN" altLang="zh-CN" sz="2800" dirty="0"/>
              <a:t>考查考生运用所学知识解决实际问题的能力</a:t>
            </a:r>
            <a:r>
              <a:rPr lang="en-US" altLang="zh-CN" sz="2800" dirty="0"/>
              <a:t>,</a:t>
            </a:r>
            <a:r>
              <a:rPr lang="zh-CN" altLang="zh-CN" sz="2800" dirty="0"/>
              <a:t>分值为</a:t>
            </a:r>
            <a:r>
              <a:rPr lang="en-US" altLang="zh-CN" sz="2800" dirty="0"/>
              <a:t>6</a:t>
            </a:r>
            <a:r>
              <a:rPr lang="zh-CN" altLang="zh-CN" sz="2800" dirty="0"/>
              <a:t>分。</a:t>
            </a:r>
          </a:p>
          <a:p>
            <a:pPr>
              <a:lnSpc>
                <a:spcPct val="140000"/>
              </a:lnSpc>
            </a:pPr>
            <a:r>
              <a:rPr lang="zh-CN" altLang="zh-CN" sz="2800" b="1" smtClean="0"/>
              <a:t>命题</a:t>
            </a:r>
            <a:r>
              <a:rPr lang="zh-CN" altLang="zh-CN" sz="2800" b="1" dirty="0"/>
              <a:t>预测</a:t>
            </a:r>
            <a:r>
              <a:rPr lang="zh-CN" altLang="zh-CN" sz="2800" dirty="0"/>
              <a:t>　预计</a:t>
            </a:r>
            <a:r>
              <a:rPr lang="en-US" altLang="zh-CN" sz="2800" dirty="0"/>
              <a:t>2019</a:t>
            </a:r>
            <a:r>
              <a:rPr lang="zh-CN" altLang="zh-CN" sz="2800" dirty="0"/>
              <a:t>年高考将以卤族元素化合物的性质与化工生产、日常生活、科学技术等方面的联系为载体</a:t>
            </a:r>
            <a:r>
              <a:rPr lang="en-US" altLang="zh-CN" sz="2800" dirty="0"/>
              <a:t>,</a:t>
            </a:r>
            <a:r>
              <a:rPr lang="zh-CN" altLang="zh-CN" sz="2800" dirty="0"/>
              <a:t>与氧化还原反应、离子反应、化学实验方案的设计与评价等知识结合起来综合考查卤族元素及其化合物的性质和应用</a:t>
            </a:r>
            <a:endParaRPr lang="zh-CN" altLang="en-US"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3" name="图片 2"/>
          <p:cNvPicPr>
            <a:picLocks noChangeAspect="1"/>
          </p:cNvPicPr>
          <p:nvPr/>
        </p:nvPicPr>
        <p:blipFill>
          <a:blip r:embed="rId2"/>
          <a:stretch>
            <a:fillRect/>
          </a:stretch>
        </p:blipFill>
        <p:spPr>
          <a:xfrm>
            <a:off x="1060315" y="779944"/>
            <a:ext cx="10071370" cy="5803954"/>
          </a:xfrm>
          <a:prstGeom prst="rect">
            <a:avLst/>
          </a:prstGeom>
        </p:spPr>
      </p:pic>
    </p:spTree>
    <p:extLst>
      <p:ext uri="{BB962C8B-B14F-4D97-AF65-F5344CB8AC3E}">
        <p14:creationId xmlns:p14="http://schemas.microsoft.com/office/powerpoint/2010/main" val="4037624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2388fad7235e10b834ebe9bfbd81c9913cd55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TotalTime>
  <Words>3449</Words>
  <Application>Microsoft Office PowerPoint</Application>
  <PresentationFormat>宽屏</PresentationFormat>
  <Paragraphs>581</Paragraphs>
  <Slides>74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74</vt:i4>
      </vt:variant>
    </vt:vector>
  </HeadingPairs>
  <TitlesOfParts>
    <vt:vector size="82" baseType="lpstr">
      <vt:lpstr>NEU-BZ-S92</vt:lpstr>
      <vt:lpstr>宋体</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383</cp:revision>
  <dcterms:created xsi:type="dcterms:W3CDTF">2018-02-01T09:53:21Z</dcterms:created>
  <dcterms:modified xsi:type="dcterms:W3CDTF">2018-03-20T09:47:11Z</dcterms:modified>
</cp:coreProperties>
</file>