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616" r:id="rId4"/>
    <p:sldId id="272" r:id="rId5"/>
    <p:sldId id="617" r:id="rId6"/>
    <p:sldId id="277" r:id="rId7"/>
    <p:sldId id="278" r:id="rId8"/>
    <p:sldId id="514" r:id="rId9"/>
    <p:sldId id="279" r:id="rId10"/>
    <p:sldId id="618" r:id="rId11"/>
    <p:sldId id="273" r:id="rId12"/>
    <p:sldId id="263" r:id="rId13"/>
    <p:sldId id="515" r:id="rId14"/>
    <p:sldId id="516" r:id="rId15"/>
    <p:sldId id="518" r:id="rId16"/>
    <p:sldId id="519" r:id="rId17"/>
    <p:sldId id="520" r:id="rId18"/>
    <p:sldId id="521" r:id="rId19"/>
    <p:sldId id="522" r:id="rId20"/>
    <p:sldId id="523" r:id="rId21"/>
    <p:sldId id="404" r:id="rId22"/>
    <p:sldId id="537" r:id="rId23"/>
    <p:sldId id="274" r:id="rId24"/>
    <p:sldId id="326" r:id="rId25"/>
    <p:sldId id="551" r:id="rId26"/>
    <p:sldId id="552" r:id="rId27"/>
    <p:sldId id="553" r:id="rId28"/>
    <p:sldId id="554" r:id="rId29"/>
    <p:sldId id="282" r:id="rId30"/>
    <p:sldId id="335" r:id="rId31"/>
    <p:sldId id="555" r:id="rId32"/>
    <p:sldId id="556" r:id="rId33"/>
    <p:sldId id="557" r:id="rId34"/>
    <p:sldId id="340" r:id="rId35"/>
    <p:sldId id="558" r:id="rId36"/>
    <p:sldId id="559" r:id="rId37"/>
    <p:sldId id="560" r:id="rId38"/>
    <p:sldId id="561" r:id="rId39"/>
    <p:sldId id="562" r:id="rId40"/>
    <p:sldId id="563" r:id="rId41"/>
    <p:sldId id="564" r:id="rId42"/>
    <p:sldId id="565" r:id="rId43"/>
    <p:sldId id="346" r:id="rId44"/>
    <p:sldId id="347" r:id="rId45"/>
    <p:sldId id="566" r:id="rId46"/>
    <p:sldId id="567" r:id="rId47"/>
    <p:sldId id="349" r:id="rId48"/>
    <p:sldId id="568" r:id="rId49"/>
    <p:sldId id="569" r:id="rId50"/>
    <p:sldId id="466" r:id="rId51"/>
    <p:sldId id="572" r:id="rId52"/>
    <p:sldId id="573" r:id="rId53"/>
    <p:sldId id="353" r:id="rId54"/>
    <p:sldId id="574" r:id="rId55"/>
    <p:sldId id="575" r:id="rId56"/>
    <p:sldId id="576" r:id="rId57"/>
    <p:sldId id="578" r:id="rId58"/>
    <p:sldId id="579" r:id="rId59"/>
    <p:sldId id="577" r:id="rId60"/>
    <p:sldId id="580" r:id="rId61"/>
    <p:sldId id="494" r:id="rId62"/>
    <p:sldId id="581" r:id="rId63"/>
    <p:sldId id="495" r:id="rId64"/>
    <p:sldId id="497" r:id="rId65"/>
    <p:sldId id="582" r:id="rId66"/>
    <p:sldId id="583" r:id="rId67"/>
    <p:sldId id="584" r:id="rId68"/>
    <p:sldId id="585" r:id="rId69"/>
    <p:sldId id="499" r:id="rId70"/>
    <p:sldId id="587" r:id="rId71"/>
    <p:sldId id="586" r:id="rId72"/>
    <p:sldId id="502" r:id="rId73"/>
    <p:sldId id="589" r:id="rId74"/>
    <p:sldId id="588" r:id="rId75"/>
    <p:sldId id="591" r:id="rId76"/>
    <p:sldId id="593" r:id="rId77"/>
    <p:sldId id="503" r:id="rId78"/>
    <p:sldId id="504" r:id="rId79"/>
    <p:sldId id="594" r:id="rId80"/>
    <p:sldId id="596" r:id="rId81"/>
    <p:sldId id="595" r:id="rId82"/>
    <p:sldId id="598" r:id="rId83"/>
    <p:sldId id="597" r:id="rId84"/>
    <p:sldId id="599" r:id="rId85"/>
    <p:sldId id="601" r:id="rId86"/>
    <p:sldId id="600" r:id="rId87"/>
    <p:sldId id="602" r:id="rId88"/>
    <p:sldId id="603" r:id="rId89"/>
    <p:sldId id="604" r:id="rId90"/>
    <p:sldId id="605" r:id="rId91"/>
    <p:sldId id="606" r:id="rId92"/>
    <p:sldId id="607" r:id="rId93"/>
    <p:sldId id="609" r:id="rId94"/>
    <p:sldId id="608" r:id="rId95"/>
    <p:sldId id="610" r:id="rId96"/>
    <p:sldId id="275" r:id="rId97"/>
    <p:sldId id="505" r:id="rId98"/>
    <p:sldId id="611" r:id="rId99"/>
    <p:sldId id="391" r:id="rId100"/>
    <p:sldId id="612" r:id="rId101"/>
    <p:sldId id="393" r:id="rId102"/>
    <p:sldId id="614" r:id="rId103"/>
    <p:sldId id="508" r:id="rId104"/>
    <p:sldId id="509" r:id="rId105"/>
    <p:sldId id="615" r:id="rId106"/>
    <p:sldId id="510" r:id="rId107"/>
    <p:sldId id="266" r:id="rId108"/>
  </p:sldIdLst>
  <p:sldSz cx="12192000" cy="6858000"/>
  <p:notesSz cx="6858000" cy="9144000"/>
  <p:custDataLst>
    <p:tags r:id="rId10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616"/>
            <p14:sldId id="272"/>
          </p14:sldIdLst>
        </p14:section>
        <p14:section name="考情精解读" id="{E5B6AE4C-B16F-4E49-ACF6-1636DDCCFF7B}">
          <p14:sldIdLst>
            <p14:sldId id="617"/>
            <p14:sldId id="277"/>
            <p14:sldId id="278"/>
            <p14:sldId id="514"/>
            <p14:sldId id="279"/>
            <p14:sldId id="618"/>
          </p14:sldIdLst>
        </p14:section>
        <p14:section name="A.知识全通关" id="{0696FE38-A922-4D75-AA25-7EF156A1C92B}">
          <p14:sldIdLst>
            <p14:sldId id="273"/>
            <p14:sldId id="263"/>
            <p14:sldId id="515"/>
            <p14:sldId id="516"/>
            <p14:sldId id="518"/>
            <p14:sldId id="519"/>
            <p14:sldId id="520"/>
            <p14:sldId id="521"/>
            <p14:sldId id="522"/>
            <p14:sldId id="523"/>
            <p14:sldId id="404"/>
            <p14:sldId id="537"/>
          </p14:sldIdLst>
        </p14:section>
        <p14:section name="B.素养大提升" id="{EAE3448C-E808-4F1F-840E-365612D64D3F}">
          <p14:sldIdLst>
            <p14:sldId id="274"/>
            <p14:sldId id="326"/>
            <p14:sldId id="551"/>
            <p14:sldId id="552"/>
            <p14:sldId id="553"/>
            <p14:sldId id="554"/>
            <p14:sldId id="282"/>
            <p14:sldId id="335"/>
            <p14:sldId id="555"/>
            <p14:sldId id="556"/>
            <p14:sldId id="557"/>
            <p14:sldId id="340"/>
            <p14:sldId id="558"/>
            <p14:sldId id="559"/>
            <p14:sldId id="560"/>
            <p14:sldId id="561"/>
            <p14:sldId id="562"/>
            <p14:sldId id="563"/>
            <p14:sldId id="564"/>
            <p14:sldId id="565"/>
            <p14:sldId id="346"/>
            <p14:sldId id="347"/>
            <p14:sldId id="566"/>
            <p14:sldId id="567"/>
            <p14:sldId id="349"/>
            <p14:sldId id="568"/>
            <p14:sldId id="569"/>
            <p14:sldId id="466"/>
            <p14:sldId id="572"/>
            <p14:sldId id="573"/>
            <p14:sldId id="353"/>
            <p14:sldId id="574"/>
            <p14:sldId id="575"/>
            <p14:sldId id="576"/>
            <p14:sldId id="578"/>
            <p14:sldId id="579"/>
            <p14:sldId id="577"/>
            <p14:sldId id="580"/>
            <p14:sldId id="494"/>
            <p14:sldId id="581"/>
            <p14:sldId id="495"/>
            <p14:sldId id="497"/>
            <p14:sldId id="582"/>
            <p14:sldId id="583"/>
            <p14:sldId id="584"/>
            <p14:sldId id="585"/>
            <p14:sldId id="499"/>
            <p14:sldId id="587"/>
            <p14:sldId id="586"/>
            <p14:sldId id="502"/>
            <p14:sldId id="589"/>
            <p14:sldId id="588"/>
            <p14:sldId id="591"/>
            <p14:sldId id="593"/>
            <p14:sldId id="503"/>
            <p14:sldId id="504"/>
            <p14:sldId id="594"/>
            <p14:sldId id="596"/>
            <p14:sldId id="595"/>
            <p14:sldId id="598"/>
            <p14:sldId id="597"/>
            <p14:sldId id="599"/>
            <p14:sldId id="601"/>
            <p14:sldId id="600"/>
            <p14:sldId id="602"/>
            <p14:sldId id="603"/>
            <p14:sldId id="604"/>
            <p14:sldId id="605"/>
            <p14:sldId id="606"/>
            <p14:sldId id="607"/>
            <p14:sldId id="609"/>
            <p14:sldId id="608"/>
            <p14:sldId id="610"/>
          </p14:sldIdLst>
        </p14:section>
        <p14:section name="C.考向全扫描" id="{C8D129F6-420B-47E8-9577-A84C8752F9E5}">
          <p14:sldIdLst>
            <p14:sldId id="275"/>
            <p14:sldId id="505"/>
            <p14:sldId id="611"/>
            <p14:sldId id="391"/>
            <p14:sldId id="612"/>
            <p14:sldId id="393"/>
            <p14:sldId id="614"/>
            <p14:sldId id="508"/>
            <p14:sldId id="509"/>
            <p14:sldId id="615"/>
            <p14:sldId id="510"/>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0" autoAdjust="0"/>
    <p:restoredTop sz="94354" autoAdjust="0"/>
  </p:normalViewPr>
  <p:slideViewPr>
    <p:cSldViewPr snapToGrid="0" showGuides="1">
      <p:cViewPr varScale="1">
        <p:scale>
          <a:sx n="92" d="100"/>
          <a:sy n="92" d="100"/>
        </p:scale>
        <p:origin x="378" y="7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10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0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07.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hyperlink" Target="http://g.tesoon.com/" TargetMode="Externa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1.jpeg"/></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9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a:extLst>
              <a:ext uri="{FF2B5EF4-FFF2-40B4-BE49-F238E27FC236}">
                <a16:creationId xmlns="" xmlns:a16="http://schemas.microsoft.com/office/drawing/2014/main"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2" name="图片 1">
            <a:extLst>
              <a:ext uri="{FF2B5EF4-FFF2-40B4-BE49-F238E27FC236}">
                <a16:creationId xmlns="" xmlns:a16="http://schemas.microsoft.com/office/drawing/2014/main" id="{14457701-C86E-43D4-8F7B-DACDB41561D7}"/>
              </a:ext>
            </a:extLst>
          </p:cNvPr>
          <p:cNvPicPr>
            <a:picLocks noChangeAspect="1"/>
          </p:cNvPicPr>
          <p:nvPr/>
        </p:nvPicPr>
        <p:blipFill>
          <a:blip r:embed="rId2"/>
          <a:stretch>
            <a:fillRect/>
          </a:stretch>
        </p:blipFill>
        <p:spPr>
          <a:xfrm>
            <a:off x="200762" y="1142256"/>
            <a:ext cx="11790476" cy="5047619"/>
          </a:xfrm>
          <a:prstGeom prst="rect">
            <a:avLst/>
          </a:prstGeom>
        </p:spPr>
      </p:pic>
    </p:spTree>
    <p:extLst>
      <p:ext uri="{BB962C8B-B14F-4D97-AF65-F5344CB8AC3E}">
        <p14:creationId xmlns:p14="http://schemas.microsoft.com/office/powerpoint/2010/main" val="9701024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662233"/>
          </a:xfrm>
          <a:prstGeom prst="rect">
            <a:avLst/>
          </a:prstGeom>
        </p:spPr>
        <p:txBody>
          <a:bodyPr wrap="square">
            <a:spAutoFit/>
          </a:bodyPr>
          <a:lstStyle/>
          <a:p>
            <a:pPr>
              <a:lnSpc>
                <a:spcPct val="150000"/>
              </a:lnSpc>
            </a:pPr>
            <a:r>
              <a:rPr lang="zh-CN" altLang="en-US" sz="2800" b="1" dirty="0">
                <a:solidFill>
                  <a:srgbClr val="DA251C"/>
                </a:solidFill>
                <a:cs typeface="Times New Roman"/>
              </a:rPr>
              <a:t>思维导引</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YQNSJHUXTDQ3.jpg" descr="id:2147517940;FounderCES">
            <a:extLst>
              <a:ext uri="{FF2B5EF4-FFF2-40B4-BE49-F238E27FC236}">
                <a16:creationId xmlns="" xmlns:a16="http://schemas.microsoft.com/office/drawing/2014/main" id="{E21D48A7-9BD3-4237-BF63-C9325ADFC791}"/>
              </a:ext>
            </a:extLst>
          </p:cNvPr>
          <p:cNvPicPr/>
          <p:nvPr/>
        </p:nvPicPr>
        <p:blipFill>
          <a:blip r:embed="rId2"/>
          <a:stretch>
            <a:fillRect/>
          </a:stretch>
        </p:blipFill>
        <p:spPr>
          <a:xfrm>
            <a:off x="1253268" y="1655762"/>
            <a:ext cx="9685464" cy="2668588"/>
          </a:xfrm>
          <a:prstGeom prst="rect">
            <a:avLst/>
          </a:prstGeom>
        </p:spPr>
      </p:pic>
      <p:sp>
        <p:nvSpPr>
          <p:cNvPr id="7" name="矩形 6">
            <a:extLst>
              <a:ext uri="{FF2B5EF4-FFF2-40B4-BE49-F238E27FC236}">
                <a16:creationId xmlns="" xmlns:a16="http://schemas.microsoft.com/office/drawing/2014/main" id="{665695A0-B27D-4215-8FBC-A7985CE7623D}"/>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8848554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矩形 11">
                <a:extLst>
                  <a:ext uri="{FF2B5EF4-FFF2-40B4-BE49-F238E27FC236}">
                    <a16:creationId xmlns="" xmlns:a16="http://schemas.microsoft.com/office/drawing/2014/main" id="{AC236D71-30D0-4F17-B213-6539C399C39E}"/>
                  </a:ext>
                </a:extLst>
              </p:cNvPr>
              <p:cNvSpPr/>
              <p:nvPr/>
            </p:nvSpPr>
            <p:spPr>
              <a:xfrm>
                <a:off x="332520" y="786491"/>
                <a:ext cx="11554679" cy="621978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a:t>
                </a:r>
                <a:r>
                  <a:rPr lang="zh-CN" altLang="zh-CN" sz="2800" dirty="0"/>
                  <a:t>根据</a:t>
                </a:r>
                <a:r>
                  <a:rPr lang="en-US" altLang="zh-CN" sz="2800" dirty="0"/>
                  <a:t>VO</a:t>
                </a:r>
                <a:r>
                  <a:rPr lang="en-US" altLang="zh-CN" sz="2800" baseline="30000" dirty="0"/>
                  <a:t>2+                    </a:t>
                </a:r>
                <a:r>
                  <a:rPr lang="en-US" altLang="zh-CN" sz="2800" dirty="0"/>
                  <a:t>V</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a:rPr lang="en-US" altLang="zh-CN" sz="2800">
                            <a:latin typeface="Cambria Math" panose="02040503050406030204" pitchFamily="18" charset="0"/>
                          </a:rPr>
                          <m:t>+</m:t>
                        </m:r>
                      </m:sup>
                    </m:sSubSup>
                  </m:oMath>
                </a14:m>
                <a:r>
                  <a:rPr lang="en-US" altLang="zh-CN" sz="2800" dirty="0"/>
                  <a:t>,KClO</a:t>
                </a:r>
                <a:r>
                  <a:rPr lang="en-US" altLang="zh-CN" sz="2800" baseline="-25000" dirty="0"/>
                  <a:t>3                     </a:t>
                </a:r>
                <a:r>
                  <a:rPr lang="en-US" altLang="zh-CN" sz="2800" dirty="0"/>
                  <a:t>Cl</a:t>
                </a:r>
                <a:r>
                  <a:rPr lang="en-US" altLang="zh-CN" sz="2800" baseline="30000" dirty="0"/>
                  <a:t>-</a:t>
                </a:r>
                <a:r>
                  <a:rPr lang="en-US" altLang="zh-CN" sz="2800" dirty="0"/>
                  <a:t>,</a:t>
                </a:r>
                <a:r>
                  <a:rPr lang="zh-CN" altLang="zh-CN" sz="2800" dirty="0"/>
                  <a:t>由得失电子守恒</a:t>
                </a:r>
                <a:r>
                  <a:rPr lang="en-US" altLang="zh-CN" sz="2800" dirty="0"/>
                  <a:t>,</a:t>
                </a:r>
                <a:r>
                  <a:rPr lang="zh-CN" altLang="zh-CN" sz="2800" dirty="0"/>
                  <a:t>则</a:t>
                </a:r>
                <a:r>
                  <a:rPr lang="en-US" altLang="zh-CN" sz="2800" i="1" dirty="0"/>
                  <a:t>n</a:t>
                </a:r>
                <a:r>
                  <a:rPr lang="en-US" altLang="zh-CN" sz="2800" dirty="0"/>
                  <a:t>(VO</a:t>
                </a:r>
                <a:r>
                  <a:rPr lang="en-US" altLang="zh-CN" sz="2800" baseline="30000" dirty="0"/>
                  <a:t>2+</a:t>
                </a:r>
                <a:r>
                  <a:rPr lang="en-US" altLang="zh-CN" sz="2800" dirty="0"/>
                  <a:t>)=6</a:t>
                </a:r>
                <a:r>
                  <a:rPr lang="en-US" altLang="zh-CN" sz="2800" i="1" dirty="0"/>
                  <a:t>n</a:t>
                </a:r>
                <a:r>
                  <a:rPr lang="en-US" altLang="zh-CN" sz="2800" dirty="0"/>
                  <a:t>(KClO</a:t>
                </a:r>
                <a:r>
                  <a:rPr lang="en-US" altLang="zh-CN" sz="2800" baseline="-25000" dirty="0"/>
                  <a:t>3</a:t>
                </a:r>
                <a:r>
                  <a:rPr lang="en-US" altLang="zh-CN" sz="2800" dirty="0"/>
                  <a:t>),</a:t>
                </a:r>
                <a:r>
                  <a:rPr lang="zh-CN" altLang="zh-CN" sz="2800" dirty="0"/>
                  <a:t>故</a:t>
                </a:r>
                <a:r>
                  <a:rPr lang="en-US" altLang="zh-CN" sz="2800" i="1" dirty="0"/>
                  <a:t>n</a:t>
                </a:r>
                <a:r>
                  <a:rPr lang="en-US" altLang="zh-CN" sz="2800" dirty="0"/>
                  <a:t>(KClO</a:t>
                </a:r>
                <a:r>
                  <a:rPr lang="en-US" altLang="zh-CN" sz="2800" baseline="-25000" dirty="0"/>
                  <a:t>3</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6</m:t>
                        </m:r>
                      </m:den>
                    </m:f>
                  </m:oMath>
                </a14:m>
                <a:r>
                  <a:rPr lang="en-US" altLang="zh-CN" sz="2800" i="1" dirty="0"/>
                  <a:t>n</a:t>
                </a:r>
                <a:r>
                  <a:rPr lang="en-US" altLang="zh-CN" sz="2800" dirty="0"/>
                  <a:t>(VO</a:t>
                </a:r>
                <a:r>
                  <a:rPr lang="en-US" altLang="zh-CN" sz="2800" baseline="30000" dirty="0"/>
                  <a:t>2+</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6</m:t>
                        </m:r>
                      </m:den>
                    </m:f>
                  </m:oMath>
                </a14:m>
                <a:r>
                  <a:rPr lang="en-US" altLang="zh-CN" sz="2800" dirty="0"/>
                  <a:t>×3 </a:t>
                </a:r>
                <a:r>
                  <a:rPr lang="en-US" altLang="zh-CN" sz="2800" dirty="0" err="1"/>
                  <a:t>mol</a:t>
                </a:r>
                <a:r>
                  <a:rPr lang="en-US" altLang="zh-CN" sz="2800" dirty="0"/>
                  <a:t>=0.5 </a:t>
                </a:r>
                <a:r>
                  <a:rPr lang="en-US" altLang="zh-CN" sz="2800" dirty="0" err="1"/>
                  <a:t>mol</a:t>
                </a:r>
                <a:r>
                  <a:rPr lang="zh-CN" altLang="zh-CN" sz="2800" dirty="0"/>
                  <a:t>。</a:t>
                </a:r>
                <a:r>
                  <a:rPr lang="en-US" altLang="zh-CN" sz="2800" dirty="0"/>
                  <a:t>(2)</a:t>
                </a:r>
                <a:r>
                  <a:rPr lang="zh-CN" altLang="zh-CN" sz="2800" dirty="0"/>
                  <a:t>浓缩液中的碘元素为</a:t>
                </a:r>
                <a:r>
                  <a:rPr lang="en-US" altLang="zh-CN" sz="2800" dirty="0"/>
                  <a:t>-1</a:t>
                </a:r>
                <a:r>
                  <a:rPr lang="zh-CN" altLang="zh-CN" sz="2800" dirty="0"/>
                  <a:t>价</a:t>
                </a:r>
                <a:r>
                  <a:rPr lang="en-US" altLang="zh-CN" sz="2800" dirty="0"/>
                  <a:t>,</a:t>
                </a:r>
                <a:r>
                  <a:rPr lang="zh-CN" altLang="zh-CN" sz="2800" dirty="0"/>
                  <a:t>在酸性环境中</a:t>
                </a:r>
                <a:r>
                  <a:rPr lang="en-US" altLang="zh-CN" sz="2800" dirty="0"/>
                  <a:t>,MnO</a:t>
                </a:r>
                <a:r>
                  <a:rPr lang="en-US" altLang="zh-CN" sz="2800" baseline="-25000" dirty="0"/>
                  <a:t>2</a:t>
                </a:r>
                <a:r>
                  <a:rPr lang="zh-CN" altLang="zh-CN" sz="2800" dirty="0"/>
                  <a:t>将</a:t>
                </a:r>
                <a:r>
                  <a:rPr lang="en-US" altLang="zh-CN" sz="2800" dirty="0"/>
                  <a:t>I</a:t>
                </a:r>
                <a:r>
                  <a:rPr lang="en-US" altLang="zh-CN" sz="2800" baseline="30000" dirty="0"/>
                  <a:t>-</a:t>
                </a:r>
                <a:r>
                  <a:rPr lang="zh-CN" altLang="zh-CN" sz="2800" dirty="0"/>
                  <a:t>氧化为</a:t>
                </a:r>
                <a:r>
                  <a:rPr lang="en-US" altLang="zh-CN" sz="2800" dirty="0"/>
                  <a:t>I</a:t>
                </a:r>
                <a:r>
                  <a:rPr lang="en-US" altLang="zh-CN" sz="2800" baseline="-25000" dirty="0"/>
                  <a:t>2</a:t>
                </a:r>
                <a:r>
                  <a:rPr lang="en-US" altLang="zh-CN" sz="2800" dirty="0"/>
                  <a:t>,MnO</a:t>
                </a:r>
                <a:r>
                  <a:rPr lang="en-US" altLang="zh-CN" sz="2800" baseline="-25000" dirty="0"/>
                  <a:t>2</a:t>
                </a:r>
                <a:r>
                  <a:rPr lang="zh-CN" altLang="zh-CN" sz="2800" dirty="0"/>
                  <a:t>中</a:t>
                </a:r>
                <a:r>
                  <a:rPr lang="en-US" altLang="zh-CN" sz="2800" dirty="0"/>
                  <a:t>+4</a:t>
                </a:r>
                <a:r>
                  <a:rPr lang="zh-CN" altLang="zh-CN" sz="2800" dirty="0"/>
                  <a:t>价的</a:t>
                </a:r>
                <a:r>
                  <a:rPr lang="en-US" altLang="zh-CN" sz="2800" dirty="0" err="1"/>
                  <a:t>Mn</a:t>
                </a:r>
                <a:r>
                  <a:rPr lang="zh-CN" altLang="zh-CN" sz="2800" dirty="0"/>
                  <a:t>被还原</a:t>
                </a:r>
                <a:r>
                  <a:rPr lang="en-US" altLang="zh-CN" sz="2800" dirty="0"/>
                  <a:t>,</a:t>
                </a:r>
                <a:r>
                  <a:rPr lang="zh-CN" altLang="zh-CN" sz="2800" dirty="0"/>
                  <a:t>还原产物应为</a:t>
                </a:r>
                <a:r>
                  <a:rPr lang="en-US" altLang="zh-CN" sz="2800" dirty="0"/>
                  <a:t>MnSO</a:t>
                </a:r>
                <a:r>
                  <a:rPr lang="en-US" altLang="zh-CN" sz="2800" baseline="-25000" dirty="0"/>
                  <a:t>4</a:t>
                </a:r>
                <a:r>
                  <a:rPr lang="en-US" altLang="zh-CN" sz="2800" dirty="0"/>
                  <a:t>(</a:t>
                </a:r>
                <a:r>
                  <a:rPr lang="zh-CN" altLang="zh-CN" sz="2800" dirty="0"/>
                  <a:t>或</a:t>
                </a:r>
                <a:r>
                  <a:rPr lang="en-US" altLang="zh-CN" sz="2800" dirty="0"/>
                  <a:t>Mn</a:t>
                </a:r>
                <a:r>
                  <a:rPr lang="en-US" altLang="zh-CN" sz="2800" baseline="30000" dirty="0"/>
                  <a:t>2+</a:t>
                </a:r>
                <a:r>
                  <a:rPr lang="en-US" altLang="zh-CN" sz="2800" dirty="0"/>
                  <a:t>)</a:t>
                </a:r>
                <a:r>
                  <a:rPr lang="zh-CN" altLang="zh-CN" sz="2800" dirty="0"/>
                  <a:t>。</a:t>
                </a:r>
                <a:r>
                  <a:rPr lang="en-US" altLang="zh-CN" sz="2800" dirty="0"/>
                  <a:t>(3)</a:t>
                </a:r>
                <a:r>
                  <a:rPr lang="zh-CN" altLang="zh-CN" sz="2800" dirty="0"/>
                  <a:t>由题给的反应物中有</a:t>
                </a:r>
                <a:r>
                  <a:rPr lang="en-US" altLang="zh-CN" sz="2800" dirty="0"/>
                  <a:t>KClO</a:t>
                </a:r>
                <a:r>
                  <a:rPr lang="en-US" altLang="zh-CN" sz="2800" baseline="-25000" dirty="0"/>
                  <a:t>3</a:t>
                </a:r>
                <a:r>
                  <a:rPr lang="zh-CN" altLang="zh-CN" sz="2800" dirty="0"/>
                  <a:t>、生成物中有</a:t>
                </a:r>
                <a:r>
                  <a:rPr lang="en-US" altLang="zh-CN" sz="2800" dirty="0"/>
                  <a:t>ClO</a:t>
                </a:r>
                <a:r>
                  <a:rPr lang="en-US" altLang="zh-CN" sz="2800" baseline="-25000" dirty="0"/>
                  <a:t>2</a:t>
                </a:r>
                <a:r>
                  <a:rPr lang="en-US" altLang="zh-CN" sz="2800" dirty="0"/>
                  <a:t>,</a:t>
                </a:r>
                <a:r>
                  <a:rPr lang="zh-CN" altLang="zh-CN" sz="2800" dirty="0"/>
                  <a:t>可知氧化剂为</a:t>
                </a:r>
                <a:r>
                  <a:rPr lang="en-US" altLang="zh-CN" sz="2800" dirty="0"/>
                  <a:t>KClO</a:t>
                </a:r>
                <a:r>
                  <a:rPr lang="en-US" altLang="zh-CN" sz="2800" baseline="-25000" dirty="0"/>
                  <a:t>3</a:t>
                </a:r>
                <a:r>
                  <a:rPr lang="en-US" altLang="zh-CN" sz="2800" dirty="0"/>
                  <a:t>,</a:t>
                </a:r>
                <a:r>
                  <a:rPr lang="zh-CN" altLang="zh-CN" sz="2800" dirty="0"/>
                  <a:t>还原剂为</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a:t>
                </a:r>
                <a:r>
                  <a:rPr lang="en-US" altLang="zh-CN" sz="2800" dirty="0"/>
                  <a:t>1 </a:t>
                </a:r>
                <a:r>
                  <a:rPr lang="en-US" altLang="zh-CN" sz="2800" dirty="0" err="1"/>
                  <a:t>mol</a:t>
                </a:r>
                <a:r>
                  <a:rPr lang="en-US" altLang="zh-CN" sz="2800" dirty="0"/>
                  <a:t> KClO</a:t>
                </a:r>
                <a:r>
                  <a:rPr lang="en-US" altLang="zh-CN" sz="2800" baseline="-25000" dirty="0"/>
                  <a:t>3</a:t>
                </a:r>
                <a:r>
                  <a:rPr lang="zh-CN" altLang="zh-CN" sz="2800" dirty="0"/>
                  <a:t>生成</a:t>
                </a:r>
                <a:r>
                  <a:rPr lang="en-US" altLang="zh-CN" sz="2800" dirty="0"/>
                  <a:t>1 </a:t>
                </a:r>
                <a:r>
                  <a:rPr lang="en-US" altLang="zh-CN" sz="2800" dirty="0" err="1"/>
                  <a:t>mol</a:t>
                </a:r>
                <a:r>
                  <a:rPr lang="en-US" altLang="zh-CN" sz="2800" dirty="0"/>
                  <a:t> ClO</a:t>
                </a:r>
                <a:r>
                  <a:rPr lang="en-US" altLang="zh-CN" sz="2800" baseline="-25000" dirty="0"/>
                  <a:t>2</a:t>
                </a:r>
                <a:r>
                  <a:rPr lang="zh-CN" altLang="zh-CN" sz="2800" dirty="0"/>
                  <a:t>时得到</a:t>
                </a:r>
                <a:r>
                  <a:rPr lang="en-US" altLang="zh-CN" sz="2800" dirty="0"/>
                  <a:t>1 </a:t>
                </a:r>
                <a:r>
                  <a:rPr lang="en-US" altLang="zh-CN" sz="2800" dirty="0" err="1"/>
                  <a:t>mol</a:t>
                </a:r>
                <a:r>
                  <a:rPr lang="zh-CN" altLang="zh-CN" sz="2800" dirty="0"/>
                  <a:t>电子</a:t>
                </a:r>
                <a:r>
                  <a:rPr lang="en-US" altLang="zh-CN" sz="2800" dirty="0"/>
                  <a:t>,1 </a:t>
                </a:r>
                <a:r>
                  <a:rPr lang="en-US" altLang="zh-CN" sz="2800" dirty="0" err="1"/>
                  <a:t>mol</a:t>
                </a:r>
                <a:r>
                  <a:rPr lang="en-US" altLang="zh-CN" sz="2800" dirty="0"/>
                  <a:t> Na</a:t>
                </a:r>
                <a:r>
                  <a:rPr lang="en-US" altLang="zh-CN" sz="2800" baseline="-25000" dirty="0"/>
                  <a:t>2</a:t>
                </a:r>
                <a:r>
                  <a:rPr lang="en-US" altLang="zh-CN" sz="2800" dirty="0"/>
                  <a:t>SO</a:t>
                </a:r>
                <a:r>
                  <a:rPr lang="en-US" altLang="zh-CN" sz="2800" baseline="-25000" dirty="0"/>
                  <a:t>3</a:t>
                </a:r>
                <a:r>
                  <a:rPr lang="zh-CN" altLang="zh-CN" sz="2800" dirty="0"/>
                  <a:t>生成</a:t>
                </a:r>
                <a:r>
                  <a:rPr lang="en-US" altLang="zh-CN" sz="2800" dirty="0"/>
                  <a:t>1 </a:t>
                </a:r>
                <a:r>
                  <a:rPr lang="en-US" altLang="zh-CN" sz="2800" dirty="0" err="1"/>
                  <a:t>mol</a:t>
                </a:r>
                <a:r>
                  <a:rPr lang="en-US" altLang="zh-CN" sz="2800" dirty="0"/>
                  <a:t> Na</a:t>
                </a:r>
                <a:r>
                  <a:rPr lang="en-US" altLang="zh-CN" sz="2800" baseline="-25000" dirty="0"/>
                  <a:t>2</a:t>
                </a:r>
                <a:r>
                  <a:rPr lang="en-US" altLang="zh-CN" sz="2800" dirty="0"/>
                  <a:t>SO</a:t>
                </a:r>
                <a:r>
                  <a:rPr lang="en-US" altLang="zh-CN" sz="2800" baseline="-25000" dirty="0"/>
                  <a:t>4</a:t>
                </a:r>
                <a:r>
                  <a:rPr lang="zh-CN" altLang="zh-CN" sz="2800" dirty="0"/>
                  <a:t>时失去</a:t>
                </a:r>
                <a:r>
                  <a:rPr lang="en-US" altLang="zh-CN" sz="2800" dirty="0"/>
                  <a:t>2 </a:t>
                </a:r>
                <a:r>
                  <a:rPr lang="en-US" altLang="zh-CN" sz="2800" dirty="0" err="1"/>
                  <a:t>mol</a:t>
                </a:r>
                <a:r>
                  <a:rPr lang="zh-CN" altLang="zh-CN" sz="2800" dirty="0"/>
                  <a:t>电子</a:t>
                </a:r>
                <a:r>
                  <a:rPr lang="en-US" altLang="zh-CN" sz="2800" dirty="0"/>
                  <a:t>,</a:t>
                </a:r>
                <a:r>
                  <a:rPr lang="zh-CN" altLang="zh-CN" sz="2800" dirty="0"/>
                  <a:t>根据得失电</a:t>
                </a:r>
              </a:p>
              <a:p>
                <a:pPr>
                  <a:lnSpc>
                    <a:spcPct val="150000"/>
                  </a:lnSpc>
                </a:pPr>
                <a:r>
                  <a:rPr lang="zh-CN" altLang="zh-CN" sz="2800" dirty="0"/>
                  <a:t>子守恒可知</a:t>
                </a:r>
                <a:r>
                  <a:rPr lang="en-US" altLang="zh-CN" sz="2800" dirty="0"/>
                  <a:t>,</a:t>
                </a:r>
                <a:r>
                  <a:rPr lang="zh-CN" altLang="zh-CN" sz="2800" dirty="0"/>
                  <a:t>该反应中氧化剂与还原剂的物质的量之比为</a:t>
                </a:r>
                <a:r>
                  <a:rPr lang="en-US" altLang="zh-CN" sz="2800" dirty="0"/>
                  <a:t>2∶1</a:t>
                </a:r>
                <a:r>
                  <a:rPr lang="zh-CN" altLang="zh-CN" sz="2800" dirty="0"/>
                  <a:t>。</a:t>
                </a:r>
              </a:p>
              <a:p>
                <a:pPr>
                  <a:lnSpc>
                    <a:spcPct val="150000"/>
                  </a:lnSpc>
                </a:pPr>
                <a:endParaRPr lang="zh-CN" altLang="zh-CN" sz="2800" dirty="0"/>
              </a:p>
            </p:txBody>
          </p:sp>
        </mc:Choice>
        <mc:Fallback xmlns="">
          <p:sp>
            <p:nvSpPr>
              <p:cNvPr id="12" name="矩形 11">
                <a:extLst>
                  <a:ext uri="{FF2B5EF4-FFF2-40B4-BE49-F238E27FC236}">
                    <a16:creationId xmlns:a16="http://schemas.microsoft.com/office/drawing/2014/main" id="{AC236D71-30D0-4F17-B213-6539C399C39E}"/>
                  </a:ext>
                </a:extLst>
              </p:cNvPr>
              <p:cNvSpPr>
                <a:spLocks noRot="1" noChangeAspect="1" noMove="1" noResize="1" noEditPoints="1" noAdjustHandles="1" noChangeArrowheads="1" noChangeShapeType="1" noTextEdit="1"/>
              </p:cNvSpPr>
              <p:nvPr/>
            </p:nvSpPr>
            <p:spPr>
              <a:xfrm>
                <a:off x="332520" y="786491"/>
                <a:ext cx="11554679" cy="6219780"/>
              </a:xfrm>
              <a:prstGeom prst="rect">
                <a:avLst/>
              </a:prstGeom>
              <a:blipFill>
                <a:blip r:embed="rId2"/>
                <a:stretch>
                  <a:fillRect l="-1108" r="-633"/>
                </a:stretch>
              </a:blipFill>
            </p:spPr>
            <p:txBody>
              <a:bodyPr/>
              <a:lstStyle/>
              <a:p>
                <a:r>
                  <a:rPr lang="zh-CN" altLang="en-US">
                    <a:noFill/>
                  </a:rPr>
                  <a:t> </a:t>
                </a:r>
              </a:p>
            </p:txBody>
          </p:sp>
        </mc:Fallback>
      </mc:AlternateContent>
      <p:pic>
        <p:nvPicPr>
          <p:cNvPr id="20" name="图片 19">
            <a:extLst>
              <a:ext uri="{FF2B5EF4-FFF2-40B4-BE49-F238E27FC236}">
                <a16:creationId xmlns="" xmlns:a16="http://schemas.microsoft.com/office/drawing/2014/main" id="{6A7E5B95-A44E-4F1B-B5E2-4AEB59DADEB8}"/>
              </a:ext>
            </a:extLst>
          </p:cNvPr>
          <p:cNvPicPr/>
          <p:nvPr/>
        </p:nvPicPr>
        <p:blipFill>
          <a:blip r:embed="rId3"/>
          <a:stretch>
            <a:fillRect/>
          </a:stretch>
        </p:blipFill>
        <p:spPr>
          <a:xfrm>
            <a:off x="3500120" y="871220"/>
            <a:ext cx="919480" cy="522582"/>
          </a:xfrm>
          <a:prstGeom prst="rect">
            <a:avLst/>
          </a:prstGeom>
        </p:spPr>
      </p:pic>
      <p:pic>
        <p:nvPicPr>
          <p:cNvPr id="21" name="图片 20">
            <a:extLst>
              <a:ext uri="{FF2B5EF4-FFF2-40B4-BE49-F238E27FC236}">
                <a16:creationId xmlns="" xmlns:a16="http://schemas.microsoft.com/office/drawing/2014/main" id="{403B9AD4-8A3B-44D5-86CC-F2F9D05610E0}"/>
              </a:ext>
            </a:extLst>
          </p:cNvPr>
          <p:cNvPicPr/>
          <p:nvPr/>
        </p:nvPicPr>
        <p:blipFill>
          <a:blip r:embed="rId4"/>
          <a:stretch>
            <a:fillRect/>
          </a:stretch>
        </p:blipFill>
        <p:spPr>
          <a:xfrm>
            <a:off x="6407784" y="833120"/>
            <a:ext cx="1059815" cy="524924"/>
          </a:xfrm>
          <a:prstGeom prst="rect">
            <a:avLst/>
          </a:prstGeom>
        </p:spPr>
      </p:pic>
      <p:sp>
        <p:nvSpPr>
          <p:cNvPr id="8" name="矩形 7">
            <a:extLst>
              <a:ext uri="{FF2B5EF4-FFF2-40B4-BE49-F238E27FC236}">
                <a16:creationId xmlns="" xmlns:a16="http://schemas.microsoft.com/office/drawing/2014/main" id="{6208B1C3-61DF-48BA-B0F6-4A867855BCED}"/>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4206184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3F15FFB0-AC8D-48DC-85B3-BA904D16318B}"/>
              </a:ext>
            </a:extLst>
          </p:cNvPr>
          <p:cNvSpPr/>
          <p:nvPr/>
        </p:nvSpPr>
        <p:spPr>
          <a:xfrm>
            <a:off x="477464" y="953159"/>
            <a:ext cx="9212636" cy="1384995"/>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t>(1)0.5    </a:t>
            </a:r>
            <a:r>
              <a:rPr lang="zh-CN" altLang="zh-CN" sz="2800" dirty="0"/>
              <a:t>　</a:t>
            </a:r>
            <a:r>
              <a:rPr lang="en-US" altLang="zh-CN" sz="2800" dirty="0"/>
              <a:t>(2)MnSO</a:t>
            </a:r>
            <a:r>
              <a:rPr lang="en-US" altLang="zh-CN" sz="2800" baseline="-25000" dirty="0"/>
              <a:t>4</a:t>
            </a:r>
            <a:r>
              <a:rPr lang="en-US" altLang="zh-CN" sz="2800" dirty="0"/>
              <a:t>(</a:t>
            </a:r>
            <a:r>
              <a:rPr lang="zh-CN" altLang="zh-CN" sz="2800" dirty="0"/>
              <a:t>或</a:t>
            </a:r>
            <a:r>
              <a:rPr lang="en-US" altLang="zh-CN" sz="2800" dirty="0"/>
              <a:t>Mn</a:t>
            </a:r>
            <a:r>
              <a:rPr lang="en-US" altLang="zh-CN" sz="2800" baseline="30000" dirty="0"/>
              <a:t>2+</a:t>
            </a:r>
            <a:r>
              <a:rPr lang="en-US" altLang="zh-CN" sz="2800" dirty="0"/>
              <a:t>)            (3)2∶1</a:t>
            </a:r>
            <a:endParaRPr lang="zh-CN" altLang="zh-CN" sz="2800" dirty="0"/>
          </a:p>
        </p:txBody>
      </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7711FA74-18A8-457A-A545-4A5CD503DB5C}"/>
                  </a:ext>
                </a:extLst>
              </p:cNvPr>
              <p:cNvSpPr/>
              <p:nvPr/>
            </p:nvSpPr>
            <p:spPr>
              <a:xfrm>
                <a:off x="477464" y="3029609"/>
                <a:ext cx="11409736" cy="3405612"/>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cs typeface="Times New Roman" panose="02020603050405020304" pitchFamily="18" charset="0"/>
                  </a:rPr>
                  <a:t>解后</a:t>
                </a:r>
                <a:r>
                  <a:rPr lang="zh-CN" altLang="en-US" sz="2800" b="1" dirty="0" smtClean="0">
                    <a:solidFill>
                      <a:srgbClr val="DA251C"/>
                    </a:solidFill>
                    <a:latin typeface="Times New Roman" panose="02020603050405020304" pitchFamily="18" charset="0"/>
                    <a:cs typeface="Times New Roman" panose="02020603050405020304" pitchFamily="18" charset="0"/>
                  </a:rPr>
                  <a:t>反思 </a:t>
                </a:r>
                <a:endParaRPr lang="en-US" altLang="zh-CN" sz="2800" b="1" dirty="0">
                  <a:solidFill>
                    <a:srgbClr val="DA251C"/>
                  </a:solidFill>
                  <a:latin typeface="Times New Roman" panose="02020603050405020304" pitchFamily="18" charset="0"/>
                  <a:cs typeface="Times New Roman" panose="02020603050405020304" pitchFamily="18" charset="0"/>
                </a:endParaRPr>
              </a:p>
              <a:p>
                <a:pPr>
                  <a:lnSpc>
                    <a:spcPct val="150000"/>
                  </a:lnSpc>
                </a:pPr>
                <a:r>
                  <a:rPr lang="zh-CN" altLang="zh-CN" sz="2800" dirty="0"/>
                  <a:t>现对部分重要的具有氧化性的物质及其常见被还原后的产物归纳如下</a:t>
                </a:r>
                <a:r>
                  <a:rPr lang="en-US" altLang="zh-CN" sz="2800" dirty="0"/>
                  <a:t>(</a:t>
                </a:r>
                <a:r>
                  <a:rPr lang="zh-CN" altLang="zh-CN" sz="2800" dirty="0"/>
                  <a:t>括号内为被还原后的产物</a:t>
                </a:r>
                <a:r>
                  <a:rPr lang="en-US" altLang="zh-CN" sz="2800" dirty="0"/>
                  <a:t>):MnO</a:t>
                </a:r>
                <a:r>
                  <a:rPr lang="en-US" altLang="zh-CN" sz="2800" baseline="-25000" dirty="0"/>
                  <a:t>2</a:t>
                </a:r>
                <a:r>
                  <a:rPr lang="en-US" altLang="zh-CN" sz="2800" dirty="0"/>
                  <a:t> (Mn</a:t>
                </a:r>
                <a:r>
                  <a:rPr lang="en-US" altLang="zh-CN" sz="2800" baseline="30000" dirty="0"/>
                  <a:t>2+</a:t>
                </a:r>
                <a:r>
                  <a:rPr lang="en-US" altLang="zh-CN" sz="2800" dirty="0"/>
                  <a:t>)</a:t>
                </a:r>
                <a:r>
                  <a:rPr lang="zh-CN" altLang="zh-CN" sz="2800" dirty="0"/>
                  <a:t>、酸性</a:t>
                </a:r>
                <a:r>
                  <a:rPr lang="en-US" altLang="zh-CN" sz="2800" dirty="0"/>
                  <a:t>KMnO</a:t>
                </a:r>
                <a:r>
                  <a:rPr lang="en-US" altLang="zh-CN" sz="2800" baseline="-25000" dirty="0"/>
                  <a:t>4</a:t>
                </a:r>
                <a:r>
                  <a:rPr lang="zh-CN" altLang="zh-CN" sz="2800" dirty="0"/>
                  <a:t>溶液</a:t>
                </a:r>
                <a:r>
                  <a:rPr lang="en-US" altLang="zh-CN" sz="2800" dirty="0"/>
                  <a:t>(Mn</a:t>
                </a:r>
                <a:r>
                  <a:rPr lang="en-US" altLang="zh-CN" sz="2800" baseline="30000" dirty="0"/>
                  <a:t>2+</a:t>
                </a:r>
                <a:r>
                  <a:rPr lang="en-US" altLang="zh-CN" sz="2800" dirty="0"/>
                  <a:t>)</a:t>
                </a:r>
                <a:r>
                  <a:rPr lang="zh-CN" altLang="zh-CN" sz="2800" dirty="0"/>
                  <a:t>、碱性</a:t>
                </a:r>
                <a:r>
                  <a:rPr lang="en-US" altLang="zh-CN" sz="2800" dirty="0"/>
                  <a:t>KMnO</a:t>
                </a:r>
                <a:r>
                  <a:rPr lang="en-US" altLang="zh-CN" sz="2800" baseline="-25000" dirty="0"/>
                  <a:t>4</a:t>
                </a:r>
                <a:r>
                  <a:rPr lang="zh-CN" altLang="zh-CN" sz="2800" dirty="0"/>
                  <a:t>溶液</a:t>
                </a:r>
                <a:r>
                  <a:rPr lang="en-US" altLang="zh-CN" sz="2800" dirty="0"/>
                  <a:t>(</a:t>
                </a:r>
                <a:r>
                  <a:rPr lang="en-US" altLang="zh-CN" sz="2800" dirty="0" err="1"/>
                  <a:t>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、中性 </a:t>
                </a:r>
                <a:r>
                  <a:rPr lang="en-US" altLang="zh-CN" sz="2800" dirty="0"/>
                  <a:t>KMnO</a:t>
                </a:r>
                <a:r>
                  <a:rPr lang="en-US" altLang="zh-CN" sz="2800" baseline="-25000" dirty="0"/>
                  <a:t>4</a:t>
                </a:r>
                <a:r>
                  <a:rPr lang="en-US" altLang="zh-CN" sz="2800" dirty="0"/>
                  <a:t> </a:t>
                </a:r>
                <a:r>
                  <a:rPr lang="zh-CN" altLang="zh-CN" sz="2800" dirty="0"/>
                  <a:t>溶液</a:t>
                </a:r>
                <a:r>
                  <a:rPr lang="en-US" altLang="zh-CN" sz="2800" dirty="0"/>
                  <a:t>(MnO</a:t>
                </a:r>
                <a:r>
                  <a:rPr lang="en-US" altLang="zh-CN" sz="2800" baseline="-25000" dirty="0"/>
                  <a:t>2</a:t>
                </a:r>
                <a:r>
                  <a:rPr lang="en-US" altLang="zh-CN" sz="2800" dirty="0"/>
                  <a:t>)</a:t>
                </a:r>
                <a:r>
                  <a:rPr lang="zh-CN" altLang="zh-CN" sz="2800" dirty="0"/>
                  <a:t>、酸性</a:t>
                </a:r>
                <a:r>
                  <a:rPr lang="en-US" altLang="zh-CN" sz="2800" dirty="0"/>
                  <a:t>K</a:t>
                </a:r>
                <a:r>
                  <a:rPr lang="en-US" altLang="zh-CN" sz="2800" baseline="-25000" dirty="0"/>
                  <a:t>2</a:t>
                </a:r>
                <a:r>
                  <a:rPr lang="en-US" altLang="zh-CN" sz="2800" dirty="0"/>
                  <a:t>Cr</a:t>
                </a:r>
                <a:r>
                  <a:rPr lang="en-US" altLang="zh-CN" sz="2800" baseline="-25000" dirty="0"/>
                  <a:t>2</a:t>
                </a:r>
                <a:r>
                  <a:rPr lang="en-US" altLang="zh-CN" sz="2800" dirty="0"/>
                  <a:t>O</a:t>
                </a:r>
                <a:r>
                  <a:rPr lang="en-US" altLang="zh-CN" sz="2800" baseline="-25000" dirty="0"/>
                  <a:t>7</a:t>
                </a:r>
                <a:r>
                  <a:rPr lang="zh-CN" altLang="zh-CN" sz="2800" dirty="0"/>
                  <a:t>溶液</a:t>
                </a:r>
                <a:r>
                  <a:rPr lang="en-US" altLang="zh-CN" sz="2800" dirty="0"/>
                  <a:t>(Cr</a:t>
                </a:r>
                <a:r>
                  <a:rPr lang="en-US" altLang="zh-CN" sz="2800" baseline="30000" dirty="0"/>
                  <a:t>3+</a:t>
                </a:r>
                <a:r>
                  <a:rPr lang="en-US" altLang="zh-CN" sz="2800" dirty="0"/>
                  <a:t>)</a:t>
                </a:r>
                <a:r>
                  <a:rPr lang="zh-CN" altLang="zh-CN" sz="2800" dirty="0"/>
                  <a:t>、碱性</a:t>
                </a:r>
                <a:r>
                  <a:rPr lang="en-US" altLang="zh-CN" sz="2800" dirty="0"/>
                  <a:t>K</a:t>
                </a:r>
                <a:r>
                  <a:rPr lang="en-US" altLang="zh-CN" sz="2800" baseline="-25000" dirty="0"/>
                  <a:t>2</a:t>
                </a:r>
                <a:r>
                  <a:rPr lang="en-US" altLang="zh-CN" sz="2800" dirty="0"/>
                  <a:t>CrO</a:t>
                </a:r>
                <a:r>
                  <a:rPr lang="en-US" altLang="zh-CN" sz="2800" baseline="-25000" dirty="0"/>
                  <a:t>4</a:t>
                </a:r>
                <a:r>
                  <a:rPr lang="zh-CN" altLang="zh-CN" sz="2800" dirty="0"/>
                  <a:t>溶液</a:t>
                </a:r>
                <a:r>
                  <a:rPr lang="en-US" altLang="zh-CN" sz="2800" dirty="0"/>
                  <a:t>[Cr(OH)</a:t>
                </a:r>
                <a:r>
                  <a:rPr lang="en-US" altLang="zh-CN" sz="2800" baseline="-25000" dirty="0"/>
                  <a:t>3</a:t>
                </a:r>
                <a:r>
                  <a:rPr lang="zh-CN" altLang="zh-CN" sz="2800" dirty="0"/>
                  <a:t>或</a:t>
                </a:r>
                <a:r>
                  <a:rPr lang="en-US" altLang="zh-CN" sz="2800" dirty="0"/>
                  <a:t>Cr(OH</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m:t>)</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a:t>
                </a:r>
                <a:r>
                  <a:rPr lang="zh-CN" altLang="zh-CN" sz="2800" dirty="0"/>
                  <a:t>。</a:t>
                </a:r>
              </a:p>
            </p:txBody>
          </p:sp>
        </mc:Choice>
        <mc:Fallback xmlns="">
          <p:sp>
            <p:nvSpPr>
              <p:cNvPr id="17" name="矩形 16">
                <a:extLst>
                  <a:ext uri="{FF2B5EF4-FFF2-40B4-BE49-F238E27FC236}">
                    <a16:creationId xmlns:a16="http://schemas.microsoft.com/office/drawing/2014/main" xmlns:a14="http://schemas.microsoft.com/office/drawing/2010/main" xmlns="" id="{7711FA74-18A8-457A-A545-4A5CD503DB5C}"/>
                  </a:ext>
                </a:extLst>
              </p:cNvPr>
              <p:cNvSpPr>
                <a:spLocks noRot="1" noChangeAspect="1" noMove="1" noResize="1" noEditPoints="1" noAdjustHandles="1" noChangeArrowheads="1" noChangeShapeType="1" noTextEdit="1"/>
              </p:cNvSpPr>
              <p:nvPr/>
            </p:nvSpPr>
            <p:spPr>
              <a:xfrm>
                <a:off x="477464" y="3029609"/>
                <a:ext cx="11409736" cy="3405612"/>
              </a:xfrm>
              <a:prstGeom prst="rect">
                <a:avLst/>
              </a:prstGeom>
              <a:blipFill rotWithShape="1">
                <a:blip r:embed="rId2"/>
                <a:stretch>
                  <a:fillRect l="-1068" r="-107" b="-894"/>
                </a:stretch>
              </a:blipFill>
            </p:spPr>
            <p:txBody>
              <a:bodyPr/>
              <a:lstStyle/>
              <a:p>
                <a:r>
                  <a:rPr lang="zh-CN" altLang="en-US">
                    <a:noFill/>
                  </a:rPr>
                  <a:t> </a:t>
                </a:r>
              </a:p>
            </p:txBody>
          </p:sp>
        </mc:Fallback>
      </mc:AlternateContent>
      <p:sp>
        <p:nvSpPr>
          <p:cNvPr id="7" name="矩形 6">
            <a:extLst>
              <a:ext uri="{FF2B5EF4-FFF2-40B4-BE49-F238E27FC236}">
                <a16:creationId xmlns="" xmlns:a16="http://schemas.microsoft.com/office/drawing/2014/main" id="{968FD42F-A6A1-4F77-AD96-D97296877E73}"/>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8194754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5262979"/>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13</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a:t>
            </a:r>
            <a:r>
              <a:rPr lang="en-US" altLang="zh-CN" sz="2800" dirty="0"/>
              <a:t>(1)[2017</a:t>
            </a:r>
            <a:r>
              <a:rPr lang="zh-CN" altLang="zh-CN" sz="2800" dirty="0"/>
              <a:t>全国卷</a:t>
            </a:r>
            <a:r>
              <a:rPr lang="en-US" altLang="zh-CN" sz="2800" dirty="0"/>
              <a:t>Ⅲ,27(1)</a:t>
            </a:r>
            <a:r>
              <a:rPr lang="zh-CN" altLang="zh-CN" sz="2800" dirty="0"/>
              <a:t>节选</a:t>
            </a:r>
            <a:r>
              <a:rPr lang="en-US" altLang="zh-CN" sz="2800" dirty="0"/>
              <a:t>,2</a:t>
            </a:r>
            <a:r>
              <a:rPr lang="zh-CN" altLang="zh-CN" sz="2800" dirty="0"/>
              <a:t>分</a:t>
            </a:r>
            <a:r>
              <a:rPr lang="en-US" altLang="zh-CN" sz="2800" dirty="0"/>
              <a:t>]FeO·Cr</a:t>
            </a:r>
            <a:r>
              <a:rPr lang="en-US" altLang="zh-CN" sz="2800" baseline="-25000" dirty="0"/>
              <a:t>2</a:t>
            </a:r>
            <a:r>
              <a:rPr lang="en-US" altLang="zh-CN" sz="2800" dirty="0"/>
              <a:t>O</a:t>
            </a:r>
            <a:r>
              <a:rPr lang="en-US" altLang="zh-CN" sz="2800" baseline="-25000" dirty="0"/>
              <a:t>3</a:t>
            </a:r>
            <a:r>
              <a:rPr lang="en-US" altLang="zh-CN" sz="2800" dirty="0"/>
              <a:t>+Na</a:t>
            </a:r>
            <a:r>
              <a:rPr lang="en-US" altLang="zh-CN" sz="2800" baseline="-25000" dirty="0"/>
              <a:t>2</a:t>
            </a:r>
            <a:r>
              <a:rPr lang="en-US" altLang="zh-CN" sz="2800" dirty="0"/>
              <a:t>CO</a:t>
            </a:r>
            <a:r>
              <a:rPr lang="en-US" altLang="zh-CN" sz="2800" baseline="-25000" dirty="0"/>
              <a:t>3</a:t>
            </a:r>
            <a:r>
              <a:rPr lang="en-US" altLang="zh-CN" sz="2800" dirty="0"/>
              <a:t>+NaNO</a:t>
            </a:r>
            <a:r>
              <a:rPr lang="en-US" altLang="zh-CN" sz="2800" baseline="-25000" dirty="0"/>
              <a:t>3         </a:t>
            </a:r>
            <a:r>
              <a:rPr lang="en-US" altLang="zh-CN" sz="2800" dirty="0"/>
              <a:t>Na</a:t>
            </a:r>
            <a:r>
              <a:rPr lang="en-US" altLang="zh-CN" sz="2800" baseline="-25000" dirty="0"/>
              <a:t>2</a:t>
            </a:r>
            <a:r>
              <a:rPr lang="en-US" altLang="zh-CN" sz="2800" dirty="0"/>
              <a:t>CrO</a:t>
            </a:r>
            <a:r>
              <a:rPr lang="en-US" altLang="zh-CN" sz="2800" baseline="-25000" dirty="0"/>
              <a:t>4</a:t>
            </a:r>
            <a:r>
              <a:rPr lang="en-US" altLang="zh-CN" sz="2800" dirty="0"/>
              <a:t>+Fe</a:t>
            </a:r>
            <a:r>
              <a:rPr lang="en-US" altLang="zh-CN" sz="2800" baseline="-25000" dirty="0"/>
              <a:t>2</a:t>
            </a:r>
            <a:r>
              <a:rPr lang="en-US" altLang="zh-CN" sz="2800" dirty="0"/>
              <a:t>O</a:t>
            </a:r>
            <a:r>
              <a:rPr lang="en-US" altLang="zh-CN" sz="2800" baseline="-25000" dirty="0"/>
              <a:t>3</a:t>
            </a:r>
            <a:r>
              <a:rPr lang="en-US" altLang="zh-CN" sz="2800" dirty="0"/>
              <a:t>+CO</a:t>
            </a:r>
            <a:r>
              <a:rPr lang="en-US" altLang="zh-CN" sz="2800" baseline="-25000" dirty="0"/>
              <a:t>2</a:t>
            </a:r>
            <a:r>
              <a:rPr lang="en-US" altLang="zh-CN" sz="2800" dirty="0"/>
              <a:t>+NaNO</a:t>
            </a:r>
            <a:r>
              <a:rPr lang="en-US" altLang="zh-CN" sz="2800" baseline="-25000" dirty="0"/>
              <a:t>2</a:t>
            </a:r>
            <a:r>
              <a:rPr lang="en-US" altLang="zh-CN" sz="2800" dirty="0"/>
              <a:t>,</a:t>
            </a:r>
            <a:r>
              <a:rPr lang="zh-CN" altLang="zh-CN" sz="2800" dirty="0"/>
              <a:t>反应配平后</a:t>
            </a:r>
            <a:r>
              <a:rPr lang="en-US" altLang="zh-CN" sz="2800" dirty="0"/>
              <a:t>FeO·Cr</a:t>
            </a:r>
            <a:r>
              <a:rPr lang="en-US" altLang="zh-CN" sz="2800" baseline="-25000" dirty="0"/>
              <a:t>2</a:t>
            </a:r>
            <a:r>
              <a:rPr lang="en-US" altLang="zh-CN" sz="2800" dirty="0"/>
              <a:t>O</a:t>
            </a:r>
            <a:r>
              <a:rPr lang="en-US" altLang="zh-CN" sz="2800" baseline="-25000" dirty="0"/>
              <a:t>3</a:t>
            </a:r>
            <a:r>
              <a:rPr lang="zh-CN" altLang="zh-CN" sz="2800" dirty="0"/>
              <a:t>与</a:t>
            </a:r>
            <a:r>
              <a:rPr lang="en-US" altLang="zh-CN" sz="2800" dirty="0"/>
              <a:t>NaNO</a:t>
            </a:r>
            <a:r>
              <a:rPr lang="en-US" altLang="zh-CN" sz="2800" baseline="-25000" dirty="0"/>
              <a:t>3</a:t>
            </a:r>
            <a:r>
              <a:rPr lang="zh-CN" altLang="zh-CN" sz="2800" dirty="0"/>
              <a:t>的系数比为</a:t>
            </a:r>
          </a:p>
          <a:p>
            <a:pPr>
              <a:lnSpc>
                <a:spcPct val="150000"/>
              </a:lnSpc>
            </a:pP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(2)[2017</a:t>
            </a:r>
            <a:r>
              <a:rPr lang="zh-CN" altLang="zh-CN" sz="2800" dirty="0"/>
              <a:t>全国卷</a:t>
            </a:r>
            <a:r>
              <a:rPr lang="en-US" altLang="zh-CN" sz="2800" dirty="0"/>
              <a:t>Ⅰ,27(6)</a:t>
            </a:r>
            <a:r>
              <a:rPr lang="zh-CN" altLang="zh-CN" sz="2800" dirty="0"/>
              <a:t>改编</a:t>
            </a:r>
            <a:r>
              <a:rPr lang="en-US" altLang="zh-CN" sz="2800" dirty="0"/>
              <a:t>]</a:t>
            </a:r>
            <a:r>
              <a:rPr lang="zh-CN" altLang="zh-CN" sz="2800" dirty="0"/>
              <a:t>写出高温煅烧中由</a:t>
            </a:r>
            <a:r>
              <a:rPr lang="en-US" altLang="zh-CN" sz="2800" dirty="0"/>
              <a:t>FePO</a:t>
            </a:r>
            <a:r>
              <a:rPr lang="en-US" altLang="zh-CN" sz="2800" baseline="-25000" dirty="0"/>
              <a:t>4</a:t>
            </a:r>
            <a:r>
              <a:rPr lang="zh-CN" altLang="zh-CN" sz="2800" dirty="0"/>
              <a:t>、</a:t>
            </a:r>
            <a:r>
              <a:rPr lang="en-US" altLang="zh-CN" sz="2800" dirty="0"/>
              <a:t>Li</a:t>
            </a:r>
            <a:r>
              <a:rPr lang="en-US" altLang="zh-CN" sz="2800" baseline="-25000" dirty="0"/>
              <a:t>2</a:t>
            </a:r>
            <a:r>
              <a:rPr lang="en-US" altLang="zh-CN" sz="2800" dirty="0"/>
              <a:t>CO</a:t>
            </a:r>
            <a:r>
              <a:rPr lang="en-US" altLang="zh-CN" sz="2800" baseline="-25000" dirty="0"/>
              <a:t>3</a:t>
            </a:r>
            <a:r>
              <a:rPr lang="zh-CN" altLang="zh-CN" sz="2800" dirty="0"/>
              <a:t>、</a:t>
            </a:r>
            <a:r>
              <a:rPr lang="en-US" altLang="zh-CN" sz="2800" dirty="0"/>
              <a:t>H</a:t>
            </a:r>
            <a:r>
              <a:rPr lang="en-US" altLang="zh-CN" sz="2800" baseline="-25000" dirty="0"/>
              <a:t>2</a:t>
            </a:r>
            <a:r>
              <a:rPr lang="en-US" altLang="zh-CN" sz="2800" dirty="0"/>
              <a:t>C</a:t>
            </a:r>
            <a:r>
              <a:rPr lang="en-US" altLang="zh-CN" sz="2800" baseline="-25000" dirty="0"/>
              <a:t>2</a:t>
            </a:r>
            <a:r>
              <a:rPr lang="en-US" altLang="zh-CN" sz="2800" dirty="0"/>
              <a:t>O</a:t>
            </a:r>
            <a:r>
              <a:rPr lang="en-US" altLang="zh-CN" sz="2800" baseline="-25000" dirty="0"/>
              <a:t>4</a:t>
            </a:r>
            <a:r>
              <a:rPr lang="zh-CN" altLang="zh-CN" sz="2800" dirty="0"/>
              <a:t>制备</a:t>
            </a:r>
            <a:r>
              <a:rPr lang="en-US" altLang="zh-CN" sz="2800" dirty="0"/>
              <a:t>LiFePO</a:t>
            </a:r>
            <a:r>
              <a:rPr lang="en-US" altLang="zh-CN" sz="2800" baseline="-25000" dirty="0"/>
              <a:t>4</a:t>
            </a:r>
            <a:r>
              <a:rPr lang="zh-CN" altLang="zh-CN" sz="2800" dirty="0"/>
              <a:t>的化学方程式</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(3)[2014</a:t>
            </a:r>
            <a:r>
              <a:rPr lang="zh-CN" altLang="zh-CN" sz="2800" dirty="0"/>
              <a:t>新课标全国卷</a:t>
            </a:r>
            <a:r>
              <a:rPr lang="en-US" altLang="zh-CN" sz="2800" dirty="0"/>
              <a:t>Ⅱ,27(2)(3)</a:t>
            </a:r>
            <a:r>
              <a:rPr lang="zh-CN" altLang="zh-CN" sz="2800" dirty="0"/>
              <a:t>节选</a:t>
            </a:r>
            <a:r>
              <a:rPr lang="en-US" altLang="zh-CN" sz="2800" dirty="0"/>
              <a:t>,3</a:t>
            </a:r>
            <a:r>
              <a:rPr lang="zh-CN" altLang="zh-CN" sz="2800" dirty="0"/>
              <a:t>分</a:t>
            </a:r>
            <a:r>
              <a:rPr lang="en-US" altLang="zh-CN" sz="2800" dirty="0"/>
              <a:t>]①PbO</a:t>
            </a:r>
            <a:r>
              <a:rPr lang="en-US" altLang="zh-CN" sz="2800" baseline="-25000" dirty="0"/>
              <a:t>2</a:t>
            </a:r>
            <a:r>
              <a:rPr lang="zh-CN" altLang="zh-CN" sz="2800" dirty="0"/>
              <a:t>与浓盐酸共热生成黄绿色气体</a:t>
            </a:r>
            <a:r>
              <a:rPr lang="en-US" altLang="zh-CN" sz="2800" dirty="0"/>
              <a:t>,</a:t>
            </a:r>
            <a:r>
              <a:rPr lang="zh-CN" altLang="zh-CN" sz="2800" dirty="0"/>
              <a:t>反应的化学方程式为</a:t>
            </a:r>
            <a:r>
              <a:rPr lang="en-US" altLang="zh-CN" sz="2800" u="sng" dirty="0"/>
              <a:t>           </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②PbO</a:t>
            </a:r>
            <a:r>
              <a:rPr lang="en-US" altLang="zh-CN" sz="2800" baseline="-25000" dirty="0"/>
              <a:t>2</a:t>
            </a:r>
            <a:r>
              <a:rPr lang="zh-CN" altLang="zh-CN" sz="2800" dirty="0"/>
              <a:t>可由</a:t>
            </a:r>
            <a:r>
              <a:rPr lang="en-US" altLang="zh-CN" sz="2800" dirty="0" err="1"/>
              <a:t>PbO</a:t>
            </a:r>
            <a:r>
              <a:rPr lang="zh-CN" altLang="zh-CN" sz="2800" dirty="0"/>
              <a:t>与次氯酸钠溶液反应制得</a:t>
            </a:r>
            <a:r>
              <a:rPr lang="en-US" altLang="zh-CN" sz="2800" dirty="0"/>
              <a:t>,</a:t>
            </a:r>
            <a:r>
              <a:rPr lang="zh-CN" altLang="zh-CN" sz="2800" dirty="0"/>
              <a:t>反应的离子方程式为</a:t>
            </a:r>
            <a:r>
              <a:rPr lang="zh-CN" altLang="zh-CN" sz="2800" u="sng" dirty="0"/>
              <a:t>　</a:t>
            </a:r>
            <a:r>
              <a:rPr lang="en-US" altLang="zh-CN" sz="2800" u="sng" dirty="0"/>
              <a:t>         </a:t>
            </a:r>
            <a:r>
              <a:rPr lang="zh-CN" altLang="zh-CN" sz="2800" dirty="0"/>
              <a:t>。</a:t>
            </a:r>
            <a:r>
              <a:rPr lang="en-US" altLang="zh-CN" sz="2800" dirty="0"/>
              <a:t> </a:t>
            </a:r>
            <a:endParaRPr lang="zh-CN" altLang="zh-CN" sz="2800" dirty="0"/>
          </a:p>
        </p:txBody>
      </p:sp>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73406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2 </a:t>
            </a:r>
            <a:r>
              <a:rPr lang="zh-CN" altLang="zh-CN" sz="2800" dirty="0">
                <a:solidFill>
                  <a:srgbClr val="DA251C"/>
                </a:solidFill>
              </a:rPr>
              <a:t>陌生氧化还原反应方程式的配平和书写</a:t>
            </a:r>
            <a:endParaRPr lang="en-US" altLang="zh-CN" sz="2800" dirty="0">
              <a:solidFill>
                <a:srgbClr val="DA251C"/>
              </a:solidFill>
            </a:endParaRPr>
          </a:p>
        </p:txBody>
      </p:sp>
    </p:spTree>
    <p:extLst>
      <p:ext uri="{BB962C8B-B14F-4D97-AF65-F5344CB8AC3E}">
        <p14:creationId xmlns:p14="http://schemas.microsoft.com/office/powerpoint/2010/main" val="21734041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662233"/>
          </a:xfrm>
          <a:prstGeom prst="rect">
            <a:avLst/>
          </a:prstGeom>
        </p:spPr>
        <p:txBody>
          <a:bodyPr wrap="square">
            <a:spAutoFit/>
          </a:bodyPr>
          <a:lstStyle/>
          <a:p>
            <a:pPr>
              <a:lnSpc>
                <a:spcPct val="150000"/>
              </a:lnSpc>
            </a:pPr>
            <a:r>
              <a:rPr lang="zh-CN" altLang="zh-CN" sz="2800" b="1" dirty="0">
                <a:solidFill>
                  <a:srgbClr val="DA251C"/>
                </a:solidFill>
                <a:cs typeface="Times New Roman"/>
              </a:rPr>
              <a:t>思维导引</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p>
        </p:txBody>
      </p:sp>
      <p:sp>
        <p:nvSpPr>
          <p:cNvPr id="2" name="矩形 1">
            <a:extLst>
              <a:ext uri="{FF2B5EF4-FFF2-40B4-BE49-F238E27FC236}">
                <a16:creationId xmlns="" xmlns:a16="http://schemas.microsoft.com/office/drawing/2014/main" id="{60C0B9E1-D2BB-42F5-8AAF-53BF682AC66B}"/>
              </a:ext>
            </a:extLst>
          </p:cNvPr>
          <p:cNvSpPr/>
          <p:nvPr/>
        </p:nvSpPr>
        <p:spPr>
          <a:xfrm>
            <a:off x="381000" y="1372285"/>
            <a:ext cx="11334750" cy="738664"/>
          </a:xfrm>
          <a:prstGeom prst="rect">
            <a:avLst/>
          </a:prstGeom>
        </p:spPr>
        <p:txBody>
          <a:bodyPr wrap="square">
            <a:spAutoFit/>
          </a:bodyPr>
          <a:lstStyle/>
          <a:p>
            <a:pPr>
              <a:lnSpc>
                <a:spcPct val="150000"/>
              </a:lnSpc>
            </a:pPr>
            <a:r>
              <a:rPr lang="zh-CN" altLang="zh-CN" sz="2800" dirty="0"/>
              <a:t>第一步</a:t>
            </a:r>
            <a:r>
              <a:rPr lang="en-US" altLang="zh-CN" sz="2800" dirty="0"/>
              <a:t>,</a:t>
            </a:r>
            <a:r>
              <a:rPr lang="zh-CN" altLang="zh-CN" sz="2800" dirty="0"/>
              <a:t>依据试题中的信息</a:t>
            </a:r>
            <a:r>
              <a:rPr lang="en-US" altLang="zh-CN" sz="2800" dirty="0"/>
              <a:t>,</a:t>
            </a:r>
            <a:r>
              <a:rPr lang="zh-CN" altLang="zh-CN" sz="2800" dirty="0"/>
              <a:t>判断氧化剂和还原产物、还原剂和氧化产物</a:t>
            </a:r>
            <a:endParaRPr lang="zh-CN" altLang="en-US" sz="2800" dirty="0"/>
          </a:p>
        </p:txBody>
      </p:sp>
      <p:sp>
        <p:nvSpPr>
          <p:cNvPr id="4" name="矩形 3">
            <a:extLst>
              <a:ext uri="{FF2B5EF4-FFF2-40B4-BE49-F238E27FC236}">
                <a16:creationId xmlns="" xmlns:a16="http://schemas.microsoft.com/office/drawing/2014/main" id="{6EB4FF67-2775-4120-A0A0-8ADA48554870}"/>
              </a:ext>
            </a:extLst>
          </p:cNvPr>
          <p:cNvSpPr/>
          <p:nvPr/>
        </p:nvSpPr>
        <p:spPr>
          <a:xfrm>
            <a:off x="381000" y="2726849"/>
            <a:ext cx="11201400" cy="738664"/>
          </a:xfrm>
          <a:prstGeom prst="rect">
            <a:avLst/>
          </a:prstGeom>
        </p:spPr>
        <p:txBody>
          <a:bodyPr wrap="square">
            <a:spAutoFit/>
          </a:bodyPr>
          <a:lstStyle/>
          <a:p>
            <a:pPr>
              <a:lnSpc>
                <a:spcPct val="150000"/>
              </a:lnSpc>
              <a:spcAft>
                <a:spcPts val="0"/>
              </a:spcAft>
            </a:pPr>
            <a:r>
              <a:rPr lang="zh-CN" altLang="zh-CN" sz="2800" dirty="0"/>
              <a:t>第二步</a:t>
            </a:r>
            <a:r>
              <a:rPr lang="en-US" altLang="zh-CN" sz="2800" dirty="0"/>
              <a:t>,</a:t>
            </a:r>
            <a:r>
              <a:rPr lang="zh-CN" altLang="zh-CN" sz="2800" dirty="0"/>
              <a:t>根据得失电子守恒配平氧化剂、还原剂、还原产物、氧化产物</a:t>
            </a:r>
          </a:p>
        </p:txBody>
      </p:sp>
      <p:pic>
        <p:nvPicPr>
          <p:cNvPr id="14" name="图片 13">
            <a:extLst>
              <a:ext uri="{FF2B5EF4-FFF2-40B4-BE49-F238E27FC236}">
                <a16:creationId xmlns="" xmlns:a16="http://schemas.microsoft.com/office/drawing/2014/main" id="{B0F98A79-6F54-41EC-9748-283DF1632991}"/>
              </a:ext>
            </a:extLst>
          </p:cNvPr>
          <p:cNvPicPr/>
          <p:nvPr/>
        </p:nvPicPr>
        <p:blipFill>
          <a:blip r:embed="rId2"/>
          <a:stretch>
            <a:fillRect/>
          </a:stretch>
        </p:blipFill>
        <p:spPr>
          <a:xfrm rot="5400000">
            <a:off x="740727" y="2210752"/>
            <a:ext cx="593096" cy="341948"/>
          </a:xfrm>
          <a:prstGeom prst="rect">
            <a:avLst/>
          </a:prstGeom>
        </p:spPr>
      </p:pic>
      <p:sp>
        <p:nvSpPr>
          <p:cNvPr id="10" name="矩形 9">
            <a:extLst>
              <a:ext uri="{FF2B5EF4-FFF2-40B4-BE49-F238E27FC236}">
                <a16:creationId xmlns="" xmlns:a16="http://schemas.microsoft.com/office/drawing/2014/main" id="{8951551C-C272-4474-A7D8-59C72C598E8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430189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AC236D71-30D0-4F17-B213-6539C399C39E}"/>
              </a:ext>
            </a:extLst>
          </p:cNvPr>
          <p:cNvSpPr/>
          <p:nvPr/>
        </p:nvSpPr>
        <p:spPr>
          <a:xfrm>
            <a:off x="332520" y="786491"/>
            <a:ext cx="11554679" cy="590931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(1)1 </a:t>
            </a:r>
            <a:r>
              <a:rPr lang="en-US" altLang="zh-CN" sz="2800" dirty="0" err="1"/>
              <a:t>mol</a:t>
            </a:r>
            <a:r>
              <a:rPr lang="en-US" altLang="zh-CN" sz="2800" dirty="0"/>
              <a:t> FeO·Cr</a:t>
            </a:r>
            <a:r>
              <a:rPr lang="en-US" altLang="zh-CN" sz="2800" baseline="-25000" dirty="0"/>
              <a:t>2</a:t>
            </a:r>
            <a:r>
              <a:rPr lang="en-US" altLang="zh-CN" sz="2800" dirty="0"/>
              <a:t>O</a:t>
            </a:r>
            <a:r>
              <a:rPr lang="en-US" altLang="zh-CN" sz="2800" baseline="-25000" dirty="0"/>
              <a:t>3</a:t>
            </a:r>
            <a:r>
              <a:rPr lang="zh-CN" altLang="zh-CN" sz="2800" dirty="0"/>
              <a:t>参与反应共失去</a:t>
            </a:r>
            <a:r>
              <a:rPr lang="en-US" altLang="zh-CN" sz="2800" dirty="0"/>
              <a:t>7 </a:t>
            </a:r>
            <a:r>
              <a:rPr lang="en-US" altLang="zh-CN" sz="2800" dirty="0" err="1"/>
              <a:t>mol</a:t>
            </a:r>
            <a:r>
              <a:rPr lang="zh-CN" altLang="zh-CN" sz="2800" dirty="0"/>
              <a:t>电子</a:t>
            </a:r>
            <a:r>
              <a:rPr lang="en-US" altLang="zh-CN" sz="2800" dirty="0"/>
              <a:t>,</a:t>
            </a:r>
            <a:r>
              <a:rPr lang="zh-CN" altLang="zh-CN" sz="2800" dirty="0"/>
              <a:t>而 </a:t>
            </a:r>
            <a:r>
              <a:rPr lang="en-US" altLang="zh-CN" sz="2800" dirty="0"/>
              <a:t>1 </a:t>
            </a:r>
            <a:r>
              <a:rPr lang="en-US" altLang="zh-CN" sz="2800" dirty="0" err="1"/>
              <a:t>mol</a:t>
            </a:r>
            <a:r>
              <a:rPr lang="en-US" altLang="zh-CN" sz="2800" dirty="0"/>
              <a:t> NaNO</a:t>
            </a:r>
            <a:r>
              <a:rPr lang="en-US" altLang="zh-CN" sz="2800" baseline="-25000" dirty="0"/>
              <a:t>3</a:t>
            </a:r>
            <a:r>
              <a:rPr lang="zh-CN" altLang="zh-CN" sz="2800" dirty="0"/>
              <a:t>参与反应得到</a:t>
            </a:r>
            <a:r>
              <a:rPr lang="en-US" altLang="zh-CN" sz="2800" dirty="0"/>
              <a:t>2 </a:t>
            </a:r>
            <a:r>
              <a:rPr lang="en-US" altLang="zh-CN" sz="2800" dirty="0" err="1"/>
              <a:t>mol</a:t>
            </a:r>
            <a:r>
              <a:rPr lang="zh-CN" altLang="zh-CN" sz="2800" dirty="0"/>
              <a:t>电子</a:t>
            </a:r>
            <a:r>
              <a:rPr lang="en-US" altLang="zh-CN" sz="2800" dirty="0"/>
              <a:t>,</a:t>
            </a:r>
            <a:r>
              <a:rPr lang="zh-CN" altLang="zh-CN" sz="2800" dirty="0"/>
              <a:t>根据得失电子守恒</a:t>
            </a:r>
            <a:r>
              <a:rPr lang="en-US" altLang="zh-CN" sz="2800" dirty="0"/>
              <a:t>,</a:t>
            </a:r>
            <a:r>
              <a:rPr lang="zh-CN" altLang="zh-CN" sz="2800" dirty="0"/>
              <a:t>二者的系数比为</a:t>
            </a:r>
            <a:r>
              <a:rPr lang="en-US" altLang="zh-CN" sz="2800" dirty="0"/>
              <a:t>2∶7</a:t>
            </a:r>
            <a:r>
              <a:rPr lang="zh-CN" altLang="zh-CN" sz="2800" dirty="0"/>
              <a:t>。</a:t>
            </a:r>
            <a:r>
              <a:rPr lang="en-US" altLang="zh-CN" sz="2800" dirty="0"/>
              <a:t>(2)H</a:t>
            </a:r>
            <a:r>
              <a:rPr lang="en-US" altLang="zh-CN" sz="2800" baseline="-25000" dirty="0"/>
              <a:t>2</a:t>
            </a:r>
            <a:r>
              <a:rPr lang="en-US" altLang="zh-CN" sz="2800" dirty="0"/>
              <a:t>C</a:t>
            </a:r>
            <a:r>
              <a:rPr lang="en-US" altLang="zh-CN" sz="2800" baseline="-25000" dirty="0"/>
              <a:t>2</a:t>
            </a:r>
            <a:r>
              <a:rPr lang="en-US" altLang="zh-CN" sz="2800" dirty="0"/>
              <a:t>O</a:t>
            </a:r>
            <a:r>
              <a:rPr lang="en-US" altLang="zh-CN" sz="2800" baseline="-25000" dirty="0"/>
              <a:t>4</a:t>
            </a:r>
            <a:r>
              <a:rPr lang="zh-CN" altLang="zh-CN" sz="2800" dirty="0"/>
              <a:t>中碳元素为</a:t>
            </a:r>
            <a:r>
              <a:rPr lang="en-US" altLang="zh-CN" sz="2800" dirty="0"/>
              <a:t>+3</a:t>
            </a:r>
            <a:r>
              <a:rPr lang="zh-CN" altLang="zh-CN" sz="2800" dirty="0"/>
              <a:t>价</a:t>
            </a:r>
            <a:r>
              <a:rPr lang="en-US" altLang="zh-CN" sz="2800" dirty="0"/>
              <a:t>,</a:t>
            </a:r>
            <a:r>
              <a:rPr lang="zh-CN" altLang="zh-CN" sz="2800" dirty="0"/>
              <a:t>高温煅烧过程中铁元素的化合价降低</a:t>
            </a:r>
            <a:r>
              <a:rPr lang="en-US" altLang="zh-CN" sz="2800" dirty="0"/>
              <a:t>,</a:t>
            </a:r>
            <a:r>
              <a:rPr lang="zh-CN" altLang="zh-CN" sz="2800" dirty="0"/>
              <a:t>碳元素的化合价升高</a:t>
            </a:r>
            <a:r>
              <a:rPr lang="en-US" altLang="zh-CN" sz="2800" dirty="0"/>
              <a:t>,</a:t>
            </a:r>
            <a:r>
              <a:rPr lang="zh-CN" altLang="zh-CN" sz="2800" dirty="0"/>
              <a:t>有</a:t>
            </a:r>
            <a:r>
              <a:rPr lang="en-US" altLang="zh-CN" sz="2800" dirty="0"/>
              <a:t>CO</a:t>
            </a:r>
            <a:r>
              <a:rPr lang="en-US" altLang="zh-CN" sz="2800" baseline="-25000" dirty="0"/>
              <a:t>2</a:t>
            </a:r>
            <a:r>
              <a:rPr lang="zh-CN" altLang="zh-CN" sz="2800" dirty="0"/>
              <a:t>生成</a:t>
            </a:r>
            <a:r>
              <a:rPr lang="en-US" altLang="zh-CN" sz="2800" dirty="0"/>
              <a:t>,</a:t>
            </a:r>
            <a:r>
              <a:rPr lang="zh-CN" altLang="zh-CN" sz="2800" dirty="0"/>
              <a:t>则反应方程式为</a:t>
            </a:r>
            <a:r>
              <a:rPr lang="en-US" altLang="zh-CN" sz="2800" dirty="0"/>
              <a:t>2FePO</a:t>
            </a:r>
            <a:r>
              <a:rPr lang="en-US" altLang="zh-CN" sz="2800" baseline="-25000" dirty="0"/>
              <a:t>4</a:t>
            </a:r>
            <a:r>
              <a:rPr lang="en-US" altLang="zh-CN" sz="2800" dirty="0"/>
              <a:t>+Li</a:t>
            </a:r>
            <a:r>
              <a:rPr lang="en-US" altLang="zh-CN" sz="2800" baseline="-25000" dirty="0"/>
              <a:t>2</a:t>
            </a:r>
            <a:r>
              <a:rPr lang="en-US" altLang="zh-CN" sz="2800" dirty="0"/>
              <a:t>CO</a:t>
            </a:r>
            <a:r>
              <a:rPr lang="en-US" altLang="zh-CN" sz="2800" baseline="-25000" dirty="0"/>
              <a:t>3</a:t>
            </a:r>
            <a:r>
              <a:rPr lang="en-US" altLang="zh-CN" sz="2800" dirty="0"/>
              <a:t>+H</a:t>
            </a:r>
            <a:r>
              <a:rPr lang="en-US" altLang="zh-CN" sz="2800" baseline="-25000" dirty="0"/>
              <a:t>2</a:t>
            </a:r>
            <a:r>
              <a:rPr lang="en-US" altLang="zh-CN" sz="2800" dirty="0"/>
              <a:t>C</a:t>
            </a:r>
            <a:r>
              <a:rPr lang="en-US" altLang="zh-CN" sz="2800" baseline="-25000" dirty="0"/>
              <a:t>2</a:t>
            </a:r>
            <a:r>
              <a:rPr lang="en-US" altLang="zh-CN" sz="2800" dirty="0"/>
              <a:t>O</a:t>
            </a:r>
            <a:r>
              <a:rPr lang="en-US" altLang="zh-CN" sz="2800" baseline="-25000" dirty="0"/>
              <a:t>4       </a:t>
            </a:r>
            <a:r>
              <a:rPr lang="zh-CN" altLang="zh-CN" sz="2800" dirty="0"/>
              <a:t> </a:t>
            </a:r>
            <a:r>
              <a:rPr lang="en-US" altLang="zh-CN" sz="2800" dirty="0"/>
              <a:t>2LiFePO</a:t>
            </a:r>
            <a:r>
              <a:rPr lang="en-US" altLang="zh-CN" sz="2800" baseline="-25000" dirty="0"/>
              <a:t>4</a:t>
            </a:r>
            <a:r>
              <a:rPr lang="en-US" altLang="zh-CN" sz="2800" dirty="0"/>
              <a:t>+3CO</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a:t>
            </a:r>
            <a:r>
              <a:rPr lang="en-US" altLang="zh-CN" sz="2800" dirty="0"/>
              <a:t>(3)①</a:t>
            </a:r>
            <a:r>
              <a:rPr lang="zh-CN" altLang="zh-CN" sz="2800" dirty="0"/>
              <a:t>由题意知</a:t>
            </a:r>
            <a:r>
              <a:rPr lang="en-US" altLang="zh-CN" sz="2800" dirty="0"/>
              <a:t>,</a:t>
            </a:r>
            <a:r>
              <a:rPr lang="zh-CN" altLang="zh-CN" sz="2800" dirty="0"/>
              <a:t>生成的黄绿色气体应为氯气</a:t>
            </a:r>
            <a:r>
              <a:rPr lang="en-US" altLang="zh-CN" sz="2800" dirty="0"/>
              <a:t>,</a:t>
            </a:r>
            <a:r>
              <a:rPr lang="zh-CN" altLang="zh-CN" sz="2800" dirty="0"/>
              <a:t>氯元素化合价升高</a:t>
            </a:r>
            <a:r>
              <a:rPr lang="en-US" altLang="zh-CN" sz="2800" dirty="0"/>
              <a:t>,</a:t>
            </a:r>
            <a:r>
              <a:rPr lang="zh-CN" altLang="zh-CN" sz="2800" dirty="0"/>
              <a:t>则铅元素化合价降低</a:t>
            </a:r>
            <a:r>
              <a:rPr lang="en-US" altLang="zh-CN" sz="2800" dirty="0"/>
              <a:t>,</a:t>
            </a:r>
            <a:r>
              <a:rPr lang="zh-CN" altLang="zh-CN" sz="2800" dirty="0"/>
              <a:t>所以反应的化学方程式为</a:t>
            </a:r>
            <a:r>
              <a:rPr lang="en-US" altLang="zh-CN" sz="2800" dirty="0"/>
              <a:t>PbO</a:t>
            </a:r>
            <a:r>
              <a:rPr lang="en-US" altLang="zh-CN" sz="2800" baseline="-25000" dirty="0"/>
              <a:t>2</a:t>
            </a:r>
            <a:r>
              <a:rPr lang="en-US" altLang="zh-CN" sz="2800" dirty="0"/>
              <a:t>+4HCl(</a:t>
            </a:r>
            <a:r>
              <a:rPr lang="zh-CN" altLang="zh-CN" sz="2800" dirty="0"/>
              <a:t>浓</a:t>
            </a:r>
            <a:r>
              <a:rPr lang="en-US" altLang="zh-CN" sz="2800" dirty="0"/>
              <a:t>)            PbCl</a:t>
            </a:r>
            <a:r>
              <a:rPr lang="en-US" altLang="zh-CN" sz="2800" baseline="-25000" dirty="0"/>
              <a:t>2</a:t>
            </a:r>
            <a:r>
              <a:rPr lang="en-US" altLang="zh-CN" sz="2800" dirty="0"/>
              <a:t>+Cl</a:t>
            </a:r>
            <a:r>
              <a:rPr lang="en-US" altLang="zh-CN" sz="2800" baseline="-25000" dirty="0"/>
              <a:t>2</a:t>
            </a:r>
            <a:r>
              <a:rPr lang="en-US" altLang="zh-CN" sz="2800" dirty="0"/>
              <a:t>↑+2H</a:t>
            </a:r>
            <a:r>
              <a:rPr lang="en-US" altLang="zh-CN" sz="2800" baseline="-25000" dirty="0"/>
              <a:t>2</a:t>
            </a:r>
            <a:r>
              <a:rPr lang="en-US" altLang="zh-CN" sz="2800" dirty="0"/>
              <a:t>O</a:t>
            </a:r>
            <a:r>
              <a:rPr lang="zh-CN" altLang="zh-CN" sz="2800" dirty="0"/>
              <a:t>。</a:t>
            </a:r>
            <a:r>
              <a:rPr lang="en-US" altLang="zh-CN" sz="2800" dirty="0"/>
              <a:t>②</a:t>
            </a:r>
            <a:r>
              <a:rPr lang="zh-CN" altLang="zh-CN" sz="2800" dirty="0"/>
              <a:t>由题意知</a:t>
            </a:r>
            <a:r>
              <a:rPr lang="en-US" altLang="zh-CN" sz="2800" dirty="0"/>
              <a:t>,</a:t>
            </a:r>
            <a:r>
              <a:rPr lang="en-US" altLang="zh-CN" sz="2800" dirty="0" err="1"/>
              <a:t>PbO</a:t>
            </a:r>
            <a:r>
              <a:rPr lang="zh-CN" altLang="zh-CN" sz="2800" dirty="0"/>
              <a:t>作还原剂</a:t>
            </a:r>
            <a:r>
              <a:rPr lang="en-US" altLang="zh-CN" sz="2800" dirty="0"/>
              <a:t>,</a:t>
            </a:r>
            <a:r>
              <a:rPr lang="en-US" altLang="zh-CN" sz="2800" dirty="0" err="1"/>
              <a:t>NaClO</a:t>
            </a:r>
            <a:r>
              <a:rPr lang="zh-CN" altLang="zh-CN" sz="2800" dirty="0"/>
              <a:t>作氧化剂</a:t>
            </a:r>
            <a:r>
              <a:rPr lang="en-US" altLang="zh-CN" sz="2800" dirty="0"/>
              <a:t>,</a:t>
            </a:r>
            <a:r>
              <a:rPr lang="zh-CN" altLang="zh-CN" sz="2800" dirty="0"/>
              <a:t>反应的离子方程式为</a:t>
            </a:r>
            <a:r>
              <a:rPr lang="en-US" altLang="zh-CN" sz="2800" dirty="0" err="1"/>
              <a:t>PbO+ClO</a:t>
            </a:r>
            <a:r>
              <a:rPr lang="en-US" altLang="zh-CN" sz="2800" baseline="30000" dirty="0"/>
              <a:t>-               </a:t>
            </a:r>
            <a:r>
              <a:rPr lang="en-US" altLang="zh-CN" sz="2800" dirty="0"/>
              <a:t>PbO</a:t>
            </a:r>
            <a:r>
              <a:rPr lang="en-US" altLang="zh-CN" sz="2800" baseline="-25000" dirty="0"/>
              <a:t>2</a:t>
            </a:r>
            <a:r>
              <a:rPr lang="en-US" altLang="zh-CN" sz="2800" dirty="0"/>
              <a:t>+Cl</a:t>
            </a:r>
            <a:r>
              <a:rPr lang="en-US" altLang="zh-CN" sz="2800" baseline="30000" dirty="0"/>
              <a:t>-</a:t>
            </a:r>
            <a:r>
              <a:rPr lang="zh-CN" altLang="zh-CN" sz="2800" dirty="0"/>
              <a:t>。</a:t>
            </a:r>
          </a:p>
          <a:p>
            <a:pPr>
              <a:lnSpc>
                <a:spcPct val="150000"/>
              </a:lnSpc>
            </a:pPr>
            <a:endParaRPr lang="zh-CN" altLang="zh-CN" sz="2800" dirty="0"/>
          </a:p>
        </p:txBody>
      </p:sp>
      <p:pic>
        <p:nvPicPr>
          <p:cNvPr id="18" name="图片 17">
            <a:extLst>
              <a:ext uri="{FF2B5EF4-FFF2-40B4-BE49-F238E27FC236}">
                <a16:creationId xmlns="" xmlns:a16="http://schemas.microsoft.com/office/drawing/2014/main" id="{FD689629-2D2B-4646-A435-97DE61351476}"/>
              </a:ext>
            </a:extLst>
          </p:cNvPr>
          <p:cNvPicPr/>
          <p:nvPr/>
        </p:nvPicPr>
        <p:blipFill>
          <a:blip r:embed="rId2"/>
          <a:stretch>
            <a:fillRect/>
          </a:stretch>
        </p:blipFill>
        <p:spPr>
          <a:xfrm>
            <a:off x="8882062" y="2722287"/>
            <a:ext cx="738188" cy="665439"/>
          </a:xfrm>
          <a:prstGeom prst="rect">
            <a:avLst/>
          </a:prstGeom>
        </p:spPr>
      </p:pic>
      <p:pic>
        <p:nvPicPr>
          <p:cNvPr id="19" name="图片 18">
            <a:extLst>
              <a:ext uri="{FF2B5EF4-FFF2-40B4-BE49-F238E27FC236}">
                <a16:creationId xmlns="" xmlns:a16="http://schemas.microsoft.com/office/drawing/2014/main" id="{AC1E5C73-9250-4564-808D-AED7AC933BCF}"/>
              </a:ext>
            </a:extLst>
          </p:cNvPr>
          <p:cNvPicPr/>
          <p:nvPr/>
        </p:nvPicPr>
        <p:blipFill>
          <a:blip r:embed="rId3"/>
          <a:stretch>
            <a:fillRect/>
          </a:stretch>
        </p:blipFill>
        <p:spPr>
          <a:xfrm>
            <a:off x="2862262" y="4606607"/>
            <a:ext cx="757238" cy="682612"/>
          </a:xfrm>
          <a:prstGeom prst="rect">
            <a:avLst/>
          </a:prstGeom>
        </p:spPr>
      </p:pic>
      <p:pic>
        <p:nvPicPr>
          <p:cNvPr id="22" name="图片 21">
            <a:extLst>
              <a:ext uri="{FF2B5EF4-FFF2-40B4-BE49-F238E27FC236}">
                <a16:creationId xmlns="" xmlns:a16="http://schemas.microsoft.com/office/drawing/2014/main" id="{051DC52C-0249-432D-B922-1CA4C9DB13BE}"/>
              </a:ext>
            </a:extLst>
          </p:cNvPr>
          <p:cNvPicPr/>
          <p:nvPr/>
        </p:nvPicPr>
        <p:blipFill>
          <a:blip r:embed="rId4"/>
          <a:stretch>
            <a:fillRect/>
          </a:stretch>
        </p:blipFill>
        <p:spPr>
          <a:xfrm>
            <a:off x="8234362" y="5481319"/>
            <a:ext cx="623888" cy="354441"/>
          </a:xfrm>
          <a:prstGeom prst="rect">
            <a:avLst/>
          </a:prstGeom>
        </p:spPr>
      </p:pic>
      <p:sp>
        <p:nvSpPr>
          <p:cNvPr id="9" name="矩形 8">
            <a:extLst>
              <a:ext uri="{FF2B5EF4-FFF2-40B4-BE49-F238E27FC236}">
                <a16:creationId xmlns="" xmlns:a16="http://schemas.microsoft.com/office/drawing/2014/main" id="{68005AEB-9032-44A4-8911-B34A0109818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0540689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3F15FFB0-AC8D-48DC-85B3-BA904D16318B}"/>
              </a:ext>
            </a:extLst>
          </p:cNvPr>
          <p:cNvSpPr/>
          <p:nvPr/>
        </p:nvSpPr>
        <p:spPr>
          <a:xfrm>
            <a:off x="401264" y="1054759"/>
            <a:ext cx="11333536" cy="3323987"/>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t>(1)2∶7</a:t>
            </a:r>
            <a:r>
              <a:rPr lang="zh-CN" altLang="zh-CN" sz="2800" dirty="0"/>
              <a:t>　</a:t>
            </a:r>
            <a:endParaRPr lang="en-US" altLang="zh-CN" sz="2800" dirty="0"/>
          </a:p>
          <a:p>
            <a:pPr>
              <a:lnSpc>
                <a:spcPct val="150000"/>
              </a:lnSpc>
            </a:pPr>
            <a:r>
              <a:rPr lang="en-US" altLang="zh-CN" sz="2800" dirty="0"/>
              <a:t>(2)2FePO</a:t>
            </a:r>
            <a:r>
              <a:rPr lang="en-US" altLang="zh-CN" sz="2800" baseline="-25000" dirty="0"/>
              <a:t>4</a:t>
            </a:r>
            <a:r>
              <a:rPr lang="en-US" altLang="zh-CN" sz="2800" dirty="0"/>
              <a:t>+Li</a:t>
            </a:r>
            <a:r>
              <a:rPr lang="en-US" altLang="zh-CN" sz="2800" baseline="-25000" dirty="0"/>
              <a:t>2</a:t>
            </a:r>
            <a:r>
              <a:rPr lang="en-US" altLang="zh-CN" sz="2800" dirty="0"/>
              <a:t>CO</a:t>
            </a:r>
            <a:r>
              <a:rPr lang="en-US" altLang="zh-CN" sz="2800" baseline="-25000" dirty="0"/>
              <a:t>3</a:t>
            </a:r>
            <a:r>
              <a:rPr lang="en-US" altLang="zh-CN" sz="2800" dirty="0"/>
              <a:t>+H</a:t>
            </a:r>
            <a:r>
              <a:rPr lang="en-US" altLang="zh-CN" sz="2800" baseline="-25000" dirty="0"/>
              <a:t>2</a:t>
            </a:r>
            <a:r>
              <a:rPr lang="en-US" altLang="zh-CN" sz="2800" dirty="0"/>
              <a:t>C</a:t>
            </a:r>
            <a:r>
              <a:rPr lang="en-US" altLang="zh-CN" sz="2800" baseline="-25000" dirty="0"/>
              <a:t>2</a:t>
            </a:r>
            <a:r>
              <a:rPr lang="en-US" altLang="zh-CN" sz="2800" dirty="0"/>
              <a:t>O</a:t>
            </a:r>
            <a:r>
              <a:rPr lang="en-US" altLang="zh-CN" sz="2800" baseline="-25000" dirty="0"/>
              <a:t>4              </a:t>
            </a:r>
            <a:r>
              <a:rPr lang="en-US" altLang="zh-CN" sz="2800" dirty="0"/>
              <a:t>2LiFePO</a:t>
            </a:r>
            <a:r>
              <a:rPr lang="en-US" altLang="zh-CN" sz="2800" baseline="-25000" dirty="0"/>
              <a:t>4</a:t>
            </a:r>
            <a:r>
              <a:rPr lang="en-US" altLang="zh-CN" sz="2800" dirty="0"/>
              <a:t>+3CO</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　</a:t>
            </a:r>
            <a:endParaRPr lang="en-US" altLang="zh-CN" sz="2800" dirty="0"/>
          </a:p>
          <a:p>
            <a:pPr>
              <a:lnSpc>
                <a:spcPct val="150000"/>
              </a:lnSpc>
            </a:pPr>
            <a:r>
              <a:rPr lang="en-US" altLang="zh-CN" sz="2800" dirty="0"/>
              <a:t>(3)①PbO</a:t>
            </a:r>
            <a:r>
              <a:rPr lang="en-US" altLang="zh-CN" sz="2800" baseline="-25000" dirty="0"/>
              <a:t>2</a:t>
            </a:r>
            <a:r>
              <a:rPr lang="en-US" altLang="zh-CN" sz="2800" dirty="0"/>
              <a:t>+4HCl(</a:t>
            </a:r>
            <a:r>
              <a:rPr lang="zh-CN" altLang="zh-CN" sz="2800" dirty="0"/>
              <a:t>浓</a:t>
            </a:r>
            <a:r>
              <a:rPr lang="en-US" altLang="zh-CN" sz="2800" dirty="0"/>
              <a:t>)           PbCl</a:t>
            </a:r>
            <a:r>
              <a:rPr lang="en-US" altLang="zh-CN" sz="2800" baseline="-25000" dirty="0"/>
              <a:t>2</a:t>
            </a:r>
            <a:r>
              <a:rPr lang="en-US" altLang="zh-CN" sz="2800" dirty="0"/>
              <a:t>+Cl</a:t>
            </a:r>
            <a:r>
              <a:rPr lang="en-US" altLang="zh-CN" sz="2800" baseline="-25000" dirty="0"/>
              <a:t>2</a:t>
            </a:r>
            <a:r>
              <a:rPr lang="en-US" altLang="zh-CN" sz="2800" dirty="0"/>
              <a:t>↑+2H</a:t>
            </a:r>
            <a:r>
              <a:rPr lang="en-US" altLang="zh-CN" sz="2800" baseline="-25000" dirty="0"/>
              <a:t>2</a:t>
            </a:r>
            <a:r>
              <a:rPr lang="en-US" altLang="zh-CN" sz="2800" dirty="0"/>
              <a:t>O</a:t>
            </a:r>
            <a:r>
              <a:rPr lang="zh-CN" altLang="zh-CN" sz="2800" dirty="0"/>
              <a:t>　</a:t>
            </a:r>
            <a:r>
              <a:rPr lang="en-US" altLang="zh-CN" sz="2800" dirty="0"/>
              <a:t> </a:t>
            </a:r>
          </a:p>
          <a:p>
            <a:pPr>
              <a:lnSpc>
                <a:spcPct val="150000"/>
              </a:lnSpc>
            </a:pPr>
            <a:r>
              <a:rPr lang="en-US" altLang="zh-CN" sz="2800" dirty="0"/>
              <a:t>②</a:t>
            </a:r>
            <a:r>
              <a:rPr lang="en-US" altLang="zh-CN" sz="2800" dirty="0" err="1"/>
              <a:t>PbO+ClO</a:t>
            </a:r>
            <a:r>
              <a:rPr lang="en-US" altLang="zh-CN" sz="2800" baseline="30000" dirty="0"/>
              <a:t>-             </a:t>
            </a:r>
            <a:r>
              <a:rPr lang="en-US" altLang="zh-CN" sz="2800" dirty="0"/>
              <a:t>PbO</a:t>
            </a:r>
            <a:r>
              <a:rPr lang="en-US" altLang="zh-CN" sz="2800" baseline="-25000" dirty="0"/>
              <a:t>2</a:t>
            </a:r>
            <a:r>
              <a:rPr lang="en-US" altLang="zh-CN" sz="2800" dirty="0"/>
              <a:t>+Cl</a:t>
            </a:r>
            <a:r>
              <a:rPr lang="en-US" altLang="zh-CN" sz="2800" baseline="30000" dirty="0"/>
              <a:t>-</a:t>
            </a:r>
            <a:endParaRPr lang="zh-CN" altLang="zh-CN" sz="2800" dirty="0"/>
          </a:p>
        </p:txBody>
      </p:sp>
      <p:pic>
        <p:nvPicPr>
          <p:cNvPr id="23" name="图片 22">
            <a:extLst>
              <a:ext uri="{FF2B5EF4-FFF2-40B4-BE49-F238E27FC236}">
                <a16:creationId xmlns="" xmlns:a16="http://schemas.microsoft.com/office/drawing/2014/main" id="{9E7AF50E-1287-4EC9-A062-742ADE42915A}"/>
              </a:ext>
            </a:extLst>
          </p:cNvPr>
          <p:cNvPicPr/>
          <p:nvPr/>
        </p:nvPicPr>
        <p:blipFill>
          <a:blip r:embed="rId2"/>
          <a:stretch>
            <a:fillRect/>
          </a:stretch>
        </p:blipFill>
        <p:spPr>
          <a:xfrm>
            <a:off x="4652962" y="2354705"/>
            <a:ext cx="681038" cy="613921"/>
          </a:xfrm>
          <a:prstGeom prst="rect">
            <a:avLst/>
          </a:prstGeom>
        </p:spPr>
      </p:pic>
      <p:pic>
        <p:nvPicPr>
          <p:cNvPr id="24" name="图片 23">
            <a:extLst>
              <a:ext uri="{FF2B5EF4-FFF2-40B4-BE49-F238E27FC236}">
                <a16:creationId xmlns="" xmlns:a16="http://schemas.microsoft.com/office/drawing/2014/main" id="{C19F80F1-8D0D-4BE6-8A9E-4162C4A31CBE}"/>
              </a:ext>
            </a:extLst>
          </p:cNvPr>
          <p:cNvPicPr/>
          <p:nvPr/>
        </p:nvPicPr>
        <p:blipFill>
          <a:blip r:embed="rId3"/>
          <a:stretch>
            <a:fillRect/>
          </a:stretch>
        </p:blipFill>
        <p:spPr>
          <a:xfrm>
            <a:off x="3681412" y="2990849"/>
            <a:ext cx="689965" cy="621969"/>
          </a:xfrm>
          <a:prstGeom prst="rect">
            <a:avLst/>
          </a:prstGeom>
        </p:spPr>
      </p:pic>
      <p:pic>
        <p:nvPicPr>
          <p:cNvPr id="25" name="图片 24">
            <a:extLst>
              <a:ext uri="{FF2B5EF4-FFF2-40B4-BE49-F238E27FC236}">
                <a16:creationId xmlns="" xmlns:a16="http://schemas.microsoft.com/office/drawing/2014/main" id="{1B311C1F-C9B7-4C80-A864-7CEA587A364E}"/>
              </a:ext>
            </a:extLst>
          </p:cNvPr>
          <p:cNvPicPr/>
          <p:nvPr/>
        </p:nvPicPr>
        <p:blipFill>
          <a:blip r:embed="rId4"/>
          <a:stretch>
            <a:fillRect/>
          </a:stretch>
        </p:blipFill>
        <p:spPr>
          <a:xfrm>
            <a:off x="2443162" y="3823969"/>
            <a:ext cx="623888" cy="354441"/>
          </a:xfrm>
          <a:prstGeom prst="rect">
            <a:avLst/>
          </a:prstGeom>
        </p:spPr>
      </p:pic>
      <p:sp>
        <p:nvSpPr>
          <p:cNvPr id="9" name="矩形 8">
            <a:extLst>
              <a:ext uri="{FF2B5EF4-FFF2-40B4-BE49-F238E27FC236}">
                <a16:creationId xmlns="" xmlns:a16="http://schemas.microsoft.com/office/drawing/2014/main" id="{3D526B7A-04D3-4950-8678-F4BAAC90C468}"/>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3505927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5"/>
          <a:stretch>
            <a:fillRect/>
          </a:stretch>
        </p:blipFill>
        <p:spPr>
          <a:xfrm>
            <a:off x="2280896" y="1784713"/>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氧化还原反应中的基本概念</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常见的氧化剂与还原剂</a:t>
            </a:r>
          </a:p>
        </p:txBody>
      </p:sp>
    </p:spTree>
    <p:extLst>
      <p:ext uri="{BB962C8B-B14F-4D97-AF65-F5344CB8AC3E}">
        <p14:creationId xmlns:p14="http://schemas.microsoft.com/office/powerpoint/2010/main" val="284340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662233"/>
          </a:xfrm>
          <a:prstGeom prst="rect">
            <a:avLst/>
          </a:prstGeom>
        </p:spPr>
        <p:txBody>
          <a:bodyPr wrap="square">
            <a:spAutoFit/>
          </a:bodyPr>
          <a:lstStyle/>
          <a:p>
            <a:pPr>
              <a:lnSpc>
                <a:spcPct val="150000"/>
              </a:lnSpc>
            </a:pPr>
            <a:r>
              <a:rPr lang="zh-CN" altLang="zh-CN" sz="2800" dirty="0"/>
              <a:t> </a:t>
            </a:r>
            <a:r>
              <a:rPr lang="en-US" altLang="zh-CN" sz="2800" b="1" dirty="0"/>
              <a:t>1.</a:t>
            </a:r>
            <a:r>
              <a:rPr lang="zh-CN" altLang="zh-CN" sz="2800" b="1" dirty="0"/>
              <a:t>氧化还原反应的本质和特征</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59563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氧化还原反应中的基本概念</a:t>
            </a:r>
            <a:endParaRPr lang="en-US" altLang="zh-CN" sz="2800" dirty="0">
              <a:solidFill>
                <a:srgbClr val="DA251C"/>
              </a:solidFill>
            </a:endParaRPr>
          </a:p>
        </p:txBody>
      </p:sp>
      <p:pic>
        <p:nvPicPr>
          <p:cNvPr id="9" name="YBTWDTSD118-1T.jpg" descr="id:2147517115;FounderCES">
            <a:extLst>
              <a:ext uri="{FF2B5EF4-FFF2-40B4-BE49-F238E27FC236}">
                <a16:creationId xmlns="" xmlns:a16="http://schemas.microsoft.com/office/drawing/2014/main" id="{70E6275A-02E4-4FF5-B167-642A0A047533}"/>
              </a:ext>
            </a:extLst>
          </p:cNvPr>
          <p:cNvPicPr/>
          <p:nvPr/>
        </p:nvPicPr>
        <p:blipFill>
          <a:blip r:embed="rId2"/>
          <a:stretch>
            <a:fillRect/>
          </a:stretch>
        </p:blipFill>
        <p:spPr>
          <a:xfrm>
            <a:off x="2278073" y="2129790"/>
            <a:ext cx="7635853" cy="1335723"/>
          </a:xfrm>
          <a:prstGeom prst="rect">
            <a:avLst/>
          </a:prstGeom>
        </p:spPr>
      </p:pic>
    </p:spTree>
    <p:extLst>
      <p:ext uri="{BB962C8B-B14F-4D97-AF65-F5344CB8AC3E}">
        <p14:creationId xmlns:p14="http://schemas.microsoft.com/office/powerpoint/2010/main" val="63668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fhx001.jpg" descr="id:2147517122;FounderCES">
            <a:extLst>
              <a:ext uri="{FF2B5EF4-FFF2-40B4-BE49-F238E27FC236}">
                <a16:creationId xmlns="" xmlns:a16="http://schemas.microsoft.com/office/drawing/2014/main" id="{BC5A6A2C-17A5-4382-A552-294E9BF8E592}"/>
              </a:ext>
            </a:extLst>
          </p:cNvPr>
          <p:cNvPicPr/>
          <p:nvPr/>
        </p:nvPicPr>
        <p:blipFill>
          <a:blip r:embed="rId2"/>
          <a:stretch>
            <a:fillRect/>
          </a:stretch>
        </p:blipFill>
        <p:spPr>
          <a:xfrm>
            <a:off x="2622884" y="1479884"/>
            <a:ext cx="7328122" cy="5102690"/>
          </a:xfrm>
          <a:prstGeom prst="rect">
            <a:avLst/>
          </a:prstGeom>
        </p:spPr>
      </p:pic>
      <p:sp>
        <p:nvSpPr>
          <p:cNvPr id="9" name="矩形 8">
            <a:extLst>
              <a:ext uri="{FF2B5EF4-FFF2-40B4-BE49-F238E27FC236}">
                <a16:creationId xmlns="" xmlns:a16="http://schemas.microsoft.com/office/drawing/2014/main" id="{43902832-D0C8-4DE7-BF89-916763572994}"/>
              </a:ext>
            </a:extLst>
          </p:cNvPr>
          <p:cNvSpPr/>
          <p:nvPr/>
        </p:nvSpPr>
        <p:spPr>
          <a:xfrm>
            <a:off x="468087" y="729341"/>
            <a:ext cx="11723913" cy="662233"/>
          </a:xfrm>
          <a:prstGeom prst="rect">
            <a:avLst/>
          </a:prstGeom>
        </p:spPr>
        <p:txBody>
          <a:bodyPr wrap="square">
            <a:spAutoFit/>
          </a:bodyPr>
          <a:lstStyle/>
          <a:p>
            <a:pPr>
              <a:lnSpc>
                <a:spcPct val="150000"/>
              </a:lnSpc>
            </a:pPr>
            <a:r>
              <a:rPr lang="en-US" altLang="zh-CN" sz="2800" b="1" dirty="0"/>
              <a:t>2.</a:t>
            </a:r>
            <a:r>
              <a:rPr lang="zh-CN" altLang="zh-CN" sz="2800" b="1" dirty="0"/>
              <a:t>氧化还原反应中基本概念之间的联系</a:t>
            </a:r>
          </a:p>
        </p:txBody>
      </p:sp>
      <p:sp>
        <p:nvSpPr>
          <p:cNvPr id="10" name="矩形 9">
            <a:extLst>
              <a:ext uri="{FF2B5EF4-FFF2-40B4-BE49-F238E27FC236}">
                <a16:creationId xmlns="" xmlns:a16="http://schemas.microsoft.com/office/drawing/2014/main" id="{A9BA1D9F-C8DB-492A-9723-522B8AE237F6}"/>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92200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F763762-90BD-483D-ABEB-7171784AEFCA}"/>
              </a:ext>
            </a:extLst>
          </p:cNvPr>
          <p:cNvSpPr/>
          <p:nvPr/>
        </p:nvSpPr>
        <p:spPr>
          <a:xfrm>
            <a:off x="355600" y="1041693"/>
            <a:ext cx="11506200" cy="4616648"/>
          </a:xfrm>
          <a:prstGeom prst="rect">
            <a:avLst/>
          </a:prstGeom>
        </p:spPr>
        <p:txBody>
          <a:bodyPr wrap="square">
            <a:spAutoFit/>
          </a:bodyPr>
          <a:lstStyle/>
          <a:p>
            <a:pPr>
              <a:lnSpc>
                <a:spcPct val="150000"/>
              </a:lnSpc>
            </a:pPr>
            <a:r>
              <a:rPr lang="zh-CN" altLang="en-US" sz="2800" b="1" dirty="0">
                <a:solidFill>
                  <a:srgbClr val="DA251C"/>
                </a:solidFill>
                <a:cs typeface="Times New Roman" panose="02020603050405020304" pitchFamily="18" charset="0"/>
              </a:rPr>
              <a:t>拓展</a:t>
            </a:r>
            <a:r>
              <a:rPr lang="zh-CN" altLang="en-US" sz="2800" b="1" dirty="0" smtClean="0">
                <a:solidFill>
                  <a:srgbClr val="DA251C"/>
                </a:solidFill>
                <a:cs typeface="Times New Roman" panose="02020603050405020304" pitchFamily="18" charset="0"/>
              </a:rPr>
              <a:t>延伸 </a:t>
            </a:r>
            <a:endParaRPr lang="en-US" altLang="zh-CN" sz="2800" b="1" dirty="0">
              <a:solidFill>
                <a:srgbClr val="DA251C"/>
              </a:solidFill>
              <a:cs typeface="Times New Roman" panose="02020603050405020304" pitchFamily="18" charset="0"/>
            </a:endParaRPr>
          </a:p>
          <a:p>
            <a:pPr>
              <a:lnSpc>
                <a:spcPct val="150000"/>
              </a:lnSpc>
            </a:pPr>
            <a:r>
              <a:rPr lang="en-US" altLang="zh-CN" sz="2800" dirty="0"/>
              <a:t>1.</a:t>
            </a:r>
            <a:r>
              <a:rPr lang="zh-CN" altLang="zh-CN" sz="2800" dirty="0"/>
              <a:t>在一个氧化还原反应中</a:t>
            </a:r>
            <a:r>
              <a:rPr lang="en-US" altLang="zh-CN" sz="2800" dirty="0"/>
              <a:t>,</a:t>
            </a:r>
            <a:r>
              <a:rPr lang="zh-CN" altLang="zh-CN" sz="2800" dirty="0"/>
              <a:t>氧化反应与还原反应同时发生</a:t>
            </a:r>
            <a:r>
              <a:rPr lang="en-US" altLang="zh-CN" sz="2800" dirty="0"/>
              <a:t>,</a:t>
            </a:r>
            <a:r>
              <a:rPr lang="zh-CN" altLang="zh-CN" sz="2800" dirty="0"/>
              <a:t>二者对立统一。</a:t>
            </a:r>
          </a:p>
          <a:p>
            <a:pPr>
              <a:lnSpc>
                <a:spcPct val="150000"/>
              </a:lnSpc>
              <a:spcAft>
                <a:spcPts val="0"/>
              </a:spcAft>
            </a:pPr>
            <a:r>
              <a:rPr lang="en-US" altLang="zh-CN" sz="2800" dirty="0"/>
              <a:t>2.</a:t>
            </a:r>
            <a:r>
              <a:rPr lang="zh-CN" altLang="zh-CN" sz="2800" dirty="0"/>
              <a:t>在有机反应中</a:t>
            </a:r>
            <a:r>
              <a:rPr lang="en-US" altLang="zh-CN" sz="2800" dirty="0"/>
              <a:t>,</a:t>
            </a:r>
            <a:r>
              <a:rPr lang="zh-CN" altLang="zh-CN" sz="2800" dirty="0"/>
              <a:t>凡是得氧或去氢</a:t>
            </a:r>
            <a:r>
              <a:rPr lang="en-US" altLang="zh-CN" sz="2800" dirty="0"/>
              <a:t>(</a:t>
            </a:r>
            <a:r>
              <a:rPr lang="zh-CN" altLang="zh-CN" sz="2800" dirty="0"/>
              <a:t>碳元素化合价升高</a:t>
            </a:r>
            <a:r>
              <a:rPr lang="en-US" altLang="zh-CN" sz="2800" dirty="0"/>
              <a:t>)</a:t>
            </a:r>
            <a:r>
              <a:rPr lang="zh-CN" altLang="zh-CN" sz="2800" dirty="0"/>
              <a:t>的反应都叫作氧化反应</a:t>
            </a:r>
            <a:r>
              <a:rPr lang="en-US" altLang="zh-CN" sz="2800" dirty="0"/>
              <a:t>,</a:t>
            </a:r>
            <a:r>
              <a:rPr lang="zh-CN" altLang="zh-CN" sz="2800" dirty="0"/>
              <a:t>如烃、醇、醛的氧化反应等</a:t>
            </a:r>
            <a:r>
              <a:rPr lang="en-US" altLang="zh-CN" sz="2800" dirty="0"/>
              <a:t>;</a:t>
            </a:r>
            <a:r>
              <a:rPr lang="zh-CN" altLang="zh-CN" sz="2800" dirty="0"/>
              <a:t>凡是去氧或加氢</a:t>
            </a:r>
            <a:r>
              <a:rPr lang="en-US" altLang="zh-CN" sz="2800" dirty="0"/>
              <a:t>(</a:t>
            </a:r>
            <a:r>
              <a:rPr lang="zh-CN" altLang="zh-CN" sz="2800" dirty="0"/>
              <a:t>碳元素化合价降低</a:t>
            </a:r>
            <a:r>
              <a:rPr lang="en-US" altLang="zh-CN" sz="2800" dirty="0"/>
              <a:t>)</a:t>
            </a:r>
            <a:r>
              <a:rPr lang="zh-CN" altLang="zh-CN" sz="2800" dirty="0"/>
              <a:t>的反应都叫作还原反应</a:t>
            </a:r>
            <a:r>
              <a:rPr lang="en-US" altLang="zh-CN" sz="2800" dirty="0"/>
              <a:t>,</a:t>
            </a:r>
            <a:r>
              <a:rPr lang="zh-CN" altLang="zh-CN" sz="2800" dirty="0"/>
              <a:t>如醛的加氢反应等。</a:t>
            </a:r>
          </a:p>
          <a:p>
            <a:pPr>
              <a:lnSpc>
                <a:spcPct val="150000"/>
              </a:lnSpc>
              <a:spcAft>
                <a:spcPts val="0"/>
              </a:spcAft>
            </a:pPr>
            <a:r>
              <a:rPr lang="en-US" altLang="zh-CN" sz="2800" dirty="0"/>
              <a:t>3.</a:t>
            </a:r>
            <a:r>
              <a:rPr lang="zh-CN" altLang="zh-CN" sz="2800" dirty="0"/>
              <a:t>在原电池中</a:t>
            </a:r>
            <a:r>
              <a:rPr lang="en-US" altLang="zh-CN" sz="2800" dirty="0"/>
              <a:t>,</a:t>
            </a:r>
            <a:r>
              <a:rPr lang="zh-CN" altLang="zh-CN" sz="2800" dirty="0"/>
              <a:t>负极发生的反应是氧化反应</a:t>
            </a:r>
            <a:r>
              <a:rPr lang="en-US" altLang="zh-CN" sz="2800" dirty="0"/>
              <a:t>,</a:t>
            </a:r>
            <a:r>
              <a:rPr lang="zh-CN" altLang="zh-CN" sz="2800" dirty="0"/>
              <a:t>正极发生的反应是还原反应。</a:t>
            </a:r>
          </a:p>
          <a:p>
            <a:pPr>
              <a:lnSpc>
                <a:spcPct val="150000"/>
              </a:lnSpc>
              <a:spcAft>
                <a:spcPts val="0"/>
              </a:spcAft>
            </a:pPr>
            <a:r>
              <a:rPr lang="en-US" altLang="zh-CN" sz="2800" dirty="0"/>
              <a:t>4.</a:t>
            </a:r>
            <a:r>
              <a:rPr lang="zh-CN" altLang="zh-CN" sz="2800" dirty="0"/>
              <a:t>在电解池中</a:t>
            </a:r>
            <a:r>
              <a:rPr lang="en-US" altLang="zh-CN" sz="2800" dirty="0"/>
              <a:t>,</a:t>
            </a:r>
            <a:r>
              <a:rPr lang="zh-CN" altLang="zh-CN" sz="2800" dirty="0"/>
              <a:t>阳极发生的反应是氧化反应</a:t>
            </a:r>
            <a:r>
              <a:rPr lang="en-US" altLang="zh-CN" sz="2800" dirty="0"/>
              <a:t>,</a:t>
            </a:r>
            <a:r>
              <a:rPr lang="zh-CN" altLang="zh-CN" sz="2800" dirty="0"/>
              <a:t>阴极发生的反应是还原反应。</a:t>
            </a:r>
          </a:p>
        </p:txBody>
      </p:sp>
      <p:sp>
        <p:nvSpPr>
          <p:cNvPr id="9" name="矩形 8">
            <a:extLst>
              <a:ext uri="{FF2B5EF4-FFF2-40B4-BE49-F238E27FC236}">
                <a16:creationId xmlns="" xmlns:a16="http://schemas.microsoft.com/office/drawing/2014/main" id="{09F9477B-2740-4B76-98CC-A944D29FDF49}"/>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9171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949904"/>
            <a:ext cx="11723913" cy="662233"/>
          </a:xfrm>
          <a:prstGeom prst="rect">
            <a:avLst/>
          </a:prstGeom>
        </p:spPr>
        <p:txBody>
          <a:bodyPr wrap="square">
            <a:spAutoFit/>
          </a:bodyPr>
          <a:lstStyle/>
          <a:p>
            <a:pPr>
              <a:lnSpc>
                <a:spcPct val="150000"/>
              </a:lnSpc>
            </a:pPr>
            <a:r>
              <a:rPr lang="en-US" altLang="zh-CN" sz="2800" b="1" dirty="0"/>
              <a:t>3.</a:t>
            </a:r>
            <a:r>
              <a:rPr lang="zh-CN" altLang="zh-CN" sz="2800" b="1" dirty="0"/>
              <a:t>氧化还原反应与四种基本反应类型的关系</a:t>
            </a:r>
          </a:p>
        </p:txBody>
      </p:sp>
      <p:pic>
        <p:nvPicPr>
          <p:cNvPr id="11" name="YBTWDTSD118-2T.jpg" descr="id:2147517136;FounderCES">
            <a:extLst>
              <a:ext uri="{FF2B5EF4-FFF2-40B4-BE49-F238E27FC236}">
                <a16:creationId xmlns="" xmlns:a16="http://schemas.microsoft.com/office/drawing/2014/main" id="{70DCD8B8-EA89-4171-98E0-3C73F388DDD1}"/>
              </a:ext>
            </a:extLst>
          </p:cNvPr>
          <p:cNvPicPr/>
          <p:nvPr/>
        </p:nvPicPr>
        <p:blipFill>
          <a:blip r:embed="rId2"/>
          <a:stretch>
            <a:fillRect/>
          </a:stretch>
        </p:blipFill>
        <p:spPr>
          <a:xfrm>
            <a:off x="2736461" y="2032318"/>
            <a:ext cx="6719077" cy="3058908"/>
          </a:xfrm>
          <a:prstGeom prst="rect">
            <a:avLst/>
          </a:prstGeom>
        </p:spPr>
      </p:pic>
      <p:sp>
        <p:nvSpPr>
          <p:cNvPr id="9" name="矩形 8">
            <a:extLst>
              <a:ext uri="{FF2B5EF4-FFF2-40B4-BE49-F238E27FC236}">
                <a16:creationId xmlns="" xmlns:a16="http://schemas.microsoft.com/office/drawing/2014/main" id="{5334A278-1713-4433-9D66-E4F31BBF103D}"/>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446861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440F569D-8445-42F1-9138-34DD1A9F0648}"/>
              </a:ext>
            </a:extLst>
          </p:cNvPr>
          <p:cNvSpPr/>
          <p:nvPr/>
        </p:nvSpPr>
        <p:spPr>
          <a:xfrm>
            <a:off x="355600" y="1041693"/>
            <a:ext cx="11506200" cy="2677656"/>
          </a:xfrm>
          <a:prstGeom prst="rect">
            <a:avLst/>
          </a:prstGeom>
        </p:spPr>
        <p:txBody>
          <a:bodyPr wrap="square">
            <a:spAutoFit/>
          </a:bodyPr>
          <a:lstStyle/>
          <a:p>
            <a:pPr>
              <a:lnSpc>
                <a:spcPct val="150000"/>
              </a:lnSpc>
            </a:pPr>
            <a:r>
              <a:rPr lang="zh-CN" altLang="en-US" sz="2800" b="1" dirty="0" smtClean="0">
                <a:solidFill>
                  <a:srgbClr val="DA251C"/>
                </a:solidFill>
                <a:cs typeface="Times New Roman" panose="02020603050405020304" pitchFamily="18" charset="0"/>
              </a:rPr>
              <a:t>特别提醒 </a:t>
            </a:r>
            <a:endParaRPr lang="en-US" altLang="zh-CN" sz="2800" b="1" dirty="0">
              <a:solidFill>
                <a:srgbClr val="DA251C"/>
              </a:solidFill>
              <a:cs typeface="Times New Roman" panose="02020603050405020304" pitchFamily="18" charset="0"/>
            </a:endParaRPr>
          </a:p>
          <a:p>
            <a:pPr>
              <a:lnSpc>
                <a:spcPct val="150000"/>
              </a:lnSpc>
            </a:pPr>
            <a:r>
              <a:rPr lang="en-US" altLang="zh-CN" sz="2800" dirty="0"/>
              <a:t>1.</a:t>
            </a:r>
            <a:r>
              <a:rPr lang="zh-CN" altLang="zh-CN" sz="2800" dirty="0"/>
              <a:t>有单质参加或生成的化学反应</a:t>
            </a:r>
            <a:r>
              <a:rPr lang="en-US" altLang="zh-CN" sz="2800" dirty="0"/>
              <a:t>,</a:t>
            </a:r>
            <a:r>
              <a:rPr lang="zh-CN" altLang="zh-CN" sz="2800" dirty="0"/>
              <a:t>不一定是氧化还原反应。如</a:t>
            </a:r>
            <a:r>
              <a:rPr lang="en-US" altLang="zh-CN" sz="2800" dirty="0"/>
              <a:t>3O</a:t>
            </a:r>
            <a:r>
              <a:rPr lang="en-US" altLang="zh-CN" sz="2800" baseline="-25000" dirty="0"/>
              <a:t>2           </a:t>
            </a:r>
            <a:r>
              <a:rPr lang="en-US" altLang="zh-CN" sz="2800" dirty="0"/>
              <a:t>2O</a:t>
            </a:r>
            <a:r>
              <a:rPr lang="en-US" altLang="zh-CN" sz="2800" baseline="-25000" dirty="0"/>
              <a:t>3</a:t>
            </a:r>
            <a:r>
              <a:rPr lang="zh-CN" altLang="zh-CN" sz="2800" dirty="0"/>
              <a:t>。</a:t>
            </a:r>
            <a:r>
              <a:rPr lang="en-US" altLang="zh-CN" sz="2800" dirty="0"/>
              <a:t/>
            </a:r>
            <a:br>
              <a:rPr lang="en-US" altLang="zh-CN" sz="2800" dirty="0"/>
            </a:br>
            <a:r>
              <a:rPr lang="en-US" altLang="zh-CN" sz="2800" dirty="0"/>
              <a:t>2.</a:t>
            </a:r>
            <a:r>
              <a:rPr lang="zh-CN" altLang="zh-CN" sz="2800" dirty="0"/>
              <a:t>氧化性和还原性的强、弱不取决于得失电子的多少</a:t>
            </a:r>
            <a:r>
              <a:rPr lang="en-US" altLang="zh-CN" sz="2800" dirty="0"/>
              <a:t>,</a:t>
            </a:r>
            <a:r>
              <a:rPr lang="zh-CN" altLang="zh-CN" sz="2800" dirty="0"/>
              <a:t>如还原性强弱</a:t>
            </a:r>
            <a:r>
              <a:rPr lang="en-US" altLang="zh-CN" sz="2800" dirty="0"/>
              <a:t>:Na&gt;Mg&gt;Al;</a:t>
            </a:r>
            <a:r>
              <a:rPr lang="zh-CN" altLang="zh-CN" sz="2800" dirty="0"/>
              <a:t>失电子数</a:t>
            </a:r>
            <a:r>
              <a:rPr lang="en-US" altLang="zh-CN" sz="2800" dirty="0"/>
              <a:t>:Na&lt;Mg&lt;Al</a:t>
            </a:r>
            <a:r>
              <a:rPr lang="zh-CN" altLang="zh-CN" sz="2800" dirty="0"/>
              <a:t>。</a:t>
            </a:r>
          </a:p>
        </p:txBody>
      </p:sp>
      <p:pic>
        <p:nvPicPr>
          <p:cNvPr id="10" name="图片 9">
            <a:extLst>
              <a:ext uri="{FF2B5EF4-FFF2-40B4-BE49-F238E27FC236}">
                <a16:creationId xmlns="" xmlns:a16="http://schemas.microsoft.com/office/drawing/2014/main" id="{FEFA7545-6221-4A07-98A6-C5670E4C4621}"/>
              </a:ext>
            </a:extLst>
          </p:cNvPr>
          <p:cNvPicPr/>
          <p:nvPr/>
        </p:nvPicPr>
        <p:blipFill>
          <a:blip r:embed="rId2"/>
          <a:stretch>
            <a:fillRect/>
          </a:stretch>
        </p:blipFill>
        <p:spPr>
          <a:xfrm>
            <a:off x="10329862" y="1793557"/>
            <a:ext cx="515938" cy="465092"/>
          </a:xfrm>
          <a:prstGeom prst="rect">
            <a:avLst/>
          </a:prstGeom>
        </p:spPr>
      </p:pic>
      <p:sp>
        <p:nvSpPr>
          <p:cNvPr id="12" name="矩形 11">
            <a:extLst>
              <a:ext uri="{FF2B5EF4-FFF2-40B4-BE49-F238E27FC236}">
                <a16:creationId xmlns="" xmlns:a16="http://schemas.microsoft.com/office/drawing/2014/main" id="{A69BCAB0-E150-4C7E-A18C-7B5D92807974}"/>
              </a:ext>
            </a:extLst>
          </p:cNvPr>
          <p:cNvSpPr/>
          <p:nvPr/>
        </p:nvSpPr>
        <p:spPr>
          <a:xfrm>
            <a:off x="355600" y="3772193"/>
            <a:ext cx="11506200" cy="2601225"/>
          </a:xfrm>
          <a:prstGeom prst="rect">
            <a:avLst/>
          </a:prstGeom>
        </p:spPr>
        <p:txBody>
          <a:bodyPr wrap="square">
            <a:spAutoFit/>
          </a:bodyPr>
          <a:lstStyle/>
          <a:p>
            <a:pPr>
              <a:lnSpc>
                <a:spcPct val="150000"/>
              </a:lnSpc>
            </a:pPr>
            <a:r>
              <a:rPr lang="en-US" altLang="zh-CN" sz="2800" dirty="0"/>
              <a:t>4.</a:t>
            </a:r>
            <a:r>
              <a:rPr lang="zh-CN" altLang="zh-CN" sz="2800" dirty="0"/>
              <a:t>氧化还原反应中电子转移的方向和数目的表示方法 </a:t>
            </a:r>
          </a:p>
          <a:p>
            <a:pPr>
              <a:lnSpc>
                <a:spcPct val="150000"/>
              </a:lnSpc>
            </a:pPr>
            <a:r>
              <a:rPr lang="en-US" altLang="zh-CN" sz="2800" dirty="0"/>
              <a:t>(1)</a:t>
            </a:r>
            <a:r>
              <a:rPr lang="zh-CN" altLang="zh-CN" sz="2800" dirty="0"/>
              <a:t>双线桥法</a:t>
            </a:r>
          </a:p>
          <a:p>
            <a:pPr>
              <a:lnSpc>
                <a:spcPct val="150000"/>
              </a:lnSpc>
            </a:pPr>
            <a:r>
              <a:rPr lang="zh-CN" altLang="zh-CN" sz="2800" dirty="0"/>
              <a:t>双线桥法表示同一种元素原子在反应前后电子变化的情况</a:t>
            </a:r>
            <a:r>
              <a:rPr lang="en-US" altLang="zh-CN" sz="2800" dirty="0"/>
              <a:t>,</a:t>
            </a:r>
            <a:r>
              <a:rPr lang="zh-CN" altLang="zh-CN" sz="2800" dirty="0"/>
              <a:t>双线桥法的基本表示形式如下</a:t>
            </a:r>
            <a:r>
              <a:rPr lang="en-US" altLang="zh-CN" sz="2800" dirty="0"/>
              <a:t>:</a:t>
            </a:r>
            <a:endParaRPr lang="zh-CN" altLang="zh-CN" sz="2800" dirty="0"/>
          </a:p>
        </p:txBody>
      </p:sp>
      <p:sp>
        <p:nvSpPr>
          <p:cNvPr id="11" name="矩形 10">
            <a:extLst>
              <a:ext uri="{FF2B5EF4-FFF2-40B4-BE49-F238E27FC236}">
                <a16:creationId xmlns="" xmlns:a16="http://schemas.microsoft.com/office/drawing/2014/main" id="{D2DC7A7B-9839-4C88-B6CB-CB0E64A6A491}"/>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08961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A3EF2213-0145-485F-8E39-89A85660998B}"/>
              </a:ext>
            </a:extLst>
          </p:cNvPr>
          <p:cNvPicPr/>
          <p:nvPr/>
        </p:nvPicPr>
        <p:blipFill>
          <a:blip r:embed="rId2"/>
          <a:stretch>
            <a:fillRect/>
          </a:stretch>
        </p:blipFill>
        <p:spPr>
          <a:xfrm>
            <a:off x="2972028" y="1106170"/>
            <a:ext cx="6247943" cy="1840230"/>
          </a:xfrm>
          <a:prstGeom prst="rect">
            <a:avLst/>
          </a:prstGeom>
        </p:spPr>
      </p:pic>
      <p:sp>
        <p:nvSpPr>
          <p:cNvPr id="2" name="矩形 1">
            <a:extLst>
              <a:ext uri="{FF2B5EF4-FFF2-40B4-BE49-F238E27FC236}">
                <a16:creationId xmlns="" xmlns:a16="http://schemas.microsoft.com/office/drawing/2014/main" id="{DB720802-4938-4586-933D-E8C6C03034E2}"/>
              </a:ext>
            </a:extLst>
          </p:cNvPr>
          <p:cNvSpPr/>
          <p:nvPr/>
        </p:nvSpPr>
        <p:spPr>
          <a:xfrm>
            <a:off x="304800" y="3096181"/>
            <a:ext cx="11150600" cy="738664"/>
          </a:xfrm>
          <a:prstGeom prst="rect">
            <a:avLst/>
          </a:prstGeom>
        </p:spPr>
        <p:txBody>
          <a:bodyPr wrap="square">
            <a:spAutoFit/>
          </a:bodyPr>
          <a:lstStyle/>
          <a:p>
            <a:pPr>
              <a:lnSpc>
                <a:spcPct val="150000"/>
              </a:lnSpc>
            </a:pPr>
            <a:r>
              <a:rPr lang="zh-CN" altLang="zh-CN" sz="2800" dirty="0"/>
              <a:t>其中</a:t>
            </a:r>
            <a:r>
              <a:rPr lang="en-US" altLang="zh-CN" sz="2800" i="1" dirty="0"/>
              <a:t>n</a:t>
            </a:r>
            <a:r>
              <a:rPr lang="zh-CN" altLang="zh-CN" sz="2800" dirty="0"/>
              <a:t>表示得失电子的数目。如高温条件下木炭还原氧化铜的化学反应</a:t>
            </a:r>
            <a:r>
              <a:rPr lang="en-US" altLang="zh-CN" sz="2800" dirty="0"/>
              <a:t>:</a:t>
            </a:r>
            <a:endParaRPr lang="zh-CN" altLang="en-US" sz="2800" dirty="0"/>
          </a:p>
        </p:txBody>
      </p:sp>
      <p:pic>
        <p:nvPicPr>
          <p:cNvPr id="13" name="图片 12">
            <a:extLst>
              <a:ext uri="{FF2B5EF4-FFF2-40B4-BE49-F238E27FC236}">
                <a16:creationId xmlns="" xmlns:a16="http://schemas.microsoft.com/office/drawing/2014/main" id="{235B487F-F92C-476A-89C7-CE4F54E63DFE}"/>
              </a:ext>
            </a:extLst>
          </p:cNvPr>
          <p:cNvPicPr/>
          <p:nvPr/>
        </p:nvPicPr>
        <p:blipFill>
          <a:blip r:embed="rId3"/>
          <a:stretch>
            <a:fillRect/>
          </a:stretch>
        </p:blipFill>
        <p:spPr>
          <a:xfrm>
            <a:off x="3926840" y="4039234"/>
            <a:ext cx="4338320" cy="2227183"/>
          </a:xfrm>
          <a:prstGeom prst="rect">
            <a:avLst/>
          </a:prstGeom>
        </p:spPr>
      </p:pic>
      <p:sp>
        <p:nvSpPr>
          <p:cNvPr id="9" name="矩形 8">
            <a:extLst>
              <a:ext uri="{FF2B5EF4-FFF2-40B4-BE49-F238E27FC236}">
                <a16:creationId xmlns="" xmlns:a16="http://schemas.microsoft.com/office/drawing/2014/main" id="{21061408-922D-4EE3-A973-A341BBD57BA6}"/>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12900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78F5C447-FDA1-454B-B855-B47B14FFF740}"/>
              </a:ext>
            </a:extLst>
          </p:cNvPr>
          <p:cNvSpPr/>
          <p:nvPr/>
        </p:nvSpPr>
        <p:spPr>
          <a:xfrm>
            <a:off x="355600" y="1041693"/>
            <a:ext cx="11506200" cy="4616648"/>
          </a:xfrm>
          <a:prstGeom prst="rect">
            <a:avLst/>
          </a:prstGeom>
        </p:spPr>
        <p:txBody>
          <a:bodyPr wrap="square">
            <a:spAutoFit/>
          </a:bodyPr>
          <a:lstStyle/>
          <a:p>
            <a:pPr>
              <a:lnSpc>
                <a:spcPct val="150000"/>
              </a:lnSpc>
            </a:pPr>
            <a:r>
              <a:rPr lang="zh-CN" altLang="en-US" sz="2800" b="1" dirty="0">
                <a:solidFill>
                  <a:srgbClr val="DA251C"/>
                </a:solidFill>
                <a:cs typeface="Times New Roman" panose="02020603050405020304" pitchFamily="18" charset="0"/>
              </a:rPr>
              <a:t>特别</a:t>
            </a:r>
            <a:r>
              <a:rPr lang="zh-CN" altLang="en-US" sz="2800" b="1" dirty="0" smtClean="0">
                <a:solidFill>
                  <a:srgbClr val="DA251C"/>
                </a:solidFill>
                <a:cs typeface="Times New Roman" panose="02020603050405020304" pitchFamily="18" charset="0"/>
              </a:rPr>
              <a:t>提醒 </a:t>
            </a:r>
            <a:endParaRPr lang="en-US" altLang="zh-CN" sz="2800" b="1" dirty="0">
              <a:solidFill>
                <a:srgbClr val="DA251C"/>
              </a:solidFill>
              <a:cs typeface="Times New Roman" panose="02020603050405020304" pitchFamily="18" charset="0"/>
            </a:endParaRPr>
          </a:p>
          <a:p>
            <a:pPr algn="ctr">
              <a:lnSpc>
                <a:spcPct val="150000"/>
              </a:lnSpc>
            </a:pPr>
            <a:r>
              <a:rPr lang="zh-CN" altLang="zh-CN" sz="2800" b="1" dirty="0"/>
              <a:t>双线桥法表示的注意事项</a:t>
            </a:r>
          </a:p>
          <a:p>
            <a:pPr>
              <a:lnSpc>
                <a:spcPct val="150000"/>
              </a:lnSpc>
            </a:pPr>
            <a:r>
              <a:rPr lang="en-US" altLang="zh-CN" sz="2800" dirty="0"/>
              <a:t>1.</a:t>
            </a:r>
            <a:r>
              <a:rPr lang="zh-CN" altLang="zh-CN" sz="2800" dirty="0"/>
              <a:t>箭头必须由反应物指向生成物</a:t>
            </a:r>
            <a:r>
              <a:rPr lang="en-US" altLang="zh-CN" sz="2800" dirty="0"/>
              <a:t>,</a:t>
            </a:r>
            <a:r>
              <a:rPr lang="zh-CN" altLang="zh-CN" sz="2800" dirty="0"/>
              <a:t>且两端对准同种元素。</a:t>
            </a:r>
          </a:p>
          <a:p>
            <a:pPr>
              <a:lnSpc>
                <a:spcPct val="150000"/>
              </a:lnSpc>
            </a:pPr>
            <a:r>
              <a:rPr lang="en-US" altLang="zh-CN" sz="2800" dirty="0"/>
              <a:t>2.</a:t>
            </a:r>
            <a:r>
              <a:rPr lang="zh-CN" altLang="zh-CN" sz="2800" dirty="0"/>
              <a:t>必须注明</a:t>
            </a:r>
            <a:r>
              <a:rPr lang="en-US" altLang="zh-CN" sz="2800" dirty="0"/>
              <a:t>“</a:t>
            </a:r>
            <a:r>
              <a:rPr lang="zh-CN" altLang="zh-CN" sz="2800" dirty="0"/>
              <a:t>得到</a:t>
            </a:r>
            <a:r>
              <a:rPr lang="en-US" altLang="zh-CN" sz="2800" dirty="0"/>
              <a:t>”</a:t>
            </a:r>
            <a:r>
              <a:rPr lang="zh-CN" altLang="zh-CN" sz="2800" dirty="0"/>
              <a:t>或</a:t>
            </a:r>
            <a:r>
              <a:rPr lang="en-US" altLang="zh-CN" sz="2800" dirty="0"/>
              <a:t>“</a:t>
            </a:r>
            <a:r>
              <a:rPr lang="zh-CN" altLang="zh-CN" sz="2800" dirty="0"/>
              <a:t>失去</a:t>
            </a:r>
            <a:r>
              <a:rPr lang="en-US" altLang="zh-CN" sz="2800" dirty="0"/>
              <a:t>”,</a:t>
            </a:r>
            <a:r>
              <a:rPr lang="zh-CN" altLang="zh-CN" sz="2800" dirty="0"/>
              <a:t>且得失电子总数相等。</a:t>
            </a:r>
          </a:p>
          <a:p>
            <a:pPr>
              <a:lnSpc>
                <a:spcPct val="150000"/>
              </a:lnSpc>
            </a:pPr>
            <a:r>
              <a:rPr lang="en-US" altLang="zh-CN" sz="2800" dirty="0"/>
              <a:t>3.</a:t>
            </a:r>
            <a:r>
              <a:rPr lang="zh-CN" altLang="zh-CN" sz="2800" dirty="0"/>
              <a:t>得失电子数目的正确表述是</a:t>
            </a:r>
            <a:r>
              <a:rPr lang="en-US" altLang="zh-CN" sz="2800" i="1" dirty="0" err="1"/>
              <a:t>a×b</a:t>
            </a:r>
            <a:r>
              <a:rPr lang="en-US" altLang="zh-CN" sz="2800" dirty="0" err="1"/>
              <a:t>e</a:t>
            </a:r>
            <a:r>
              <a:rPr lang="en-US" altLang="zh-CN" sz="2800" baseline="30000" dirty="0"/>
              <a:t>-</a:t>
            </a:r>
            <a:r>
              <a:rPr lang="en-US" altLang="zh-CN" sz="2800" dirty="0"/>
              <a:t>,</a:t>
            </a:r>
            <a:r>
              <a:rPr lang="en-US" altLang="zh-CN" sz="2800" i="1" dirty="0"/>
              <a:t>a</a:t>
            </a:r>
            <a:r>
              <a:rPr lang="zh-CN" altLang="zh-CN" sz="2800" dirty="0"/>
              <a:t>表示失或得电子的原子数目</a:t>
            </a:r>
            <a:r>
              <a:rPr lang="en-US" altLang="zh-CN" sz="2800" dirty="0"/>
              <a:t>,</a:t>
            </a:r>
            <a:r>
              <a:rPr lang="en-US" altLang="zh-CN" sz="2800" i="1" dirty="0"/>
              <a:t>b</a:t>
            </a:r>
            <a:r>
              <a:rPr lang="zh-CN" altLang="zh-CN" sz="2800" dirty="0"/>
              <a:t>表示每个原子失去或得到的电子数目</a:t>
            </a:r>
            <a:r>
              <a:rPr lang="en-US" altLang="zh-CN" sz="2800" dirty="0"/>
              <a:t>(</a:t>
            </a:r>
            <a:r>
              <a:rPr lang="zh-CN" altLang="zh-CN" sz="2800" dirty="0"/>
              <a:t>化合价升高或降低的数目</a:t>
            </a:r>
            <a:r>
              <a:rPr lang="en-US" altLang="zh-CN" sz="2800" dirty="0"/>
              <a:t>),</a:t>
            </a:r>
            <a:r>
              <a:rPr lang="zh-CN" altLang="zh-CN" sz="2800" dirty="0"/>
              <a:t>当</a:t>
            </a:r>
            <a:r>
              <a:rPr lang="en-US" altLang="zh-CN" sz="2800" i="1" dirty="0"/>
              <a:t>a</a:t>
            </a:r>
            <a:r>
              <a:rPr lang="zh-CN" altLang="zh-CN" sz="2800" dirty="0"/>
              <a:t>或</a:t>
            </a:r>
            <a:r>
              <a:rPr lang="en-US" altLang="zh-CN" sz="2800" i="1" dirty="0"/>
              <a:t>b</a:t>
            </a:r>
            <a:r>
              <a:rPr lang="zh-CN" altLang="zh-CN" sz="2800" dirty="0"/>
              <a:t>为</a:t>
            </a:r>
            <a:r>
              <a:rPr lang="en-US" altLang="zh-CN" sz="2800" dirty="0"/>
              <a:t>1</a:t>
            </a:r>
            <a:r>
              <a:rPr lang="zh-CN" altLang="zh-CN" sz="2800" dirty="0"/>
              <a:t>时</a:t>
            </a:r>
            <a:r>
              <a:rPr lang="en-US" altLang="zh-CN" sz="2800" dirty="0"/>
              <a:t>,</a:t>
            </a:r>
            <a:r>
              <a:rPr lang="zh-CN" altLang="zh-CN" sz="2800" dirty="0"/>
              <a:t>可以省略。</a:t>
            </a:r>
          </a:p>
        </p:txBody>
      </p:sp>
      <p:sp>
        <p:nvSpPr>
          <p:cNvPr id="10" name="矩形 9">
            <a:extLst>
              <a:ext uri="{FF2B5EF4-FFF2-40B4-BE49-F238E27FC236}">
                <a16:creationId xmlns="" xmlns:a16="http://schemas.microsoft.com/office/drawing/2014/main" id="{013BC4F3-A513-451E-9929-AC6BCFC969F4}"/>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964487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78F5C447-FDA1-454B-B855-B47B14FFF740}"/>
              </a:ext>
            </a:extLst>
          </p:cNvPr>
          <p:cNvSpPr/>
          <p:nvPr/>
        </p:nvSpPr>
        <p:spPr>
          <a:xfrm>
            <a:off x="355600" y="1041693"/>
            <a:ext cx="11506200" cy="2031325"/>
          </a:xfrm>
          <a:prstGeom prst="rect">
            <a:avLst/>
          </a:prstGeom>
        </p:spPr>
        <p:txBody>
          <a:bodyPr wrap="square">
            <a:spAutoFit/>
          </a:bodyPr>
          <a:lstStyle/>
          <a:p>
            <a:pPr>
              <a:lnSpc>
                <a:spcPct val="150000"/>
              </a:lnSpc>
            </a:pPr>
            <a:r>
              <a:rPr lang="en-US" altLang="zh-CN" sz="2800" dirty="0"/>
              <a:t>(2)</a:t>
            </a:r>
            <a:r>
              <a:rPr lang="zh-CN" altLang="zh-CN" sz="2800" dirty="0"/>
              <a:t>单线桥法</a:t>
            </a:r>
          </a:p>
          <a:p>
            <a:pPr>
              <a:lnSpc>
                <a:spcPct val="150000"/>
              </a:lnSpc>
            </a:pPr>
            <a:r>
              <a:rPr lang="zh-CN" altLang="zh-CN" sz="2800" dirty="0"/>
              <a:t>单线桥法表示反应物中同种元素原子或不同种元素原子之间的电子转移情况</a:t>
            </a:r>
            <a:r>
              <a:rPr lang="en-US" altLang="zh-CN" sz="2800" dirty="0"/>
              <a:t>,</a:t>
            </a:r>
            <a:r>
              <a:rPr lang="zh-CN" altLang="zh-CN" sz="2800" dirty="0"/>
              <a:t>这种方法表示出了电子转移的方向和数目。其基本表示形式如下</a:t>
            </a:r>
            <a:r>
              <a:rPr lang="en-US" altLang="zh-CN" sz="2800" dirty="0"/>
              <a:t>:</a:t>
            </a:r>
            <a:endParaRPr lang="zh-CN" altLang="zh-CN" sz="2800" dirty="0"/>
          </a:p>
        </p:txBody>
      </p:sp>
      <p:pic>
        <p:nvPicPr>
          <p:cNvPr id="10" name="图片 9">
            <a:extLst>
              <a:ext uri="{FF2B5EF4-FFF2-40B4-BE49-F238E27FC236}">
                <a16:creationId xmlns="" xmlns:a16="http://schemas.microsoft.com/office/drawing/2014/main" id="{0503DB6E-6045-44F8-88B5-CEDD35033F7D}"/>
              </a:ext>
            </a:extLst>
          </p:cNvPr>
          <p:cNvPicPr/>
          <p:nvPr/>
        </p:nvPicPr>
        <p:blipFill>
          <a:blip r:embed="rId2"/>
          <a:stretch>
            <a:fillRect/>
          </a:stretch>
        </p:blipFill>
        <p:spPr>
          <a:xfrm>
            <a:off x="1844674" y="3116898"/>
            <a:ext cx="6457333" cy="1154430"/>
          </a:xfrm>
          <a:prstGeom prst="rect">
            <a:avLst/>
          </a:prstGeom>
        </p:spPr>
      </p:pic>
      <p:pic>
        <p:nvPicPr>
          <p:cNvPr id="11" name="图片 10">
            <a:extLst>
              <a:ext uri="{FF2B5EF4-FFF2-40B4-BE49-F238E27FC236}">
                <a16:creationId xmlns="" xmlns:a16="http://schemas.microsoft.com/office/drawing/2014/main" id="{DD423CD2-C2B5-4FE6-B730-AA1A71147C76}"/>
              </a:ext>
            </a:extLst>
          </p:cNvPr>
          <p:cNvPicPr/>
          <p:nvPr/>
        </p:nvPicPr>
        <p:blipFill>
          <a:blip r:embed="rId3"/>
          <a:stretch>
            <a:fillRect/>
          </a:stretch>
        </p:blipFill>
        <p:spPr>
          <a:xfrm>
            <a:off x="1772754" y="4697094"/>
            <a:ext cx="7122492" cy="1043305"/>
          </a:xfrm>
          <a:prstGeom prst="rect">
            <a:avLst/>
          </a:prstGeom>
        </p:spPr>
      </p:pic>
      <p:sp>
        <p:nvSpPr>
          <p:cNvPr id="12" name="矩形 11">
            <a:extLst>
              <a:ext uri="{FF2B5EF4-FFF2-40B4-BE49-F238E27FC236}">
                <a16:creationId xmlns="" xmlns:a16="http://schemas.microsoft.com/office/drawing/2014/main" id="{34058F4E-05A4-428E-BC62-F8F504F82E2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0452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专题四　氧化还原反应</a:t>
            </a:r>
          </a:p>
        </p:txBody>
      </p:sp>
      <p:sp>
        <p:nvSpPr>
          <p:cNvPr id="11" name="文本框 10"/>
          <p:cNvSpPr txBox="1"/>
          <p:nvPr/>
        </p:nvSpPr>
        <p:spPr>
          <a:xfrm>
            <a:off x="3336270" y="1546119"/>
            <a:ext cx="5519460"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专题四</a:t>
            </a:r>
            <a:r>
              <a:rPr lang="zh-CN" altLang="en-US" sz="2400" dirty="0">
                <a:solidFill>
                  <a:srgbClr val="DA251C"/>
                </a:solidFill>
              </a:rPr>
              <a:t>：</a:t>
            </a:r>
            <a:r>
              <a:rPr lang="zh-CN" altLang="zh-CN" sz="2400" dirty="0">
                <a:solidFill>
                  <a:srgbClr val="DA251C"/>
                </a:solidFill>
              </a:rPr>
              <a:t>氧化还原反应</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 xmlns:a16="http://schemas.microsoft.com/office/drawing/2014/main" id="{78F5C447-FDA1-454B-B855-B47B14FFF740}"/>
              </a:ext>
            </a:extLst>
          </p:cNvPr>
          <p:cNvSpPr/>
          <p:nvPr/>
        </p:nvSpPr>
        <p:spPr>
          <a:xfrm>
            <a:off x="355600" y="1041693"/>
            <a:ext cx="11506200" cy="3323987"/>
          </a:xfrm>
          <a:prstGeom prst="rect">
            <a:avLst/>
          </a:prstGeom>
        </p:spPr>
        <p:txBody>
          <a:bodyPr wrap="square">
            <a:spAutoFit/>
          </a:bodyPr>
          <a:lstStyle/>
          <a:p>
            <a:pPr>
              <a:lnSpc>
                <a:spcPct val="150000"/>
              </a:lnSpc>
            </a:pPr>
            <a:r>
              <a:rPr lang="zh-CN" altLang="en-US" sz="2800" b="1" dirty="0">
                <a:solidFill>
                  <a:srgbClr val="DA251C"/>
                </a:solidFill>
                <a:cs typeface="Times New Roman" panose="02020603050405020304" pitchFamily="18" charset="0"/>
              </a:rPr>
              <a:t>特别</a:t>
            </a:r>
            <a:r>
              <a:rPr lang="zh-CN" altLang="en-US" sz="2800" b="1" dirty="0" smtClean="0">
                <a:solidFill>
                  <a:srgbClr val="DA251C"/>
                </a:solidFill>
                <a:cs typeface="Times New Roman" panose="02020603050405020304" pitchFamily="18" charset="0"/>
              </a:rPr>
              <a:t>提醒 </a:t>
            </a:r>
            <a:endParaRPr lang="en-US" altLang="zh-CN" sz="2800" dirty="0"/>
          </a:p>
          <a:p>
            <a:pPr algn="ctr">
              <a:lnSpc>
                <a:spcPct val="150000"/>
              </a:lnSpc>
            </a:pPr>
            <a:r>
              <a:rPr lang="zh-CN" altLang="zh-CN" sz="2800" b="1" dirty="0"/>
              <a:t>单线桥法表示的注意事项</a:t>
            </a:r>
          </a:p>
          <a:p>
            <a:pPr>
              <a:lnSpc>
                <a:spcPct val="150000"/>
              </a:lnSpc>
            </a:pPr>
            <a:r>
              <a:rPr lang="en-US" altLang="zh-CN" sz="2800" dirty="0"/>
              <a:t>1.</a:t>
            </a:r>
            <a:r>
              <a:rPr lang="zh-CN" altLang="zh-CN" sz="2800" dirty="0"/>
              <a:t>线桥只出现在反应物中</a:t>
            </a:r>
            <a:r>
              <a:rPr lang="en-US" altLang="zh-CN" sz="2800" dirty="0"/>
              <a:t>,</a:t>
            </a:r>
            <a:r>
              <a:rPr lang="zh-CN" altLang="zh-CN" sz="2800" dirty="0"/>
              <a:t>箭头从失电子元素的原子指向得电子元素的原子。</a:t>
            </a:r>
          </a:p>
          <a:p>
            <a:pPr>
              <a:lnSpc>
                <a:spcPct val="150000"/>
              </a:lnSpc>
            </a:pPr>
            <a:r>
              <a:rPr lang="en-US" altLang="zh-CN" sz="2800" dirty="0"/>
              <a:t>2.</a:t>
            </a:r>
            <a:r>
              <a:rPr lang="zh-CN" altLang="zh-CN" sz="2800" dirty="0"/>
              <a:t>线桥上既不标</a:t>
            </a:r>
            <a:r>
              <a:rPr lang="en-US" altLang="zh-CN" sz="2800" dirty="0"/>
              <a:t>“</a:t>
            </a:r>
            <a:r>
              <a:rPr lang="zh-CN" altLang="zh-CN" sz="2800" dirty="0"/>
              <a:t>得到</a:t>
            </a:r>
            <a:r>
              <a:rPr lang="en-US" altLang="zh-CN" sz="2800" dirty="0"/>
              <a:t>”,</a:t>
            </a:r>
            <a:r>
              <a:rPr lang="zh-CN" altLang="zh-CN" sz="2800" dirty="0"/>
              <a:t>也不标</a:t>
            </a:r>
            <a:r>
              <a:rPr lang="en-US" altLang="zh-CN" sz="2800" dirty="0"/>
              <a:t>“</a:t>
            </a:r>
            <a:r>
              <a:rPr lang="zh-CN" altLang="zh-CN" sz="2800" dirty="0"/>
              <a:t>失去</a:t>
            </a:r>
            <a:r>
              <a:rPr lang="en-US" altLang="zh-CN" sz="2800" dirty="0"/>
              <a:t>”,</a:t>
            </a:r>
            <a:r>
              <a:rPr lang="zh-CN" altLang="zh-CN" sz="2800" dirty="0"/>
              <a:t>只标明电子转移的总数。</a:t>
            </a:r>
          </a:p>
        </p:txBody>
      </p:sp>
      <p:sp>
        <p:nvSpPr>
          <p:cNvPr id="10" name="矩形 9">
            <a:extLst>
              <a:ext uri="{FF2B5EF4-FFF2-40B4-BE49-F238E27FC236}">
                <a16:creationId xmlns="" xmlns:a16="http://schemas.microsoft.com/office/drawing/2014/main" id="{7D7E9A22-A235-4CB6-97B3-F1F16844A5F3}"/>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82533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695904"/>
            <a:ext cx="11723913" cy="662233"/>
          </a:xfrm>
          <a:prstGeom prst="rect">
            <a:avLst/>
          </a:prstGeom>
        </p:spPr>
        <p:txBody>
          <a:bodyPr wrap="square">
            <a:spAutoFit/>
          </a:bodyPr>
          <a:lstStyle/>
          <a:p>
            <a:pPr>
              <a:lnSpc>
                <a:spcPct val="150000"/>
              </a:lnSpc>
            </a:pPr>
            <a:r>
              <a:rPr lang="zh-CN" altLang="zh-CN" sz="2800" b="1" dirty="0"/>
              <a:t> </a:t>
            </a:r>
            <a:r>
              <a:rPr lang="en-US" altLang="zh-CN" sz="2800" b="1" dirty="0"/>
              <a:t>1.</a:t>
            </a:r>
            <a:r>
              <a:rPr lang="zh-CN" altLang="zh-CN" sz="2800" b="1" dirty="0"/>
              <a:t>常见的氧化剂</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529045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常见的氧化剂与还原剂</a:t>
            </a:r>
            <a:endParaRPr lang="en-US" altLang="zh-CN" sz="2800" dirty="0">
              <a:solidFill>
                <a:srgbClr val="DA251C"/>
              </a:solidFill>
            </a:endParaRP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 xmlns:a16="http://schemas.microsoft.com/office/drawing/2014/main" id="{5D8DBDC6-29F4-44A5-AEAD-88EE64BC79ED}"/>
                  </a:ext>
                </a:extLst>
              </p:cNvPr>
              <p:cNvGraphicFramePr>
                <a:graphicFrameLocks noGrp="1"/>
              </p:cNvGraphicFramePr>
              <p:nvPr>
                <p:extLst>
                  <p:ext uri="{D42A27DB-BD31-4B8C-83A1-F6EECF244321}">
                    <p14:modId xmlns:p14="http://schemas.microsoft.com/office/powerpoint/2010/main" val="1434352074"/>
                  </p:ext>
                </p:extLst>
              </p:nvPr>
            </p:nvGraphicFramePr>
            <p:xfrm>
              <a:off x="362857" y="1466455"/>
              <a:ext cx="11495313" cy="5096956"/>
            </p:xfrm>
            <a:graphic>
              <a:graphicData uri="http://schemas.openxmlformats.org/drawingml/2006/table">
                <a:tbl>
                  <a:tblPr firstRow="1" firstCol="1" bandRow="1"/>
                  <a:tblGrid>
                    <a:gridCol w="2540000">
                      <a:extLst>
                        <a:ext uri="{9D8B030D-6E8A-4147-A177-3AD203B41FA5}">
                          <a16:colId xmlns="" xmlns:a16="http://schemas.microsoft.com/office/drawing/2014/main" val="2483762897"/>
                        </a:ext>
                      </a:extLst>
                    </a:gridCol>
                    <a:gridCol w="2329543">
                      <a:extLst>
                        <a:ext uri="{9D8B030D-6E8A-4147-A177-3AD203B41FA5}">
                          <a16:colId xmlns="" xmlns:a16="http://schemas.microsoft.com/office/drawing/2014/main" val="1885218193"/>
                        </a:ext>
                      </a:extLst>
                    </a:gridCol>
                    <a:gridCol w="3619500">
                      <a:extLst>
                        <a:ext uri="{9D8B030D-6E8A-4147-A177-3AD203B41FA5}">
                          <a16:colId xmlns="" xmlns:a16="http://schemas.microsoft.com/office/drawing/2014/main" val="279874137"/>
                        </a:ext>
                      </a:extLst>
                    </a:gridCol>
                    <a:gridCol w="3006270">
                      <a:extLst>
                        <a:ext uri="{9D8B030D-6E8A-4147-A177-3AD203B41FA5}">
                          <a16:colId xmlns="" xmlns:a16="http://schemas.microsoft.com/office/drawing/2014/main" val="2017428683"/>
                        </a:ext>
                      </a:extLst>
                    </a:gridCol>
                  </a:tblGrid>
                  <a:tr h="15240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物质类别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常见的氧化剂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对应的还原产物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1625368"/>
                      </a:ext>
                    </a:extLst>
                  </a:tr>
                  <a:tr h="152400">
                    <a:tc row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活泼非金属单质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Br</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Br</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71903960"/>
                      </a:ext>
                    </a:extLst>
                  </a:tr>
                  <a:tr h="152400">
                    <a:tc vMerge="1">
                      <a:txBody>
                        <a:bodyPr/>
                        <a:lstStyle/>
                        <a:p>
                          <a:endParaRPr lang="zh-CN" altLang="en-US"/>
                        </a:p>
                      </a:txBody>
                      <a:tcPr/>
                    </a:tc>
                    <a:tc gridSpan="2">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limUpp>
                                  <m:limUp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lim>
                                    <m:r>
                                      <m:rPr>
                                        <m:nor/>
                                      </m:rP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m:t>−</m:t>
                                    </m:r>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lim>
                                </m:limUpp>
                              </m:oMath>
                            </m:oMathPara>
                          </a14:m>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2793584"/>
                      </a:ext>
                    </a:extLst>
                  </a:tr>
                  <a:tr h="152400">
                    <a:tc rowSpan="7">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变价元素处于高价态的化合物或离子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某些氧化物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MnO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Mn</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68471778"/>
                      </a:ext>
                    </a:extLst>
                  </a:tr>
                  <a:tr h="152400">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稀硫酸、盐酸、醋酸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983680570"/>
                      </a:ext>
                    </a:extLst>
                  </a:tr>
                  <a:tr h="152400">
                    <a:tc vMerge="1">
                      <a:txBody>
                        <a:bodyPr/>
                        <a:lstStyle/>
                        <a:p>
                          <a:endParaRPr lang="zh-CN" altLang="en-US"/>
                        </a:p>
                      </a:txBody>
                      <a:tcPr/>
                    </a:tc>
                    <a:tc rowSpan="3">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氧化性酸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HNO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NO</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602826859"/>
                      </a:ext>
                    </a:extLst>
                  </a:tr>
                  <a:tr h="15240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浓硫酸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912992676"/>
                      </a:ext>
                    </a:extLst>
                  </a:tr>
                  <a:tr h="15240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HClO</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148630421"/>
                      </a:ext>
                    </a:extLst>
                  </a:tr>
                  <a:tr h="152400">
                    <a:tc vMerge="1">
                      <a:txBody>
                        <a:bodyPr/>
                        <a:lstStyle/>
                        <a:p>
                          <a:endParaRPr lang="zh-CN" altLang="en-US"/>
                        </a:p>
                      </a:txBody>
                      <a:tcPr/>
                    </a:tc>
                    <a:tc row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760215587"/>
                      </a:ext>
                    </a:extLst>
                  </a:tr>
                  <a:tr h="15240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KMnO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Mn</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50198510"/>
                      </a:ext>
                    </a:extLst>
                  </a:tr>
                  <a:tr h="15240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过氧化物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limUpp>
                                  <m:limUp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limUp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lim>
                                    <m:r>
                                      <m:rPr>
                                        <m:nor/>
                                      </m:rP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m:t>−</m:t>
                                    </m:r>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lim>
                                </m:limUpp>
                              </m:oMath>
                            </m:oMathPara>
                          </a14:m>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482602"/>
                      </a:ext>
                    </a:extLst>
                  </a:tr>
                  <a:tr h="15240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高考关注的氧化剂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PbO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、高铁酸盐</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如</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K</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、重铬酸钾</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(K</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Cr</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7</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LiCoO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14:m>
                            <m:oMath xmlns:m="http://schemas.openxmlformats.org/officeDocument/2006/math">
                              <m:sSubSup>
                                <m:sSubSu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8</m:t>
                                  </m:r>
                                </m:sub>
                                <m:sup>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r>
                                    <m:rPr>
                                      <m:nor/>
                                    </m:rP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m:t>−</m:t>
                                  </m:r>
                                </m:sup>
                              </m:sSubSup>
                            </m:oMath>
                          </a14:m>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401306725"/>
                      </a:ext>
                    </a:extLst>
                  </a:tr>
                </a:tbl>
              </a:graphicData>
            </a:graphic>
          </p:graphicFrame>
        </mc:Choice>
        <mc:Fallback xmlns="">
          <p:graphicFrame>
            <p:nvGraphicFramePr>
              <p:cNvPr id="3" name="表格 2">
                <a:extLst>
                  <a:ext uri="{FF2B5EF4-FFF2-40B4-BE49-F238E27FC236}">
                    <a16:creationId xmlns:a16="http://schemas.microsoft.com/office/drawing/2014/main" id="{5D8DBDC6-29F4-44A5-AEAD-88EE64BC79ED}"/>
                  </a:ext>
                </a:extLst>
              </p:cNvPr>
              <p:cNvGraphicFramePr>
                <a:graphicFrameLocks noGrp="1"/>
              </p:cNvGraphicFramePr>
              <p:nvPr>
                <p:extLst>
                  <p:ext uri="{D42A27DB-BD31-4B8C-83A1-F6EECF244321}">
                    <p14:modId xmlns:p14="http://schemas.microsoft.com/office/powerpoint/2010/main" val="1434352074"/>
                  </p:ext>
                </p:extLst>
              </p:nvPr>
            </p:nvGraphicFramePr>
            <p:xfrm>
              <a:off x="362857" y="1466455"/>
              <a:ext cx="11495313" cy="5096956"/>
            </p:xfrm>
            <a:graphic>
              <a:graphicData uri="http://schemas.openxmlformats.org/drawingml/2006/table">
                <a:tbl>
                  <a:tblPr firstRow="1" firstCol="1" bandRow="1"/>
                  <a:tblGrid>
                    <a:gridCol w="2540000">
                      <a:extLst>
                        <a:ext uri="{9D8B030D-6E8A-4147-A177-3AD203B41FA5}">
                          <a16:colId xmlns:a16="http://schemas.microsoft.com/office/drawing/2014/main" val="2483762897"/>
                        </a:ext>
                      </a:extLst>
                    </a:gridCol>
                    <a:gridCol w="2329543">
                      <a:extLst>
                        <a:ext uri="{9D8B030D-6E8A-4147-A177-3AD203B41FA5}">
                          <a16:colId xmlns:a16="http://schemas.microsoft.com/office/drawing/2014/main" val="1885218193"/>
                        </a:ext>
                      </a:extLst>
                    </a:gridCol>
                    <a:gridCol w="3619500">
                      <a:extLst>
                        <a:ext uri="{9D8B030D-6E8A-4147-A177-3AD203B41FA5}">
                          <a16:colId xmlns:a16="http://schemas.microsoft.com/office/drawing/2014/main" val="279874137"/>
                        </a:ext>
                      </a:extLst>
                    </a:gridCol>
                    <a:gridCol w="3006270">
                      <a:extLst>
                        <a:ext uri="{9D8B030D-6E8A-4147-A177-3AD203B41FA5}">
                          <a16:colId xmlns:a16="http://schemas.microsoft.com/office/drawing/2014/main" val="2017428683"/>
                        </a:ext>
                      </a:extLst>
                    </a:gridCol>
                  </a:tblGrid>
                  <a:tr h="36576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物质类别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常见的氧化剂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对应的还原产物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625368"/>
                      </a:ext>
                    </a:extLst>
                  </a:tr>
                  <a:tr h="365760">
                    <a:tc rowSpan="2">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活泼非金属单质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Br</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Br</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903960"/>
                      </a:ext>
                    </a:extLst>
                  </a:tr>
                  <a:tr h="533083">
                    <a:tc vMerge="1">
                      <a:txBody>
                        <a:bodyPr/>
                        <a:lstStyle/>
                        <a:p>
                          <a:endParaRPr lang="zh-CN" altLang="en-US"/>
                        </a:p>
                      </a:txBody>
                      <a:tcPr/>
                    </a:tc>
                    <a:tc gridSpan="2">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82961" t="-153409" r="-406" b="-750000"/>
                          </a:stretch>
                        </a:blipFill>
                      </a:tcPr>
                    </a:tc>
                    <a:extLst>
                      <a:ext uri="{0D108BD9-81ED-4DB2-BD59-A6C34878D82A}">
                        <a16:rowId xmlns:a16="http://schemas.microsoft.com/office/drawing/2014/main" val="2842793584"/>
                      </a:ext>
                    </a:extLst>
                  </a:tr>
                  <a:tr h="365760">
                    <a:tc rowSpan="7">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变价元素处于高价态的化合物或离子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某些氧化物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MnO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Mn</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471778"/>
                      </a:ext>
                    </a:extLst>
                  </a:tr>
                  <a:tr h="365760">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稀硫酸、盐酸、醋酸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3680570"/>
                      </a:ext>
                    </a:extLst>
                  </a:tr>
                  <a:tr h="365760">
                    <a:tc vMerge="1">
                      <a:txBody>
                        <a:bodyPr/>
                        <a:lstStyle/>
                        <a:p>
                          <a:endParaRPr lang="zh-CN" altLang="en-US"/>
                        </a:p>
                      </a:txBody>
                      <a:tcPr/>
                    </a:tc>
                    <a:tc rowSpan="3">
                      <a:txBody>
                        <a:bodyPr/>
                        <a:lstStyle/>
                        <a:p>
                          <a:pPr algn="ct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氧化性酸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HNO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NO</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02826859"/>
                      </a:ext>
                    </a:extLst>
                  </a:tr>
                  <a:tr h="36576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浓硫酸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2992676"/>
                      </a:ext>
                    </a:extLst>
                  </a:tr>
                  <a:tr h="36576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HClO</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48630421"/>
                      </a:ext>
                    </a:extLst>
                  </a:tr>
                  <a:tr h="365760">
                    <a:tc vMerge="1">
                      <a:txBody>
                        <a:bodyPr/>
                        <a:lstStyle/>
                        <a:p>
                          <a:endParaRPr lang="zh-CN" altLang="en-US"/>
                        </a:p>
                      </a:txBody>
                      <a:tcPr/>
                    </a:tc>
                    <a:tc row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0215587"/>
                      </a:ext>
                    </a:extLst>
                  </a:tr>
                  <a:tr h="36576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KMnO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Mn</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198510"/>
                      </a:ext>
                    </a:extLst>
                  </a:tr>
                  <a:tr h="533083">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过氧化物</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82961" t="-730682" r="-406" b="-172727"/>
                          </a:stretch>
                        </a:blipFill>
                      </a:tcPr>
                    </a:tc>
                    <a:extLst>
                      <a:ext uri="{0D108BD9-81ED-4DB2-BD59-A6C34878D82A}">
                        <a16:rowId xmlns:a16="http://schemas.microsoft.com/office/drawing/2014/main" val="109482602"/>
                      </a:ext>
                    </a:extLst>
                  </a:tr>
                  <a:tr h="73895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高考关注的氧化剂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zh-CN"/>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8435" t="-604132" r="-136" b="-25620"/>
                          </a:stretch>
                        </a:blip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1306725"/>
                      </a:ext>
                    </a:extLst>
                  </a:tr>
                </a:tbl>
              </a:graphicData>
            </a:graphic>
          </p:graphicFrame>
        </mc:Fallback>
      </mc:AlternateContent>
    </p:spTree>
    <p:extLst>
      <p:ext uri="{BB962C8B-B14F-4D97-AF65-F5344CB8AC3E}">
        <p14:creationId xmlns:p14="http://schemas.microsoft.com/office/powerpoint/2010/main" val="2274482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695904"/>
            <a:ext cx="11723913" cy="662233"/>
          </a:xfrm>
          <a:prstGeom prst="rect">
            <a:avLst/>
          </a:prstGeom>
        </p:spPr>
        <p:txBody>
          <a:bodyPr wrap="square">
            <a:spAutoFit/>
          </a:bodyPr>
          <a:lstStyle/>
          <a:p>
            <a:pPr>
              <a:lnSpc>
                <a:spcPct val="150000"/>
              </a:lnSpc>
            </a:pPr>
            <a:r>
              <a:rPr lang="en-US" altLang="zh-CN" sz="2800" b="1" dirty="0"/>
              <a:t>2.</a:t>
            </a:r>
            <a:r>
              <a:rPr lang="zh-CN" altLang="zh-CN" sz="2800" b="1" dirty="0"/>
              <a:t>常见的还原剂</a:t>
            </a: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 xmlns:a16="http://schemas.microsoft.com/office/drawing/2014/main" id="{5208832E-8568-44CC-9B4E-C478EFD70794}"/>
                  </a:ext>
                </a:extLst>
              </p:cNvPr>
              <p:cNvGraphicFramePr>
                <a:graphicFrameLocks noGrp="1"/>
              </p:cNvGraphicFramePr>
              <p:nvPr>
                <p:extLst>
                  <p:ext uri="{D42A27DB-BD31-4B8C-83A1-F6EECF244321}">
                    <p14:modId xmlns:p14="http://schemas.microsoft.com/office/powerpoint/2010/main" val="2785430839"/>
                  </p:ext>
                </p:extLst>
              </p:nvPr>
            </p:nvGraphicFramePr>
            <p:xfrm>
              <a:off x="444500" y="1651794"/>
              <a:ext cx="11341100" cy="4765549"/>
            </p:xfrm>
            <a:graphic>
              <a:graphicData uri="http://schemas.openxmlformats.org/drawingml/2006/table">
                <a:tbl>
                  <a:tblPr firstRow="1" firstCol="1" bandRow="1"/>
                  <a:tblGrid>
                    <a:gridCol w="2286000">
                      <a:extLst>
                        <a:ext uri="{9D8B030D-6E8A-4147-A177-3AD203B41FA5}">
                          <a16:colId xmlns="" xmlns:a16="http://schemas.microsoft.com/office/drawing/2014/main" val="3427001845"/>
                        </a:ext>
                      </a:extLst>
                    </a:gridCol>
                    <a:gridCol w="1473200">
                      <a:extLst>
                        <a:ext uri="{9D8B030D-6E8A-4147-A177-3AD203B41FA5}">
                          <a16:colId xmlns="" xmlns:a16="http://schemas.microsoft.com/office/drawing/2014/main" val="3381985643"/>
                        </a:ext>
                      </a:extLst>
                    </a:gridCol>
                    <a:gridCol w="2827456">
                      <a:extLst>
                        <a:ext uri="{9D8B030D-6E8A-4147-A177-3AD203B41FA5}">
                          <a16:colId xmlns="" xmlns:a16="http://schemas.microsoft.com/office/drawing/2014/main" val="2667395718"/>
                        </a:ext>
                      </a:extLst>
                    </a:gridCol>
                    <a:gridCol w="4754444">
                      <a:extLst>
                        <a:ext uri="{9D8B030D-6E8A-4147-A177-3AD203B41FA5}">
                          <a16:colId xmlns="" xmlns:a16="http://schemas.microsoft.com/office/drawing/2014/main" val="2702319428"/>
                        </a:ext>
                      </a:extLst>
                    </a:gridCol>
                  </a:tblGrid>
                  <a:tr h="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物质类别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常见的还原剂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对应的氧化产物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60559812"/>
                      </a:ext>
                    </a:extLst>
                  </a:tr>
                  <a:tr h="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活泼金属单质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Al</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Zn</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Al</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Zn</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05186384"/>
                      </a:ext>
                    </a:extLst>
                  </a:tr>
                  <a:tr h="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某些非金属单质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CO</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74776454"/>
                      </a:ext>
                    </a:extLst>
                  </a:tr>
                  <a:tr h="0">
                    <a:tc rowSpan="7">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变价元素处于较低价态的化合物或离子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CO</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070448914"/>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14:m>
                            <m:oMath xmlns:m="http://schemas.openxmlformats.org/officeDocument/2006/math">
                              <m:sSubSup>
                                <m:sSubSu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up>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r>
                                    <m:rPr>
                                      <m:nor/>
                                    </m:rP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m:t>−</m:t>
                                  </m:r>
                                </m:sup>
                              </m:sSubSup>
                            </m:oMath>
                          </a14:m>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203277187"/>
                      </a:ext>
                    </a:extLst>
                  </a:tr>
                  <a:tr h="0">
                    <a:tc vMerge="1">
                      <a:txBody>
                        <a:bodyPr/>
                        <a:lstStyle/>
                        <a:p>
                          <a:endParaRPr lang="zh-CN" altLang="en-US"/>
                        </a:p>
                      </a:txBody>
                      <a:tcPr/>
                    </a:tc>
                    <a:tc row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氢化物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NO</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25859962"/>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2145355175"/>
                      </a:ext>
                    </a:extLst>
                  </a:tr>
                  <a:tr h="0">
                    <a:tc vMerge="1">
                      <a:txBody>
                        <a:bodyPr/>
                        <a:lstStyle/>
                        <a:p>
                          <a:endParaRPr lang="zh-CN" altLang="en-US"/>
                        </a:p>
                      </a:txBody>
                      <a:tcPr/>
                    </a:tc>
                    <a:tc rowSpan="3">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离子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14:m>
                            <m:oMath xmlns:m="http://schemas.openxmlformats.org/officeDocument/2006/math">
                              <m:sSubSup>
                                <m:sSubSu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m:t>
                                  </m:r>
                                </m:sub>
                                <m:sup>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r>
                                    <m:rPr>
                                      <m:nor/>
                                    </m:rP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m:t>−</m:t>
                                  </m:r>
                                </m:sup>
                              </m:sSubSup>
                            </m:oMath>
                          </a14:m>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14:m>
                            <m:oMath xmlns:m="http://schemas.openxmlformats.org/officeDocument/2006/math">
                              <m:sSubSup>
                                <m:sSubSu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4</m:t>
                                  </m:r>
                                </m:sub>
                                <m:sup>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r>
                                    <m:rPr>
                                      <m:nor/>
                                    </m:rP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m:t>−</m:t>
                                  </m:r>
                                </m:sup>
                              </m:sSubSup>
                            </m:oMath>
                          </a14:m>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917340098"/>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719012028"/>
                      </a:ext>
                    </a:extLst>
                  </a:tr>
                  <a:tr h="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I</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Br</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I</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Br</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8960106"/>
                      </a:ext>
                    </a:extLst>
                  </a:tr>
                  <a:tr h="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过氧化物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2461338"/>
                      </a:ext>
                    </a:extLst>
                  </a:tr>
                  <a:tr h="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高考关注的还原剂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Mg</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Sn</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HI</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89842430"/>
                      </a:ext>
                    </a:extLst>
                  </a:tr>
                </a:tbl>
              </a:graphicData>
            </a:graphic>
          </p:graphicFrame>
        </mc:Choice>
        <mc:Fallback xmlns="">
          <p:graphicFrame>
            <p:nvGraphicFramePr>
              <p:cNvPr id="4" name="表格 3">
                <a:extLst>
                  <a:ext uri="{FF2B5EF4-FFF2-40B4-BE49-F238E27FC236}">
                    <a16:creationId xmlns:a16="http://schemas.microsoft.com/office/drawing/2014/main" id="{5208832E-8568-44CC-9B4E-C478EFD70794}"/>
                  </a:ext>
                </a:extLst>
              </p:cNvPr>
              <p:cNvGraphicFramePr>
                <a:graphicFrameLocks noGrp="1"/>
              </p:cNvGraphicFramePr>
              <p:nvPr>
                <p:extLst>
                  <p:ext uri="{D42A27DB-BD31-4B8C-83A1-F6EECF244321}">
                    <p14:modId xmlns:p14="http://schemas.microsoft.com/office/powerpoint/2010/main" val="2785430839"/>
                  </p:ext>
                </p:extLst>
              </p:nvPr>
            </p:nvGraphicFramePr>
            <p:xfrm>
              <a:off x="444500" y="1651794"/>
              <a:ext cx="11341100" cy="4765549"/>
            </p:xfrm>
            <a:graphic>
              <a:graphicData uri="http://schemas.openxmlformats.org/drawingml/2006/table">
                <a:tbl>
                  <a:tblPr firstRow="1" firstCol="1" bandRow="1"/>
                  <a:tblGrid>
                    <a:gridCol w="2286000">
                      <a:extLst>
                        <a:ext uri="{9D8B030D-6E8A-4147-A177-3AD203B41FA5}">
                          <a16:colId xmlns:a16="http://schemas.microsoft.com/office/drawing/2014/main" val="3427001845"/>
                        </a:ext>
                      </a:extLst>
                    </a:gridCol>
                    <a:gridCol w="1473200">
                      <a:extLst>
                        <a:ext uri="{9D8B030D-6E8A-4147-A177-3AD203B41FA5}">
                          <a16:colId xmlns:a16="http://schemas.microsoft.com/office/drawing/2014/main" val="3381985643"/>
                        </a:ext>
                      </a:extLst>
                    </a:gridCol>
                    <a:gridCol w="2827456">
                      <a:extLst>
                        <a:ext uri="{9D8B030D-6E8A-4147-A177-3AD203B41FA5}">
                          <a16:colId xmlns:a16="http://schemas.microsoft.com/office/drawing/2014/main" val="2667395718"/>
                        </a:ext>
                      </a:extLst>
                    </a:gridCol>
                    <a:gridCol w="4754444">
                      <a:extLst>
                        <a:ext uri="{9D8B030D-6E8A-4147-A177-3AD203B41FA5}">
                          <a16:colId xmlns:a16="http://schemas.microsoft.com/office/drawing/2014/main" val="2702319428"/>
                        </a:ext>
                      </a:extLst>
                    </a:gridCol>
                  </a:tblGrid>
                  <a:tr h="36576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物质类别</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常见的还原剂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对应的氧化产物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559812"/>
                      </a:ext>
                    </a:extLst>
                  </a:tr>
                  <a:tr h="36576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活泼金属单质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Al</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Zn</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Al</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Zn</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186384"/>
                      </a:ext>
                    </a:extLst>
                  </a:tr>
                  <a:tr h="36576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某些非金属单质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CO</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4776454"/>
                      </a:ext>
                    </a:extLst>
                  </a:tr>
                  <a:tr h="365760">
                    <a:tc rowSpan="7">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变价元素处于较低价态的化合物或离子</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CO</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0448914"/>
                      </a:ext>
                    </a:extLst>
                  </a:tr>
                  <a:tr h="369634">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blipFill>
                          <a:blip r:embed="rId2"/>
                          <a:stretch>
                            <a:fillRect l="-138540" t="-418033" r="-256" b="-839344"/>
                          </a:stretch>
                        </a:blipFill>
                      </a:tcPr>
                    </a:tc>
                    <a:extLst>
                      <a:ext uri="{0D108BD9-81ED-4DB2-BD59-A6C34878D82A}">
                        <a16:rowId xmlns:a16="http://schemas.microsoft.com/office/drawing/2014/main" val="2203277187"/>
                      </a:ext>
                    </a:extLst>
                  </a:tr>
                  <a:tr h="365760">
                    <a:tc vMerge="1">
                      <a:txBody>
                        <a:bodyPr/>
                        <a:lstStyle/>
                        <a:p>
                          <a:endParaRPr lang="zh-CN" altLang="en-US"/>
                        </a:p>
                      </a:txBody>
                      <a:tcPr/>
                    </a:tc>
                    <a:tc rowSpan="2">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氢化物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NO</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859962"/>
                      </a:ext>
                    </a:extLst>
                  </a:tr>
                  <a:tr h="36576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5355175"/>
                      </a:ext>
                    </a:extLst>
                  </a:tr>
                  <a:tr h="372555">
                    <a:tc vMerge="1">
                      <a:txBody>
                        <a:bodyPr/>
                        <a:lstStyle/>
                        <a:p>
                          <a:endParaRPr lang="zh-CN" altLang="en-US"/>
                        </a:p>
                      </a:txBody>
                      <a:tcPr/>
                    </a:tc>
                    <a:tc rowSpan="3">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离子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blipFill>
                          <a:blip r:embed="rId2"/>
                          <a:stretch>
                            <a:fillRect l="-133190" t="-703226" r="-168750" b="-532258"/>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blipFill>
                          <a:blip r:embed="rId2"/>
                          <a:stretch>
                            <a:fillRect l="-138540" t="-703226" r="-256" b="-532258"/>
                          </a:stretch>
                        </a:blipFill>
                      </a:tcPr>
                    </a:tc>
                    <a:extLst>
                      <a:ext uri="{0D108BD9-81ED-4DB2-BD59-A6C34878D82A}">
                        <a16:rowId xmlns:a16="http://schemas.microsoft.com/office/drawing/2014/main" val="917340098"/>
                      </a:ext>
                    </a:extLst>
                  </a:tr>
                  <a:tr h="36576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19012028"/>
                      </a:ext>
                    </a:extLst>
                  </a:tr>
                  <a:tr h="365760">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I</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Br</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I</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Br</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960106"/>
                      </a:ext>
                    </a:extLst>
                  </a:tr>
                  <a:tr h="36576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过氧化物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461338"/>
                      </a:ext>
                    </a:extLst>
                  </a:tr>
                  <a:tr h="731520">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高考关注的还原剂</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Mg</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Sn</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HI</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89842430"/>
                      </a:ext>
                    </a:extLst>
                  </a:tr>
                </a:tbl>
              </a:graphicData>
            </a:graphic>
          </p:graphicFrame>
        </mc:Fallback>
      </mc:AlternateContent>
      <p:sp>
        <p:nvSpPr>
          <p:cNvPr id="9" name="矩形 8">
            <a:extLst>
              <a:ext uri="{FF2B5EF4-FFF2-40B4-BE49-F238E27FC236}">
                <a16:creationId xmlns="" xmlns:a16="http://schemas.microsoft.com/office/drawing/2014/main" id="{DB3785ED-08B1-4F6F-8A29-806F9993BA69}"/>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44553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1273628"/>
            <a:ext cx="72916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氧化还原反应的基本概念</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物质氧化性、还原性强弱的判断及应用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氧化还原反应的</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三大</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基本规律</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氧化还原反应方程式的配平与书写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电子守恒思想在氧化还原反应中的应用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易错 走出氧化还原反应概念的五个误区</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995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53340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氧化还原反应的基本概念</a:t>
            </a:r>
          </a:p>
        </p:txBody>
      </p:sp>
      <p:sp>
        <p:nvSpPr>
          <p:cNvPr id="2" name="矩形 1"/>
          <p:cNvSpPr/>
          <p:nvPr/>
        </p:nvSpPr>
        <p:spPr>
          <a:xfrm>
            <a:off x="234043" y="732190"/>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 xmlns:a16="http://schemas.microsoft.com/office/drawing/2014/main" id="{714F6134-7288-4796-8499-E211F9E0561B}"/>
              </a:ext>
            </a:extLst>
          </p:cNvPr>
          <p:cNvSpPr/>
          <p:nvPr/>
        </p:nvSpPr>
        <p:spPr>
          <a:xfrm>
            <a:off x="217715" y="1312607"/>
            <a:ext cx="11756571" cy="5262979"/>
          </a:xfrm>
          <a:prstGeom prst="rect">
            <a:avLst/>
          </a:prstGeom>
        </p:spPr>
        <p:txBody>
          <a:bodyPr wrap="square">
            <a:spAutoFit/>
          </a:bodyPr>
          <a:lstStyle/>
          <a:p>
            <a:pPr>
              <a:lnSpc>
                <a:spcPct val="150000"/>
              </a:lnSpc>
            </a:pPr>
            <a:r>
              <a:rPr lang="en-US" altLang="zh-CN" sz="2800" b="1" dirty="0"/>
              <a:t>1.</a:t>
            </a:r>
            <a:r>
              <a:rPr lang="zh-CN" altLang="zh-CN" sz="2800" b="1" dirty="0"/>
              <a:t>解决氧化还原反应概念类题的一般思路</a:t>
            </a:r>
          </a:p>
          <a:p>
            <a:pPr>
              <a:lnSpc>
                <a:spcPct val="150000"/>
              </a:lnSpc>
            </a:pPr>
            <a:r>
              <a:rPr lang="en-US" altLang="zh-CN" sz="2800" dirty="0"/>
              <a:t>(1)</a:t>
            </a:r>
            <a:r>
              <a:rPr lang="zh-CN" altLang="zh-CN" sz="2800" dirty="0"/>
              <a:t>理清概念间的关系</a:t>
            </a:r>
            <a:r>
              <a:rPr lang="en-US" altLang="zh-CN" sz="2800" dirty="0"/>
              <a:t>,</a:t>
            </a:r>
            <a:r>
              <a:rPr lang="zh-CN" altLang="zh-CN" sz="2800" dirty="0"/>
              <a:t>把握知识主线。</a:t>
            </a:r>
          </a:p>
          <a:p>
            <a:pPr>
              <a:lnSpc>
                <a:spcPct val="150000"/>
              </a:lnSpc>
            </a:pPr>
            <a:r>
              <a:rPr lang="en-US" altLang="zh-CN" sz="2800" dirty="0"/>
              <a:t>“</a:t>
            </a:r>
            <a:r>
              <a:rPr lang="zh-CN" altLang="zh-CN" sz="2800" dirty="0"/>
              <a:t>失</a:t>
            </a:r>
            <a:r>
              <a:rPr lang="en-US" altLang="zh-CN" sz="2800" dirty="0"/>
              <a:t>—</a:t>
            </a:r>
            <a:r>
              <a:rPr lang="zh-CN" altLang="zh-CN" sz="2800" dirty="0"/>
              <a:t>升</a:t>
            </a:r>
            <a:r>
              <a:rPr lang="en-US" altLang="zh-CN" sz="2800" dirty="0"/>
              <a:t>—</a:t>
            </a:r>
            <a:r>
              <a:rPr lang="zh-CN" altLang="zh-CN" sz="2800" dirty="0"/>
              <a:t>氧化</a:t>
            </a:r>
            <a:r>
              <a:rPr lang="en-US" altLang="zh-CN" sz="2800" dirty="0"/>
              <a:t>—</a:t>
            </a:r>
            <a:r>
              <a:rPr lang="zh-CN" altLang="zh-CN" sz="2800" dirty="0"/>
              <a:t>还原剂</a:t>
            </a:r>
            <a:r>
              <a:rPr lang="en-US" altLang="zh-CN" sz="2800" dirty="0"/>
              <a:t>”“</a:t>
            </a:r>
            <a:r>
              <a:rPr lang="zh-CN" altLang="zh-CN" sz="2800" dirty="0"/>
              <a:t>得</a:t>
            </a:r>
            <a:r>
              <a:rPr lang="en-US" altLang="zh-CN" sz="2800" dirty="0"/>
              <a:t>—</a:t>
            </a:r>
            <a:r>
              <a:rPr lang="zh-CN" altLang="zh-CN" sz="2800" dirty="0"/>
              <a:t>降</a:t>
            </a:r>
            <a:r>
              <a:rPr lang="en-US" altLang="zh-CN" sz="2800" dirty="0"/>
              <a:t>—</a:t>
            </a:r>
            <a:r>
              <a:rPr lang="zh-CN" altLang="zh-CN" sz="2800" dirty="0"/>
              <a:t>还原</a:t>
            </a:r>
            <a:r>
              <a:rPr lang="en-US" altLang="zh-CN" sz="2800" dirty="0"/>
              <a:t>—</a:t>
            </a:r>
            <a:r>
              <a:rPr lang="zh-CN" altLang="zh-CN" sz="2800" dirty="0"/>
              <a:t>氧化剂</a:t>
            </a:r>
            <a:r>
              <a:rPr lang="en-US" altLang="zh-CN" sz="2800" dirty="0"/>
              <a:t>”,</a:t>
            </a:r>
            <a:r>
              <a:rPr lang="zh-CN" altLang="zh-CN" sz="2800" dirty="0"/>
              <a:t>氧化剂和还原剂得失电子总数相等。</a:t>
            </a:r>
          </a:p>
          <a:p>
            <a:pPr>
              <a:lnSpc>
                <a:spcPct val="150000"/>
              </a:lnSpc>
            </a:pPr>
            <a:r>
              <a:rPr lang="en-US" altLang="zh-CN" sz="2800" dirty="0"/>
              <a:t>(2)</a:t>
            </a:r>
            <a:r>
              <a:rPr lang="zh-CN" altLang="zh-CN" sz="2800" dirty="0"/>
              <a:t>明确分析问题的方法、思路。</a:t>
            </a:r>
          </a:p>
          <a:p>
            <a:pPr>
              <a:lnSpc>
                <a:spcPct val="150000"/>
              </a:lnSpc>
            </a:pPr>
            <a:r>
              <a:rPr lang="zh-CN" altLang="zh-CN" sz="2800" dirty="0"/>
              <a:t>找变价、判类型、分升降、定其他。其中</a:t>
            </a:r>
            <a:r>
              <a:rPr lang="en-US" altLang="zh-CN" sz="2800" dirty="0"/>
              <a:t>“</a:t>
            </a:r>
            <a:r>
              <a:rPr lang="zh-CN" altLang="zh-CN" sz="2800" dirty="0"/>
              <a:t>找变价</a:t>
            </a:r>
            <a:r>
              <a:rPr lang="en-US" altLang="zh-CN" sz="2800" dirty="0"/>
              <a:t>”</a:t>
            </a:r>
            <a:r>
              <a:rPr lang="zh-CN" altLang="zh-CN" sz="2800" dirty="0"/>
              <a:t>是非常关键的一步</a:t>
            </a:r>
            <a:r>
              <a:rPr lang="en-US" altLang="zh-CN" sz="2800" dirty="0"/>
              <a:t>,</a:t>
            </a:r>
            <a:r>
              <a:rPr lang="zh-CN" altLang="zh-CN" sz="2800" dirty="0"/>
              <a:t>特别是不同反应物中含有同种元素的氧化还原反应</a:t>
            </a:r>
            <a:r>
              <a:rPr lang="en-US" altLang="zh-CN" sz="2800" dirty="0"/>
              <a:t>,</a:t>
            </a:r>
            <a:r>
              <a:rPr lang="zh-CN" altLang="zh-CN" sz="2800" dirty="0"/>
              <a:t>必须弄清元素化合价的变化情况。</a:t>
            </a:r>
          </a:p>
        </p:txBody>
      </p:sp>
    </p:spTree>
    <p:extLst>
      <p:ext uri="{BB962C8B-B14F-4D97-AF65-F5344CB8AC3E}">
        <p14:creationId xmlns:p14="http://schemas.microsoft.com/office/powerpoint/2010/main" val="2459543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714F6134-7288-4796-8499-E211F9E0561B}"/>
              </a:ext>
            </a:extLst>
          </p:cNvPr>
          <p:cNvSpPr/>
          <p:nvPr/>
        </p:nvSpPr>
        <p:spPr>
          <a:xfrm>
            <a:off x="217715" y="746549"/>
            <a:ext cx="11756571" cy="4616648"/>
          </a:xfrm>
          <a:prstGeom prst="rect">
            <a:avLst/>
          </a:prstGeom>
        </p:spPr>
        <p:txBody>
          <a:bodyPr wrap="square">
            <a:spAutoFit/>
          </a:bodyPr>
          <a:lstStyle/>
          <a:p>
            <a:pPr>
              <a:lnSpc>
                <a:spcPct val="150000"/>
              </a:lnSpc>
            </a:pPr>
            <a:r>
              <a:rPr lang="en-US" altLang="zh-CN" sz="2800" b="1" dirty="0"/>
              <a:t>2.</a:t>
            </a:r>
            <a:r>
              <a:rPr lang="zh-CN" altLang="zh-CN" sz="2800" b="1" dirty="0"/>
              <a:t>确定元素化合价的方法</a:t>
            </a:r>
          </a:p>
          <a:p>
            <a:pPr>
              <a:lnSpc>
                <a:spcPct val="150000"/>
              </a:lnSpc>
            </a:pPr>
            <a:r>
              <a:rPr lang="en-US" altLang="zh-CN" sz="2800" dirty="0"/>
              <a:t>(1)</a:t>
            </a:r>
            <a:r>
              <a:rPr lang="zh-CN" altLang="zh-CN" sz="2800" dirty="0"/>
              <a:t>代数和法</a:t>
            </a:r>
          </a:p>
          <a:p>
            <a:pPr>
              <a:lnSpc>
                <a:spcPct val="150000"/>
              </a:lnSpc>
            </a:pPr>
            <a:r>
              <a:rPr lang="zh-CN" altLang="zh-CN" sz="2800" dirty="0"/>
              <a:t>先标出熟悉元素的化合价</a:t>
            </a:r>
            <a:r>
              <a:rPr lang="en-US" altLang="zh-CN" sz="2800" dirty="0"/>
              <a:t>,</a:t>
            </a:r>
            <a:r>
              <a:rPr lang="zh-CN" altLang="zh-CN" sz="2800" dirty="0"/>
              <a:t>再根据化合物中正负化合价的代数和为零的规则求解其他元素的化合价。如有机物中碳元素化合价</a:t>
            </a:r>
            <a:r>
              <a:rPr lang="en-US" altLang="zh-CN" sz="2800" dirty="0"/>
              <a:t>(</a:t>
            </a:r>
            <a:r>
              <a:rPr lang="zh-CN" altLang="zh-CN" sz="2800" dirty="0"/>
              <a:t>设为</a:t>
            </a:r>
            <a:r>
              <a:rPr lang="en-US" altLang="zh-CN" sz="2800" i="1" dirty="0"/>
              <a:t>x</a:t>
            </a:r>
            <a:r>
              <a:rPr lang="en-US" altLang="zh-CN" sz="2800" dirty="0"/>
              <a:t>)</a:t>
            </a:r>
            <a:r>
              <a:rPr lang="zh-CN" altLang="zh-CN" sz="2800" dirty="0"/>
              <a:t>的确定方法</a:t>
            </a:r>
            <a:r>
              <a:rPr lang="en-US" altLang="zh-CN" sz="2800" dirty="0"/>
              <a:t>:</a:t>
            </a:r>
            <a:r>
              <a:rPr lang="zh-CN" altLang="zh-CN" sz="2800" dirty="0"/>
              <a:t>有机物中氧元素的化合价为</a:t>
            </a:r>
            <a:r>
              <a:rPr lang="en-US" altLang="zh-CN" sz="2800" dirty="0"/>
              <a:t>-2,</a:t>
            </a:r>
            <a:r>
              <a:rPr lang="zh-CN" altLang="zh-CN" sz="2800" dirty="0"/>
              <a:t>氢元素的化合价为</a:t>
            </a:r>
            <a:r>
              <a:rPr lang="en-US" altLang="zh-CN" sz="2800" dirty="0"/>
              <a:t>+1</a:t>
            </a:r>
            <a:r>
              <a:rPr lang="zh-CN" altLang="zh-CN" sz="2800" dirty="0"/>
              <a:t>。利用元素正负化合价的代数和为零的规则确定碳元素的化合价。如甲酸</a:t>
            </a:r>
            <a:r>
              <a:rPr lang="en-US" altLang="zh-CN" sz="2800" dirty="0"/>
              <a:t>(CH</a:t>
            </a:r>
            <a:r>
              <a:rPr lang="en-US" altLang="zh-CN" sz="2800" baseline="-25000" dirty="0"/>
              <a:t>2</a:t>
            </a:r>
            <a:r>
              <a:rPr lang="en-US" altLang="zh-CN" sz="2800" dirty="0"/>
              <a:t>O</a:t>
            </a:r>
            <a:r>
              <a:rPr lang="en-US" altLang="zh-CN" sz="2800" baseline="-25000" dirty="0"/>
              <a:t>2</a:t>
            </a:r>
            <a:r>
              <a:rPr lang="en-US" altLang="zh-CN" sz="2800" dirty="0"/>
              <a:t>)</a:t>
            </a:r>
            <a:r>
              <a:rPr lang="zh-CN" altLang="zh-CN" sz="2800" dirty="0"/>
              <a:t>中满足</a:t>
            </a:r>
            <a:r>
              <a:rPr lang="en-US" altLang="zh-CN" sz="2800" i="1" dirty="0"/>
              <a:t>x</a:t>
            </a:r>
            <a:r>
              <a:rPr lang="en-US" altLang="zh-CN" sz="2800" dirty="0"/>
              <a:t>+(+1)×2+(-2)×2=0,</a:t>
            </a:r>
            <a:r>
              <a:rPr lang="zh-CN" altLang="zh-CN" sz="2800" dirty="0"/>
              <a:t>则</a:t>
            </a:r>
            <a:r>
              <a:rPr lang="en-US" altLang="zh-CN" sz="2800" i="1" dirty="0"/>
              <a:t>x</a:t>
            </a:r>
            <a:r>
              <a:rPr lang="en-US" altLang="zh-CN" sz="2800" dirty="0"/>
              <a:t>=2</a:t>
            </a:r>
            <a:r>
              <a:rPr lang="zh-CN" altLang="zh-CN" sz="2800" dirty="0"/>
              <a:t>。</a:t>
            </a:r>
          </a:p>
        </p:txBody>
      </p:sp>
      <p:sp>
        <p:nvSpPr>
          <p:cNvPr id="8" name="矩形 7">
            <a:extLst>
              <a:ext uri="{FF2B5EF4-FFF2-40B4-BE49-F238E27FC236}">
                <a16:creationId xmlns="" xmlns:a16="http://schemas.microsoft.com/office/drawing/2014/main" id="{B47C9D8D-B8A5-45A2-BDA7-632419B45A77}"/>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88944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a:extLst>
                  <a:ext uri="{FF2B5EF4-FFF2-40B4-BE49-F238E27FC236}">
                    <a16:creationId xmlns="" xmlns:a16="http://schemas.microsoft.com/office/drawing/2014/main" id="{714F6134-7288-4796-8499-E211F9E0561B}"/>
                  </a:ext>
                </a:extLst>
              </p:cNvPr>
              <p:cNvSpPr/>
              <p:nvPr/>
            </p:nvSpPr>
            <p:spPr>
              <a:xfrm>
                <a:off x="217715" y="920720"/>
                <a:ext cx="11756571" cy="3644011"/>
              </a:xfrm>
              <a:prstGeom prst="rect">
                <a:avLst/>
              </a:prstGeom>
            </p:spPr>
            <p:txBody>
              <a:bodyPr wrap="square">
                <a:spAutoFit/>
              </a:bodyPr>
              <a:lstStyle/>
              <a:p>
                <a:pPr>
                  <a:lnSpc>
                    <a:spcPct val="150000"/>
                  </a:lnSpc>
                </a:pPr>
                <a:r>
                  <a:rPr lang="en-US" altLang="zh-CN" sz="2800" dirty="0"/>
                  <a:t>(2)</a:t>
                </a:r>
                <a:r>
                  <a:rPr lang="zh-CN" altLang="zh-CN" sz="2800" dirty="0"/>
                  <a:t>近几年高考中一些特殊物质中元素化合价的判断</a:t>
                </a:r>
                <a:r>
                  <a:rPr lang="en-US" altLang="zh-CN" sz="2800" dirty="0"/>
                  <a:t>:</a:t>
                </a:r>
                <a:endParaRPr lang="zh-CN" altLang="zh-CN" sz="2800" dirty="0"/>
              </a:p>
              <a:p>
                <a:pPr>
                  <a:lnSpc>
                    <a:spcPct val="150000"/>
                  </a:lnSpc>
                </a:pP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Cu</m:t>
                        </m:r>
                      </m:e>
                      <m:lim>
                        <m:r>
                          <a:rPr lang="en-US" altLang="zh-CN" sz="2800">
                            <a:latin typeface="Cambria Math" panose="02040503050406030204" pitchFamily="18" charset="0"/>
                          </a:rPr>
                          <m:t>+2</m:t>
                        </m:r>
                      </m:lim>
                    </m:limUpp>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Fe</m:t>
                        </m:r>
                      </m:e>
                      <m:lim>
                        <m:r>
                          <a:rPr lang="en-US" altLang="zh-CN" sz="2800">
                            <a:latin typeface="Cambria Math" panose="02040503050406030204" pitchFamily="18" charset="0"/>
                          </a:rPr>
                          <m:t>+2</m:t>
                        </m:r>
                      </m:lim>
                    </m:limUpp>
                    <m:limUpp>
                      <m:limUppPr>
                        <m:ctrlPr>
                          <a:rPr lang="zh-CN" altLang="zh-CN" sz="2800" i="1">
                            <a:latin typeface="Cambria Math" panose="02040503050406030204" pitchFamily="18" charset="0"/>
                          </a:rPr>
                        </m:ctrlPr>
                      </m:limUppPr>
                      <m:e>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S</m:t>
                            </m:r>
                          </m:e>
                          <m:sub>
                            <m:r>
                              <a:rPr lang="en-US" altLang="zh-CN" sz="2800">
                                <a:latin typeface="Cambria Math" panose="02040503050406030204" pitchFamily="18" charset="0"/>
                              </a:rPr>
                              <m:t>2</m:t>
                            </m:r>
                          </m:sub>
                        </m:sSub>
                      </m:e>
                      <m:lim>
                        <m:r>
                          <m:rPr>
                            <m:nor/>
                          </m:rPr>
                          <a:rPr lang="en-US" altLang="zh-CN" sz="2800" i="1">
                            <a:latin typeface="Times New Roman" panose="02020603050405020304" pitchFamily="18" charset="0"/>
                            <a:cs typeface="Times New Roman" panose="02020603050405020304" pitchFamily="18" charset="0"/>
                          </a:rPr>
                          <m:t>−</m:t>
                        </m:r>
                        <m:r>
                          <a:rPr lang="en-US" altLang="zh-CN" sz="2800">
                            <a:latin typeface="Cambria Math" panose="02040503050406030204" pitchFamily="18" charset="0"/>
                          </a:rPr>
                          <m:t>2</m:t>
                        </m:r>
                      </m:lim>
                    </m:limUpp>
                  </m:oMath>
                </a14:m>
                <a:r>
                  <a:rPr lang="zh-CN" altLang="zh-CN" sz="2800" dirty="0">
                    <a:latin typeface="Times New Roman" panose="02020603050405020304" pitchFamily="18" charset="0"/>
                    <a:cs typeface="Times New Roman" panose="02020603050405020304" pitchFamily="18" charset="0"/>
                  </a:rPr>
                  <a:t>、</a:t>
                </a:r>
                <a14:m>
                  <m:oMath xmlns:m="http://schemas.openxmlformats.org/officeDocument/2006/math">
                    <m:limUpp>
                      <m:limUppPr>
                        <m:ctrlPr>
                          <a:rPr lang="zh-CN" altLang="zh-CN" sz="2800" i="1">
                            <a:latin typeface="Cambria Math" panose="02040503050406030204" pitchFamily="18" charset="0"/>
                          </a:rPr>
                        </m:ctrlPr>
                      </m:limUppPr>
                      <m:e>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K</m:t>
                            </m:r>
                          </m:e>
                          <m:sub>
                            <m:r>
                              <a:rPr lang="en-US" altLang="zh-CN" sz="2800">
                                <a:latin typeface="Cambria Math" panose="02040503050406030204" pitchFamily="18" charset="0"/>
                              </a:rPr>
                              <m:t>2</m:t>
                            </m:r>
                          </m:sub>
                        </m:sSub>
                        <m:r>
                          <m:rPr>
                            <m:sty m:val="p"/>
                          </m:rPr>
                          <a:rPr lang="en-US" altLang="zh-CN" sz="2800">
                            <a:latin typeface="Cambria Math" panose="02040503050406030204" pitchFamily="18" charset="0"/>
                          </a:rPr>
                          <m:t>Fe</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Sub>
                      </m:e>
                      <m:lim>
                        <m:r>
                          <a:rPr lang="en-US" altLang="zh-CN" sz="2800">
                            <a:latin typeface="Cambria Math" panose="02040503050406030204" pitchFamily="18" charset="0"/>
                          </a:rPr>
                          <m:t>+6</m:t>
                        </m:r>
                      </m:lim>
                    </m:limUpp>
                  </m:oMath>
                </a14:m>
                <a:r>
                  <a:rPr lang="zh-CN" altLang="zh-CN" sz="2800" dirty="0">
                    <a:latin typeface="Times New Roman" panose="02020603050405020304" pitchFamily="18" charset="0"/>
                    <a:cs typeface="Times New Roman" panose="02020603050405020304" pitchFamily="18" charset="0"/>
                  </a:rPr>
                  <a:t>、</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L</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i</m:t>
                            </m:r>
                          </m:e>
                          <m:sub>
                            <m:r>
                              <a:rPr lang="en-US" altLang="zh-CN" sz="2800">
                                <a:latin typeface="Cambria Math" panose="02040503050406030204" pitchFamily="18" charset="0"/>
                              </a:rPr>
                              <m:t>2</m:t>
                            </m:r>
                          </m:sub>
                        </m:sSub>
                        <m:r>
                          <m:rPr>
                            <m:sty m:val="p"/>
                          </m:rPr>
                          <a:rPr lang="en-US" altLang="zh-CN" sz="2800">
                            <a:latin typeface="Cambria Math" panose="02040503050406030204" pitchFamily="18" charset="0"/>
                          </a:rPr>
                          <m:t>NH</m:t>
                        </m:r>
                      </m:e>
                      <m:lim>
                        <m:r>
                          <m:rPr>
                            <m:nor/>
                          </m:rPr>
                          <a:rPr lang="en-US" altLang="zh-CN" sz="2800" i="1">
                            <a:latin typeface="Times New Roman" panose="02020603050405020304" pitchFamily="18" charset="0"/>
                            <a:cs typeface="Times New Roman" panose="02020603050405020304" pitchFamily="18" charset="0"/>
                          </a:rPr>
                          <m:t>−</m:t>
                        </m:r>
                        <m:r>
                          <a:rPr lang="en-US" altLang="zh-CN" sz="2800">
                            <a:latin typeface="Cambria Math" panose="02040503050406030204" pitchFamily="18" charset="0"/>
                          </a:rPr>
                          <m:t>3</m:t>
                        </m:r>
                      </m:lim>
                    </m:limUpp>
                  </m:oMath>
                </a14:m>
                <a:r>
                  <a:rPr lang="zh-CN"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Al</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N</m:t>
                        </m:r>
                      </m:e>
                      <m:lim>
                        <m:r>
                          <m:rPr>
                            <m:nor/>
                          </m:rPr>
                          <a:rPr lang="en-US" altLang="zh-CN" sz="2800" i="1">
                            <a:latin typeface="Times New Roman" panose="02020603050405020304" pitchFamily="18" charset="0"/>
                            <a:cs typeface="Times New Roman" panose="02020603050405020304" pitchFamily="18" charset="0"/>
                          </a:rPr>
                          <m:t>−</m:t>
                        </m:r>
                        <m:r>
                          <a:rPr lang="en-US" altLang="zh-CN" sz="2800">
                            <a:latin typeface="Cambria Math" panose="02040503050406030204" pitchFamily="18" charset="0"/>
                          </a:rPr>
                          <m:t>3</m:t>
                        </m:r>
                      </m:lim>
                    </m:limUpp>
                  </m:oMath>
                </a14:m>
                <a:r>
                  <a:rPr lang="zh-CN" altLang="zh-CN" sz="2800" dirty="0">
                    <a:latin typeface="Times New Roman" panose="02020603050405020304" pitchFamily="18" charset="0"/>
                    <a:cs typeface="Times New Roman" panose="02020603050405020304" pitchFamily="18" charset="0"/>
                  </a:rPr>
                  <a:t>、</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N</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a</m:t>
                            </m:r>
                          </m:e>
                          <m:sub>
                            <m:r>
                              <a:rPr lang="en-US" altLang="zh-CN" sz="2800">
                                <a:latin typeface="Cambria Math" panose="02040503050406030204" pitchFamily="18" charset="0"/>
                              </a:rPr>
                              <m:t>2</m:t>
                            </m:r>
                          </m:sub>
                        </m:sSub>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S</m:t>
                            </m:r>
                          </m:e>
                          <m:sub>
                            <m:r>
                              <a:rPr lang="en-US" altLang="zh-CN" sz="2800">
                                <a:latin typeface="Cambria Math" panose="02040503050406030204" pitchFamily="18" charset="0"/>
                              </a:rPr>
                              <m:t>2</m:t>
                            </m:r>
                          </m:sub>
                        </m:sSub>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Sub>
                      </m:e>
                      <m:lim>
                        <m:r>
                          <a:rPr lang="en-US" altLang="zh-CN" sz="2800">
                            <a:latin typeface="Cambria Math" panose="02040503050406030204" pitchFamily="18" charset="0"/>
                          </a:rPr>
                          <m:t>+2</m:t>
                        </m:r>
                      </m:lim>
                    </m:limUpp>
                  </m:oMath>
                </a14:m>
                <a:r>
                  <a:rPr lang="zh-CN" altLang="zh-CN" sz="28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800" i="1">
                            <a:latin typeface="Cambria Math" panose="02040503050406030204" pitchFamily="18" charset="0"/>
                          </a:rPr>
                        </m:ctrlPr>
                      </m:sSubPr>
                      <m:e>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C</m:t>
                            </m:r>
                          </m:e>
                          <m:lim>
                            <m:r>
                              <a:rPr lang="en-US" altLang="zh-CN" sz="2800">
                                <a:latin typeface="Cambria Math" panose="02040503050406030204" pitchFamily="18" charset="0"/>
                              </a:rPr>
                              <m:t>+3</m:t>
                            </m:r>
                          </m:lim>
                        </m:limUpp>
                      </m:e>
                      <m:sub>
                        <m:r>
                          <a:rPr lang="en-US" altLang="zh-CN" sz="2800">
                            <a:latin typeface="Cambria Math" panose="02040503050406030204" pitchFamily="18" charset="0"/>
                          </a:rPr>
                          <m:t>2</m:t>
                        </m:r>
                      </m:sub>
                    </m:sSub>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a:latin typeface="Times New Roman" panose="02020603050405020304" pitchFamily="18" charset="0"/>
                            <a:cs typeface="Times New Roman" panose="02020603050405020304" pitchFamily="18" charset="0"/>
                          </a:rPr>
                          <m:t>−</m:t>
                        </m:r>
                      </m:sup>
                    </m:sSubSup>
                  </m:oMath>
                </a14:m>
                <a:r>
                  <a:rPr lang="zh-CN" altLang="zh-CN"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H</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C</m:t>
                        </m:r>
                      </m:e>
                      <m:lim>
                        <m:r>
                          <a:rPr lang="en-US" altLang="zh-CN" sz="2800">
                            <a:latin typeface="Cambria Math" panose="02040503050406030204" pitchFamily="18" charset="0"/>
                          </a:rPr>
                          <m:t>+2</m:t>
                        </m:r>
                      </m:lim>
                    </m:limUpp>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N</m:t>
                        </m:r>
                      </m:e>
                      <m:lim>
                        <m:r>
                          <m:rPr>
                            <m:nor/>
                          </m:rPr>
                          <a:rPr lang="en-US" altLang="zh-CN" sz="2800" i="1">
                            <a:latin typeface="Times New Roman" panose="02020603050405020304" pitchFamily="18" charset="0"/>
                            <a:cs typeface="Times New Roman" panose="02020603050405020304" pitchFamily="18" charset="0"/>
                          </a:rPr>
                          <m:t>−</m:t>
                        </m:r>
                        <m:r>
                          <a:rPr lang="en-US" altLang="zh-CN" sz="2800">
                            <a:latin typeface="Cambria Math" panose="02040503050406030204" pitchFamily="18" charset="0"/>
                          </a:rPr>
                          <m:t>3</m:t>
                        </m:r>
                      </m:lim>
                    </m:limUpp>
                  </m:oMath>
                </a14:m>
                <a:r>
                  <a:rPr lang="zh-CN" altLang="zh-CN" sz="2800" dirty="0">
                    <a:latin typeface="Times New Roman" panose="02020603050405020304" pitchFamily="18" charset="0"/>
                    <a:cs typeface="Times New Roman" panose="02020603050405020304" pitchFamily="18" charset="0"/>
                  </a:rPr>
                  <a:t>、</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Cu</m:t>
                        </m:r>
                      </m:e>
                      <m:lim>
                        <m:r>
                          <a:rPr lang="en-US" altLang="zh-CN" sz="2800">
                            <a:latin typeface="Cambria Math" panose="02040503050406030204" pitchFamily="18" charset="0"/>
                          </a:rPr>
                          <m:t>+1</m:t>
                        </m:r>
                      </m:lim>
                    </m:limUpp>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H</m:t>
                        </m:r>
                      </m:e>
                      <m:lim>
                        <m:r>
                          <m:rPr>
                            <m:nor/>
                          </m:rPr>
                          <a:rPr lang="en-US" altLang="zh-CN" sz="2800" i="1">
                            <a:latin typeface="Times New Roman" panose="02020603050405020304" pitchFamily="18" charset="0"/>
                            <a:cs typeface="Times New Roman" panose="02020603050405020304" pitchFamily="18" charset="0"/>
                          </a:rPr>
                          <m:t>−</m:t>
                        </m:r>
                        <m:r>
                          <a:rPr lang="en-US" altLang="zh-CN" sz="2800">
                            <a:latin typeface="Cambria Math" panose="02040503050406030204" pitchFamily="18" charset="0"/>
                          </a:rPr>
                          <m:t>1</m:t>
                        </m:r>
                      </m:lim>
                    </m:limUpp>
                  </m:oMath>
                </a14:m>
                <a:r>
                  <a:rPr lang="zh-CN" altLang="zh-CN" sz="2800" dirty="0">
                    <a:latin typeface="Times New Roman" panose="02020603050405020304" pitchFamily="18" charset="0"/>
                    <a:cs typeface="Times New Roman" panose="02020603050405020304" pitchFamily="18" charset="0"/>
                  </a:rPr>
                  <a:t>。</a:t>
                </a:r>
              </a:p>
              <a:p>
                <a:pPr>
                  <a:lnSpc>
                    <a:spcPct val="150000"/>
                  </a:lnSpc>
                </a:pPr>
                <a:r>
                  <a:rPr lang="en-US" altLang="zh-CN" sz="2800" dirty="0"/>
                  <a:t>3.</a:t>
                </a:r>
                <a:r>
                  <a:rPr lang="zh-CN" altLang="zh-CN" sz="2800" dirty="0"/>
                  <a:t>有关电子转移数目的判断</a:t>
                </a:r>
              </a:p>
              <a:p>
                <a:pPr>
                  <a:lnSpc>
                    <a:spcPct val="150000"/>
                  </a:lnSpc>
                </a:pPr>
                <a:r>
                  <a:rPr lang="zh-CN" altLang="zh-CN" sz="2800" dirty="0"/>
                  <a:t>关键是明确反应中元素化合价的变化</a:t>
                </a:r>
                <a:r>
                  <a:rPr lang="en-US" altLang="zh-CN" sz="2800" dirty="0"/>
                  <a:t>,</a:t>
                </a:r>
                <a:r>
                  <a:rPr lang="zh-CN" altLang="zh-CN" sz="2800" dirty="0"/>
                  <a:t>找出氧化剂或还原剂的物质的量</a:t>
                </a:r>
                <a:r>
                  <a:rPr lang="en-US" altLang="zh-CN" sz="2800" dirty="0"/>
                  <a:t>,</a:t>
                </a:r>
                <a:r>
                  <a:rPr lang="zh-CN" altLang="zh-CN" sz="2800" dirty="0"/>
                  <a:t>以及</a:t>
                </a:r>
                <a:r>
                  <a:rPr lang="en-US" altLang="zh-CN" sz="2800" dirty="0"/>
                  <a:t>1 </a:t>
                </a:r>
                <a:r>
                  <a:rPr lang="en-US" altLang="zh-CN" sz="2800" dirty="0" err="1"/>
                  <a:t>mol</a:t>
                </a:r>
                <a:r>
                  <a:rPr lang="zh-CN" altLang="zh-CN" sz="2800" dirty="0"/>
                  <a:t>氧化剂得电子的物质的量或者</a:t>
                </a:r>
                <a:r>
                  <a:rPr lang="en-US" altLang="zh-CN" sz="2800" dirty="0"/>
                  <a:t>1 </a:t>
                </a:r>
                <a:r>
                  <a:rPr lang="en-US" altLang="zh-CN" sz="2800" dirty="0" err="1"/>
                  <a:t>mol</a:t>
                </a:r>
                <a:r>
                  <a:rPr lang="zh-CN" altLang="zh-CN" sz="2800" dirty="0"/>
                  <a:t>还原剂失电子的物质的量。例如</a:t>
                </a:r>
                <a:r>
                  <a:rPr lang="en-US" altLang="zh-CN" sz="2800" dirty="0"/>
                  <a:t>:</a:t>
                </a:r>
                <a:endParaRPr lang="zh-CN" altLang="zh-CN" sz="2800" dirty="0"/>
              </a:p>
            </p:txBody>
          </p:sp>
        </mc:Choice>
        <mc:Fallback xmlns="">
          <p:sp>
            <p:nvSpPr>
              <p:cNvPr id="3" name="矩形 2">
                <a:extLst>
                  <a:ext uri="{FF2B5EF4-FFF2-40B4-BE49-F238E27FC236}">
                    <a16:creationId xmlns:a16="http://schemas.microsoft.com/office/drawing/2014/main" id="{714F6134-7288-4796-8499-E211F9E0561B}"/>
                  </a:ext>
                </a:extLst>
              </p:cNvPr>
              <p:cNvSpPr>
                <a:spLocks noRot="1" noChangeAspect="1" noMove="1" noResize="1" noEditPoints="1" noAdjustHandles="1" noChangeArrowheads="1" noChangeShapeType="1" noTextEdit="1"/>
              </p:cNvSpPr>
              <p:nvPr/>
            </p:nvSpPr>
            <p:spPr>
              <a:xfrm>
                <a:off x="217715" y="920720"/>
                <a:ext cx="11756571" cy="3644011"/>
              </a:xfrm>
              <a:prstGeom prst="rect">
                <a:avLst/>
              </a:prstGeom>
              <a:blipFill>
                <a:blip r:embed="rId2"/>
                <a:stretch>
                  <a:fillRect l="-1089" r="-674" b="-1672"/>
                </a:stretch>
              </a:blipFill>
            </p:spPr>
            <p:txBody>
              <a:bodyPr/>
              <a:lstStyle/>
              <a:p>
                <a:r>
                  <a:rPr lang="zh-CN" altLang="en-US">
                    <a:noFill/>
                  </a:rPr>
                  <a:t> </a:t>
                </a:r>
              </a:p>
            </p:txBody>
          </p:sp>
        </mc:Fallback>
      </mc:AlternateContent>
      <p:sp>
        <p:nvSpPr>
          <p:cNvPr id="8" name="矩形 7">
            <a:extLst>
              <a:ext uri="{FF2B5EF4-FFF2-40B4-BE49-F238E27FC236}">
                <a16:creationId xmlns="" xmlns:a16="http://schemas.microsoft.com/office/drawing/2014/main" id="{68DDDFFD-DBDA-4368-BFA2-FD02FACBEF5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79935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YBTWDTSD118-3Tz.jpg" descr="id:2147517292;FounderCES">
            <a:extLst>
              <a:ext uri="{FF2B5EF4-FFF2-40B4-BE49-F238E27FC236}">
                <a16:creationId xmlns="" xmlns:a16="http://schemas.microsoft.com/office/drawing/2014/main" id="{75CCD80B-15AD-4D31-AED4-142FE2D85F60}"/>
              </a:ext>
            </a:extLst>
          </p:cNvPr>
          <p:cNvPicPr/>
          <p:nvPr/>
        </p:nvPicPr>
        <p:blipFill>
          <a:blip r:embed="rId2"/>
          <a:stretch>
            <a:fillRect/>
          </a:stretch>
        </p:blipFill>
        <p:spPr>
          <a:xfrm>
            <a:off x="2543596" y="1458230"/>
            <a:ext cx="7104808" cy="4014565"/>
          </a:xfrm>
          <a:prstGeom prst="rect">
            <a:avLst/>
          </a:prstGeom>
        </p:spPr>
      </p:pic>
      <p:sp>
        <p:nvSpPr>
          <p:cNvPr id="9" name="矩形 8">
            <a:extLst>
              <a:ext uri="{FF2B5EF4-FFF2-40B4-BE49-F238E27FC236}">
                <a16:creationId xmlns="" xmlns:a16="http://schemas.microsoft.com/office/drawing/2014/main" id="{552CA59A-B116-4E5E-9102-B31C22C1D30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64139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[2016</a:t>
            </a:r>
            <a:r>
              <a:rPr lang="zh-CN" altLang="zh-CN" sz="2800" dirty="0"/>
              <a:t>上海</a:t>
            </a:r>
            <a:r>
              <a:rPr lang="en-US" altLang="zh-CN" sz="2800" dirty="0"/>
              <a:t>,13,3</a:t>
            </a:r>
            <a:r>
              <a:rPr lang="zh-CN" altLang="zh-CN" sz="2800" dirty="0"/>
              <a:t>分</a:t>
            </a:r>
            <a:r>
              <a:rPr lang="en-US" altLang="zh-CN" sz="2800" dirty="0"/>
              <a:t>]O</a:t>
            </a:r>
            <a:r>
              <a:rPr lang="en-US" altLang="zh-CN" sz="2800" baseline="-25000" dirty="0"/>
              <a:t>2</a:t>
            </a:r>
            <a:r>
              <a:rPr lang="en-US" altLang="zh-CN" sz="2800" dirty="0"/>
              <a:t>F</a:t>
            </a:r>
            <a:r>
              <a:rPr lang="en-US" altLang="zh-CN" sz="2800" baseline="-25000" dirty="0"/>
              <a:t>2</a:t>
            </a:r>
            <a:r>
              <a:rPr lang="zh-CN" altLang="zh-CN" sz="2800" dirty="0"/>
              <a:t>可以发生反应</a:t>
            </a:r>
            <a:r>
              <a:rPr lang="en-US" altLang="zh-CN" sz="2800" dirty="0"/>
              <a:t>:H</a:t>
            </a:r>
            <a:r>
              <a:rPr lang="en-US" altLang="zh-CN" sz="2800" baseline="-25000" dirty="0"/>
              <a:t>2</a:t>
            </a:r>
            <a:r>
              <a:rPr lang="en-US" altLang="zh-CN" sz="2800" dirty="0"/>
              <a:t>S+4O</a:t>
            </a:r>
            <a:r>
              <a:rPr lang="en-US" altLang="zh-CN" sz="2800" baseline="-25000" dirty="0"/>
              <a:t>2</a:t>
            </a:r>
            <a:r>
              <a:rPr lang="en-US" altLang="zh-CN" sz="2800" dirty="0"/>
              <a:t>F</a:t>
            </a:r>
            <a:r>
              <a:rPr lang="en-US" altLang="zh-CN" sz="2800" baseline="-25000" dirty="0"/>
              <a:t>2       </a:t>
            </a:r>
            <a:r>
              <a:rPr lang="zh-CN" altLang="zh-CN" sz="2800" dirty="0"/>
              <a:t> </a:t>
            </a:r>
            <a:r>
              <a:rPr lang="en-US" altLang="zh-CN" sz="2800" dirty="0"/>
              <a:t>SF</a:t>
            </a:r>
            <a:r>
              <a:rPr lang="en-US" altLang="zh-CN" sz="2800" baseline="-25000" dirty="0"/>
              <a:t>6</a:t>
            </a:r>
            <a:r>
              <a:rPr lang="en-US" altLang="zh-CN" sz="2800" dirty="0"/>
              <a:t>+2HF+4O</a:t>
            </a:r>
            <a:r>
              <a:rPr lang="en-US" altLang="zh-CN" sz="2800" baseline="-25000" dirty="0"/>
              <a:t>2</a:t>
            </a:r>
            <a:r>
              <a:rPr lang="en-US" altLang="zh-CN" sz="2800" dirty="0"/>
              <a:t>,</a:t>
            </a:r>
            <a:r>
              <a:rPr lang="zh-CN" altLang="zh-CN" sz="2800" dirty="0"/>
              <a:t>下列说法正确的是</a:t>
            </a:r>
          </a:p>
          <a:p>
            <a:pPr>
              <a:lnSpc>
                <a:spcPct val="150000"/>
              </a:lnSpc>
            </a:pPr>
            <a:r>
              <a:rPr lang="en-US" altLang="zh-CN" sz="2800" dirty="0"/>
              <a:t>A.</a:t>
            </a:r>
            <a:r>
              <a:rPr lang="zh-CN" altLang="zh-CN" sz="2800" dirty="0"/>
              <a:t>氧气是氧化产物</a:t>
            </a:r>
          </a:p>
          <a:p>
            <a:pPr>
              <a:lnSpc>
                <a:spcPct val="150000"/>
              </a:lnSpc>
            </a:pPr>
            <a:r>
              <a:rPr lang="en-US" altLang="zh-CN" sz="2800" dirty="0"/>
              <a:t>B.O</a:t>
            </a:r>
            <a:r>
              <a:rPr lang="en-US" altLang="zh-CN" sz="2800" baseline="-25000" dirty="0"/>
              <a:t>2</a:t>
            </a:r>
            <a:r>
              <a:rPr lang="en-US" altLang="zh-CN" sz="2800" dirty="0"/>
              <a:t>F</a:t>
            </a:r>
            <a:r>
              <a:rPr lang="en-US" altLang="zh-CN" sz="2800" baseline="-25000" dirty="0"/>
              <a:t>2</a:t>
            </a:r>
            <a:r>
              <a:rPr lang="zh-CN" altLang="zh-CN" sz="2800" dirty="0"/>
              <a:t>既是氧化剂又是还原剂</a:t>
            </a:r>
          </a:p>
          <a:p>
            <a:pPr>
              <a:lnSpc>
                <a:spcPct val="150000"/>
              </a:lnSpc>
            </a:pPr>
            <a:r>
              <a:rPr lang="en-US" altLang="zh-CN" sz="2800" dirty="0"/>
              <a:t>C.</a:t>
            </a:r>
            <a:r>
              <a:rPr lang="zh-CN" altLang="zh-CN" sz="2800" dirty="0"/>
              <a:t>若生成</a:t>
            </a:r>
            <a:r>
              <a:rPr lang="en-US" altLang="zh-CN" sz="2800" dirty="0"/>
              <a:t>4.48 L HF,</a:t>
            </a:r>
            <a:r>
              <a:rPr lang="zh-CN" altLang="zh-CN" sz="2800" dirty="0"/>
              <a:t>则转移</a:t>
            </a:r>
            <a:r>
              <a:rPr lang="en-US" altLang="zh-CN" sz="2800" dirty="0"/>
              <a:t>0.8 </a:t>
            </a:r>
            <a:r>
              <a:rPr lang="en-US" altLang="zh-CN" sz="2800" dirty="0" err="1"/>
              <a:t>mol</a:t>
            </a:r>
            <a:r>
              <a:rPr lang="zh-CN" altLang="zh-CN" sz="2800" dirty="0"/>
              <a:t>电子</a:t>
            </a:r>
          </a:p>
          <a:p>
            <a:pPr>
              <a:lnSpc>
                <a:spcPct val="150000"/>
              </a:lnSpc>
            </a:pPr>
            <a:r>
              <a:rPr lang="en-US" altLang="zh-CN" sz="2800" dirty="0"/>
              <a:t>D.</a:t>
            </a:r>
            <a:r>
              <a:rPr lang="zh-CN" altLang="zh-CN" sz="2800" dirty="0"/>
              <a:t>还原剂与氧化剂的物质的量之比为</a:t>
            </a:r>
            <a:r>
              <a:rPr lang="en-US" altLang="zh-CN" sz="2800" dirty="0"/>
              <a:t>1∶4</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a:extLst>
              <a:ext uri="{FF2B5EF4-FFF2-40B4-BE49-F238E27FC236}">
                <a16:creationId xmlns="" xmlns:a16="http://schemas.microsoft.com/office/drawing/2014/main" id="{6C1F4DF1-0D78-458A-9584-0CB98C9C5748}"/>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25" name="图片 24">
            <a:extLst>
              <a:ext uri="{FF2B5EF4-FFF2-40B4-BE49-F238E27FC236}">
                <a16:creationId xmlns="" xmlns:a16="http://schemas.microsoft.com/office/drawing/2014/main" id="{FD9FB8B6-EB96-45DC-9FAE-7E71DDA5B69F}"/>
              </a:ext>
            </a:extLst>
          </p:cNvPr>
          <p:cNvPicPr/>
          <p:nvPr/>
        </p:nvPicPr>
        <p:blipFill>
          <a:blip r:embed="rId2"/>
          <a:stretch>
            <a:fillRect/>
          </a:stretch>
        </p:blipFill>
        <p:spPr>
          <a:xfrm>
            <a:off x="9702119" y="492941"/>
            <a:ext cx="530452" cy="301358"/>
          </a:xfrm>
          <a:prstGeom prst="rect">
            <a:avLst/>
          </a:prstGeom>
        </p:spPr>
      </p:pic>
    </p:spTree>
    <p:extLst>
      <p:ext uri="{BB962C8B-B14F-4D97-AF65-F5344CB8AC3E}">
        <p14:creationId xmlns:p14="http://schemas.microsoft.com/office/powerpoint/2010/main" val="134830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DA68DB7F-5C95-469E-8530-BFD93D4951A9}"/>
              </a:ext>
            </a:extLst>
          </p:cNvPr>
          <p:cNvSpPr/>
          <p:nvPr/>
        </p:nvSpPr>
        <p:spPr>
          <a:xfrm>
            <a:off x="234043" y="28322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矩形 21">
            <a:extLst>
              <a:ext uri="{FF2B5EF4-FFF2-40B4-BE49-F238E27FC236}">
                <a16:creationId xmlns="" xmlns:a16="http://schemas.microsoft.com/office/drawing/2014/main" id="{6C1F4DF1-0D78-458A-9584-0CB98C9C5748}"/>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23" name="矩形 22">
            <a:extLst>
              <a:ext uri="{FF2B5EF4-FFF2-40B4-BE49-F238E27FC236}">
                <a16:creationId xmlns="" xmlns:a16="http://schemas.microsoft.com/office/drawing/2014/main" id="{6BC72D84-2FB9-44C8-9EFC-C293B2CF5D40}"/>
              </a:ext>
            </a:extLst>
          </p:cNvPr>
          <p:cNvSpPr/>
          <p:nvPr/>
        </p:nvSpPr>
        <p:spPr>
          <a:xfrm>
            <a:off x="234043" y="1158995"/>
            <a:ext cx="11723913" cy="3970318"/>
          </a:xfrm>
          <a:prstGeom prst="rect">
            <a:avLst/>
          </a:prstGeom>
        </p:spPr>
        <p:txBody>
          <a:bodyPr wrap="square">
            <a:spAutoFit/>
          </a:bodyPr>
          <a:lstStyle/>
          <a:p>
            <a:pPr>
              <a:lnSpc>
                <a:spcPct val="150000"/>
              </a:lnSpc>
            </a:pPr>
            <a:r>
              <a:rPr lang="zh-CN" altLang="zh-CN" sz="2800" dirty="0"/>
              <a:t>双线桥法标注本题反应如下</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a:t>H</a:t>
            </a:r>
            <a:r>
              <a:rPr lang="en-US" altLang="zh-CN" sz="2800" baseline="-25000" dirty="0"/>
              <a:t>2</a:t>
            </a:r>
            <a:r>
              <a:rPr lang="en-US" altLang="zh-CN" sz="2800" dirty="0"/>
              <a:t>S</a:t>
            </a:r>
            <a:r>
              <a:rPr lang="zh-CN" altLang="zh-CN" sz="2800" dirty="0"/>
              <a:t>为还原剂</a:t>
            </a:r>
            <a:r>
              <a:rPr lang="en-US" altLang="zh-CN" sz="2800" dirty="0"/>
              <a:t>,SF</a:t>
            </a:r>
            <a:r>
              <a:rPr lang="en-US" altLang="zh-CN" sz="2800" baseline="-25000" dirty="0"/>
              <a:t>6</a:t>
            </a:r>
            <a:r>
              <a:rPr lang="zh-CN" altLang="zh-CN" sz="2800" dirty="0"/>
              <a:t>为氧化产物</a:t>
            </a:r>
            <a:r>
              <a:rPr lang="en-US" altLang="zh-CN" sz="2800" dirty="0"/>
              <a:t>,O</a:t>
            </a:r>
            <a:r>
              <a:rPr lang="en-US" altLang="zh-CN" sz="2800" baseline="-25000" dirty="0"/>
              <a:t>2</a:t>
            </a:r>
            <a:r>
              <a:rPr lang="en-US" altLang="zh-CN" sz="2800" dirty="0"/>
              <a:t>F</a:t>
            </a:r>
            <a:r>
              <a:rPr lang="en-US" altLang="zh-CN" sz="2800" baseline="-25000" dirty="0"/>
              <a:t>2</a:t>
            </a:r>
            <a:r>
              <a:rPr lang="zh-CN" altLang="zh-CN" sz="2800" dirty="0"/>
              <a:t>为氧化剂</a:t>
            </a:r>
            <a:r>
              <a:rPr lang="en-US" altLang="zh-CN" sz="2800" dirty="0"/>
              <a:t>,O</a:t>
            </a:r>
            <a:r>
              <a:rPr lang="en-US" altLang="zh-CN" sz="2800" baseline="-25000" dirty="0"/>
              <a:t>2</a:t>
            </a:r>
            <a:r>
              <a:rPr lang="zh-CN" altLang="zh-CN" sz="2800" dirty="0"/>
              <a:t>为还原产物</a:t>
            </a:r>
            <a:r>
              <a:rPr lang="en-US" altLang="zh-CN" sz="2800" dirty="0"/>
              <a:t>,</a:t>
            </a:r>
            <a:r>
              <a:rPr lang="zh-CN" altLang="zh-CN" sz="2800" dirty="0"/>
              <a:t>可以根据图中标注判断各选项正误。</a:t>
            </a:r>
          </a:p>
        </p:txBody>
      </p:sp>
      <p:pic>
        <p:nvPicPr>
          <p:cNvPr id="24" name="图片 23">
            <a:extLst>
              <a:ext uri="{FF2B5EF4-FFF2-40B4-BE49-F238E27FC236}">
                <a16:creationId xmlns="" xmlns:a16="http://schemas.microsoft.com/office/drawing/2014/main" id="{349BDB2C-388B-47CB-82DC-6B8227BA5B46}"/>
              </a:ext>
            </a:extLst>
          </p:cNvPr>
          <p:cNvPicPr/>
          <p:nvPr/>
        </p:nvPicPr>
        <p:blipFill>
          <a:blip r:embed="rId2"/>
          <a:stretch>
            <a:fillRect/>
          </a:stretch>
        </p:blipFill>
        <p:spPr>
          <a:xfrm>
            <a:off x="3655626" y="1859391"/>
            <a:ext cx="4880747" cy="1802001"/>
          </a:xfrm>
          <a:prstGeom prst="rect">
            <a:avLst/>
          </a:prstGeom>
        </p:spPr>
      </p:pic>
    </p:spTree>
    <p:extLst>
      <p:ext uri="{BB962C8B-B14F-4D97-AF65-F5344CB8AC3E}">
        <p14:creationId xmlns:p14="http://schemas.microsoft.com/office/powerpoint/2010/main" val="316628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971393"/>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氧化还原反应中的基本概念</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常见的氧化剂与还原剂</a:t>
            </a: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a:extLst>
              <a:ext uri="{FF2B5EF4-FFF2-40B4-BE49-F238E27FC236}">
                <a16:creationId xmlns="" xmlns:a16="http://schemas.microsoft.com/office/drawing/2014/main" id="{81A21151-F458-4FC2-BA88-94A908D63034}"/>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a:extLst>
              <a:ext uri="{FF2B5EF4-FFF2-40B4-BE49-F238E27FC236}">
                <a16:creationId xmlns="" xmlns:a16="http://schemas.microsoft.com/office/drawing/2014/main" id="{1683F0B6-EA08-4753-BD84-AA10B2DA438B}"/>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a:extLst>
              <a:ext uri="{FF2B5EF4-FFF2-40B4-BE49-F238E27FC236}">
                <a16:creationId xmlns="" xmlns:a16="http://schemas.microsoft.com/office/drawing/2014/main" id="{78813041-DA44-427C-AF5C-7B53C7BE946A}"/>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7" name="矩形 16">
            <a:hlinkClick r:id="rId2" action="ppaction://hlinksldjump"/>
            <a:extLst>
              <a:ext uri="{FF2B5EF4-FFF2-40B4-BE49-F238E27FC236}">
                <a16:creationId xmlns="" xmlns:a16="http://schemas.microsoft.com/office/drawing/2014/main" id="{C18EE4A3-855A-4FBA-847B-41FE55FD23E7}"/>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229422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327250"/>
            <a:ext cx="11723912" cy="2596801"/>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分析所给反应可知</a:t>
            </a:r>
            <a:r>
              <a:rPr lang="en-US" altLang="zh-CN" sz="2800" dirty="0"/>
              <a:t>,</a:t>
            </a:r>
            <a:r>
              <a:rPr lang="zh-CN" altLang="zh-CN" sz="2800" dirty="0"/>
              <a:t>反应中硫元素的化合价升高</a:t>
            </a:r>
            <a:r>
              <a:rPr lang="en-US" altLang="zh-CN" sz="2800" dirty="0"/>
              <a:t>,</a:t>
            </a:r>
            <a:r>
              <a:rPr lang="zh-CN" altLang="zh-CN" sz="2800" dirty="0"/>
              <a:t>氧元素的化合价降低</a:t>
            </a:r>
            <a:r>
              <a:rPr lang="en-US" altLang="zh-CN" sz="2800" dirty="0"/>
              <a:t>,</a:t>
            </a:r>
            <a:r>
              <a:rPr lang="zh-CN" altLang="zh-CN" sz="2800" dirty="0"/>
              <a:t>所以氧气是还原产物</a:t>
            </a:r>
            <a:r>
              <a:rPr lang="en-US" altLang="zh-CN" sz="2800" dirty="0"/>
              <a:t>,O</a:t>
            </a:r>
            <a:r>
              <a:rPr lang="en-US" altLang="zh-CN" sz="2800" baseline="-25000" dirty="0"/>
              <a:t>2</a:t>
            </a:r>
            <a:r>
              <a:rPr lang="en-US" altLang="zh-CN" sz="2800" dirty="0"/>
              <a:t>F</a:t>
            </a:r>
            <a:r>
              <a:rPr lang="en-US" altLang="zh-CN" sz="2800" baseline="-25000" dirty="0"/>
              <a:t>2</a:t>
            </a:r>
            <a:r>
              <a:rPr lang="zh-CN" altLang="zh-CN" sz="2800" dirty="0"/>
              <a:t>是氧化剂</a:t>
            </a:r>
            <a:r>
              <a:rPr lang="en-US" altLang="zh-CN" sz="2800" dirty="0"/>
              <a:t>,</a:t>
            </a:r>
            <a:r>
              <a:rPr lang="zh-CN" altLang="zh-CN" sz="2800" dirty="0"/>
              <a:t>故</a:t>
            </a:r>
            <a:r>
              <a:rPr lang="en-US" altLang="zh-CN" sz="2800" dirty="0"/>
              <a:t>A</a:t>
            </a:r>
            <a:r>
              <a:rPr lang="zh-CN" altLang="zh-CN" sz="2800" dirty="0"/>
              <a:t>、</a:t>
            </a:r>
            <a:r>
              <a:rPr lang="en-US" altLang="zh-CN" sz="2800" dirty="0"/>
              <a:t>B</a:t>
            </a:r>
            <a:r>
              <a:rPr lang="zh-CN" altLang="zh-CN" sz="2800" dirty="0"/>
              <a:t>项错误。未指明温度和压强</a:t>
            </a:r>
            <a:r>
              <a:rPr lang="en-US" altLang="zh-CN" sz="2800" dirty="0"/>
              <a:t>,</a:t>
            </a:r>
            <a:r>
              <a:rPr lang="zh-CN" altLang="zh-CN" sz="2800" dirty="0"/>
              <a:t>无法判断转移电子数</a:t>
            </a:r>
            <a:r>
              <a:rPr lang="en-US" altLang="zh-CN" sz="2800" dirty="0"/>
              <a:t>,C</a:t>
            </a:r>
            <a:r>
              <a:rPr lang="zh-CN" altLang="zh-CN" sz="2800" dirty="0"/>
              <a:t>项错误。</a:t>
            </a:r>
            <a:r>
              <a:rPr lang="en-US" altLang="zh-CN" sz="2800" dirty="0"/>
              <a:t>H</a:t>
            </a:r>
            <a:r>
              <a:rPr lang="en-US" altLang="zh-CN" sz="2800" baseline="-25000" dirty="0"/>
              <a:t>2</a:t>
            </a:r>
            <a:r>
              <a:rPr lang="en-US" altLang="zh-CN" sz="2800" dirty="0"/>
              <a:t>S</a:t>
            </a:r>
            <a:r>
              <a:rPr lang="zh-CN" altLang="zh-CN" sz="2800" dirty="0"/>
              <a:t>是还原剂</a:t>
            </a:r>
            <a:r>
              <a:rPr lang="en-US" altLang="zh-CN" sz="2800" dirty="0"/>
              <a:t>,O</a:t>
            </a:r>
            <a:r>
              <a:rPr lang="en-US" altLang="zh-CN" sz="2800" baseline="-25000" dirty="0"/>
              <a:t>2</a:t>
            </a:r>
            <a:r>
              <a:rPr lang="en-US" altLang="zh-CN" sz="2800" dirty="0"/>
              <a:t>F</a:t>
            </a:r>
            <a:r>
              <a:rPr lang="en-US" altLang="zh-CN" sz="2800" baseline="-25000" dirty="0"/>
              <a:t>2</a:t>
            </a:r>
            <a:r>
              <a:rPr lang="zh-CN" altLang="zh-CN" sz="2800" dirty="0"/>
              <a:t>是氧化剂</a:t>
            </a:r>
            <a:r>
              <a:rPr lang="en-US" altLang="zh-CN" sz="2800" dirty="0"/>
              <a:t>,</a:t>
            </a:r>
            <a:r>
              <a:rPr lang="zh-CN" altLang="zh-CN" sz="2800" dirty="0"/>
              <a:t>其物质的量之比为</a:t>
            </a:r>
            <a:r>
              <a:rPr lang="en-US" altLang="zh-CN" sz="2800" dirty="0"/>
              <a:t>1∶4,D</a:t>
            </a:r>
            <a:r>
              <a:rPr lang="zh-CN" altLang="zh-CN" sz="2800" dirty="0"/>
              <a:t>项正确。</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A1F3DE05-9D8F-4386-815C-CF88AEEA2BC4}"/>
              </a:ext>
            </a:extLst>
          </p:cNvPr>
          <p:cNvSpPr/>
          <p:nvPr/>
        </p:nvSpPr>
        <p:spPr>
          <a:xfrm>
            <a:off x="234044" y="3096181"/>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801A5F1C-1D11-4B7C-AF40-70F0AC0A06F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29328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E6887BEB-6A6D-41A9-8ECC-AF3CEFAE4603}"/>
              </a:ext>
            </a:extLst>
          </p:cNvPr>
          <p:cNvSpPr/>
          <p:nvPr/>
        </p:nvSpPr>
        <p:spPr>
          <a:xfrm>
            <a:off x="234043" y="327250"/>
            <a:ext cx="11723912"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突破攻略</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801A5F1C-1D11-4B7C-AF40-70F0AC0A06F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2" name="矩形 1">
            <a:extLst>
              <a:ext uri="{FF2B5EF4-FFF2-40B4-BE49-F238E27FC236}">
                <a16:creationId xmlns="" xmlns:a16="http://schemas.microsoft.com/office/drawing/2014/main" id="{100E8A1F-0941-4EBC-8767-3A598853E6DB}"/>
              </a:ext>
            </a:extLst>
          </p:cNvPr>
          <p:cNvSpPr/>
          <p:nvPr/>
        </p:nvSpPr>
        <p:spPr>
          <a:xfrm>
            <a:off x="2410974" y="715935"/>
            <a:ext cx="4583307" cy="302519"/>
          </a:xfrm>
          <a:prstGeom prst="rect">
            <a:avLst/>
          </a:prstGeom>
        </p:spPr>
        <p:txBody>
          <a:bodyPr wrap="none">
            <a:spAutoFit/>
          </a:bodyPr>
          <a:lstStyle/>
          <a:p>
            <a:pPr algn="ctr">
              <a:lnSpc>
                <a:spcPts val="1270"/>
              </a:lnSpc>
              <a:spcAft>
                <a:spcPts val="0"/>
              </a:spcAft>
            </a:pPr>
            <a:r>
              <a:rPr lang="zh-CN" altLang="zh-CN" sz="2800" b="1" dirty="0"/>
              <a:t>掌握物质性质</a:t>
            </a:r>
            <a:r>
              <a:rPr lang="en-US" altLang="zh-CN" sz="2800" b="1" dirty="0"/>
              <a:t>,</a:t>
            </a:r>
            <a:r>
              <a:rPr lang="zh-CN" altLang="zh-CN" sz="2800" b="1" dirty="0"/>
              <a:t>分析反应实质</a:t>
            </a:r>
          </a:p>
        </p:txBody>
      </p:sp>
      <p:graphicFrame>
        <p:nvGraphicFramePr>
          <p:cNvPr id="3" name="表格 2">
            <a:extLst>
              <a:ext uri="{FF2B5EF4-FFF2-40B4-BE49-F238E27FC236}">
                <a16:creationId xmlns="" xmlns:a16="http://schemas.microsoft.com/office/drawing/2014/main" id="{4D94B9A0-3033-4E16-A224-B0FF37BB61DA}"/>
              </a:ext>
            </a:extLst>
          </p:cNvPr>
          <p:cNvGraphicFramePr>
            <a:graphicFrameLocks noGrp="1"/>
          </p:cNvGraphicFramePr>
          <p:nvPr>
            <p:extLst>
              <p:ext uri="{D42A27DB-BD31-4B8C-83A1-F6EECF244321}">
                <p14:modId xmlns:p14="http://schemas.microsoft.com/office/powerpoint/2010/main" val="1039500950"/>
              </p:ext>
            </p:extLst>
          </p:nvPr>
        </p:nvGraphicFramePr>
        <p:xfrm>
          <a:off x="446314" y="1198222"/>
          <a:ext cx="11266715" cy="5100979"/>
        </p:xfrm>
        <a:graphic>
          <a:graphicData uri="http://schemas.openxmlformats.org/drawingml/2006/table">
            <a:tbl>
              <a:tblPr firstRow="1" firstCol="1" bandRow="1"/>
              <a:tblGrid>
                <a:gridCol w="3067439">
                  <a:extLst>
                    <a:ext uri="{9D8B030D-6E8A-4147-A177-3AD203B41FA5}">
                      <a16:colId xmlns="" xmlns:a16="http://schemas.microsoft.com/office/drawing/2014/main" val="323655145"/>
                    </a:ext>
                  </a:extLst>
                </a:gridCol>
                <a:gridCol w="2954694">
                  <a:extLst>
                    <a:ext uri="{9D8B030D-6E8A-4147-A177-3AD203B41FA5}">
                      <a16:colId xmlns="" xmlns:a16="http://schemas.microsoft.com/office/drawing/2014/main" val="55946310"/>
                    </a:ext>
                  </a:extLst>
                </a:gridCol>
                <a:gridCol w="5244582">
                  <a:extLst>
                    <a:ext uri="{9D8B030D-6E8A-4147-A177-3AD203B41FA5}">
                      <a16:colId xmlns="" xmlns:a16="http://schemas.microsoft.com/office/drawing/2014/main" val="365596917"/>
                    </a:ext>
                  </a:extLst>
                </a:gridCol>
              </a:tblGrid>
              <a:tr h="392383">
                <a:tc rowSpan="2">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消毒剂的强氧化性</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err="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HClO</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KMnO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K</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FeO</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等</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2017</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海南</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,1C</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双氧水可作消毒剂</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8756361"/>
                  </a:ext>
                </a:extLst>
              </a:tr>
              <a:tr h="1177149">
                <a:tc vMerge="1">
                  <a:txBody>
                    <a:bodyPr/>
                    <a:lstStyle/>
                    <a:p>
                      <a:endParaRPr lang="zh-CN" altLang="en-US"/>
                    </a:p>
                  </a:txBody>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2016</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浙江理综</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,9D</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的某些单质或两元素之间形成的某些化合物可作水的消毒剂</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5611565"/>
                  </a:ext>
                </a:extLst>
              </a:tr>
              <a:tr h="1177149">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食品抗氧化剂的还原性</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如</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粉、亚硫酸钠、维生素</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、花青素等</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2017</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海南</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,1B</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细铁粉可作食品抗氧剂</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187847"/>
                  </a:ext>
                </a:extLst>
              </a:tr>
              <a:tr h="1177149">
                <a:tc rowSpan="2">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常见的氧化剂与还原剂、挖掘隐藏的氧化还原反应</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2017</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海南</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,6B</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硫化亚铁与浓硫酸混合加热的离子方程式</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:2H</a:t>
                      </a:r>
                      <a:r>
                        <a:rPr lang="en-US" sz="24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400" dirty="0" err="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FeS</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H</a:t>
                      </a:r>
                      <a:r>
                        <a:rPr lang="en-US" sz="24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S↑+Fe</a:t>
                      </a:r>
                      <a:r>
                        <a:rPr lang="en-US" sz="24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解析</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浓硫酸可氧化</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lang="en-US" sz="24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和</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S</a:t>
                      </a:r>
                      <a:r>
                        <a:rPr lang="en-US" sz="24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56426858"/>
                  </a:ext>
                </a:extLst>
              </a:tr>
              <a:tr h="1177149">
                <a:tc vMerge="1">
                  <a:txBody>
                    <a:bodyPr/>
                    <a:lstStyle/>
                    <a:p>
                      <a:endParaRPr lang="zh-CN" altLang="en-US"/>
                    </a:p>
                  </a:txBody>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2017</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海南</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,16(2)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不可使用二氧化碳灭火器扑灭因金属锂引起的火灾</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解析</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金属锂在二氧化碳中仍可燃烧</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03889992"/>
                  </a:ext>
                </a:extLst>
              </a:tr>
            </a:tbl>
          </a:graphicData>
        </a:graphic>
      </p:graphicFrame>
      <p:pic>
        <p:nvPicPr>
          <p:cNvPr id="1025" name="图片 645">
            <a:extLst>
              <a:ext uri="{FF2B5EF4-FFF2-40B4-BE49-F238E27FC236}">
                <a16:creationId xmlns="" xmlns:a16="http://schemas.microsoft.com/office/drawing/2014/main" id="{8D21CD7A-78EF-4F54-A57F-5D5352AE2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257" y="4368801"/>
            <a:ext cx="568098" cy="34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9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 xmlns:a16="http://schemas.microsoft.com/office/drawing/2014/main" id="{860041EA-5AA0-440F-9877-79A33A257EFA}"/>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5" name="Rectangle 1">
            <a:extLst>
              <a:ext uri="{FF2B5EF4-FFF2-40B4-BE49-F238E27FC236}">
                <a16:creationId xmlns="" xmlns:a16="http://schemas.microsoft.com/office/drawing/2014/main" id="{B7032F55-B084-4D83-9679-5D55529B60E3}"/>
              </a:ext>
            </a:extLst>
          </p:cNvPr>
          <p:cNvSpPr>
            <a:spLocks noChangeArrowheads="1"/>
          </p:cNvSpPr>
          <p:nvPr/>
        </p:nvSpPr>
        <p:spPr bwMode="auto">
          <a:xfrm>
            <a:off x="341085" y="823133"/>
            <a:ext cx="11509829"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    </a:t>
            </a:r>
            <a:r>
              <a:rPr kumimoji="0" lang="en-US" altLang="zh-CN" sz="2800" b="0" i="0" u="none" strike="noStrike" cap="none" normalizeH="0" baseline="0" dirty="0" smtClean="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高考组合题</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下列叙述错误的是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82" charset="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A.[2015</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新课标全国卷</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Ⅰ,8C]</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过氧化钠与水反应时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生成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0.1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mol</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氧气转移的电子数为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0.2</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82" charset="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B.[2015</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安徽理综</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,10D]</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NaClO</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和浓盐酸反应</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每产生</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mol</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Cl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转移的电子约为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6.02×10</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23</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个</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82" charset="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C.[2015</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广东理综</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,10D]3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mol</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单质</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完全转变为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失去</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8</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个电子</a:t>
            </a:r>
            <a:endParaRPr kumimoji="0" lang="zh-CN" altLang="en-US"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82" charset="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D.[2014</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大纲全国卷</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,7A]1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mol</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FeI</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与足量氯气反应时转移的电子数为</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82" charset="2"/>
              <a:cs typeface="Times New Roman" panose="02020603050405020304" pitchFamily="18" charset="0"/>
            </a:endParaRPr>
          </a:p>
        </p:txBody>
      </p:sp>
    </p:spTree>
    <p:extLst>
      <p:ext uri="{BB962C8B-B14F-4D97-AF65-F5344CB8AC3E}">
        <p14:creationId xmlns:p14="http://schemas.microsoft.com/office/powerpoint/2010/main" val="4043587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258570"/>
            <a:ext cx="11723911" cy="3323987"/>
          </a:xfrm>
          <a:prstGeom prst="rect">
            <a:avLst/>
          </a:prstGeom>
        </p:spPr>
        <p:txBody>
          <a:bodyPr wrap="square">
            <a:spAutoFit/>
          </a:bodyPr>
          <a:lstStyle/>
          <a:p>
            <a:pPr>
              <a:lnSpc>
                <a:spcPct val="150000"/>
              </a:lnSpc>
            </a:pPr>
            <a:r>
              <a:rPr lang="en-US" altLang="zh-CN" sz="2800" dirty="0" smtClean="0"/>
              <a:t>1.D</a:t>
            </a:r>
            <a:r>
              <a:rPr lang="zh-CN" altLang="zh-CN" sz="2800" dirty="0"/>
              <a:t>　由</a:t>
            </a:r>
            <a:r>
              <a:rPr lang="en-US" altLang="zh-CN" sz="2800" dirty="0"/>
              <a:t>2Na</a:t>
            </a:r>
            <a:r>
              <a:rPr lang="en-US" altLang="zh-CN" sz="2800" baseline="-25000" dirty="0"/>
              <a:t>2</a:t>
            </a:r>
            <a:r>
              <a:rPr lang="en-US" altLang="zh-CN" sz="2800" dirty="0"/>
              <a:t>O</a:t>
            </a:r>
            <a:r>
              <a:rPr lang="en-US" altLang="zh-CN" sz="2800" baseline="-25000" dirty="0"/>
              <a:t>2           </a:t>
            </a:r>
            <a:r>
              <a:rPr lang="en-US" altLang="zh-CN" sz="2800" dirty="0"/>
              <a:t>O</a:t>
            </a:r>
            <a:r>
              <a:rPr lang="en-US" altLang="zh-CN" sz="2800" baseline="-25000" dirty="0"/>
              <a:t>2</a:t>
            </a:r>
            <a:r>
              <a:rPr lang="en-US" altLang="zh-CN" sz="2800" dirty="0"/>
              <a:t>(0.1 </a:t>
            </a:r>
            <a:r>
              <a:rPr lang="en-US" altLang="zh-CN" sz="2800" dirty="0" err="1"/>
              <a:t>mol</a:t>
            </a:r>
            <a:r>
              <a:rPr lang="en-US" altLang="zh-CN" sz="2800" dirty="0"/>
              <a:t>),</a:t>
            </a:r>
            <a:r>
              <a:rPr lang="zh-CN" altLang="zh-CN" sz="2800" dirty="0"/>
              <a:t>转移的电子数为</a:t>
            </a:r>
            <a:r>
              <a:rPr lang="en-US" altLang="zh-CN" sz="2800" dirty="0"/>
              <a:t>0.2</a:t>
            </a:r>
            <a:r>
              <a:rPr lang="en-US" altLang="zh-CN" sz="2800" i="1" dirty="0"/>
              <a:t>N</a:t>
            </a:r>
            <a:r>
              <a:rPr lang="en-US" altLang="zh-CN" sz="2800" baseline="-25000" dirty="0"/>
              <a:t>A</a:t>
            </a:r>
            <a:r>
              <a:rPr lang="en-US" altLang="zh-CN" sz="2800" dirty="0"/>
              <a:t>,A</a:t>
            </a:r>
            <a:r>
              <a:rPr lang="zh-CN" altLang="zh-CN" sz="2800" dirty="0"/>
              <a:t>项正确。</a:t>
            </a:r>
            <a:r>
              <a:rPr lang="en-US" altLang="zh-CN" sz="2800" dirty="0" err="1"/>
              <a:t>ClO</a:t>
            </a:r>
            <a:r>
              <a:rPr lang="en-US" altLang="zh-CN" sz="2800" baseline="30000" dirty="0"/>
              <a:t>-</a:t>
            </a:r>
            <a:r>
              <a:rPr lang="en-US" altLang="zh-CN" sz="2800" dirty="0"/>
              <a:t>+Cl</a:t>
            </a:r>
            <a:r>
              <a:rPr lang="en-US" altLang="zh-CN" sz="2800" baseline="30000" dirty="0"/>
              <a:t>-</a:t>
            </a:r>
            <a:r>
              <a:rPr lang="en-US" altLang="zh-CN" sz="2800" dirty="0"/>
              <a:t>+2H</a:t>
            </a:r>
            <a:r>
              <a:rPr lang="en-US" altLang="zh-CN" sz="2800" baseline="30000" dirty="0"/>
              <a:t>+               </a:t>
            </a:r>
            <a:r>
              <a:rPr lang="en-US" altLang="zh-CN" sz="2800" dirty="0"/>
              <a:t>Cl</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每产生</a:t>
            </a:r>
            <a:r>
              <a:rPr lang="en-US" altLang="zh-CN" sz="2800" dirty="0"/>
              <a:t>1 </a:t>
            </a:r>
            <a:r>
              <a:rPr lang="en-US" altLang="zh-CN" sz="2800" dirty="0" err="1"/>
              <a:t>mol</a:t>
            </a:r>
            <a:r>
              <a:rPr lang="en-US" altLang="zh-CN" sz="2800" dirty="0"/>
              <a:t> Cl</a:t>
            </a:r>
            <a:r>
              <a:rPr lang="en-US" altLang="zh-CN" sz="2800" baseline="-25000" dirty="0"/>
              <a:t>2</a:t>
            </a:r>
            <a:r>
              <a:rPr lang="zh-CN" altLang="zh-CN" sz="2800" dirty="0"/>
              <a:t>转移电子数为</a:t>
            </a:r>
            <a:r>
              <a:rPr lang="en-US" altLang="zh-CN" sz="2800" dirty="0"/>
              <a:t>1</a:t>
            </a:r>
            <a:r>
              <a:rPr lang="en-US" altLang="zh-CN" sz="2800" i="1" dirty="0"/>
              <a:t>N</a:t>
            </a:r>
            <a:r>
              <a:rPr lang="en-US" altLang="zh-CN" sz="2800" baseline="-25000" dirty="0"/>
              <a:t>A</a:t>
            </a:r>
            <a:r>
              <a:rPr lang="en-US" altLang="zh-CN" sz="2800" dirty="0"/>
              <a:t>(6.02×10</a:t>
            </a:r>
            <a:r>
              <a:rPr lang="en-US" altLang="zh-CN" sz="2800" baseline="30000" dirty="0"/>
              <a:t>23</a:t>
            </a:r>
            <a:r>
              <a:rPr lang="en-US" altLang="zh-CN" sz="2800" dirty="0"/>
              <a:t>),B</a:t>
            </a:r>
            <a:r>
              <a:rPr lang="zh-CN" altLang="zh-CN" sz="2800" dirty="0"/>
              <a:t>项正确。</a:t>
            </a:r>
            <a:r>
              <a:rPr lang="en-US" altLang="zh-CN" sz="2800" dirty="0"/>
              <a:t>3Fe(3 </a:t>
            </a:r>
            <a:r>
              <a:rPr lang="en-US" altLang="zh-CN" sz="2800" dirty="0" err="1"/>
              <a:t>mol</a:t>
            </a:r>
            <a:r>
              <a:rPr lang="en-US" altLang="zh-CN" sz="2800" dirty="0"/>
              <a:t>)        Fe</a:t>
            </a:r>
            <a:r>
              <a:rPr lang="en-US" altLang="zh-CN" sz="2800" baseline="-25000" dirty="0"/>
              <a:t>3</a:t>
            </a:r>
            <a:r>
              <a:rPr lang="en-US" altLang="zh-CN" sz="2800" dirty="0"/>
              <a:t>O</a:t>
            </a:r>
            <a:r>
              <a:rPr lang="en-US" altLang="zh-CN" sz="2800" baseline="-25000" dirty="0"/>
              <a:t>4</a:t>
            </a:r>
            <a:r>
              <a:rPr lang="en-US" altLang="zh-CN" sz="2800" dirty="0"/>
              <a:t>(FeO·Fe</a:t>
            </a:r>
            <a:r>
              <a:rPr lang="en-US" altLang="zh-CN" sz="2800" baseline="-25000" dirty="0"/>
              <a:t>2</a:t>
            </a:r>
            <a:r>
              <a:rPr lang="en-US" altLang="zh-CN" sz="2800" dirty="0"/>
              <a:t>O</a:t>
            </a:r>
            <a:r>
              <a:rPr lang="en-US" altLang="zh-CN" sz="2800" baseline="-25000" dirty="0"/>
              <a:t>3</a:t>
            </a:r>
            <a:r>
              <a:rPr lang="en-US" altLang="zh-CN" sz="2800" dirty="0"/>
              <a:t>),</a:t>
            </a:r>
            <a:r>
              <a:rPr lang="zh-CN" altLang="zh-CN" sz="2800" dirty="0"/>
              <a:t>转移的电子数目为</a:t>
            </a:r>
            <a:r>
              <a:rPr lang="en-US" altLang="zh-CN" sz="2800" dirty="0"/>
              <a:t>8</a:t>
            </a:r>
            <a:r>
              <a:rPr lang="en-US" altLang="zh-CN" sz="2800" i="1" dirty="0"/>
              <a:t>N</a:t>
            </a:r>
            <a:r>
              <a:rPr lang="en-US" altLang="zh-CN" sz="2800" baseline="-25000" dirty="0"/>
              <a:t>A</a:t>
            </a:r>
            <a:r>
              <a:rPr lang="en-US" altLang="zh-CN" sz="2800" dirty="0"/>
              <a:t>,C</a:t>
            </a:r>
            <a:r>
              <a:rPr lang="zh-CN" altLang="zh-CN" sz="2800" dirty="0"/>
              <a:t>项正确。</a:t>
            </a:r>
            <a:r>
              <a:rPr lang="en-US" altLang="zh-CN" sz="2800" dirty="0"/>
              <a:t>1 </a:t>
            </a:r>
            <a:r>
              <a:rPr lang="en-US" altLang="zh-CN" sz="2800" dirty="0" err="1"/>
              <a:t>mol</a:t>
            </a:r>
            <a:r>
              <a:rPr lang="en-US" altLang="zh-CN" sz="2800" dirty="0"/>
              <a:t> FeI</a:t>
            </a:r>
            <a:r>
              <a:rPr lang="en-US" altLang="zh-CN" sz="2800" baseline="-25000" dirty="0"/>
              <a:t>2</a:t>
            </a:r>
            <a:r>
              <a:rPr lang="zh-CN" altLang="zh-CN" sz="2800" dirty="0"/>
              <a:t>与足量氯气发生反应</a:t>
            </a:r>
            <a:r>
              <a:rPr lang="en-US" altLang="zh-CN" sz="2800" dirty="0"/>
              <a:t>:</a:t>
            </a:r>
          </a:p>
          <a:p>
            <a:pPr>
              <a:lnSpc>
                <a:spcPct val="150000"/>
              </a:lnSpc>
            </a:pPr>
            <a:r>
              <a:rPr lang="en-US" altLang="zh-CN" sz="2800" dirty="0"/>
              <a:t>2FeI</a:t>
            </a:r>
            <a:r>
              <a:rPr lang="en-US" altLang="zh-CN" sz="2800" baseline="-25000" dirty="0"/>
              <a:t>2</a:t>
            </a:r>
            <a:r>
              <a:rPr lang="en-US" altLang="zh-CN" sz="2800" dirty="0"/>
              <a:t>+3Cl</a:t>
            </a:r>
            <a:r>
              <a:rPr lang="en-US" altLang="zh-CN" sz="2800" baseline="-25000" dirty="0"/>
              <a:t>2            </a:t>
            </a:r>
            <a:r>
              <a:rPr lang="en-US" altLang="zh-CN" sz="2800" dirty="0"/>
              <a:t>2FeCl</a:t>
            </a:r>
            <a:r>
              <a:rPr lang="en-US" altLang="zh-CN" sz="2800" baseline="-25000" dirty="0"/>
              <a:t>3</a:t>
            </a:r>
            <a:r>
              <a:rPr lang="en-US" altLang="zh-CN" sz="2800" dirty="0"/>
              <a:t>+2I</a:t>
            </a:r>
            <a:r>
              <a:rPr lang="en-US" altLang="zh-CN" sz="2800" baseline="-25000" dirty="0"/>
              <a:t>2</a:t>
            </a:r>
            <a:r>
              <a:rPr lang="en-US" altLang="zh-CN" sz="2800" dirty="0"/>
              <a:t>,</a:t>
            </a:r>
            <a:r>
              <a:rPr lang="zh-CN" altLang="zh-CN" sz="2800" dirty="0"/>
              <a:t>转移的电子数为</a:t>
            </a:r>
            <a:r>
              <a:rPr lang="en-US" altLang="zh-CN" sz="2800" dirty="0"/>
              <a:t>3</a:t>
            </a:r>
            <a:r>
              <a:rPr lang="en-US" altLang="zh-CN" sz="2800" i="1" dirty="0"/>
              <a:t>N</a:t>
            </a:r>
            <a:r>
              <a:rPr lang="en-US" altLang="zh-CN" sz="2800" baseline="-25000" dirty="0"/>
              <a:t>A</a:t>
            </a:r>
            <a:r>
              <a:rPr lang="en-US" altLang="zh-CN" sz="2800" dirty="0"/>
              <a:t>,D</a:t>
            </a:r>
            <a:r>
              <a:rPr lang="zh-CN" altLang="zh-CN" sz="2800" dirty="0"/>
              <a:t>项错误。</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a:extLst>
              <a:ext uri="{FF2B5EF4-FFF2-40B4-BE49-F238E27FC236}">
                <a16:creationId xmlns="" xmlns:a16="http://schemas.microsoft.com/office/drawing/2014/main" id="{DCA03FA2-759B-40E8-9901-DA093127D841}"/>
              </a:ext>
            </a:extLst>
          </p:cNvPr>
          <p:cNvPicPr/>
          <p:nvPr/>
        </p:nvPicPr>
        <p:blipFill>
          <a:blip r:embed="rId2"/>
          <a:stretch>
            <a:fillRect/>
          </a:stretch>
        </p:blipFill>
        <p:spPr>
          <a:xfrm>
            <a:off x="1948437" y="3017431"/>
            <a:ext cx="626138" cy="360998"/>
          </a:xfrm>
          <a:prstGeom prst="rect">
            <a:avLst/>
          </a:prstGeom>
        </p:spPr>
      </p:pic>
      <p:pic>
        <p:nvPicPr>
          <p:cNvPr id="18" name="图片 17">
            <a:extLst>
              <a:ext uri="{FF2B5EF4-FFF2-40B4-BE49-F238E27FC236}">
                <a16:creationId xmlns="" xmlns:a16="http://schemas.microsoft.com/office/drawing/2014/main" id="{D9145C3B-626C-4BB7-9761-150465CE2240}"/>
              </a:ext>
            </a:extLst>
          </p:cNvPr>
          <p:cNvPicPr/>
          <p:nvPr/>
        </p:nvPicPr>
        <p:blipFill>
          <a:blip r:embed="rId2"/>
          <a:stretch>
            <a:fillRect/>
          </a:stretch>
        </p:blipFill>
        <p:spPr>
          <a:xfrm>
            <a:off x="1182970" y="1107625"/>
            <a:ext cx="626138" cy="360998"/>
          </a:xfrm>
          <a:prstGeom prst="rect">
            <a:avLst/>
          </a:prstGeom>
        </p:spPr>
      </p:pic>
      <p:sp>
        <p:nvSpPr>
          <p:cNvPr id="16" name="矩形 15">
            <a:extLst>
              <a:ext uri="{FF2B5EF4-FFF2-40B4-BE49-F238E27FC236}">
                <a16:creationId xmlns="" xmlns:a16="http://schemas.microsoft.com/office/drawing/2014/main" id="{FE4794A8-8A03-472D-86CF-D73DED278A91}"/>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9" name="图片 18">
            <a:extLst>
              <a:ext uri="{FF2B5EF4-FFF2-40B4-BE49-F238E27FC236}">
                <a16:creationId xmlns="" xmlns:a16="http://schemas.microsoft.com/office/drawing/2014/main" id="{4701AA83-FEFD-486C-BB84-FA7E646DAAA9}"/>
              </a:ext>
            </a:extLst>
          </p:cNvPr>
          <p:cNvPicPr/>
          <p:nvPr/>
        </p:nvPicPr>
        <p:blipFill>
          <a:blip r:embed="rId3"/>
          <a:stretch>
            <a:fillRect/>
          </a:stretch>
        </p:blipFill>
        <p:spPr>
          <a:xfrm>
            <a:off x="2762880" y="397374"/>
            <a:ext cx="491627" cy="491627"/>
          </a:xfrm>
          <a:prstGeom prst="rect">
            <a:avLst/>
          </a:prstGeom>
        </p:spPr>
      </p:pic>
      <p:pic>
        <p:nvPicPr>
          <p:cNvPr id="20" name="图片 19">
            <a:extLst>
              <a:ext uri="{FF2B5EF4-FFF2-40B4-BE49-F238E27FC236}">
                <a16:creationId xmlns="" xmlns:a16="http://schemas.microsoft.com/office/drawing/2014/main" id="{2736FE2E-AF47-4B24-8DFC-576E4E749F2E}"/>
              </a:ext>
            </a:extLst>
          </p:cNvPr>
          <p:cNvPicPr/>
          <p:nvPr/>
        </p:nvPicPr>
        <p:blipFill>
          <a:blip r:embed="rId3"/>
          <a:stretch>
            <a:fillRect/>
          </a:stretch>
        </p:blipFill>
        <p:spPr>
          <a:xfrm>
            <a:off x="2015692" y="1674749"/>
            <a:ext cx="491627" cy="491627"/>
          </a:xfrm>
          <a:prstGeom prst="rect">
            <a:avLst/>
          </a:prstGeom>
        </p:spPr>
      </p:pic>
    </p:spTree>
    <p:extLst>
      <p:ext uri="{BB962C8B-B14F-4D97-AF65-F5344CB8AC3E}">
        <p14:creationId xmlns:p14="http://schemas.microsoft.com/office/powerpoint/2010/main" val="3488895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7554686"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物质氧化性、还原性强弱的判断及应用</a:t>
            </a:r>
          </a:p>
        </p:txBody>
      </p:sp>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矩形 30">
            <a:extLst>
              <a:ext uri="{FF2B5EF4-FFF2-40B4-BE49-F238E27FC236}">
                <a16:creationId xmlns="" xmlns:a16="http://schemas.microsoft.com/office/drawing/2014/main" id="{CC6713A5-C752-4802-A384-0DC906BA258F}"/>
              </a:ext>
            </a:extLst>
          </p:cNvPr>
          <p:cNvSpPr/>
          <p:nvPr/>
        </p:nvSpPr>
        <p:spPr>
          <a:xfrm>
            <a:off x="242206" y="1419103"/>
            <a:ext cx="11715750" cy="4616648"/>
          </a:xfrm>
          <a:prstGeom prst="rect">
            <a:avLst/>
          </a:prstGeom>
        </p:spPr>
        <p:txBody>
          <a:bodyPr wrap="squar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1.“5</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法</a:t>
            </a: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判断物质的氧化性、还原性强弱</a:t>
            </a: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根据氧化还原反应方程式来判断</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两强生两弱</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氧化剂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还原剂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还原产物　</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氧化产物</a:t>
            </a:r>
          </a:p>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弱</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弱</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同一个氧化还原反应中</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氧化剂﹥氧化产物</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还原剂﹥还原产物</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通过多个相关的氧化还原反应</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可以判断多种物质的氧化性、还原性的强弱顺序。</a:t>
            </a:r>
          </a:p>
        </p:txBody>
      </p:sp>
      <p:pic>
        <p:nvPicPr>
          <p:cNvPr id="8" name="图片 7">
            <a:extLst>
              <a:ext uri="{FF2B5EF4-FFF2-40B4-BE49-F238E27FC236}">
                <a16:creationId xmlns="" xmlns:a16="http://schemas.microsoft.com/office/drawing/2014/main" id="{A70854D5-8CE7-43A3-8720-4B70E2BFCB3D}"/>
              </a:ext>
            </a:extLst>
          </p:cNvPr>
          <p:cNvPicPr/>
          <p:nvPr/>
        </p:nvPicPr>
        <p:blipFill>
          <a:blip r:embed="rId2"/>
          <a:stretch>
            <a:fillRect/>
          </a:stretch>
        </p:blipFill>
        <p:spPr>
          <a:xfrm>
            <a:off x="3826223" y="2907397"/>
            <a:ext cx="626138" cy="360998"/>
          </a:xfrm>
          <a:prstGeom prst="rect">
            <a:avLst/>
          </a:prstGeom>
        </p:spPr>
      </p:pic>
    </p:spTree>
    <p:extLst>
      <p:ext uri="{BB962C8B-B14F-4D97-AF65-F5344CB8AC3E}">
        <p14:creationId xmlns:p14="http://schemas.microsoft.com/office/powerpoint/2010/main" val="3242566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D080D175-763B-4714-8F2A-930ED62CA217}"/>
              </a:ext>
            </a:extLst>
          </p:cNvPr>
          <p:cNvSpPr/>
          <p:nvPr/>
        </p:nvSpPr>
        <p:spPr>
          <a:xfrm>
            <a:off x="234043" y="740354"/>
            <a:ext cx="11723913" cy="2677656"/>
          </a:xfrm>
          <a:prstGeom prst="rect">
            <a:avLst/>
          </a:prstGeom>
        </p:spPr>
        <p:txBody>
          <a:bodyPr wrap="square">
            <a:spAutoFit/>
          </a:bodyPr>
          <a:lstStyle/>
          <a:p>
            <a:pPr>
              <a:lnSpc>
                <a:spcPct val="150000"/>
              </a:lnSpc>
              <a:spcAft>
                <a:spcPts val="0"/>
              </a:spcAft>
            </a:pPr>
            <a:r>
              <a:rPr lang="zh-CN" altLang="en-US" sz="2800" b="1" dirty="0" smtClean="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注意 </a:t>
            </a:r>
            <a:endParaRPr lang="en-US"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2800" dirty="0"/>
              <a:t>对于一种物质既作氧化剂又作还原剂的反应</a:t>
            </a:r>
            <a:r>
              <a:rPr lang="en-US" altLang="zh-CN" sz="2800" dirty="0"/>
              <a:t>,</a:t>
            </a:r>
            <a:r>
              <a:rPr lang="zh-CN" altLang="zh-CN" sz="2800" dirty="0"/>
              <a:t>如</a:t>
            </a:r>
            <a:endParaRPr lang="en-US" altLang="zh-CN" sz="2800" dirty="0"/>
          </a:p>
          <a:p>
            <a:pPr>
              <a:lnSpc>
                <a:spcPct val="150000"/>
              </a:lnSpc>
            </a:pPr>
            <a:r>
              <a:rPr lang="en-US" altLang="zh-CN" sz="2800" dirty="0"/>
              <a:t>Cl</a:t>
            </a:r>
            <a:r>
              <a:rPr lang="en-US" altLang="zh-CN" sz="2800" baseline="-25000" dirty="0"/>
              <a:t>2</a:t>
            </a:r>
            <a:r>
              <a:rPr lang="en-US" altLang="zh-CN" sz="2800" dirty="0"/>
              <a:t>+2NaOH         NaCl+NaClO+H</a:t>
            </a:r>
            <a:r>
              <a:rPr lang="en-US" altLang="zh-CN" sz="2800" baseline="-25000" dirty="0"/>
              <a:t>2</a:t>
            </a:r>
            <a:r>
              <a:rPr lang="en-US" altLang="zh-CN" sz="2800" dirty="0"/>
              <a:t>O,</a:t>
            </a:r>
            <a:r>
              <a:rPr lang="zh-CN" altLang="zh-CN" sz="2800" dirty="0"/>
              <a:t>不能根据反应方程式判断物质氧化性、还原性的强弱。</a:t>
            </a:r>
          </a:p>
        </p:txBody>
      </p:sp>
      <p:pic>
        <p:nvPicPr>
          <p:cNvPr id="9" name="图片 8">
            <a:extLst>
              <a:ext uri="{FF2B5EF4-FFF2-40B4-BE49-F238E27FC236}">
                <a16:creationId xmlns="" xmlns:a16="http://schemas.microsoft.com/office/drawing/2014/main" id="{4371A894-49D3-40B6-9F36-CD2C6F482882}"/>
              </a:ext>
            </a:extLst>
          </p:cNvPr>
          <p:cNvPicPr/>
          <p:nvPr/>
        </p:nvPicPr>
        <p:blipFill>
          <a:blip r:embed="rId2"/>
          <a:stretch>
            <a:fillRect/>
          </a:stretch>
        </p:blipFill>
        <p:spPr>
          <a:xfrm>
            <a:off x="2142566" y="2225226"/>
            <a:ext cx="626138" cy="360998"/>
          </a:xfrm>
          <a:prstGeom prst="rect">
            <a:avLst/>
          </a:prstGeom>
        </p:spPr>
      </p:pic>
      <p:sp>
        <p:nvSpPr>
          <p:cNvPr id="2" name="矩形 1">
            <a:extLst>
              <a:ext uri="{FF2B5EF4-FFF2-40B4-BE49-F238E27FC236}">
                <a16:creationId xmlns="" xmlns:a16="http://schemas.microsoft.com/office/drawing/2014/main" id="{E2E68180-9B9E-4EF6-A5BA-AA6C21D6E336}"/>
              </a:ext>
            </a:extLst>
          </p:cNvPr>
          <p:cNvSpPr/>
          <p:nvPr/>
        </p:nvSpPr>
        <p:spPr>
          <a:xfrm>
            <a:off x="290286" y="3534013"/>
            <a:ext cx="11596914" cy="2677656"/>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二表、一律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①</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根据元素周期表判断</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同主族元素对应单质的氧化性从上到下逐渐减弱</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对应离子的还原性逐渐增强。</a:t>
            </a:r>
          </a:p>
        </p:txBody>
      </p:sp>
      <p:sp>
        <p:nvSpPr>
          <p:cNvPr id="8" name="矩形 7">
            <a:extLst>
              <a:ext uri="{FF2B5EF4-FFF2-40B4-BE49-F238E27FC236}">
                <a16:creationId xmlns="" xmlns:a16="http://schemas.microsoft.com/office/drawing/2014/main" id="{81840487-1775-41C7-B444-2D9BAE0BCFAA}"/>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198792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439DC783-026D-455D-A401-79BCB0427EAF}"/>
              </a:ext>
            </a:extLst>
          </p:cNvPr>
          <p:cNvPicPr/>
          <p:nvPr/>
        </p:nvPicPr>
        <p:blipFill>
          <a:blip r:embed="rId2"/>
          <a:stretch>
            <a:fillRect/>
          </a:stretch>
        </p:blipFill>
        <p:spPr>
          <a:xfrm>
            <a:off x="3259638" y="1273084"/>
            <a:ext cx="5672723" cy="758916"/>
          </a:xfrm>
          <a:prstGeom prst="rect">
            <a:avLst/>
          </a:prstGeom>
        </p:spPr>
      </p:pic>
      <p:sp>
        <p:nvSpPr>
          <p:cNvPr id="3" name="矩形 2">
            <a:extLst>
              <a:ext uri="{FF2B5EF4-FFF2-40B4-BE49-F238E27FC236}">
                <a16:creationId xmlns="" xmlns:a16="http://schemas.microsoft.com/office/drawing/2014/main" id="{3CE82A1B-5D40-401D-B47B-A8E3C856AED6}"/>
              </a:ext>
            </a:extLst>
          </p:cNvPr>
          <p:cNvSpPr/>
          <p:nvPr/>
        </p:nvSpPr>
        <p:spPr>
          <a:xfrm>
            <a:off x="362857" y="2156950"/>
            <a:ext cx="11292114" cy="738664"/>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同周期元素对应单质的还原性从左到右逐渐减弱</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氧化性逐渐增强。</a:t>
            </a:r>
          </a:p>
        </p:txBody>
      </p:sp>
      <p:pic>
        <p:nvPicPr>
          <p:cNvPr id="10" name="图片 9">
            <a:extLst>
              <a:ext uri="{FF2B5EF4-FFF2-40B4-BE49-F238E27FC236}">
                <a16:creationId xmlns="" xmlns:a16="http://schemas.microsoft.com/office/drawing/2014/main" id="{15BB79F4-BB5A-49F9-90DC-BF09C32EC741}"/>
              </a:ext>
            </a:extLst>
          </p:cNvPr>
          <p:cNvPicPr/>
          <p:nvPr/>
        </p:nvPicPr>
        <p:blipFill>
          <a:blip r:embed="rId3"/>
          <a:stretch>
            <a:fillRect/>
          </a:stretch>
        </p:blipFill>
        <p:spPr>
          <a:xfrm>
            <a:off x="2594745" y="3193154"/>
            <a:ext cx="7002509" cy="544717"/>
          </a:xfrm>
          <a:prstGeom prst="rect">
            <a:avLst/>
          </a:prstGeom>
        </p:spPr>
      </p:pic>
      <p:sp>
        <p:nvSpPr>
          <p:cNvPr id="4" name="矩形 3">
            <a:extLst>
              <a:ext uri="{FF2B5EF4-FFF2-40B4-BE49-F238E27FC236}">
                <a16:creationId xmlns="" xmlns:a16="http://schemas.microsoft.com/office/drawing/2014/main" id="{E7D2D143-9ECC-45D6-94C7-6D0BC379AF57}"/>
              </a:ext>
            </a:extLst>
          </p:cNvPr>
          <p:cNvSpPr/>
          <p:nvPr/>
        </p:nvSpPr>
        <p:spPr>
          <a:xfrm>
            <a:off x="366685" y="3728495"/>
            <a:ext cx="4852610" cy="662233"/>
          </a:xfrm>
          <a:prstGeom prst="rect">
            <a:avLst/>
          </a:prstGeom>
        </p:spPr>
        <p:txBody>
          <a:bodyPr wrap="non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②</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根据金属活动性顺序表判断</a:t>
            </a:r>
          </a:p>
        </p:txBody>
      </p:sp>
      <p:pic>
        <p:nvPicPr>
          <p:cNvPr id="12" name="图片 11">
            <a:extLst>
              <a:ext uri="{FF2B5EF4-FFF2-40B4-BE49-F238E27FC236}">
                <a16:creationId xmlns="" xmlns:a16="http://schemas.microsoft.com/office/drawing/2014/main" id="{8C776B8B-DF5B-49D6-90AB-189FE48AAF12}"/>
              </a:ext>
            </a:extLst>
          </p:cNvPr>
          <p:cNvPicPr/>
          <p:nvPr/>
        </p:nvPicPr>
        <p:blipFill>
          <a:blip r:embed="rId4"/>
          <a:stretch>
            <a:fillRect/>
          </a:stretch>
        </p:blipFill>
        <p:spPr>
          <a:xfrm>
            <a:off x="2520950" y="4563972"/>
            <a:ext cx="8168672" cy="559572"/>
          </a:xfrm>
          <a:prstGeom prst="rect">
            <a:avLst/>
          </a:prstGeom>
        </p:spPr>
      </p:pic>
      <p:pic>
        <p:nvPicPr>
          <p:cNvPr id="13" name="图片 12">
            <a:extLst>
              <a:ext uri="{FF2B5EF4-FFF2-40B4-BE49-F238E27FC236}">
                <a16:creationId xmlns="" xmlns:a16="http://schemas.microsoft.com/office/drawing/2014/main" id="{CFC6C11C-DA5B-4829-A601-AAC2D3D0B69E}"/>
              </a:ext>
            </a:extLst>
          </p:cNvPr>
          <p:cNvPicPr/>
          <p:nvPr/>
        </p:nvPicPr>
        <p:blipFill>
          <a:blip r:embed="rId5"/>
          <a:stretch>
            <a:fillRect/>
          </a:stretch>
        </p:blipFill>
        <p:spPr>
          <a:xfrm>
            <a:off x="2422478" y="5437822"/>
            <a:ext cx="8415295" cy="701721"/>
          </a:xfrm>
          <a:prstGeom prst="rect">
            <a:avLst/>
          </a:prstGeom>
        </p:spPr>
      </p:pic>
      <p:sp>
        <p:nvSpPr>
          <p:cNvPr id="11" name="矩形 10">
            <a:extLst>
              <a:ext uri="{FF2B5EF4-FFF2-40B4-BE49-F238E27FC236}">
                <a16:creationId xmlns="" xmlns:a16="http://schemas.microsoft.com/office/drawing/2014/main" id="{C6775A0E-A364-47D4-82CE-6CDE1DD1754C}"/>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69932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4D9711A-D794-47AC-B486-3E74320FEE42}"/>
              </a:ext>
            </a:extLst>
          </p:cNvPr>
          <p:cNvSpPr/>
          <p:nvPr/>
        </p:nvSpPr>
        <p:spPr>
          <a:xfrm>
            <a:off x="234043" y="769382"/>
            <a:ext cx="11723913" cy="2031325"/>
          </a:xfrm>
          <a:prstGeom prst="rect">
            <a:avLst/>
          </a:prstGeom>
        </p:spPr>
        <p:txBody>
          <a:bodyPr wrap="square">
            <a:spAutoFit/>
          </a:bodyPr>
          <a:lstStyle/>
          <a:p>
            <a:pPr>
              <a:lnSpc>
                <a:spcPct val="150000"/>
              </a:lnSpc>
              <a:spcAft>
                <a:spcPts val="0"/>
              </a:spcAft>
            </a:pPr>
            <a:r>
              <a:rPr lang="zh-CN" altLang="en-US" sz="2800" b="1" dirty="0" smtClean="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注意 </a:t>
            </a:r>
            <a:endParaRPr lang="en-US"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2800" dirty="0"/>
              <a:t>依据金属活动性顺序表判断阳离子的氧化性强弱时</a:t>
            </a:r>
            <a:r>
              <a:rPr lang="en-US" altLang="zh-CN" sz="2800" dirty="0"/>
              <a:t>,Fe</a:t>
            </a:r>
            <a:r>
              <a:rPr lang="zh-CN" altLang="zh-CN" sz="2800" dirty="0"/>
              <a:t>对应的阳离子是</a:t>
            </a:r>
            <a:r>
              <a:rPr lang="en-US" altLang="zh-CN" sz="2800" dirty="0"/>
              <a:t>Fe</a:t>
            </a:r>
            <a:r>
              <a:rPr lang="en-US" altLang="zh-CN" sz="2800" baseline="30000" dirty="0"/>
              <a:t>2+</a:t>
            </a:r>
            <a:r>
              <a:rPr lang="en-US" altLang="zh-CN" sz="2800" dirty="0"/>
              <a:t>,</a:t>
            </a:r>
            <a:r>
              <a:rPr lang="zh-CN" altLang="zh-CN" sz="2800" dirty="0"/>
              <a:t>而不是</a:t>
            </a:r>
            <a:r>
              <a:rPr lang="en-US" altLang="zh-CN" sz="2800" dirty="0"/>
              <a:t>Fe</a:t>
            </a:r>
            <a:r>
              <a:rPr lang="en-US" altLang="zh-CN" sz="2800" baseline="30000" dirty="0"/>
              <a:t>3+</a:t>
            </a:r>
            <a:r>
              <a:rPr lang="zh-CN" altLang="zh-CN" sz="2800" dirty="0"/>
              <a:t>。</a:t>
            </a:r>
          </a:p>
        </p:txBody>
      </p:sp>
      <p:sp>
        <p:nvSpPr>
          <p:cNvPr id="2" name="矩形 1">
            <a:extLst>
              <a:ext uri="{FF2B5EF4-FFF2-40B4-BE49-F238E27FC236}">
                <a16:creationId xmlns="" xmlns:a16="http://schemas.microsoft.com/office/drawing/2014/main" id="{E5793B11-4956-44AA-89FE-D52B45DB4EC6}"/>
              </a:ext>
            </a:extLst>
          </p:cNvPr>
          <p:cNvSpPr/>
          <p:nvPr/>
        </p:nvSpPr>
        <p:spPr>
          <a:xfrm>
            <a:off x="290286" y="2680872"/>
            <a:ext cx="11635013" cy="3323987"/>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③</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根据元素周期律判断</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非金属元素的最高价氧化物对应水化物的酸性越强</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其对应单质的氧化性越强。</a:t>
            </a:r>
          </a:p>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如酸性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:HClO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PO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4</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CO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SiO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则氧化性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:Cl</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 </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P</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C</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Si</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82" charset="2"/>
              <a:cs typeface="Times New Roman" panose="02020603050405020304" pitchFamily="18" charset="0"/>
            </a:endParaRPr>
          </a:p>
        </p:txBody>
      </p:sp>
      <p:sp>
        <p:nvSpPr>
          <p:cNvPr id="8" name="矩形 7">
            <a:extLst>
              <a:ext uri="{FF2B5EF4-FFF2-40B4-BE49-F238E27FC236}">
                <a16:creationId xmlns="" xmlns:a16="http://schemas.microsoft.com/office/drawing/2014/main" id="{72AC6E82-5158-4788-BDE6-707050A81DF7}"/>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872507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5793B11-4956-44AA-89FE-D52B45DB4EC6}"/>
              </a:ext>
            </a:extLst>
          </p:cNvPr>
          <p:cNvSpPr/>
          <p:nvPr/>
        </p:nvSpPr>
        <p:spPr>
          <a:xfrm>
            <a:off x="290286" y="756822"/>
            <a:ext cx="11635013" cy="5909310"/>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b.</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金属元素的最高价氧化物对应水化物的碱性越强</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其对应单质的还原性越强。</a:t>
            </a:r>
          </a:p>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如碱性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err="1">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NaOH</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Mg(OH)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Al(OH)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则还原性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:Na </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Mg </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Al</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根据反应条件来判断</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①</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浓度</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同一种物质浓度越大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氧化性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或还原性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越强。如氧化性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浓</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&gt;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稀</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浓</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HNO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&gt;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稀</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HNO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还原性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浓</a:t>
            </a:r>
            <a:r>
              <a:rPr lang="en-US" altLang="zh-CN" sz="2800" dirty="0" err="1">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HCl</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&gt;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稀</a:t>
            </a:r>
            <a:r>
              <a:rPr lang="en-US" altLang="zh-CN" sz="2800" dirty="0" err="1">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HCl</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②</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温度</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同一种物质</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温度越高其氧化性越强。如热的浓硫酸的氧化性比冷的浓硫酸的氧化性强。</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③</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酸碱性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同一种物质</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所处环境酸</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碱</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性越强其氧化性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还原性</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越强。</a:t>
            </a:r>
            <a:endParaRPr lang="zh-CN" altLang="en-US" sz="2800" dirty="0">
              <a:latin typeface="Times New Roman" panose="02020603050405020304" pitchFamily="18" charset="0"/>
              <a:ea typeface="微软雅黑" panose="020B0503020204020204" pitchFamily="82" charset="2"/>
              <a:cs typeface="Times New Roman" panose="02020603050405020304" pitchFamily="18" charset="0"/>
            </a:endParaRPr>
          </a:p>
        </p:txBody>
      </p:sp>
      <p:sp>
        <p:nvSpPr>
          <p:cNvPr id="8" name="矩形 7">
            <a:extLst>
              <a:ext uri="{FF2B5EF4-FFF2-40B4-BE49-F238E27FC236}">
                <a16:creationId xmlns="" xmlns:a16="http://schemas.microsoft.com/office/drawing/2014/main" id="{BFB318B7-DE30-4CA8-B6EE-ADEC26BCD522}"/>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49324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E5793B11-4956-44AA-89FE-D52B45DB4EC6}"/>
                  </a:ext>
                </a:extLst>
              </p:cNvPr>
              <p:cNvSpPr/>
              <p:nvPr/>
            </p:nvSpPr>
            <p:spPr>
              <a:xfrm>
                <a:off x="290286" y="756822"/>
                <a:ext cx="11635013" cy="6038961"/>
              </a:xfrm>
              <a:prstGeom prst="rect">
                <a:avLst/>
              </a:prstGeom>
            </p:spPr>
            <p:txBody>
              <a:bodyPr wrap="square">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如酸性条件</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:2Mn</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nor/>
                          </m:rPr>
                          <a:rPr lang="en-US" altLang="zh-CN" sz="2800" dirty="0"/>
                          <m:t>O</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4</m:t>
                        </m:r>
                      </m:sub>
                      <m:sup>
                        <m:r>
                          <m:rPr>
                            <m:nor/>
                          </m:rPr>
                          <a:rPr lang="en-US" altLang="zh-CN" sz="2800" i="1">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m:t>−</m:t>
                        </m:r>
                      </m:sup>
                    </m:sSubSup>
                  </m:oMath>
                </a14:m>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+6H</a:t>
                </a:r>
                <a:r>
                  <a:rPr lang="en-US" altLang="zh-CN" sz="2800" baseline="30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+5S</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nor/>
                          </m:rPr>
                          <a:rPr lang="en-US" altLang="zh-CN" sz="2800" dirty="0"/>
                          <m:t>O</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3</m:t>
                        </m:r>
                      </m:sub>
                      <m:sup>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2</m:t>
                        </m:r>
                        <m:r>
                          <m:rPr>
                            <m:nor/>
                          </m:rPr>
                          <a:rPr lang="en-US" altLang="zh-CN" sz="2800" i="1">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m:t>−</m:t>
                        </m:r>
                      </m:sup>
                    </m:sSubSup>
                  </m:oMath>
                </a14:m>
                <a:r>
                  <a:rPr lang="zh-CN" altLang="en-US" sz="2800" dirty="0">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t>2Mn</a:t>
                </a:r>
                <a:r>
                  <a:rPr lang="en-US" altLang="zh-CN" sz="2800" baseline="30000" dirty="0"/>
                  <a:t>2+</a:t>
                </a:r>
                <a:r>
                  <a:rPr lang="en-US" altLang="zh-CN" sz="2800" dirty="0"/>
                  <a:t>+5S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+3H</a:t>
                </a:r>
                <a:r>
                  <a:rPr lang="en-US" altLang="zh-CN" sz="2800" baseline="-25000" dirty="0"/>
                  <a:t>2</a:t>
                </a:r>
                <a:r>
                  <a:rPr lang="en-US" altLang="zh-CN" sz="2800" dirty="0"/>
                  <a:t>O</a:t>
                </a:r>
                <a:endParaRPr lang="zh-CN" altLang="zh-CN" sz="2800" dirty="0"/>
              </a:p>
              <a:p>
                <a:pPr>
                  <a:lnSpc>
                    <a:spcPct val="150000"/>
                  </a:lnSpc>
                </a:pPr>
                <a:r>
                  <a:rPr lang="zh-CN" altLang="zh-CN" sz="2800" dirty="0"/>
                  <a:t>中性条件</a:t>
                </a:r>
                <a:r>
                  <a:rPr lang="en-US" altLang="zh-CN" sz="2800" dirty="0"/>
                  <a:t>:2Mn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+H</a:t>
                </a:r>
                <a:r>
                  <a:rPr lang="en-US" altLang="zh-CN" sz="2800" baseline="-25000" dirty="0"/>
                  <a:t>2</a:t>
                </a:r>
                <a:r>
                  <a:rPr lang="en-US" altLang="zh-CN" sz="2800" dirty="0"/>
                  <a:t>O+3S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en-US" sz="2800" dirty="0">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t>2MnO</a:t>
                </a:r>
                <a:r>
                  <a:rPr lang="en-US" altLang="zh-CN" sz="2800" baseline="-25000" dirty="0"/>
                  <a:t>2</a:t>
                </a:r>
                <a:r>
                  <a:rPr lang="en-US" altLang="zh-CN" sz="2800" dirty="0"/>
                  <a:t>+3S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+2OH</a:t>
                </a:r>
                <a:r>
                  <a:rPr lang="en-US" altLang="zh-CN" sz="2800" baseline="30000" dirty="0"/>
                  <a:t>-</a:t>
                </a:r>
                <a:endParaRPr lang="zh-CN" altLang="zh-CN" sz="2800" dirty="0"/>
              </a:p>
              <a:p>
                <a:pPr>
                  <a:lnSpc>
                    <a:spcPct val="150000"/>
                  </a:lnSpc>
                </a:pPr>
                <a:r>
                  <a:rPr lang="zh-CN" altLang="zh-CN" sz="2800" dirty="0"/>
                  <a:t>碱性条件</a:t>
                </a:r>
                <a:r>
                  <a:rPr lang="en-US" altLang="zh-CN" sz="2800" dirty="0"/>
                  <a:t>:2Mn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+2OH</a:t>
                </a:r>
                <a:r>
                  <a:rPr lang="en-US" altLang="zh-CN" sz="2800" baseline="300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en-US" sz="2800" dirty="0">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t>2Mn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+H</a:t>
                </a:r>
                <a:r>
                  <a:rPr lang="en-US" altLang="zh-CN" sz="2800" baseline="-25000" dirty="0"/>
                  <a:t>2</a:t>
                </a:r>
                <a:r>
                  <a:rPr lang="en-US" altLang="zh-CN" sz="2800" dirty="0"/>
                  <a:t>O</a:t>
                </a:r>
                <a:endParaRPr lang="zh-CN" altLang="zh-CN" sz="2800" dirty="0"/>
              </a:p>
              <a:p>
                <a:pPr>
                  <a:lnSpc>
                    <a:spcPct val="150000"/>
                  </a:lnSpc>
                </a:pPr>
                <a:r>
                  <a:rPr lang="zh-CN" altLang="zh-CN" sz="2800" dirty="0"/>
                  <a:t>其氧化性为</a:t>
                </a:r>
                <a:r>
                  <a:rPr lang="en-US" altLang="zh-CN" sz="2800" dirty="0"/>
                  <a:t>KMnO</a:t>
                </a:r>
                <a:r>
                  <a:rPr lang="en-US" altLang="zh-CN" sz="2800" baseline="-25000" dirty="0"/>
                  <a:t>4</a:t>
                </a:r>
                <a:r>
                  <a:rPr lang="en-US" altLang="zh-CN" sz="2800" dirty="0"/>
                  <a:t>(</a:t>
                </a:r>
                <a:r>
                  <a:rPr lang="zh-CN" altLang="zh-CN" sz="2800" dirty="0"/>
                  <a:t>酸性</a:t>
                </a:r>
                <a:r>
                  <a:rPr lang="en-US" altLang="zh-CN" sz="2800" dirty="0"/>
                  <a:t>)&gt;KMnO</a:t>
                </a:r>
                <a:r>
                  <a:rPr lang="en-US" altLang="zh-CN" sz="2800" baseline="-25000" dirty="0"/>
                  <a:t>4</a:t>
                </a:r>
                <a:r>
                  <a:rPr lang="en-US" altLang="zh-CN" sz="2800" dirty="0"/>
                  <a:t>(</a:t>
                </a:r>
                <a:r>
                  <a:rPr lang="zh-CN" altLang="zh-CN" sz="2800" dirty="0"/>
                  <a:t>中性</a:t>
                </a:r>
                <a:r>
                  <a:rPr lang="en-US" altLang="zh-CN" sz="2800" dirty="0"/>
                  <a:t>)&gt;KMnO</a:t>
                </a:r>
                <a:r>
                  <a:rPr lang="en-US" altLang="zh-CN" sz="2800" baseline="-25000" dirty="0"/>
                  <a:t>4</a:t>
                </a:r>
                <a:r>
                  <a:rPr lang="en-US" altLang="zh-CN" sz="2800" dirty="0"/>
                  <a:t>(</a:t>
                </a:r>
                <a:r>
                  <a:rPr lang="zh-CN" altLang="zh-CN" sz="2800" dirty="0"/>
                  <a:t>碱性</a:t>
                </a:r>
                <a:r>
                  <a:rPr lang="en-US" altLang="zh-CN" sz="2800" dirty="0"/>
                  <a:t>)</a:t>
                </a:r>
                <a:r>
                  <a:rPr lang="zh-CN" altLang="zh-CN" sz="2800" dirty="0"/>
                  <a:t>。</a:t>
                </a:r>
              </a:p>
              <a:p>
                <a:pPr>
                  <a:lnSpc>
                    <a:spcPct val="150000"/>
                  </a:lnSpc>
                </a:pPr>
                <a:r>
                  <a:rPr lang="en-US" altLang="zh-CN" sz="2800" dirty="0"/>
                  <a:t>(4)</a:t>
                </a:r>
                <a:r>
                  <a:rPr lang="zh-CN" altLang="zh-CN" sz="2800" dirty="0"/>
                  <a:t>根据</a:t>
                </a:r>
                <a:r>
                  <a:rPr lang="en-US" altLang="zh-CN" sz="2800" dirty="0"/>
                  <a:t>“</a:t>
                </a:r>
                <a:r>
                  <a:rPr lang="zh-CN" altLang="zh-CN" sz="2800" dirty="0"/>
                  <a:t>两池</a:t>
                </a:r>
                <a:r>
                  <a:rPr lang="en-US" altLang="zh-CN" sz="2800" dirty="0"/>
                  <a:t>”</a:t>
                </a:r>
                <a:r>
                  <a:rPr lang="zh-CN" altLang="zh-CN" sz="2800" dirty="0"/>
                  <a:t>判断</a:t>
                </a:r>
              </a:p>
              <a:p>
                <a:pPr>
                  <a:lnSpc>
                    <a:spcPct val="150000"/>
                  </a:lnSpc>
                </a:pPr>
                <a:r>
                  <a:rPr lang="en-US" altLang="zh-CN" sz="2800" dirty="0"/>
                  <a:t>①</a:t>
                </a:r>
                <a:r>
                  <a:rPr lang="zh-CN" altLang="zh-CN" sz="2800" dirty="0"/>
                  <a:t>原电池</a:t>
                </a:r>
                <a:r>
                  <a:rPr lang="en-US" altLang="zh-CN" sz="2800" dirty="0"/>
                  <a:t>:</a:t>
                </a:r>
                <a:r>
                  <a:rPr lang="zh-CN" altLang="zh-CN" sz="2800" dirty="0"/>
                  <a:t>一般情况下</a:t>
                </a:r>
                <a:r>
                  <a:rPr lang="en-US" altLang="zh-CN" sz="2800" dirty="0"/>
                  <a:t>,</a:t>
                </a:r>
                <a:r>
                  <a:rPr lang="zh-CN" altLang="zh-CN" sz="2800" dirty="0"/>
                  <a:t>两种不同的金属构成原电池的两极</a:t>
                </a:r>
                <a:r>
                  <a:rPr lang="en-US" altLang="zh-CN" sz="2800" dirty="0"/>
                  <a:t>,</a:t>
                </a:r>
                <a:r>
                  <a:rPr lang="zh-CN" altLang="zh-CN" sz="2800" dirty="0"/>
                  <a:t>还原性</a:t>
                </a:r>
                <a:r>
                  <a:rPr lang="en-US" altLang="zh-CN" sz="2800" dirty="0"/>
                  <a:t>:</a:t>
                </a:r>
                <a:r>
                  <a:rPr lang="zh-CN" altLang="zh-CN" sz="2800" dirty="0"/>
                  <a:t>负极金属</a:t>
                </a:r>
                <a:r>
                  <a:rPr lang="en-US" altLang="zh-CN" sz="2800" dirty="0"/>
                  <a:t>&gt;</a:t>
                </a:r>
                <a:r>
                  <a:rPr lang="zh-CN" altLang="zh-CN" sz="2800" dirty="0"/>
                  <a:t>正极金属。</a:t>
                </a:r>
              </a:p>
              <a:p>
                <a:pPr>
                  <a:lnSpc>
                    <a:spcPct val="150000"/>
                  </a:lnSpc>
                </a:pPr>
                <a:r>
                  <a:rPr lang="en-US" altLang="zh-CN" sz="2800" dirty="0"/>
                  <a:t>②</a:t>
                </a:r>
                <a:r>
                  <a:rPr lang="zh-CN" altLang="zh-CN" sz="2800" dirty="0"/>
                  <a:t>电解池</a:t>
                </a:r>
                <a:r>
                  <a:rPr lang="en-US" altLang="zh-CN" sz="2800" dirty="0"/>
                  <a:t>:</a:t>
                </a:r>
                <a:r>
                  <a:rPr lang="zh-CN" altLang="zh-CN" sz="2800" dirty="0"/>
                  <a:t>用惰性电极电解混合溶液时</a:t>
                </a:r>
                <a:r>
                  <a:rPr lang="en-US" altLang="zh-CN" sz="2800" dirty="0"/>
                  <a:t>,</a:t>
                </a:r>
                <a:r>
                  <a:rPr lang="zh-CN" altLang="zh-CN" sz="2800" dirty="0"/>
                  <a:t>在阴极先放电的阳离子的氧化性较强</a:t>
                </a:r>
                <a:r>
                  <a:rPr lang="en-US" altLang="zh-CN" sz="2800" dirty="0"/>
                  <a:t>,</a:t>
                </a:r>
                <a:r>
                  <a:rPr lang="zh-CN" altLang="zh-CN" sz="2800" dirty="0"/>
                  <a:t>在阳极先放电的阴离子的还原性较强。</a:t>
                </a:r>
                <a:endParaRPr lang="zh-CN" altLang="en-US" sz="2800" dirty="0">
                  <a:latin typeface="Times New Roman" panose="02020603050405020304" pitchFamily="18" charset="0"/>
                  <a:ea typeface="微软雅黑" panose="020B0503020204020204" pitchFamily="82" charset="2"/>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xmlns:a14="http://schemas.microsoft.com/office/drawing/2010/main" xmlns="" id="{E5793B11-4956-44AA-89FE-D52B45DB4EC6}"/>
                  </a:ext>
                </a:extLst>
              </p:cNvPr>
              <p:cNvSpPr>
                <a:spLocks noRot="1" noChangeAspect="1" noMove="1" noResize="1" noEditPoints="1" noAdjustHandles="1" noChangeArrowheads="1" noChangeShapeType="1" noTextEdit="1"/>
              </p:cNvSpPr>
              <p:nvPr/>
            </p:nvSpPr>
            <p:spPr>
              <a:xfrm>
                <a:off x="290286" y="756822"/>
                <a:ext cx="11635013" cy="6038961"/>
              </a:xfrm>
              <a:prstGeom prst="rect">
                <a:avLst/>
              </a:prstGeom>
              <a:blipFill rotWithShape="1">
                <a:blip r:embed="rId2"/>
                <a:stretch>
                  <a:fillRect l="-1101" r="-367" b="-706"/>
                </a:stretch>
              </a:blipFill>
            </p:spPr>
            <p:txBody>
              <a:bodyPr/>
              <a:lstStyle/>
              <a:p>
                <a:r>
                  <a:rPr lang="zh-CN" altLang="en-US">
                    <a:noFill/>
                  </a:rPr>
                  <a:t> </a:t>
                </a:r>
              </a:p>
            </p:txBody>
          </p:sp>
        </mc:Fallback>
      </mc:AlternateContent>
      <p:pic>
        <p:nvPicPr>
          <p:cNvPr id="8" name="图片 7">
            <a:extLst>
              <a:ext uri="{FF2B5EF4-FFF2-40B4-BE49-F238E27FC236}">
                <a16:creationId xmlns="" xmlns:a16="http://schemas.microsoft.com/office/drawing/2014/main" id="{060AF706-644D-408E-ACB3-D80563842576}"/>
              </a:ext>
            </a:extLst>
          </p:cNvPr>
          <p:cNvPicPr/>
          <p:nvPr/>
        </p:nvPicPr>
        <p:blipFill>
          <a:blip r:embed="rId3"/>
          <a:stretch>
            <a:fillRect/>
          </a:stretch>
        </p:blipFill>
        <p:spPr>
          <a:xfrm>
            <a:off x="5469862" y="1025076"/>
            <a:ext cx="626138" cy="360998"/>
          </a:xfrm>
          <a:prstGeom prst="rect">
            <a:avLst/>
          </a:prstGeom>
        </p:spPr>
      </p:pic>
      <p:pic>
        <p:nvPicPr>
          <p:cNvPr id="9" name="图片 8">
            <a:extLst>
              <a:ext uri="{FF2B5EF4-FFF2-40B4-BE49-F238E27FC236}">
                <a16:creationId xmlns="" xmlns:a16="http://schemas.microsoft.com/office/drawing/2014/main" id="{16F084FC-2637-46A0-A906-BF9316941AD8}"/>
              </a:ext>
            </a:extLst>
          </p:cNvPr>
          <p:cNvPicPr/>
          <p:nvPr/>
        </p:nvPicPr>
        <p:blipFill>
          <a:blip r:embed="rId3"/>
          <a:stretch>
            <a:fillRect/>
          </a:stretch>
        </p:blipFill>
        <p:spPr>
          <a:xfrm>
            <a:off x="5222212" y="1672776"/>
            <a:ext cx="626138" cy="360998"/>
          </a:xfrm>
          <a:prstGeom prst="rect">
            <a:avLst/>
          </a:prstGeom>
        </p:spPr>
      </p:pic>
      <p:pic>
        <p:nvPicPr>
          <p:cNvPr id="10" name="图片 9">
            <a:extLst>
              <a:ext uri="{FF2B5EF4-FFF2-40B4-BE49-F238E27FC236}">
                <a16:creationId xmlns="" xmlns:a16="http://schemas.microsoft.com/office/drawing/2014/main" id="{944C1683-D6D3-44BC-8537-5649FC992026}"/>
              </a:ext>
            </a:extLst>
          </p:cNvPr>
          <p:cNvPicPr/>
          <p:nvPr/>
        </p:nvPicPr>
        <p:blipFill>
          <a:blip r:embed="rId3"/>
          <a:stretch>
            <a:fillRect/>
          </a:stretch>
        </p:blipFill>
        <p:spPr>
          <a:xfrm>
            <a:off x="5222212" y="2396676"/>
            <a:ext cx="626138" cy="360998"/>
          </a:xfrm>
          <a:prstGeom prst="rect">
            <a:avLst/>
          </a:prstGeom>
        </p:spPr>
      </p:pic>
      <p:sp>
        <p:nvSpPr>
          <p:cNvPr id="11" name="矩形 10">
            <a:extLst>
              <a:ext uri="{FF2B5EF4-FFF2-40B4-BE49-F238E27FC236}">
                <a16:creationId xmlns="" xmlns:a16="http://schemas.microsoft.com/office/drawing/2014/main" id="{AD7559B1-A6B7-443A-884F-7360DAD9B40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59817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1088572"/>
            <a:ext cx="10065636" cy="328995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氧化还原反应的基本概念</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物质氧化性、还原性强弱的判断及应用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氧化还原反应的</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三大</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基本规律</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氧化还原反应方程式的配平与书写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微</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电子守恒思想在氧化还原反应中的</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应用</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易</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错  走出氧化还原反应概念的五个误区</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hlinkClick r:id="" action="ppaction://noaction"/>
          </p:cNvPr>
          <p:cNvSpPr/>
          <p:nvPr/>
        </p:nvSpPr>
        <p:spPr>
          <a:xfrm>
            <a:off x="1059567" y="269142"/>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素养大提升</a:t>
            </a:r>
          </a:p>
        </p:txBody>
      </p:sp>
      <p:sp>
        <p:nvSpPr>
          <p:cNvPr id="5" name="矩形 4">
            <a:hlinkClick r:id="" action="ppaction://noaction"/>
          </p:cNvPr>
          <p:cNvSpPr/>
          <p:nvPr/>
        </p:nvSpPr>
        <p:spPr>
          <a:xfrm>
            <a:off x="1034005" y="4679316"/>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考向全扫描</a:t>
            </a:r>
          </a:p>
        </p:txBody>
      </p:sp>
      <p:sp>
        <p:nvSpPr>
          <p:cNvPr id="13" name="矩形 12">
            <a:hlinkClick r:id="rId2" action="ppaction://hlinksldjump"/>
          </p:cNvPr>
          <p:cNvSpPr/>
          <p:nvPr/>
        </p:nvSpPr>
        <p:spPr>
          <a:xfrm>
            <a:off x="1081338" y="5557436"/>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氧化还原反应的规律和计算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陌生氧化还原反应方程式的配平和书写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5793B11-4956-44AA-89FE-D52B45DB4EC6}"/>
              </a:ext>
            </a:extLst>
          </p:cNvPr>
          <p:cNvSpPr/>
          <p:nvPr/>
        </p:nvSpPr>
        <p:spPr>
          <a:xfrm>
            <a:off x="290286" y="756822"/>
            <a:ext cx="11635013" cy="2031325"/>
          </a:xfrm>
          <a:prstGeom prst="rect">
            <a:avLst/>
          </a:prstGeom>
        </p:spPr>
        <p:txBody>
          <a:bodyPr wrap="square">
            <a:spAutoFit/>
          </a:bodyPr>
          <a:lstStyle/>
          <a:p>
            <a:pPr>
              <a:lnSpc>
                <a:spcPct val="150000"/>
              </a:lnSpc>
            </a:pPr>
            <a:r>
              <a:rPr lang="en-US" altLang="zh-CN" sz="2800" dirty="0"/>
              <a:t>(5)</a:t>
            </a:r>
            <a:r>
              <a:rPr lang="zh-CN" altLang="zh-CN" sz="2800" dirty="0"/>
              <a:t>根据相同条件下被氧化</a:t>
            </a:r>
            <a:r>
              <a:rPr lang="en-US" altLang="zh-CN" sz="2800" dirty="0"/>
              <a:t>(</a:t>
            </a:r>
            <a:r>
              <a:rPr lang="zh-CN" altLang="zh-CN" sz="2800" dirty="0"/>
              <a:t>还原</a:t>
            </a:r>
            <a:r>
              <a:rPr lang="en-US" altLang="zh-CN" sz="2800" dirty="0"/>
              <a:t>)</a:t>
            </a:r>
            <a:r>
              <a:rPr lang="zh-CN" altLang="zh-CN" sz="2800" dirty="0"/>
              <a:t>的程度判断</a:t>
            </a:r>
          </a:p>
          <a:p>
            <a:pPr>
              <a:lnSpc>
                <a:spcPct val="150000"/>
              </a:lnSpc>
            </a:pPr>
            <a:r>
              <a:rPr lang="en-US" altLang="zh-CN" sz="2800" dirty="0"/>
              <a:t>①</a:t>
            </a:r>
            <a:r>
              <a:rPr lang="zh-CN" altLang="zh-CN" sz="2800" dirty="0"/>
              <a:t>不同氧化剂作用于同一种还原剂</a:t>
            </a:r>
            <a:r>
              <a:rPr lang="en-US" altLang="zh-CN" sz="2800" dirty="0"/>
              <a:t>,</a:t>
            </a:r>
            <a:r>
              <a:rPr lang="zh-CN" altLang="zh-CN" sz="2800" dirty="0"/>
              <a:t>氧化产物价态高的其氧化性强。例如</a:t>
            </a:r>
            <a:r>
              <a:rPr lang="en-US" altLang="zh-CN" sz="2800" dirty="0"/>
              <a:t>:</a:t>
            </a:r>
            <a:endParaRPr lang="zh-CN" altLang="zh-CN" sz="2800" dirty="0"/>
          </a:p>
          <a:p>
            <a:pPr>
              <a:lnSpc>
                <a:spcPct val="150000"/>
              </a:lnSpc>
            </a:pPr>
            <a:endParaRPr lang="zh-CN" altLang="en-US" sz="2800" dirty="0">
              <a:latin typeface="Times New Roman" panose="02020603050405020304" pitchFamily="18" charset="0"/>
              <a:ea typeface="微软雅黑" panose="020B0503020204020204" pitchFamily="82" charset="2"/>
              <a:cs typeface="Times New Roman" panose="02020603050405020304" pitchFamily="18" charset="0"/>
            </a:endParaRPr>
          </a:p>
        </p:txBody>
      </p:sp>
      <p:pic>
        <p:nvPicPr>
          <p:cNvPr id="11" name="YBTWDTSD118-4TZ.jpg" descr="id:2147517405;FounderCES">
            <a:extLst>
              <a:ext uri="{FF2B5EF4-FFF2-40B4-BE49-F238E27FC236}">
                <a16:creationId xmlns="" xmlns:a16="http://schemas.microsoft.com/office/drawing/2014/main" id="{33783041-0DEA-4C99-9289-7D415407AAF1}"/>
              </a:ext>
            </a:extLst>
          </p:cNvPr>
          <p:cNvPicPr/>
          <p:nvPr/>
        </p:nvPicPr>
        <p:blipFill>
          <a:blip r:embed="rId2"/>
          <a:stretch>
            <a:fillRect/>
          </a:stretch>
        </p:blipFill>
        <p:spPr>
          <a:xfrm>
            <a:off x="3716853" y="2352357"/>
            <a:ext cx="4758294" cy="1514793"/>
          </a:xfrm>
          <a:prstGeom prst="rect">
            <a:avLst/>
          </a:prstGeom>
        </p:spPr>
      </p:pic>
      <p:sp>
        <p:nvSpPr>
          <p:cNvPr id="3" name="矩形 2">
            <a:extLst>
              <a:ext uri="{FF2B5EF4-FFF2-40B4-BE49-F238E27FC236}">
                <a16:creationId xmlns="" xmlns:a16="http://schemas.microsoft.com/office/drawing/2014/main" id="{F9A114AD-FA11-4271-B5ED-7DE678BE85D5}"/>
              </a:ext>
            </a:extLst>
          </p:cNvPr>
          <p:cNvSpPr/>
          <p:nvPr/>
        </p:nvSpPr>
        <p:spPr>
          <a:xfrm>
            <a:off x="381000" y="4022447"/>
            <a:ext cx="11391900" cy="738664"/>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②</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不同还原剂作用于同一种氧化剂</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还原产物价态低的其还原性强。例如</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YBTWDTSD118-5TZ.jpg" descr="id:2147517412;FounderCES">
            <a:extLst>
              <a:ext uri="{FF2B5EF4-FFF2-40B4-BE49-F238E27FC236}">
                <a16:creationId xmlns="" xmlns:a16="http://schemas.microsoft.com/office/drawing/2014/main" id="{D4D15D84-0E5A-423C-8A50-8552DD230980}"/>
              </a:ext>
            </a:extLst>
          </p:cNvPr>
          <p:cNvPicPr/>
          <p:nvPr/>
        </p:nvPicPr>
        <p:blipFill>
          <a:blip r:embed="rId3"/>
          <a:stretch>
            <a:fillRect/>
          </a:stretch>
        </p:blipFill>
        <p:spPr>
          <a:xfrm>
            <a:off x="3360447" y="5044757"/>
            <a:ext cx="5471105" cy="1203643"/>
          </a:xfrm>
          <a:prstGeom prst="rect">
            <a:avLst/>
          </a:prstGeom>
        </p:spPr>
      </p:pic>
      <p:sp>
        <p:nvSpPr>
          <p:cNvPr id="9" name="矩形 8">
            <a:extLst>
              <a:ext uri="{FF2B5EF4-FFF2-40B4-BE49-F238E27FC236}">
                <a16:creationId xmlns="" xmlns:a16="http://schemas.microsoft.com/office/drawing/2014/main" id="{1D508B79-C8F3-45A3-B4F9-F660D1E88322}"/>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426889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5793B11-4956-44AA-89FE-D52B45DB4EC6}"/>
              </a:ext>
            </a:extLst>
          </p:cNvPr>
          <p:cNvSpPr/>
          <p:nvPr/>
        </p:nvSpPr>
        <p:spPr>
          <a:xfrm>
            <a:off x="290286" y="756822"/>
            <a:ext cx="11635013" cy="662233"/>
          </a:xfrm>
          <a:prstGeom prst="rect">
            <a:avLst/>
          </a:prstGeom>
        </p:spPr>
        <p:txBody>
          <a:bodyPr wrap="squar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巧用假设法判断氧化还原反应能否进行</a:t>
            </a:r>
          </a:p>
        </p:txBody>
      </p:sp>
      <p:sp>
        <p:nvSpPr>
          <p:cNvPr id="4" name="矩形 3">
            <a:extLst>
              <a:ext uri="{FF2B5EF4-FFF2-40B4-BE49-F238E27FC236}">
                <a16:creationId xmlns="" xmlns:a16="http://schemas.microsoft.com/office/drawing/2014/main" id="{6603A9C5-C416-4D24-A19A-9735A281EC3B}"/>
              </a:ext>
            </a:extLst>
          </p:cNvPr>
          <p:cNvSpPr/>
          <p:nvPr/>
        </p:nvSpPr>
        <p:spPr>
          <a:xfrm>
            <a:off x="394037" y="1567934"/>
            <a:ext cx="3057247" cy="662233"/>
          </a:xfrm>
          <a:prstGeom prst="rect">
            <a:avLst/>
          </a:prstGeom>
        </p:spPr>
        <p:txBody>
          <a:bodyPr wrap="none">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先假设反应能进行</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 xmlns:a16="http://schemas.microsoft.com/office/drawing/2014/main" id="{69C506BF-FEB0-486B-AA3A-F781F3EC428D}"/>
              </a:ext>
            </a:extLst>
          </p:cNvPr>
          <p:cNvSpPr/>
          <p:nvPr/>
        </p:nvSpPr>
        <p:spPr>
          <a:xfrm>
            <a:off x="438150" y="1581835"/>
            <a:ext cx="11372850" cy="1384995"/>
          </a:xfrm>
          <a:prstGeom prst="rect">
            <a:avLst/>
          </a:prstGeom>
        </p:spPr>
        <p:txBody>
          <a:bodyPr wrap="squar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然后根据氧化剂的氧化性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氧化产物的氧化性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还原剂的还原性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还原产物的还原性的规律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列出假设反应中的上述关系</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ADE7D4EE-7EEF-4BCF-A0A7-0794D29DF824}"/>
              </a:ext>
            </a:extLst>
          </p:cNvPr>
          <p:cNvSpPr/>
          <p:nvPr/>
        </p:nvSpPr>
        <p:spPr>
          <a:xfrm>
            <a:off x="495300" y="3044671"/>
            <a:ext cx="11315700" cy="1384995"/>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结合题干条件判断该结论是否符合事实</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若符合事实</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则反应能进行</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反之</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则不能进行</a:t>
            </a:r>
          </a:p>
        </p:txBody>
      </p:sp>
      <p:pic>
        <p:nvPicPr>
          <p:cNvPr id="13" name="图片 12">
            <a:extLst>
              <a:ext uri="{FF2B5EF4-FFF2-40B4-BE49-F238E27FC236}">
                <a16:creationId xmlns="" xmlns:a16="http://schemas.microsoft.com/office/drawing/2014/main" id="{210D5D8C-79CA-4B00-9D43-5604BF3D7687}"/>
              </a:ext>
            </a:extLst>
          </p:cNvPr>
          <p:cNvPicPr/>
          <p:nvPr/>
        </p:nvPicPr>
        <p:blipFill>
          <a:blip r:embed="rId2"/>
          <a:stretch>
            <a:fillRect/>
          </a:stretch>
        </p:blipFill>
        <p:spPr>
          <a:xfrm>
            <a:off x="3502977" y="1753552"/>
            <a:ext cx="692221" cy="399098"/>
          </a:xfrm>
          <a:prstGeom prst="rect">
            <a:avLst/>
          </a:prstGeom>
        </p:spPr>
      </p:pic>
      <p:pic>
        <p:nvPicPr>
          <p:cNvPr id="14" name="图片 13">
            <a:extLst>
              <a:ext uri="{FF2B5EF4-FFF2-40B4-BE49-F238E27FC236}">
                <a16:creationId xmlns="" xmlns:a16="http://schemas.microsoft.com/office/drawing/2014/main" id="{60291F1B-53BA-49BA-80DE-43ADED2BDFDE}"/>
              </a:ext>
            </a:extLst>
          </p:cNvPr>
          <p:cNvPicPr/>
          <p:nvPr/>
        </p:nvPicPr>
        <p:blipFill>
          <a:blip r:embed="rId2"/>
          <a:stretch>
            <a:fillRect/>
          </a:stretch>
        </p:blipFill>
        <p:spPr>
          <a:xfrm>
            <a:off x="626427" y="3265964"/>
            <a:ext cx="692221" cy="399098"/>
          </a:xfrm>
          <a:prstGeom prst="rect">
            <a:avLst/>
          </a:prstGeom>
        </p:spPr>
      </p:pic>
      <p:sp>
        <p:nvSpPr>
          <p:cNvPr id="15" name="矩形 14">
            <a:extLst>
              <a:ext uri="{FF2B5EF4-FFF2-40B4-BE49-F238E27FC236}">
                <a16:creationId xmlns="" xmlns:a16="http://schemas.microsoft.com/office/drawing/2014/main" id="{AA523BEB-F2D8-451D-9FB2-B1F4E2266A6E}"/>
              </a:ext>
            </a:extLst>
          </p:cNvPr>
          <p:cNvSpPr/>
          <p:nvPr/>
        </p:nvSpPr>
        <p:spPr>
          <a:xfrm>
            <a:off x="342900" y="4510385"/>
            <a:ext cx="11029950" cy="1384995"/>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探究物质氧化性、还原性的实验方法</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证明物质具有氧化性或还原性</a:t>
            </a:r>
          </a:p>
        </p:txBody>
      </p:sp>
      <p:sp>
        <p:nvSpPr>
          <p:cNvPr id="12" name="矩形 11">
            <a:extLst>
              <a:ext uri="{FF2B5EF4-FFF2-40B4-BE49-F238E27FC236}">
                <a16:creationId xmlns="" xmlns:a16="http://schemas.microsoft.com/office/drawing/2014/main" id="{83ACF70B-D57E-4E95-A6A2-3FBA256588F6}"/>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263621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60291F1B-53BA-49BA-80DE-43ADED2BDFDE}"/>
              </a:ext>
            </a:extLst>
          </p:cNvPr>
          <p:cNvPicPr/>
          <p:nvPr/>
        </p:nvPicPr>
        <p:blipFill>
          <a:blip r:embed="rId2"/>
          <a:stretch>
            <a:fillRect/>
          </a:stretch>
        </p:blipFill>
        <p:spPr>
          <a:xfrm>
            <a:off x="7027227" y="4543901"/>
            <a:ext cx="692221" cy="399098"/>
          </a:xfrm>
          <a:prstGeom prst="rect">
            <a:avLst/>
          </a:prstGeom>
        </p:spPr>
      </p:pic>
      <p:sp>
        <p:nvSpPr>
          <p:cNvPr id="15" name="矩形 14">
            <a:extLst>
              <a:ext uri="{FF2B5EF4-FFF2-40B4-BE49-F238E27FC236}">
                <a16:creationId xmlns="" xmlns:a16="http://schemas.microsoft.com/office/drawing/2014/main" id="{AA523BEB-F2D8-451D-9FB2-B1F4E2266A6E}"/>
              </a:ext>
            </a:extLst>
          </p:cNvPr>
          <p:cNvSpPr/>
          <p:nvPr/>
        </p:nvSpPr>
        <p:spPr>
          <a:xfrm>
            <a:off x="342900" y="3134396"/>
            <a:ext cx="11029950" cy="662233"/>
          </a:xfrm>
          <a:prstGeom prst="rect">
            <a:avLst/>
          </a:prstGeom>
        </p:spPr>
        <p:txBody>
          <a:bodyPr wrap="squar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证明物质氧化性或还原性的强弱</a:t>
            </a:r>
          </a:p>
        </p:txBody>
      </p:sp>
      <p:pic>
        <p:nvPicPr>
          <p:cNvPr id="12" name="YBTWDTSD118-6T.eps" descr="id:2147517419;FounderCES">
            <a:extLst>
              <a:ext uri="{FF2B5EF4-FFF2-40B4-BE49-F238E27FC236}">
                <a16:creationId xmlns="" xmlns:a16="http://schemas.microsoft.com/office/drawing/2014/main" id="{1EC15271-018A-4256-969C-9F8690D12F34}"/>
              </a:ext>
            </a:extLst>
          </p:cNvPr>
          <p:cNvPicPr/>
          <p:nvPr/>
        </p:nvPicPr>
        <p:blipFill>
          <a:blip r:embed="rId3"/>
          <a:stretch>
            <a:fillRect/>
          </a:stretch>
        </p:blipFill>
        <p:spPr>
          <a:xfrm>
            <a:off x="2039557" y="1331912"/>
            <a:ext cx="8112886" cy="1468438"/>
          </a:xfrm>
          <a:prstGeom prst="rect">
            <a:avLst/>
          </a:prstGeom>
        </p:spPr>
      </p:pic>
      <p:sp>
        <p:nvSpPr>
          <p:cNvPr id="3" name="矩形 2">
            <a:extLst>
              <a:ext uri="{FF2B5EF4-FFF2-40B4-BE49-F238E27FC236}">
                <a16:creationId xmlns="" xmlns:a16="http://schemas.microsoft.com/office/drawing/2014/main" id="{81D993DC-D94B-484B-8EE4-C60D0458BE2C}"/>
              </a:ext>
            </a:extLst>
          </p:cNvPr>
          <p:cNvSpPr/>
          <p:nvPr/>
        </p:nvSpPr>
        <p:spPr>
          <a:xfrm>
            <a:off x="323850" y="3772585"/>
            <a:ext cx="11582400" cy="1384995"/>
          </a:xfrm>
          <a:prstGeom prst="rect">
            <a:avLst/>
          </a:prstGeom>
        </p:spPr>
        <p:txBody>
          <a:bodyPr wrap="square">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利用氧化还原反应中氧化剂</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还原剂</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的氧化能力</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还原能力</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强于氧化产物</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还原产物</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的氧化能力</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还原能力</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进行设计</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a:extLst>
              <a:ext uri="{FF2B5EF4-FFF2-40B4-BE49-F238E27FC236}">
                <a16:creationId xmlns="" xmlns:a16="http://schemas.microsoft.com/office/drawing/2014/main" id="{B847DE7D-6571-451B-8CB8-5D14E6BDCEAC}"/>
              </a:ext>
            </a:extLst>
          </p:cNvPr>
          <p:cNvSpPr/>
          <p:nvPr/>
        </p:nvSpPr>
        <p:spPr>
          <a:xfrm>
            <a:off x="7823537" y="4387334"/>
            <a:ext cx="3057247" cy="662233"/>
          </a:xfrm>
          <a:prstGeom prst="rect">
            <a:avLst/>
          </a:prstGeom>
        </p:spPr>
        <p:txBody>
          <a:bodyPr wrap="none">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具有明显实验现象</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a:extLst>
              <a:ext uri="{FF2B5EF4-FFF2-40B4-BE49-F238E27FC236}">
                <a16:creationId xmlns="" xmlns:a16="http://schemas.microsoft.com/office/drawing/2014/main" id="{D8CAD21E-30B7-4BEC-BBE4-25F6469B7271}"/>
              </a:ext>
            </a:extLst>
          </p:cNvPr>
          <p:cNvPicPr/>
          <p:nvPr/>
        </p:nvPicPr>
        <p:blipFill>
          <a:blip r:embed="rId2"/>
          <a:stretch>
            <a:fillRect/>
          </a:stretch>
        </p:blipFill>
        <p:spPr>
          <a:xfrm>
            <a:off x="10913427" y="4582001"/>
            <a:ext cx="692221" cy="399098"/>
          </a:xfrm>
          <a:prstGeom prst="rect">
            <a:avLst/>
          </a:prstGeom>
        </p:spPr>
      </p:pic>
      <p:sp>
        <p:nvSpPr>
          <p:cNvPr id="11" name="矩形 10">
            <a:extLst>
              <a:ext uri="{FF2B5EF4-FFF2-40B4-BE49-F238E27FC236}">
                <a16:creationId xmlns="" xmlns:a16="http://schemas.microsoft.com/office/drawing/2014/main" id="{B33A232C-9276-4FFB-B2C4-9A5FC6E2C969}"/>
              </a:ext>
            </a:extLst>
          </p:cNvPr>
          <p:cNvSpPr/>
          <p:nvPr/>
        </p:nvSpPr>
        <p:spPr>
          <a:xfrm>
            <a:off x="360402" y="5092184"/>
            <a:ext cx="1620957" cy="662233"/>
          </a:xfrm>
          <a:prstGeom prst="rect">
            <a:avLst/>
          </a:prstGeom>
        </p:spPr>
        <p:txBody>
          <a:bodyPr wrap="none">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得出结论</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6F679763-5C30-47A5-A78B-9BFA6C9F01AA}"/>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733620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 xmlns:a16="http://schemas.microsoft.com/office/drawing/2014/main" id="{1E172E33-CB6B-44DC-92E7-AA78AC2A2B24}"/>
              </a:ext>
            </a:extLst>
          </p:cNvPr>
          <p:cNvSpPr/>
          <p:nvPr/>
        </p:nvSpPr>
        <p:spPr>
          <a:xfrm>
            <a:off x="424541" y="905201"/>
            <a:ext cx="11406652" cy="5262979"/>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dirty="0" smtClean="0"/>
              <a:t>[</a:t>
            </a:r>
            <a:r>
              <a:rPr lang="zh-CN" altLang="zh-CN" sz="2800" dirty="0"/>
              <a:t>根据氧化还原反应方程式判断物质的氧化性强弱</a:t>
            </a:r>
            <a:r>
              <a:rPr lang="en-US" altLang="zh-CN" sz="2800" dirty="0"/>
              <a:t>]</a:t>
            </a:r>
            <a:r>
              <a:rPr lang="zh-CN" altLang="zh-CN" sz="2800" dirty="0"/>
              <a:t>根据下列反应</a:t>
            </a:r>
            <a:r>
              <a:rPr lang="en-US" altLang="zh-CN" sz="2800" dirty="0"/>
              <a:t>,</a:t>
            </a:r>
            <a:r>
              <a:rPr lang="zh-CN" altLang="zh-CN" sz="2800" dirty="0"/>
              <a:t>可以判断有关物质的氧化性由强到弱的顺序正确的是</a:t>
            </a:r>
          </a:p>
          <a:p>
            <a:pPr>
              <a:lnSpc>
                <a:spcPct val="150000"/>
              </a:lnSpc>
            </a:pPr>
            <a:r>
              <a:rPr lang="en-US" altLang="zh-CN" sz="2800" dirty="0"/>
              <a:t>①Cl</a:t>
            </a:r>
            <a:r>
              <a:rPr lang="en-US" altLang="zh-CN" sz="2800" baseline="-25000" dirty="0"/>
              <a:t>2</a:t>
            </a:r>
            <a:r>
              <a:rPr lang="en-US" altLang="zh-CN" sz="2800" dirty="0"/>
              <a:t>+2KI           2KCl+I</a:t>
            </a:r>
            <a:r>
              <a:rPr lang="en-US" altLang="zh-CN" sz="2800" baseline="-25000" dirty="0"/>
              <a:t>2</a:t>
            </a:r>
            <a:endParaRPr lang="zh-CN" altLang="zh-CN" sz="2800" dirty="0"/>
          </a:p>
          <a:p>
            <a:pPr>
              <a:lnSpc>
                <a:spcPct val="150000"/>
              </a:lnSpc>
            </a:pPr>
            <a:r>
              <a:rPr lang="en-US" altLang="zh-CN" sz="2800" dirty="0"/>
              <a:t>②2FeCl</a:t>
            </a:r>
            <a:r>
              <a:rPr lang="en-US" altLang="zh-CN" sz="2800" baseline="-25000" dirty="0"/>
              <a:t>2</a:t>
            </a:r>
            <a:r>
              <a:rPr lang="en-US" altLang="zh-CN" sz="2800" dirty="0"/>
              <a:t>+Cl</a:t>
            </a:r>
            <a:r>
              <a:rPr lang="en-US" altLang="zh-CN" sz="2800" baseline="-25000" dirty="0"/>
              <a:t>2             </a:t>
            </a:r>
            <a:r>
              <a:rPr lang="zh-CN" altLang="zh-CN" sz="2800" dirty="0"/>
              <a:t> </a:t>
            </a:r>
            <a:r>
              <a:rPr lang="en-US" altLang="zh-CN" sz="2800" dirty="0"/>
              <a:t>2FeCl</a:t>
            </a:r>
            <a:r>
              <a:rPr lang="en-US" altLang="zh-CN" sz="2800" baseline="-25000" dirty="0"/>
              <a:t>3</a:t>
            </a:r>
            <a:endParaRPr lang="zh-CN" altLang="zh-CN" sz="2800" dirty="0"/>
          </a:p>
          <a:p>
            <a:pPr>
              <a:lnSpc>
                <a:spcPct val="150000"/>
              </a:lnSpc>
            </a:pPr>
            <a:r>
              <a:rPr lang="en-US" altLang="zh-CN" sz="2800" dirty="0"/>
              <a:t>③2FeCl</a:t>
            </a:r>
            <a:r>
              <a:rPr lang="en-US" altLang="zh-CN" sz="2800" baseline="-25000" dirty="0"/>
              <a:t>3</a:t>
            </a:r>
            <a:r>
              <a:rPr lang="en-US" altLang="zh-CN" sz="2800" dirty="0"/>
              <a:t>+2HI          2FeCl</a:t>
            </a:r>
            <a:r>
              <a:rPr lang="en-US" altLang="zh-CN" sz="2800" baseline="-25000" dirty="0"/>
              <a:t>2</a:t>
            </a:r>
            <a:r>
              <a:rPr lang="en-US" altLang="zh-CN" sz="2800" dirty="0"/>
              <a:t>+2HCl+I</a:t>
            </a:r>
            <a:r>
              <a:rPr lang="en-US" altLang="zh-CN" sz="2800" baseline="-25000" dirty="0"/>
              <a:t>2</a:t>
            </a:r>
            <a:endParaRPr lang="zh-CN" altLang="zh-CN" sz="2800" dirty="0"/>
          </a:p>
          <a:p>
            <a:pPr>
              <a:lnSpc>
                <a:spcPct val="150000"/>
              </a:lnSpc>
            </a:pPr>
            <a:r>
              <a:rPr lang="en-US" altLang="zh-CN" sz="2800" dirty="0"/>
              <a:t>④H</a:t>
            </a:r>
            <a:r>
              <a:rPr lang="en-US" altLang="zh-CN" sz="2800" baseline="-25000" dirty="0"/>
              <a:t>2</a:t>
            </a:r>
            <a:r>
              <a:rPr lang="en-US" altLang="zh-CN" sz="2800" dirty="0"/>
              <a:t>S+I</a:t>
            </a:r>
            <a:r>
              <a:rPr lang="en-US" altLang="zh-CN" sz="2800" baseline="-25000" dirty="0"/>
              <a:t>2             </a:t>
            </a:r>
            <a:r>
              <a:rPr lang="en-US" altLang="zh-CN" sz="2800" dirty="0"/>
              <a:t>S↓+2HI</a:t>
            </a:r>
            <a:r>
              <a:rPr lang="zh-CN" altLang="zh-CN" sz="2800" dirty="0"/>
              <a:t>　　　　　　 　　　　　　　　　　　　</a:t>
            </a:r>
          </a:p>
          <a:p>
            <a:pPr>
              <a:lnSpc>
                <a:spcPct val="150000"/>
              </a:lnSpc>
            </a:pPr>
            <a:r>
              <a:rPr lang="en-US" altLang="zh-CN" sz="2800" dirty="0"/>
              <a:t>A.H</a:t>
            </a:r>
            <a:r>
              <a:rPr lang="en-US" altLang="zh-CN" sz="2800" baseline="-25000" dirty="0"/>
              <a:t>2</a:t>
            </a:r>
            <a:r>
              <a:rPr lang="en-US" altLang="zh-CN" sz="2800" dirty="0"/>
              <a:t>S&gt;I</a:t>
            </a:r>
            <a:r>
              <a:rPr lang="en-US" altLang="zh-CN" sz="2800" baseline="-25000" dirty="0"/>
              <a:t>2</a:t>
            </a:r>
            <a:r>
              <a:rPr lang="en-US" altLang="zh-CN" sz="2800" dirty="0"/>
              <a:t>&gt;Fe</a:t>
            </a:r>
            <a:r>
              <a:rPr lang="en-US" altLang="zh-CN" sz="2800" baseline="30000" dirty="0"/>
              <a:t>3+</a:t>
            </a:r>
            <a:r>
              <a:rPr lang="en-US" altLang="zh-CN" sz="2800" dirty="0"/>
              <a:t>&gt;Cl</a:t>
            </a:r>
            <a:r>
              <a:rPr lang="en-US" altLang="zh-CN" sz="2800" baseline="-25000" dirty="0"/>
              <a:t>2</a:t>
            </a:r>
            <a:r>
              <a:rPr lang="en-US" altLang="zh-CN" sz="2800" dirty="0"/>
              <a:t>	B.Cl</a:t>
            </a:r>
            <a:r>
              <a:rPr lang="en-US" altLang="zh-CN" sz="2800" baseline="-25000" dirty="0"/>
              <a:t>2</a:t>
            </a:r>
            <a:r>
              <a:rPr lang="en-US" altLang="zh-CN" sz="2800" dirty="0"/>
              <a:t>&gt;Fe</a:t>
            </a:r>
            <a:r>
              <a:rPr lang="en-US" altLang="zh-CN" sz="2800" baseline="30000" dirty="0"/>
              <a:t>3+</a:t>
            </a:r>
            <a:r>
              <a:rPr lang="en-US" altLang="zh-CN" sz="2800" dirty="0"/>
              <a:t>&gt;I</a:t>
            </a:r>
            <a:r>
              <a:rPr lang="en-US" altLang="zh-CN" sz="2800" baseline="-25000" dirty="0"/>
              <a:t>2</a:t>
            </a:r>
            <a:r>
              <a:rPr lang="en-US" altLang="zh-CN" sz="2800" dirty="0"/>
              <a:t>&gt;S</a:t>
            </a:r>
            <a:endParaRPr lang="zh-CN" altLang="zh-CN" sz="2800" dirty="0"/>
          </a:p>
          <a:p>
            <a:pPr>
              <a:lnSpc>
                <a:spcPct val="150000"/>
              </a:lnSpc>
            </a:pPr>
            <a:r>
              <a:rPr lang="en-US" altLang="zh-CN" sz="2800" dirty="0"/>
              <a:t>C.Fe</a:t>
            </a:r>
            <a:r>
              <a:rPr lang="en-US" altLang="zh-CN" sz="2800" baseline="30000" dirty="0"/>
              <a:t>3+</a:t>
            </a:r>
            <a:r>
              <a:rPr lang="en-US" altLang="zh-CN" sz="2800" dirty="0"/>
              <a:t>&gt;Cl</a:t>
            </a:r>
            <a:r>
              <a:rPr lang="en-US" altLang="zh-CN" sz="2800" baseline="-25000" dirty="0"/>
              <a:t>2</a:t>
            </a:r>
            <a:r>
              <a:rPr lang="en-US" altLang="zh-CN" sz="2800" dirty="0"/>
              <a:t>&gt;H</a:t>
            </a:r>
            <a:r>
              <a:rPr lang="en-US" altLang="zh-CN" sz="2800" baseline="-25000" dirty="0"/>
              <a:t>2</a:t>
            </a:r>
            <a:r>
              <a:rPr lang="en-US" altLang="zh-CN" sz="2800" dirty="0"/>
              <a:t>S&gt;I</a:t>
            </a:r>
            <a:r>
              <a:rPr lang="en-US" altLang="zh-CN" sz="2800" baseline="-25000" dirty="0"/>
              <a:t>2</a:t>
            </a:r>
            <a:r>
              <a:rPr lang="en-US" altLang="zh-CN" sz="2800" dirty="0"/>
              <a:t>	D.Cl</a:t>
            </a:r>
            <a:r>
              <a:rPr lang="en-US" altLang="zh-CN" sz="2800" baseline="-25000" dirty="0"/>
              <a:t>2</a:t>
            </a:r>
            <a:r>
              <a:rPr lang="en-US" altLang="zh-CN" sz="2800" dirty="0"/>
              <a:t>&gt;I</a:t>
            </a:r>
            <a:r>
              <a:rPr lang="en-US" altLang="zh-CN" sz="2800" baseline="-25000" dirty="0"/>
              <a:t>2</a:t>
            </a:r>
            <a:r>
              <a:rPr lang="en-US" altLang="zh-CN" sz="2800" dirty="0"/>
              <a:t>&gt;Fe</a:t>
            </a:r>
            <a:r>
              <a:rPr lang="en-US" altLang="zh-CN" sz="2800" baseline="30000" dirty="0"/>
              <a:t>3+</a:t>
            </a:r>
            <a:r>
              <a:rPr lang="en-US" altLang="zh-CN" sz="2800" dirty="0"/>
              <a:t>&gt;H</a:t>
            </a:r>
            <a:r>
              <a:rPr lang="en-US" altLang="zh-CN" sz="2800" baseline="-25000" dirty="0"/>
              <a:t>2</a:t>
            </a:r>
            <a:endParaRPr lang="zh-CN" altLang="zh-CN" sz="2800" dirty="0"/>
          </a:p>
        </p:txBody>
      </p:sp>
      <p:pic>
        <p:nvPicPr>
          <p:cNvPr id="13" name="图片 12">
            <a:extLst>
              <a:ext uri="{FF2B5EF4-FFF2-40B4-BE49-F238E27FC236}">
                <a16:creationId xmlns="" xmlns:a16="http://schemas.microsoft.com/office/drawing/2014/main" id="{070B1B68-4BBE-42AD-A7AA-EDEA996410F0}"/>
              </a:ext>
            </a:extLst>
          </p:cNvPr>
          <p:cNvPicPr/>
          <p:nvPr/>
        </p:nvPicPr>
        <p:blipFill>
          <a:blip r:embed="rId2"/>
          <a:stretch>
            <a:fillRect/>
          </a:stretch>
        </p:blipFill>
        <p:spPr>
          <a:xfrm>
            <a:off x="2231362" y="2377626"/>
            <a:ext cx="626138" cy="360998"/>
          </a:xfrm>
          <a:prstGeom prst="rect">
            <a:avLst/>
          </a:prstGeom>
        </p:spPr>
      </p:pic>
      <p:pic>
        <p:nvPicPr>
          <p:cNvPr id="14" name="图片 13">
            <a:extLst>
              <a:ext uri="{FF2B5EF4-FFF2-40B4-BE49-F238E27FC236}">
                <a16:creationId xmlns="" xmlns:a16="http://schemas.microsoft.com/office/drawing/2014/main" id="{EEA5DBF6-4C61-49C3-BCAB-723E67A79984}"/>
              </a:ext>
            </a:extLst>
          </p:cNvPr>
          <p:cNvPicPr/>
          <p:nvPr/>
        </p:nvPicPr>
        <p:blipFill>
          <a:blip r:embed="rId2"/>
          <a:stretch>
            <a:fillRect/>
          </a:stretch>
        </p:blipFill>
        <p:spPr>
          <a:xfrm>
            <a:off x="2612362" y="3066415"/>
            <a:ext cx="626138" cy="360998"/>
          </a:xfrm>
          <a:prstGeom prst="rect">
            <a:avLst/>
          </a:prstGeom>
        </p:spPr>
      </p:pic>
      <p:pic>
        <p:nvPicPr>
          <p:cNvPr id="16" name="图片 15">
            <a:extLst>
              <a:ext uri="{FF2B5EF4-FFF2-40B4-BE49-F238E27FC236}">
                <a16:creationId xmlns="" xmlns:a16="http://schemas.microsoft.com/office/drawing/2014/main" id="{C1D6484B-A274-4BC6-A855-9B0FFF49FA39}"/>
              </a:ext>
            </a:extLst>
          </p:cNvPr>
          <p:cNvPicPr/>
          <p:nvPr/>
        </p:nvPicPr>
        <p:blipFill>
          <a:blip r:embed="rId2"/>
          <a:stretch>
            <a:fillRect/>
          </a:stretch>
        </p:blipFill>
        <p:spPr>
          <a:xfrm>
            <a:off x="2745712" y="3695065"/>
            <a:ext cx="626138" cy="360998"/>
          </a:xfrm>
          <a:prstGeom prst="rect">
            <a:avLst/>
          </a:prstGeom>
        </p:spPr>
      </p:pic>
      <p:pic>
        <p:nvPicPr>
          <p:cNvPr id="17" name="图片 16">
            <a:extLst>
              <a:ext uri="{FF2B5EF4-FFF2-40B4-BE49-F238E27FC236}">
                <a16:creationId xmlns="" xmlns:a16="http://schemas.microsoft.com/office/drawing/2014/main" id="{AD7128A9-7FA4-4B99-BA2C-C96551B7B6B9}"/>
              </a:ext>
            </a:extLst>
          </p:cNvPr>
          <p:cNvPicPr/>
          <p:nvPr/>
        </p:nvPicPr>
        <p:blipFill>
          <a:blip r:embed="rId2"/>
          <a:stretch>
            <a:fillRect/>
          </a:stretch>
        </p:blipFill>
        <p:spPr>
          <a:xfrm>
            <a:off x="1964662" y="4323715"/>
            <a:ext cx="626138" cy="360998"/>
          </a:xfrm>
          <a:prstGeom prst="rect">
            <a:avLst/>
          </a:prstGeom>
        </p:spPr>
      </p:pic>
      <p:sp>
        <p:nvSpPr>
          <p:cNvPr id="18" name="矩形 17">
            <a:extLst>
              <a:ext uri="{FF2B5EF4-FFF2-40B4-BE49-F238E27FC236}">
                <a16:creationId xmlns="" xmlns:a16="http://schemas.microsoft.com/office/drawing/2014/main" id="{52DEDD8B-C175-465F-A100-4951FB1E98F1}"/>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700348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372870"/>
            <a:ext cx="11723911" cy="1308563"/>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由反应</a:t>
            </a:r>
            <a:r>
              <a:rPr lang="en-US" altLang="zh-CN" sz="2800" dirty="0"/>
              <a:t>①</a:t>
            </a:r>
            <a:r>
              <a:rPr lang="zh-CN" altLang="zh-CN" sz="2800" dirty="0"/>
              <a:t>可知氧化性</a:t>
            </a:r>
            <a:r>
              <a:rPr lang="en-US" altLang="zh-CN" sz="2800" dirty="0"/>
              <a:t>:Cl</a:t>
            </a:r>
            <a:r>
              <a:rPr lang="en-US" altLang="zh-CN" sz="2800" baseline="-25000" dirty="0"/>
              <a:t>2</a:t>
            </a:r>
            <a:r>
              <a:rPr lang="en-US" altLang="zh-CN" sz="2800" dirty="0"/>
              <a:t>&gt;I</a:t>
            </a:r>
            <a:r>
              <a:rPr lang="en-US" altLang="zh-CN" sz="2800" baseline="-25000" dirty="0"/>
              <a:t>2</a:t>
            </a:r>
            <a:r>
              <a:rPr lang="en-US" altLang="zh-CN" sz="2800" dirty="0"/>
              <a:t>,</a:t>
            </a:r>
            <a:r>
              <a:rPr lang="zh-CN" altLang="zh-CN" sz="2800" dirty="0"/>
              <a:t>由反应</a:t>
            </a:r>
            <a:r>
              <a:rPr lang="en-US" altLang="zh-CN" sz="2800" dirty="0"/>
              <a:t>②</a:t>
            </a:r>
            <a:r>
              <a:rPr lang="zh-CN" altLang="zh-CN" sz="2800" dirty="0"/>
              <a:t>可知氧化性</a:t>
            </a:r>
            <a:r>
              <a:rPr lang="en-US" altLang="zh-CN" sz="2800" dirty="0"/>
              <a:t>:Cl</a:t>
            </a:r>
            <a:r>
              <a:rPr lang="en-US" altLang="zh-CN" sz="2800" baseline="-25000" dirty="0"/>
              <a:t>2</a:t>
            </a:r>
            <a:r>
              <a:rPr lang="en-US" altLang="zh-CN" sz="2800" dirty="0"/>
              <a:t>&gt;Fe</a:t>
            </a:r>
            <a:r>
              <a:rPr lang="en-US" altLang="zh-CN" sz="2800" baseline="30000" dirty="0"/>
              <a:t>3+</a:t>
            </a:r>
            <a:r>
              <a:rPr lang="en-US" altLang="zh-CN" sz="2800" dirty="0"/>
              <a:t>,</a:t>
            </a:r>
            <a:r>
              <a:rPr lang="zh-CN" altLang="zh-CN" sz="2800" dirty="0"/>
              <a:t>由反应</a:t>
            </a:r>
            <a:r>
              <a:rPr lang="en-US" altLang="zh-CN" sz="2800" dirty="0"/>
              <a:t>③</a:t>
            </a:r>
            <a:r>
              <a:rPr lang="zh-CN" altLang="zh-CN" sz="2800" dirty="0"/>
              <a:t>可知氧化性</a:t>
            </a:r>
            <a:r>
              <a:rPr lang="en-US" altLang="zh-CN" sz="2800" dirty="0"/>
              <a:t>:Fe</a:t>
            </a:r>
            <a:r>
              <a:rPr lang="en-US" altLang="zh-CN" sz="2800" baseline="30000" dirty="0"/>
              <a:t>3+</a:t>
            </a:r>
            <a:r>
              <a:rPr lang="en-US" altLang="zh-CN" sz="2800" dirty="0"/>
              <a:t>&gt;I</a:t>
            </a:r>
            <a:r>
              <a:rPr lang="en-US" altLang="zh-CN" sz="2800" baseline="-25000" dirty="0"/>
              <a:t>2</a:t>
            </a:r>
            <a:r>
              <a:rPr lang="en-US" altLang="zh-CN" sz="2800" dirty="0"/>
              <a:t>;</a:t>
            </a:r>
            <a:r>
              <a:rPr lang="zh-CN" altLang="zh-CN" sz="2800" dirty="0"/>
              <a:t>由反应</a:t>
            </a:r>
            <a:r>
              <a:rPr lang="en-US" altLang="zh-CN" sz="2800" dirty="0"/>
              <a:t>④</a:t>
            </a:r>
            <a:r>
              <a:rPr lang="zh-CN" altLang="zh-CN" sz="2800" dirty="0"/>
              <a:t>可知氧化性</a:t>
            </a:r>
            <a:r>
              <a:rPr lang="en-US" altLang="zh-CN" sz="2800" dirty="0"/>
              <a:t>:I</a:t>
            </a:r>
            <a:r>
              <a:rPr lang="en-US" altLang="zh-CN" sz="2800" baseline="-25000" dirty="0"/>
              <a:t>2</a:t>
            </a:r>
            <a:r>
              <a:rPr lang="en-US" altLang="zh-CN" sz="2800" dirty="0"/>
              <a:t>&gt;S,</a:t>
            </a:r>
            <a:r>
              <a:rPr lang="zh-CN" altLang="zh-CN" sz="2800" dirty="0"/>
              <a:t>则氧化性</a:t>
            </a:r>
            <a:r>
              <a:rPr lang="en-US" altLang="zh-CN" sz="2800" dirty="0"/>
              <a:t>:Cl</a:t>
            </a:r>
            <a:r>
              <a:rPr lang="en-US" altLang="zh-CN" sz="2800" baseline="-25000" dirty="0"/>
              <a:t>2</a:t>
            </a:r>
            <a:r>
              <a:rPr lang="en-US" altLang="zh-CN" sz="2800" dirty="0"/>
              <a:t>&gt;Fe</a:t>
            </a:r>
            <a:r>
              <a:rPr lang="en-US" altLang="zh-CN" sz="2800" baseline="30000" dirty="0"/>
              <a:t>3+</a:t>
            </a:r>
            <a:r>
              <a:rPr lang="en-US" altLang="zh-CN" sz="2800" dirty="0"/>
              <a:t>&gt;I</a:t>
            </a:r>
            <a:r>
              <a:rPr lang="en-US" altLang="zh-CN" sz="2800" baseline="-25000" dirty="0"/>
              <a:t>2</a:t>
            </a:r>
            <a:r>
              <a:rPr lang="en-US" altLang="zh-CN" sz="2800" dirty="0"/>
              <a:t>&gt;S</a:t>
            </a:r>
            <a:r>
              <a:rPr lang="zh-CN" altLang="zh-CN" sz="2800" dirty="0"/>
              <a:t>。</a:t>
            </a:r>
          </a:p>
        </p:txBody>
      </p:sp>
      <p:sp>
        <p:nvSpPr>
          <p:cNvPr id="16" name="矩形 15">
            <a:extLst>
              <a:ext uri="{FF2B5EF4-FFF2-40B4-BE49-F238E27FC236}">
                <a16:creationId xmlns="" xmlns:a16="http://schemas.microsoft.com/office/drawing/2014/main" id="{6341D507-A5DB-4C15-AB25-83F57B478009}"/>
              </a:ext>
            </a:extLst>
          </p:cNvPr>
          <p:cNvSpPr/>
          <p:nvPr/>
        </p:nvSpPr>
        <p:spPr>
          <a:xfrm>
            <a:off x="234044" y="1911864"/>
            <a:ext cx="11723912"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B</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 xmlns:a16="http://schemas.microsoft.com/office/drawing/2014/main" id="{B3F3EA3A-3FE4-4621-9D43-E36C96AD037F}"/>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571080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 xmlns:a16="http://schemas.microsoft.com/office/drawing/2014/main" id="{1E172E33-CB6B-44DC-92E7-AA78AC2A2B24}"/>
              </a:ext>
            </a:extLst>
          </p:cNvPr>
          <p:cNvSpPr/>
          <p:nvPr/>
        </p:nvSpPr>
        <p:spPr>
          <a:xfrm>
            <a:off x="424541" y="263892"/>
            <a:ext cx="11406652" cy="6555641"/>
          </a:xfrm>
          <a:prstGeom prst="rect">
            <a:avLst/>
          </a:prstGeom>
        </p:spPr>
        <p:txBody>
          <a:bodyPr wrap="square">
            <a:spAutoFit/>
          </a:bodyPr>
          <a:lstStyle/>
          <a:p>
            <a:pPr>
              <a:lnSpc>
                <a:spcPct val="150000"/>
              </a:lnSpc>
            </a:pPr>
            <a:r>
              <a:rPr lang="en-US" altLang="zh-CN" sz="2800" dirty="0"/>
              <a:t>             [</a:t>
            </a:r>
            <a:r>
              <a:rPr lang="zh-CN" altLang="zh-CN" sz="2800" dirty="0"/>
              <a:t>根据反应条件判断物质氧化性强弱</a:t>
            </a:r>
            <a:r>
              <a:rPr lang="en-US" altLang="zh-CN" sz="2800" dirty="0"/>
              <a:t>]</a:t>
            </a:r>
            <a:r>
              <a:rPr lang="zh-CN" altLang="zh-CN" sz="2800" dirty="0"/>
              <a:t>已知</a:t>
            </a:r>
            <a:r>
              <a:rPr lang="en-US" altLang="zh-CN" sz="2800" dirty="0"/>
              <a:t>:2KMnO</a:t>
            </a:r>
            <a:r>
              <a:rPr lang="en-US" altLang="zh-CN" sz="2800" baseline="-25000" dirty="0"/>
              <a:t>4</a:t>
            </a:r>
            <a:r>
              <a:rPr lang="en-US" altLang="zh-CN" sz="2800" dirty="0"/>
              <a:t>+16HCl         2KCl+2MnCl</a:t>
            </a:r>
            <a:r>
              <a:rPr lang="en-US" altLang="zh-CN" sz="2800" baseline="-25000" dirty="0"/>
              <a:t>2</a:t>
            </a:r>
            <a:r>
              <a:rPr lang="en-US" altLang="zh-CN" sz="2800" dirty="0"/>
              <a:t>+5Cl</a:t>
            </a:r>
            <a:r>
              <a:rPr lang="en-US" altLang="zh-CN" sz="2800" baseline="-25000" dirty="0"/>
              <a:t>2</a:t>
            </a:r>
            <a:r>
              <a:rPr lang="en-US" altLang="zh-CN" sz="2800" dirty="0"/>
              <a:t>↑+8H</a:t>
            </a:r>
            <a:r>
              <a:rPr lang="en-US" altLang="zh-CN" sz="2800" baseline="-25000" dirty="0"/>
              <a:t>2</a:t>
            </a:r>
            <a:r>
              <a:rPr lang="en-US" altLang="zh-CN" sz="2800" dirty="0"/>
              <a:t>O;K</a:t>
            </a:r>
            <a:r>
              <a:rPr lang="en-US" altLang="zh-CN" sz="2800" baseline="-25000" dirty="0"/>
              <a:t>2</a:t>
            </a:r>
            <a:r>
              <a:rPr lang="en-US" altLang="zh-CN" sz="2800" dirty="0"/>
              <a:t>Cr</a:t>
            </a:r>
            <a:r>
              <a:rPr lang="en-US" altLang="zh-CN" sz="2800" baseline="-25000" dirty="0"/>
              <a:t>2</a:t>
            </a:r>
            <a:r>
              <a:rPr lang="en-US" altLang="zh-CN" sz="2800" dirty="0"/>
              <a:t>O</a:t>
            </a:r>
            <a:r>
              <a:rPr lang="en-US" altLang="zh-CN" sz="2800" baseline="-25000" dirty="0"/>
              <a:t>7</a:t>
            </a:r>
            <a:r>
              <a:rPr lang="en-US" altLang="zh-CN" sz="2800" dirty="0"/>
              <a:t>+14HCl         2KCl+2CrCl</a:t>
            </a:r>
            <a:r>
              <a:rPr lang="en-US" altLang="zh-CN" sz="2800" baseline="-25000" dirty="0"/>
              <a:t>3</a:t>
            </a:r>
            <a:r>
              <a:rPr lang="en-US" altLang="zh-CN" sz="2800" dirty="0"/>
              <a:t>+3Cl</a:t>
            </a:r>
            <a:r>
              <a:rPr lang="en-US" altLang="zh-CN" sz="2800" baseline="-25000" dirty="0"/>
              <a:t>2</a:t>
            </a:r>
            <a:r>
              <a:rPr lang="en-US" altLang="zh-CN" sz="2800" dirty="0"/>
              <a:t>↑+7H</a:t>
            </a:r>
            <a:r>
              <a:rPr lang="en-US" altLang="zh-CN" sz="2800" baseline="-25000" dirty="0"/>
              <a:t>2</a:t>
            </a:r>
            <a:r>
              <a:rPr lang="en-US" altLang="zh-CN" sz="2800" dirty="0"/>
              <a:t>O;MnO</a:t>
            </a:r>
            <a:r>
              <a:rPr lang="en-US" altLang="zh-CN" sz="2800" baseline="-25000" dirty="0"/>
              <a:t>2</a:t>
            </a:r>
            <a:r>
              <a:rPr lang="en-US" altLang="zh-CN" sz="2800" dirty="0"/>
              <a:t>+4HCl          MnCl</a:t>
            </a:r>
            <a:r>
              <a:rPr lang="en-US" altLang="zh-CN" sz="2800" baseline="-25000" dirty="0"/>
              <a:t>2</a:t>
            </a:r>
            <a:r>
              <a:rPr lang="en-US" altLang="zh-CN" sz="2800" dirty="0"/>
              <a:t>+Cl</a:t>
            </a:r>
            <a:r>
              <a:rPr lang="en-US" altLang="zh-CN" sz="2800" baseline="-25000" dirty="0"/>
              <a:t>2</a:t>
            </a:r>
            <a:r>
              <a:rPr lang="en-US" altLang="zh-CN" sz="2800" dirty="0"/>
              <a:t>↑+2H</a:t>
            </a:r>
            <a:r>
              <a:rPr lang="en-US" altLang="zh-CN" sz="2800" baseline="-25000" dirty="0"/>
              <a:t>2</a:t>
            </a:r>
            <a:r>
              <a:rPr lang="en-US" altLang="zh-CN" sz="2800" dirty="0"/>
              <a:t>O</a:t>
            </a:r>
            <a:r>
              <a:rPr lang="zh-CN" altLang="zh-CN" sz="2800" dirty="0"/>
              <a:t>。</a:t>
            </a:r>
          </a:p>
          <a:p>
            <a:pPr>
              <a:lnSpc>
                <a:spcPct val="150000"/>
              </a:lnSpc>
            </a:pPr>
            <a:r>
              <a:rPr lang="zh-CN" altLang="zh-CN" sz="2800" dirty="0"/>
              <a:t>其中</a:t>
            </a:r>
            <a:r>
              <a:rPr lang="en-US" altLang="zh-CN" sz="2800" dirty="0"/>
              <a:t>,KMnO</a:t>
            </a:r>
            <a:r>
              <a:rPr lang="en-US" altLang="zh-CN" sz="2800" baseline="-25000" dirty="0"/>
              <a:t>4</a:t>
            </a:r>
            <a:r>
              <a:rPr lang="zh-CN" altLang="zh-CN" sz="2800" dirty="0"/>
              <a:t>和一般浓度的盐酸即可反应</a:t>
            </a:r>
            <a:r>
              <a:rPr lang="en-US" altLang="zh-CN" sz="2800" dirty="0"/>
              <a:t>,K</a:t>
            </a:r>
            <a:r>
              <a:rPr lang="en-US" altLang="zh-CN" sz="2800" baseline="-25000" dirty="0"/>
              <a:t>2</a:t>
            </a:r>
            <a:r>
              <a:rPr lang="en-US" altLang="zh-CN" sz="2800" dirty="0"/>
              <a:t>Cr</a:t>
            </a:r>
            <a:r>
              <a:rPr lang="en-US" altLang="zh-CN" sz="2800" baseline="-25000" dirty="0"/>
              <a:t>2</a:t>
            </a:r>
            <a:r>
              <a:rPr lang="en-US" altLang="zh-CN" sz="2800" dirty="0"/>
              <a:t>O</a:t>
            </a:r>
            <a:r>
              <a:rPr lang="en-US" altLang="zh-CN" sz="2800" baseline="-25000" dirty="0"/>
              <a:t>7</a:t>
            </a:r>
            <a:r>
              <a:rPr lang="zh-CN" altLang="zh-CN" sz="2800" dirty="0"/>
              <a:t>需和较浓的盐酸</a:t>
            </a:r>
            <a:r>
              <a:rPr lang="en-US" altLang="zh-CN" sz="2800" dirty="0"/>
              <a:t>(</a:t>
            </a:r>
            <a:r>
              <a:rPr lang="zh-CN" altLang="zh-CN" sz="2800" dirty="0"/>
              <a:t>浓度大于</a:t>
            </a:r>
            <a:r>
              <a:rPr lang="en-US" altLang="zh-CN" sz="2800" dirty="0"/>
              <a:t>6 mol·L</a:t>
            </a:r>
            <a:r>
              <a:rPr lang="en-US" altLang="zh-CN" sz="2800" baseline="30000" dirty="0"/>
              <a:t>-1</a:t>
            </a:r>
            <a:r>
              <a:rPr lang="en-US" altLang="zh-CN" sz="2800" dirty="0"/>
              <a:t>)</a:t>
            </a:r>
            <a:r>
              <a:rPr lang="zh-CN" altLang="zh-CN" sz="2800" dirty="0"/>
              <a:t>反应</a:t>
            </a:r>
            <a:r>
              <a:rPr lang="en-US" altLang="zh-CN" sz="2800" dirty="0"/>
              <a:t>,MnO</a:t>
            </a:r>
            <a:r>
              <a:rPr lang="en-US" altLang="zh-CN" sz="2800" baseline="-25000" dirty="0"/>
              <a:t>2</a:t>
            </a:r>
            <a:r>
              <a:rPr lang="zh-CN" altLang="zh-CN" sz="2800" dirty="0"/>
              <a:t>需和浓盐酸</a:t>
            </a:r>
            <a:r>
              <a:rPr lang="en-US" altLang="zh-CN" sz="2800" dirty="0"/>
              <a:t>(</a:t>
            </a:r>
            <a:r>
              <a:rPr lang="zh-CN" altLang="zh-CN" sz="2800" dirty="0"/>
              <a:t>浓度大于</a:t>
            </a:r>
            <a:r>
              <a:rPr lang="en-US" altLang="zh-CN" sz="2800" dirty="0"/>
              <a:t>8 mol·L</a:t>
            </a:r>
            <a:r>
              <a:rPr lang="en-US" altLang="zh-CN" sz="2800" baseline="30000" dirty="0"/>
              <a:t>-1</a:t>
            </a:r>
            <a:r>
              <a:rPr lang="en-US" altLang="zh-CN" sz="2800" dirty="0"/>
              <a:t>)</a:t>
            </a:r>
            <a:r>
              <a:rPr lang="zh-CN" altLang="zh-CN" sz="2800" dirty="0"/>
              <a:t>在加热条件下反应。根据以上信息判断</a:t>
            </a:r>
            <a:r>
              <a:rPr lang="en-US" altLang="zh-CN" sz="2800" dirty="0"/>
              <a:t>,</a:t>
            </a:r>
            <a:r>
              <a:rPr lang="zh-CN" altLang="zh-CN" sz="2800" dirty="0"/>
              <a:t>下列结论中不正确的是</a:t>
            </a:r>
          </a:p>
          <a:p>
            <a:pPr>
              <a:lnSpc>
                <a:spcPct val="150000"/>
              </a:lnSpc>
            </a:pPr>
            <a:r>
              <a:rPr lang="en-US" altLang="zh-CN" sz="2800" dirty="0"/>
              <a:t>A.</a:t>
            </a:r>
            <a:r>
              <a:rPr lang="zh-CN" altLang="zh-CN" sz="2800" dirty="0"/>
              <a:t>上述反应都属于氧化还原反应</a:t>
            </a:r>
          </a:p>
          <a:p>
            <a:pPr>
              <a:lnSpc>
                <a:spcPct val="150000"/>
              </a:lnSpc>
            </a:pPr>
            <a:r>
              <a:rPr lang="en-US" altLang="zh-CN" sz="2800" dirty="0"/>
              <a:t>B.</a:t>
            </a:r>
            <a:r>
              <a:rPr lang="zh-CN" altLang="zh-CN" sz="2800" dirty="0"/>
              <a:t>生成</a:t>
            </a:r>
            <a:r>
              <a:rPr lang="en-US" altLang="zh-CN" sz="2800" dirty="0"/>
              <a:t>1 </a:t>
            </a:r>
            <a:r>
              <a:rPr lang="en-US" altLang="zh-CN" sz="2800" dirty="0" err="1"/>
              <a:t>mol</a:t>
            </a:r>
            <a:r>
              <a:rPr lang="en-US" altLang="zh-CN" sz="2800" dirty="0"/>
              <a:t> Cl</a:t>
            </a:r>
            <a:r>
              <a:rPr lang="en-US" altLang="zh-CN" sz="2800" baseline="-25000" dirty="0"/>
              <a:t>2</a:t>
            </a:r>
            <a:r>
              <a:rPr lang="zh-CN" altLang="zh-CN" sz="2800" dirty="0"/>
              <a:t>转移电子数均为</a:t>
            </a:r>
            <a:r>
              <a:rPr lang="en-US" altLang="zh-CN" sz="2800" dirty="0"/>
              <a:t>2</a:t>
            </a:r>
            <a:r>
              <a:rPr lang="en-US" altLang="zh-CN" sz="2800" i="1" dirty="0"/>
              <a:t>N</a:t>
            </a:r>
            <a:r>
              <a:rPr lang="en-US" altLang="zh-CN" sz="2800" baseline="-25000" dirty="0"/>
              <a:t>A</a:t>
            </a:r>
            <a:r>
              <a:rPr lang="en-US" altLang="zh-CN" sz="2800" dirty="0"/>
              <a:t>(</a:t>
            </a:r>
            <a:r>
              <a:rPr lang="en-US" altLang="zh-CN" sz="2800" i="1" dirty="0"/>
              <a:t>N</a:t>
            </a:r>
            <a:r>
              <a:rPr lang="en-US" altLang="zh-CN" sz="2800" baseline="-25000" dirty="0"/>
              <a:t>A</a:t>
            </a:r>
            <a:r>
              <a:rPr lang="zh-CN" altLang="zh-CN" sz="2800" dirty="0"/>
              <a:t>表示阿伏加德罗常数的值</a:t>
            </a:r>
            <a:r>
              <a:rPr lang="en-US" altLang="zh-CN" sz="2800" dirty="0"/>
              <a:t>)</a:t>
            </a:r>
            <a:endParaRPr lang="zh-CN" altLang="zh-CN" sz="2800" dirty="0"/>
          </a:p>
          <a:p>
            <a:pPr>
              <a:lnSpc>
                <a:spcPct val="150000"/>
              </a:lnSpc>
            </a:pPr>
            <a:r>
              <a:rPr lang="en-US" altLang="zh-CN" sz="2800" dirty="0"/>
              <a:t>C.</a:t>
            </a:r>
            <a:r>
              <a:rPr lang="zh-CN" altLang="zh-CN" sz="2800" dirty="0"/>
              <a:t>氧化性</a:t>
            </a:r>
            <a:r>
              <a:rPr lang="en-US" altLang="zh-CN" sz="2800" dirty="0"/>
              <a:t>:KMnO</a:t>
            </a:r>
            <a:r>
              <a:rPr lang="en-US" altLang="zh-CN" sz="2800" baseline="-25000" dirty="0"/>
              <a:t>4</a:t>
            </a:r>
            <a:r>
              <a:rPr lang="en-US" altLang="zh-CN" sz="2800" dirty="0"/>
              <a:t>&gt;K</a:t>
            </a:r>
            <a:r>
              <a:rPr lang="en-US" altLang="zh-CN" sz="2800" baseline="-25000" dirty="0"/>
              <a:t>2</a:t>
            </a:r>
            <a:r>
              <a:rPr lang="en-US" altLang="zh-CN" sz="2800" dirty="0"/>
              <a:t>Cr</a:t>
            </a:r>
            <a:r>
              <a:rPr lang="en-US" altLang="zh-CN" sz="2800" baseline="-25000" dirty="0"/>
              <a:t>2</a:t>
            </a:r>
            <a:r>
              <a:rPr lang="en-US" altLang="zh-CN" sz="2800" dirty="0"/>
              <a:t>O</a:t>
            </a:r>
            <a:r>
              <a:rPr lang="en-US" altLang="zh-CN" sz="2800" baseline="-25000" dirty="0"/>
              <a:t>7</a:t>
            </a:r>
            <a:r>
              <a:rPr lang="en-US" altLang="zh-CN" sz="2800" dirty="0"/>
              <a:t>&gt;Cl</a:t>
            </a:r>
            <a:r>
              <a:rPr lang="en-US" altLang="zh-CN" sz="2800" baseline="-25000" dirty="0"/>
              <a:t>2</a:t>
            </a:r>
            <a:r>
              <a:rPr lang="en-US" altLang="zh-CN" sz="2800" dirty="0"/>
              <a:t>&gt;MnO</a:t>
            </a:r>
            <a:r>
              <a:rPr lang="en-US" altLang="zh-CN" sz="2800" baseline="-25000" dirty="0"/>
              <a:t>2</a:t>
            </a:r>
            <a:endParaRPr lang="zh-CN" altLang="zh-CN" sz="2800" dirty="0"/>
          </a:p>
          <a:p>
            <a:pPr>
              <a:lnSpc>
                <a:spcPct val="150000"/>
              </a:lnSpc>
            </a:pPr>
            <a:r>
              <a:rPr lang="en-US" altLang="zh-CN" sz="2800" dirty="0"/>
              <a:t>D.</a:t>
            </a:r>
            <a:r>
              <a:rPr lang="zh-CN" altLang="zh-CN" sz="2800" dirty="0"/>
              <a:t>盐酸的浓度越大</a:t>
            </a:r>
            <a:r>
              <a:rPr lang="en-US" altLang="zh-CN" sz="2800" dirty="0"/>
              <a:t>,Cl</a:t>
            </a:r>
            <a:r>
              <a:rPr lang="en-US" altLang="zh-CN" sz="2800" baseline="30000" dirty="0"/>
              <a:t>-</a:t>
            </a:r>
            <a:r>
              <a:rPr lang="zh-CN" altLang="zh-CN" sz="2800" dirty="0"/>
              <a:t>的还原性越强</a:t>
            </a:r>
          </a:p>
        </p:txBody>
      </p:sp>
      <p:pic>
        <p:nvPicPr>
          <p:cNvPr id="13" name="图片 12">
            <a:extLst>
              <a:ext uri="{FF2B5EF4-FFF2-40B4-BE49-F238E27FC236}">
                <a16:creationId xmlns="" xmlns:a16="http://schemas.microsoft.com/office/drawing/2014/main" id="{070B1B68-4BBE-42AD-A7AA-EDEA996410F0}"/>
              </a:ext>
            </a:extLst>
          </p:cNvPr>
          <p:cNvPicPr/>
          <p:nvPr/>
        </p:nvPicPr>
        <p:blipFill>
          <a:blip r:embed="rId2"/>
          <a:stretch>
            <a:fillRect/>
          </a:stretch>
        </p:blipFill>
        <p:spPr>
          <a:xfrm>
            <a:off x="10806887" y="473261"/>
            <a:ext cx="626138" cy="360998"/>
          </a:xfrm>
          <a:prstGeom prst="rect">
            <a:avLst/>
          </a:prstGeom>
        </p:spPr>
      </p:pic>
      <p:pic>
        <p:nvPicPr>
          <p:cNvPr id="14" name="图片 13">
            <a:extLst>
              <a:ext uri="{FF2B5EF4-FFF2-40B4-BE49-F238E27FC236}">
                <a16:creationId xmlns="" xmlns:a16="http://schemas.microsoft.com/office/drawing/2014/main" id="{EEA5DBF6-4C61-49C3-BCAB-723E67A79984}"/>
              </a:ext>
            </a:extLst>
          </p:cNvPr>
          <p:cNvPicPr/>
          <p:nvPr/>
        </p:nvPicPr>
        <p:blipFill>
          <a:blip r:embed="rId2"/>
          <a:stretch>
            <a:fillRect/>
          </a:stretch>
        </p:blipFill>
        <p:spPr>
          <a:xfrm>
            <a:off x="7315200" y="1104900"/>
            <a:ext cx="626138" cy="360998"/>
          </a:xfrm>
          <a:prstGeom prst="rect">
            <a:avLst/>
          </a:prstGeom>
        </p:spPr>
      </p:pic>
      <p:sp>
        <p:nvSpPr>
          <p:cNvPr id="18" name="矩形 17">
            <a:extLst>
              <a:ext uri="{FF2B5EF4-FFF2-40B4-BE49-F238E27FC236}">
                <a16:creationId xmlns="" xmlns:a16="http://schemas.microsoft.com/office/drawing/2014/main" id="{5465BC24-CD85-454A-9EE3-09F4DF4E210B}"/>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7" name="图片 16">
            <a:extLst>
              <a:ext uri="{FF2B5EF4-FFF2-40B4-BE49-F238E27FC236}">
                <a16:creationId xmlns="" xmlns:a16="http://schemas.microsoft.com/office/drawing/2014/main" id="{C19F80F1-8D0D-4BE6-8A9E-4162C4A31CBE}"/>
              </a:ext>
            </a:extLst>
          </p:cNvPr>
          <p:cNvPicPr/>
          <p:nvPr/>
        </p:nvPicPr>
        <p:blipFill>
          <a:blip r:embed="rId3"/>
          <a:stretch>
            <a:fillRect/>
          </a:stretch>
        </p:blipFill>
        <p:spPr>
          <a:xfrm>
            <a:off x="6504649" y="1566109"/>
            <a:ext cx="689965" cy="621969"/>
          </a:xfrm>
          <a:prstGeom prst="rect">
            <a:avLst/>
          </a:prstGeom>
        </p:spPr>
      </p:pic>
    </p:spTree>
    <p:extLst>
      <p:ext uri="{BB962C8B-B14F-4D97-AF65-F5344CB8AC3E}">
        <p14:creationId xmlns:p14="http://schemas.microsoft.com/office/powerpoint/2010/main" val="3991921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372870"/>
            <a:ext cx="11723911" cy="324653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仔细观察题给化学方程式</a:t>
            </a:r>
            <a:r>
              <a:rPr lang="en-US" altLang="zh-CN" sz="2800" dirty="0"/>
              <a:t>,</a:t>
            </a:r>
            <a:r>
              <a:rPr lang="zh-CN" altLang="zh-CN" sz="2800" dirty="0"/>
              <a:t>发现三个反应中均有</a:t>
            </a:r>
            <a:r>
              <a:rPr lang="en-US" altLang="zh-CN" sz="2800" dirty="0" err="1"/>
              <a:t>HCl</a:t>
            </a:r>
            <a:r>
              <a:rPr lang="zh-CN" altLang="zh-CN" sz="2800" dirty="0"/>
              <a:t>参与</a:t>
            </a:r>
            <a:r>
              <a:rPr lang="en-US" altLang="zh-CN" sz="2800" dirty="0"/>
              <a:t>,</a:t>
            </a:r>
            <a:r>
              <a:rPr lang="zh-CN" altLang="zh-CN" sz="2800" dirty="0"/>
              <a:t>且都有</a:t>
            </a:r>
            <a:r>
              <a:rPr lang="en-US" altLang="zh-CN" sz="2800" dirty="0"/>
              <a:t>Cl</a:t>
            </a:r>
            <a:r>
              <a:rPr lang="en-US" altLang="zh-CN" sz="2800" baseline="-25000" dirty="0"/>
              <a:t>2</a:t>
            </a:r>
            <a:r>
              <a:rPr lang="zh-CN" altLang="zh-CN" sz="2800" dirty="0"/>
              <a:t>生成</a:t>
            </a:r>
            <a:r>
              <a:rPr lang="en-US" altLang="zh-CN" sz="2800" dirty="0"/>
              <a:t>,</a:t>
            </a:r>
            <a:r>
              <a:rPr lang="zh-CN" altLang="zh-CN" sz="2800" dirty="0"/>
              <a:t>再结合题给信息</a:t>
            </a:r>
            <a:r>
              <a:rPr lang="en-US" altLang="zh-CN" sz="2800" dirty="0"/>
              <a:t>,</a:t>
            </a:r>
            <a:r>
              <a:rPr lang="zh-CN" altLang="zh-CN" sz="2800" dirty="0"/>
              <a:t>氧化性的强弱顺序为</a:t>
            </a:r>
            <a:r>
              <a:rPr lang="en-US" altLang="zh-CN" sz="2800" dirty="0"/>
              <a:t>KMnO</a:t>
            </a:r>
            <a:r>
              <a:rPr lang="en-US" altLang="zh-CN" sz="2800" baseline="-25000" dirty="0"/>
              <a:t>4</a:t>
            </a:r>
            <a:r>
              <a:rPr lang="en-US" altLang="zh-CN" sz="2800" dirty="0"/>
              <a:t>&gt;K</a:t>
            </a:r>
            <a:r>
              <a:rPr lang="en-US" altLang="zh-CN" sz="2800" baseline="-25000" dirty="0"/>
              <a:t>2</a:t>
            </a:r>
            <a:r>
              <a:rPr lang="en-US" altLang="zh-CN" sz="2800" dirty="0"/>
              <a:t>Cr</a:t>
            </a:r>
            <a:r>
              <a:rPr lang="en-US" altLang="zh-CN" sz="2800" baseline="-25000" dirty="0"/>
              <a:t>2</a:t>
            </a:r>
            <a:r>
              <a:rPr lang="en-US" altLang="zh-CN" sz="2800" dirty="0"/>
              <a:t>O</a:t>
            </a:r>
            <a:r>
              <a:rPr lang="en-US" altLang="zh-CN" sz="2800" baseline="-25000" dirty="0"/>
              <a:t>7</a:t>
            </a:r>
            <a:r>
              <a:rPr lang="en-US" altLang="zh-CN" sz="2800" dirty="0"/>
              <a:t>&gt;MnO</a:t>
            </a:r>
            <a:r>
              <a:rPr lang="en-US" altLang="zh-CN" sz="2800" baseline="-25000" dirty="0"/>
              <a:t>2</a:t>
            </a:r>
            <a:r>
              <a:rPr lang="en-US" altLang="zh-CN" sz="2800" dirty="0"/>
              <a:t>&gt;Cl</a:t>
            </a:r>
            <a:r>
              <a:rPr lang="en-US" altLang="zh-CN" sz="2800" baseline="-25000" dirty="0"/>
              <a:t>2</a:t>
            </a:r>
            <a:r>
              <a:rPr lang="zh-CN" altLang="zh-CN" sz="2800" dirty="0"/>
              <a:t>。以上三个反应均为氧化还原反应</a:t>
            </a:r>
            <a:r>
              <a:rPr lang="en-US" altLang="zh-CN" sz="2800" dirty="0"/>
              <a:t>,A</a:t>
            </a:r>
            <a:r>
              <a:rPr lang="zh-CN" altLang="zh-CN" sz="2800" dirty="0"/>
              <a:t>项正确</a:t>
            </a:r>
            <a:r>
              <a:rPr lang="en-US" altLang="zh-CN" sz="2800" dirty="0"/>
              <a:t>;</a:t>
            </a:r>
            <a:r>
              <a:rPr lang="zh-CN" altLang="zh-CN" sz="2800" dirty="0"/>
              <a:t>三个反应中</a:t>
            </a:r>
            <a:r>
              <a:rPr lang="en-US" altLang="zh-CN" sz="2800" dirty="0"/>
              <a:t>,</a:t>
            </a:r>
            <a:r>
              <a:rPr lang="zh-CN" altLang="zh-CN" sz="2800" dirty="0"/>
              <a:t>生成</a:t>
            </a:r>
            <a:r>
              <a:rPr lang="en-US" altLang="zh-CN" sz="2800" dirty="0"/>
              <a:t>1 </a:t>
            </a:r>
            <a:r>
              <a:rPr lang="en-US" altLang="zh-CN" sz="2800" dirty="0" err="1"/>
              <a:t>mol</a:t>
            </a:r>
            <a:r>
              <a:rPr lang="en-US" altLang="zh-CN" sz="2800" dirty="0"/>
              <a:t> Cl</a:t>
            </a:r>
            <a:r>
              <a:rPr lang="en-US" altLang="zh-CN" sz="2800" baseline="-25000" dirty="0"/>
              <a:t>2</a:t>
            </a:r>
            <a:r>
              <a:rPr lang="zh-CN" altLang="zh-CN" sz="2800" dirty="0"/>
              <a:t>转移电子数均为</a:t>
            </a:r>
            <a:r>
              <a:rPr lang="en-US" altLang="zh-CN" sz="2800" dirty="0"/>
              <a:t>2</a:t>
            </a:r>
            <a:r>
              <a:rPr lang="en-US" altLang="zh-CN" sz="2800" i="1" dirty="0"/>
              <a:t>N</a:t>
            </a:r>
            <a:r>
              <a:rPr lang="en-US" altLang="zh-CN" sz="2800" baseline="-25000" dirty="0"/>
              <a:t>A</a:t>
            </a:r>
            <a:r>
              <a:rPr lang="en-US" altLang="zh-CN" sz="2800" dirty="0"/>
              <a:t>,B</a:t>
            </a:r>
            <a:r>
              <a:rPr lang="zh-CN" altLang="zh-CN" sz="2800" dirty="0"/>
              <a:t>项正确。</a:t>
            </a:r>
          </a:p>
          <a:p>
            <a:pPr>
              <a:lnSpc>
                <a:spcPct val="150000"/>
              </a:lnSpc>
            </a:pPr>
            <a:endParaRPr lang="zh-CN" altLang="zh-CN" sz="2800" dirty="0"/>
          </a:p>
        </p:txBody>
      </p:sp>
      <p:sp>
        <p:nvSpPr>
          <p:cNvPr id="16" name="矩形 15">
            <a:extLst>
              <a:ext uri="{FF2B5EF4-FFF2-40B4-BE49-F238E27FC236}">
                <a16:creationId xmlns="" xmlns:a16="http://schemas.microsoft.com/office/drawing/2014/main" id="{6341D507-A5DB-4C15-AB25-83F57B478009}"/>
              </a:ext>
            </a:extLst>
          </p:cNvPr>
          <p:cNvSpPr/>
          <p:nvPr/>
        </p:nvSpPr>
        <p:spPr>
          <a:xfrm>
            <a:off x="234044" y="3134396"/>
            <a:ext cx="11723912"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20B1DC5A-89C3-4E5B-BB0B-97F748A5ADA8}"/>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52419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Rectangle 1">
            <a:extLst>
              <a:ext uri="{FF2B5EF4-FFF2-40B4-BE49-F238E27FC236}">
                <a16:creationId xmlns="" xmlns:a16="http://schemas.microsoft.com/office/drawing/2014/main" id="{BCB6C81C-2264-499B-B19F-2F677C0A8ED9}"/>
              </a:ext>
            </a:extLst>
          </p:cNvPr>
          <p:cNvSpPr>
            <a:spLocks noChangeArrowheads="1"/>
          </p:cNvSpPr>
          <p:nvPr/>
        </p:nvSpPr>
        <p:spPr bwMode="auto">
          <a:xfrm>
            <a:off x="2168090" y="294380"/>
            <a:ext cx="9102010" cy="66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从实验角度证明物质氧化性强弱</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按要求回答下列问题</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19">
            <a:extLst>
              <a:ext uri="{FF2B5EF4-FFF2-40B4-BE49-F238E27FC236}">
                <a16:creationId xmlns="" xmlns:a16="http://schemas.microsoft.com/office/drawing/2014/main" id="{8263B578-0A1F-4C2C-B194-DED08976C9DB}"/>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21" name="KJLDYYYYTD23.jpg" descr="id:2147517475;FounderCES">
            <a:extLst>
              <a:ext uri="{FF2B5EF4-FFF2-40B4-BE49-F238E27FC236}">
                <a16:creationId xmlns="" xmlns:a16="http://schemas.microsoft.com/office/drawing/2014/main" id="{58CB4964-9CB2-485F-827F-3AB959586CAA}"/>
              </a:ext>
            </a:extLst>
          </p:cNvPr>
          <p:cNvPicPr/>
          <p:nvPr/>
        </p:nvPicPr>
        <p:blipFill>
          <a:blip r:embed="rId2"/>
          <a:stretch>
            <a:fillRect/>
          </a:stretch>
        </p:blipFill>
        <p:spPr>
          <a:xfrm>
            <a:off x="4140189" y="1071562"/>
            <a:ext cx="3911621" cy="2681288"/>
          </a:xfrm>
          <a:prstGeom prst="rect">
            <a:avLst/>
          </a:prstGeom>
        </p:spPr>
      </p:pic>
      <p:sp>
        <p:nvSpPr>
          <p:cNvPr id="5" name="矩形 4">
            <a:extLst>
              <a:ext uri="{FF2B5EF4-FFF2-40B4-BE49-F238E27FC236}">
                <a16:creationId xmlns="" xmlns:a16="http://schemas.microsoft.com/office/drawing/2014/main" id="{DB7C3269-C570-4A42-9297-10A7A065BB20}"/>
              </a:ext>
            </a:extLst>
          </p:cNvPr>
          <p:cNvSpPr/>
          <p:nvPr/>
        </p:nvSpPr>
        <p:spPr>
          <a:xfrm>
            <a:off x="304800" y="3778220"/>
            <a:ext cx="11620500" cy="1308563"/>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某小组同学探究</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Br</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氧化性强弱</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设计如图实验</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夹持仪器已略去</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装置的气密性已检验</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p>
        </p:txBody>
      </p:sp>
    </p:spTree>
    <p:extLst>
      <p:ext uri="{BB962C8B-B14F-4D97-AF65-F5344CB8AC3E}">
        <p14:creationId xmlns:p14="http://schemas.microsoft.com/office/powerpoint/2010/main" val="3502921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 xmlns:a16="http://schemas.microsoft.com/office/drawing/2014/main" id="{8263B578-0A1F-4C2C-B194-DED08976C9DB}"/>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5" name="矩形 4">
            <a:extLst>
              <a:ext uri="{FF2B5EF4-FFF2-40B4-BE49-F238E27FC236}">
                <a16:creationId xmlns="" xmlns:a16="http://schemas.microsoft.com/office/drawing/2014/main" id="{DB7C3269-C570-4A42-9297-10A7A065BB20}"/>
              </a:ext>
            </a:extLst>
          </p:cNvPr>
          <p:cNvSpPr/>
          <p:nvPr/>
        </p:nvSpPr>
        <p:spPr>
          <a:xfrm>
            <a:off x="304800" y="273020"/>
            <a:ext cx="11620500" cy="6555641"/>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①</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打开活塞</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逐滴加入</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溶液至过量</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烧瓶内溶液颜色变为无色</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该反应的离子方程式为</a:t>
            </a:r>
            <a:r>
              <a:rPr lang="zh-CN" altLang="zh-CN" sz="2800" u="sng" dirty="0">
                <a:solidFill>
                  <a:srgbClr val="000000"/>
                </a:solidFill>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得出的结论是</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的氧化性比</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Br</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的氧化性</a:t>
            </a:r>
            <a:r>
              <a:rPr lang="zh-CN" altLang="zh-CN" sz="2800" u="sng" dirty="0">
                <a:solidFill>
                  <a:srgbClr val="000000"/>
                </a:solidFill>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填</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强</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或</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弱</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②</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再打开活塞</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b,</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向所得溶液中逐滴加入</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溶液</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刚开始溶液颜色无明显变化</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继续滴加</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溶液变为橙黄色</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变橙黄色反应的离子方程式为</a:t>
            </a:r>
            <a:r>
              <a:rPr lang="zh-CN" altLang="zh-CN" sz="2800" u="sng" dirty="0">
                <a:solidFill>
                  <a:srgbClr val="000000"/>
                </a:solidFill>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得出的结论是</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的氧化性比</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Br</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的氧化性</a:t>
            </a:r>
            <a:r>
              <a:rPr lang="zh-CN" altLang="zh-CN" sz="2800" u="sng" dirty="0">
                <a:solidFill>
                  <a:srgbClr val="000000"/>
                </a:solidFill>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填</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强</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或</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弱</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为探究</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使品红溶液褪色的原因</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该小组同学将干燥的</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气体通入品红的四氯化碳溶液中</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发现品红溶液不褪色</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由此所得出的结论正确的是</a:t>
            </a:r>
            <a:r>
              <a:rPr lang="zh-CN" altLang="zh-CN" sz="2800" u="sng" dirty="0">
                <a:solidFill>
                  <a:srgbClr val="000000"/>
                </a:solidFill>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填编号</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endParaRPr>
          </a:p>
        </p:txBody>
      </p:sp>
    </p:spTree>
    <p:extLst>
      <p:ext uri="{BB962C8B-B14F-4D97-AF65-F5344CB8AC3E}">
        <p14:creationId xmlns:p14="http://schemas.microsoft.com/office/powerpoint/2010/main" val="1652802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 xmlns:a16="http://schemas.microsoft.com/office/drawing/2014/main" id="{8263B578-0A1F-4C2C-B194-DED08976C9DB}"/>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5" name="矩形 4">
            <a:extLst>
              <a:ext uri="{FF2B5EF4-FFF2-40B4-BE49-F238E27FC236}">
                <a16:creationId xmlns="" xmlns:a16="http://schemas.microsoft.com/office/drawing/2014/main" id="{DB7C3269-C570-4A42-9297-10A7A065BB20}"/>
              </a:ext>
            </a:extLst>
          </p:cNvPr>
          <p:cNvSpPr/>
          <p:nvPr/>
        </p:nvSpPr>
        <p:spPr>
          <a:xfrm>
            <a:off x="304800" y="273020"/>
            <a:ext cx="11620500" cy="3970318"/>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使品红溶液褪色的微粒一定不是</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分子</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b.</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使品红溶液褪色的微粒一定是</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分子</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c.</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此实验无法确定使品红溶液褪色的微粒</a:t>
            </a: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d.</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将干燥的</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气体通入品红的酒精溶液中</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能使品红溶液褪色</a:t>
            </a:r>
          </a:p>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由此可猜想使品红溶液褪色的微粒可能是</a:t>
            </a:r>
            <a:r>
              <a:rPr lang="zh-CN" altLang="zh-CN" sz="2800" u="sng" dirty="0">
                <a:solidFill>
                  <a:srgbClr val="000000"/>
                </a:solidFill>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配平并完成下列离子方程式</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endPar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170AE015-3E89-4C40-AF66-0A82B2DBAD1E}"/>
                  </a:ext>
                </a:extLst>
              </p:cNvPr>
              <p:cNvSpPr/>
              <p:nvPr/>
            </p:nvSpPr>
            <p:spPr>
              <a:xfrm>
                <a:off x="247860" y="4253984"/>
                <a:ext cx="11563140" cy="2031325"/>
              </a:xfrm>
              <a:prstGeom prst="rect">
                <a:avLst/>
              </a:prstGeom>
            </p:spPr>
            <p:txBody>
              <a:bodyPr wrap="square">
                <a:spAutoFit/>
              </a:bodyPr>
              <a:lstStyle/>
              <a:p>
                <a:pPr>
                  <a:lnSpc>
                    <a:spcPct val="150000"/>
                  </a:lnSpc>
                </a:pPr>
                <a:r>
                  <a:rPr lang="zh-CN" altLang="zh-CN" sz="2800" u="sng" dirty="0">
                    <a:solidFill>
                      <a:srgbClr val="000000"/>
                    </a:solidFill>
                    <a:uFill>
                      <a:solidFill>
                        <a:srgbClr val="000000"/>
                      </a:solidFill>
                    </a:uFill>
                    <a:latin typeface="Times New Roman" panose="02020603050405020304" pitchFamily="18" charset="0"/>
                    <a:ea typeface="方正书宋_GBK" panose="02000000000000000000" pitchFamily="2" charset="-122"/>
                    <a:cs typeface="Times New Roman" panose="02020603050405020304" pitchFamily="18" charset="0"/>
                  </a:rPr>
                  <a:t>　　　</a:t>
                </a:r>
                <a:r>
                  <a:rPr lang="en-US" altLang="zh-CN" sz="2800" dirty="0" err="1">
                    <a:solidFill>
                      <a:srgbClr val="000000"/>
                    </a:solidFill>
                    <a:latin typeface="Times New Roman" panose="02020603050405020304" pitchFamily="18" charset="0"/>
                    <a:ea typeface="方正书宋_GBK" panose="02000000000000000000" pitchFamily="2" charset="-122"/>
                    <a:cs typeface="Times New Roman" panose="02020603050405020304" pitchFamily="18" charset="0"/>
                  </a:rPr>
                  <a:t>Mn</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sty m:val="p"/>
                          </m:rP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O</m:t>
                        </m:r>
                      </m:e>
                      <m:sub>
                        <m:r>
                          <a:rPr lang="en-US" altLang="zh-CN" sz="2800">
                            <a:solidFill>
                              <a:srgbClr val="000000"/>
                            </a:solidFill>
                            <a:latin typeface="Cambria Math" panose="02040503050406030204" pitchFamily="18" charset="0"/>
                            <a:ea typeface="方正书宋_GBK" panose="02000000000000000000" pitchFamily="2" charset="-122"/>
                            <a:cs typeface="Times New Roman" panose="02020603050405020304" pitchFamily="18" charset="0"/>
                          </a:rPr>
                          <m:t>4</m:t>
                        </m:r>
                      </m:sub>
                      <m:sup>
                        <m:r>
                          <m:rPr>
                            <m:nor/>
                          </m:rPr>
                          <a:rPr lang="en-US" altLang="zh-CN" sz="2800" i="1">
                            <a:solidFill>
                              <a:srgbClr val="000000"/>
                            </a:solidFill>
                            <a:latin typeface="Times New Roman" panose="02020603050405020304" pitchFamily="18" charset="0"/>
                            <a:ea typeface="方正书宋_GBK" panose="02000000000000000000" pitchFamily="2" charset="-122"/>
                            <a:cs typeface="Times New Roman" panose="02020603050405020304" pitchFamily="18" charset="0"/>
                          </a:rPr>
                          <m:t>−</m:t>
                        </m:r>
                      </m:sup>
                    </m:sSubSup>
                  </m:oMath>
                </a14:m>
                <a:r>
                  <a:rPr lang="en-US" altLang="zh-CN" sz="2800" dirty="0">
                    <a:solidFill>
                      <a:srgbClr val="000000"/>
                    </a:solidFill>
                    <a:latin typeface="Times New Roman" panose="02020603050405020304" pitchFamily="18" charset="0"/>
                    <a:ea typeface="方正书宋_GBK" panose="02000000000000000000" pitchFamily="2" charset="-122"/>
                    <a:cs typeface="Times New Roman" panose="02020603050405020304" pitchFamily="18" charset="0"/>
                  </a:rPr>
                  <a:t>+</a:t>
                </a:r>
                <a:r>
                  <a:rPr lang="zh-CN" altLang="zh-CN" sz="2800" u="sng" dirty="0">
                    <a:solidFill>
                      <a:srgbClr val="000000"/>
                    </a:solidFill>
                    <a:uFill>
                      <a:solidFill>
                        <a:srgbClr val="000000"/>
                      </a:solidFill>
                    </a:uFill>
                    <a:latin typeface="Times New Roman" panose="02020603050405020304" pitchFamily="18" charset="0"/>
                    <a:ea typeface="方正书宋_GBK" panose="02000000000000000000" pitchFamily="2"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NEU-BZ-S92"/>
                    <a:cs typeface="Times New Roman" panose="02020603050405020304" pitchFamily="18" charset="0"/>
                  </a:rPr>
                  <a:t> </a:t>
                </a:r>
                <a:r>
                  <a:rPr lang="en-US" altLang="zh-CN" sz="2800" dirty="0">
                    <a:solidFill>
                      <a:srgbClr val="000000"/>
                    </a:solidFill>
                    <a:latin typeface="Times New Roman" panose="02020603050405020304" pitchFamily="18" charset="0"/>
                    <a:ea typeface="NEU-BZ-S9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NEU-BZ-S92"/>
                    <a:cs typeface="Times New Roman" panose="02020603050405020304" pitchFamily="18" charset="0"/>
                  </a:rPr>
                  <a:t>2</a:t>
                </a:r>
                <a:r>
                  <a:rPr lang="en-US" altLang="zh-CN" sz="2800" dirty="0">
                    <a:solidFill>
                      <a:srgbClr val="000000"/>
                    </a:solidFill>
                    <a:latin typeface="Times New Roman" panose="02020603050405020304" pitchFamily="18" charset="0"/>
                    <a:ea typeface="NEU-BZ-S92"/>
                    <a:cs typeface="Times New Roman" panose="02020603050405020304" pitchFamily="18" charset="0"/>
                  </a:rPr>
                  <a:t>O</a:t>
                </a:r>
                <a:r>
                  <a:rPr lang="en-US" altLang="zh-CN" sz="2800" baseline="-25000" dirty="0">
                    <a:solidFill>
                      <a:srgbClr val="000000"/>
                    </a:solidFill>
                    <a:latin typeface="Times New Roman" panose="02020603050405020304" pitchFamily="18" charset="0"/>
                    <a:ea typeface="NEU-BZ-S92"/>
                    <a:cs typeface="Times New Roman" panose="02020603050405020304" pitchFamily="18" charset="0"/>
                  </a:rPr>
                  <a:t>2</a:t>
                </a:r>
                <a:r>
                  <a:rPr lang="en-US" altLang="zh-CN" sz="2800" dirty="0">
                    <a:solidFill>
                      <a:srgbClr val="000000"/>
                    </a:solidFill>
                    <a:latin typeface="Times New Roman" panose="02020603050405020304" pitchFamily="18" charset="0"/>
                    <a:ea typeface="NEU-BZ-S92"/>
                    <a:cs typeface="Times New Roman" panose="02020603050405020304" pitchFamily="18" charset="0"/>
                  </a:rPr>
                  <a:t>+</a:t>
                </a:r>
                <a:r>
                  <a:rPr lang="zh-CN" altLang="zh-CN" sz="2800" u="sng" dirty="0">
                    <a:solidFill>
                      <a:srgbClr val="000000"/>
                    </a:solidFill>
                    <a:uFill>
                      <a:solidFill>
                        <a:srgbClr val="000000"/>
                      </a:solidFill>
                    </a:uFill>
                    <a:latin typeface="Times New Roman" panose="02020603050405020304" pitchFamily="18" charset="0"/>
                    <a:ea typeface="方正书宋_GBK" panose="02000000000000000000" pitchFamily="2" charset="-122"/>
                    <a:cs typeface="Times New Roman" panose="02020603050405020304" pitchFamily="18" charset="0"/>
                  </a:rPr>
                  <a:t>　　</a:t>
                </a:r>
                <a:r>
                  <a:rPr lang="en-US" altLang="zh-CN" sz="2800" u="sng" dirty="0">
                    <a:solidFill>
                      <a:srgbClr val="000000"/>
                    </a:solidFill>
                    <a:uFill>
                      <a:solidFill>
                        <a:srgbClr val="000000"/>
                      </a:solidFill>
                    </a:uFill>
                    <a:latin typeface="Times New Roman" panose="02020603050405020304" pitchFamily="18" charset="0"/>
                    <a:ea typeface="方正书宋_GBK" panose="02000000000000000000" pitchFamily="2" charset="-122"/>
                    <a:cs typeface="Times New Roman" panose="02020603050405020304" pitchFamily="18" charset="0"/>
                  </a:rPr>
                  <a:t>  </a:t>
                </a:r>
                <a:r>
                  <a:rPr lang="en-US" altLang="zh-CN" sz="2800" dirty="0">
                    <a:solidFill>
                      <a:srgbClr val="000000"/>
                    </a:solidFill>
                    <a:uFill>
                      <a:solidFill>
                        <a:srgbClr val="000000"/>
                      </a:solidFill>
                    </a:uFill>
                    <a:latin typeface="Times New Roman" panose="02020603050405020304" pitchFamily="18" charset="0"/>
                    <a:ea typeface="方正书宋_GBK" panose="02000000000000000000" pitchFamily="2" charset="-122"/>
                    <a:cs typeface="Times New Roman" panose="02020603050405020304" pitchFamily="18" charset="0"/>
                  </a:rPr>
                  <a:t>           </a:t>
                </a:r>
                <a:r>
                  <a:rPr lang="en-US" altLang="zh-CN" sz="2800" u="sng" dirty="0">
                    <a:solidFill>
                      <a:srgbClr val="000000"/>
                    </a:solidFill>
                    <a:uFill>
                      <a:solidFill>
                        <a:srgbClr val="000000"/>
                      </a:solidFill>
                    </a:uFill>
                    <a:latin typeface="Times New Roman" panose="02020603050405020304" pitchFamily="18" charset="0"/>
                    <a:ea typeface="方正书宋_GBK" panose="02000000000000000000" pitchFamily="2" charset="-122"/>
                    <a:cs typeface="Times New Roman" panose="02020603050405020304" pitchFamily="18" charset="0"/>
                  </a:rPr>
                  <a:t>   </a:t>
                </a:r>
                <a:r>
                  <a:rPr lang="zh-CN" altLang="zh-CN" sz="2800" u="sng" dirty="0"/>
                  <a:t>　　</a:t>
                </a:r>
                <a:r>
                  <a:rPr lang="zh-CN" altLang="zh-CN" sz="2800" dirty="0"/>
                  <a:t> </a:t>
                </a:r>
                <a:r>
                  <a:rPr lang="en-US" altLang="zh-CN" sz="2800" dirty="0"/>
                  <a:t>Mn</a:t>
                </a:r>
                <a:r>
                  <a:rPr lang="en-US" altLang="zh-CN" sz="2800" baseline="30000" dirty="0"/>
                  <a:t>2+</a:t>
                </a:r>
                <a:r>
                  <a:rPr lang="en-US" altLang="zh-CN" sz="2800" dirty="0"/>
                  <a:t>+</a:t>
                </a:r>
                <a:r>
                  <a:rPr lang="zh-CN" altLang="zh-CN" sz="2800" u="sng" dirty="0"/>
                  <a:t>　　　</a:t>
                </a:r>
                <a:r>
                  <a:rPr lang="zh-CN" altLang="zh-CN" sz="2800" dirty="0"/>
                  <a:t> </a:t>
                </a:r>
                <a:r>
                  <a:rPr lang="en-US" altLang="zh-CN" sz="2800" dirty="0"/>
                  <a:t>O</a:t>
                </a:r>
                <a:r>
                  <a:rPr lang="en-US" altLang="zh-CN" sz="2800" baseline="-25000" dirty="0"/>
                  <a:t>2</a:t>
                </a:r>
                <a:r>
                  <a:rPr lang="en-US" altLang="zh-CN" sz="2800" dirty="0"/>
                  <a:t>↑+</a:t>
                </a:r>
                <a:r>
                  <a:rPr lang="zh-CN" altLang="zh-CN" sz="2800" u="sng" dirty="0"/>
                  <a:t>　　　</a:t>
                </a:r>
                <a:r>
                  <a:rPr lang="zh-CN" altLang="zh-CN" sz="2800" dirty="0"/>
                  <a:t> </a:t>
                </a:r>
                <a:r>
                  <a:rPr lang="en-US" altLang="zh-CN" sz="2800" dirty="0"/>
                  <a:t>H</a:t>
                </a:r>
                <a:r>
                  <a:rPr lang="en-US" altLang="zh-CN" sz="2800" baseline="-25000" dirty="0"/>
                  <a:t>2</a:t>
                </a:r>
                <a:r>
                  <a:rPr lang="en-US" altLang="zh-CN" sz="2800" dirty="0"/>
                  <a:t>O</a:t>
                </a:r>
                <a:r>
                  <a:rPr lang="zh-CN" altLang="zh-CN" sz="2800" dirty="0"/>
                  <a:t>。</a:t>
                </a:r>
                <a:r>
                  <a:rPr lang="en-US" altLang="zh-CN" sz="2800" dirty="0"/>
                  <a:t> </a:t>
                </a:r>
                <a:endParaRPr lang="zh-CN" altLang="zh-CN" sz="2800" dirty="0"/>
              </a:p>
              <a:p>
                <a:pPr>
                  <a:lnSpc>
                    <a:spcPct val="150000"/>
                  </a:lnSpc>
                </a:pPr>
                <a:r>
                  <a:rPr lang="zh-CN" altLang="zh-CN" sz="2800" dirty="0"/>
                  <a:t>每有</a:t>
                </a:r>
                <a:r>
                  <a:rPr lang="en-US" altLang="zh-CN" sz="2800" dirty="0"/>
                  <a:t>1 </a:t>
                </a:r>
                <a:r>
                  <a:rPr lang="en-US" altLang="zh-CN" sz="2800" dirty="0" err="1"/>
                  <a:t>mol</a:t>
                </a:r>
                <a:r>
                  <a:rPr lang="en-US" altLang="zh-CN" sz="2800" dirty="0"/>
                  <a:t> </a:t>
                </a:r>
                <a:r>
                  <a:rPr lang="en-US" altLang="zh-CN" sz="2800" dirty="0" err="1"/>
                  <a:t>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参加反应</a:t>
                </a:r>
                <a:r>
                  <a:rPr lang="en-US" altLang="zh-CN" sz="2800" dirty="0"/>
                  <a:t>,</a:t>
                </a:r>
                <a:r>
                  <a:rPr lang="zh-CN" altLang="zh-CN" sz="2800" dirty="0"/>
                  <a:t>生成</a:t>
                </a:r>
                <a:r>
                  <a:rPr lang="zh-CN" altLang="zh-CN" sz="2800" u="sng" dirty="0"/>
                  <a:t>　　　</a:t>
                </a:r>
                <a:r>
                  <a:rPr lang="en-US" altLang="zh-CN" sz="2800" dirty="0" err="1"/>
                  <a:t>mol</a:t>
                </a:r>
                <a:r>
                  <a:rPr lang="en-US" altLang="zh-CN" sz="2800" dirty="0"/>
                  <a:t> O</a:t>
                </a:r>
                <a:r>
                  <a:rPr lang="en-US" altLang="zh-CN" sz="2800" baseline="-25000" dirty="0"/>
                  <a:t>2</a:t>
                </a:r>
                <a:r>
                  <a:rPr lang="zh-CN" altLang="zh-CN" sz="2800" dirty="0"/>
                  <a:t>。</a:t>
                </a:r>
                <a:r>
                  <a:rPr lang="en-US" altLang="zh-CN" sz="2800" dirty="0"/>
                  <a:t> </a:t>
                </a:r>
                <a:endParaRPr lang="zh-CN" altLang="zh-CN" sz="2800" dirty="0"/>
              </a:p>
            </p:txBody>
          </p:sp>
        </mc:Choice>
        <mc:Fallback xmlns="">
          <p:sp>
            <p:nvSpPr>
              <p:cNvPr id="2" name="矩形 1">
                <a:extLst>
                  <a:ext uri="{FF2B5EF4-FFF2-40B4-BE49-F238E27FC236}">
                    <a16:creationId xmlns:a16="http://schemas.microsoft.com/office/drawing/2014/main" id="{170AE015-3E89-4C40-AF66-0A82B2DBAD1E}"/>
                  </a:ext>
                </a:extLst>
              </p:cNvPr>
              <p:cNvSpPr>
                <a:spLocks noRot="1" noChangeAspect="1" noMove="1" noResize="1" noEditPoints="1" noAdjustHandles="1" noChangeArrowheads="1" noChangeShapeType="1" noTextEdit="1"/>
              </p:cNvSpPr>
              <p:nvPr/>
            </p:nvSpPr>
            <p:spPr>
              <a:xfrm>
                <a:off x="247860" y="4253984"/>
                <a:ext cx="11563140" cy="2031325"/>
              </a:xfrm>
              <a:prstGeom prst="rect">
                <a:avLst/>
              </a:prstGeom>
              <a:blipFill>
                <a:blip r:embed="rId2"/>
                <a:stretch>
                  <a:fillRect l="-1107" b="-3904"/>
                </a:stretch>
              </a:blipFill>
            </p:spPr>
            <p:txBody>
              <a:bodyPr/>
              <a:lstStyle/>
              <a:p>
                <a:r>
                  <a:rPr lang="zh-CN" altLang="en-US">
                    <a:noFill/>
                  </a:rPr>
                  <a:t> </a:t>
                </a:r>
              </a:p>
            </p:txBody>
          </p:sp>
        </mc:Fallback>
      </mc:AlternateContent>
      <p:pic>
        <p:nvPicPr>
          <p:cNvPr id="13" name="图片 12">
            <a:extLst>
              <a:ext uri="{FF2B5EF4-FFF2-40B4-BE49-F238E27FC236}">
                <a16:creationId xmlns="" xmlns:a16="http://schemas.microsoft.com/office/drawing/2014/main" id="{884E70A3-1654-44F6-992A-AFD3BF7A91AF}"/>
              </a:ext>
            </a:extLst>
          </p:cNvPr>
          <p:cNvPicPr/>
          <p:nvPr/>
        </p:nvPicPr>
        <p:blipFill>
          <a:blip r:embed="rId3"/>
          <a:stretch>
            <a:fillRect/>
          </a:stretch>
        </p:blipFill>
        <p:spPr>
          <a:xfrm>
            <a:off x="5784056" y="4433569"/>
            <a:ext cx="623888" cy="354441"/>
          </a:xfrm>
          <a:prstGeom prst="rect">
            <a:avLst/>
          </a:prstGeom>
        </p:spPr>
      </p:pic>
    </p:spTree>
    <p:extLst>
      <p:ext uri="{BB962C8B-B14F-4D97-AF65-F5344CB8AC3E}">
        <p14:creationId xmlns:p14="http://schemas.microsoft.com/office/powerpoint/2010/main" val="385481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1101231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5" name="矩形 14">
                <a:extLst>
                  <a:ext uri="{FF2B5EF4-FFF2-40B4-BE49-F238E27FC236}">
                    <a16:creationId xmlns="" xmlns:a16="http://schemas.microsoft.com/office/drawing/2014/main" id="{681F2546-4EF4-4A35-8CBA-5C7D2C4F1937}"/>
                  </a:ext>
                </a:extLst>
              </p:cNvPr>
              <p:cNvSpPr/>
              <p:nvPr/>
            </p:nvSpPr>
            <p:spPr>
              <a:xfrm>
                <a:off x="234042" y="258570"/>
                <a:ext cx="11723911" cy="2031069"/>
              </a:xfrm>
              <a:prstGeom prst="rect">
                <a:avLst/>
              </a:prstGeom>
            </p:spPr>
            <p:txBody>
              <a:bodyPr wrap="square">
                <a:spAutoFit/>
              </a:bodyPr>
              <a:lstStyle/>
              <a:p>
                <a:pPr>
                  <a:lnSpc>
                    <a:spcPct val="150000"/>
                  </a:lnSpc>
                </a:pPr>
                <a:r>
                  <a:rPr lang="en-US" altLang="zh-CN" sz="2800" dirty="0" smtClean="0"/>
                  <a:t>2</a:t>
                </a:r>
                <a:r>
                  <a:rPr lang="en-US" altLang="zh-CN" sz="2800" dirty="0"/>
                  <a:t>.(1)①H</a:t>
                </a:r>
                <a:r>
                  <a:rPr lang="en-US" altLang="zh-CN" sz="2800" baseline="-25000" dirty="0"/>
                  <a:t>2</a:t>
                </a:r>
                <a:r>
                  <a:rPr lang="en-US" altLang="zh-CN" sz="2800" dirty="0"/>
                  <a:t>SO</a:t>
                </a:r>
                <a:r>
                  <a:rPr lang="en-US" altLang="zh-CN" sz="2800" baseline="-25000" dirty="0"/>
                  <a:t>3</a:t>
                </a:r>
                <a:r>
                  <a:rPr lang="en-US" altLang="zh-CN" sz="2800" dirty="0"/>
                  <a:t>+Br</a:t>
                </a:r>
                <a:r>
                  <a:rPr lang="en-US" altLang="zh-CN" sz="2800" baseline="-25000" dirty="0"/>
                  <a:t>2</a:t>
                </a:r>
                <a:r>
                  <a:rPr lang="en-US" altLang="zh-CN" sz="2800" dirty="0"/>
                  <a:t>+H</a:t>
                </a:r>
                <a:r>
                  <a:rPr lang="en-US" altLang="zh-CN" sz="2800" baseline="-25000" dirty="0"/>
                  <a:t>2</a:t>
                </a:r>
                <a:r>
                  <a:rPr lang="en-US" altLang="zh-CN" sz="2800" dirty="0"/>
                  <a:t>O           4H</a:t>
                </a:r>
                <a:r>
                  <a:rPr lang="en-US" altLang="zh-CN" sz="2800" baseline="300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+2Br</a:t>
                </a:r>
                <a:r>
                  <a:rPr lang="en-US" altLang="zh-CN" sz="2800" baseline="30000" dirty="0"/>
                  <a:t>-</a:t>
                </a:r>
                <a:r>
                  <a:rPr lang="zh-CN" altLang="zh-CN" sz="2800" dirty="0"/>
                  <a:t>　弱　</a:t>
                </a:r>
                <a:endParaRPr lang="en-US" altLang="zh-CN" sz="2800" dirty="0"/>
              </a:p>
              <a:p>
                <a:pPr>
                  <a:lnSpc>
                    <a:spcPct val="150000"/>
                  </a:lnSpc>
                </a:pPr>
                <a:r>
                  <a:rPr lang="en-US" altLang="zh-CN" sz="2800" dirty="0"/>
                  <a:t>②2H</a:t>
                </a:r>
                <a:r>
                  <a:rPr lang="en-US" altLang="zh-CN" sz="2800" baseline="30000" dirty="0"/>
                  <a:t>+</a:t>
                </a:r>
                <a:r>
                  <a:rPr lang="en-US" altLang="zh-CN" sz="2800" dirty="0"/>
                  <a:t>+ 2Br</a:t>
                </a:r>
                <a:r>
                  <a:rPr lang="en-US" altLang="zh-CN" sz="2800" baseline="30000" dirty="0"/>
                  <a:t>-</a:t>
                </a:r>
                <a:r>
                  <a:rPr lang="en-US" altLang="zh-CN" sz="2800" dirty="0"/>
                  <a:t>+H</a:t>
                </a:r>
                <a:r>
                  <a:rPr lang="en-US" altLang="zh-CN" sz="2800" baseline="-25000" dirty="0"/>
                  <a:t>2</a:t>
                </a:r>
                <a:r>
                  <a:rPr lang="en-US" altLang="zh-CN" sz="2800" dirty="0"/>
                  <a:t>O</a:t>
                </a:r>
                <a:r>
                  <a:rPr lang="en-US" altLang="zh-CN" sz="2800" baseline="-25000" dirty="0"/>
                  <a:t>2                </a:t>
                </a:r>
                <a:r>
                  <a:rPr lang="en-US" altLang="zh-CN" sz="2800" dirty="0"/>
                  <a:t>Br</a:t>
                </a:r>
                <a:r>
                  <a:rPr lang="en-US" altLang="zh-CN" sz="2800" baseline="-25000" dirty="0"/>
                  <a:t>2</a:t>
                </a:r>
                <a:r>
                  <a:rPr lang="en-US" altLang="zh-CN" sz="2800" dirty="0"/>
                  <a:t>+2H</a:t>
                </a:r>
                <a:r>
                  <a:rPr lang="en-US" altLang="zh-CN" sz="2800" baseline="-25000" dirty="0"/>
                  <a:t>2</a:t>
                </a:r>
                <a:r>
                  <a:rPr lang="en-US" altLang="zh-CN" sz="2800" dirty="0"/>
                  <a:t>O</a:t>
                </a:r>
                <a:r>
                  <a:rPr lang="zh-CN" altLang="zh-CN" sz="2800" dirty="0"/>
                  <a:t>　强　</a:t>
                </a:r>
                <a:endParaRPr lang="en-US" altLang="zh-CN" sz="2800" dirty="0"/>
              </a:p>
              <a:p>
                <a:pPr>
                  <a:lnSpc>
                    <a:spcPct val="150000"/>
                  </a:lnSpc>
                </a:pPr>
                <a:r>
                  <a:rPr lang="en-US" altLang="zh-CN" sz="2800" dirty="0"/>
                  <a:t>(2)ac</a:t>
                </a:r>
                <a:r>
                  <a:rPr lang="zh-CN" altLang="zh-CN" sz="2800" dirty="0"/>
                  <a:t>　</a:t>
                </a:r>
                <a:r>
                  <a:rPr lang="en-US" altLang="zh-CN" sz="2800" dirty="0"/>
                  <a:t>H</a:t>
                </a:r>
                <a:r>
                  <a:rPr lang="en-US" altLang="zh-CN" sz="2800" baseline="-25000" dirty="0"/>
                  <a:t>2</a:t>
                </a:r>
                <a:r>
                  <a:rPr lang="en-US" altLang="zh-CN" sz="2800" dirty="0"/>
                  <a:t>SO</a:t>
                </a:r>
                <a:r>
                  <a:rPr lang="en-US" altLang="zh-CN" sz="2800" baseline="-25000" dirty="0"/>
                  <a:t>3</a:t>
                </a:r>
                <a:r>
                  <a:rPr lang="zh-CN" altLang="zh-CN" sz="2800" dirty="0"/>
                  <a:t>或</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或</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zh-CN" altLang="zh-CN" sz="2800" dirty="0"/>
                  <a:t>　</a:t>
                </a:r>
                <a:r>
                  <a:rPr lang="en-US" altLang="zh-CN" sz="2800" dirty="0"/>
                  <a:t>(3)2</a:t>
                </a:r>
                <a:r>
                  <a:rPr lang="zh-CN" altLang="zh-CN" sz="2800" dirty="0"/>
                  <a:t>　</a:t>
                </a:r>
                <a:r>
                  <a:rPr lang="en-US" altLang="zh-CN" sz="2800" dirty="0"/>
                  <a:t>5</a:t>
                </a:r>
                <a:r>
                  <a:rPr lang="zh-CN" altLang="zh-CN" sz="2800" dirty="0"/>
                  <a:t>　</a:t>
                </a:r>
                <a:r>
                  <a:rPr lang="en-US" altLang="zh-CN" sz="2800" dirty="0"/>
                  <a:t>6H</a:t>
                </a:r>
                <a:r>
                  <a:rPr lang="en-US" altLang="zh-CN" sz="2800" baseline="30000" dirty="0"/>
                  <a:t>+</a:t>
                </a:r>
                <a:r>
                  <a:rPr lang="zh-CN" altLang="zh-CN" sz="2800" dirty="0"/>
                  <a:t>　</a:t>
                </a:r>
                <a:r>
                  <a:rPr lang="en-US" altLang="zh-CN" sz="2800" dirty="0"/>
                  <a:t>2</a:t>
                </a:r>
                <a:r>
                  <a:rPr lang="zh-CN" altLang="zh-CN" sz="2800" dirty="0"/>
                  <a:t>　</a:t>
                </a:r>
                <a:r>
                  <a:rPr lang="en-US" altLang="zh-CN" sz="2800" dirty="0"/>
                  <a:t>5</a:t>
                </a:r>
                <a:r>
                  <a:rPr lang="zh-CN" altLang="zh-CN" sz="2800" dirty="0"/>
                  <a:t>　</a:t>
                </a:r>
                <a:r>
                  <a:rPr lang="en-US" altLang="zh-CN" sz="2800" dirty="0"/>
                  <a:t>8</a:t>
                </a:r>
                <a:r>
                  <a:rPr lang="zh-CN" altLang="zh-CN" sz="2800" dirty="0"/>
                  <a:t>　</a:t>
                </a:r>
                <a:r>
                  <a:rPr lang="en-US" altLang="zh-CN" sz="2800" dirty="0"/>
                  <a:t>2.5</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矩形 14">
                <a:extLst>
                  <a:ext uri="{FF2B5EF4-FFF2-40B4-BE49-F238E27FC236}">
                    <a16:creationId xmlns:a16="http://schemas.microsoft.com/office/drawing/2014/main" xmlns:a14="http://schemas.microsoft.com/office/drawing/2010/main" xmlns="" id="{681F2546-4EF4-4A35-8CBA-5C7D2C4F1937}"/>
                  </a:ext>
                </a:extLst>
              </p:cNvPr>
              <p:cNvSpPr>
                <a:spLocks noRot="1" noChangeAspect="1" noMove="1" noResize="1" noEditPoints="1" noAdjustHandles="1" noChangeArrowheads="1" noChangeShapeType="1" noTextEdit="1"/>
              </p:cNvSpPr>
              <p:nvPr/>
            </p:nvSpPr>
            <p:spPr>
              <a:xfrm>
                <a:off x="234042" y="258570"/>
                <a:ext cx="11723911" cy="2031069"/>
              </a:xfrm>
              <a:prstGeom prst="rect">
                <a:avLst/>
              </a:prstGeom>
              <a:blipFill rotWithShape="1">
                <a:blip r:embed="rId2"/>
                <a:stretch>
                  <a:fillRect l="-1040" b="-4192"/>
                </a:stretch>
              </a:blipFill>
            </p:spPr>
            <p:txBody>
              <a:bodyPr/>
              <a:lstStyle/>
              <a:p>
                <a:r>
                  <a:rPr lang="zh-CN" altLang="en-US">
                    <a:noFill/>
                  </a:rPr>
                  <a:t> </a:t>
                </a:r>
              </a:p>
            </p:txBody>
          </p:sp>
        </mc:Fallback>
      </mc:AlternateContent>
      <p:pic>
        <p:nvPicPr>
          <p:cNvPr id="17" name="图片 16">
            <a:extLst>
              <a:ext uri="{FF2B5EF4-FFF2-40B4-BE49-F238E27FC236}">
                <a16:creationId xmlns="" xmlns:a16="http://schemas.microsoft.com/office/drawing/2014/main" id="{DCA03FA2-759B-40E8-9901-DA093127D841}"/>
              </a:ext>
            </a:extLst>
          </p:cNvPr>
          <p:cNvPicPr/>
          <p:nvPr/>
        </p:nvPicPr>
        <p:blipFill>
          <a:blip r:embed="rId3"/>
          <a:stretch>
            <a:fillRect/>
          </a:stretch>
        </p:blipFill>
        <p:spPr>
          <a:xfrm>
            <a:off x="4003804" y="520413"/>
            <a:ext cx="626138" cy="360998"/>
          </a:xfrm>
          <a:prstGeom prst="rect">
            <a:avLst/>
          </a:prstGeom>
        </p:spPr>
      </p:pic>
      <p:pic>
        <p:nvPicPr>
          <p:cNvPr id="18" name="图片 17">
            <a:extLst>
              <a:ext uri="{FF2B5EF4-FFF2-40B4-BE49-F238E27FC236}">
                <a16:creationId xmlns="" xmlns:a16="http://schemas.microsoft.com/office/drawing/2014/main" id="{D9145C3B-626C-4BB7-9761-150465CE2240}"/>
              </a:ext>
            </a:extLst>
          </p:cNvPr>
          <p:cNvPicPr/>
          <p:nvPr/>
        </p:nvPicPr>
        <p:blipFill>
          <a:blip r:embed="rId3"/>
          <a:stretch>
            <a:fillRect/>
          </a:stretch>
        </p:blipFill>
        <p:spPr>
          <a:xfrm>
            <a:off x="3222310" y="1093605"/>
            <a:ext cx="626138" cy="360998"/>
          </a:xfrm>
          <a:prstGeom prst="rect">
            <a:avLst/>
          </a:prstGeom>
        </p:spPr>
      </p:pic>
      <p:sp>
        <p:nvSpPr>
          <p:cNvPr id="16" name="矩形 15">
            <a:extLst>
              <a:ext uri="{FF2B5EF4-FFF2-40B4-BE49-F238E27FC236}">
                <a16:creationId xmlns="" xmlns:a16="http://schemas.microsoft.com/office/drawing/2014/main" id="{4637BBA7-2873-4E98-A8E4-3EB776098656}"/>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mc:AlternateContent xmlns:mc="http://schemas.openxmlformats.org/markup-compatibility/2006" xmlns:a14="http://schemas.microsoft.com/office/drawing/2010/main">
        <mc:Choice Requires="a14">
          <p:sp>
            <p:nvSpPr>
              <p:cNvPr id="19" name="矩形 18">
                <a:extLst>
                  <a:ext uri="{FF2B5EF4-FFF2-40B4-BE49-F238E27FC236}">
                    <a16:creationId xmlns="" xmlns:a16="http://schemas.microsoft.com/office/drawing/2014/main" id="{4AD4E1B9-EB59-4EF4-89DB-EBABF686F39C}"/>
                  </a:ext>
                </a:extLst>
              </p:cNvPr>
              <p:cNvSpPr/>
              <p:nvPr/>
            </p:nvSpPr>
            <p:spPr>
              <a:xfrm>
                <a:off x="234042" y="2475300"/>
                <a:ext cx="11723911" cy="4010329"/>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(1)①</a:t>
                </a:r>
                <a:r>
                  <a:rPr lang="zh-CN" altLang="zh-CN" sz="2800" dirty="0"/>
                  <a:t>打开活塞</a:t>
                </a:r>
                <a:r>
                  <a:rPr lang="en-US" altLang="zh-CN" sz="2800" dirty="0"/>
                  <a:t>a,</a:t>
                </a:r>
                <a:r>
                  <a:rPr lang="zh-CN" altLang="zh-CN" sz="2800" dirty="0"/>
                  <a:t>逐滴加入</a:t>
                </a:r>
                <a:r>
                  <a:rPr lang="en-US" altLang="zh-CN" sz="2800" dirty="0"/>
                  <a:t>H</a:t>
                </a:r>
                <a:r>
                  <a:rPr lang="en-US" altLang="zh-CN" sz="2800" baseline="-25000" dirty="0"/>
                  <a:t>2</a:t>
                </a:r>
                <a:r>
                  <a:rPr lang="en-US" altLang="zh-CN" sz="2800" dirty="0"/>
                  <a:t>SO</a:t>
                </a:r>
                <a:r>
                  <a:rPr lang="en-US" altLang="zh-CN" sz="2800" baseline="-25000" dirty="0"/>
                  <a:t>3</a:t>
                </a:r>
                <a:r>
                  <a:rPr lang="zh-CN" altLang="zh-CN" sz="2800" dirty="0"/>
                  <a:t>溶液至过量</a:t>
                </a:r>
                <a:r>
                  <a:rPr lang="en-US" altLang="zh-CN" sz="2800" dirty="0"/>
                  <a:t>,</a:t>
                </a:r>
                <a:r>
                  <a:rPr lang="zh-CN" altLang="zh-CN" sz="2800" dirty="0"/>
                  <a:t>烧瓶内溶液颜色变为无色</a:t>
                </a:r>
                <a:r>
                  <a:rPr lang="en-US" altLang="zh-CN" sz="2800" dirty="0"/>
                  <a:t>,</a:t>
                </a:r>
                <a:r>
                  <a:rPr lang="zh-CN" altLang="zh-CN" sz="2800" dirty="0"/>
                  <a:t>说明溴与亚硫酸发生反应生成硫酸和氢溴酸</a:t>
                </a:r>
                <a:r>
                  <a:rPr lang="en-US" altLang="zh-CN" sz="2800" dirty="0"/>
                  <a:t>,</a:t>
                </a:r>
                <a:r>
                  <a:rPr lang="zh-CN" altLang="zh-CN" sz="2800" dirty="0"/>
                  <a:t>反应的离子方程式为</a:t>
                </a:r>
                <a:r>
                  <a:rPr lang="en-US" altLang="zh-CN" sz="2800" dirty="0"/>
                  <a:t>H</a:t>
                </a:r>
                <a:r>
                  <a:rPr lang="en-US" altLang="zh-CN" sz="2800" baseline="-25000" dirty="0"/>
                  <a:t>2</a:t>
                </a:r>
                <a:r>
                  <a:rPr lang="en-US" altLang="zh-CN" sz="2800" dirty="0"/>
                  <a:t>SO</a:t>
                </a:r>
                <a:r>
                  <a:rPr lang="en-US" altLang="zh-CN" sz="2800" baseline="-25000" dirty="0"/>
                  <a:t>3</a:t>
                </a:r>
                <a:r>
                  <a:rPr lang="en-US" altLang="zh-CN" sz="2800" dirty="0"/>
                  <a:t>+Br</a:t>
                </a:r>
                <a:r>
                  <a:rPr lang="en-US" altLang="zh-CN" sz="2800" baseline="-25000" dirty="0"/>
                  <a:t>2</a:t>
                </a:r>
                <a:r>
                  <a:rPr lang="en-US" altLang="zh-CN" sz="2800" dirty="0"/>
                  <a:t>+H</a:t>
                </a:r>
                <a:r>
                  <a:rPr lang="en-US" altLang="zh-CN" sz="2800" baseline="-25000" dirty="0"/>
                  <a:t>2</a:t>
                </a:r>
                <a:r>
                  <a:rPr lang="en-US" altLang="zh-CN" sz="2800" dirty="0"/>
                  <a:t>O        </a:t>
                </a:r>
                <a:r>
                  <a:rPr lang="zh-CN" altLang="zh-CN" sz="2800" dirty="0"/>
                  <a:t> </a:t>
                </a:r>
                <a:r>
                  <a:rPr lang="en-US" altLang="zh-CN" sz="2800" dirty="0"/>
                  <a:t>4H</a:t>
                </a:r>
                <a:r>
                  <a:rPr lang="en-US" altLang="zh-CN" sz="2800" baseline="300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+2Br</a:t>
                </a:r>
                <a:r>
                  <a:rPr lang="en-US" altLang="zh-CN" sz="2800" baseline="30000" dirty="0"/>
                  <a:t>-</a:t>
                </a:r>
                <a:r>
                  <a:rPr lang="en-US" altLang="zh-CN" sz="2800" dirty="0"/>
                  <a:t>,</a:t>
                </a:r>
                <a:r>
                  <a:rPr lang="zh-CN" altLang="zh-CN" sz="2800" dirty="0"/>
                  <a:t>说明亚硫酸的氧化性比溴的弱</a:t>
                </a:r>
                <a:r>
                  <a:rPr lang="en-US" altLang="zh-CN" sz="2800" dirty="0"/>
                  <a:t>;②</a:t>
                </a:r>
                <a:r>
                  <a:rPr lang="zh-CN" altLang="zh-CN" sz="2800" dirty="0"/>
                  <a:t>再打开活塞</a:t>
                </a:r>
                <a:r>
                  <a:rPr lang="en-US" altLang="zh-CN" sz="2800" dirty="0"/>
                  <a:t>b,</a:t>
                </a:r>
                <a:r>
                  <a:rPr lang="zh-CN" altLang="zh-CN" sz="2800" dirty="0"/>
                  <a:t>向所得溶液中逐滴加入</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溶液</a:t>
                </a:r>
                <a:r>
                  <a:rPr lang="en-US" altLang="zh-CN" sz="2800" dirty="0"/>
                  <a:t>,</a:t>
                </a:r>
                <a:r>
                  <a:rPr lang="zh-CN" altLang="zh-CN" sz="2800" dirty="0"/>
                  <a:t>刚开始溶液颜色无明显变化</a:t>
                </a:r>
                <a:r>
                  <a:rPr lang="en-US" altLang="zh-CN" sz="2800" dirty="0"/>
                  <a:t>,</a:t>
                </a:r>
                <a:r>
                  <a:rPr lang="zh-CN" altLang="zh-CN" sz="2800" dirty="0"/>
                  <a:t>继续滴加</a:t>
                </a:r>
                <a:r>
                  <a:rPr lang="en-US" altLang="zh-CN" sz="2800" dirty="0"/>
                  <a:t>,</a:t>
                </a:r>
                <a:r>
                  <a:rPr lang="zh-CN" altLang="zh-CN" sz="2800" dirty="0"/>
                  <a:t>溶液变为橙黄色</a:t>
                </a:r>
                <a:r>
                  <a:rPr lang="en-US" altLang="zh-CN" sz="2800" dirty="0"/>
                  <a:t>,</a:t>
                </a:r>
                <a:r>
                  <a:rPr lang="zh-CN" altLang="zh-CN" sz="2800" dirty="0"/>
                  <a:t>溴离子被氧化成溴单质</a:t>
                </a:r>
                <a:r>
                  <a:rPr lang="en-US" altLang="zh-CN" sz="2800" dirty="0"/>
                  <a:t>,</a:t>
                </a:r>
                <a:r>
                  <a:rPr lang="zh-CN" altLang="zh-CN" sz="2800" dirty="0"/>
                  <a:t>变橙黄色反应的离子方程式为</a:t>
                </a:r>
                <a:r>
                  <a:rPr lang="en-US" altLang="zh-CN" sz="2800" dirty="0"/>
                  <a:t>2H</a:t>
                </a:r>
                <a:r>
                  <a:rPr lang="en-US" altLang="zh-CN" sz="2800" baseline="30000" dirty="0"/>
                  <a:t>+</a:t>
                </a:r>
                <a:r>
                  <a:rPr lang="en-US" altLang="zh-CN" sz="2800" dirty="0"/>
                  <a:t>+2Br</a:t>
                </a:r>
                <a:r>
                  <a:rPr lang="en-US" altLang="zh-CN" sz="2800" baseline="30000" dirty="0"/>
                  <a:t>-</a:t>
                </a:r>
                <a:r>
                  <a:rPr lang="en-US" altLang="zh-CN" sz="2800" dirty="0"/>
                  <a:t>+H</a:t>
                </a:r>
                <a:r>
                  <a:rPr lang="en-US" altLang="zh-CN" sz="2800" baseline="-25000" dirty="0"/>
                  <a:t>2</a:t>
                </a:r>
                <a:r>
                  <a:rPr lang="en-US" altLang="zh-CN" sz="2800" dirty="0"/>
                  <a:t>O</a:t>
                </a:r>
                <a:r>
                  <a:rPr lang="en-US" altLang="zh-CN" sz="2800" baseline="-25000" dirty="0"/>
                  <a:t>2              </a:t>
                </a:r>
                <a:r>
                  <a:rPr lang="en-US" altLang="zh-CN" sz="2800" dirty="0"/>
                  <a:t>Br</a:t>
                </a:r>
                <a:r>
                  <a:rPr lang="en-US" altLang="zh-CN" sz="2800" baseline="-25000" dirty="0"/>
                  <a:t>2</a:t>
                </a:r>
                <a:r>
                  <a:rPr lang="en-US" altLang="zh-CN" sz="2800" dirty="0"/>
                  <a:t>+2H</a:t>
                </a:r>
                <a:r>
                  <a:rPr lang="en-US" altLang="zh-CN" sz="2800" baseline="-25000" dirty="0"/>
                  <a:t>2</a:t>
                </a:r>
                <a:r>
                  <a:rPr lang="en-US" altLang="zh-CN" sz="2800" dirty="0"/>
                  <a:t>O,</a:t>
                </a:r>
                <a:r>
                  <a:rPr lang="zh-CN" altLang="zh-CN" sz="2800" dirty="0"/>
                  <a:t>说明</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的氧化性比</a:t>
                </a:r>
                <a:r>
                  <a:rPr lang="en-US" altLang="zh-CN" sz="2800" dirty="0"/>
                  <a:t>Br</a:t>
                </a:r>
                <a:r>
                  <a:rPr lang="en-US" altLang="zh-CN" sz="2800" baseline="-25000" dirty="0"/>
                  <a:t>2</a:t>
                </a:r>
                <a:r>
                  <a:rPr lang="zh-CN" altLang="zh-CN" sz="2800" dirty="0"/>
                  <a:t>的氧化性强</a:t>
                </a:r>
                <a:r>
                  <a:rPr lang="zh-CN" altLang="en-US" sz="2800" dirty="0"/>
                  <a:t>。</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矩形 18">
                <a:extLst>
                  <a:ext uri="{FF2B5EF4-FFF2-40B4-BE49-F238E27FC236}">
                    <a16:creationId xmlns:a16="http://schemas.microsoft.com/office/drawing/2014/main" xmlns:a14="http://schemas.microsoft.com/office/drawing/2010/main" xmlns="" id="{4AD4E1B9-EB59-4EF4-89DB-EBABF686F39C}"/>
                  </a:ext>
                </a:extLst>
              </p:cNvPr>
              <p:cNvSpPr>
                <a:spLocks noRot="1" noChangeAspect="1" noMove="1" noResize="1" noEditPoints="1" noAdjustHandles="1" noChangeArrowheads="1" noChangeShapeType="1" noTextEdit="1"/>
              </p:cNvSpPr>
              <p:nvPr/>
            </p:nvSpPr>
            <p:spPr>
              <a:xfrm>
                <a:off x="234042" y="2475300"/>
                <a:ext cx="11723911" cy="4010329"/>
              </a:xfrm>
              <a:prstGeom prst="rect">
                <a:avLst/>
              </a:prstGeom>
              <a:blipFill rotWithShape="1">
                <a:blip r:embed="rId4"/>
                <a:stretch>
                  <a:fillRect l="-1040" r="-520" b="-608"/>
                </a:stretch>
              </a:blipFill>
            </p:spPr>
            <p:txBody>
              <a:bodyPr/>
              <a:lstStyle/>
              <a:p>
                <a:r>
                  <a:rPr lang="zh-CN" altLang="en-US">
                    <a:noFill/>
                  </a:rPr>
                  <a:t> </a:t>
                </a:r>
              </a:p>
            </p:txBody>
          </p:sp>
        </mc:Fallback>
      </mc:AlternateContent>
      <p:pic>
        <p:nvPicPr>
          <p:cNvPr id="20" name="图片 19">
            <a:extLst>
              <a:ext uri="{FF2B5EF4-FFF2-40B4-BE49-F238E27FC236}">
                <a16:creationId xmlns="" xmlns:a16="http://schemas.microsoft.com/office/drawing/2014/main" id="{F2C810CB-AEF4-4BFA-A0E0-E734CF5A54AC}"/>
              </a:ext>
            </a:extLst>
          </p:cNvPr>
          <p:cNvPicPr/>
          <p:nvPr/>
        </p:nvPicPr>
        <p:blipFill>
          <a:blip r:embed="rId3"/>
          <a:stretch>
            <a:fillRect/>
          </a:stretch>
        </p:blipFill>
        <p:spPr>
          <a:xfrm>
            <a:off x="2871002" y="4009135"/>
            <a:ext cx="626138" cy="360998"/>
          </a:xfrm>
          <a:prstGeom prst="rect">
            <a:avLst/>
          </a:prstGeom>
        </p:spPr>
      </p:pic>
      <p:pic>
        <p:nvPicPr>
          <p:cNvPr id="21" name="图片 20">
            <a:extLst>
              <a:ext uri="{FF2B5EF4-FFF2-40B4-BE49-F238E27FC236}">
                <a16:creationId xmlns="" xmlns:a16="http://schemas.microsoft.com/office/drawing/2014/main" id="{5D3CC9AB-A466-4C1E-9BE2-8F70D053C979}"/>
              </a:ext>
            </a:extLst>
          </p:cNvPr>
          <p:cNvPicPr/>
          <p:nvPr/>
        </p:nvPicPr>
        <p:blipFill>
          <a:blip r:embed="rId3"/>
          <a:stretch>
            <a:fillRect/>
          </a:stretch>
        </p:blipFill>
        <p:spPr>
          <a:xfrm>
            <a:off x="3023402" y="5933185"/>
            <a:ext cx="626138" cy="360998"/>
          </a:xfrm>
          <a:prstGeom prst="rect">
            <a:avLst/>
          </a:prstGeom>
        </p:spPr>
      </p:pic>
    </p:spTree>
    <p:extLst>
      <p:ext uri="{BB962C8B-B14F-4D97-AF65-F5344CB8AC3E}">
        <p14:creationId xmlns:p14="http://schemas.microsoft.com/office/powerpoint/2010/main" val="1821032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4637BBA7-2873-4E98-A8E4-3EB776098656}"/>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mc:AlternateContent xmlns:mc="http://schemas.openxmlformats.org/markup-compatibility/2006" xmlns:a14="http://schemas.microsoft.com/office/drawing/2010/main">
        <mc:Choice Requires="a14">
          <p:sp>
            <p:nvSpPr>
              <p:cNvPr id="19" name="矩形 18">
                <a:extLst>
                  <a:ext uri="{FF2B5EF4-FFF2-40B4-BE49-F238E27FC236}">
                    <a16:creationId xmlns="" xmlns:a16="http://schemas.microsoft.com/office/drawing/2014/main" id="{4AD4E1B9-EB59-4EF4-89DB-EBABF686F39C}"/>
                  </a:ext>
                </a:extLst>
              </p:cNvPr>
              <p:cNvSpPr/>
              <p:nvPr/>
            </p:nvSpPr>
            <p:spPr>
              <a:xfrm>
                <a:off x="310245" y="379800"/>
                <a:ext cx="11519806" cy="5998950"/>
              </a:xfrm>
              <a:prstGeom prst="rect">
                <a:avLst/>
              </a:prstGeom>
            </p:spPr>
            <p:txBody>
              <a:bodyPr wrap="square">
                <a:spAutoFit/>
              </a:bodyPr>
              <a:lstStyle/>
              <a:p>
                <a:pPr>
                  <a:lnSpc>
                    <a:spcPct val="150000"/>
                  </a:lnSpc>
                </a:pPr>
                <a:r>
                  <a:rPr lang="en-US" altLang="zh-CN" sz="2800" dirty="0"/>
                  <a:t>(2)SO</a:t>
                </a:r>
                <a:r>
                  <a:rPr lang="en-US" altLang="zh-CN" sz="2800" baseline="-25000" dirty="0"/>
                  <a:t>2</a:t>
                </a:r>
                <a:r>
                  <a:rPr lang="zh-CN" altLang="zh-CN" sz="2800" dirty="0"/>
                  <a:t>与四氯化碳不反应</a:t>
                </a:r>
                <a:r>
                  <a:rPr lang="en-US" altLang="zh-CN" sz="2800" dirty="0"/>
                  <a:t>,</a:t>
                </a:r>
                <a:r>
                  <a:rPr lang="zh-CN" altLang="zh-CN" sz="2800" dirty="0"/>
                  <a:t>能够与水反应生成</a:t>
                </a:r>
                <a:r>
                  <a:rPr lang="en-US" altLang="zh-CN" sz="2800" dirty="0"/>
                  <a:t>H</a:t>
                </a:r>
                <a:r>
                  <a:rPr lang="en-US" altLang="zh-CN" sz="2800" baseline="-25000" dirty="0"/>
                  <a:t>2</a:t>
                </a:r>
                <a:r>
                  <a:rPr lang="en-US" altLang="zh-CN" sz="2800" dirty="0"/>
                  <a:t>SO</a:t>
                </a:r>
                <a:r>
                  <a:rPr lang="en-US" altLang="zh-CN" sz="2800" baseline="-25000" dirty="0"/>
                  <a:t>3</a:t>
                </a:r>
                <a:r>
                  <a:rPr lang="en-US" altLang="zh-CN" sz="2800" dirty="0"/>
                  <a:t>,H</a:t>
                </a:r>
                <a:r>
                  <a:rPr lang="en-US" altLang="zh-CN" sz="2800" baseline="-25000" dirty="0"/>
                  <a:t>2</a:t>
                </a:r>
                <a:r>
                  <a:rPr lang="en-US" altLang="zh-CN" sz="2800" dirty="0"/>
                  <a:t>SO</a:t>
                </a:r>
                <a:r>
                  <a:rPr lang="en-US" altLang="zh-CN" sz="2800" baseline="-25000" dirty="0"/>
                  <a:t>3</a:t>
                </a:r>
                <a:r>
                  <a:rPr lang="zh-CN" altLang="zh-CN" sz="2800" dirty="0"/>
                  <a:t>能够电离出</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将干燥的</a:t>
                </a:r>
                <a:r>
                  <a:rPr lang="en-US" altLang="zh-CN" sz="2800" dirty="0"/>
                  <a:t>SO</a:t>
                </a:r>
                <a:r>
                  <a:rPr lang="en-US" altLang="zh-CN" sz="2800" baseline="-25000" dirty="0"/>
                  <a:t>2</a:t>
                </a:r>
                <a:r>
                  <a:rPr lang="zh-CN" altLang="zh-CN" sz="2800" dirty="0"/>
                  <a:t>气体通入品红的四氯化碳溶液中</a:t>
                </a:r>
                <a:r>
                  <a:rPr lang="en-US" altLang="zh-CN" sz="2800" dirty="0"/>
                  <a:t>,</a:t>
                </a:r>
                <a:r>
                  <a:rPr lang="zh-CN" altLang="zh-CN" sz="2800" dirty="0"/>
                  <a:t>发现品红不褪色</a:t>
                </a:r>
                <a:r>
                  <a:rPr lang="en-US" altLang="zh-CN" sz="2800" dirty="0"/>
                  <a:t>,</a:t>
                </a:r>
                <a:r>
                  <a:rPr lang="zh-CN" altLang="zh-CN" sz="2800" dirty="0"/>
                  <a:t>而将</a:t>
                </a:r>
                <a:r>
                  <a:rPr lang="en-US" altLang="zh-CN" sz="2800" dirty="0"/>
                  <a:t>SO</a:t>
                </a:r>
                <a:r>
                  <a:rPr lang="en-US" altLang="zh-CN" sz="2800" baseline="-25000" dirty="0"/>
                  <a:t>2</a:t>
                </a:r>
                <a:r>
                  <a:rPr lang="zh-CN" altLang="zh-CN" sz="2800" dirty="0"/>
                  <a:t>通入品红溶液</a:t>
                </a:r>
                <a:r>
                  <a:rPr lang="en-US" altLang="zh-CN" sz="2800" dirty="0"/>
                  <a:t>,</a:t>
                </a:r>
                <a:r>
                  <a:rPr lang="zh-CN" altLang="zh-CN" sz="2800" dirty="0"/>
                  <a:t>溶液会褪色</a:t>
                </a:r>
                <a:r>
                  <a:rPr lang="en-US" altLang="zh-CN" sz="2800" dirty="0"/>
                  <a:t>,</a:t>
                </a:r>
                <a:r>
                  <a:rPr lang="zh-CN" altLang="zh-CN" sz="2800" dirty="0"/>
                  <a:t>证明使品红溶液褪色的不是</a:t>
                </a:r>
                <a:r>
                  <a:rPr lang="en-US" altLang="zh-CN" sz="2800" dirty="0"/>
                  <a:t>SO</a:t>
                </a:r>
                <a:r>
                  <a:rPr lang="en-US" altLang="zh-CN" sz="2800" baseline="-25000" dirty="0"/>
                  <a:t>2</a:t>
                </a:r>
                <a:r>
                  <a:rPr lang="en-US" altLang="zh-CN" sz="2800" dirty="0"/>
                  <a:t>,</a:t>
                </a:r>
                <a:r>
                  <a:rPr lang="zh-CN" altLang="zh-CN" sz="2800" dirty="0"/>
                  <a:t>可能为</a:t>
                </a:r>
                <a:r>
                  <a:rPr lang="en-US" altLang="zh-CN" sz="2800" dirty="0"/>
                  <a:t>H</a:t>
                </a:r>
                <a:r>
                  <a:rPr lang="en-US" altLang="zh-CN" sz="2800" baseline="-25000" dirty="0"/>
                  <a:t>2</a:t>
                </a:r>
                <a:r>
                  <a:rPr lang="en-US" altLang="zh-CN" sz="2800" dirty="0"/>
                  <a:t>SO</a:t>
                </a:r>
                <a:r>
                  <a:rPr lang="en-US" altLang="zh-CN" sz="2800" baseline="-25000" dirty="0"/>
                  <a:t>3</a:t>
                </a:r>
                <a:r>
                  <a:rPr lang="zh-CN" altLang="zh-CN" sz="2800" dirty="0"/>
                  <a:t>或</a:t>
                </a:r>
                <a:r>
                  <a:rPr lang="en-US" altLang="zh-CN" sz="2800" dirty="0"/>
                  <a:t>HS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或</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dirty="0"/>
                  <a:t>该实验不能确定使品红溶液褪色的微粒</a:t>
                </a:r>
                <a:r>
                  <a:rPr lang="en-US" altLang="zh-CN" sz="2800" dirty="0"/>
                  <a:t>,</a:t>
                </a:r>
                <a:r>
                  <a:rPr lang="zh-CN" altLang="zh-CN" sz="2800" dirty="0"/>
                  <a:t>故</a:t>
                </a:r>
                <a:r>
                  <a:rPr lang="en-US" altLang="zh-CN" sz="2800" dirty="0"/>
                  <a:t>ac</a:t>
                </a:r>
                <a:r>
                  <a:rPr lang="zh-CN" altLang="zh-CN" sz="2800" dirty="0"/>
                  <a:t>正确。</a:t>
                </a:r>
                <a:endParaRPr lang="en-US" altLang="zh-CN" sz="2800" dirty="0"/>
              </a:p>
              <a:p>
                <a:pPr>
                  <a:lnSpc>
                    <a:spcPct val="150000"/>
                  </a:lnSpc>
                </a:pPr>
                <a:r>
                  <a:rPr lang="en-US" altLang="zh-CN" sz="2800" dirty="0"/>
                  <a:t>(3)</a:t>
                </a:r>
                <a:r>
                  <a:rPr lang="zh-CN" altLang="zh-CN" sz="2800" dirty="0"/>
                  <a:t>反应中物质的化合价变化</a:t>
                </a:r>
                <a:r>
                  <a:rPr lang="en-US" altLang="zh-CN" sz="2800" dirty="0"/>
                  <a:t>:</a:t>
                </a:r>
                <a:r>
                  <a:rPr lang="en-US" altLang="zh-CN" sz="2800" dirty="0" err="1"/>
                  <a:t>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Mn</a:t>
                </a:r>
                <a:r>
                  <a:rPr lang="en-US" altLang="zh-CN" sz="2800" baseline="30000" dirty="0"/>
                  <a:t>2+</a:t>
                </a:r>
                <a:r>
                  <a:rPr lang="en-US" altLang="zh-CN" sz="2800" dirty="0"/>
                  <a:t>,Mn</a:t>
                </a:r>
                <a:r>
                  <a:rPr lang="zh-CN" altLang="zh-CN" sz="2800" dirty="0"/>
                  <a:t>由</a:t>
                </a:r>
                <a:r>
                  <a:rPr lang="en-US" altLang="zh-CN" sz="2800" dirty="0"/>
                  <a:t>+7</a:t>
                </a:r>
                <a:r>
                  <a:rPr lang="zh-CN" altLang="zh-CN" sz="2800" dirty="0"/>
                  <a:t>价变为</a:t>
                </a:r>
                <a:r>
                  <a:rPr lang="en-US" altLang="zh-CN" sz="2800" dirty="0"/>
                  <a:t>+2</a:t>
                </a:r>
                <a:r>
                  <a:rPr lang="zh-CN" altLang="zh-CN" sz="2800" dirty="0"/>
                  <a:t>价</a:t>
                </a:r>
                <a:r>
                  <a:rPr lang="en-US" altLang="zh-CN" sz="2800" dirty="0"/>
                  <a:t>,1</a:t>
                </a:r>
                <a:r>
                  <a:rPr lang="zh-CN" altLang="zh-CN" sz="2800" dirty="0"/>
                  <a:t>个</a:t>
                </a:r>
                <a:r>
                  <a:rPr lang="en-US" altLang="zh-CN" sz="2800" dirty="0" err="1"/>
                  <a:t>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得到</a:t>
                </a:r>
                <a:r>
                  <a:rPr lang="en-US" altLang="zh-CN" sz="2800" dirty="0"/>
                  <a:t>5</a:t>
                </a:r>
                <a:r>
                  <a:rPr lang="zh-CN" altLang="zh-CN" sz="2800" dirty="0"/>
                  <a:t>个电子</a:t>
                </a:r>
                <a:r>
                  <a:rPr lang="en-US" altLang="zh-CN" sz="2800" dirty="0"/>
                  <a:t>;H</a:t>
                </a:r>
                <a:r>
                  <a:rPr lang="en-US" altLang="zh-CN" sz="2800" baseline="-25000" dirty="0"/>
                  <a:t>2</a:t>
                </a:r>
                <a:r>
                  <a:rPr lang="en-US" altLang="zh-CN" sz="2800" dirty="0"/>
                  <a:t>O</a:t>
                </a:r>
                <a:r>
                  <a:rPr lang="en-US" altLang="zh-CN" sz="2800" baseline="-25000" dirty="0"/>
                  <a:t>2          </a:t>
                </a:r>
                <a:r>
                  <a:rPr lang="en-US" altLang="zh-CN" sz="2800" dirty="0"/>
                  <a:t>O</a:t>
                </a:r>
                <a:r>
                  <a:rPr lang="en-US" altLang="zh-CN" sz="2800" baseline="-25000" dirty="0"/>
                  <a:t>2</a:t>
                </a:r>
                <a:r>
                  <a:rPr lang="en-US" altLang="zh-CN" sz="2800" dirty="0"/>
                  <a:t>,O</a:t>
                </a:r>
                <a:r>
                  <a:rPr lang="zh-CN" altLang="zh-CN" sz="2800" dirty="0"/>
                  <a:t>由</a:t>
                </a:r>
                <a:r>
                  <a:rPr lang="en-US" altLang="zh-CN" sz="2800" dirty="0"/>
                  <a:t>-1</a:t>
                </a:r>
                <a:r>
                  <a:rPr lang="zh-CN" altLang="zh-CN" sz="2800" dirty="0"/>
                  <a:t>价变为</a:t>
                </a:r>
                <a:r>
                  <a:rPr lang="en-US" altLang="zh-CN" sz="2800" dirty="0"/>
                  <a:t>0</a:t>
                </a:r>
                <a:r>
                  <a:rPr lang="zh-CN" altLang="zh-CN" sz="2800" dirty="0"/>
                  <a:t>价</a:t>
                </a:r>
                <a:r>
                  <a:rPr lang="en-US" altLang="zh-CN" sz="2800" dirty="0"/>
                  <a:t>,1</a:t>
                </a:r>
                <a:r>
                  <a:rPr lang="zh-CN" altLang="zh-CN" sz="2800" dirty="0"/>
                  <a:t>个</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分子失去</a:t>
                </a:r>
                <a:r>
                  <a:rPr lang="en-US" altLang="zh-CN" sz="2800" dirty="0"/>
                  <a:t>2</a:t>
                </a:r>
                <a:r>
                  <a:rPr lang="zh-CN" altLang="zh-CN" sz="2800" dirty="0"/>
                  <a:t>个电子</a:t>
                </a:r>
                <a:r>
                  <a:rPr lang="en-US" altLang="zh-CN" sz="2800" dirty="0"/>
                  <a:t>,</a:t>
                </a:r>
                <a:r>
                  <a:rPr lang="zh-CN" altLang="zh-CN" sz="2800" dirty="0"/>
                  <a:t>所以其最小公倍数为</a:t>
                </a:r>
                <a:r>
                  <a:rPr lang="en-US" altLang="zh-CN" sz="2800" dirty="0"/>
                  <a:t>10,</a:t>
                </a:r>
                <a:r>
                  <a:rPr lang="zh-CN" altLang="zh-CN" sz="2800" dirty="0"/>
                  <a:t>故</a:t>
                </a:r>
                <a:r>
                  <a:rPr lang="en-US" altLang="zh-CN" sz="2800" dirty="0" err="1"/>
                  <a:t>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的计量数为</a:t>
                </a:r>
                <a:r>
                  <a:rPr lang="en-US" altLang="zh-CN" sz="2800" dirty="0"/>
                  <a:t>2,</a:t>
                </a:r>
                <a:r>
                  <a:rPr lang="zh-CN" altLang="zh-CN" sz="2800" dirty="0"/>
                  <a:t>双氧水的计量数为</a:t>
                </a:r>
                <a:r>
                  <a:rPr lang="en-US" altLang="zh-CN" sz="2800" dirty="0"/>
                  <a:t>5,</a:t>
                </a:r>
                <a:r>
                  <a:rPr lang="zh-CN" altLang="zh-CN" sz="2800" dirty="0"/>
                  <a:t>然后根据原子守恒配平其他原子</a:t>
                </a:r>
                <a:r>
                  <a:rPr lang="en-US" altLang="zh-CN" sz="2800" dirty="0"/>
                  <a:t>,</a:t>
                </a:r>
                <a:r>
                  <a:rPr lang="zh-CN" altLang="zh-CN" sz="2800" dirty="0"/>
                  <a:t>配平后的离子方程式为</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矩形 18">
                <a:extLst>
                  <a:ext uri="{FF2B5EF4-FFF2-40B4-BE49-F238E27FC236}">
                    <a16:creationId xmlns:a16="http://schemas.microsoft.com/office/drawing/2014/main" id="{4AD4E1B9-EB59-4EF4-89DB-EBABF686F39C}"/>
                  </a:ext>
                </a:extLst>
              </p:cNvPr>
              <p:cNvSpPr>
                <a:spLocks noRot="1" noChangeAspect="1" noMove="1" noResize="1" noEditPoints="1" noAdjustHandles="1" noChangeArrowheads="1" noChangeShapeType="1" noTextEdit="1"/>
              </p:cNvSpPr>
              <p:nvPr/>
            </p:nvSpPr>
            <p:spPr>
              <a:xfrm>
                <a:off x="310245" y="379800"/>
                <a:ext cx="11519806" cy="5998950"/>
              </a:xfrm>
              <a:prstGeom prst="rect">
                <a:avLst/>
              </a:prstGeom>
              <a:blipFill>
                <a:blip r:embed="rId2"/>
                <a:stretch>
                  <a:fillRect l="-1111" r="-423" b="-610"/>
                </a:stretch>
              </a:blipFill>
            </p:spPr>
            <p:txBody>
              <a:bodyPr/>
              <a:lstStyle/>
              <a:p>
                <a:r>
                  <a:rPr lang="zh-CN" altLang="en-US">
                    <a:noFill/>
                  </a:rPr>
                  <a:t> </a:t>
                </a:r>
              </a:p>
            </p:txBody>
          </p:sp>
        </mc:Fallback>
      </mc:AlternateContent>
      <p:pic>
        <p:nvPicPr>
          <p:cNvPr id="22" name="图片 21">
            <a:extLst>
              <a:ext uri="{FF2B5EF4-FFF2-40B4-BE49-F238E27FC236}">
                <a16:creationId xmlns="" xmlns:a16="http://schemas.microsoft.com/office/drawing/2014/main" id="{E43B9ABC-891C-4ADC-805D-B67F63967EEE}"/>
              </a:ext>
            </a:extLst>
          </p:cNvPr>
          <p:cNvPicPr/>
          <p:nvPr/>
        </p:nvPicPr>
        <p:blipFill>
          <a:blip r:embed="rId3"/>
          <a:stretch>
            <a:fillRect/>
          </a:stretch>
        </p:blipFill>
        <p:spPr>
          <a:xfrm>
            <a:off x="5886926" y="3868102"/>
            <a:ext cx="418148" cy="418148"/>
          </a:xfrm>
          <a:prstGeom prst="rect">
            <a:avLst/>
          </a:prstGeom>
        </p:spPr>
      </p:pic>
      <p:pic>
        <p:nvPicPr>
          <p:cNvPr id="23" name="图片 22">
            <a:extLst>
              <a:ext uri="{FF2B5EF4-FFF2-40B4-BE49-F238E27FC236}">
                <a16:creationId xmlns="" xmlns:a16="http://schemas.microsoft.com/office/drawing/2014/main" id="{5D5BBD38-73D3-47E6-A526-E7B3FCF3C6BC}"/>
              </a:ext>
            </a:extLst>
          </p:cNvPr>
          <p:cNvPicPr/>
          <p:nvPr/>
        </p:nvPicPr>
        <p:blipFill>
          <a:blip r:embed="rId3"/>
          <a:stretch>
            <a:fillRect/>
          </a:stretch>
        </p:blipFill>
        <p:spPr>
          <a:xfrm>
            <a:off x="4305776" y="4496752"/>
            <a:ext cx="418148" cy="418148"/>
          </a:xfrm>
          <a:prstGeom prst="rect">
            <a:avLst/>
          </a:prstGeom>
        </p:spPr>
      </p:pic>
    </p:spTree>
    <p:extLst>
      <p:ext uri="{BB962C8B-B14F-4D97-AF65-F5344CB8AC3E}">
        <p14:creationId xmlns:p14="http://schemas.microsoft.com/office/powerpoint/2010/main" val="2127632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 xmlns:a16="http://schemas.microsoft.com/office/drawing/2014/main" id="{4637BBA7-2873-4E98-A8E4-3EB776098656}"/>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mc:AlternateContent xmlns:mc="http://schemas.openxmlformats.org/markup-compatibility/2006" xmlns:a14="http://schemas.microsoft.com/office/drawing/2010/main">
        <mc:Choice Requires="a14">
          <p:sp>
            <p:nvSpPr>
              <p:cNvPr id="19" name="矩形 18">
                <a:extLst>
                  <a:ext uri="{FF2B5EF4-FFF2-40B4-BE49-F238E27FC236}">
                    <a16:creationId xmlns="" xmlns:a16="http://schemas.microsoft.com/office/drawing/2014/main" id="{4AD4E1B9-EB59-4EF4-89DB-EBABF686F39C}"/>
                  </a:ext>
                </a:extLst>
              </p:cNvPr>
              <p:cNvSpPr/>
              <p:nvPr/>
            </p:nvSpPr>
            <p:spPr>
              <a:xfrm>
                <a:off x="310245" y="379800"/>
                <a:ext cx="11519806" cy="2971326"/>
              </a:xfrm>
              <a:prstGeom prst="rect">
                <a:avLst/>
              </a:prstGeom>
            </p:spPr>
            <p:txBody>
              <a:bodyPr wrap="square">
                <a:spAutoFit/>
              </a:bodyPr>
              <a:lstStyle/>
              <a:p>
                <a:pPr>
                  <a:lnSpc>
                    <a:spcPct val="150000"/>
                  </a:lnSpc>
                </a:pPr>
                <a:r>
                  <a:rPr lang="en-US" altLang="zh-CN" sz="2800" dirty="0"/>
                  <a:t>2Mn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+5H</a:t>
                </a:r>
                <a:r>
                  <a:rPr lang="en-US" altLang="zh-CN" sz="2800" baseline="-25000" dirty="0"/>
                  <a:t>2</a:t>
                </a:r>
                <a:r>
                  <a:rPr lang="en-US" altLang="zh-CN" sz="2800" dirty="0"/>
                  <a:t>O</a:t>
                </a:r>
                <a:r>
                  <a:rPr lang="en-US" altLang="zh-CN" sz="2800" baseline="-25000" dirty="0"/>
                  <a:t>2</a:t>
                </a:r>
                <a:r>
                  <a:rPr lang="en-US" altLang="zh-CN" sz="2800" dirty="0"/>
                  <a:t>+ 6H</a:t>
                </a:r>
                <a:r>
                  <a:rPr lang="en-US" altLang="zh-CN" sz="2800" baseline="30000" dirty="0"/>
                  <a:t>+                 </a:t>
                </a:r>
                <a:r>
                  <a:rPr lang="en-US" altLang="zh-CN" sz="2800" dirty="0"/>
                  <a:t>2Mn</a:t>
                </a:r>
                <a:r>
                  <a:rPr lang="en-US" altLang="zh-CN" sz="2800" baseline="30000" dirty="0"/>
                  <a:t>2+</a:t>
                </a:r>
                <a:r>
                  <a:rPr lang="en-US" altLang="zh-CN" sz="2800" dirty="0"/>
                  <a:t>+5O</a:t>
                </a:r>
                <a:r>
                  <a:rPr lang="en-US" altLang="zh-CN" sz="2800" baseline="-25000" dirty="0"/>
                  <a:t>2</a:t>
                </a:r>
                <a:r>
                  <a:rPr lang="en-US" altLang="zh-CN" sz="2800" dirty="0"/>
                  <a:t>↑+8H</a:t>
                </a:r>
                <a:r>
                  <a:rPr lang="en-US" altLang="zh-CN" sz="2800" baseline="-25000" dirty="0"/>
                  <a:t>2</a:t>
                </a:r>
                <a:r>
                  <a:rPr lang="en-US" altLang="zh-CN" sz="2800" dirty="0"/>
                  <a:t>O;</a:t>
                </a:r>
              </a:p>
              <a:p>
                <a:pPr>
                  <a:lnSpc>
                    <a:spcPct val="150000"/>
                  </a:lnSpc>
                </a:pPr>
                <a:r>
                  <a:rPr lang="zh-CN" altLang="zh-CN" sz="2800" dirty="0"/>
                  <a:t>根据离子方程式可知</a:t>
                </a:r>
                <a:r>
                  <a:rPr lang="en-US" altLang="zh-CN" sz="2800" dirty="0"/>
                  <a:t>,1 </a:t>
                </a:r>
                <a:r>
                  <a:rPr lang="en-US" altLang="zh-CN" sz="2800" dirty="0" err="1"/>
                  <a:t>mol</a:t>
                </a:r>
                <a:r>
                  <a:rPr lang="en-US" altLang="zh-CN" sz="2800" dirty="0"/>
                  <a:t> </a:t>
                </a:r>
                <a:r>
                  <a:rPr lang="en-US" altLang="zh-CN" sz="2800" dirty="0" err="1"/>
                  <a:t>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完全反应生成</a:t>
                </a:r>
                <a:r>
                  <a:rPr lang="en-US" altLang="zh-CN" sz="2800" dirty="0"/>
                  <a:t>O</a:t>
                </a:r>
                <a:r>
                  <a:rPr lang="en-US" altLang="zh-CN" sz="2800" baseline="-25000" dirty="0"/>
                  <a:t>2</a:t>
                </a:r>
                <a:r>
                  <a:rPr lang="zh-CN" altLang="zh-CN" sz="2800" dirty="0"/>
                  <a:t>的物质的量为</a:t>
                </a:r>
                <a:r>
                  <a:rPr lang="en-US" altLang="zh-CN" sz="2800" dirty="0"/>
                  <a:t>1 </a:t>
                </a:r>
                <a:r>
                  <a:rPr lang="en-US" altLang="zh-CN" sz="2800" dirty="0" err="1"/>
                  <a:t>mol</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5</m:t>
                        </m:r>
                      </m:num>
                      <m:den>
                        <m:r>
                          <a:rPr lang="en-US" altLang="zh-CN" sz="2800">
                            <a:latin typeface="Cambria Math" panose="02040503050406030204" pitchFamily="18" charset="0"/>
                          </a:rPr>
                          <m:t>2</m:t>
                        </m:r>
                      </m:den>
                    </m:f>
                  </m:oMath>
                </a14:m>
                <a:r>
                  <a:rPr lang="en-US" altLang="zh-CN" sz="2800" dirty="0"/>
                  <a:t>=2.5 </a:t>
                </a:r>
                <a:r>
                  <a:rPr lang="en-US" altLang="zh-CN" sz="2800" dirty="0" err="1"/>
                  <a:t>mol</a:t>
                </a:r>
                <a:r>
                  <a:rPr lang="zh-CN" altLang="zh-CN" sz="2800" dirty="0"/>
                  <a:t>。</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矩形 18">
                <a:extLst>
                  <a:ext uri="{FF2B5EF4-FFF2-40B4-BE49-F238E27FC236}">
                    <a16:creationId xmlns:a16="http://schemas.microsoft.com/office/drawing/2014/main" xmlns:a14="http://schemas.microsoft.com/office/drawing/2010/main" xmlns="" id="{4AD4E1B9-EB59-4EF4-89DB-EBABF686F39C}"/>
                  </a:ext>
                </a:extLst>
              </p:cNvPr>
              <p:cNvSpPr>
                <a:spLocks noRot="1" noChangeAspect="1" noMove="1" noResize="1" noEditPoints="1" noAdjustHandles="1" noChangeArrowheads="1" noChangeShapeType="1" noTextEdit="1"/>
              </p:cNvSpPr>
              <p:nvPr/>
            </p:nvSpPr>
            <p:spPr>
              <a:xfrm>
                <a:off x="310245" y="379800"/>
                <a:ext cx="11519806" cy="2971326"/>
              </a:xfrm>
              <a:prstGeom prst="rect">
                <a:avLst/>
              </a:prstGeom>
              <a:blipFill rotWithShape="1">
                <a:blip r:embed="rId2"/>
                <a:stretch>
                  <a:fillRect l="-1111"/>
                </a:stretch>
              </a:blipFill>
            </p:spPr>
            <p:txBody>
              <a:bodyPr/>
              <a:lstStyle/>
              <a:p>
                <a:r>
                  <a:rPr lang="zh-CN" altLang="en-US">
                    <a:noFill/>
                  </a:rPr>
                  <a:t> </a:t>
                </a:r>
              </a:p>
            </p:txBody>
          </p:sp>
        </mc:Fallback>
      </mc:AlternateContent>
      <p:pic>
        <p:nvPicPr>
          <p:cNvPr id="24" name="图片 23">
            <a:extLst>
              <a:ext uri="{FF2B5EF4-FFF2-40B4-BE49-F238E27FC236}">
                <a16:creationId xmlns="" xmlns:a16="http://schemas.microsoft.com/office/drawing/2014/main" id="{11852D3E-085D-45A1-8BCD-02AD3BE453AC}"/>
              </a:ext>
            </a:extLst>
          </p:cNvPr>
          <p:cNvPicPr/>
          <p:nvPr/>
        </p:nvPicPr>
        <p:blipFill>
          <a:blip r:embed="rId3"/>
          <a:stretch>
            <a:fillRect/>
          </a:stretch>
        </p:blipFill>
        <p:spPr>
          <a:xfrm>
            <a:off x="3671102" y="591502"/>
            <a:ext cx="626138" cy="360998"/>
          </a:xfrm>
          <a:prstGeom prst="rect">
            <a:avLst/>
          </a:prstGeom>
        </p:spPr>
      </p:pic>
    </p:spTree>
    <p:extLst>
      <p:ext uri="{BB962C8B-B14F-4D97-AF65-F5344CB8AC3E}">
        <p14:creationId xmlns:p14="http://schemas.microsoft.com/office/powerpoint/2010/main" val="3582821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4579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氧化还原反应的</a:t>
            </a:r>
            <a:r>
              <a:rPr lang="en-US" altLang="zh-CN" sz="2800" dirty="0">
                <a:solidFill>
                  <a:srgbClr val="DA251C"/>
                </a:solidFill>
              </a:rPr>
              <a:t>“</a:t>
            </a:r>
            <a:r>
              <a:rPr lang="zh-CN" altLang="zh-CN" sz="2800" dirty="0">
                <a:solidFill>
                  <a:srgbClr val="DA251C"/>
                </a:solidFill>
              </a:rPr>
              <a:t>三大</a:t>
            </a:r>
            <a:r>
              <a:rPr lang="en-US" altLang="zh-CN" sz="2800" dirty="0">
                <a:solidFill>
                  <a:srgbClr val="DA251C"/>
                </a:solidFill>
              </a:rPr>
              <a:t>”</a:t>
            </a:r>
            <a:r>
              <a:rPr lang="zh-CN" altLang="zh-CN" sz="2800" dirty="0">
                <a:solidFill>
                  <a:srgbClr val="DA251C"/>
                </a:solidFill>
              </a:rPr>
              <a:t>基本规律</a:t>
            </a:r>
          </a:p>
        </p:txBody>
      </p:sp>
      <p:sp>
        <p:nvSpPr>
          <p:cNvPr id="8" name="矩形 7">
            <a:extLst>
              <a:ext uri="{FF2B5EF4-FFF2-40B4-BE49-F238E27FC236}">
                <a16:creationId xmlns="" xmlns:a16="http://schemas.microsoft.com/office/drawing/2014/main" id="{68A133D6-10E4-4ECC-8302-1D714E56A4C4}"/>
              </a:ext>
            </a:extLst>
          </p:cNvPr>
          <p:cNvSpPr/>
          <p:nvPr/>
        </p:nvSpPr>
        <p:spPr>
          <a:xfrm>
            <a:off x="268514" y="748391"/>
            <a:ext cx="11675836" cy="738664"/>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r>
              <a:rPr lang="en-US"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矩形 9">
            <a:extLst>
              <a:ext uri="{FF2B5EF4-FFF2-40B4-BE49-F238E27FC236}">
                <a16:creationId xmlns="" xmlns:a16="http://schemas.microsoft.com/office/drawing/2014/main" id="{DD8290D9-B471-404B-A50B-343B9A287B38}"/>
              </a:ext>
            </a:extLst>
          </p:cNvPr>
          <p:cNvSpPr/>
          <p:nvPr/>
        </p:nvSpPr>
        <p:spPr>
          <a:xfrm>
            <a:off x="268514" y="1372755"/>
            <a:ext cx="11675836" cy="5262979"/>
          </a:xfrm>
          <a:prstGeom prst="rect">
            <a:avLst/>
          </a:prstGeom>
        </p:spPr>
        <p:txBody>
          <a:bodyPr wrap="squar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守恒规律</a:t>
            </a:r>
          </a:p>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对于一个氧化还原反应</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元素化合价升高总数与降低总数相等</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还原剂失电子总数与氧化剂得电子总数相等。</a:t>
            </a:r>
          </a:p>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转化规律</a:t>
            </a: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价态归中规律</a:t>
            </a:r>
          </a:p>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含不同价态的同种元素的物质间发生氧化还原反应时</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该元素价态的变化一定遵循</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高价</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低价</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中间价</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而不会出现交叉现象</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简记为</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两相靠</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不相交</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p:pic>
        <p:nvPicPr>
          <p:cNvPr id="9" name="图片 8">
            <a:extLst>
              <a:ext uri="{FF2B5EF4-FFF2-40B4-BE49-F238E27FC236}">
                <a16:creationId xmlns="" xmlns:a16="http://schemas.microsoft.com/office/drawing/2014/main" id="{C2AA5C11-E442-4833-84B0-220F91CE066D}"/>
              </a:ext>
            </a:extLst>
          </p:cNvPr>
          <p:cNvPicPr/>
          <p:nvPr/>
        </p:nvPicPr>
        <p:blipFill>
          <a:blip r:embed="rId2"/>
          <a:stretch>
            <a:fillRect/>
          </a:stretch>
        </p:blipFill>
        <p:spPr>
          <a:xfrm>
            <a:off x="3319462" y="5405120"/>
            <a:ext cx="646048" cy="367030"/>
          </a:xfrm>
          <a:prstGeom prst="rect">
            <a:avLst/>
          </a:prstGeom>
        </p:spPr>
      </p:pic>
    </p:spTree>
    <p:extLst>
      <p:ext uri="{BB962C8B-B14F-4D97-AF65-F5344CB8AC3E}">
        <p14:creationId xmlns:p14="http://schemas.microsoft.com/office/powerpoint/2010/main" val="3982174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D8290D9-B471-404B-A50B-343B9A287B38}"/>
              </a:ext>
            </a:extLst>
          </p:cNvPr>
          <p:cNvSpPr/>
          <p:nvPr/>
        </p:nvSpPr>
        <p:spPr>
          <a:xfrm>
            <a:off x="268514" y="1029855"/>
            <a:ext cx="11675836" cy="738664"/>
          </a:xfrm>
          <a:prstGeom prst="rect">
            <a:avLst/>
          </a:prstGeom>
        </p:spPr>
        <p:txBody>
          <a:bodyPr wrap="square">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溶液与浓硫酸反应时</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元素的化合价变化为</a:t>
            </a:r>
          </a:p>
        </p:txBody>
      </p:sp>
      <p:pic>
        <p:nvPicPr>
          <p:cNvPr id="9" name="图片 8">
            <a:extLst>
              <a:ext uri="{FF2B5EF4-FFF2-40B4-BE49-F238E27FC236}">
                <a16:creationId xmlns="" xmlns:a16="http://schemas.microsoft.com/office/drawing/2014/main" id="{2411A3C6-85D8-4361-8732-410F19E1624E}"/>
              </a:ext>
            </a:extLst>
          </p:cNvPr>
          <p:cNvPicPr/>
          <p:nvPr/>
        </p:nvPicPr>
        <p:blipFill>
          <a:blip r:embed="rId2"/>
          <a:stretch>
            <a:fillRect/>
          </a:stretch>
        </p:blipFill>
        <p:spPr>
          <a:xfrm>
            <a:off x="8091804" y="829944"/>
            <a:ext cx="1223645" cy="888837"/>
          </a:xfrm>
          <a:prstGeom prst="rect">
            <a:avLst/>
          </a:prstGeom>
        </p:spPr>
      </p:pic>
      <p:pic>
        <p:nvPicPr>
          <p:cNvPr id="11" name="图片 10">
            <a:extLst>
              <a:ext uri="{FF2B5EF4-FFF2-40B4-BE49-F238E27FC236}">
                <a16:creationId xmlns="" xmlns:a16="http://schemas.microsoft.com/office/drawing/2014/main" id="{9905888A-30E6-46FE-8AF0-764F0CD2D107}"/>
              </a:ext>
            </a:extLst>
          </p:cNvPr>
          <p:cNvPicPr/>
          <p:nvPr/>
        </p:nvPicPr>
        <p:blipFill>
          <a:blip r:embed="rId3"/>
          <a:stretch>
            <a:fillRect/>
          </a:stretch>
        </p:blipFill>
        <p:spPr>
          <a:xfrm>
            <a:off x="9718040" y="848995"/>
            <a:ext cx="1292860" cy="884380"/>
          </a:xfrm>
          <a:prstGeom prst="rect">
            <a:avLst/>
          </a:prstGeom>
        </p:spPr>
      </p:pic>
      <p:sp>
        <p:nvSpPr>
          <p:cNvPr id="2" name="矩形 1">
            <a:extLst>
              <a:ext uri="{FF2B5EF4-FFF2-40B4-BE49-F238E27FC236}">
                <a16:creationId xmlns="" xmlns:a16="http://schemas.microsoft.com/office/drawing/2014/main" id="{86CE49CB-ADB9-4B3B-A875-61DDF7B1382C}"/>
              </a:ext>
            </a:extLst>
          </p:cNvPr>
          <p:cNvSpPr/>
          <p:nvPr/>
        </p:nvSpPr>
        <p:spPr>
          <a:xfrm>
            <a:off x="276689" y="1815584"/>
            <a:ext cx="4770858" cy="738664"/>
          </a:xfrm>
          <a:prstGeom prst="rect">
            <a:avLst/>
          </a:prstGeom>
        </p:spPr>
        <p:txBody>
          <a:bodyPr wrap="none">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反应方程式为</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4</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浓</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82" charset="2"/>
              <a:cs typeface="Times New Roman" panose="02020603050405020304" pitchFamily="18" charset="0"/>
            </a:endParaRPr>
          </a:p>
        </p:txBody>
      </p:sp>
      <p:sp>
        <p:nvSpPr>
          <p:cNvPr id="3" name="矩形 2">
            <a:extLst>
              <a:ext uri="{FF2B5EF4-FFF2-40B4-BE49-F238E27FC236}">
                <a16:creationId xmlns="" xmlns:a16="http://schemas.microsoft.com/office/drawing/2014/main" id="{D6A51A40-A013-4850-BD9D-B5DBFAF1DF5B}"/>
              </a:ext>
            </a:extLst>
          </p:cNvPr>
          <p:cNvSpPr/>
          <p:nvPr/>
        </p:nvSpPr>
        <p:spPr>
          <a:xfrm>
            <a:off x="323850" y="2621499"/>
            <a:ext cx="11468100" cy="2031325"/>
          </a:xfrm>
          <a:prstGeom prst="rect">
            <a:avLst/>
          </a:prstGeom>
        </p:spPr>
        <p:txBody>
          <a:bodyPr wrap="square">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歧化反应规律</a:t>
            </a:r>
          </a:p>
          <a:p>
            <a:pPr>
              <a:lnSpc>
                <a:spcPct val="150000"/>
              </a:lnSpc>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具有多种价态的元素</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如氯、硫、氮和磷元素等</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组成的物质可发生歧化反应</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即</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中间价</a:t>
            </a:r>
            <a:endParaRPr lang="zh-CN" altLang="en-US" sz="2800" dirty="0">
              <a:latin typeface="Times New Roman" panose="02020603050405020304" pitchFamily="18" charset="0"/>
              <a:ea typeface="微软雅黑" panose="020B0503020204020204" pitchFamily="82" charset="2"/>
              <a:cs typeface="Times New Roman" panose="02020603050405020304" pitchFamily="18" charset="0"/>
            </a:endParaRPr>
          </a:p>
        </p:txBody>
      </p:sp>
      <p:sp>
        <p:nvSpPr>
          <p:cNvPr id="12" name="矩形 11">
            <a:extLst>
              <a:ext uri="{FF2B5EF4-FFF2-40B4-BE49-F238E27FC236}">
                <a16:creationId xmlns="" xmlns:a16="http://schemas.microsoft.com/office/drawing/2014/main" id="{C2183C1E-AC7C-4EC7-85B2-FE0AFD36AD2E}"/>
              </a:ext>
            </a:extLst>
          </p:cNvPr>
          <p:cNvSpPr/>
          <p:nvPr/>
        </p:nvSpPr>
        <p:spPr>
          <a:xfrm>
            <a:off x="5657850" y="1802349"/>
            <a:ext cx="6096000" cy="662233"/>
          </a:xfrm>
          <a:prstGeom prst="rect">
            <a:avLst/>
          </a:prstGeom>
        </p:spPr>
        <p:txBody>
          <a:bodyPr>
            <a:spAutoFit/>
          </a:bodyPr>
          <a:lstStyle/>
          <a:p>
            <a:pPr>
              <a:lnSpc>
                <a:spcPct val="150000"/>
              </a:lnSpc>
              <a:spcAft>
                <a:spcPts val="0"/>
              </a:spcAft>
            </a:pP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S↓+SO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↑+2H</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O</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82" charset="2"/>
              <a:cs typeface="Times New Roman" panose="02020603050405020304" pitchFamily="18" charset="0"/>
            </a:endParaRPr>
          </a:p>
        </p:txBody>
      </p:sp>
      <p:pic>
        <p:nvPicPr>
          <p:cNvPr id="13" name="图片 12">
            <a:extLst>
              <a:ext uri="{FF2B5EF4-FFF2-40B4-BE49-F238E27FC236}">
                <a16:creationId xmlns="" xmlns:a16="http://schemas.microsoft.com/office/drawing/2014/main" id="{CE025DD8-2F44-46D3-89F6-DCA3B8FE14EA}"/>
              </a:ext>
            </a:extLst>
          </p:cNvPr>
          <p:cNvPicPr/>
          <p:nvPr/>
        </p:nvPicPr>
        <p:blipFill>
          <a:blip r:embed="rId4"/>
          <a:stretch>
            <a:fillRect/>
          </a:stretch>
        </p:blipFill>
        <p:spPr>
          <a:xfrm>
            <a:off x="4881562" y="1976120"/>
            <a:ext cx="719138" cy="408554"/>
          </a:xfrm>
          <a:prstGeom prst="rect">
            <a:avLst/>
          </a:prstGeom>
        </p:spPr>
      </p:pic>
      <p:sp>
        <p:nvSpPr>
          <p:cNvPr id="4" name="矩形 3">
            <a:extLst>
              <a:ext uri="{FF2B5EF4-FFF2-40B4-BE49-F238E27FC236}">
                <a16:creationId xmlns="" xmlns:a16="http://schemas.microsoft.com/office/drawing/2014/main" id="{0D7F0AB7-563E-4861-A9F9-A318BA4E97A6}"/>
              </a:ext>
            </a:extLst>
          </p:cNvPr>
          <p:cNvSpPr/>
          <p:nvPr/>
        </p:nvSpPr>
        <p:spPr>
          <a:xfrm>
            <a:off x="3314700" y="3878466"/>
            <a:ext cx="6096000" cy="662233"/>
          </a:xfrm>
          <a:prstGeom prst="rect">
            <a:avLst/>
          </a:prstGeom>
        </p:spPr>
        <p:txBody>
          <a:bodyPr>
            <a:spAutoFit/>
          </a:bodyPr>
          <a:lstStyle/>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高价</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低价</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endParaRPr lang="zh-CN" altLang="en-US" sz="2800" dirty="0">
              <a:latin typeface="Times New Roman" panose="02020603050405020304" pitchFamily="18" charset="0"/>
              <a:ea typeface="微软雅黑" panose="020B0503020204020204" pitchFamily="82" charset="2"/>
              <a:cs typeface="Times New Roman" panose="02020603050405020304" pitchFamily="18" charset="0"/>
            </a:endParaRPr>
          </a:p>
        </p:txBody>
      </p:sp>
      <p:sp>
        <p:nvSpPr>
          <p:cNvPr id="14" name="矩形 13">
            <a:extLst>
              <a:ext uri="{FF2B5EF4-FFF2-40B4-BE49-F238E27FC236}">
                <a16:creationId xmlns="" xmlns:a16="http://schemas.microsoft.com/office/drawing/2014/main" id="{2CAC2490-17A6-475E-BDC2-BDC9A3E2E7F9}"/>
              </a:ext>
            </a:extLst>
          </p:cNvPr>
          <p:cNvSpPr/>
          <p:nvPr/>
        </p:nvSpPr>
        <p:spPr>
          <a:xfrm>
            <a:off x="304800" y="4659516"/>
            <a:ext cx="6096000" cy="662233"/>
          </a:xfrm>
          <a:prstGeom prst="rect">
            <a:avLst/>
          </a:prstGeom>
        </p:spPr>
        <p:txBody>
          <a:bodyPr>
            <a:spAutoFit/>
          </a:bodyPr>
          <a:lstStyle/>
          <a:p>
            <a:pPr>
              <a:lnSpc>
                <a:spcPct val="150000"/>
              </a:lnSpc>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如</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:Cl</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+2NaOH          </a:t>
            </a:r>
            <a:r>
              <a:rPr lang="en-US" altLang="zh-CN" sz="2800" dirty="0"/>
              <a:t>NaCl+NaClO+H</a:t>
            </a:r>
            <a:r>
              <a:rPr lang="en-US" altLang="zh-CN" sz="2800" baseline="-25000" dirty="0"/>
              <a:t>2</a:t>
            </a:r>
            <a:r>
              <a:rPr lang="en-US" altLang="zh-CN" sz="2800" dirty="0"/>
              <a:t>O</a:t>
            </a:r>
            <a:r>
              <a:rPr lang="zh-CN" altLang="zh-CN" sz="2800" dirty="0"/>
              <a:t>。</a:t>
            </a:r>
          </a:p>
        </p:txBody>
      </p:sp>
      <p:pic>
        <p:nvPicPr>
          <p:cNvPr id="15" name="图片 14">
            <a:extLst>
              <a:ext uri="{FF2B5EF4-FFF2-40B4-BE49-F238E27FC236}">
                <a16:creationId xmlns="" xmlns:a16="http://schemas.microsoft.com/office/drawing/2014/main" id="{FEB1F4DC-E0AC-4C96-A7DD-9868A9D91DAC}"/>
              </a:ext>
            </a:extLst>
          </p:cNvPr>
          <p:cNvPicPr/>
          <p:nvPr/>
        </p:nvPicPr>
        <p:blipFill>
          <a:blip r:embed="rId4"/>
          <a:stretch>
            <a:fillRect/>
          </a:stretch>
        </p:blipFill>
        <p:spPr>
          <a:xfrm>
            <a:off x="2576512" y="4033520"/>
            <a:ext cx="719138" cy="408554"/>
          </a:xfrm>
          <a:prstGeom prst="rect">
            <a:avLst/>
          </a:prstGeom>
        </p:spPr>
      </p:pic>
      <p:pic>
        <p:nvPicPr>
          <p:cNvPr id="17" name="图片 16">
            <a:extLst>
              <a:ext uri="{FF2B5EF4-FFF2-40B4-BE49-F238E27FC236}">
                <a16:creationId xmlns="" xmlns:a16="http://schemas.microsoft.com/office/drawing/2014/main" id="{F790A545-46CD-4BE2-904E-3E51621264A9}"/>
              </a:ext>
            </a:extLst>
          </p:cNvPr>
          <p:cNvPicPr/>
          <p:nvPr/>
        </p:nvPicPr>
        <p:blipFill>
          <a:blip r:embed="rId5"/>
          <a:stretch>
            <a:fillRect/>
          </a:stretch>
        </p:blipFill>
        <p:spPr>
          <a:xfrm>
            <a:off x="2718602" y="4877752"/>
            <a:ext cx="626138" cy="360998"/>
          </a:xfrm>
          <a:prstGeom prst="rect">
            <a:avLst/>
          </a:prstGeom>
        </p:spPr>
      </p:pic>
      <p:sp>
        <p:nvSpPr>
          <p:cNvPr id="16" name="矩形 15">
            <a:extLst>
              <a:ext uri="{FF2B5EF4-FFF2-40B4-BE49-F238E27FC236}">
                <a16:creationId xmlns="" xmlns:a16="http://schemas.microsoft.com/office/drawing/2014/main" id="{9F72BD85-C05F-4C19-B6F9-6E8100D6439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921486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D8290D9-B471-404B-A50B-343B9A287B38}"/>
              </a:ext>
            </a:extLst>
          </p:cNvPr>
          <p:cNvSpPr/>
          <p:nvPr/>
        </p:nvSpPr>
        <p:spPr>
          <a:xfrm>
            <a:off x="268514" y="725056"/>
            <a:ext cx="11675836" cy="662233"/>
          </a:xfrm>
          <a:prstGeom prst="rect">
            <a:avLst/>
          </a:prstGeom>
        </p:spPr>
        <p:txBody>
          <a:bodyPr wrap="square">
            <a:spAutoFit/>
          </a:bodyPr>
          <a:lstStyle/>
          <a:p>
            <a:pPr>
              <a:lnSpc>
                <a:spcPct val="150000"/>
              </a:lnSpc>
            </a:pPr>
            <a:r>
              <a:rPr lang="en-US"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强者优先规律</a:t>
            </a:r>
          </a:p>
        </p:txBody>
      </p:sp>
      <p:sp>
        <p:nvSpPr>
          <p:cNvPr id="3" name="矩形 2">
            <a:extLst>
              <a:ext uri="{FF2B5EF4-FFF2-40B4-BE49-F238E27FC236}">
                <a16:creationId xmlns="" xmlns:a16="http://schemas.microsoft.com/office/drawing/2014/main" id="{D6A51A40-A013-4850-BD9D-B5DBFAF1DF5B}"/>
              </a:ext>
            </a:extLst>
          </p:cNvPr>
          <p:cNvSpPr/>
          <p:nvPr/>
        </p:nvSpPr>
        <p:spPr>
          <a:xfrm>
            <a:off x="323850" y="1213613"/>
            <a:ext cx="11468100" cy="5262979"/>
          </a:xfrm>
          <a:prstGeom prst="rect">
            <a:avLst/>
          </a:prstGeom>
        </p:spPr>
        <p:txBody>
          <a:bodyPr wrap="square">
            <a:spAutoFit/>
          </a:bodyPr>
          <a:lstStyle/>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同时含有几种还原剂时</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将按照还原性由强到弱的顺序依次反应。如</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FeBr</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溶液中通入少量</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因为还原性</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&gt;Br</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28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先与</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2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p>
          <a:p>
            <a:pPr>
              <a:lnSpc>
                <a:spcPct val="150000"/>
              </a:lnSpc>
            </a:pP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同时含有几种氧化剂时</a:t>
            </a:r>
            <a:r>
              <a:rPr lang="en-US" altLang="zh-CN"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将按照氧化性由强到弱的顺序依次反应。如在含有</a:t>
            </a:r>
            <a:r>
              <a:rPr lang="en-US" altLang="zh-CN" sz="2800" dirty="0"/>
              <a:t>Fe</a:t>
            </a:r>
            <a:r>
              <a:rPr lang="en-US" altLang="zh-CN" sz="2800" baseline="30000" dirty="0"/>
              <a:t>3+</a:t>
            </a:r>
            <a:r>
              <a:rPr lang="zh-CN" altLang="zh-CN" sz="2800" dirty="0"/>
              <a:t>、</a:t>
            </a:r>
            <a:r>
              <a:rPr lang="en-US" altLang="zh-CN" sz="2800" dirty="0"/>
              <a:t>Cu</a:t>
            </a:r>
            <a:r>
              <a:rPr lang="en-US" altLang="zh-CN" sz="2800" baseline="30000" dirty="0"/>
              <a:t>2+</a:t>
            </a:r>
            <a:r>
              <a:rPr lang="zh-CN" altLang="zh-CN" sz="2800" dirty="0"/>
              <a:t>、</a:t>
            </a:r>
            <a:r>
              <a:rPr lang="en-US" altLang="zh-CN" sz="2800" dirty="0"/>
              <a:t>H</a:t>
            </a:r>
            <a:r>
              <a:rPr lang="en-US" altLang="zh-CN" sz="2800" baseline="30000" dirty="0"/>
              <a:t>+</a:t>
            </a:r>
            <a:r>
              <a:rPr lang="zh-CN" altLang="zh-CN" sz="2800" dirty="0"/>
              <a:t>的溶液中加入铁粉</a:t>
            </a:r>
            <a:r>
              <a:rPr lang="en-US" altLang="zh-CN" sz="2800" dirty="0"/>
              <a:t>,</a:t>
            </a:r>
            <a:r>
              <a:rPr lang="zh-CN" altLang="zh-CN" sz="2800" dirty="0"/>
              <a:t>因为氧化性</a:t>
            </a:r>
            <a:r>
              <a:rPr lang="en-US" altLang="zh-CN" sz="2800" dirty="0"/>
              <a:t>Fe</a:t>
            </a:r>
            <a:r>
              <a:rPr lang="en-US" altLang="zh-CN" sz="2800" baseline="30000" dirty="0"/>
              <a:t>3+</a:t>
            </a:r>
            <a:r>
              <a:rPr lang="en-US" altLang="zh-CN" sz="2800" dirty="0"/>
              <a:t>&gt;Cu</a:t>
            </a:r>
            <a:r>
              <a:rPr lang="en-US" altLang="zh-CN" sz="2800" baseline="30000" dirty="0"/>
              <a:t>2+</a:t>
            </a:r>
            <a:r>
              <a:rPr lang="en-US" altLang="zh-CN" sz="2800" dirty="0"/>
              <a:t>&gt;H</a:t>
            </a:r>
            <a:r>
              <a:rPr lang="en-US" altLang="zh-CN" sz="2800" baseline="30000" dirty="0"/>
              <a:t>+</a:t>
            </a:r>
            <a:r>
              <a:rPr lang="en-US" altLang="zh-CN" sz="2800" dirty="0"/>
              <a:t>,</a:t>
            </a:r>
            <a:r>
              <a:rPr lang="zh-CN" altLang="zh-CN" sz="2800" dirty="0"/>
              <a:t>所以铁粉先与</a:t>
            </a:r>
            <a:r>
              <a:rPr lang="en-US" altLang="zh-CN" sz="2800" dirty="0"/>
              <a:t>Fe</a:t>
            </a:r>
            <a:r>
              <a:rPr lang="en-US" altLang="zh-CN" sz="2800" baseline="30000" dirty="0"/>
              <a:t>3+</a:t>
            </a:r>
            <a:r>
              <a:rPr lang="zh-CN" altLang="zh-CN" sz="2800" dirty="0"/>
              <a:t>反应</a:t>
            </a:r>
            <a:r>
              <a:rPr lang="en-US" altLang="zh-CN" sz="2800" dirty="0"/>
              <a:t>,</a:t>
            </a:r>
            <a:r>
              <a:rPr lang="zh-CN" altLang="zh-CN" sz="2800" dirty="0"/>
              <a:t>然后依次与</a:t>
            </a:r>
            <a:r>
              <a:rPr lang="en-US" altLang="zh-CN" sz="2800" dirty="0"/>
              <a:t>Cu</a:t>
            </a:r>
            <a:r>
              <a:rPr lang="en-US" altLang="zh-CN" sz="2800" baseline="30000" dirty="0"/>
              <a:t>2+</a:t>
            </a:r>
            <a:r>
              <a:rPr lang="zh-CN" altLang="zh-CN" sz="2800" dirty="0"/>
              <a:t>、</a:t>
            </a:r>
            <a:r>
              <a:rPr lang="en-US" altLang="zh-CN" sz="2800" dirty="0"/>
              <a:t>H</a:t>
            </a:r>
            <a:r>
              <a:rPr lang="en-US" altLang="zh-CN" sz="2800" baseline="30000" dirty="0"/>
              <a:t>+</a:t>
            </a:r>
            <a:r>
              <a:rPr lang="zh-CN" altLang="zh-CN" sz="2800" dirty="0"/>
              <a:t>反应。</a:t>
            </a:r>
          </a:p>
          <a:p>
            <a:pPr>
              <a:lnSpc>
                <a:spcPct val="150000"/>
              </a:lnSpc>
            </a:pPr>
            <a:r>
              <a:rPr lang="zh-CN" altLang="zh-CN" sz="2800" dirty="0"/>
              <a:t>应用</a:t>
            </a:r>
            <a:r>
              <a:rPr lang="en-US" altLang="zh-CN" sz="2800" dirty="0"/>
              <a:t>:</a:t>
            </a:r>
            <a:r>
              <a:rPr lang="zh-CN" altLang="zh-CN" sz="2800" dirty="0"/>
              <a:t>判断物质发生氧化还原反应的先后顺序</a:t>
            </a:r>
            <a:r>
              <a:rPr lang="en-US" altLang="zh-CN" sz="2800" dirty="0"/>
              <a:t>;</a:t>
            </a:r>
            <a:r>
              <a:rPr lang="zh-CN" altLang="zh-CN" sz="2800" dirty="0"/>
              <a:t>判断氧化还原反应中物质氧化性、还原性的相对强弱</a:t>
            </a:r>
            <a:r>
              <a:rPr lang="en-US" altLang="zh-CN" sz="2800" dirty="0"/>
              <a:t>;</a:t>
            </a:r>
            <a:r>
              <a:rPr lang="zh-CN" altLang="zh-CN" sz="2800" dirty="0"/>
              <a:t>判断某氧化还原反应能否发生。</a:t>
            </a:r>
            <a:endParaRPr lang="zh-CN" altLang="en-US" sz="2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a:extLst>
              <a:ext uri="{FF2B5EF4-FFF2-40B4-BE49-F238E27FC236}">
                <a16:creationId xmlns="" xmlns:a16="http://schemas.microsoft.com/office/drawing/2014/main" id="{EDB3A34D-CEE9-415D-9A68-6FA720F55B56}"/>
              </a:ext>
            </a:extLst>
          </p:cNvPr>
          <p:cNvPicPr/>
          <p:nvPr/>
        </p:nvPicPr>
        <p:blipFill>
          <a:blip r:embed="rId2"/>
          <a:stretch>
            <a:fillRect/>
          </a:stretch>
        </p:blipFill>
        <p:spPr>
          <a:xfrm>
            <a:off x="4420824" y="1327285"/>
            <a:ext cx="1304585" cy="414429"/>
          </a:xfrm>
          <a:prstGeom prst="rect">
            <a:avLst/>
          </a:prstGeom>
        </p:spPr>
      </p:pic>
      <p:pic>
        <p:nvPicPr>
          <p:cNvPr id="18" name="图片 17">
            <a:extLst>
              <a:ext uri="{FF2B5EF4-FFF2-40B4-BE49-F238E27FC236}">
                <a16:creationId xmlns="" xmlns:a16="http://schemas.microsoft.com/office/drawing/2014/main" id="{3CD87AE8-85DA-46B1-8EF4-3A40FB7683CF}"/>
              </a:ext>
            </a:extLst>
          </p:cNvPr>
          <p:cNvPicPr/>
          <p:nvPr/>
        </p:nvPicPr>
        <p:blipFill>
          <a:blip r:embed="rId3"/>
          <a:stretch>
            <a:fillRect/>
          </a:stretch>
        </p:blipFill>
        <p:spPr>
          <a:xfrm>
            <a:off x="4449853" y="3258298"/>
            <a:ext cx="1304585" cy="414429"/>
          </a:xfrm>
          <a:prstGeom prst="rect">
            <a:avLst/>
          </a:prstGeom>
        </p:spPr>
      </p:pic>
      <p:sp>
        <p:nvSpPr>
          <p:cNvPr id="9" name="矩形 8">
            <a:extLst>
              <a:ext uri="{FF2B5EF4-FFF2-40B4-BE49-F238E27FC236}">
                <a16:creationId xmlns="" xmlns:a16="http://schemas.microsoft.com/office/drawing/2014/main" id="{2EFD1E64-E2BA-48DD-9040-42CEEA876F03}"/>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116611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9" name="矩形 18">
                <a:extLst>
                  <a:ext uri="{FF2B5EF4-FFF2-40B4-BE49-F238E27FC236}">
                    <a16:creationId xmlns="" xmlns:a16="http://schemas.microsoft.com/office/drawing/2014/main" id="{1E172E33-CB6B-44DC-92E7-AA78AC2A2B24}"/>
                  </a:ext>
                </a:extLst>
              </p:cNvPr>
              <p:cNvSpPr/>
              <p:nvPr/>
            </p:nvSpPr>
            <p:spPr>
              <a:xfrm>
                <a:off x="392674" y="844464"/>
                <a:ext cx="11406652" cy="203132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    </a:t>
                </a:r>
                <a:r>
                  <a:rPr lang="en-US" altLang="zh-CN" sz="2800" dirty="0" smtClean="0"/>
                  <a:t>[</a:t>
                </a:r>
                <a:r>
                  <a:rPr lang="zh-CN" altLang="zh-CN" sz="2800" dirty="0"/>
                  <a:t>守恒规律</a:t>
                </a:r>
                <a:r>
                  <a:rPr lang="en-US" altLang="zh-CN" sz="2800" dirty="0"/>
                  <a:t>][2015</a:t>
                </a:r>
                <a:r>
                  <a:rPr lang="zh-CN" altLang="zh-CN" sz="2800" dirty="0"/>
                  <a:t>海南</a:t>
                </a:r>
                <a:r>
                  <a:rPr lang="en-US" altLang="zh-CN" sz="2800" dirty="0"/>
                  <a:t>,6,2</a:t>
                </a:r>
                <a:r>
                  <a:rPr lang="zh-CN" altLang="zh-CN" sz="2800" dirty="0"/>
                  <a:t>分</a:t>
                </a:r>
                <a:r>
                  <a:rPr lang="en-US" altLang="zh-CN" sz="2800" dirty="0"/>
                  <a:t>]</a:t>
                </a:r>
                <a:r>
                  <a:rPr lang="zh-CN" altLang="zh-CN" sz="2800" dirty="0"/>
                  <a:t>已知在碱性溶液中可发生如下反应</a:t>
                </a:r>
                <a:r>
                  <a:rPr lang="en-US" altLang="zh-CN" sz="2800" dirty="0"/>
                  <a:t>:2R(OH)</a:t>
                </a:r>
                <a:r>
                  <a:rPr lang="en-US" altLang="zh-CN" sz="2800" baseline="-25000" dirty="0"/>
                  <a:t>3</a:t>
                </a:r>
                <a:r>
                  <a:rPr lang="en-US" altLang="zh-CN" sz="2800" dirty="0"/>
                  <a:t>+3ClO</a:t>
                </a:r>
                <a:r>
                  <a:rPr lang="en-US" altLang="zh-CN" sz="2800" baseline="30000" dirty="0"/>
                  <a:t>-</a:t>
                </a:r>
                <a:r>
                  <a:rPr lang="en-US" altLang="zh-CN" sz="2800" dirty="0"/>
                  <a:t>+4OH</a:t>
                </a:r>
                <a:r>
                  <a:rPr lang="en-US" altLang="zh-CN" sz="2800" baseline="30000" dirty="0"/>
                  <a:t>-              </a:t>
                </a:r>
                <a:r>
                  <a:rPr lang="en-US" altLang="zh-CN" sz="2800" dirty="0"/>
                  <a:t>2R</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i="1">
                            <a:latin typeface="Cambria Math" panose="02040503050406030204" pitchFamily="18" charset="0"/>
                          </a:rPr>
                          <m:t>𝑛</m:t>
                        </m:r>
                        <m:r>
                          <m:rPr>
                            <m:nor/>
                          </m:rPr>
                          <a:rPr lang="en-US" altLang="zh-CN" sz="2800" i="1"/>
                          <m:t>−</m:t>
                        </m:r>
                      </m:sup>
                    </m:sSubSup>
                  </m:oMath>
                </a14:m>
                <a:r>
                  <a:rPr lang="en-US" altLang="zh-CN" sz="2800" dirty="0"/>
                  <a:t>+3Cl</a:t>
                </a:r>
                <a:r>
                  <a:rPr lang="en-US" altLang="zh-CN" sz="2800" baseline="30000" dirty="0"/>
                  <a:t>-</a:t>
                </a:r>
                <a:r>
                  <a:rPr lang="en-US" altLang="zh-CN" sz="2800" dirty="0"/>
                  <a:t>+5H</a:t>
                </a:r>
                <a:r>
                  <a:rPr lang="en-US" altLang="zh-CN" sz="2800" baseline="-25000" dirty="0"/>
                  <a:t>2</a:t>
                </a:r>
                <a:r>
                  <a:rPr lang="en-US" altLang="zh-CN" sz="2800" dirty="0"/>
                  <a:t>O,</a:t>
                </a:r>
                <a:r>
                  <a:rPr lang="zh-CN" altLang="zh-CN" sz="2800" dirty="0"/>
                  <a:t>则</a:t>
                </a:r>
                <a:r>
                  <a:rPr lang="en-US" altLang="zh-CN" sz="2800" dirty="0"/>
                  <a:t>R</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i="1">
                            <a:latin typeface="Cambria Math" panose="02040503050406030204" pitchFamily="18" charset="0"/>
                          </a:rPr>
                          <m:t>𝑛</m:t>
                        </m:r>
                        <m:r>
                          <m:rPr>
                            <m:nor/>
                          </m:rPr>
                          <a:rPr lang="en-US" altLang="zh-CN" sz="2800" i="1"/>
                          <m:t>−</m:t>
                        </m:r>
                      </m:sup>
                    </m:sSubSup>
                  </m:oMath>
                </a14:m>
                <a:r>
                  <a:rPr lang="zh-CN" altLang="zh-CN" sz="2800" dirty="0"/>
                  <a:t>中</a:t>
                </a:r>
                <a:r>
                  <a:rPr lang="en-US" altLang="zh-CN" sz="2800" dirty="0"/>
                  <a:t>R</a:t>
                </a:r>
                <a:r>
                  <a:rPr lang="zh-CN" altLang="zh-CN" sz="2800" dirty="0"/>
                  <a:t>的化合价是</a:t>
                </a:r>
              </a:p>
              <a:p>
                <a:pPr>
                  <a:lnSpc>
                    <a:spcPct val="150000"/>
                  </a:lnSpc>
                </a:pPr>
                <a:r>
                  <a:rPr lang="en-US" altLang="zh-CN" sz="2800" dirty="0"/>
                  <a:t>A.+3	         B.+4    	C.+5       	D.+6</a:t>
                </a:r>
                <a:endParaRPr lang="zh-CN" altLang="zh-CN" sz="2800" dirty="0"/>
              </a:p>
            </p:txBody>
          </p:sp>
        </mc:Choice>
        <mc:Fallback xmlns="">
          <p:sp>
            <p:nvSpPr>
              <p:cNvPr id="19" name="矩形 18">
                <a:extLst>
                  <a:ext uri="{FF2B5EF4-FFF2-40B4-BE49-F238E27FC236}">
                    <a16:creationId xmlns:a16="http://schemas.microsoft.com/office/drawing/2014/main" xmlns:a14="http://schemas.microsoft.com/office/drawing/2010/main" xmlns="" id="{1E172E33-CB6B-44DC-92E7-AA78AC2A2B24}"/>
                  </a:ext>
                </a:extLst>
              </p:cNvPr>
              <p:cNvSpPr>
                <a:spLocks noRot="1" noChangeAspect="1" noMove="1" noResize="1" noEditPoints="1" noAdjustHandles="1" noChangeArrowheads="1" noChangeShapeType="1" noTextEdit="1"/>
              </p:cNvSpPr>
              <p:nvPr/>
            </p:nvSpPr>
            <p:spPr>
              <a:xfrm>
                <a:off x="392674" y="844464"/>
                <a:ext cx="11406652" cy="2031325"/>
              </a:xfrm>
              <a:prstGeom prst="rect">
                <a:avLst/>
              </a:prstGeom>
              <a:blipFill rotWithShape="1">
                <a:blip r:embed="rId2"/>
                <a:stretch>
                  <a:fillRect l="-1068" r="-267" b="-3904"/>
                </a:stretch>
              </a:blipFill>
            </p:spPr>
            <p:txBody>
              <a:bodyPr/>
              <a:lstStyle/>
              <a:p>
                <a:r>
                  <a:rPr lang="zh-CN" altLang="en-US">
                    <a:noFill/>
                  </a:rPr>
                  <a:t> </a:t>
                </a:r>
              </a:p>
            </p:txBody>
          </p:sp>
        </mc:Fallback>
      </mc:AlternateContent>
      <p:pic>
        <p:nvPicPr>
          <p:cNvPr id="14" name="图片 13">
            <a:extLst>
              <a:ext uri="{FF2B5EF4-FFF2-40B4-BE49-F238E27FC236}">
                <a16:creationId xmlns="" xmlns:a16="http://schemas.microsoft.com/office/drawing/2014/main" id="{EEA5DBF6-4C61-49C3-BCAB-723E67A79984}"/>
              </a:ext>
            </a:extLst>
          </p:cNvPr>
          <p:cNvPicPr/>
          <p:nvPr/>
        </p:nvPicPr>
        <p:blipFill>
          <a:blip r:embed="rId3"/>
          <a:stretch>
            <a:fillRect/>
          </a:stretch>
        </p:blipFill>
        <p:spPr>
          <a:xfrm>
            <a:off x="4383314" y="1699986"/>
            <a:ext cx="626138" cy="360998"/>
          </a:xfrm>
          <a:prstGeom prst="rect">
            <a:avLst/>
          </a:prstGeom>
        </p:spPr>
      </p:pic>
      <p:sp>
        <p:nvSpPr>
          <p:cNvPr id="18" name="矩形 17">
            <a:extLst>
              <a:ext uri="{FF2B5EF4-FFF2-40B4-BE49-F238E27FC236}">
                <a16:creationId xmlns="" xmlns:a16="http://schemas.microsoft.com/office/drawing/2014/main" id="{5465BC24-CD85-454A-9EE3-09F4DF4E210B}"/>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mc:AlternateContent xmlns:mc="http://schemas.openxmlformats.org/markup-compatibility/2006" xmlns:a14="http://schemas.microsoft.com/office/drawing/2010/main">
        <mc:Choice Requires="a14">
          <p:sp>
            <p:nvSpPr>
              <p:cNvPr id="17" name="矩形 16">
                <a:extLst>
                  <a:ext uri="{FF2B5EF4-FFF2-40B4-BE49-F238E27FC236}">
                    <a16:creationId xmlns="" xmlns:a16="http://schemas.microsoft.com/office/drawing/2014/main" id="{BB45CE11-9691-4625-BB67-9B7249FC048A}"/>
                  </a:ext>
                </a:extLst>
              </p:cNvPr>
              <p:cNvSpPr/>
              <p:nvPr/>
            </p:nvSpPr>
            <p:spPr>
              <a:xfrm>
                <a:off x="234042" y="3465513"/>
                <a:ext cx="11723911" cy="1955407"/>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本题考查离子方程式中元素化合价的判断</a:t>
                </a:r>
                <a:r>
                  <a:rPr lang="en-US" altLang="zh-CN" sz="2800" dirty="0"/>
                  <a:t>,</a:t>
                </a:r>
                <a:r>
                  <a:rPr lang="zh-CN" altLang="zh-CN" sz="2800" dirty="0"/>
                  <a:t>意在考查考生对离子方程式中电荷守恒规律的理解和应用能力。根据电荷守恒</a:t>
                </a:r>
                <a:r>
                  <a:rPr lang="en-US" altLang="zh-CN" sz="2800" dirty="0"/>
                  <a:t>,</a:t>
                </a:r>
                <a:r>
                  <a:rPr lang="zh-CN" altLang="zh-CN" sz="2800" dirty="0"/>
                  <a:t>可得</a:t>
                </a:r>
                <a:r>
                  <a:rPr lang="en-US" altLang="zh-CN" sz="2800" dirty="0"/>
                  <a:t>3+4=2</a:t>
                </a:r>
                <a:r>
                  <a:rPr lang="en-US" altLang="zh-CN" sz="2800" i="1" dirty="0"/>
                  <a:t>n</a:t>
                </a:r>
                <a:r>
                  <a:rPr lang="en-US" altLang="zh-CN" sz="2800" dirty="0"/>
                  <a:t>+3,</a:t>
                </a:r>
                <a:r>
                  <a:rPr lang="zh-CN" altLang="zh-CN" sz="2800" dirty="0"/>
                  <a:t>解得</a:t>
                </a:r>
                <a:r>
                  <a:rPr lang="en-US" altLang="zh-CN" sz="2800" i="1" dirty="0"/>
                  <a:t>n</a:t>
                </a:r>
                <a:r>
                  <a:rPr lang="en-US" altLang="zh-CN" sz="2800" dirty="0"/>
                  <a:t>=2</a:t>
                </a:r>
                <a:r>
                  <a:rPr lang="zh-CN" altLang="zh-CN" sz="2800" dirty="0"/>
                  <a:t>。设</a:t>
                </a:r>
                <a:r>
                  <a:rPr lang="en-US" altLang="zh-CN" sz="2800" dirty="0"/>
                  <a:t>R</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i="1">
                            <a:latin typeface="Cambria Math" panose="02040503050406030204" pitchFamily="18" charset="0"/>
                          </a:rPr>
                          <m:t>𝑛</m:t>
                        </m:r>
                        <m:r>
                          <m:rPr>
                            <m:nor/>
                          </m:rPr>
                          <a:rPr lang="en-US" altLang="zh-CN" sz="2800" i="1"/>
                          <m:t>−</m:t>
                        </m:r>
                      </m:sup>
                    </m:sSubSup>
                  </m:oMath>
                </a14:m>
                <a:r>
                  <a:rPr lang="zh-CN" altLang="zh-CN" sz="2800" dirty="0"/>
                  <a:t>中</a:t>
                </a:r>
                <a:r>
                  <a:rPr lang="en-US" altLang="zh-CN" sz="2800" dirty="0"/>
                  <a:t>R</a:t>
                </a:r>
                <a:r>
                  <a:rPr lang="zh-CN" altLang="zh-CN" sz="2800" dirty="0"/>
                  <a:t>的化合价为</a:t>
                </a:r>
                <a:r>
                  <a:rPr lang="en-US" altLang="zh-CN" sz="2800" i="1" dirty="0"/>
                  <a:t>x</a:t>
                </a:r>
                <a:r>
                  <a:rPr lang="en-US" altLang="zh-CN" sz="2800" dirty="0"/>
                  <a:t>,</a:t>
                </a:r>
                <a:r>
                  <a:rPr lang="zh-CN" altLang="zh-CN" sz="2800" dirty="0"/>
                  <a:t>则</a:t>
                </a:r>
                <a:r>
                  <a:rPr lang="en-US" altLang="zh-CN" sz="2800" i="1" dirty="0"/>
                  <a:t>x</a:t>
                </a:r>
                <a:r>
                  <a:rPr lang="en-US" altLang="zh-CN" sz="2800" dirty="0"/>
                  <a:t>+(-2)×4=-2,</a:t>
                </a:r>
                <a:r>
                  <a:rPr lang="zh-CN" altLang="zh-CN" sz="2800" dirty="0"/>
                  <a:t>故</a:t>
                </a:r>
                <a:r>
                  <a:rPr lang="en-US" altLang="zh-CN" sz="2800" i="1" dirty="0"/>
                  <a:t>x</a:t>
                </a:r>
                <a:r>
                  <a:rPr lang="en-US" altLang="zh-CN" sz="2800" dirty="0"/>
                  <a:t>=+6,D</a:t>
                </a:r>
                <a:r>
                  <a:rPr lang="zh-CN" altLang="zh-CN" sz="2800" dirty="0"/>
                  <a:t>项正确。</a:t>
                </a:r>
              </a:p>
            </p:txBody>
          </p:sp>
        </mc:Choice>
        <mc:Fallback xmlns="">
          <p:sp>
            <p:nvSpPr>
              <p:cNvPr id="17" name="矩形 16">
                <a:extLst>
                  <a:ext uri="{FF2B5EF4-FFF2-40B4-BE49-F238E27FC236}">
                    <a16:creationId xmlns:a16="http://schemas.microsoft.com/office/drawing/2014/main" id="{BB45CE11-9691-4625-BB67-9B7249FC048A}"/>
                  </a:ext>
                </a:extLst>
              </p:cNvPr>
              <p:cNvSpPr>
                <a:spLocks noRot="1" noChangeAspect="1" noMove="1" noResize="1" noEditPoints="1" noAdjustHandles="1" noChangeArrowheads="1" noChangeShapeType="1" noTextEdit="1"/>
              </p:cNvSpPr>
              <p:nvPr/>
            </p:nvSpPr>
            <p:spPr>
              <a:xfrm>
                <a:off x="234042" y="3465513"/>
                <a:ext cx="11723911" cy="1955407"/>
              </a:xfrm>
              <a:prstGeom prst="rect">
                <a:avLst/>
              </a:prstGeom>
              <a:blipFill>
                <a:blip r:embed="rId4"/>
                <a:stretch>
                  <a:fillRect l="-1040" r="-156" b="-7788"/>
                </a:stretch>
              </a:blipFill>
            </p:spPr>
            <p:txBody>
              <a:bodyPr/>
              <a:lstStyle/>
              <a:p>
                <a:r>
                  <a:rPr lang="zh-CN" altLang="en-US">
                    <a:noFill/>
                  </a:rPr>
                  <a:t> </a:t>
                </a:r>
              </a:p>
            </p:txBody>
          </p:sp>
        </mc:Fallback>
      </mc:AlternateContent>
      <p:sp>
        <p:nvSpPr>
          <p:cNvPr id="20" name="矩形 19">
            <a:extLst>
              <a:ext uri="{FF2B5EF4-FFF2-40B4-BE49-F238E27FC236}">
                <a16:creationId xmlns="" xmlns:a16="http://schemas.microsoft.com/office/drawing/2014/main" id="{AA2B26C2-05FC-4B03-8DA0-46CD6B45B1B9}"/>
              </a:ext>
            </a:extLst>
          </p:cNvPr>
          <p:cNvSpPr/>
          <p:nvPr/>
        </p:nvSpPr>
        <p:spPr>
          <a:xfrm>
            <a:off x="234044" y="5530353"/>
            <a:ext cx="11723912"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D</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90823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 xmlns:a16="http://schemas.microsoft.com/office/drawing/2014/main" id="{1E172E33-CB6B-44DC-92E7-AA78AC2A2B24}"/>
              </a:ext>
            </a:extLst>
          </p:cNvPr>
          <p:cNvSpPr/>
          <p:nvPr/>
        </p:nvSpPr>
        <p:spPr>
          <a:xfrm>
            <a:off x="392674" y="844464"/>
            <a:ext cx="11406652" cy="5262979"/>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    </a:t>
            </a:r>
            <a:r>
              <a:rPr lang="en-US" altLang="zh-CN" sz="2800" dirty="0" smtClean="0"/>
              <a:t>[</a:t>
            </a:r>
            <a:r>
              <a:rPr lang="zh-CN" altLang="zh-CN" sz="2800" dirty="0"/>
              <a:t>强者优先规律</a:t>
            </a:r>
            <a:r>
              <a:rPr lang="en-US" altLang="zh-CN" sz="2800" dirty="0"/>
              <a:t>]</a:t>
            </a:r>
            <a:r>
              <a:rPr lang="zh-CN" altLang="zh-CN" sz="2800" dirty="0"/>
              <a:t>今有下列三个氧化还原反应</a:t>
            </a:r>
            <a:r>
              <a:rPr lang="en-US" altLang="zh-CN" sz="2800" dirty="0"/>
              <a:t>:</a:t>
            </a:r>
            <a:endParaRPr lang="zh-CN" altLang="zh-CN" sz="2800" dirty="0"/>
          </a:p>
          <a:p>
            <a:pPr>
              <a:lnSpc>
                <a:spcPct val="150000"/>
              </a:lnSpc>
            </a:pPr>
            <a:r>
              <a:rPr lang="en-US" altLang="zh-CN" sz="2800" dirty="0"/>
              <a:t>2FeCl</a:t>
            </a:r>
            <a:r>
              <a:rPr lang="en-US" altLang="zh-CN" sz="2800" baseline="-25000" dirty="0"/>
              <a:t>3</a:t>
            </a:r>
            <a:r>
              <a:rPr lang="en-US" altLang="zh-CN" sz="2800" dirty="0"/>
              <a:t>+2KI           2FeCl</a:t>
            </a:r>
            <a:r>
              <a:rPr lang="en-US" altLang="zh-CN" sz="2800" baseline="-25000" dirty="0"/>
              <a:t>2</a:t>
            </a:r>
            <a:r>
              <a:rPr lang="en-US" altLang="zh-CN" sz="2800" dirty="0"/>
              <a:t>+2KCl+I</a:t>
            </a:r>
            <a:r>
              <a:rPr lang="en-US" altLang="zh-CN" sz="2800" baseline="-25000" dirty="0"/>
              <a:t>2</a:t>
            </a:r>
            <a:endParaRPr lang="zh-CN" altLang="zh-CN" sz="2800" dirty="0"/>
          </a:p>
          <a:p>
            <a:pPr>
              <a:lnSpc>
                <a:spcPct val="150000"/>
              </a:lnSpc>
            </a:pPr>
            <a:r>
              <a:rPr lang="en-US" altLang="zh-CN" sz="2800" dirty="0"/>
              <a:t>2FeCl</a:t>
            </a:r>
            <a:r>
              <a:rPr lang="en-US" altLang="zh-CN" sz="2800" baseline="-25000" dirty="0"/>
              <a:t>2</a:t>
            </a:r>
            <a:r>
              <a:rPr lang="en-US" altLang="zh-CN" sz="2800" dirty="0"/>
              <a:t>+Cl</a:t>
            </a:r>
            <a:r>
              <a:rPr lang="en-US" altLang="zh-CN" sz="2800" baseline="-25000" dirty="0"/>
              <a:t>2               </a:t>
            </a:r>
            <a:r>
              <a:rPr lang="en-US" altLang="zh-CN" sz="2800" dirty="0"/>
              <a:t>2FeCl</a:t>
            </a:r>
            <a:r>
              <a:rPr lang="en-US" altLang="zh-CN" sz="2800" baseline="-25000" dirty="0"/>
              <a:t>3</a:t>
            </a:r>
            <a:endParaRPr lang="zh-CN" altLang="zh-CN" sz="2800" dirty="0"/>
          </a:p>
          <a:p>
            <a:pPr>
              <a:lnSpc>
                <a:spcPct val="150000"/>
              </a:lnSpc>
            </a:pPr>
            <a:r>
              <a:rPr lang="en-US" altLang="zh-CN" sz="2800" dirty="0"/>
              <a:t>2KMnO</a:t>
            </a:r>
            <a:r>
              <a:rPr lang="en-US" altLang="zh-CN" sz="2800" baseline="-25000" dirty="0"/>
              <a:t>4</a:t>
            </a:r>
            <a:r>
              <a:rPr lang="en-US" altLang="zh-CN" sz="2800" dirty="0"/>
              <a:t>+16HCl          2KCl+2MnCl</a:t>
            </a:r>
            <a:r>
              <a:rPr lang="en-US" altLang="zh-CN" sz="2800" baseline="-25000" dirty="0"/>
              <a:t>2</a:t>
            </a:r>
            <a:r>
              <a:rPr lang="en-US" altLang="zh-CN" sz="2800" dirty="0"/>
              <a:t>+5Cl</a:t>
            </a:r>
            <a:r>
              <a:rPr lang="en-US" altLang="zh-CN" sz="2800" baseline="-25000" dirty="0"/>
              <a:t>2</a:t>
            </a:r>
            <a:r>
              <a:rPr lang="en-US" altLang="zh-CN" sz="2800" dirty="0"/>
              <a:t>↑+8H</a:t>
            </a:r>
            <a:r>
              <a:rPr lang="en-US" altLang="zh-CN" sz="2800" baseline="-25000" dirty="0"/>
              <a:t>2</a:t>
            </a:r>
            <a:r>
              <a:rPr lang="en-US" altLang="zh-CN" sz="2800" dirty="0"/>
              <a:t>O</a:t>
            </a:r>
            <a:endParaRPr lang="zh-CN" altLang="zh-CN" sz="2800" dirty="0"/>
          </a:p>
          <a:p>
            <a:pPr>
              <a:lnSpc>
                <a:spcPct val="150000"/>
              </a:lnSpc>
            </a:pPr>
            <a:r>
              <a:rPr lang="zh-CN" altLang="zh-CN" sz="2800" dirty="0"/>
              <a:t>若某溶液中含有</a:t>
            </a:r>
            <a:r>
              <a:rPr lang="en-US" altLang="zh-CN" sz="2800" dirty="0"/>
              <a:t>Fe</a:t>
            </a:r>
            <a:r>
              <a:rPr lang="en-US" altLang="zh-CN" sz="2800" baseline="30000" dirty="0"/>
              <a:t>2+</a:t>
            </a:r>
            <a:r>
              <a:rPr lang="zh-CN" altLang="zh-CN" sz="2800" dirty="0"/>
              <a:t>、</a:t>
            </a:r>
            <a:r>
              <a:rPr lang="en-US" altLang="zh-CN" sz="2800" dirty="0"/>
              <a:t>Cl</a:t>
            </a:r>
            <a:r>
              <a:rPr lang="en-US" altLang="zh-CN" sz="2800" baseline="30000" dirty="0"/>
              <a:t>-</a:t>
            </a:r>
            <a:r>
              <a:rPr lang="zh-CN" altLang="zh-CN" sz="2800" dirty="0"/>
              <a:t>和</a:t>
            </a:r>
            <a:r>
              <a:rPr lang="en-US" altLang="zh-CN" sz="2800" dirty="0"/>
              <a:t>I</a:t>
            </a:r>
            <a:r>
              <a:rPr lang="en-US" altLang="zh-CN" sz="2800" baseline="30000" dirty="0"/>
              <a:t>-</a:t>
            </a:r>
            <a:r>
              <a:rPr lang="en-US" altLang="zh-CN" sz="2800" dirty="0"/>
              <a:t>,</a:t>
            </a:r>
            <a:r>
              <a:rPr lang="zh-CN" altLang="zh-CN" sz="2800" dirty="0"/>
              <a:t>要除去</a:t>
            </a:r>
            <a:r>
              <a:rPr lang="en-US" altLang="zh-CN" sz="2800" dirty="0"/>
              <a:t>I</a:t>
            </a:r>
            <a:r>
              <a:rPr lang="en-US" altLang="zh-CN" sz="2800" baseline="30000" dirty="0"/>
              <a:t>-</a:t>
            </a:r>
            <a:r>
              <a:rPr lang="zh-CN" altLang="zh-CN" sz="2800" dirty="0"/>
              <a:t>而不氧化</a:t>
            </a:r>
            <a:r>
              <a:rPr lang="en-US" altLang="zh-CN" sz="2800" dirty="0"/>
              <a:t>Fe</a:t>
            </a:r>
            <a:r>
              <a:rPr lang="en-US" altLang="zh-CN" sz="2800" baseline="30000" dirty="0"/>
              <a:t>2+</a:t>
            </a:r>
            <a:r>
              <a:rPr lang="zh-CN" altLang="zh-CN" sz="2800" dirty="0"/>
              <a:t>和</a:t>
            </a:r>
            <a:r>
              <a:rPr lang="en-US" altLang="zh-CN" sz="2800" dirty="0"/>
              <a:t>Cl</a:t>
            </a:r>
            <a:r>
              <a:rPr lang="en-US" altLang="zh-CN" sz="2800" baseline="30000" dirty="0"/>
              <a:t>-</a:t>
            </a:r>
            <a:r>
              <a:rPr lang="en-US" altLang="zh-CN" sz="2800" dirty="0"/>
              <a:t>,</a:t>
            </a:r>
            <a:r>
              <a:rPr lang="zh-CN" altLang="zh-CN" sz="2800" dirty="0"/>
              <a:t>可以加入的试剂是</a:t>
            </a:r>
          </a:p>
          <a:p>
            <a:pPr>
              <a:lnSpc>
                <a:spcPct val="150000"/>
              </a:lnSpc>
            </a:pPr>
            <a:r>
              <a:rPr lang="en-US" altLang="zh-CN" sz="2800" dirty="0"/>
              <a:t>A.Cl</a:t>
            </a:r>
            <a:r>
              <a:rPr lang="en-US" altLang="zh-CN" sz="2800" baseline="-25000" dirty="0"/>
              <a:t>2</a:t>
            </a:r>
            <a:r>
              <a:rPr lang="en-US" altLang="zh-CN" sz="2800" dirty="0"/>
              <a:t>	          B.KMnO</a:t>
            </a:r>
            <a:r>
              <a:rPr lang="en-US" altLang="zh-CN" sz="2800" baseline="-25000" dirty="0"/>
              <a:t>4                   </a:t>
            </a:r>
            <a:r>
              <a:rPr lang="en-US" altLang="zh-CN" sz="2800" dirty="0"/>
              <a:t>C.FeCl</a:t>
            </a:r>
            <a:r>
              <a:rPr lang="en-US" altLang="zh-CN" sz="2800" baseline="-25000" dirty="0"/>
              <a:t>3</a:t>
            </a:r>
            <a:r>
              <a:rPr lang="en-US" altLang="zh-CN" sz="2800" dirty="0"/>
              <a:t>	</a:t>
            </a:r>
            <a:r>
              <a:rPr lang="en-US" altLang="zh-CN" sz="2800" dirty="0" err="1"/>
              <a:t>D.HCl</a:t>
            </a:r>
            <a:endParaRPr lang="zh-CN" altLang="zh-CN" sz="2800" dirty="0"/>
          </a:p>
          <a:p>
            <a:pPr>
              <a:lnSpc>
                <a:spcPct val="150000"/>
              </a:lnSpc>
            </a:pPr>
            <a:endParaRPr lang="zh-CN" altLang="zh-CN" sz="2800" dirty="0"/>
          </a:p>
        </p:txBody>
      </p:sp>
      <p:sp>
        <p:nvSpPr>
          <p:cNvPr id="18" name="矩形 17">
            <a:extLst>
              <a:ext uri="{FF2B5EF4-FFF2-40B4-BE49-F238E27FC236}">
                <a16:creationId xmlns="" xmlns:a16="http://schemas.microsoft.com/office/drawing/2014/main" id="{5465BC24-CD85-454A-9EE3-09F4DF4E210B}"/>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6" name="图片 15">
            <a:extLst>
              <a:ext uri="{FF2B5EF4-FFF2-40B4-BE49-F238E27FC236}">
                <a16:creationId xmlns="" xmlns:a16="http://schemas.microsoft.com/office/drawing/2014/main" id="{272DE570-22DD-4D8A-BC15-5AF1733BC2CA}"/>
              </a:ext>
            </a:extLst>
          </p:cNvPr>
          <p:cNvPicPr/>
          <p:nvPr/>
        </p:nvPicPr>
        <p:blipFill>
          <a:blip r:embed="rId2"/>
          <a:stretch>
            <a:fillRect/>
          </a:stretch>
        </p:blipFill>
        <p:spPr>
          <a:xfrm>
            <a:off x="2394857" y="1685472"/>
            <a:ext cx="626138" cy="360998"/>
          </a:xfrm>
          <a:prstGeom prst="rect">
            <a:avLst/>
          </a:prstGeom>
        </p:spPr>
      </p:pic>
      <p:pic>
        <p:nvPicPr>
          <p:cNvPr id="21" name="图片 20">
            <a:extLst>
              <a:ext uri="{FF2B5EF4-FFF2-40B4-BE49-F238E27FC236}">
                <a16:creationId xmlns="" xmlns:a16="http://schemas.microsoft.com/office/drawing/2014/main" id="{1F5B9619-6909-430A-82EA-7C6CBF1AF19F}"/>
              </a:ext>
            </a:extLst>
          </p:cNvPr>
          <p:cNvPicPr/>
          <p:nvPr/>
        </p:nvPicPr>
        <p:blipFill>
          <a:blip r:embed="rId2"/>
          <a:stretch>
            <a:fillRect/>
          </a:stretch>
        </p:blipFill>
        <p:spPr>
          <a:xfrm>
            <a:off x="2206171" y="2338615"/>
            <a:ext cx="626138" cy="360998"/>
          </a:xfrm>
          <a:prstGeom prst="rect">
            <a:avLst/>
          </a:prstGeom>
        </p:spPr>
      </p:pic>
      <p:pic>
        <p:nvPicPr>
          <p:cNvPr id="22" name="图片 21">
            <a:extLst>
              <a:ext uri="{FF2B5EF4-FFF2-40B4-BE49-F238E27FC236}">
                <a16:creationId xmlns="" xmlns:a16="http://schemas.microsoft.com/office/drawing/2014/main" id="{E8DDCB8E-6A95-415E-AB72-9A8534284708}"/>
              </a:ext>
            </a:extLst>
          </p:cNvPr>
          <p:cNvPicPr/>
          <p:nvPr/>
        </p:nvPicPr>
        <p:blipFill>
          <a:blip r:embed="rId2"/>
          <a:stretch>
            <a:fillRect/>
          </a:stretch>
        </p:blipFill>
        <p:spPr>
          <a:xfrm>
            <a:off x="3077028" y="2977243"/>
            <a:ext cx="626138" cy="360998"/>
          </a:xfrm>
          <a:prstGeom prst="rect">
            <a:avLst/>
          </a:prstGeom>
        </p:spPr>
      </p:pic>
    </p:spTree>
    <p:extLst>
      <p:ext uri="{BB962C8B-B14F-4D97-AF65-F5344CB8AC3E}">
        <p14:creationId xmlns:p14="http://schemas.microsoft.com/office/powerpoint/2010/main" val="2138349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372870"/>
            <a:ext cx="11723911"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endParaRPr lang="zh-CN" altLang="zh-CN" sz="2800" dirty="0"/>
          </a:p>
        </p:txBody>
      </p:sp>
      <p:sp>
        <p:nvSpPr>
          <p:cNvPr id="13" name="矩形 12">
            <a:extLst>
              <a:ext uri="{FF2B5EF4-FFF2-40B4-BE49-F238E27FC236}">
                <a16:creationId xmlns="" xmlns:a16="http://schemas.microsoft.com/office/drawing/2014/main" id="{20B1DC5A-89C3-4E5B-BB0B-97F748A5ADA8}"/>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4" name="H3.jpg" descr="id:2147517524;FounderCES">
            <a:extLst>
              <a:ext uri="{FF2B5EF4-FFF2-40B4-BE49-F238E27FC236}">
                <a16:creationId xmlns="" xmlns:a16="http://schemas.microsoft.com/office/drawing/2014/main" id="{0A156155-812D-4D40-BD4F-E2D8E4798195}"/>
              </a:ext>
            </a:extLst>
          </p:cNvPr>
          <p:cNvPicPr/>
          <p:nvPr/>
        </p:nvPicPr>
        <p:blipFill>
          <a:blip r:embed="rId2"/>
          <a:stretch>
            <a:fillRect/>
          </a:stretch>
        </p:blipFill>
        <p:spPr>
          <a:xfrm>
            <a:off x="3022633" y="1532029"/>
            <a:ext cx="6146734" cy="2836772"/>
          </a:xfrm>
          <a:prstGeom prst="rect">
            <a:avLst/>
          </a:prstGeom>
        </p:spPr>
      </p:pic>
    </p:spTree>
    <p:extLst>
      <p:ext uri="{BB962C8B-B14F-4D97-AF65-F5344CB8AC3E}">
        <p14:creationId xmlns:p14="http://schemas.microsoft.com/office/powerpoint/2010/main" val="573411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372870"/>
            <a:ext cx="11723911" cy="3970318"/>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要寻找一种氧化剂</a:t>
            </a:r>
            <a:r>
              <a:rPr lang="en-US" altLang="zh-CN" sz="2800" dirty="0"/>
              <a:t>,</a:t>
            </a:r>
            <a:r>
              <a:rPr lang="zh-CN" altLang="zh-CN" sz="2800" dirty="0"/>
              <a:t>其氧化性应比</a:t>
            </a:r>
            <a:r>
              <a:rPr lang="en-US" altLang="zh-CN" sz="2800" dirty="0"/>
              <a:t>I</a:t>
            </a:r>
            <a:r>
              <a:rPr lang="en-US" altLang="zh-CN" sz="2800" baseline="-25000" dirty="0"/>
              <a:t>2</a:t>
            </a:r>
            <a:r>
              <a:rPr lang="zh-CN" altLang="zh-CN" sz="2800" dirty="0"/>
              <a:t>的强</a:t>
            </a:r>
            <a:r>
              <a:rPr lang="en-US" altLang="zh-CN" sz="2800" dirty="0"/>
              <a:t>,</a:t>
            </a:r>
            <a:r>
              <a:rPr lang="zh-CN" altLang="zh-CN" sz="2800" dirty="0"/>
              <a:t>比</a:t>
            </a:r>
            <a:r>
              <a:rPr lang="en-US" altLang="zh-CN" sz="2800" dirty="0"/>
              <a:t>Cl</a:t>
            </a:r>
            <a:r>
              <a:rPr lang="en-US" altLang="zh-CN" sz="2800" baseline="-25000" dirty="0"/>
              <a:t>2</a:t>
            </a:r>
            <a:r>
              <a:rPr lang="zh-CN" altLang="zh-CN" sz="2800" dirty="0"/>
              <a:t>和</a:t>
            </a:r>
            <a:r>
              <a:rPr lang="en-US" altLang="zh-CN" sz="2800" dirty="0"/>
              <a:t>Fe</a:t>
            </a:r>
            <a:r>
              <a:rPr lang="en-US" altLang="zh-CN" sz="2800" baseline="30000" dirty="0"/>
              <a:t>3+</a:t>
            </a:r>
            <a:r>
              <a:rPr lang="zh-CN" altLang="zh-CN" sz="2800" dirty="0"/>
              <a:t>的弱</a:t>
            </a:r>
            <a:r>
              <a:rPr lang="en-US" altLang="zh-CN" sz="2800" dirty="0"/>
              <a:t>(</a:t>
            </a:r>
            <a:r>
              <a:rPr lang="zh-CN" altLang="zh-CN" sz="2800" dirty="0"/>
              <a:t>也可和</a:t>
            </a:r>
            <a:r>
              <a:rPr lang="en-US" altLang="zh-CN" sz="2800" dirty="0"/>
              <a:t>Fe</a:t>
            </a:r>
            <a:r>
              <a:rPr lang="en-US" altLang="zh-CN" sz="2800" baseline="30000" dirty="0"/>
              <a:t>3+</a:t>
            </a:r>
            <a:r>
              <a:rPr lang="zh-CN" altLang="zh-CN" sz="2800" dirty="0"/>
              <a:t>的氧化性相当</a:t>
            </a:r>
            <a:r>
              <a:rPr lang="en-US" altLang="zh-CN" sz="2800" dirty="0"/>
              <a:t>)</a:t>
            </a:r>
            <a:r>
              <a:rPr lang="zh-CN" altLang="zh-CN" sz="2800" dirty="0"/>
              <a:t>。由题给三个氧化还原反应可推知</a:t>
            </a:r>
            <a:r>
              <a:rPr lang="en-US" altLang="zh-CN" sz="2800" dirty="0"/>
              <a:t>,</a:t>
            </a:r>
            <a:r>
              <a:rPr lang="zh-CN" altLang="zh-CN" sz="2800" dirty="0"/>
              <a:t>氧化性</a:t>
            </a:r>
            <a:r>
              <a:rPr lang="en-US" altLang="zh-CN" sz="2800" dirty="0"/>
              <a:t>:KMnO</a:t>
            </a:r>
            <a:r>
              <a:rPr lang="en-US" altLang="zh-CN" sz="2800" baseline="-25000" dirty="0"/>
              <a:t>4</a:t>
            </a:r>
            <a:r>
              <a:rPr lang="en-US" altLang="zh-CN" sz="2800" dirty="0"/>
              <a:t>&gt;Cl</a:t>
            </a:r>
            <a:r>
              <a:rPr lang="en-US" altLang="zh-CN" sz="2800" baseline="-25000" dirty="0"/>
              <a:t>2</a:t>
            </a:r>
            <a:r>
              <a:rPr lang="en-US" altLang="zh-CN" sz="2800" dirty="0"/>
              <a:t>&gt;FeCl</a:t>
            </a:r>
            <a:r>
              <a:rPr lang="en-US" altLang="zh-CN" sz="2800" baseline="-25000" dirty="0"/>
              <a:t>3</a:t>
            </a:r>
            <a:r>
              <a:rPr lang="en-US" altLang="zh-CN" sz="2800" dirty="0"/>
              <a:t>&gt;I</a:t>
            </a:r>
            <a:r>
              <a:rPr lang="en-US" altLang="zh-CN" sz="2800" baseline="-25000" dirty="0"/>
              <a:t>2</a:t>
            </a:r>
            <a:r>
              <a:rPr lang="en-US" altLang="zh-CN" sz="2800" dirty="0"/>
              <a:t>,</a:t>
            </a:r>
            <a:r>
              <a:rPr lang="zh-CN" altLang="zh-CN" sz="2800" dirty="0"/>
              <a:t>还原性</a:t>
            </a:r>
            <a:r>
              <a:rPr lang="en-US" altLang="zh-CN" sz="2800" dirty="0"/>
              <a:t>:I</a:t>
            </a:r>
            <a:r>
              <a:rPr lang="en-US" altLang="zh-CN" sz="2800" baseline="30000" dirty="0"/>
              <a:t>-</a:t>
            </a:r>
            <a:r>
              <a:rPr lang="en-US" altLang="zh-CN" sz="2800" dirty="0"/>
              <a:t>&gt;Fe</a:t>
            </a:r>
            <a:r>
              <a:rPr lang="en-US" altLang="zh-CN" sz="2800" baseline="30000" dirty="0"/>
              <a:t>2+</a:t>
            </a:r>
            <a:r>
              <a:rPr lang="en-US" altLang="zh-CN" sz="2800" dirty="0"/>
              <a:t>&gt;Cl</a:t>
            </a:r>
            <a:r>
              <a:rPr lang="en-US" altLang="zh-CN" sz="2800" baseline="30000" dirty="0"/>
              <a:t>-</a:t>
            </a:r>
            <a:r>
              <a:rPr lang="en-US" altLang="zh-CN" sz="2800" dirty="0"/>
              <a:t>&gt;Mn</a:t>
            </a:r>
            <a:r>
              <a:rPr lang="en-US" altLang="zh-CN" sz="2800" baseline="30000" dirty="0"/>
              <a:t>2+</a:t>
            </a:r>
            <a:r>
              <a:rPr lang="zh-CN" altLang="zh-CN" sz="2800" dirty="0"/>
              <a:t>。加入氧化剂反应</a:t>
            </a:r>
            <a:r>
              <a:rPr lang="en-US" altLang="zh-CN" sz="2800" dirty="0"/>
              <a:t>,</a:t>
            </a:r>
            <a:r>
              <a:rPr lang="zh-CN" altLang="zh-CN" sz="2800" dirty="0"/>
              <a:t>反应过程分别为</a:t>
            </a:r>
            <a:r>
              <a:rPr lang="en-US" altLang="zh-CN" sz="2800" dirty="0"/>
              <a:t>Cl</a:t>
            </a:r>
            <a:r>
              <a:rPr lang="en-US" altLang="zh-CN" sz="2800" baseline="-25000" dirty="0"/>
              <a:t>2            </a:t>
            </a:r>
            <a:r>
              <a:rPr lang="zh-CN" altLang="zh-CN" sz="2800" dirty="0"/>
              <a:t>氧化</a:t>
            </a:r>
            <a:r>
              <a:rPr lang="en-US" altLang="zh-CN" sz="2800" dirty="0"/>
              <a:t>I</a:t>
            </a:r>
            <a:r>
              <a:rPr lang="en-US" altLang="zh-CN" sz="2800" baseline="30000" dirty="0"/>
              <a:t>-</a:t>
            </a:r>
            <a:r>
              <a:rPr lang="zh-CN" altLang="zh-CN" sz="2800" dirty="0"/>
              <a:t>生成</a:t>
            </a:r>
            <a:r>
              <a:rPr lang="en-US" altLang="zh-CN" sz="2800" dirty="0"/>
              <a:t>I</a:t>
            </a:r>
            <a:r>
              <a:rPr lang="en-US" altLang="zh-CN" sz="2800" baseline="-25000" dirty="0"/>
              <a:t>2            </a:t>
            </a:r>
            <a:r>
              <a:rPr lang="en-US" altLang="zh-CN" sz="2800" dirty="0"/>
              <a:t>Cl</a:t>
            </a:r>
            <a:r>
              <a:rPr lang="en-US" altLang="zh-CN" sz="2800" baseline="-25000" dirty="0"/>
              <a:t>2</a:t>
            </a:r>
            <a:r>
              <a:rPr lang="zh-CN" altLang="zh-CN" sz="2800" dirty="0"/>
              <a:t>过量将氧化</a:t>
            </a:r>
            <a:r>
              <a:rPr lang="en-US" altLang="zh-CN" sz="2800" dirty="0"/>
              <a:t>Fe</a:t>
            </a:r>
            <a:r>
              <a:rPr lang="en-US" altLang="zh-CN" sz="2800" baseline="30000" dirty="0"/>
              <a:t>2+</a:t>
            </a:r>
            <a:r>
              <a:rPr lang="en-US" altLang="zh-CN" sz="2800" dirty="0"/>
              <a:t>;KMnO</a:t>
            </a:r>
            <a:r>
              <a:rPr lang="en-US" altLang="zh-CN" sz="2800" baseline="-25000" dirty="0"/>
              <a:t>4               </a:t>
            </a:r>
            <a:r>
              <a:rPr lang="zh-CN" altLang="zh-CN" sz="2800" dirty="0"/>
              <a:t>氧化</a:t>
            </a:r>
            <a:r>
              <a:rPr lang="en-US" altLang="zh-CN" sz="2800" dirty="0"/>
              <a:t>I</a:t>
            </a:r>
            <a:r>
              <a:rPr lang="en-US" altLang="zh-CN" sz="2800" baseline="30000" dirty="0"/>
              <a:t>-</a:t>
            </a:r>
            <a:r>
              <a:rPr lang="zh-CN" altLang="zh-CN" sz="2800" dirty="0"/>
              <a:t>生成</a:t>
            </a:r>
            <a:r>
              <a:rPr lang="en-US" altLang="zh-CN" sz="2800" dirty="0"/>
              <a:t>I</a:t>
            </a:r>
            <a:r>
              <a:rPr lang="en-US" altLang="zh-CN" sz="2800" baseline="-25000" dirty="0"/>
              <a:t>2             </a:t>
            </a:r>
            <a:r>
              <a:rPr lang="en-US" altLang="zh-CN" sz="2800" dirty="0"/>
              <a:t>KMnO</a:t>
            </a:r>
            <a:r>
              <a:rPr lang="en-US" altLang="zh-CN" sz="2800" baseline="-25000" dirty="0"/>
              <a:t>4</a:t>
            </a:r>
            <a:r>
              <a:rPr lang="zh-CN" altLang="zh-CN" sz="2800" dirty="0"/>
              <a:t>过量将氧化</a:t>
            </a:r>
            <a:r>
              <a:rPr lang="en-US" altLang="zh-CN" sz="2800" dirty="0"/>
              <a:t>Fe</a:t>
            </a:r>
            <a:r>
              <a:rPr lang="en-US" altLang="zh-CN" sz="2800" baseline="30000" dirty="0"/>
              <a:t>2+</a:t>
            </a:r>
            <a:r>
              <a:rPr lang="zh-CN" altLang="zh-CN" sz="2800" dirty="0"/>
              <a:t>、</a:t>
            </a:r>
            <a:r>
              <a:rPr lang="en-US" altLang="zh-CN" sz="2800" dirty="0"/>
              <a:t>Cl</a:t>
            </a:r>
            <a:r>
              <a:rPr lang="en-US" altLang="zh-CN" sz="2800" baseline="30000" dirty="0"/>
              <a:t>-</a:t>
            </a:r>
            <a:r>
              <a:rPr lang="en-US" altLang="zh-CN" sz="2800" dirty="0"/>
              <a:t>;Fe</a:t>
            </a:r>
            <a:r>
              <a:rPr lang="en-US" altLang="zh-CN" sz="2800" baseline="30000" dirty="0"/>
              <a:t>3+             </a:t>
            </a:r>
            <a:r>
              <a:rPr lang="zh-CN" altLang="zh-CN" sz="2800" dirty="0"/>
              <a:t>氧化</a:t>
            </a:r>
            <a:r>
              <a:rPr lang="en-US" altLang="zh-CN" sz="2800" dirty="0"/>
              <a:t>I</a:t>
            </a:r>
            <a:r>
              <a:rPr lang="en-US" altLang="zh-CN" sz="2800" baseline="30000" dirty="0"/>
              <a:t>-</a:t>
            </a:r>
            <a:r>
              <a:rPr lang="zh-CN" altLang="zh-CN" sz="2800" dirty="0"/>
              <a:t>生成</a:t>
            </a:r>
            <a:r>
              <a:rPr lang="en-US" altLang="zh-CN" sz="2800" dirty="0"/>
              <a:t>I</a:t>
            </a:r>
            <a:r>
              <a:rPr lang="en-US" altLang="zh-CN" sz="2800" baseline="-25000" dirty="0"/>
              <a:t>2           </a:t>
            </a:r>
            <a:r>
              <a:rPr lang="en-US" altLang="zh-CN" sz="2800" dirty="0"/>
              <a:t>Fe</a:t>
            </a:r>
            <a:r>
              <a:rPr lang="en-US" altLang="zh-CN" sz="2800" baseline="30000" dirty="0"/>
              <a:t>3+</a:t>
            </a:r>
            <a:r>
              <a:rPr lang="zh-CN" altLang="zh-CN" sz="2800" dirty="0"/>
              <a:t>只氧化</a:t>
            </a:r>
            <a:r>
              <a:rPr lang="en-US" altLang="zh-CN" sz="2800" dirty="0"/>
              <a:t>I</a:t>
            </a:r>
            <a:r>
              <a:rPr lang="en-US" altLang="zh-CN" sz="2800" baseline="30000" dirty="0"/>
              <a:t>-</a:t>
            </a:r>
            <a:r>
              <a:rPr lang="zh-CN" altLang="zh-CN" sz="2800" dirty="0"/>
              <a:t>不能氧化</a:t>
            </a:r>
            <a:r>
              <a:rPr lang="en-US" altLang="zh-CN" sz="2800" dirty="0"/>
              <a:t>Fe</a:t>
            </a:r>
            <a:r>
              <a:rPr lang="en-US" altLang="zh-CN" sz="2800" baseline="30000" dirty="0"/>
              <a:t>2+</a:t>
            </a:r>
            <a:r>
              <a:rPr lang="zh-CN" altLang="zh-CN" sz="2800" dirty="0"/>
              <a:t>。</a:t>
            </a:r>
          </a:p>
        </p:txBody>
      </p:sp>
      <p:sp>
        <p:nvSpPr>
          <p:cNvPr id="16" name="矩形 15">
            <a:extLst>
              <a:ext uri="{FF2B5EF4-FFF2-40B4-BE49-F238E27FC236}">
                <a16:creationId xmlns="" xmlns:a16="http://schemas.microsoft.com/office/drawing/2014/main" id="{6341D507-A5DB-4C15-AB25-83F57B478009}"/>
              </a:ext>
            </a:extLst>
          </p:cNvPr>
          <p:cNvSpPr/>
          <p:nvPr/>
        </p:nvSpPr>
        <p:spPr>
          <a:xfrm>
            <a:off x="234044" y="4397139"/>
            <a:ext cx="11723912"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20B1DC5A-89C3-4E5B-BB0B-97F748A5ADA8}"/>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4" name="图片 13">
            <a:extLst>
              <a:ext uri="{FF2B5EF4-FFF2-40B4-BE49-F238E27FC236}">
                <a16:creationId xmlns="" xmlns:a16="http://schemas.microsoft.com/office/drawing/2014/main" id="{25DA0CED-1441-41FC-9C7A-9F965C656D43}"/>
              </a:ext>
            </a:extLst>
          </p:cNvPr>
          <p:cNvPicPr/>
          <p:nvPr/>
        </p:nvPicPr>
        <p:blipFill>
          <a:blip r:embed="rId2"/>
          <a:stretch>
            <a:fillRect/>
          </a:stretch>
        </p:blipFill>
        <p:spPr>
          <a:xfrm>
            <a:off x="2274571" y="2394312"/>
            <a:ext cx="555716" cy="555716"/>
          </a:xfrm>
          <a:prstGeom prst="rect">
            <a:avLst/>
          </a:prstGeom>
        </p:spPr>
      </p:pic>
      <p:pic>
        <p:nvPicPr>
          <p:cNvPr id="17" name="图片 16">
            <a:extLst>
              <a:ext uri="{FF2B5EF4-FFF2-40B4-BE49-F238E27FC236}">
                <a16:creationId xmlns="" xmlns:a16="http://schemas.microsoft.com/office/drawing/2014/main" id="{68A99192-B239-43FC-A15B-31D06A9106D1}"/>
              </a:ext>
            </a:extLst>
          </p:cNvPr>
          <p:cNvPicPr/>
          <p:nvPr/>
        </p:nvPicPr>
        <p:blipFill>
          <a:blip r:embed="rId2"/>
          <a:stretch>
            <a:fillRect/>
          </a:stretch>
        </p:blipFill>
        <p:spPr>
          <a:xfrm>
            <a:off x="4814571" y="2394312"/>
            <a:ext cx="555716" cy="555716"/>
          </a:xfrm>
          <a:prstGeom prst="rect">
            <a:avLst/>
          </a:prstGeom>
        </p:spPr>
      </p:pic>
      <p:pic>
        <p:nvPicPr>
          <p:cNvPr id="18" name="图片 17">
            <a:extLst>
              <a:ext uri="{FF2B5EF4-FFF2-40B4-BE49-F238E27FC236}">
                <a16:creationId xmlns="" xmlns:a16="http://schemas.microsoft.com/office/drawing/2014/main" id="{4768326A-F587-4841-8B6C-F0DD13BB04CD}"/>
              </a:ext>
            </a:extLst>
          </p:cNvPr>
          <p:cNvPicPr/>
          <p:nvPr/>
        </p:nvPicPr>
        <p:blipFill>
          <a:blip r:embed="rId2"/>
          <a:stretch>
            <a:fillRect/>
          </a:stretch>
        </p:blipFill>
        <p:spPr>
          <a:xfrm>
            <a:off x="9589771" y="2394312"/>
            <a:ext cx="555716" cy="555716"/>
          </a:xfrm>
          <a:prstGeom prst="rect">
            <a:avLst/>
          </a:prstGeom>
        </p:spPr>
      </p:pic>
      <p:pic>
        <p:nvPicPr>
          <p:cNvPr id="19" name="图片 18">
            <a:extLst>
              <a:ext uri="{FF2B5EF4-FFF2-40B4-BE49-F238E27FC236}">
                <a16:creationId xmlns="" xmlns:a16="http://schemas.microsoft.com/office/drawing/2014/main" id="{129039BC-A9E6-4FE4-8398-32CC2BD74EA2}"/>
              </a:ext>
            </a:extLst>
          </p:cNvPr>
          <p:cNvPicPr/>
          <p:nvPr/>
        </p:nvPicPr>
        <p:blipFill>
          <a:blip r:embed="rId2"/>
          <a:stretch>
            <a:fillRect/>
          </a:stretch>
        </p:blipFill>
        <p:spPr>
          <a:xfrm>
            <a:off x="953771" y="3076483"/>
            <a:ext cx="555716" cy="555716"/>
          </a:xfrm>
          <a:prstGeom prst="rect">
            <a:avLst/>
          </a:prstGeom>
        </p:spPr>
      </p:pic>
      <p:pic>
        <p:nvPicPr>
          <p:cNvPr id="20" name="图片 19">
            <a:extLst>
              <a:ext uri="{FF2B5EF4-FFF2-40B4-BE49-F238E27FC236}">
                <a16:creationId xmlns="" xmlns:a16="http://schemas.microsoft.com/office/drawing/2014/main" id="{9C90541C-AAA2-47E9-83F7-855EE72F8837}"/>
              </a:ext>
            </a:extLst>
          </p:cNvPr>
          <p:cNvPicPr/>
          <p:nvPr/>
        </p:nvPicPr>
        <p:blipFill>
          <a:blip r:embed="rId2"/>
          <a:stretch>
            <a:fillRect/>
          </a:stretch>
        </p:blipFill>
        <p:spPr>
          <a:xfrm>
            <a:off x="6774000" y="3076483"/>
            <a:ext cx="555716" cy="555716"/>
          </a:xfrm>
          <a:prstGeom prst="rect">
            <a:avLst/>
          </a:prstGeom>
        </p:spPr>
      </p:pic>
      <p:pic>
        <p:nvPicPr>
          <p:cNvPr id="21" name="图片 20">
            <a:extLst>
              <a:ext uri="{FF2B5EF4-FFF2-40B4-BE49-F238E27FC236}">
                <a16:creationId xmlns="" xmlns:a16="http://schemas.microsoft.com/office/drawing/2014/main" id="{774BC546-41E8-4A20-8EEA-2E68ECB77445}"/>
              </a:ext>
            </a:extLst>
          </p:cNvPr>
          <p:cNvPicPr/>
          <p:nvPr/>
        </p:nvPicPr>
        <p:blipFill>
          <a:blip r:embed="rId2"/>
          <a:stretch>
            <a:fillRect/>
          </a:stretch>
        </p:blipFill>
        <p:spPr>
          <a:xfrm>
            <a:off x="9299485" y="3076483"/>
            <a:ext cx="555716" cy="555716"/>
          </a:xfrm>
          <a:prstGeom prst="rect">
            <a:avLst/>
          </a:prstGeom>
        </p:spPr>
      </p:pic>
    </p:spTree>
    <p:extLst>
      <p:ext uri="{BB962C8B-B14F-4D97-AF65-F5344CB8AC3E}">
        <p14:creationId xmlns:p14="http://schemas.microsoft.com/office/powerpoint/2010/main" val="85757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949904"/>
            <a:ext cx="11723913" cy="1954894"/>
          </a:xfrm>
          <a:prstGeom prst="rect">
            <a:avLst/>
          </a:prstGeom>
        </p:spPr>
        <p:txBody>
          <a:bodyPr wrap="square">
            <a:spAutoFit/>
          </a:bodyPr>
          <a:lstStyle/>
          <a:p>
            <a:pPr>
              <a:lnSpc>
                <a:spcPct val="150000"/>
              </a:lnSpc>
            </a:pPr>
            <a:r>
              <a:rPr lang="en-US" altLang="zh-CN" sz="2800" dirty="0"/>
              <a:t>1.</a:t>
            </a:r>
            <a:r>
              <a:rPr lang="zh-CN" altLang="zh-CN" sz="2800" dirty="0"/>
              <a:t>了解氧化还原反应的本质。</a:t>
            </a:r>
          </a:p>
          <a:p>
            <a:pPr>
              <a:lnSpc>
                <a:spcPct val="150000"/>
              </a:lnSpc>
            </a:pPr>
            <a:r>
              <a:rPr lang="en-US" altLang="zh-CN" sz="2800" dirty="0"/>
              <a:t>2.</a:t>
            </a:r>
            <a:r>
              <a:rPr lang="zh-CN" altLang="zh-CN" sz="2800" dirty="0"/>
              <a:t>了解常见的氧化还原反应。</a:t>
            </a:r>
          </a:p>
          <a:p>
            <a:pPr>
              <a:lnSpc>
                <a:spcPct val="150000"/>
              </a:lnSpc>
            </a:pPr>
            <a:r>
              <a:rPr lang="en-US" altLang="zh-CN" sz="2800" dirty="0"/>
              <a:t>3.</a:t>
            </a:r>
            <a:r>
              <a:rPr lang="zh-CN" altLang="zh-CN" sz="2800" dirty="0"/>
              <a:t>掌握常见氧化还原反应的配平和相关计算</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372870"/>
            <a:ext cx="11723911" cy="332398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a:t>
            </a: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攻略 </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t>根据强者优先规律</a:t>
            </a:r>
            <a:r>
              <a:rPr lang="en-US" altLang="zh-CN" sz="2800" dirty="0"/>
              <a:t>,</a:t>
            </a:r>
            <a:r>
              <a:rPr lang="zh-CN" altLang="zh-CN" sz="2800" dirty="0"/>
              <a:t>判断物质氧化性</a:t>
            </a:r>
            <a:r>
              <a:rPr lang="en-US" altLang="zh-CN" sz="2800" dirty="0"/>
              <a:t>(</a:t>
            </a:r>
            <a:r>
              <a:rPr lang="zh-CN" altLang="zh-CN" sz="2800" dirty="0"/>
              <a:t>或还原性</a:t>
            </a:r>
            <a:r>
              <a:rPr lang="en-US" altLang="zh-CN" sz="2800" dirty="0"/>
              <a:t>)</a:t>
            </a:r>
            <a:r>
              <a:rPr lang="zh-CN" altLang="zh-CN" sz="2800" dirty="0"/>
              <a:t>的强弱关系后可以快速搞清楚溶液中发生氧化还原反应的先后顺序。在溶液中常见离子的氧化性、还原性有以下规律</a:t>
            </a:r>
            <a:r>
              <a:rPr lang="en-US" altLang="zh-CN" sz="2800" dirty="0"/>
              <a:t>:</a:t>
            </a:r>
            <a:r>
              <a:rPr lang="zh-CN" altLang="zh-CN" sz="2800" dirty="0"/>
              <a:t>还原性</a:t>
            </a:r>
            <a:r>
              <a:rPr lang="en-US" altLang="zh-CN" sz="2800" dirty="0"/>
              <a:t>S</a:t>
            </a:r>
            <a:r>
              <a:rPr lang="en-US" altLang="zh-CN" sz="2800" baseline="30000" dirty="0"/>
              <a:t>2-</a:t>
            </a:r>
            <a:r>
              <a:rPr lang="en-US" altLang="zh-CN" sz="2800" dirty="0"/>
              <a:t>&gt;I</a:t>
            </a:r>
            <a:r>
              <a:rPr lang="en-US" altLang="zh-CN" sz="2800" baseline="30000" dirty="0"/>
              <a:t>-</a:t>
            </a:r>
            <a:r>
              <a:rPr lang="en-US" altLang="zh-CN" sz="2800" dirty="0"/>
              <a:t>&gt;Fe</a:t>
            </a:r>
            <a:r>
              <a:rPr lang="en-US" altLang="zh-CN" sz="2800" baseline="30000" dirty="0"/>
              <a:t>2+</a:t>
            </a:r>
            <a:r>
              <a:rPr lang="en-US" altLang="zh-CN" sz="2800" dirty="0"/>
              <a:t>&gt;Br</a:t>
            </a:r>
            <a:r>
              <a:rPr lang="en-US" altLang="zh-CN" sz="2800" baseline="30000" dirty="0"/>
              <a:t>-</a:t>
            </a:r>
            <a:r>
              <a:rPr lang="en-US" altLang="zh-CN" sz="2800" dirty="0"/>
              <a:t>&gt;Cl</a:t>
            </a:r>
            <a:r>
              <a:rPr lang="en-US" altLang="zh-CN" sz="2800" baseline="30000" dirty="0"/>
              <a:t>-</a:t>
            </a:r>
            <a:r>
              <a:rPr lang="en-US" altLang="zh-CN" sz="2800" dirty="0"/>
              <a:t> ;</a:t>
            </a:r>
            <a:r>
              <a:rPr lang="zh-CN" altLang="zh-CN" sz="2800" dirty="0"/>
              <a:t>氧化性</a:t>
            </a:r>
            <a:r>
              <a:rPr lang="en-US" altLang="zh-CN" sz="2800" dirty="0"/>
              <a:t>Fe</a:t>
            </a:r>
            <a:r>
              <a:rPr lang="en-US" altLang="zh-CN" sz="2800" baseline="30000" dirty="0"/>
              <a:t>3+</a:t>
            </a:r>
            <a:r>
              <a:rPr lang="en-US" altLang="zh-CN" sz="2800" dirty="0"/>
              <a:t>&gt;Cu</a:t>
            </a:r>
            <a:r>
              <a:rPr lang="en-US" altLang="zh-CN" sz="2800" baseline="30000" dirty="0"/>
              <a:t>2+</a:t>
            </a:r>
            <a:r>
              <a:rPr lang="en-US" altLang="zh-CN" sz="2800" dirty="0"/>
              <a:t>&gt;Fe</a:t>
            </a:r>
            <a:r>
              <a:rPr lang="en-US" altLang="zh-CN" sz="2800" baseline="30000" dirty="0"/>
              <a:t>2+</a:t>
            </a:r>
            <a:r>
              <a:rPr lang="zh-CN" altLang="zh-CN" sz="2800" dirty="0"/>
              <a:t>。</a:t>
            </a:r>
          </a:p>
          <a:p>
            <a:pPr>
              <a:lnSpc>
                <a:spcPct val="150000"/>
              </a:lnSpc>
            </a:pPr>
            <a:endParaRPr lang="zh-CN" altLang="zh-CN" sz="2800" dirty="0"/>
          </a:p>
        </p:txBody>
      </p:sp>
      <p:sp>
        <p:nvSpPr>
          <p:cNvPr id="13" name="矩形 12">
            <a:extLst>
              <a:ext uri="{FF2B5EF4-FFF2-40B4-BE49-F238E27FC236}">
                <a16:creationId xmlns="" xmlns:a16="http://schemas.microsoft.com/office/drawing/2014/main" id="{20B1DC5A-89C3-4E5B-BB0B-97F748A5ADA8}"/>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231046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1">
            <a:extLst>
              <a:ext uri="{FF2B5EF4-FFF2-40B4-BE49-F238E27FC236}">
                <a16:creationId xmlns="" xmlns:a16="http://schemas.microsoft.com/office/drawing/2014/main" id="{123ADA06-C87E-471E-8898-DE331C5B54DD}"/>
              </a:ext>
            </a:extLst>
          </p:cNvPr>
          <p:cNvSpPr>
            <a:spLocks noChangeArrowheads="1"/>
          </p:cNvSpPr>
          <p:nvPr/>
        </p:nvSpPr>
        <p:spPr bwMode="auto">
          <a:xfrm>
            <a:off x="304799" y="983242"/>
            <a:ext cx="1152293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    </a:t>
            </a:r>
            <a:r>
              <a:rPr kumimoji="0" lang="zh-CN" altLang="zh-CN" sz="2800" b="0" i="0" u="none" strike="noStrike" cap="none" normalizeH="0" baseline="0" dirty="0" smtClean="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向</a:t>
            </a:r>
            <a:r>
              <a:rPr kumimoji="0" lang="zh-CN"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含有</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mol</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FeBr</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的溶液中通入</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a:t>
            </a: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mol</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Cl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下列各项为通入</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过程中溶液内发生反应的离子方程式</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其中错误的是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a:t>
            </a:r>
          </a:p>
          <a:p>
            <a:pPr>
              <a:lnSpc>
                <a:spcPct val="150000"/>
              </a:lnSpc>
            </a:pPr>
            <a:r>
              <a:rPr kumimoji="0" lang="en-US" altLang="zh-CN" sz="2800" b="0" i="0"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a:t>
            </a:r>
            <a:r>
              <a:rPr kumimoji="0" lang="en-US" altLang="zh-CN" sz="2800" b="0" i="1" u="none" strike="noStrike" cap="none" normalizeH="0" baseline="0" dirty="0" err="1">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=23</a:t>
            </a:r>
            <a:r>
              <a:rPr kumimoji="0" lang="en-US" altLang="zh-CN" sz="2800" b="0" i="1"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b</a:t>
            </a:r>
            <a:r>
              <a:rPr kumimoji="0" lang="zh-CN" altLang="en-US"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时</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,2Fe</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+4Br</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kumimoji="0" lang="en-US" altLang="zh-CN" sz="2800" b="0" i="0" u="none" strike="noStrike" cap="none" normalizeH="0" baseline="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+3Cl</a:t>
            </a:r>
            <a:r>
              <a:rPr kumimoji="0" lang="en-US" altLang="zh-CN" sz="2800" b="0" i="0" u="none" strike="noStrike" cap="none" normalizeH="0" baseline="-30000" dirty="0">
                <a:ln>
                  <a:noFill/>
                </a:ln>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2Fe</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+2Br</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+6Cl</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a:t>
            </a:r>
            <a:endParaRPr lang="zh-CN" altLang="zh-CN" sz="2800" dirty="0">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pPr>
            <a:r>
              <a:rPr lang="en-US" altLang="zh-CN" sz="2800" dirty="0" err="1">
                <a:latin typeface="Times New Roman" panose="02020603050405020304" pitchFamily="18" charset="0"/>
                <a:ea typeface="微软雅黑" panose="020B0503020204020204" pitchFamily="82" charset="2"/>
                <a:cs typeface="Times New Roman" panose="02020603050405020304" pitchFamily="18" charset="0"/>
              </a:rPr>
              <a:t>B</a:t>
            </a:r>
            <a:r>
              <a:rPr lang="en-US" altLang="zh-CN" sz="2800" i="1" dirty="0" err="1">
                <a:latin typeface="Times New Roman" panose="02020603050405020304" pitchFamily="18" charset="0"/>
                <a:ea typeface="微软雅黑" panose="020B0503020204020204" pitchFamily="82" charset="2"/>
                <a:cs typeface="Times New Roman" panose="02020603050405020304" pitchFamily="18" charset="0"/>
              </a:rPr>
              <a:t>.a</a:t>
            </a:r>
            <a:r>
              <a:rPr lang="en-US" altLang="zh-CN" sz="2800" i="1" dirty="0">
                <a:latin typeface="Times New Roman" panose="02020603050405020304" pitchFamily="18" charset="0"/>
                <a:ea typeface="微软雅黑" panose="020B0503020204020204" pitchFamily="82" charset="2"/>
                <a:cs typeface="Times New Roman" panose="02020603050405020304" pitchFamily="18" charset="0"/>
              </a:rPr>
              <a:t>=b</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时</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,2Fe</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+2Br</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+2Cl</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               </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2Fe</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+Br</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+4Cl</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a:t>
            </a:r>
            <a:endParaRPr lang="zh-CN" altLang="zh-CN" sz="2800" dirty="0">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pPr>
            <a:r>
              <a:rPr lang="en-US" altLang="zh-CN" sz="2800" dirty="0" err="1">
                <a:latin typeface="Times New Roman" panose="02020603050405020304" pitchFamily="18" charset="0"/>
                <a:ea typeface="微软雅黑" panose="020B0503020204020204" pitchFamily="82" charset="2"/>
                <a:cs typeface="Times New Roman" panose="02020603050405020304" pitchFamily="18" charset="0"/>
              </a:rPr>
              <a:t>C.</a:t>
            </a:r>
            <a:r>
              <a:rPr lang="en-US" altLang="zh-CN" sz="2800" i="1" dirty="0" err="1">
                <a:latin typeface="Times New Roman" panose="02020603050405020304" pitchFamily="18" charset="0"/>
                <a:ea typeface="微软雅黑" panose="020B0503020204020204" pitchFamily="82" charset="2"/>
                <a:cs typeface="Times New Roman" panose="02020603050405020304" pitchFamily="18" charset="0"/>
              </a:rPr>
              <a:t>a</a:t>
            </a:r>
            <a:r>
              <a:rPr lang="en-US" altLang="zh-CN" sz="2800" i="1" dirty="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i="1" dirty="0">
                <a:latin typeface="Times New Roman" panose="02020603050405020304" pitchFamily="18" charset="0"/>
                <a:ea typeface="微软雅黑" panose="020B0503020204020204" pitchFamily="82" charset="2"/>
                <a:cs typeface="Times New Roman" panose="02020603050405020304" pitchFamily="18" charset="0"/>
              </a:rPr>
              <a:t>b</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时</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,2Fe</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+Cl</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              </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2Fe</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+2Cl</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a:t>
            </a:r>
            <a:endParaRPr lang="zh-CN" altLang="zh-CN" sz="2800" dirty="0">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pPr>
            <a:r>
              <a:rPr lang="en-US" altLang="zh-CN" sz="2800" dirty="0" err="1">
                <a:latin typeface="Times New Roman" panose="02020603050405020304" pitchFamily="18" charset="0"/>
                <a:ea typeface="微软雅黑" panose="020B0503020204020204" pitchFamily="82" charset="2"/>
                <a:cs typeface="Times New Roman" panose="02020603050405020304" pitchFamily="18" charset="0"/>
              </a:rPr>
              <a:t>D.</a:t>
            </a:r>
            <a:r>
              <a:rPr lang="en-US" altLang="zh-CN" sz="2800" i="1" dirty="0" err="1">
                <a:latin typeface="Times New Roman" panose="02020603050405020304" pitchFamily="18" charset="0"/>
                <a:ea typeface="微软雅黑" panose="020B0503020204020204" pitchFamily="82" charset="2"/>
                <a:cs typeface="Times New Roman" panose="02020603050405020304" pitchFamily="18" charset="0"/>
              </a:rPr>
              <a:t>a</a:t>
            </a:r>
            <a:r>
              <a:rPr lang="en-US" altLang="zh-CN" sz="2800" i="1" dirty="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3</a:t>
            </a:r>
            <a:r>
              <a:rPr lang="en-US" altLang="zh-CN" sz="2800" i="1" dirty="0">
                <a:latin typeface="Times New Roman" panose="02020603050405020304" pitchFamily="18" charset="0"/>
                <a:ea typeface="微软雅黑" panose="020B0503020204020204" pitchFamily="82" charset="2"/>
                <a:cs typeface="Times New Roman" panose="02020603050405020304" pitchFamily="18" charset="0"/>
              </a:rPr>
              <a:t>b</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时</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,2Br</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+Cl</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             </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Br</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+2Cl</a:t>
            </a:r>
            <a:r>
              <a:rPr lang="en-US" altLang="zh-CN" sz="2800" baseline="30000" dirty="0">
                <a:latin typeface="Times New Roman" panose="02020603050405020304" pitchFamily="18" charset="0"/>
                <a:ea typeface="微软雅黑" panose="020B0503020204020204" pitchFamily="82" charset="2"/>
                <a:cs typeface="Times New Roman" panose="02020603050405020304" pitchFamily="18" charset="0"/>
              </a:rPr>
              <a:t>-</a:t>
            </a:r>
            <a:endParaRPr lang="zh-CN" altLang="zh-CN" sz="2800" dirty="0">
              <a:latin typeface="Times New Roman" panose="02020603050405020304" pitchFamily="18" charset="0"/>
              <a:ea typeface="微软雅黑" panose="020B0503020204020204" pitchFamily="82" charset="2"/>
              <a:cs typeface="Times New Roman" panose="02020603050405020304" pitchFamily="18" charset="0"/>
            </a:endParaRPr>
          </a:p>
        </p:txBody>
      </p:sp>
      <p:pic>
        <p:nvPicPr>
          <p:cNvPr id="16" name="图片 15">
            <a:extLst>
              <a:ext uri="{FF2B5EF4-FFF2-40B4-BE49-F238E27FC236}">
                <a16:creationId xmlns="" xmlns:a16="http://schemas.microsoft.com/office/drawing/2014/main" id="{87075EC0-D06D-45CA-97FE-E317A55CEC60}"/>
              </a:ext>
            </a:extLst>
          </p:cNvPr>
          <p:cNvPicPr/>
          <p:nvPr/>
        </p:nvPicPr>
        <p:blipFill>
          <a:blip r:embed="rId2"/>
          <a:stretch>
            <a:fillRect/>
          </a:stretch>
        </p:blipFill>
        <p:spPr>
          <a:xfrm>
            <a:off x="4593091" y="2466883"/>
            <a:ext cx="614112" cy="348887"/>
          </a:xfrm>
          <a:prstGeom prst="rect">
            <a:avLst/>
          </a:prstGeom>
        </p:spPr>
      </p:pic>
      <p:pic>
        <p:nvPicPr>
          <p:cNvPr id="17" name="图片 16">
            <a:extLst>
              <a:ext uri="{FF2B5EF4-FFF2-40B4-BE49-F238E27FC236}">
                <a16:creationId xmlns="" xmlns:a16="http://schemas.microsoft.com/office/drawing/2014/main" id="{02BD3D82-609E-4B4A-9EEE-A253F792AA73}"/>
              </a:ext>
            </a:extLst>
          </p:cNvPr>
          <p:cNvPicPr/>
          <p:nvPr/>
        </p:nvPicPr>
        <p:blipFill>
          <a:blip r:embed="rId2"/>
          <a:stretch>
            <a:fillRect/>
          </a:stretch>
        </p:blipFill>
        <p:spPr>
          <a:xfrm>
            <a:off x="4317319" y="3116626"/>
            <a:ext cx="614112" cy="348887"/>
          </a:xfrm>
          <a:prstGeom prst="rect">
            <a:avLst/>
          </a:prstGeom>
        </p:spPr>
      </p:pic>
      <p:pic>
        <p:nvPicPr>
          <p:cNvPr id="18" name="图片 17">
            <a:extLst>
              <a:ext uri="{FF2B5EF4-FFF2-40B4-BE49-F238E27FC236}">
                <a16:creationId xmlns="" xmlns:a16="http://schemas.microsoft.com/office/drawing/2014/main" id="{BA8FD649-17B3-46CF-96A4-29F792EEE4B4}"/>
              </a:ext>
            </a:extLst>
          </p:cNvPr>
          <p:cNvPicPr/>
          <p:nvPr/>
        </p:nvPicPr>
        <p:blipFill>
          <a:blip r:embed="rId2"/>
          <a:stretch>
            <a:fillRect/>
          </a:stretch>
        </p:blipFill>
        <p:spPr>
          <a:xfrm>
            <a:off x="3446462" y="3784828"/>
            <a:ext cx="614112" cy="348887"/>
          </a:xfrm>
          <a:prstGeom prst="rect">
            <a:avLst/>
          </a:prstGeom>
        </p:spPr>
      </p:pic>
      <p:pic>
        <p:nvPicPr>
          <p:cNvPr id="19" name="图片 18">
            <a:extLst>
              <a:ext uri="{FF2B5EF4-FFF2-40B4-BE49-F238E27FC236}">
                <a16:creationId xmlns="" xmlns:a16="http://schemas.microsoft.com/office/drawing/2014/main" id="{183B43E6-ED7E-4382-9B0A-5AC38C988615}"/>
              </a:ext>
            </a:extLst>
          </p:cNvPr>
          <p:cNvPicPr/>
          <p:nvPr/>
        </p:nvPicPr>
        <p:blipFill>
          <a:blip r:embed="rId2"/>
          <a:stretch>
            <a:fillRect/>
          </a:stretch>
        </p:blipFill>
        <p:spPr>
          <a:xfrm>
            <a:off x="3286805" y="4408943"/>
            <a:ext cx="614112" cy="348887"/>
          </a:xfrm>
          <a:prstGeom prst="rect">
            <a:avLst/>
          </a:prstGeom>
        </p:spPr>
      </p:pic>
      <p:sp>
        <p:nvSpPr>
          <p:cNvPr id="20" name="矩形 19">
            <a:extLst>
              <a:ext uri="{FF2B5EF4-FFF2-40B4-BE49-F238E27FC236}">
                <a16:creationId xmlns="" xmlns:a16="http://schemas.microsoft.com/office/drawing/2014/main" id="{055D1A63-7FDA-4460-8A45-CBAEDAF3E814}"/>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157175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5" name="矩形 14">
                <a:extLst>
                  <a:ext uri="{FF2B5EF4-FFF2-40B4-BE49-F238E27FC236}">
                    <a16:creationId xmlns="" xmlns:a16="http://schemas.microsoft.com/office/drawing/2014/main" id="{681F2546-4EF4-4A35-8CBA-5C7D2C4F1937}"/>
                  </a:ext>
                </a:extLst>
              </p:cNvPr>
              <p:cNvSpPr/>
              <p:nvPr/>
            </p:nvSpPr>
            <p:spPr>
              <a:xfrm>
                <a:off x="234042" y="258570"/>
                <a:ext cx="11723911" cy="6196505"/>
              </a:xfrm>
              <a:prstGeom prst="rect">
                <a:avLst/>
              </a:prstGeom>
            </p:spPr>
            <p:txBody>
              <a:bodyPr wrap="square">
                <a:spAutoFit/>
              </a:bodyPr>
              <a:lstStyle/>
              <a:p>
                <a:pPr>
                  <a:lnSpc>
                    <a:spcPct val="150000"/>
                  </a:lnSpc>
                </a:pPr>
                <a:r>
                  <a:rPr lang="en-US" altLang="zh-CN" sz="2800" dirty="0" smtClean="0"/>
                  <a:t>3.D</a:t>
                </a:r>
                <a:r>
                  <a:rPr lang="zh-CN" altLang="zh-CN" sz="2800" dirty="0"/>
                  <a:t>　将</a:t>
                </a:r>
                <a:r>
                  <a:rPr lang="en-US" altLang="zh-CN" sz="2800" dirty="0"/>
                  <a:t>Cl</a:t>
                </a:r>
                <a:r>
                  <a:rPr lang="en-US" altLang="zh-CN" sz="2800" baseline="-25000" dirty="0"/>
                  <a:t>2</a:t>
                </a:r>
                <a:r>
                  <a:rPr lang="zh-CN" altLang="zh-CN" sz="2800" dirty="0"/>
                  <a:t>通入</a:t>
                </a:r>
                <a:r>
                  <a:rPr lang="en-US" altLang="zh-CN" sz="2800" dirty="0"/>
                  <a:t>FeBr</a:t>
                </a:r>
                <a:r>
                  <a:rPr lang="en-US" altLang="zh-CN" sz="2800" baseline="-25000" dirty="0"/>
                  <a:t>2</a:t>
                </a:r>
                <a:r>
                  <a:rPr lang="zh-CN" altLang="zh-CN" sz="2800" dirty="0"/>
                  <a:t>溶液中</a:t>
                </a:r>
                <a:r>
                  <a:rPr lang="en-US" altLang="zh-CN" sz="2800" dirty="0"/>
                  <a:t>,</a:t>
                </a:r>
                <a:r>
                  <a:rPr lang="zh-CN" altLang="zh-CN" sz="2800" dirty="0"/>
                  <a:t>由于还原性</a:t>
                </a:r>
                <a:r>
                  <a:rPr lang="en-US" altLang="zh-CN" sz="2800" dirty="0"/>
                  <a:t>Fe</a:t>
                </a:r>
                <a:r>
                  <a:rPr lang="en-US" altLang="zh-CN" sz="2800" baseline="30000" dirty="0"/>
                  <a:t>2+</a:t>
                </a:r>
                <a:r>
                  <a:rPr lang="en-US" altLang="zh-CN" sz="2800" dirty="0"/>
                  <a:t> &gt;Br</a:t>
                </a:r>
                <a:r>
                  <a:rPr lang="en-US" altLang="zh-CN" sz="2800" baseline="30000" dirty="0"/>
                  <a:t>-</a:t>
                </a:r>
                <a:r>
                  <a:rPr lang="en-US" altLang="zh-CN" sz="2800" dirty="0"/>
                  <a:t>,</a:t>
                </a:r>
                <a:endParaRPr lang="zh-CN" altLang="zh-CN" sz="2800" dirty="0"/>
              </a:p>
              <a:p>
                <a:pPr>
                  <a:lnSpc>
                    <a:spcPct val="150000"/>
                  </a:lnSpc>
                </a:pPr>
                <a:r>
                  <a:rPr lang="zh-CN" altLang="zh-CN" sz="2800" dirty="0"/>
                  <a:t>故先发生反应</a:t>
                </a:r>
                <a:r>
                  <a:rPr lang="en-US" altLang="zh-CN" sz="2800" dirty="0"/>
                  <a:t>:2Fe</a:t>
                </a:r>
                <a:r>
                  <a:rPr lang="en-US" altLang="zh-CN" sz="2800" baseline="30000" dirty="0"/>
                  <a:t>2+</a:t>
                </a:r>
                <a:r>
                  <a:rPr lang="en-US" altLang="zh-CN" sz="2800" dirty="0"/>
                  <a:t>+</a:t>
                </a:r>
                <a:r>
                  <a:rPr lang="zh-CN" altLang="zh-CN" sz="2800" dirty="0"/>
                  <a:t>　</a:t>
                </a:r>
                <a:r>
                  <a:rPr lang="en-US" altLang="zh-CN" sz="2800" dirty="0"/>
                  <a:t>Cl</a:t>
                </a:r>
                <a:r>
                  <a:rPr lang="en-US" altLang="zh-CN" sz="2800" baseline="-25000" dirty="0"/>
                  <a:t>2            </a:t>
                </a:r>
                <a:r>
                  <a:rPr lang="en-US" altLang="zh-CN" sz="2800" dirty="0"/>
                  <a:t>2Fe</a:t>
                </a:r>
                <a:r>
                  <a:rPr lang="en-US" altLang="zh-CN" sz="2800" baseline="30000" dirty="0"/>
                  <a:t>3+</a:t>
                </a:r>
                <a:r>
                  <a:rPr lang="en-US" altLang="zh-CN" sz="2800" dirty="0"/>
                  <a:t>+2Cl</a:t>
                </a:r>
                <a:r>
                  <a:rPr lang="en-US" altLang="zh-CN" sz="2800" baseline="30000" dirty="0"/>
                  <a:t>-</a:t>
                </a:r>
                <a:r>
                  <a:rPr lang="en-US" altLang="zh-CN" sz="2800" dirty="0"/>
                  <a:t>,</a:t>
                </a:r>
                <a:endParaRPr lang="zh-CN" altLang="zh-CN" sz="2800" dirty="0"/>
              </a:p>
              <a:p>
                <a:pPr>
                  <a:lnSpc>
                    <a:spcPct val="150000"/>
                  </a:lnSpc>
                </a:pPr>
                <a:r>
                  <a:rPr lang="en-US" altLang="zh-CN" sz="2800" dirty="0"/>
                  <a:t>                           2	            1 </a:t>
                </a:r>
                <a:endParaRPr lang="zh-CN" altLang="zh-CN" sz="2800" dirty="0"/>
              </a:p>
              <a:p>
                <a:pPr>
                  <a:lnSpc>
                    <a:spcPct val="150000"/>
                  </a:lnSpc>
                </a:pPr>
                <a:r>
                  <a:rPr lang="en-US" altLang="zh-CN" sz="2800" dirty="0"/>
                  <a:t>	</a:t>
                </a:r>
                <a:r>
                  <a:rPr lang="zh-CN" altLang="zh-CN" sz="2800" dirty="0"/>
                  <a:t>　</a:t>
                </a:r>
                <a:r>
                  <a:rPr lang="en-US" altLang="zh-CN" sz="2800" dirty="0"/>
                  <a:t>             </a:t>
                </a:r>
                <a:r>
                  <a:rPr lang="en-US" altLang="zh-CN" sz="2800" i="1" dirty="0"/>
                  <a:t>a</a:t>
                </a:r>
                <a:r>
                  <a:rPr lang="en-US" altLang="zh-CN" sz="2800" dirty="0"/>
                  <a:t>	          0.5</a:t>
                </a:r>
                <a:r>
                  <a:rPr lang="en-US" altLang="zh-CN" sz="2800" i="1" dirty="0"/>
                  <a:t>a</a:t>
                </a:r>
                <a:endParaRPr lang="zh-CN" altLang="zh-CN" sz="2800" dirty="0"/>
              </a:p>
              <a:p>
                <a:pPr>
                  <a:lnSpc>
                    <a:spcPct val="150000"/>
                  </a:lnSpc>
                </a:pPr>
                <a:r>
                  <a:rPr lang="zh-CN" altLang="zh-CN" sz="2800" dirty="0"/>
                  <a:t>当</a:t>
                </a:r>
                <a:r>
                  <a:rPr lang="en-US" altLang="zh-CN" sz="2800" dirty="0"/>
                  <a:t>Fe</a:t>
                </a:r>
                <a:r>
                  <a:rPr lang="en-US" altLang="zh-CN" sz="2800" baseline="30000" dirty="0"/>
                  <a:t>2+</a:t>
                </a:r>
                <a:r>
                  <a:rPr lang="zh-CN" altLang="zh-CN" sz="2800" dirty="0"/>
                  <a:t>完全反应后</a:t>
                </a:r>
                <a:r>
                  <a:rPr lang="en-US" altLang="zh-CN" sz="2800" dirty="0"/>
                  <a:t>:2Br</a:t>
                </a:r>
                <a:r>
                  <a:rPr lang="en-US" altLang="zh-CN" sz="2800" baseline="30000" dirty="0"/>
                  <a:t>-</a:t>
                </a:r>
                <a:r>
                  <a:rPr lang="en-US" altLang="zh-CN" sz="2800" dirty="0"/>
                  <a:t>+</a:t>
                </a:r>
                <a:r>
                  <a:rPr lang="zh-CN" altLang="zh-CN" sz="2800" dirty="0"/>
                  <a:t>　</a:t>
                </a:r>
                <a:r>
                  <a:rPr lang="en-US" altLang="zh-CN" sz="2800" dirty="0"/>
                  <a:t>Cl</a:t>
                </a:r>
                <a:r>
                  <a:rPr lang="en-US" altLang="zh-CN" sz="2800" baseline="-25000" dirty="0"/>
                  <a:t>2</a:t>
                </a:r>
                <a:r>
                  <a:rPr lang="en-US" altLang="zh-CN" sz="2800" dirty="0"/>
                  <a:t>          Br</a:t>
                </a:r>
                <a:r>
                  <a:rPr lang="en-US" altLang="zh-CN" sz="2800" baseline="-25000" dirty="0"/>
                  <a:t>2</a:t>
                </a:r>
                <a:r>
                  <a:rPr lang="en-US" altLang="zh-CN" sz="2800" dirty="0"/>
                  <a:t>+2Cl</a:t>
                </a:r>
                <a:r>
                  <a:rPr lang="en-US" altLang="zh-CN" sz="2800" baseline="30000" dirty="0"/>
                  <a:t>-</a:t>
                </a:r>
                <a:r>
                  <a:rPr lang="zh-CN" altLang="zh-CN" sz="2800" dirty="0"/>
                  <a:t>。</a:t>
                </a:r>
              </a:p>
              <a:p>
                <a:pPr>
                  <a:lnSpc>
                    <a:spcPct val="150000"/>
                  </a:lnSpc>
                </a:pPr>
                <a:r>
                  <a:rPr lang="en-US" altLang="zh-CN" sz="2800" dirty="0"/>
                  <a:t>                                 2	      1</a:t>
                </a:r>
                <a:endParaRPr lang="zh-CN" altLang="zh-CN" sz="2800" dirty="0"/>
              </a:p>
              <a:p>
                <a:pPr>
                  <a:lnSpc>
                    <a:spcPct val="150000"/>
                  </a:lnSpc>
                </a:pPr>
                <a:r>
                  <a:rPr lang="en-US" altLang="zh-CN" sz="2800" dirty="0"/>
                  <a:t>	                      2</a:t>
                </a:r>
                <a:r>
                  <a:rPr lang="en-US" altLang="zh-CN" sz="2800" i="1" dirty="0"/>
                  <a:t>a</a:t>
                </a:r>
                <a:r>
                  <a:rPr lang="en-US" altLang="zh-CN" sz="2800" dirty="0"/>
                  <a:t> 	      </a:t>
                </a:r>
                <a:r>
                  <a:rPr lang="en-US" altLang="zh-CN" sz="2800" i="1" dirty="0"/>
                  <a:t>a</a:t>
                </a:r>
                <a:r>
                  <a:rPr lang="en-US" altLang="zh-CN" sz="2800" dirty="0"/>
                  <a:t> </a:t>
                </a:r>
              </a:p>
              <a:p>
                <a:pPr>
                  <a:lnSpc>
                    <a:spcPct val="150000"/>
                  </a:lnSpc>
                </a:pPr>
                <a:r>
                  <a:rPr lang="en-US" altLang="zh-CN" sz="2800" i="1" dirty="0"/>
                  <a:t>b</a:t>
                </a:r>
                <a:r>
                  <a:rPr lang="en-US" altLang="zh-CN" sz="2800" dirty="0"/>
                  <a:t>≤0.5</a:t>
                </a:r>
                <a:r>
                  <a:rPr lang="en-US" altLang="zh-CN" sz="2800" i="1" dirty="0"/>
                  <a:t>a</a:t>
                </a:r>
                <a:r>
                  <a:rPr lang="en-US" altLang="zh-CN" sz="2800" dirty="0"/>
                  <a:t>(</a:t>
                </a:r>
                <a:r>
                  <a:rPr lang="zh-CN" altLang="zh-CN" sz="2800" dirty="0"/>
                  <a:t>或</a:t>
                </a:r>
                <a:r>
                  <a:rPr lang="en-US" altLang="zh-CN" sz="2800" i="1" dirty="0"/>
                  <a:t>a</a:t>
                </a:r>
                <a:r>
                  <a:rPr lang="en-US" altLang="zh-CN" sz="2800" dirty="0"/>
                  <a:t>≥2</a:t>
                </a:r>
                <a:r>
                  <a:rPr lang="en-US" altLang="zh-CN" sz="2800" i="1" dirty="0"/>
                  <a:t>b</a:t>
                </a:r>
                <a:r>
                  <a:rPr lang="en-US" altLang="zh-CN" sz="2800" dirty="0"/>
                  <a:t>)</a:t>
                </a:r>
                <a:r>
                  <a:rPr lang="zh-CN" altLang="zh-CN" sz="2800" dirty="0"/>
                  <a:t>时</a:t>
                </a:r>
                <a:r>
                  <a:rPr lang="en-US" altLang="zh-CN" sz="2800" dirty="0"/>
                  <a:t>,</a:t>
                </a:r>
                <a:r>
                  <a:rPr lang="zh-CN" altLang="zh-CN" sz="2800" dirty="0"/>
                  <a:t>只有</a:t>
                </a:r>
                <a:r>
                  <a:rPr lang="en-US" altLang="zh-CN" sz="2800" dirty="0"/>
                  <a:t>Fe</a:t>
                </a:r>
                <a:r>
                  <a:rPr lang="en-US" altLang="zh-CN" sz="2800" baseline="30000" dirty="0"/>
                  <a:t>2+</a:t>
                </a:r>
                <a:r>
                  <a:rPr lang="zh-CN" altLang="zh-CN" sz="2800" dirty="0"/>
                  <a:t>参与反应</a:t>
                </a:r>
                <a:r>
                  <a:rPr lang="en-US" altLang="zh-CN" sz="2800" dirty="0"/>
                  <a:t>:2Fe</a:t>
                </a:r>
                <a:r>
                  <a:rPr lang="en-US" altLang="zh-CN" sz="2800" baseline="30000" dirty="0"/>
                  <a:t>2+</a:t>
                </a:r>
                <a:r>
                  <a:rPr lang="en-US" altLang="zh-CN" sz="2800" dirty="0"/>
                  <a:t>+Cl</a:t>
                </a:r>
                <a:r>
                  <a:rPr lang="en-US" altLang="zh-CN" sz="2800" baseline="-25000" dirty="0"/>
                  <a:t>2          </a:t>
                </a:r>
                <a:r>
                  <a:rPr lang="en-US" altLang="zh-CN" sz="2800" dirty="0"/>
                  <a:t>2Fe</a:t>
                </a:r>
                <a:r>
                  <a:rPr lang="en-US" altLang="zh-CN" sz="2800" baseline="30000" dirty="0"/>
                  <a:t>3+</a:t>
                </a:r>
                <a:r>
                  <a:rPr lang="en-US" altLang="zh-CN" sz="2800" dirty="0"/>
                  <a:t>+2Cl</a:t>
                </a:r>
                <a:r>
                  <a:rPr lang="en-US" altLang="zh-CN" sz="2800" baseline="30000" dirty="0"/>
                  <a:t>-</a:t>
                </a:r>
                <a:r>
                  <a:rPr lang="en-US" altLang="zh-CN" sz="2800" dirty="0"/>
                  <a:t>;</a:t>
                </a:r>
                <a:r>
                  <a:rPr lang="en-US" altLang="zh-CN" sz="2800" i="1" dirty="0"/>
                  <a:t>b</a:t>
                </a:r>
                <a:r>
                  <a:rPr lang="en-US" altLang="zh-CN" sz="2800" dirty="0"/>
                  <a:t>≥1.5</a:t>
                </a:r>
                <a:r>
                  <a:rPr lang="en-US" altLang="zh-CN" sz="2800" i="1" dirty="0"/>
                  <a:t>a</a:t>
                </a:r>
                <a:r>
                  <a:rPr lang="en-US" altLang="zh-CN" sz="2800" dirty="0"/>
                  <a:t>(</a:t>
                </a:r>
                <a:r>
                  <a:rPr lang="en-US" altLang="zh-CN" sz="2800" i="1" dirty="0"/>
                  <a:t>a</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2</m:t>
                        </m:r>
                      </m:num>
                      <m:den>
                        <m:r>
                          <a:rPr lang="en-US" altLang="zh-CN" sz="2800">
                            <a:latin typeface="Cambria Math" panose="02040503050406030204" pitchFamily="18" charset="0"/>
                          </a:rPr>
                          <m:t>3</m:t>
                        </m:r>
                      </m:den>
                    </m:f>
                  </m:oMath>
                </a14:m>
                <a:r>
                  <a:rPr lang="en-US" altLang="zh-CN" sz="2800" i="1" dirty="0"/>
                  <a:t>b</a:t>
                </a:r>
                <a:r>
                  <a:rPr lang="en-US" altLang="zh-CN" sz="2800" dirty="0"/>
                  <a:t>)</a:t>
                </a:r>
                <a:r>
                  <a:rPr lang="zh-CN" altLang="zh-CN" sz="2800" dirty="0"/>
                  <a:t>时</a:t>
                </a:r>
                <a:r>
                  <a:rPr lang="en-US" altLang="zh-CN" sz="2800" dirty="0"/>
                  <a:t>,Cl</a:t>
                </a:r>
                <a:r>
                  <a:rPr lang="en-US" altLang="zh-CN" sz="2800" baseline="-25000" dirty="0"/>
                  <a:t>2</a:t>
                </a:r>
                <a:r>
                  <a:rPr lang="zh-CN" altLang="zh-CN" sz="2800" dirty="0"/>
                  <a:t>过量</a:t>
                </a:r>
                <a:r>
                  <a:rPr lang="en-US" altLang="zh-CN" sz="2800" dirty="0"/>
                  <a:t>,Fe</a:t>
                </a:r>
                <a:r>
                  <a:rPr lang="en-US" altLang="zh-CN" sz="2800" baseline="30000" dirty="0"/>
                  <a:t>2+</a:t>
                </a:r>
                <a:r>
                  <a:rPr lang="zh-CN" altLang="zh-CN" sz="2800" dirty="0"/>
                  <a:t>与</a:t>
                </a:r>
                <a:r>
                  <a:rPr lang="en-US" altLang="zh-CN" sz="2800" dirty="0"/>
                  <a:t>Br</a:t>
                </a:r>
                <a:r>
                  <a:rPr lang="en-US" altLang="zh-CN" sz="2800" baseline="30000" dirty="0"/>
                  <a:t>-</a:t>
                </a:r>
                <a:r>
                  <a:rPr lang="zh-CN" altLang="zh-CN" sz="2800" dirty="0"/>
                  <a:t>均完全反应</a:t>
                </a:r>
                <a:r>
                  <a:rPr lang="en-US" altLang="zh-CN" sz="2800" dirty="0"/>
                  <a:t>:2Fe</a:t>
                </a:r>
                <a:r>
                  <a:rPr lang="en-US" altLang="zh-CN" sz="2800" baseline="30000" dirty="0"/>
                  <a:t>2+</a:t>
                </a:r>
                <a:r>
                  <a:rPr lang="en-US" altLang="zh-CN" sz="2800" dirty="0"/>
                  <a:t>+4Br</a:t>
                </a:r>
                <a:r>
                  <a:rPr lang="en-US" altLang="zh-CN" sz="2800" baseline="30000" dirty="0"/>
                  <a:t>-</a:t>
                </a:r>
                <a:r>
                  <a:rPr lang="en-US" altLang="zh-CN" sz="2800" dirty="0"/>
                  <a:t>+3Cl</a:t>
                </a:r>
                <a:r>
                  <a:rPr lang="en-US" altLang="zh-CN" sz="2800" baseline="-25000" dirty="0"/>
                  <a:t>2           </a:t>
                </a:r>
                <a:r>
                  <a:rPr lang="en-US" altLang="zh-CN" sz="2800" dirty="0"/>
                  <a:t>2Fe</a:t>
                </a:r>
                <a:r>
                  <a:rPr lang="en-US" altLang="zh-CN" sz="2800" baseline="30000" dirty="0"/>
                  <a:t>3+</a:t>
                </a:r>
                <a:r>
                  <a:rPr lang="en-US" altLang="zh-CN" sz="2800" dirty="0"/>
                  <a:t>+2Br</a:t>
                </a:r>
                <a:r>
                  <a:rPr lang="en-US" altLang="zh-CN" sz="2800" baseline="-25000" dirty="0"/>
                  <a:t>2</a:t>
                </a:r>
                <a:r>
                  <a:rPr lang="en-US" altLang="zh-CN" sz="2800" dirty="0"/>
                  <a:t>+6Cl</a:t>
                </a:r>
                <a:r>
                  <a:rPr lang="en-US" altLang="zh-CN" sz="2800" baseline="30000" dirty="0"/>
                  <a:t>-</a:t>
                </a:r>
                <a:endParaRPr lang="zh-CN" altLang="zh-CN" sz="2800" dirty="0"/>
              </a:p>
            </p:txBody>
          </p:sp>
        </mc:Choice>
        <mc:Fallback xmlns="">
          <p:sp>
            <p:nvSpPr>
              <p:cNvPr id="15" name="矩形 14">
                <a:extLst>
                  <a:ext uri="{FF2B5EF4-FFF2-40B4-BE49-F238E27FC236}">
                    <a16:creationId xmlns:a16="http://schemas.microsoft.com/office/drawing/2014/main" xmlns:a14="http://schemas.microsoft.com/office/drawing/2010/main" xmlns="" id="{681F2546-4EF4-4A35-8CBA-5C7D2C4F1937}"/>
                  </a:ext>
                </a:extLst>
              </p:cNvPr>
              <p:cNvSpPr>
                <a:spLocks noRot="1" noChangeAspect="1" noMove="1" noResize="1" noEditPoints="1" noAdjustHandles="1" noChangeArrowheads="1" noChangeShapeType="1" noTextEdit="1"/>
              </p:cNvSpPr>
              <p:nvPr/>
            </p:nvSpPr>
            <p:spPr>
              <a:xfrm>
                <a:off x="234042" y="258570"/>
                <a:ext cx="11723911" cy="6196505"/>
              </a:xfrm>
              <a:prstGeom prst="rect">
                <a:avLst/>
              </a:prstGeom>
              <a:blipFill rotWithShape="1">
                <a:blip r:embed="rId2"/>
                <a:stretch>
                  <a:fillRect l="-1040" b="-295"/>
                </a:stretch>
              </a:blipFill>
            </p:spPr>
            <p:txBody>
              <a:bodyPr/>
              <a:lstStyle/>
              <a:p>
                <a:r>
                  <a:rPr lang="zh-CN" altLang="en-US">
                    <a:noFill/>
                  </a:rPr>
                  <a:t> </a:t>
                </a:r>
              </a:p>
            </p:txBody>
          </p:sp>
        </mc:Fallback>
      </mc:AlternateContent>
      <p:sp>
        <p:nvSpPr>
          <p:cNvPr id="13" name="矩形 12">
            <a:extLst>
              <a:ext uri="{FF2B5EF4-FFF2-40B4-BE49-F238E27FC236}">
                <a16:creationId xmlns="" xmlns:a16="http://schemas.microsoft.com/office/drawing/2014/main" id="{AC5B98B0-33FC-45FE-A4EC-F8CE7CF9B451}"/>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6" name="图片 15">
            <a:extLst>
              <a:ext uri="{FF2B5EF4-FFF2-40B4-BE49-F238E27FC236}">
                <a16:creationId xmlns="" xmlns:a16="http://schemas.microsoft.com/office/drawing/2014/main" id="{77836296-10E2-467A-A6C1-F9BD655D4AB0}"/>
              </a:ext>
            </a:extLst>
          </p:cNvPr>
          <p:cNvPicPr/>
          <p:nvPr/>
        </p:nvPicPr>
        <p:blipFill>
          <a:blip r:embed="rId3"/>
          <a:stretch>
            <a:fillRect/>
          </a:stretch>
        </p:blipFill>
        <p:spPr>
          <a:xfrm>
            <a:off x="4418920" y="1102540"/>
            <a:ext cx="614112" cy="348887"/>
          </a:xfrm>
          <a:prstGeom prst="rect">
            <a:avLst/>
          </a:prstGeom>
        </p:spPr>
      </p:pic>
      <p:pic>
        <p:nvPicPr>
          <p:cNvPr id="17" name="图片 16">
            <a:extLst>
              <a:ext uri="{FF2B5EF4-FFF2-40B4-BE49-F238E27FC236}">
                <a16:creationId xmlns="" xmlns:a16="http://schemas.microsoft.com/office/drawing/2014/main" id="{3862FAE9-48B7-49AE-B6B2-4D3A8CA29EC5}"/>
              </a:ext>
            </a:extLst>
          </p:cNvPr>
          <p:cNvPicPr/>
          <p:nvPr/>
        </p:nvPicPr>
        <p:blipFill>
          <a:blip r:embed="rId3"/>
          <a:stretch>
            <a:fillRect/>
          </a:stretch>
        </p:blipFill>
        <p:spPr>
          <a:xfrm>
            <a:off x="4941434" y="3019096"/>
            <a:ext cx="614112" cy="348887"/>
          </a:xfrm>
          <a:prstGeom prst="rect">
            <a:avLst/>
          </a:prstGeom>
        </p:spPr>
      </p:pic>
      <p:pic>
        <p:nvPicPr>
          <p:cNvPr id="18" name="图片 17">
            <a:extLst>
              <a:ext uri="{FF2B5EF4-FFF2-40B4-BE49-F238E27FC236}">
                <a16:creationId xmlns="" xmlns:a16="http://schemas.microsoft.com/office/drawing/2014/main" id="{5BD564C3-D101-4004-9E8C-D202893EE9B9}"/>
              </a:ext>
            </a:extLst>
          </p:cNvPr>
          <p:cNvPicPr/>
          <p:nvPr/>
        </p:nvPicPr>
        <p:blipFill>
          <a:blip r:embed="rId3"/>
          <a:stretch>
            <a:fillRect/>
          </a:stretch>
        </p:blipFill>
        <p:spPr>
          <a:xfrm>
            <a:off x="7380643" y="5183945"/>
            <a:ext cx="526926" cy="299355"/>
          </a:xfrm>
          <a:prstGeom prst="rect">
            <a:avLst/>
          </a:prstGeom>
        </p:spPr>
      </p:pic>
      <p:pic>
        <p:nvPicPr>
          <p:cNvPr id="19" name="图片 18">
            <a:extLst>
              <a:ext uri="{FF2B5EF4-FFF2-40B4-BE49-F238E27FC236}">
                <a16:creationId xmlns="" xmlns:a16="http://schemas.microsoft.com/office/drawing/2014/main" id="{960A4727-BCFE-43EF-80F6-389A32E25CAA}"/>
              </a:ext>
            </a:extLst>
          </p:cNvPr>
          <p:cNvPicPr/>
          <p:nvPr/>
        </p:nvPicPr>
        <p:blipFill>
          <a:blip r:embed="rId3"/>
          <a:stretch>
            <a:fillRect/>
          </a:stretch>
        </p:blipFill>
        <p:spPr>
          <a:xfrm>
            <a:off x="7773366" y="5925429"/>
            <a:ext cx="526926" cy="299355"/>
          </a:xfrm>
          <a:prstGeom prst="rect">
            <a:avLst/>
          </a:prstGeom>
        </p:spPr>
      </p:pic>
    </p:spTree>
    <p:extLst>
      <p:ext uri="{BB962C8B-B14F-4D97-AF65-F5344CB8AC3E}">
        <p14:creationId xmlns:p14="http://schemas.microsoft.com/office/powerpoint/2010/main" val="836285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455518"/>
            <a:ext cx="11723911" cy="2031325"/>
          </a:xfrm>
          <a:prstGeom prst="rect">
            <a:avLst/>
          </a:prstGeom>
        </p:spPr>
        <p:txBody>
          <a:bodyPr wrap="square">
            <a:spAutoFit/>
          </a:bodyPr>
          <a:lstStyle/>
          <a:p>
            <a:pPr>
              <a:lnSpc>
                <a:spcPct val="150000"/>
              </a:lnSpc>
            </a:pPr>
            <a:r>
              <a:rPr lang="en-US" altLang="zh-CN" sz="2800" dirty="0"/>
              <a:t>0.5</a:t>
            </a:r>
            <a:r>
              <a:rPr lang="en-US" altLang="zh-CN" sz="2800" i="1" dirty="0"/>
              <a:t>a&lt;b&lt;</a:t>
            </a:r>
            <a:r>
              <a:rPr lang="en-US" altLang="zh-CN" sz="2800" dirty="0"/>
              <a:t>1</a:t>
            </a:r>
            <a:r>
              <a:rPr lang="en-US" altLang="zh-CN" sz="2800" i="1" dirty="0"/>
              <a:t>.</a:t>
            </a:r>
            <a:r>
              <a:rPr lang="en-US" altLang="zh-CN" sz="2800" dirty="0"/>
              <a:t>5</a:t>
            </a:r>
            <a:r>
              <a:rPr lang="en-US" altLang="zh-CN" sz="2800" i="1" dirty="0"/>
              <a:t>a</a:t>
            </a:r>
            <a:r>
              <a:rPr lang="zh-CN" altLang="zh-CN" sz="2800" dirty="0"/>
              <a:t>时</a:t>
            </a:r>
            <a:r>
              <a:rPr lang="en-US" altLang="zh-CN" sz="2800" dirty="0"/>
              <a:t>,Fe</a:t>
            </a:r>
            <a:r>
              <a:rPr lang="en-US" altLang="zh-CN" sz="2800" baseline="30000" dirty="0"/>
              <a:t>2+</a:t>
            </a:r>
            <a:r>
              <a:rPr lang="zh-CN" altLang="zh-CN" sz="2800" dirty="0"/>
              <a:t>完全反应</a:t>
            </a:r>
            <a:r>
              <a:rPr lang="en-US" altLang="zh-CN" sz="2800" dirty="0"/>
              <a:t>,</a:t>
            </a:r>
            <a:r>
              <a:rPr lang="zh-CN" altLang="zh-CN" sz="2800" dirty="0"/>
              <a:t>部分</a:t>
            </a:r>
            <a:r>
              <a:rPr lang="en-US" altLang="zh-CN" sz="2800" dirty="0"/>
              <a:t>Br</a:t>
            </a:r>
            <a:r>
              <a:rPr lang="en-US" altLang="zh-CN" sz="2800" baseline="30000" dirty="0"/>
              <a:t>-</a:t>
            </a:r>
            <a:r>
              <a:rPr lang="zh-CN" altLang="zh-CN" sz="2800" dirty="0"/>
              <a:t>参与反应</a:t>
            </a:r>
            <a:r>
              <a:rPr lang="en-US" altLang="zh-CN" sz="2800" dirty="0"/>
              <a:t>,</a:t>
            </a:r>
            <a:r>
              <a:rPr lang="zh-CN" altLang="zh-CN" sz="2800" dirty="0"/>
              <a:t>若</a:t>
            </a:r>
            <a:r>
              <a:rPr lang="en-US" altLang="zh-CN" sz="2800" i="1" dirty="0"/>
              <a:t>a</a:t>
            </a:r>
            <a:r>
              <a:rPr lang="en-US" altLang="zh-CN" sz="2800" dirty="0"/>
              <a:t>=</a:t>
            </a:r>
            <a:r>
              <a:rPr lang="en-US" altLang="zh-CN" sz="2800" i="1" dirty="0"/>
              <a:t>b</a:t>
            </a:r>
            <a:r>
              <a:rPr lang="en-US" altLang="zh-CN" sz="2800" dirty="0"/>
              <a:t>,</a:t>
            </a:r>
            <a:r>
              <a:rPr lang="zh-CN" altLang="zh-CN" sz="2800" dirty="0"/>
              <a:t>则</a:t>
            </a:r>
            <a:endParaRPr lang="en-US" altLang="zh-CN" sz="2800" dirty="0"/>
          </a:p>
          <a:p>
            <a:pPr>
              <a:lnSpc>
                <a:spcPct val="150000"/>
              </a:lnSpc>
            </a:pPr>
            <a:r>
              <a:rPr lang="en-US" altLang="zh-CN" sz="2800" dirty="0"/>
              <a:t>2Fe</a:t>
            </a:r>
            <a:r>
              <a:rPr lang="en-US" altLang="zh-CN" sz="2800" baseline="30000" dirty="0"/>
              <a:t>2+</a:t>
            </a:r>
            <a:r>
              <a:rPr lang="en-US" altLang="zh-CN" sz="2800" dirty="0"/>
              <a:t>+2Br</a:t>
            </a:r>
            <a:r>
              <a:rPr lang="en-US" altLang="zh-CN" sz="2800" baseline="30000" dirty="0"/>
              <a:t>-</a:t>
            </a:r>
            <a:r>
              <a:rPr lang="en-US" altLang="zh-CN" sz="2800" dirty="0"/>
              <a:t>+2Cl</a:t>
            </a:r>
            <a:r>
              <a:rPr lang="en-US" altLang="zh-CN" sz="2800" baseline="-25000" dirty="0"/>
              <a:t>2                </a:t>
            </a:r>
            <a:r>
              <a:rPr lang="en-US" altLang="zh-CN" sz="2800" dirty="0"/>
              <a:t>2Fe</a:t>
            </a:r>
            <a:r>
              <a:rPr lang="en-US" altLang="zh-CN" sz="2800" baseline="30000" dirty="0"/>
              <a:t>3+</a:t>
            </a:r>
            <a:r>
              <a:rPr lang="en-US" altLang="zh-CN" sz="2800" dirty="0"/>
              <a:t>+Br</a:t>
            </a:r>
            <a:r>
              <a:rPr lang="en-US" altLang="zh-CN" sz="2800" baseline="-25000" dirty="0"/>
              <a:t>2</a:t>
            </a:r>
            <a:r>
              <a:rPr lang="en-US" altLang="zh-CN" sz="2800" dirty="0"/>
              <a:t>+4Cl</a:t>
            </a:r>
            <a:r>
              <a:rPr lang="en-US" altLang="zh-CN" sz="2800" baseline="30000" dirty="0"/>
              <a:t>-</a:t>
            </a:r>
            <a:r>
              <a:rPr lang="zh-CN" altLang="zh-CN" sz="2800" dirty="0"/>
              <a:t>。由上可知</a:t>
            </a:r>
            <a:r>
              <a:rPr lang="en-US" altLang="zh-CN" sz="2800" dirty="0"/>
              <a:t>,A</a:t>
            </a:r>
            <a:r>
              <a:rPr lang="zh-CN" altLang="zh-CN" sz="2800" dirty="0"/>
              <a:t>、</a:t>
            </a:r>
            <a:r>
              <a:rPr lang="en-US" altLang="zh-CN" sz="2800" dirty="0"/>
              <a:t>B</a:t>
            </a:r>
            <a:r>
              <a:rPr lang="zh-CN" altLang="zh-CN" sz="2800" dirty="0"/>
              <a:t>、</a:t>
            </a:r>
            <a:r>
              <a:rPr lang="en-US" altLang="zh-CN" sz="2800" dirty="0"/>
              <a:t>C</a:t>
            </a:r>
            <a:r>
              <a:rPr lang="zh-CN" altLang="zh-CN" sz="2800" dirty="0"/>
              <a:t>项均正确</a:t>
            </a:r>
            <a:r>
              <a:rPr lang="en-US" altLang="zh-CN" sz="2800" dirty="0"/>
              <a:t>,D</a:t>
            </a:r>
            <a:r>
              <a:rPr lang="zh-CN" altLang="zh-CN" sz="2800" dirty="0"/>
              <a:t>项错误。</a:t>
            </a:r>
          </a:p>
        </p:txBody>
      </p:sp>
      <p:sp>
        <p:nvSpPr>
          <p:cNvPr id="13" name="矩形 12">
            <a:extLst>
              <a:ext uri="{FF2B5EF4-FFF2-40B4-BE49-F238E27FC236}">
                <a16:creationId xmlns="" xmlns:a16="http://schemas.microsoft.com/office/drawing/2014/main" id="{AC5B98B0-33FC-45FE-A4EC-F8CE7CF9B451}"/>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20" name="图片 19">
            <a:extLst>
              <a:ext uri="{FF2B5EF4-FFF2-40B4-BE49-F238E27FC236}">
                <a16:creationId xmlns="" xmlns:a16="http://schemas.microsoft.com/office/drawing/2014/main" id="{28B0B16A-C279-441E-BCAD-40D753560955}"/>
              </a:ext>
            </a:extLst>
          </p:cNvPr>
          <p:cNvPicPr/>
          <p:nvPr/>
        </p:nvPicPr>
        <p:blipFill>
          <a:blip r:embed="rId2"/>
          <a:stretch>
            <a:fillRect/>
          </a:stretch>
        </p:blipFill>
        <p:spPr>
          <a:xfrm>
            <a:off x="2915686" y="1316905"/>
            <a:ext cx="614112" cy="348887"/>
          </a:xfrm>
          <a:prstGeom prst="rect">
            <a:avLst/>
          </a:prstGeom>
        </p:spPr>
      </p:pic>
    </p:spTree>
    <p:extLst>
      <p:ext uri="{BB962C8B-B14F-4D97-AF65-F5344CB8AC3E}">
        <p14:creationId xmlns:p14="http://schemas.microsoft.com/office/powerpoint/2010/main" val="3351465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67043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4 </a:t>
            </a:r>
            <a:r>
              <a:rPr lang="zh-CN" altLang="zh-CN" sz="2800" dirty="0">
                <a:solidFill>
                  <a:srgbClr val="DA251C"/>
                </a:solidFill>
              </a:rPr>
              <a:t>氧化还原反应方程式的配平与书写</a:t>
            </a:r>
          </a:p>
        </p:txBody>
      </p:sp>
      <p:sp>
        <p:nvSpPr>
          <p:cNvPr id="10" name="矩形 9">
            <a:extLst>
              <a:ext uri="{FF2B5EF4-FFF2-40B4-BE49-F238E27FC236}">
                <a16:creationId xmlns="" xmlns:a16="http://schemas.microsoft.com/office/drawing/2014/main" id="{DD8290D9-B471-404B-A50B-343B9A287B38}"/>
              </a:ext>
            </a:extLst>
          </p:cNvPr>
          <p:cNvSpPr/>
          <p:nvPr/>
        </p:nvSpPr>
        <p:spPr>
          <a:xfrm>
            <a:off x="268514" y="1376384"/>
            <a:ext cx="11675836" cy="662233"/>
          </a:xfrm>
          <a:prstGeom prst="rect">
            <a:avLst/>
          </a:prstGeom>
        </p:spPr>
        <p:txBody>
          <a:bodyPr wrap="square">
            <a:spAutoFit/>
          </a:bodyPr>
          <a:lstStyle/>
          <a:p>
            <a:pPr>
              <a:lnSpc>
                <a:spcPct val="150000"/>
              </a:lnSpc>
            </a:pPr>
            <a:r>
              <a:rPr lang="en-US" altLang="zh-CN" sz="2800" b="1" dirty="0"/>
              <a:t>1.</a:t>
            </a:r>
            <a:r>
              <a:rPr lang="zh-CN" altLang="zh-CN" sz="2800" b="1" dirty="0"/>
              <a:t>氧化还原反应方程式配平的</a:t>
            </a:r>
            <a:r>
              <a:rPr lang="en-US" altLang="zh-CN" sz="2800" b="1" dirty="0"/>
              <a:t>“</a:t>
            </a:r>
            <a:r>
              <a:rPr lang="zh-CN" altLang="zh-CN" sz="2800" b="1" dirty="0"/>
              <a:t>三大</a:t>
            </a:r>
            <a:r>
              <a:rPr lang="en-US" altLang="zh-CN" sz="2800" b="1" dirty="0"/>
              <a:t>”</a:t>
            </a:r>
            <a:r>
              <a:rPr lang="zh-CN" altLang="zh-CN" sz="2800" b="1" dirty="0"/>
              <a:t>基本原则</a:t>
            </a:r>
          </a:p>
        </p:txBody>
      </p:sp>
      <p:sp>
        <p:nvSpPr>
          <p:cNvPr id="8" name="矩形 7">
            <a:extLst>
              <a:ext uri="{FF2B5EF4-FFF2-40B4-BE49-F238E27FC236}">
                <a16:creationId xmlns="" xmlns:a16="http://schemas.microsoft.com/office/drawing/2014/main" id="{C59B9226-3C4E-44C2-BE44-ED5182BA32AC}"/>
              </a:ext>
            </a:extLst>
          </p:cNvPr>
          <p:cNvSpPr/>
          <p:nvPr/>
        </p:nvSpPr>
        <p:spPr>
          <a:xfrm>
            <a:off x="268514" y="748391"/>
            <a:ext cx="11675836" cy="738664"/>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r>
              <a:rPr lang="en-US"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YBTWDTSD118-8T.jpg" descr="id:2147517587;FounderCES">
            <a:extLst>
              <a:ext uri="{FF2B5EF4-FFF2-40B4-BE49-F238E27FC236}">
                <a16:creationId xmlns="" xmlns:a16="http://schemas.microsoft.com/office/drawing/2014/main" id="{5405711D-95A1-42B8-BF6C-21758B9DBDE5}"/>
              </a:ext>
            </a:extLst>
          </p:cNvPr>
          <p:cNvPicPr/>
          <p:nvPr/>
        </p:nvPicPr>
        <p:blipFill>
          <a:blip r:embed="rId2"/>
          <a:stretch>
            <a:fillRect/>
          </a:stretch>
        </p:blipFill>
        <p:spPr>
          <a:xfrm>
            <a:off x="2668270" y="2802914"/>
            <a:ext cx="6911828" cy="2849967"/>
          </a:xfrm>
          <a:prstGeom prst="rect">
            <a:avLst/>
          </a:prstGeom>
        </p:spPr>
      </p:pic>
    </p:spTree>
    <p:extLst>
      <p:ext uri="{BB962C8B-B14F-4D97-AF65-F5344CB8AC3E}">
        <p14:creationId xmlns:p14="http://schemas.microsoft.com/office/powerpoint/2010/main" val="3642183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D8290D9-B471-404B-A50B-343B9A287B38}"/>
              </a:ext>
            </a:extLst>
          </p:cNvPr>
          <p:cNvSpPr/>
          <p:nvPr/>
        </p:nvSpPr>
        <p:spPr>
          <a:xfrm>
            <a:off x="268514" y="757405"/>
            <a:ext cx="11675836" cy="662233"/>
          </a:xfrm>
          <a:prstGeom prst="rect">
            <a:avLst/>
          </a:prstGeom>
        </p:spPr>
        <p:txBody>
          <a:bodyPr wrap="square">
            <a:spAutoFit/>
          </a:bodyPr>
          <a:lstStyle/>
          <a:p>
            <a:pPr>
              <a:lnSpc>
                <a:spcPct val="150000"/>
              </a:lnSpc>
            </a:pPr>
            <a:r>
              <a:rPr lang="en-US" altLang="zh-CN" sz="2800" b="1" dirty="0"/>
              <a:t>2.“</a:t>
            </a:r>
            <a:r>
              <a:rPr lang="zh-CN" altLang="zh-CN" sz="2800" b="1" dirty="0"/>
              <a:t>五步骤</a:t>
            </a:r>
            <a:r>
              <a:rPr lang="en-US" altLang="zh-CN" sz="2800" b="1" dirty="0"/>
              <a:t>”</a:t>
            </a:r>
            <a:r>
              <a:rPr lang="zh-CN" altLang="zh-CN" sz="2800" b="1" dirty="0"/>
              <a:t>配平氧化还原反应方程式</a:t>
            </a:r>
          </a:p>
        </p:txBody>
      </p:sp>
      <p:pic>
        <p:nvPicPr>
          <p:cNvPr id="11" name="YBTWDTSD118-9T.jpg" descr="id:2147517594;FounderCES">
            <a:extLst>
              <a:ext uri="{FF2B5EF4-FFF2-40B4-BE49-F238E27FC236}">
                <a16:creationId xmlns="" xmlns:a16="http://schemas.microsoft.com/office/drawing/2014/main" id="{7D91F3D3-5F10-4F7E-B80D-A85EA45522A1}"/>
              </a:ext>
            </a:extLst>
          </p:cNvPr>
          <p:cNvPicPr/>
          <p:nvPr/>
        </p:nvPicPr>
        <p:blipFill>
          <a:blip r:embed="rId2"/>
          <a:stretch>
            <a:fillRect/>
          </a:stretch>
        </p:blipFill>
        <p:spPr>
          <a:xfrm>
            <a:off x="2420682" y="2025331"/>
            <a:ext cx="7350636" cy="3629880"/>
          </a:xfrm>
          <a:prstGeom prst="rect">
            <a:avLst/>
          </a:prstGeom>
        </p:spPr>
      </p:pic>
      <p:sp>
        <p:nvSpPr>
          <p:cNvPr id="8" name="矩形 7">
            <a:extLst>
              <a:ext uri="{FF2B5EF4-FFF2-40B4-BE49-F238E27FC236}">
                <a16:creationId xmlns="" xmlns:a16="http://schemas.microsoft.com/office/drawing/2014/main" id="{8B85DC83-6CC8-4186-A8A1-E2F64697F45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448242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D8290D9-B471-404B-A50B-343B9A287B38}"/>
              </a:ext>
            </a:extLst>
          </p:cNvPr>
          <p:cNvSpPr/>
          <p:nvPr/>
        </p:nvSpPr>
        <p:spPr>
          <a:xfrm>
            <a:off x="268514" y="757405"/>
            <a:ext cx="11675836" cy="2677656"/>
          </a:xfrm>
          <a:prstGeom prst="rect">
            <a:avLst/>
          </a:prstGeom>
        </p:spPr>
        <p:txBody>
          <a:bodyPr wrap="square">
            <a:spAutoFit/>
          </a:bodyPr>
          <a:lstStyle/>
          <a:p>
            <a:pPr>
              <a:lnSpc>
                <a:spcPct val="150000"/>
              </a:lnSpc>
            </a:pPr>
            <a:r>
              <a:rPr lang="en-US" altLang="zh-CN" sz="2800" b="1" dirty="0"/>
              <a:t>3.</a:t>
            </a:r>
            <a:r>
              <a:rPr lang="zh-CN" altLang="zh-CN" sz="2800" b="1" dirty="0"/>
              <a:t>缺项型氧化还原反应方程式的配平</a:t>
            </a:r>
          </a:p>
          <a:p>
            <a:pPr>
              <a:lnSpc>
                <a:spcPct val="150000"/>
              </a:lnSpc>
            </a:pPr>
            <a:r>
              <a:rPr lang="en-US" altLang="zh-CN" sz="2800" dirty="0"/>
              <a:t>(1)</a:t>
            </a:r>
            <a:r>
              <a:rPr lang="zh-CN" altLang="zh-CN" sz="2800" dirty="0"/>
              <a:t>配平流程</a:t>
            </a:r>
          </a:p>
          <a:p>
            <a:pPr>
              <a:lnSpc>
                <a:spcPct val="150000"/>
              </a:lnSpc>
            </a:pPr>
            <a:r>
              <a:rPr lang="zh-CN" altLang="zh-CN" sz="2800" dirty="0"/>
              <a:t>缺项方程式是指某些反应物或生成物在方程式中没有写出来</a:t>
            </a:r>
            <a:r>
              <a:rPr lang="en-US" altLang="zh-CN" sz="2800" dirty="0"/>
              <a:t>,</a:t>
            </a:r>
            <a:r>
              <a:rPr lang="zh-CN" altLang="zh-CN" sz="2800" dirty="0"/>
              <a:t>它们一般为水、酸</a:t>
            </a:r>
            <a:r>
              <a:rPr lang="en-US" altLang="zh-CN" sz="2800" dirty="0"/>
              <a:t>(H</a:t>
            </a:r>
            <a:r>
              <a:rPr lang="en-US" altLang="zh-CN" sz="2800" baseline="30000" dirty="0"/>
              <a:t>+</a:t>
            </a:r>
            <a:r>
              <a:rPr lang="en-US" altLang="zh-CN" sz="2800" dirty="0"/>
              <a:t>)</a:t>
            </a:r>
            <a:r>
              <a:rPr lang="zh-CN" altLang="zh-CN" sz="2800" dirty="0"/>
              <a:t>或碱</a:t>
            </a:r>
            <a:r>
              <a:rPr lang="en-US" altLang="zh-CN" sz="2800" dirty="0"/>
              <a:t>(OH</a:t>
            </a:r>
            <a:r>
              <a:rPr lang="en-US" altLang="zh-CN" sz="2800" baseline="30000" dirty="0"/>
              <a:t>-</a:t>
            </a:r>
            <a:r>
              <a:rPr lang="en-US" altLang="zh-CN" sz="2800" dirty="0"/>
              <a:t>),</a:t>
            </a:r>
            <a:r>
              <a:rPr lang="zh-CN" altLang="zh-CN" sz="2800" dirty="0"/>
              <a:t>其配平流程为</a:t>
            </a:r>
          </a:p>
        </p:txBody>
      </p:sp>
      <p:pic>
        <p:nvPicPr>
          <p:cNvPr id="8" name="YBTWDTSD118-11T.eps" descr="id:2147517601;FounderCES">
            <a:extLst>
              <a:ext uri="{FF2B5EF4-FFF2-40B4-BE49-F238E27FC236}">
                <a16:creationId xmlns="" xmlns:a16="http://schemas.microsoft.com/office/drawing/2014/main" id="{F9B2F968-804E-41ED-A0D9-06D06F0419D1}"/>
              </a:ext>
            </a:extLst>
          </p:cNvPr>
          <p:cNvPicPr/>
          <p:nvPr/>
        </p:nvPicPr>
        <p:blipFill>
          <a:blip r:embed="rId2"/>
          <a:stretch>
            <a:fillRect/>
          </a:stretch>
        </p:blipFill>
        <p:spPr>
          <a:xfrm>
            <a:off x="3485906" y="3352971"/>
            <a:ext cx="5376740" cy="2998709"/>
          </a:xfrm>
          <a:prstGeom prst="rect">
            <a:avLst/>
          </a:prstGeom>
        </p:spPr>
      </p:pic>
      <p:sp>
        <p:nvSpPr>
          <p:cNvPr id="9" name="矩形 8">
            <a:extLst>
              <a:ext uri="{FF2B5EF4-FFF2-40B4-BE49-F238E27FC236}">
                <a16:creationId xmlns="" xmlns:a16="http://schemas.microsoft.com/office/drawing/2014/main" id="{B8199E6F-BEDC-4BD4-86D3-C67E11D42F4F}"/>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79312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D8290D9-B471-404B-A50B-343B9A287B38}"/>
              </a:ext>
            </a:extLst>
          </p:cNvPr>
          <p:cNvSpPr/>
          <p:nvPr/>
        </p:nvSpPr>
        <p:spPr>
          <a:xfrm>
            <a:off x="268514" y="757405"/>
            <a:ext cx="11675836" cy="662233"/>
          </a:xfrm>
          <a:prstGeom prst="rect">
            <a:avLst/>
          </a:prstGeom>
        </p:spPr>
        <p:txBody>
          <a:bodyPr wrap="square">
            <a:spAutoFit/>
          </a:bodyPr>
          <a:lstStyle/>
          <a:p>
            <a:pPr>
              <a:lnSpc>
                <a:spcPct val="150000"/>
              </a:lnSpc>
            </a:pPr>
            <a:r>
              <a:rPr lang="en-US" altLang="zh-CN" sz="2800" dirty="0"/>
              <a:t>(2)</a:t>
            </a:r>
            <a:r>
              <a:rPr lang="zh-CN" altLang="zh-CN" sz="2800" dirty="0"/>
              <a:t>补项原则</a:t>
            </a:r>
          </a:p>
        </p:txBody>
      </p:sp>
      <p:graphicFrame>
        <p:nvGraphicFramePr>
          <p:cNvPr id="2" name="表格 1">
            <a:extLst>
              <a:ext uri="{FF2B5EF4-FFF2-40B4-BE49-F238E27FC236}">
                <a16:creationId xmlns="" xmlns:a16="http://schemas.microsoft.com/office/drawing/2014/main" id="{C79BCA49-EE16-45B9-9D3E-A860BBFC32C9}"/>
              </a:ext>
            </a:extLst>
          </p:cNvPr>
          <p:cNvGraphicFramePr>
            <a:graphicFrameLocks noGrp="1"/>
          </p:cNvGraphicFramePr>
          <p:nvPr>
            <p:extLst>
              <p:ext uri="{D42A27DB-BD31-4B8C-83A1-F6EECF244321}">
                <p14:modId xmlns:p14="http://schemas.microsoft.com/office/powerpoint/2010/main" val="1857261872"/>
              </p:ext>
            </p:extLst>
          </p:nvPr>
        </p:nvGraphicFramePr>
        <p:xfrm>
          <a:off x="641253" y="1545273"/>
          <a:ext cx="11020864" cy="1920240"/>
        </p:xfrm>
        <a:graphic>
          <a:graphicData uri="http://schemas.openxmlformats.org/drawingml/2006/table">
            <a:tbl>
              <a:tblPr firstRow="1" firstCol="1" bandRow="1"/>
              <a:tblGrid>
                <a:gridCol w="2748458">
                  <a:extLst>
                    <a:ext uri="{9D8B030D-6E8A-4147-A177-3AD203B41FA5}">
                      <a16:colId xmlns="" xmlns:a16="http://schemas.microsoft.com/office/drawing/2014/main" val="4076078714"/>
                    </a:ext>
                  </a:extLst>
                </a:gridCol>
                <a:gridCol w="8272406">
                  <a:extLst>
                    <a:ext uri="{9D8B030D-6E8A-4147-A177-3AD203B41FA5}">
                      <a16:colId xmlns="" xmlns:a16="http://schemas.microsoft.com/office/drawing/2014/main" val="168178102"/>
                    </a:ext>
                  </a:extLst>
                </a:gridCol>
              </a:tblGrid>
              <a:tr h="0">
                <a:tc>
                  <a:txBody>
                    <a:bodyPr/>
                    <a:lstStyle/>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补项原则</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17489052"/>
                  </a:ext>
                </a:extLst>
              </a:tr>
              <a:tr h="0">
                <a:tc>
                  <a:txBody>
                    <a:bodyPr/>
                    <a:lstStyle/>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酸性条件下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缺</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或多</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补</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少</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补</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endPar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22351349"/>
                  </a:ext>
                </a:extLst>
              </a:tr>
              <a:tr h="0">
                <a:tc>
                  <a:txBody>
                    <a:bodyPr/>
                    <a:lstStyle/>
                    <a:p>
                      <a:pPr algn="ctr">
                        <a:lnSpc>
                          <a:spcPct val="15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碱性条件下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缺</a:t>
                      </a: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或多</a:t>
                      </a: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补</a:t>
                      </a: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少</a:t>
                      </a: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r>
                        <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补</a:t>
                      </a: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OH</a:t>
                      </a:r>
                      <a:r>
                        <a:rPr lang="en-US" sz="28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63503136"/>
                  </a:ext>
                </a:extLst>
              </a:tr>
            </a:tbl>
          </a:graphicData>
        </a:graphic>
      </p:graphicFrame>
      <p:sp>
        <p:nvSpPr>
          <p:cNvPr id="3" name="矩形 2">
            <a:extLst>
              <a:ext uri="{FF2B5EF4-FFF2-40B4-BE49-F238E27FC236}">
                <a16:creationId xmlns="" xmlns:a16="http://schemas.microsoft.com/office/drawing/2014/main" id="{92ADD1B3-52D6-4218-B1B4-0173B119832E}"/>
              </a:ext>
            </a:extLst>
          </p:cNvPr>
          <p:cNvSpPr/>
          <p:nvPr/>
        </p:nvSpPr>
        <p:spPr>
          <a:xfrm>
            <a:off x="340935" y="3465513"/>
            <a:ext cx="2040943" cy="662233"/>
          </a:xfrm>
          <a:prstGeom prst="rect">
            <a:avLst/>
          </a:prstGeom>
        </p:spPr>
        <p:txBody>
          <a:bodyPr wrap="none">
            <a:spAutoFit/>
          </a:bodyPr>
          <a:lstStyle/>
          <a:p>
            <a:pPr>
              <a:lnSpc>
                <a:spcPct val="150000"/>
              </a:lnSpc>
              <a:spcAft>
                <a:spcPts val="0"/>
              </a:spcAft>
            </a:pPr>
            <a:r>
              <a:rPr lang="en-US" altLang="zh-CN" sz="2800" dirty="0"/>
              <a:t>(3)</a:t>
            </a:r>
            <a:r>
              <a:rPr lang="zh-CN" altLang="zh-CN" sz="2800" dirty="0"/>
              <a:t>组合方式</a:t>
            </a:r>
          </a:p>
        </p:txBody>
      </p:sp>
      <p:graphicFrame>
        <p:nvGraphicFramePr>
          <p:cNvPr id="9" name="表格 8">
            <a:extLst>
              <a:ext uri="{FF2B5EF4-FFF2-40B4-BE49-F238E27FC236}">
                <a16:creationId xmlns="" xmlns:a16="http://schemas.microsoft.com/office/drawing/2014/main" id="{F2EA9458-1B3C-4D88-89F2-18138921F5E8}"/>
              </a:ext>
            </a:extLst>
          </p:cNvPr>
          <p:cNvGraphicFramePr>
            <a:graphicFrameLocks noGrp="1"/>
          </p:cNvGraphicFramePr>
          <p:nvPr>
            <p:extLst>
              <p:ext uri="{D42A27DB-BD31-4B8C-83A1-F6EECF244321}">
                <p14:modId xmlns:p14="http://schemas.microsoft.com/office/powerpoint/2010/main" val="522595051"/>
              </p:ext>
            </p:extLst>
          </p:nvPr>
        </p:nvGraphicFramePr>
        <p:xfrm>
          <a:off x="669387" y="4248443"/>
          <a:ext cx="10992729" cy="2307100"/>
        </p:xfrm>
        <a:graphic>
          <a:graphicData uri="http://schemas.openxmlformats.org/drawingml/2006/table">
            <a:tbl>
              <a:tblPr firstRow="1" firstCol="1" bandRow="1"/>
              <a:tblGrid>
                <a:gridCol w="1328225">
                  <a:extLst>
                    <a:ext uri="{9D8B030D-6E8A-4147-A177-3AD203B41FA5}">
                      <a16:colId xmlns="" xmlns:a16="http://schemas.microsoft.com/office/drawing/2014/main" val="2829799103"/>
                    </a:ext>
                  </a:extLst>
                </a:gridCol>
                <a:gridCol w="1463040">
                  <a:extLst>
                    <a:ext uri="{9D8B030D-6E8A-4147-A177-3AD203B41FA5}">
                      <a16:colId xmlns="" xmlns:a16="http://schemas.microsoft.com/office/drawing/2014/main" val="4177968774"/>
                    </a:ext>
                  </a:extLst>
                </a:gridCol>
                <a:gridCol w="2166425">
                  <a:extLst>
                    <a:ext uri="{9D8B030D-6E8A-4147-A177-3AD203B41FA5}">
                      <a16:colId xmlns="" xmlns:a16="http://schemas.microsoft.com/office/drawing/2014/main" val="3517133472"/>
                    </a:ext>
                  </a:extLst>
                </a:gridCol>
                <a:gridCol w="6035039">
                  <a:extLst>
                    <a:ext uri="{9D8B030D-6E8A-4147-A177-3AD203B41FA5}">
                      <a16:colId xmlns="" xmlns:a16="http://schemas.microsoft.com/office/drawing/2014/main" val="3312222804"/>
                    </a:ext>
                  </a:extLst>
                </a:gridCol>
              </a:tblGrid>
              <a:tr h="461420">
                <a:tc>
                  <a:txBody>
                    <a:bodyPr/>
                    <a:lstStyle/>
                    <a:p>
                      <a:pPr algn="ctr">
                        <a:lnSpc>
                          <a:spcPct val="100000"/>
                        </a:lnSpc>
                        <a:spcAft>
                          <a:spcPts val="0"/>
                        </a:spcAft>
                      </a:pP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 </a:t>
                      </a:r>
                      <a:endPar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反应物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生成物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使用条件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057959"/>
                  </a:ext>
                </a:extLst>
              </a:tr>
              <a:tr h="461420">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组合一</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endPar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酸性溶液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19446011"/>
                  </a:ext>
                </a:extLst>
              </a:tr>
              <a:tr h="461420">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组合二</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endPar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酸性溶液或酸碱性未知</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01103601"/>
                  </a:ext>
                </a:extLst>
              </a:tr>
              <a:tr h="461420">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组合三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OH</a:t>
                      </a:r>
                      <a:r>
                        <a:rPr lang="en-US" sz="28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25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endPar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碱性溶液</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96394349"/>
                  </a:ext>
                </a:extLst>
              </a:tr>
              <a:tr h="461420">
                <a:tc>
                  <a:txBody>
                    <a:bodyPr/>
                    <a:lstStyle/>
                    <a:p>
                      <a:pPr algn="ctr">
                        <a:lnSpc>
                          <a:spcPct val="100000"/>
                        </a:lnSpc>
                        <a:spcAft>
                          <a:spcPts val="0"/>
                        </a:spcAft>
                      </a:pPr>
                      <a:r>
                        <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组合四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H</a:t>
                      </a:r>
                      <a:r>
                        <a:rPr lang="en-US" sz="28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a:t>
                      </a:r>
                      <a:endPar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OH</a:t>
                      </a:r>
                      <a:r>
                        <a:rPr lang="en-US" sz="28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8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碱性溶液或酸碱性未知</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8759362"/>
                  </a:ext>
                </a:extLst>
              </a:tr>
            </a:tbl>
          </a:graphicData>
        </a:graphic>
      </p:graphicFrame>
      <p:sp>
        <p:nvSpPr>
          <p:cNvPr id="11" name="矩形 10">
            <a:extLst>
              <a:ext uri="{FF2B5EF4-FFF2-40B4-BE49-F238E27FC236}">
                <a16:creationId xmlns="" xmlns:a16="http://schemas.microsoft.com/office/drawing/2014/main" id="{C8778CCE-35BE-4D2A-BED7-E57E48619BD3}"/>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2660741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DD8290D9-B471-404B-A50B-343B9A287B38}"/>
              </a:ext>
            </a:extLst>
          </p:cNvPr>
          <p:cNvSpPr/>
          <p:nvPr/>
        </p:nvSpPr>
        <p:spPr>
          <a:xfrm>
            <a:off x="268514" y="757405"/>
            <a:ext cx="11675836" cy="662233"/>
          </a:xfrm>
          <a:prstGeom prst="rect">
            <a:avLst/>
          </a:prstGeom>
        </p:spPr>
        <p:txBody>
          <a:bodyPr wrap="square">
            <a:spAutoFit/>
          </a:bodyPr>
          <a:lstStyle/>
          <a:p>
            <a:pPr>
              <a:lnSpc>
                <a:spcPct val="150000"/>
              </a:lnSpc>
            </a:pPr>
            <a:r>
              <a:rPr lang="en-US" altLang="zh-CN" sz="2800" b="1" dirty="0"/>
              <a:t>4.“</a:t>
            </a:r>
            <a:r>
              <a:rPr lang="zh-CN" altLang="zh-CN" sz="2800" b="1" dirty="0"/>
              <a:t>四步法</a:t>
            </a:r>
            <a:r>
              <a:rPr lang="en-US" altLang="zh-CN" sz="2800" b="1" dirty="0"/>
              <a:t>”</a:t>
            </a:r>
            <a:r>
              <a:rPr lang="zh-CN" altLang="zh-CN" sz="2800" b="1" dirty="0"/>
              <a:t>突破新情境下氧化还原方程式的书写</a:t>
            </a:r>
          </a:p>
        </p:txBody>
      </p:sp>
      <p:pic>
        <p:nvPicPr>
          <p:cNvPr id="11" name="YBTWDTSD118-13T.jpg" descr="id:2147517624;FounderCES">
            <a:extLst>
              <a:ext uri="{FF2B5EF4-FFF2-40B4-BE49-F238E27FC236}">
                <a16:creationId xmlns="" xmlns:a16="http://schemas.microsoft.com/office/drawing/2014/main" id="{F8C2BFC9-BC83-4AF6-9DFC-B6FA761E253E}"/>
              </a:ext>
            </a:extLst>
          </p:cNvPr>
          <p:cNvPicPr/>
          <p:nvPr/>
        </p:nvPicPr>
        <p:blipFill>
          <a:blip r:embed="rId2"/>
          <a:stretch>
            <a:fillRect/>
          </a:stretch>
        </p:blipFill>
        <p:spPr>
          <a:xfrm>
            <a:off x="2378180" y="1861063"/>
            <a:ext cx="7435640" cy="3498728"/>
          </a:xfrm>
          <a:prstGeom prst="rect">
            <a:avLst/>
          </a:prstGeom>
        </p:spPr>
      </p:pic>
      <p:sp>
        <p:nvSpPr>
          <p:cNvPr id="8" name="矩形 7">
            <a:extLst>
              <a:ext uri="{FF2B5EF4-FFF2-40B4-BE49-F238E27FC236}">
                <a16:creationId xmlns="" xmlns:a16="http://schemas.microsoft.com/office/drawing/2014/main" id="{0F4093C1-D58C-42AD-8168-A8D48A78F3CA}"/>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445576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 xmlns:a16="http://schemas.microsoft.com/office/drawing/2014/main" id="{1E172E33-CB6B-44DC-92E7-AA78AC2A2B24}"/>
              </a:ext>
            </a:extLst>
          </p:cNvPr>
          <p:cNvSpPr/>
          <p:nvPr/>
        </p:nvSpPr>
        <p:spPr>
          <a:xfrm>
            <a:off x="424541" y="905201"/>
            <a:ext cx="11406652" cy="2677656"/>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6    </a:t>
            </a:r>
            <a:r>
              <a:rPr lang="en-US" altLang="zh-CN" sz="2800" dirty="0" smtClean="0"/>
              <a:t>[</a:t>
            </a:r>
            <a:r>
              <a:rPr lang="zh-CN" altLang="zh-CN" sz="2800" dirty="0"/>
              <a:t>氧化还原反应方程式配平的一般步骤</a:t>
            </a:r>
            <a:r>
              <a:rPr lang="en-US" altLang="zh-CN" sz="2800" dirty="0"/>
              <a:t>][2016</a:t>
            </a:r>
            <a:r>
              <a:rPr lang="zh-CN" altLang="zh-CN" sz="2800" dirty="0"/>
              <a:t>天津理综</a:t>
            </a:r>
            <a:r>
              <a:rPr lang="en-US" altLang="zh-CN" sz="2800" dirty="0"/>
              <a:t>,9</a:t>
            </a:r>
            <a:r>
              <a:rPr lang="zh-CN" altLang="zh-CN" sz="2800" dirty="0"/>
              <a:t>改编</a:t>
            </a:r>
            <a:r>
              <a:rPr lang="en-US" altLang="zh-CN" sz="2800" dirty="0"/>
              <a:t>]</a:t>
            </a:r>
            <a:r>
              <a:rPr lang="zh-CN" altLang="zh-CN" sz="2800" dirty="0"/>
              <a:t>配平下列反应的化学方程式</a:t>
            </a:r>
            <a:r>
              <a:rPr lang="en-US" altLang="zh-CN" sz="2800" dirty="0"/>
              <a:t>:</a:t>
            </a:r>
            <a:endParaRPr lang="zh-CN" altLang="zh-CN" sz="2800" dirty="0"/>
          </a:p>
          <a:p>
            <a:pPr>
              <a:lnSpc>
                <a:spcPct val="150000"/>
              </a:lnSpc>
            </a:pPr>
            <a:r>
              <a:rPr lang="en-US" altLang="zh-CN" sz="2800" dirty="0"/>
              <a:t>(1) Mn</a:t>
            </a:r>
            <a:r>
              <a:rPr lang="en-US" altLang="zh-CN" sz="2800" baseline="30000" dirty="0"/>
              <a:t>2+</a:t>
            </a:r>
            <a:r>
              <a:rPr lang="en-US" altLang="zh-CN" sz="2800" dirty="0"/>
              <a:t>+O</a:t>
            </a:r>
            <a:r>
              <a:rPr lang="en-US" altLang="zh-CN" sz="2800" baseline="-25000" dirty="0"/>
              <a:t>2</a:t>
            </a:r>
            <a:r>
              <a:rPr lang="en-US" altLang="zh-CN" sz="2800" dirty="0"/>
              <a:t>+OH</a:t>
            </a:r>
            <a:r>
              <a:rPr lang="en-US" altLang="zh-CN" sz="2800" baseline="30000" dirty="0"/>
              <a:t>-                </a:t>
            </a:r>
            <a:r>
              <a:rPr lang="en-US" altLang="zh-CN" sz="2800" dirty="0" err="1"/>
              <a:t>MnO</a:t>
            </a:r>
            <a:r>
              <a:rPr lang="en-US" altLang="zh-CN" sz="2800" dirty="0"/>
              <a:t>(OH)</a:t>
            </a:r>
            <a:r>
              <a:rPr lang="en-US" altLang="zh-CN" sz="2800" baseline="-25000" dirty="0"/>
              <a:t>2</a:t>
            </a:r>
            <a:r>
              <a:rPr lang="en-US" altLang="zh-CN" sz="2800" dirty="0"/>
              <a:t>↓</a:t>
            </a:r>
            <a:endParaRPr lang="zh-CN" altLang="zh-CN" sz="2800" dirty="0"/>
          </a:p>
          <a:p>
            <a:pPr>
              <a:lnSpc>
                <a:spcPct val="150000"/>
              </a:lnSpc>
            </a:pPr>
            <a:r>
              <a:rPr lang="en-US" altLang="zh-CN" sz="2800" dirty="0"/>
              <a:t>(2)</a:t>
            </a:r>
            <a:r>
              <a:rPr lang="en-US" altLang="zh-CN" sz="2800" dirty="0" err="1"/>
              <a:t>MnO</a:t>
            </a:r>
            <a:r>
              <a:rPr lang="en-US" altLang="zh-CN" sz="2800" dirty="0"/>
              <a:t>(OH)</a:t>
            </a:r>
            <a:r>
              <a:rPr lang="en-US" altLang="zh-CN" sz="2800" baseline="-25000" dirty="0"/>
              <a:t>2</a:t>
            </a:r>
            <a:r>
              <a:rPr lang="en-US" altLang="zh-CN" sz="2800" dirty="0"/>
              <a:t>+I</a:t>
            </a:r>
            <a:r>
              <a:rPr lang="en-US" altLang="zh-CN" sz="2800" baseline="30000" dirty="0"/>
              <a:t>-</a:t>
            </a:r>
            <a:r>
              <a:rPr lang="en-US" altLang="zh-CN" sz="2800" dirty="0"/>
              <a:t>+H</a:t>
            </a:r>
            <a:r>
              <a:rPr lang="en-US" altLang="zh-CN" sz="2800" baseline="30000" dirty="0"/>
              <a:t>+              </a:t>
            </a:r>
            <a:r>
              <a:rPr lang="en-US" altLang="zh-CN" sz="2800" dirty="0"/>
              <a:t>Mn</a:t>
            </a:r>
            <a:r>
              <a:rPr lang="en-US" altLang="zh-CN" sz="2800" baseline="30000" dirty="0"/>
              <a:t>2+</a:t>
            </a:r>
            <a:r>
              <a:rPr lang="en-US" altLang="zh-CN" sz="2800" dirty="0"/>
              <a:t>+I</a:t>
            </a:r>
            <a:r>
              <a:rPr lang="en-US" altLang="zh-CN" sz="2800" baseline="-25000" dirty="0"/>
              <a:t>2</a:t>
            </a:r>
            <a:r>
              <a:rPr lang="en-US" altLang="zh-CN" sz="2800" dirty="0"/>
              <a:t>+H</a:t>
            </a:r>
            <a:r>
              <a:rPr lang="en-US" altLang="zh-CN" sz="2800" baseline="-25000" dirty="0"/>
              <a:t>2</a:t>
            </a:r>
            <a:r>
              <a:rPr lang="en-US" altLang="zh-CN" sz="2800" dirty="0"/>
              <a:t>O</a:t>
            </a:r>
            <a:endParaRPr lang="zh-CN" altLang="zh-CN" sz="2800" dirty="0"/>
          </a:p>
        </p:txBody>
      </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4" name="图片 13">
            <a:extLst>
              <a:ext uri="{FF2B5EF4-FFF2-40B4-BE49-F238E27FC236}">
                <a16:creationId xmlns="" xmlns:a16="http://schemas.microsoft.com/office/drawing/2014/main" id="{6ED17E01-FF33-43B1-BE7A-47461583C816}"/>
              </a:ext>
            </a:extLst>
          </p:cNvPr>
          <p:cNvPicPr/>
          <p:nvPr/>
        </p:nvPicPr>
        <p:blipFill>
          <a:blip r:embed="rId2"/>
          <a:stretch>
            <a:fillRect/>
          </a:stretch>
        </p:blipFill>
        <p:spPr>
          <a:xfrm>
            <a:off x="3257329" y="2424234"/>
            <a:ext cx="639421" cy="363265"/>
          </a:xfrm>
          <a:prstGeom prst="rect">
            <a:avLst/>
          </a:prstGeom>
        </p:spPr>
      </p:pic>
      <p:pic>
        <p:nvPicPr>
          <p:cNvPr id="16" name="图片 15">
            <a:extLst>
              <a:ext uri="{FF2B5EF4-FFF2-40B4-BE49-F238E27FC236}">
                <a16:creationId xmlns="" xmlns:a16="http://schemas.microsoft.com/office/drawing/2014/main" id="{C64FE944-C255-438B-945D-9C803758427C}"/>
              </a:ext>
            </a:extLst>
          </p:cNvPr>
          <p:cNvPicPr/>
          <p:nvPr/>
        </p:nvPicPr>
        <p:blipFill>
          <a:blip r:embed="rId2"/>
          <a:stretch>
            <a:fillRect/>
          </a:stretch>
        </p:blipFill>
        <p:spPr>
          <a:xfrm>
            <a:off x="3637157" y="3074112"/>
            <a:ext cx="639421" cy="363265"/>
          </a:xfrm>
          <a:prstGeom prst="rect">
            <a:avLst/>
          </a:prstGeom>
        </p:spPr>
      </p:pic>
    </p:spTree>
    <p:extLst>
      <p:ext uri="{BB962C8B-B14F-4D97-AF65-F5344CB8AC3E}">
        <p14:creationId xmlns:p14="http://schemas.microsoft.com/office/powerpoint/2010/main" val="59889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3" name="表格 2">
            <a:extLst>
              <a:ext uri="{FF2B5EF4-FFF2-40B4-BE49-F238E27FC236}">
                <a16:creationId xmlns="" xmlns:a16="http://schemas.microsoft.com/office/drawing/2014/main" id="{DFD4AEE0-F19F-430D-9A34-67A3E301186F}"/>
              </a:ext>
            </a:extLst>
          </p:cNvPr>
          <p:cNvGraphicFramePr>
            <a:graphicFrameLocks noGrp="1"/>
          </p:cNvGraphicFramePr>
          <p:nvPr>
            <p:extLst>
              <p:ext uri="{D42A27DB-BD31-4B8C-83A1-F6EECF244321}">
                <p14:modId xmlns:p14="http://schemas.microsoft.com/office/powerpoint/2010/main" val="3378895300"/>
              </p:ext>
            </p:extLst>
          </p:nvPr>
        </p:nvGraphicFramePr>
        <p:xfrm>
          <a:off x="571500" y="1019398"/>
          <a:ext cx="11010900" cy="5241702"/>
        </p:xfrm>
        <a:graphic>
          <a:graphicData uri="http://schemas.openxmlformats.org/drawingml/2006/table">
            <a:tbl>
              <a:tblPr firstRow="1" firstCol="1" bandRow="1"/>
              <a:tblGrid>
                <a:gridCol w="2476500">
                  <a:extLst>
                    <a:ext uri="{9D8B030D-6E8A-4147-A177-3AD203B41FA5}">
                      <a16:colId xmlns="" xmlns:a16="http://schemas.microsoft.com/office/drawing/2014/main" val="595399050"/>
                    </a:ext>
                  </a:extLst>
                </a:gridCol>
                <a:gridCol w="3390900">
                  <a:extLst>
                    <a:ext uri="{9D8B030D-6E8A-4147-A177-3AD203B41FA5}">
                      <a16:colId xmlns="" xmlns:a16="http://schemas.microsoft.com/office/drawing/2014/main" val="1480152594"/>
                    </a:ext>
                  </a:extLst>
                </a:gridCol>
                <a:gridCol w="5143500">
                  <a:extLst>
                    <a:ext uri="{9D8B030D-6E8A-4147-A177-3AD203B41FA5}">
                      <a16:colId xmlns="" xmlns:a16="http://schemas.microsoft.com/office/drawing/2014/main" val="2390585962"/>
                    </a:ext>
                  </a:extLst>
                </a:gridCol>
              </a:tblGrid>
              <a:tr h="646504">
                <a:tc>
                  <a:txBody>
                    <a:bodyPr/>
                    <a:lstStyle/>
                    <a:p>
                      <a:pPr algn="ctr">
                        <a:lnSpc>
                          <a:spcPct val="10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863600" rtl="0" eaLnBrk="1" latinLnBrk="0" hangingPunct="1">
                        <a:lnSpc>
                          <a:spcPct val="10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806740530"/>
                  </a:ext>
                </a:extLst>
              </a:tr>
              <a:tr h="1378559">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氧化还原反应中的基本概念</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2016</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Ⅰ,T28(1)(4);</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2015</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新课标全国卷</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Ⅰ,T28(1)</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元素化合价的判断</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氧化产物、还原产物的判断</a:t>
                      </a:r>
                      <a:r>
                        <a:rPr lang="en-US"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方法</a:t>
                      </a:r>
                      <a:r>
                        <a:rPr lang="en-US"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3067111"/>
                  </a:ext>
                </a:extLst>
              </a:tr>
              <a:tr h="1378559">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氧化还原反应基本规律及应用</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2016</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Ⅲ,T28(2);</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2015</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新课标全国卷</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Ⅱ,T28(1)</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氧化还原反应中有关氧化剂或还原剂的计算</a:t>
                      </a:r>
                      <a:r>
                        <a:rPr lang="en-US"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考向</a:t>
                      </a:r>
                      <a:r>
                        <a:rPr lang="en-US"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080186094"/>
                  </a:ext>
                </a:extLst>
              </a:tr>
              <a:tr h="919040">
                <a:tc rowSpan="3">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氧化还原反应的配平、书写和相关计算</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2017</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全国卷</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Ⅰ,T27(6)</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由</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FePO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制备</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LiFePO</a:t>
                      </a:r>
                      <a:r>
                        <a:rPr lang="en-US" sz="2400" baseline="-25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的化学方程式书写</a:t>
                      </a:r>
                      <a:r>
                        <a:rPr lang="en-US" sz="2400" b="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b="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考向</a:t>
                      </a:r>
                      <a:r>
                        <a:rPr lang="en-US" sz="2400" b="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05323063"/>
                  </a:ext>
                </a:extLst>
              </a:tr>
              <a:tr h="459520">
                <a:tc vMerge="1">
                  <a:txBody>
                    <a:bodyPr/>
                    <a:lstStyle/>
                    <a:p>
                      <a:endParaRPr lang="zh-CN" altLang="en-US"/>
                    </a:p>
                  </a:txBody>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2017</a:t>
                      </a: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全国卷</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Ⅲ,T27(1)</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氧化还原方程式的配平</a:t>
                      </a:r>
                      <a:r>
                        <a:rPr lang="en-US" sz="2400" b="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b="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考向</a:t>
                      </a:r>
                      <a:r>
                        <a:rPr lang="en-US" sz="2400" b="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865501138"/>
                  </a:ext>
                </a:extLst>
              </a:tr>
              <a:tr h="459520">
                <a:tc vMerge="1">
                  <a:txBody>
                    <a:bodyPr/>
                    <a:lstStyle/>
                    <a:p>
                      <a:endParaRPr lang="zh-CN" altLang="en-US"/>
                    </a:p>
                  </a:txBody>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2016</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全国卷</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Ⅰ,T28(5) </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有效氯</a:t>
                      </a: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含量的相关计算</a:t>
                      </a:r>
                      <a:r>
                        <a:rPr lang="en-US"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r>
                        <a:rPr lang="zh-CN"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考向</a:t>
                      </a:r>
                      <a:r>
                        <a:rPr lang="en-US" sz="2400" b="1"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806052644"/>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106170"/>
            <a:ext cx="11723911" cy="662233"/>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a:t>
            </a:r>
            <a:r>
              <a:rPr lang="en-US" altLang="zh-CN" sz="2800" dirty="0"/>
              <a:t>(1)</a:t>
            </a:r>
            <a:endParaRPr lang="zh-CN" altLang="zh-CN" sz="2800" dirty="0"/>
          </a:p>
        </p:txBody>
      </p:sp>
      <p:sp>
        <p:nvSpPr>
          <p:cNvPr id="16" name="矩形 15">
            <a:extLst>
              <a:ext uri="{FF2B5EF4-FFF2-40B4-BE49-F238E27FC236}">
                <a16:creationId xmlns="" xmlns:a16="http://schemas.microsoft.com/office/drawing/2014/main" id="{BB254DD3-AAFB-42CC-BB04-3067E5BD726A}"/>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7" name="YBTWDTSD118-98DAZ.eps" descr="id:2147517645;FounderCES">
            <a:extLst>
              <a:ext uri="{FF2B5EF4-FFF2-40B4-BE49-F238E27FC236}">
                <a16:creationId xmlns="" xmlns:a16="http://schemas.microsoft.com/office/drawing/2014/main" id="{206F25CA-2025-4559-B534-EC45B8FBFE16}"/>
              </a:ext>
            </a:extLst>
          </p:cNvPr>
          <p:cNvPicPr/>
          <p:nvPr/>
        </p:nvPicPr>
        <p:blipFill>
          <a:blip r:embed="rId2"/>
          <a:stretch>
            <a:fillRect/>
          </a:stretch>
        </p:blipFill>
        <p:spPr>
          <a:xfrm>
            <a:off x="2860944" y="678668"/>
            <a:ext cx="6170514" cy="5542827"/>
          </a:xfrm>
          <a:prstGeom prst="rect">
            <a:avLst/>
          </a:prstGeom>
        </p:spPr>
      </p:pic>
    </p:spTree>
    <p:extLst>
      <p:ext uri="{BB962C8B-B14F-4D97-AF65-F5344CB8AC3E}">
        <p14:creationId xmlns:p14="http://schemas.microsoft.com/office/powerpoint/2010/main" val="1048530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2" y="106170"/>
            <a:ext cx="11723911" cy="738664"/>
          </a:xfrm>
          <a:prstGeom prst="rect">
            <a:avLst/>
          </a:prstGeom>
        </p:spPr>
        <p:txBody>
          <a:bodyPr wrap="square">
            <a:spAutoFit/>
          </a:bodyPr>
          <a:lstStyle/>
          <a:p>
            <a:pPr>
              <a:lnSpc>
                <a:spcPct val="150000"/>
              </a:lnSpc>
            </a:pPr>
            <a:r>
              <a:rPr lang="zh-CN" altLang="zh-CN" sz="2800" dirty="0"/>
              <a:t> </a:t>
            </a:r>
            <a:r>
              <a:rPr lang="en-US" altLang="zh-CN" sz="2800" dirty="0"/>
              <a:t>(2)</a:t>
            </a:r>
            <a:endParaRPr lang="zh-CN" altLang="zh-CN" sz="2800" dirty="0"/>
          </a:p>
        </p:txBody>
      </p:sp>
      <p:sp>
        <p:nvSpPr>
          <p:cNvPr id="16" name="矩形 15">
            <a:extLst>
              <a:ext uri="{FF2B5EF4-FFF2-40B4-BE49-F238E27FC236}">
                <a16:creationId xmlns="" xmlns:a16="http://schemas.microsoft.com/office/drawing/2014/main" id="{BB254DD3-AAFB-42CC-BB04-3067E5BD726A}"/>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4" name="YBTWDTSD118-98Z.eps" descr="id:2147517652;FounderCES">
            <a:extLst>
              <a:ext uri="{FF2B5EF4-FFF2-40B4-BE49-F238E27FC236}">
                <a16:creationId xmlns="" xmlns:a16="http://schemas.microsoft.com/office/drawing/2014/main" id="{E138876C-270D-421E-9B45-135FA1D76C51}"/>
              </a:ext>
            </a:extLst>
          </p:cNvPr>
          <p:cNvPicPr/>
          <p:nvPr/>
        </p:nvPicPr>
        <p:blipFill>
          <a:blip r:embed="rId2"/>
          <a:stretch>
            <a:fillRect/>
          </a:stretch>
        </p:blipFill>
        <p:spPr>
          <a:xfrm>
            <a:off x="3062361" y="685416"/>
            <a:ext cx="6067278" cy="5560193"/>
          </a:xfrm>
          <a:prstGeom prst="rect">
            <a:avLst/>
          </a:prstGeom>
        </p:spPr>
      </p:pic>
    </p:spTree>
    <p:extLst>
      <p:ext uri="{BB962C8B-B14F-4D97-AF65-F5344CB8AC3E}">
        <p14:creationId xmlns:p14="http://schemas.microsoft.com/office/powerpoint/2010/main" val="25928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 xmlns:a16="http://schemas.microsoft.com/office/drawing/2014/main" id="{216F8E43-385A-4541-98A7-A606874E2DBC}"/>
              </a:ext>
            </a:extLst>
          </p:cNvPr>
          <p:cNvSpPr/>
          <p:nvPr/>
        </p:nvSpPr>
        <p:spPr>
          <a:xfrm>
            <a:off x="234043" y="447467"/>
            <a:ext cx="11723913" cy="662233"/>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矩形 19">
            <a:extLst>
              <a:ext uri="{FF2B5EF4-FFF2-40B4-BE49-F238E27FC236}">
                <a16:creationId xmlns="" xmlns:a16="http://schemas.microsoft.com/office/drawing/2014/main" id="{CFC7ADB1-081C-4B08-9CE1-53CB2D93CBD3}"/>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21" name="矩形 20">
            <a:extLst>
              <a:ext uri="{FF2B5EF4-FFF2-40B4-BE49-F238E27FC236}">
                <a16:creationId xmlns="" xmlns:a16="http://schemas.microsoft.com/office/drawing/2014/main" id="{4FA281D9-B10B-49B6-9E92-501C73FA4020}"/>
              </a:ext>
            </a:extLst>
          </p:cNvPr>
          <p:cNvSpPr/>
          <p:nvPr/>
        </p:nvSpPr>
        <p:spPr>
          <a:xfrm>
            <a:off x="234043" y="1010174"/>
            <a:ext cx="11723913" cy="1384995"/>
          </a:xfrm>
          <a:prstGeom prst="rect">
            <a:avLst/>
          </a:prstGeom>
        </p:spPr>
        <p:txBody>
          <a:bodyPr wrap="square">
            <a:spAutoFit/>
          </a:bodyPr>
          <a:lstStyle/>
          <a:p>
            <a:pPr>
              <a:lnSpc>
                <a:spcPct val="150000"/>
              </a:lnSpc>
            </a:pPr>
            <a:r>
              <a:rPr lang="en-US" altLang="zh-CN" sz="2800" dirty="0"/>
              <a:t>(1)2Mn</a:t>
            </a:r>
            <a:r>
              <a:rPr lang="en-US" altLang="zh-CN" sz="2800" baseline="30000" dirty="0"/>
              <a:t>2+</a:t>
            </a:r>
            <a:r>
              <a:rPr lang="en-US" altLang="zh-CN" sz="2800" dirty="0"/>
              <a:t>+O</a:t>
            </a:r>
            <a:r>
              <a:rPr lang="en-US" altLang="zh-CN" sz="2800" baseline="-25000" dirty="0"/>
              <a:t>2</a:t>
            </a:r>
            <a:r>
              <a:rPr lang="en-US" altLang="zh-CN" sz="2800" dirty="0"/>
              <a:t>+4OH</a:t>
            </a:r>
            <a:r>
              <a:rPr lang="en-US" altLang="zh-CN" sz="2800" baseline="30000" dirty="0"/>
              <a:t>-              </a:t>
            </a:r>
            <a:r>
              <a:rPr lang="en-US" altLang="zh-CN" sz="2800" dirty="0"/>
              <a:t>2MnO(OH)</a:t>
            </a:r>
            <a:r>
              <a:rPr lang="en-US" altLang="zh-CN" sz="2800" baseline="-25000" dirty="0"/>
              <a:t>2</a:t>
            </a:r>
            <a:r>
              <a:rPr lang="en-US" altLang="zh-CN" sz="2800" dirty="0"/>
              <a:t>↓</a:t>
            </a:r>
            <a:endParaRPr lang="zh-CN" altLang="zh-CN" sz="2800" dirty="0"/>
          </a:p>
          <a:p>
            <a:pPr>
              <a:lnSpc>
                <a:spcPct val="150000"/>
              </a:lnSpc>
            </a:pPr>
            <a:r>
              <a:rPr lang="en-US" altLang="zh-CN" sz="2800" dirty="0"/>
              <a:t>(2)</a:t>
            </a:r>
            <a:r>
              <a:rPr lang="en-US" altLang="zh-CN" sz="2800" dirty="0" err="1"/>
              <a:t>MnO</a:t>
            </a:r>
            <a:r>
              <a:rPr lang="en-US" altLang="zh-CN" sz="2800" dirty="0"/>
              <a:t>(OH)</a:t>
            </a:r>
            <a:r>
              <a:rPr lang="en-US" altLang="zh-CN" sz="2800" baseline="-25000" dirty="0"/>
              <a:t>2</a:t>
            </a:r>
            <a:r>
              <a:rPr lang="en-US" altLang="zh-CN" sz="2800" dirty="0"/>
              <a:t>+2I</a:t>
            </a:r>
            <a:r>
              <a:rPr lang="en-US" altLang="zh-CN" sz="2800" baseline="30000" dirty="0"/>
              <a:t>-</a:t>
            </a:r>
            <a:r>
              <a:rPr lang="en-US" altLang="zh-CN" sz="2800" dirty="0"/>
              <a:t>+4H</a:t>
            </a:r>
            <a:r>
              <a:rPr lang="en-US" altLang="zh-CN" sz="2800" baseline="30000" dirty="0"/>
              <a:t>+             </a:t>
            </a:r>
            <a:r>
              <a:rPr lang="en-US" altLang="zh-CN" sz="2800" dirty="0"/>
              <a:t>Mn</a:t>
            </a:r>
            <a:r>
              <a:rPr lang="en-US" altLang="zh-CN" sz="2800" baseline="30000" dirty="0"/>
              <a:t>2+</a:t>
            </a:r>
            <a:r>
              <a:rPr lang="en-US" altLang="zh-CN" sz="2800" dirty="0"/>
              <a:t>+I</a:t>
            </a:r>
            <a:r>
              <a:rPr lang="en-US" altLang="zh-CN" sz="2800" baseline="-25000" dirty="0"/>
              <a:t>2</a:t>
            </a:r>
            <a:r>
              <a:rPr lang="en-US" altLang="zh-CN" sz="2800" dirty="0"/>
              <a:t>+3H</a:t>
            </a:r>
            <a:r>
              <a:rPr lang="en-US" altLang="zh-CN" sz="2800" baseline="-25000" dirty="0"/>
              <a:t>2</a:t>
            </a:r>
            <a:r>
              <a:rPr lang="en-US" altLang="zh-CN" sz="2800" dirty="0"/>
              <a:t>O</a:t>
            </a:r>
            <a:r>
              <a:rPr lang="zh-CN" altLang="zh-CN" sz="2800" dirty="0"/>
              <a:t>。</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 name="图片 21">
            <a:extLst>
              <a:ext uri="{FF2B5EF4-FFF2-40B4-BE49-F238E27FC236}">
                <a16:creationId xmlns="" xmlns:a16="http://schemas.microsoft.com/office/drawing/2014/main" id="{624AECC0-0818-4AEE-8A46-13FCCCE1E050}"/>
              </a:ext>
            </a:extLst>
          </p:cNvPr>
          <p:cNvPicPr/>
          <p:nvPr/>
        </p:nvPicPr>
        <p:blipFill>
          <a:blip r:embed="rId2"/>
          <a:stretch>
            <a:fillRect/>
          </a:stretch>
        </p:blipFill>
        <p:spPr>
          <a:xfrm>
            <a:off x="3355803" y="1242548"/>
            <a:ext cx="611286" cy="347281"/>
          </a:xfrm>
          <a:prstGeom prst="rect">
            <a:avLst/>
          </a:prstGeom>
        </p:spPr>
      </p:pic>
      <p:pic>
        <p:nvPicPr>
          <p:cNvPr id="23" name="图片 22">
            <a:extLst>
              <a:ext uri="{FF2B5EF4-FFF2-40B4-BE49-F238E27FC236}">
                <a16:creationId xmlns="" xmlns:a16="http://schemas.microsoft.com/office/drawing/2014/main" id="{531DE275-D6CF-4D5B-95E5-46011FD0516E}"/>
              </a:ext>
            </a:extLst>
          </p:cNvPr>
          <p:cNvPicPr/>
          <p:nvPr/>
        </p:nvPicPr>
        <p:blipFill>
          <a:blip r:embed="rId2"/>
          <a:stretch>
            <a:fillRect/>
          </a:stretch>
        </p:blipFill>
        <p:spPr>
          <a:xfrm>
            <a:off x="3749699" y="1889661"/>
            <a:ext cx="611286" cy="347281"/>
          </a:xfrm>
          <a:prstGeom prst="rect">
            <a:avLst/>
          </a:prstGeom>
        </p:spPr>
      </p:pic>
    </p:spTree>
    <p:extLst>
      <p:ext uri="{BB962C8B-B14F-4D97-AF65-F5344CB8AC3E}">
        <p14:creationId xmlns:p14="http://schemas.microsoft.com/office/powerpoint/2010/main" val="38887380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9" name="矩形 18">
                <a:extLst>
                  <a:ext uri="{FF2B5EF4-FFF2-40B4-BE49-F238E27FC236}">
                    <a16:creationId xmlns="" xmlns:a16="http://schemas.microsoft.com/office/drawing/2014/main" id="{1E172E33-CB6B-44DC-92E7-AA78AC2A2B24}"/>
                  </a:ext>
                </a:extLst>
              </p:cNvPr>
              <p:cNvSpPr/>
              <p:nvPr/>
            </p:nvSpPr>
            <p:spPr>
              <a:xfrm>
                <a:off x="424541" y="905201"/>
                <a:ext cx="11406652" cy="2071336"/>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7   </a:t>
                </a:r>
                <a:r>
                  <a:rPr lang="en-US" altLang="zh-CN" sz="2800" dirty="0" smtClean="0"/>
                  <a:t>[</a:t>
                </a:r>
                <a:r>
                  <a:rPr lang="zh-CN" altLang="zh-CN" sz="2800" dirty="0"/>
                  <a:t>缺项型氧化还原反应方程式的配平</a:t>
                </a:r>
                <a:r>
                  <a:rPr lang="en-US" altLang="zh-CN" sz="2800" dirty="0"/>
                  <a:t>][2015</a:t>
                </a:r>
                <a:r>
                  <a:rPr lang="zh-CN" altLang="zh-CN" sz="2800" dirty="0"/>
                  <a:t>浙江理综</a:t>
                </a:r>
                <a:r>
                  <a:rPr lang="en-US" altLang="zh-CN" sz="2800" dirty="0"/>
                  <a:t>,27Ⅰ(4),2</a:t>
                </a:r>
                <a:r>
                  <a:rPr lang="zh-CN" altLang="zh-CN" sz="2800" dirty="0"/>
                  <a:t>分</a:t>
                </a:r>
                <a:r>
                  <a:rPr lang="en-US" altLang="zh-CN" sz="2800" dirty="0"/>
                  <a:t>]</a:t>
                </a:r>
                <a:r>
                  <a:rPr lang="zh-CN" altLang="zh-CN" sz="2800" dirty="0"/>
                  <a:t>完成以下氧化还原反应的离子方程式</a:t>
                </a:r>
                <a:r>
                  <a:rPr lang="en-US" altLang="zh-CN" sz="2800" dirty="0"/>
                  <a:t>:</a:t>
                </a:r>
              </a:p>
              <a:p>
                <a:pPr>
                  <a:lnSpc>
                    <a:spcPct val="150000"/>
                  </a:lnSpc>
                </a:pPr>
                <a:r>
                  <a:rPr lang="en-US" altLang="zh-CN" sz="2800" dirty="0"/>
                  <a:t>(</a:t>
                </a:r>
                <a:r>
                  <a:rPr lang="zh-CN" altLang="zh-CN" sz="2800" dirty="0"/>
                  <a:t>　　</a:t>
                </a:r>
                <a:r>
                  <a:rPr lang="en-US" altLang="zh-CN" sz="2800" dirty="0"/>
                  <a:t>)</a:t>
                </a:r>
                <a:r>
                  <a:rPr lang="en-US" altLang="zh-CN" sz="2800" dirty="0" err="1"/>
                  <a:t>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a:t>
                </a:r>
                <a:r>
                  <a:rPr lang="zh-CN" altLang="zh-CN" sz="2800" dirty="0"/>
                  <a:t>　　</a:t>
                </a:r>
                <a:r>
                  <a:rPr lang="en-US" altLang="zh-CN" sz="2800" dirty="0"/>
                  <a:t>)C</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a:t>
                </a:r>
                <a:r>
                  <a:rPr lang="zh-CN" altLang="zh-CN" sz="2800" u="sng" dirty="0"/>
                  <a:t>　</a:t>
                </a:r>
                <a:r>
                  <a:rPr lang="en-US" altLang="zh-CN" sz="2800" u="sng" dirty="0"/>
                  <a:t>     </a:t>
                </a:r>
                <a:r>
                  <a:rPr lang="en-US" altLang="zh-CN" sz="2800" dirty="0"/>
                  <a:t>            (</a:t>
                </a:r>
                <a:r>
                  <a:rPr lang="zh-CN" altLang="zh-CN" sz="2800" dirty="0"/>
                  <a:t>　　</a:t>
                </a:r>
                <a:r>
                  <a:rPr lang="en-US" altLang="zh-CN" sz="2800" dirty="0"/>
                  <a:t>)Mn</a:t>
                </a:r>
                <a:r>
                  <a:rPr lang="en-US" altLang="zh-CN" sz="2800" baseline="30000" dirty="0"/>
                  <a:t>2+</a:t>
                </a:r>
                <a:r>
                  <a:rPr lang="en-US" altLang="zh-CN" sz="2800" dirty="0"/>
                  <a:t>+(</a:t>
                </a:r>
                <a:r>
                  <a:rPr lang="zh-CN" altLang="zh-CN" sz="2800" dirty="0"/>
                  <a:t>　　</a:t>
                </a:r>
                <a:r>
                  <a:rPr lang="en-US" altLang="zh-CN" sz="2800" dirty="0"/>
                  <a:t>)CO</a:t>
                </a:r>
                <a:r>
                  <a:rPr lang="en-US" altLang="zh-CN" sz="2800" baseline="-25000" dirty="0"/>
                  <a:t>2</a:t>
                </a:r>
                <a:r>
                  <a:rPr lang="en-US" altLang="zh-CN" sz="2800" dirty="0"/>
                  <a:t>↑+</a:t>
                </a:r>
                <a:r>
                  <a:rPr lang="zh-CN" altLang="zh-CN" sz="2800" u="sng" dirty="0"/>
                  <a:t>　</a:t>
                </a:r>
                <a:r>
                  <a:rPr lang="en-US" altLang="zh-CN" sz="2800" u="sng" dirty="0"/>
                  <a:t> </a:t>
                </a:r>
                <a:endParaRPr lang="zh-CN" altLang="zh-CN" sz="2800" dirty="0"/>
              </a:p>
            </p:txBody>
          </p:sp>
        </mc:Choice>
        <mc:Fallback xmlns="">
          <p:sp>
            <p:nvSpPr>
              <p:cNvPr id="19" name="矩形 18">
                <a:extLst>
                  <a:ext uri="{FF2B5EF4-FFF2-40B4-BE49-F238E27FC236}">
                    <a16:creationId xmlns:a16="http://schemas.microsoft.com/office/drawing/2014/main" xmlns:a14="http://schemas.microsoft.com/office/drawing/2010/main" xmlns="" id="{1E172E33-CB6B-44DC-92E7-AA78AC2A2B24}"/>
                  </a:ext>
                </a:extLst>
              </p:cNvPr>
              <p:cNvSpPr>
                <a:spLocks noRot="1" noChangeAspect="1" noMove="1" noResize="1" noEditPoints="1" noAdjustHandles="1" noChangeArrowheads="1" noChangeShapeType="1" noTextEdit="1"/>
              </p:cNvSpPr>
              <p:nvPr/>
            </p:nvSpPr>
            <p:spPr>
              <a:xfrm>
                <a:off x="424541" y="905201"/>
                <a:ext cx="11406652" cy="2071336"/>
              </a:xfrm>
              <a:prstGeom prst="rect">
                <a:avLst/>
              </a:prstGeom>
              <a:blipFill rotWithShape="1">
                <a:blip r:embed="rId2"/>
                <a:stretch>
                  <a:fillRect l="-1122" b="-2059"/>
                </a:stretch>
              </a:blipFill>
            </p:spPr>
            <p:txBody>
              <a:bodyPr/>
              <a:lstStyle/>
              <a:p>
                <a:r>
                  <a:rPr lang="zh-CN" altLang="en-US">
                    <a:noFill/>
                  </a:rPr>
                  <a:t> </a:t>
                </a:r>
              </a:p>
            </p:txBody>
          </p:sp>
        </mc:Fallback>
      </mc:AlternateContent>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5" name="图片 14">
            <a:extLst>
              <a:ext uri="{FF2B5EF4-FFF2-40B4-BE49-F238E27FC236}">
                <a16:creationId xmlns="" xmlns:a16="http://schemas.microsoft.com/office/drawing/2014/main" id="{4BC42B24-FAAB-413B-9628-AA15BD3B9D9D}"/>
              </a:ext>
            </a:extLst>
          </p:cNvPr>
          <p:cNvPicPr/>
          <p:nvPr/>
        </p:nvPicPr>
        <p:blipFill>
          <a:blip r:embed="rId3"/>
          <a:stretch>
            <a:fillRect/>
          </a:stretch>
        </p:blipFill>
        <p:spPr>
          <a:xfrm>
            <a:off x="5648837" y="2396097"/>
            <a:ext cx="611286" cy="347281"/>
          </a:xfrm>
          <a:prstGeom prst="rect">
            <a:avLst/>
          </a:prstGeom>
        </p:spPr>
      </p:pic>
    </p:spTree>
    <p:extLst>
      <p:ext uri="{BB962C8B-B14F-4D97-AF65-F5344CB8AC3E}">
        <p14:creationId xmlns:p14="http://schemas.microsoft.com/office/powerpoint/2010/main" val="34634298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17" name="矩形 16">
            <a:extLst>
              <a:ext uri="{FF2B5EF4-FFF2-40B4-BE49-F238E27FC236}">
                <a16:creationId xmlns="" xmlns:a16="http://schemas.microsoft.com/office/drawing/2014/main" id="{BD9FEB88-8398-4C48-836F-A77D43DA6CA0}"/>
              </a:ext>
            </a:extLst>
          </p:cNvPr>
          <p:cNvSpPr/>
          <p:nvPr/>
        </p:nvSpPr>
        <p:spPr>
          <a:xfrm>
            <a:off x="290314" y="264586"/>
            <a:ext cx="11723911" cy="662233"/>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endParaRPr lang="zh-CN" altLang="zh-CN" sz="2800" dirty="0"/>
          </a:p>
        </p:txBody>
      </p:sp>
      <p:pic>
        <p:nvPicPr>
          <p:cNvPr id="18" name="YBTWDTSD118-12TZ.eps" descr="id:2147517680;FounderCES">
            <a:extLst>
              <a:ext uri="{FF2B5EF4-FFF2-40B4-BE49-F238E27FC236}">
                <a16:creationId xmlns="" xmlns:a16="http://schemas.microsoft.com/office/drawing/2014/main" id="{24188D2C-08D6-41F3-9081-04341FF378A7}"/>
              </a:ext>
            </a:extLst>
          </p:cNvPr>
          <p:cNvPicPr/>
          <p:nvPr/>
        </p:nvPicPr>
        <p:blipFill>
          <a:blip r:embed="rId2"/>
          <a:stretch>
            <a:fillRect/>
          </a:stretch>
        </p:blipFill>
        <p:spPr>
          <a:xfrm>
            <a:off x="2896326" y="588680"/>
            <a:ext cx="6399348" cy="4888494"/>
          </a:xfrm>
          <a:prstGeom prst="rect">
            <a:avLst/>
          </a:prstGeom>
        </p:spPr>
      </p:pic>
      <p:sp>
        <p:nvSpPr>
          <p:cNvPr id="20" name="矩形 19">
            <a:extLst>
              <a:ext uri="{FF2B5EF4-FFF2-40B4-BE49-F238E27FC236}">
                <a16:creationId xmlns="" xmlns:a16="http://schemas.microsoft.com/office/drawing/2014/main" id="{18DB1FB1-4FC5-416B-9AE9-B34E72422EDE}"/>
              </a:ext>
            </a:extLst>
          </p:cNvPr>
          <p:cNvSpPr/>
          <p:nvPr/>
        </p:nvSpPr>
        <p:spPr>
          <a:xfrm>
            <a:off x="276247" y="5286753"/>
            <a:ext cx="11723913" cy="662233"/>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矩形 20">
                <a:extLst>
                  <a:ext uri="{FF2B5EF4-FFF2-40B4-BE49-F238E27FC236}">
                    <a16:creationId xmlns="" xmlns:a16="http://schemas.microsoft.com/office/drawing/2014/main" id="{08259E1D-B1B5-4A98-8D13-BBA6DAF50675}"/>
                  </a:ext>
                </a:extLst>
              </p:cNvPr>
              <p:cNvSpPr/>
              <p:nvPr/>
            </p:nvSpPr>
            <p:spPr>
              <a:xfrm>
                <a:off x="276247" y="5849460"/>
                <a:ext cx="11723913" cy="692113"/>
              </a:xfrm>
              <a:prstGeom prst="rect">
                <a:avLst/>
              </a:prstGeom>
            </p:spPr>
            <p:txBody>
              <a:bodyPr wrap="square">
                <a:spAutoFit/>
              </a:bodyPr>
              <a:lstStyle/>
              <a:p>
                <a:pPr>
                  <a:lnSpc>
                    <a:spcPct val="150000"/>
                  </a:lnSpc>
                </a:pPr>
                <a:r>
                  <a:rPr lang="en-US" altLang="zh-CN" sz="2800" dirty="0"/>
                  <a:t>2Mn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m:rPr>
                            <m:nor/>
                          </m:rPr>
                          <a:rPr lang="en-US" altLang="zh-CN" sz="2800" i="1"/>
                          <m:t>−</m:t>
                        </m:r>
                      </m:sup>
                    </m:sSubSup>
                  </m:oMath>
                </a14:m>
                <a:r>
                  <a:rPr lang="en-US" altLang="zh-CN" sz="2800" dirty="0"/>
                  <a:t>+5C</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en-US" altLang="zh-CN" sz="2800" dirty="0"/>
                  <a:t>+16H</a:t>
                </a:r>
                <a:r>
                  <a:rPr lang="en-US" altLang="zh-CN" sz="2800" baseline="30000" dirty="0"/>
                  <a:t>+             </a:t>
                </a:r>
                <a:r>
                  <a:rPr lang="en-US" altLang="zh-CN" sz="2800" dirty="0"/>
                  <a:t>2Mn</a:t>
                </a:r>
                <a:r>
                  <a:rPr lang="en-US" altLang="zh-CN" sz="2800" baseline="30000" dirty="0"/>
                  <a:t>2+</a:t>
                </a:r>
                <a:r>
                  <a:rPr lang="en-US" altLang="zh-CN" sz="2800" dirty="0"/>
                  <a:t>+10CO</a:t>
                </a:r>
                <a:r>
                  <a:rPr lang="en-US" altLang="zh-CN" sz="2800" baseline="-25000" dirty="0"/>
                  <a:t>2</a:t>
                </a:r>
                <a:r>
                  <a:rPr lang="en-US" altLang="zh-CN" sz="2800" dirty="0"/>
                  <a:t>↑+8H</a:t>
                </a:r>
                <a:r>
                  <a:rPr lang="en-US" altLang="zh-CN" sz="2800" baseline="-25000" dirty="0"/>
                  <a:t>2</a:t>
                </a:r>
                <a:r>
                  <a:rPr lang="en-US" altLang="zh-CN" sz="2800" dirty="0"/>
                  <a:t>O</a:t>
                </a:r>
                <a:endParaRPr lang="zh-CN" altLang="zh-CN" sz="2800" dirty="0"/>
              </a:p>
            </p:txBody>
          </p:sp>
        </mc:Choice>
        <mc:Fallback xmlns="">
          <p:sp>
            <p:nvSpPr>
              <p:cNvPr id="21" name="矩形 20">
                <a:extLst>
                  <a:ext uri="{FF2B5EF4-FFF2-40B4-BE49-F238E27FC236}">
                    <a16:creationId xmlns:a16="http://schemas.microsoft.com/office/drawing/2014/main" id="{08259E1D-B1B5-4A98-8D13-BBA6DAF50675}"/>
                  </a:ext>
                </a:extLst>
              </p:cNvPr>
              <p:cNvSpPr>
                <a:spLocks noRot="1" noChangeAspect="1" noMove="1" noResize="1" noEditPoints="1" noAdjustHandles="1" noChangeArrowheads="1" noChangeShapeType="1" noTextEdit="1"/>
              </p:cNvSpPr>
              <p:nvPr/>
            </p:nvSpPr>
            <p:spPr>
              <a:xfrm>
                <a:off x="276247" y="5849460"/>
                <a:ext cx="11723913" cy="692113"/>
              </a:xfrm>
              <a:prstGeom prst="rect">
                <a:avLst/>
              </a:prstGeom>
              <a:blipFill>
                <a:blip r:embed="rId3"/>
                <a:stretch>
                  <a:fillRect l="-1040" b="-24779"/>
                </a:stretch>
              </a:blipFill>
            </p:spPr>
            <p:txBody>
              <a:bodyPr/>
              <a:lstStyle/>
              <a:p>
                <a:r>
                  <a:rPr lang="zh-CN" altLang="en-US">
                    <a:noFill/>
                  </a:rPr>
                  <a:t> </a:t>
                </a:r>
              </a:p>
            </p:txBody>
          </p:sp>
        </mc:Fallback>
      </mc:AlternateContent>
      <p:pic>
        <p:nvPicPr>
          <p:cNvPr id="22" name="图片 21">
            <a:extLst>
              <a:ext uri="{FF2B5EF4-FFF2-40B4-BE49-F238E27FC236}">
                <a16:creationId xmlns="" xmlns:a16="http://schemas.microsoft.com/office/drawing/2014/main" id="{95E6AB9A-6B66-4A63-B002-7985C422FDB7}"/>
              </a:ext>
            </a:extLst>
          </p:cNvPr>
          <p:cNvPicPr/>
          <p:nvPr/>
        </p:nvPicPr>
        <p:blipFill>
          <a:blip r:embed="rId4"/>
          <a:stretch>
            <a:fillRect/>
          </a:stretch>
        </p:blipFill>
        <p:spPr>
          <a:xfrm>
            <a:off x="3890376" y="6095901"/>
            <a:ext cx="611286" cy="347281"/>
          </a:xfrm>
          <a:prstGeom prst="rect">
            <a:avLst/>
          </a:prstGeom>
        </p:spPr>
      </p:pic>
    </p:spTree>
    <p:extLst>
      <p:ext uri="{BB962C8B-B14F-4D97-AF65-F5344CB8AC3E}">
        <p14:creationId xmlns:p14="http://schemas.microsoft.com/office/powerpoint/2010/main" val="3987604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 xmlns:a16="http://schemas.microsoft.com/office/drawing/2014/main" id="{1E172E33-CB6B-44DC-92E7-AA78AC2A2B24}"/>
              </a:ext>
            </a:extLst>
          </p:cNvPr>
          <p:cNvSpPr/>
          <p:nvPr/>
        </p:nvSpPr>
        <p:spPr>
          <a:xfrm>
            <a:off x="424541" y="905201"/>
            <a:ext cx="11406652" cy="203132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8    </a:t>
            </a:r>
            <a:r>
              <a:rPr lang="en-US" altLang="zh-CN" sz="2800" dirty="0" smtClean="0"/>
              <a:t>[“</a:t>
            </a:r>
            <a:r>
              <a:rPr lang="zh-CN" altLang="zh-CN" sz="2800" dirty="0"/>
              <a:t>四步法</a:t>
            </a:r>
            <a:r>
              <a:rPr lang="en-US" altLang="zh-CN" sz="2800" dirty="0"/>
              <a:t>”</a:t>
            </a:r>
            <a:r>
              <a:rPr lang="zh-CN" altLang="zh-CN" sz="2800" dirty="0"/>
              <a:t>突破氧化还原方程式的书写</a:t>
            </a:r>
            <a:r>
              <a:rPr lang="en-US" altLang="zh-CN" sz="2800" dirty="0"/>
              <a:t>][2016</a:t>
            </a:r>
            <a:r>
              <a:rPr lang="zh-CN" altLang="zh-CN" sz="2800" dirty="0"/>
              <a:t>四川理综</a:t>
            </a:r>
            <a:r>
              <a:rPr lang="en-US" altLang="zh-CN" sz="2800" dirty="0"/>
              <a:t>,8(5)</a:t>
            </a:r>
            <a:r>
              <a:rPr lang="zh-CN" altLang="zh-CN" sz="2800" dirty="0"/>
              <a:t>改编</a:t>
            </a:r>
            <a:r>
              <a:rPr lang="en-US" altLang="zh-CN" sz="2800" dirty="0"/>
              <a:t>]</a:t>
            </a:r>
            <a:r>
              <a:rPr lang="zh-CN" altLang="zh-CN" sz="2800" dirty="0"/>
              <a:t>在稀硫酸中</a:t>
            </a:r>
            <a:r>
              <a:rPr lang="en-US" altLang="zh-CN" sz="2800" dirty="0"/>
              <a:t>,Cr</a:t>
            </a:r>
            <a:r>
              <a:rPr lang="zh-CN" altLang="zh-CN" sz="2800" dirty="0"/>
              <a:t>的最高价含氧酸的钾盐</a:t>
            </a:r>
            <a:r>
              <a:rPr lang="en-US" altLang="zh-CN" sz="2800" dirty="0"/>
              <a:t>(</a:t>
            </a:r>
            <a:r>
              <a:rPr lang="zh-CN" altLang="zh-CN" sz="2800" dirty="0"/>
              <a:t>橙色</a:t>
            </a:r>
            <a:r>
              <a:rPr lang="en-US" altLang="zh-CN" sz="2800" dirty="0"/>
              <a:t>)</a:t>
            </a:r>
            <a:r>
              <a:rPr lang="zh-CN" altLang="zh-CN" sz="2800" dirty="0"/>
              <a:t>氧化</a:t>
            </a:r>
            <a:r>
              <a:rPr lang="en-US" altLang="zh-CN" sz="2800" dirty="0"/>
              <a:t>O</a:t>
            </a:r>
            <a:r>
              <a:rPr lang="zh-CN" altLang="zh-CN" sz="2800" dirty="0"/>
              <a:t>的一种氢化物</a:t>
            </a:r>
            <a:r>
              <a:rPr lang="en-US" altLang="zh-CN" sz="2800" dirty="0"/>
              <a:t>,Cr</a:t>
            </a:r>
            <a:r>
              <a:rPr lang="zh-CN" altLang="zh-CN" sz="2800" dirty="0"/>
              <a:t>被还原为</a:t>
            </a:r>
            <a:r>
              <a:rPr lang="en-US" altLang="zh-CN" sz="2800" dirty="0"/>
              <a:t>+3</a:t>
            </a:r>
            <a:r>
              <a:rPr lang="zh-CN" altLang="zh-CN" sz="2800" dirty="0"/>
              <a:t>价</a:t>
            </a:r>
            <a:r>
              <a:rPr lang="en-US" altLang="zh-CN" sz="2800" dirty="0"/>
              <a:t>,</a:t>
            </a:r>
            <a:r>
              <a:rPr lang="zh-CN" altLang="zh-CN" sz="2800" dirty="0"/>
              <a:t>该反应的化学方程式为</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p:txBody>
      </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279910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17" name="矩形 16">
            <a:extLst>
              <a:ext uri="{FF2B5EF4-FFF2-40B4-BE49-F238E27FC236}">
                <a16:creationId xmlns="" xmlns:a16="http://schemas.microsoft.com/office/drawing/2014/main" id="{BD9FEB88-8398-4C48-836F-A77D43DA6CA0}"/>
              </a:ext>
            </a:extLst>
          </p:cNvPr>
          <p:cNvSpPr/>
          <p:nvPr/>
        </p:nvSpPr>
        <p:spPr>
          <a:xfrm>
            <a:off x="290314" y="264586"/>
            <a:ext cx="11723911" cy="662233"/>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endParaRPr lang="zh-CN" altLang="zh-CN" sz="2800" dirty="0"/>
          </a:p>
        </p:txBody>
      </p:sp>
      <p:sp>
        <p:nvSpPr>
          <p:cNvPr id="20" name="矩形 19">
            <a:extLst>
              <a:ext uri="{FF2B5EF4-FFF2-40B4-BE49-F238E27FC236}">
                <a16:creationId xmlns="" xmlns:a16="http://schemas.microsoft.com/office/drawing/2014/main" id="{18DB1FB1-4FC5-416B-9AE9-B34E72422EDE}"/>
              </a:ext>
            </a:extLst>
          </p:cNvPr>
          <p:cNvSpPr/>
          <p:nvPr/>
        </p:nvSpPr>
        <p:spPr>
          <a:xfrm>
            <a:off x="276247" y="5286753"/>
            <a:ext cx="11723913" cy="662233"/>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 xmlns:a16="http://schemas.microsoft.com/office/drawing/2014/main" id="{08259E1D-B1B5-4A98-8D13-BBA6DAF50675}"/>
              </a:ext>
            </a:extLst>
          </p:cNvPr>
          <p:cNvSpPr/>
          <p:nvPr/>
        </p:nvSpPr>
        <p:spPr>
          <a:xfrm>
            <a:off x="276247" y="5849460"/>
            <a:ext cx="11723913" cy="661207"/>
          </a:xfrm>
          <a:prstGeom prst="rect">
            <a:avLst/>
          </a:prstGeom>
        </p:spPr>
        <p:txBody>
          <a:bodyPr wrap="square">
            <a:spAutoFit/>
          </a:bodyPr>
          <a:lstStyle/>
          <a:p>
            <a:pPr>
              <a:lnSpc>
                <a:spcPct val="150000"/>
              </a:lnSpc>
            </a:pPr>
            <a:r>
              <a:rPr lang="en-US" altLang="zh-CN" sz="2800" dirty="0"/>
              <a:t>K</a:t>
            </a:r>
            <a:r>
              <a:rPr lang="en-US" altLang="zh-CN" sz="2800" baseline="-25000" dirty="0"/>
              <a:t>2</a:t>
            </a:r>
            <a:r>
              <a:rPr lang="en-US" altLang="zh-CN" sz="2800" dirty="0"/>
              <a:t>Cr</a:t>
            </a:r>
            <a:r>
              <a:rPr lang="en-US" altLang="zh-CN" sz="2800" baseline="-25000" dirty="0"/>
              <a:t>2</a:t>
            </a:r>
            <a:r>
              <a:rPr lang="en-US" altLang="zh-CN" sz="2800" dirty="0"/>
              <a:t>O</a:t>
            </a:r>
            <a:r>
              <a:rPr lang="en-US" altLang="zh-CN" sz="2800" baseline="-25000" dirty="0"/>
              <a:t>7</a:t>
            </a:r>
            <a:r>
              <a:rPr lang="en-US" altLang="zh-CN" sz="2800" dirty="0"/>
              <a:t>+3H</a:t>
            </a:r>
            <a:r>
              <a:rPr lang="en-US" altLang="zh-CN" sz="2800" baseline="-25000" dirty="0"/>
              <a:t>2</a:t>
            </a:r>
            <a:r>
              <a:rPr lang="en-US" altLang="zh-CN" sz="2800" dirty="0"/>
              <a:t>O</a:t>
            </a:r>
            <a:r>
              <a:rPr lang="en-US" altLang="zh-CN" sz="2800" baseline="-25000" dirty="0"/>
              <a:t>2</a:t>
            </a:r>
            <a:r>
              <a:rPr lang="en-US" altLang="zh-CN" sz="2800" dirty="0"/>
              <a:t>+4H</a:t>
            </a:r>
            <a:r>
              <a:rPr lang="en-US" altLang="zh-CN" sz="2800" baseline="-25000" dirty="0"/>
              <a:t>2</a:t>
            </a:r>
            <a:r>
              <a:rPr lang="en-US" altLang="zh-CN" sz="2800" dirty="0"/>
              <a:t>SO</a:t>
            </a:r>
            <a:r>
              <a:rPr lang="en-US" altLang="zh-CN" sz="2800" baseline="-25000" dirty="0"/>
              <a:t>4            </a:t>
            </a:r>
            <a:r>
              <a:rPr lang="zh-CN" altLang="zh-CN" sz="2800" dirty="0"/>
              <a:t> </a:t>
            </a:r>
            <a:r>
              <a:rPr lang="en-US" altLang="zh-CN" sz="2800" dirty="0"/>
              <a:t>K</a:t>
            </a:r>
            <a:r>
              <a:rPr lang="en-US" altLang="zh-CN" sz="2800" baseline="-25000" dirty="0"/>
              <a:t>2</a:t>
            </a:r>
            <a:r>
              <a:rPr lang="en-US" altLang="zh-CN" sz="2800" dirty="0"/>
              <a:t>SO</a:t>
            </a:r>
            <a:r>
              <a:rPr lang="en-US" altLang="zh-CN" sz="2800" baseline="-25000" dirty="0"/>
              <a:t>4</a:t>
            </a:r>
            <a:r>
              <a:rPr lang="en-US" altLang="zh-CN" sz="2800" dirty="0"/>
              <a:t>+Cr</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en-US" altLang="zh-CN" sz="2800" dirty="0"/>
              <a:t>+3O</a:t>
            </a:r>
            <a:r>
              <a:rPr lang="en-US" altLang="zh-CN" sz="2800" baseline="-25000" dirty="0"/>
              <a:t>2</a:t>
            </a:r>
            <a:r>
              <a:rPr lang="en-US" altLang="zh-CN" sz="2800" dirty="0"/>
              <a:t>↑+7H</a:t>
            </a:r>
            <a:r>
              <a:rPr lang="en-US" altLang="zh-CN" sz="2800" baseline="-25000" dirty="0"/>
              <a:t>2</a:t>
            </a:r>
            <a:r>
              <a:rPr lang="en-US" altLang="zh-CN" sz="2800" dirty="0"/>
              <a:t>O</a:t>
            </a:r>
            <a:endParaRPr lang="zh-CN" altLang="zh-CN" sz="2800" dirty="0"/>
          </a:p>
        </p:txBody>
      </p:sp>
      <p:pic>
        <p:nvPicPr>
          <p:cNvPr id="22" name="图片 21">
            <a:extLst>
              <a:ext uri="{FF2B5EF4-FFF2-40B4-BE49-F238E27FC236}">
                <a16:creationId xmlns="" xmlns:a16="http://schemas.microsoft.com/office/drawing/2014/main" id="{95E6AB9A-6B66-4A63-B002-7985C422FDB7}"/>
              </a:ext>
            </a:extLst>
          </p:cNvPr>
          <p:cNvPicPr/>
          <p:nvPr/>
        </p:nvPicPr>
        <p:blipFill>
          <a:blip r:embed="rId2"/>
          <a:stretch>
            <a:fillRect/>
          </a:stretch>
        </p:blipFill>
        <p:spPr>
          <a:xfrm>
            <a:off x="4122604" y="6095901"/>
            <a:ext cx="611286" cy="347281"/>
          </a:xfrm>
          <a:prstGeom prst="rect">
            <a:avLst/>
          </a:prstGeom>
        </p:spPr>
      </p:pic>
      <p:pic>
        <p:nvPicPr>
          <p:cNvPr id="2" name="图片 1">
            <a:extLst>
              <a:ext uri="{FF2B5EF4-FFF2-40B4-BE49-F238E27FC236}">
                <a16:creationId xmlns="" xmlns:a16="http://schemas.microsoft.com/office/drawing/2014/main" id="{396124FB-6844-4C05-A0E7-5159097F204C}"/>
              </a:ext>
            </a:extLst>
          </p:cNvPr>
          <p:cNvPicPr>
            <a:picLocks noChangeAspect="1"/>
          </p:cNvPicPr>
          <p:nvPr/>
        </p:nvPicPr>
        <p:blipFill>
          <a:blip r:embed="rId3"/>
          <a:stretch>
            <a:fillRect/>
          </a:stretch>
        </p:blipFill>
        <p:spPr>
          <a:xfrm>
            <a:off x="2743903" y="519740"/>
            <a:ext cx="6704194" cy="5053745"/>
          </a:xfrm>
          <a:prstGeom prst="rect">
            <a:avLst/>
          </a:prstGeom>
        </p:spPr>
      </p:pic>
    </p:spTree>
    <p:extLst>
      <p:ext uri="{BB962C8B-B14F-4D97-AF65-F5344CB8AC3E}">
        <p14:creationId xmlns:p14="http://schemas.microsoft.com/office/powerpoint/2010/main" val="2993728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Rectangle 1">
            <a:extLst>
              <a:ext uri="{FF2B5EF4-FFF2-40B4-BE49-F238E27FC236}">
                <a16:creationId xmlns="" xmlns:a16="http://schemas.microsoft.com/office/drawing/2014/main" id="{BCB6C81C-2264-499B-B19F-2F677C0A8ED9}"/>
              </a:ext>
            </a:extLst>
          </p:cNvPr>
          <p:cNvSpPr>
            <a:spLocks noChangeArrowheads="1"/>
          </p:cNvSpPr>
          <p:nvPr/>
        </p:nvSpPr>
        <p:spPr bwMode="auto">
          <a:xfrm>
            <a:off x="2222762" y="270308"/>
            <a:ext cx="58036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lang="zh-CN" altLang="zh-CN" sz="2800" dirty="0"/>
              <a:t>配平下列方程式</a:t>
            </a:r>
            <a:r>
              <a:rPr lang="en-US" altLang="zh-CN" sz="2800" dirty="0"/>
              <a:t>:</a:t>
            </a:r>
            <a:endParaRPr lang="zh-CN" altLang="zh-CN" sz="2800" dirty="0"/>
          </a:p>
        </p:txBody>
      </p:sp>
      <p:sp>
        <p:nvSpPr>
          <p:cNvPr id="14" name="矩形 13">
            <a:extLst>
              <a:ext uri="{FF2B5EF4-FFF2-40B4-BE49-F238E27FC236}">
                <a16:creationId xmlns="" xmlns:a16="http://schemas.microsoft.com/office/drawing/2014/main" id="{54C41AB0-40CF-4243-BB00-D51F89981B2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 xmlns:a16="http://schemas.microsoft.com/office/drawing/2014/main" id="{F1A821E0-5E13-4B8B-9E15-D284C781A9A1}"/>
                  </a:ext>
                </a:extLst>
              </p:cNvPr>
              <p:cNvSpPr/>
              <p:nvPr/>
            </p:nvSpPr>
            <p:spPr>
              <a:xfrm>
                <a:off x="289407" y="994619"/>
                <a:ext cx="11597793" cy="2677656"/>
              </a:xfrm>
              <a:prstGeom prst="rect">
                <a:avLst/>
              </a:prstGeom>
            </p:spPr>
            <p:txBody>
              <a:bodyPr wrap="square">
                <a:spAutoFit/>
              </a:bodyPr>
              <a:lstStyle/>
              <a:p>
                <a:pPr>
                  <a:lnSpc>
                    <a:spcPct val="150000"/>
                  </a:lnSpc>
                </a:pPr>
                <a:r>
                  <a:rPr lang="en-US" altLang="zh-CN" sz="2800" dirty="0"/>
                  <a:t>(1)[2015</a:t>
                </a:r>
                <a:r>
                  <a:rPr lang="zh-CN" altLang="zh-CN" sz="2800" dirty="0"/>
                  <a:t>安徽理综</a:t>
                </a:r>
                <a:r>
                  <a:rPr lang="en-US" altLang="zh-CN" sz="2800" dirty="0"/>
                  <a:t>,27(2),2</a:t>
                </a:r>
                <a:r>
                  <a:rPr lang="zh-CN" altLang="zh-CN" sz="2800" dirty="0"/>
                  <a:t>分</a:t>
                </a:r>
                <a:r>
                  <a:rPr lang="en-US" altLang="zh-CN" sz="2800" dirty="0"/>
                  <a:t>]</a:t>
                </a:r>
                <a:r>
                  <a:rPr lang="zh-CN" altLang="zh-CN" sz="2800" u="sng" dirty="0"/>
                  <a:t>　　　</a:t>
                </a:r>
                <a:r>
                  <a:rPr lang="en-US" altLang="zh-CN" sz="2800" dirty="0"/>
                  <a:t>NaBO</a:t>
                </a:r>
                <a:r>
                  <a:rPr lang="en-US" altLang="zh-CN" sz="2800" baseline="-25000" dirty="0"/>
                  <a:t>2</a:t>
                </a:r>
                <a:r>
                  <a:rPr lang="en-US" altLang="zh-CN" sz="2800" dirty="0"/>
                  <a:t>+</a:t>
                </a:r>
                <a:r>
                  <a:rPr lang="zh-CN" altLang="zh-CN" sz="2800" u="sng" dirty="0"/>
                  <a:t>　　　</a:t>
                </a:r>
                <a:r>
                  <a:rPr lang="en-US" altLang="zh-CN" sz="2800" dirty="0"/>
                  <a:t>SiO</a:t>
                </a:r>
                <a:r>
                  <a:rPr lang="en-US" altLang="zh-CN" sz="2800" baseline="-25000" dirty="0"/>
                  <a:t>2</a:t>
                </a:r>
                <a:r>
                  <a:rPr lang="en-US" altLang="zh-CN" sz="2800" dirty="0"/>
                  <a:t>+</a:t>
                </a:r>
                <a:r>
                  <a:rPr lang="zh-CN" altLang="zh-CN" sz="2800" u="sng" dirty="0"/>
                  <a:t>　　　</a:t>
                </a:r>
                <a:r>
                  <a:rPr lang="en-US" altLang="zh-CN" sz="2800" dirty="0"/>
                  <a:t>Na+  </a:t>
                </a:r>
                <a:r>
                  <a:rPr lang="zh-CN" altLang="zh-CN" sz="2800" u="sng" dirty="0"/>
                  <a:t>　　　　　</a:t>
                </a:r>
                <a:r>
                  <a:rPr lang="en-US" altLang="zh-CN" sz="2800" dirty="0"/>
                  <a:t> </a:t>
                </a:r>
                <a:r>
                  <a:rPr lang="zh-CN" altLang="zh-CN" sz="2800" u="sng" dirty="0"/>
                  <a:t>　　　　　　　　</a:t>
                </a:r>
                <a:r>
                  <a:rPr lang="en-US" altLang="zh-CN" sz="2800" u="sng" dirty="0"/>
                  <a:t>           </a:t>
                </a:r>
                <a:r>
                  <a:rPr lang="en-US" altLang="zh-CN" sz="2800" dirty="0"/>
                  <a:t>H</a:t>
                </a:r>
                <a:r>
                  <a:rPr lang="en-US" altLang="zh-CN" sz="2800" baseline="-25000" dirty="0"/>
                  <a:t>2               </a:t>
                </a:r>
                <a:r>
                  <a:rPr lang="zh-CN" altLang="zh-CN" sz="2800" u="sng" dirty="0"/>
                  <a:t>　　　</a:t>
                </a:r>
                <a:r>
                  <a:rPr lang="en-US" altLang="zh-CN" sz="2800" dirty="0"/>
                  <a:t>NaBH</a:t>
                </a:r>
                <a:r>
                  <a:rPr lang="en-US" altLang="zh-CN" sz="2800" baseline="-25000" dirty="0"/>
                  <a:t>4</a:t>
                </a:r>
                <a:r>
                  <a:rPr lang="en-US" altLang="zh-CN" sz="2800" dirty="0"/>
                  <a:t>+</a:t>
                </a:r>
                <a:r>
                  <a:rPr lang="zh-CN" altLang="zh-CN" sz="2800" u="sng" dirty="0"/>
                  <a:t>　　　</a:t>
                </a:r>
                <a:r>
                  <a:rPr lang="en-US" altLang="zh-CN" sz="2800" dirty="0"/>
                  <a:t>Na</a:t>
                </a:r>
                <a:r>
                  <a:rPr lang="en-US" altLang="zh-CN" sz="2800" baseline="-25000" dirty="0"/>
                  <a:t>2</a:t>
                </a:r>
                <a:r>
                  <a:rPr lang="en-US" altLang="zh-CN" sz="2800" dirty="0"/>
                  <a:t>SiO</a:t>
                </a:r>
                <a:r>
                  <a:rPr lang="en-US" altLang="zh-CN" sz="2800" baseline="-25000" dirty="0"/>
                  <a:t>3</a:t>
                </a:r>
                <a:r>
                  <a:rPr lang="zh-CN" altLang="zh-CN" sz="2800" dirty="0"/>
                  <a:t>。</a:t>
                </a:r>
                <a:r>
                  <a:rPr lang="en-US" altLang="zh-CN" sz="2800" dirty="0"/>
                  <a:t> </a:t>
                </a:r>
                <a:endParaRPr lang="zh-CN" altLang="zh-CN" sz="2800" dirty="0"/>
              </a:p>
              <a:p>
                <a:pPr>
                  <a:lnSpc>
                    <a:spcPct val="150000"/>
                  </a:lnSpc>
                </a:pPr>
                <a:r>
                  <a:rPr lang="en-US" altLang="zh-CN" sz="2800" dirty="0"/>
                  <a:t>(2)[2015</a:t>
                </a:r>
                <a:r>
                  <a:rPr lang="zh-CN" altLang="zh-CN" sz="2800" dirty="0"/>
                  <a:t>天津理综</a:t>
                </a:r>
                <a:r>
                  <a:rPr lang="en-US" altLang="zh-CN" sz="2800" dirty="0"/>
                  <a:t>,10(2)②</a:t>
                </a:r>
                <a:r>
                  <a:rPr lang="zh-CN" altLang="zh-CN" sz="2800" dirty="0"/>
                  <a:t>改编</a:t>
                </a:r>
                <a:r>
                  <a:rPr lang="en-US" altLang="zh-CN" sz="2800" dirty="0"/>
                  <a:t>,2</a:t>
                </a:r>
                <a:r>
                  <a:rPr lang="zh-CN" altLang="zh-CN" sz="2800" dirty="0"/>
                  <a:t>分</a:t>
                </a:r>
                <a:r>
                  <a:rPr lang="en-US" altLang="zh-CN" sz="2800" dirty="0"/>
                  <a:t>]</a:t>
                </a:r>
                <a:r>
                  <a:rPr lang="zh-CN" altLang="zh-CN" sz="2800" u="sng" dirty="0"/>
                  <a:t>　　　</a:t>
                </a:r>
                <a:r>
                  <a:rPr lang="en-US" altLang="zh-CN" sz="2800" dirty="0"/>
                  <a:t>Cl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a:t>
                </a:r>
                <a:r>
                  <a:rPr lang="zh-CN" altLang="zh-CN" sz="2800" u="sng" dirty="0"/>
                  <a:t>　　　</a:t>
                </a:r>
                <a:r>
                  <a:rPr lang="zh-CN" altLang="zh-CN" sz="2800" dirty="0"/>
                  <a:t> </a:t>
                </a:r>
                <a:endParaRPr lang="zh-CN" altLang="en-US" sz="2800" dirty="0"/>
              </a:p>
              <a:p>
                <a:pPr>
                  <a:lnSpc>
                    <a:spcPct val="150000"/>
                  </a:lnSpc>
                </a:pPr>
                <a:r>
                  <a:rPr lang="en-US" altLang="zh-CN" sz="2800" dirty="0"/>
                  <a:t>Fe</a:t>
                </a:r>
                <a:r>
                  <a:rPr lang="en-US" altLang="zh-CN" sz="2800" baseline="30000" dirty="0"/>
                  <a:t>2+</a:t>
                </a:r>
                <a:r>
                  <a:rPr lang="en-US" altLang="zh-CN" sz="2800" dirty="0"/>
                  <a:t>+</a:t>
                </a:r>
                <a:r>
                  <a:rPr lang="zh-CN" altLang="zh-CN" sz="2800" u="sng" dirty="0"/>
                  <a:t>　　</a:t>
                </a:r>
                <a:r>
                  <a:rPr lang="en-US" altLang="zh-CN" sz="2800" u="sng" dirty="0"/>
                  <a:t>  </a:t>
                </a:r>
                <a:r>
                  <a:rPr lang="en-US" altLang="zh-CN" sz="2800" dirty="0"/>
                  <a:t>   </a:t>
                </a:r>
                <a:r>
                  <a:rPr lang="zh-CN" altLang="zh-CN" sz="2800" dirty="0"/>
                  <a:t> </a:t>
                </a:r>
                <a:r>
                  <a:rPr lang="en-US" altLang="zh-CN" sz="2800" dirty="0"/>
                  <a:t>        </a:t>
                </a:r>
                <a:r>
                  <a:rPr lang="zh-CN" altLang="zh-CN" sz="2800" u="sng" dirty="0"/>
                  <a:t>　　　</a:t>
                </a:r>
                <a:r>
                  <a:rPr lang="en-US" altLang="zh-CN" sz="2800" dirty="0"/>
                  <a:t>Cl</a:t>
                </a:r>
                <a:r>
                  <a:rPr lang="en-US" altLang="zh-CN" sz="2800" baseline="30000" dirty="0"/>
                  <a:t>-</a:t>
                </a:r>
                <a:r>
                  <a:rPr lang="en-US" altLang="zh-CN" sz="2800" dirty="0"/>
                  <a:t>+</a:t>
                </a:r>
                <a:r>
                  <a:rPr lang="zh-CN" altLang="zh-CN" sz="2800" u="sng" dirty="0"/>
                  <a:t>　　　</a:t>
                </a:r>
                <a:r>
                  <a:rPr lang="en-US" altLang="zh-CN" sz="2800" dirty="0"/>
                  <a:t>Fe</a:t>
                </a:r>
                <a:r>
                  <a:rPr lang="en-US" altLang="zh-CN" sz="2800" baseline="30000" dirty="0"/>
                  <a:t>3+</a:t>
                </a:r>
                <a:r>
                  <a:rPr lang="en-US" altLang="zh-CN" sz="2800" dirty="0"/>
                  <a:t>+</a:t>
                </a:r>
                <a:r>
                  <a:rPr lang="zh-CN" altLang="zh-CN" sz="2800" u="sng" dirty="0"/>
                  <a:t>　　　</a:t>
                </a:r>
                <a:r>
                  <a:rPr lang="zh-CN" altLang="zh-CN" sz="2800" dirty="0"/>
                  <a:t>。</a:t>
                </a:r>
                <a:r>
                  <a:rPr lang="en-US" altLang="zh-CN" sz="2800" dirty="0"/>
                  <a:t> </a:t>
                </a:r>
                <a:endParaRPr lang="zh-CN" altLang="zh-CN" sz="2800" dirty="0"/>
              </a:p>
            </p:txBody>
          </p:sp>
        </mc:Choice>
        <mc:Fallback xmlns="">
          <p:sp>
            <p:nvSpPr>
              <p:cNvPr id="5" name="矩形 4">
                <a:extLst>
                  <a:ext uri="{FF2B5EF4-FFF2-40B4-BE49-F238E27FC236}">
                    <a16:creationId xmlns:a16="http://schemas.microsoft.com/office/drawing/2014/main" xmlns:a14="http://schemas.microsoft.com/office/drawing/2010/main" xmlns="" id="{F1A821E0-5E13-4B8B-9E15-D284C781A9A1}"/>
                  </a:ext>
                </a:extLst>
              </p:cNvPr>
              <p:cNvSpPr>
                <a:spLocks noRot="1" noChangeAspect="1" noMove="1" noResize="1" noEditPoints="1" noAdjustHandles="1" noChangeArrowheads="1" noChangeShapeType="1" noTextEdit="1"/>
              </p:cNvSpPr>
              <p:nvPr/>
            </p:nvSpPr>
            <p:spPr>
              <a:xfrm>
                <a:off x="289407" y="994619"/>
                <a:ext cx="11597793" cy="2677656"/>
              </a:xfrm>
              <a:prstGeom prst="rect">
                <a:avLst/>
              </a:prstGeom>
              <a:blipFill rotWithShape="1">
                <a:blip r:embed="rId2"/>
                <a:stretch>
                  <a:fillRect l="-1051" b="-2733"/>
                </a:stretch>
              </a:blipFill>
            </p:spPr>
            <p:txBody>
              <a:bodyPr/>
              <a:lstStyle/>
              <a:p>
                <a:r>
                  <a:rPr lang="zh-CN" altLang="en-US">
                    <a:noFill/>
                  </a:rPr>
                  <a:t> </a:t>
                </a:r>
              </a:p>
            </p:txBody>
          </p:sp>
        </mc:Fallback>
      </mc:AlternateContent>
      <p:pic>
        <p:nvPicPr>
          <p:cNvPr id="16" name="图片 15">
            <a:extLst>
              <a:ext uri="{FF2B5EF4-FFF2-40B4-BE49-F238E27FC236}">
                <a16:creationId xmlns="" xmlns:a16="http://schemas.microsoft.com/office/drawing/2014/main" id="{0171AFD3-DB01-498F-B7A3-E4D98CA7069C}"/>
              </a:ext>
            </a:extLst>
          </p:cNvPr>
          <p:cNvPicPr/>
          <p:nvPr/>
        </p:nvPicPr>
        <p:blipFill>
          <a:blip r:embed="rId3"/>
          <a:stretch>
            <a:fillRect/>
          </a:stretch>
        </p:blipFill>
        <p:spPr>
          <a:xfrm>
            <a:off x="978656" y="1843214"/>
            <a:ext cx="611286" cy="347281"/>
          </a:xfrm>
          <a:prstGeom prst="rect">
            <a:avLst/>
          </a:prstGeom>
        </p:spPr>
      </p:pic>
      <p:pic>
        <p:nvPicPr>
          <p:cNvPr id="17" name="图片 16">
            <a:extLst>
              <a:ext uri="{FF2B5EF4-FFF2-40B4-BE49-F238E27FC236}">
                <a16:creationId xmlns="" xmlns:a16="http://schemas.microsoft.com/office/drawing/2014/main" id="{DE19ED50-3D77-429C-A423-F92BBDC17815}"/>
              </a:ext>
            </a:extLst>
          </p:cNvPr>
          <p:cNvPicPr/>
          <p:nvPr/>
        </p:nvPicPr>
        <p:blipFill>
          <a:blip r:embed="rId3"/>
          <a:stretch>
            <a:fillRect/>
          </a:stretch>
        </p:blipFill>
        <p:spPr>
          <a:xfrm>
            <a:off x="2235747" y="3118232"/>
            <a:ext cx="611286" cy="347281"/>
          </a:xfrm>
          <a:prstGeom prst="rect">
            <a:avLst/>
          </a:prstGeom>
        </p:spPr>
      </p:pic>
      <p:pic>
        <p:nvPicPr>
          <p:cNvPr id="1027" name="Picture 3" descr="C:\Users\lenovo\AppData\Roaming\Tencent\Users\763860530\QQ\WinTemp\RichOle\30_7}9`FKE(FGSA$ZQ1H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1107" y="1215190"/>
            <a:ext cx="781050"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506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a:extLst>
              <a:ext uri="{FF2B5EF4-FFF2-40B4-BE49-F238E27FC236}">
                <a16:creationId xmlns="" xmlns:a16="http://schemas.microsoft.com/office/drawing/2014/main" id="{681F2546-4EF4-4A35-8CBA-5C7D2C4F1937}"/>
              </a:ext>
            </a:extLst>
          </p:cNvPr>
          <p:cNvSpPr/>
          <p:nvPr/>
        </p:nvSpPr>
        <p:spPr>
          <a:xfrm>
            <a:off x="234043" y="385570"/>
            <a:ext cx="11475358" cy="2677656"/>
          </a:xfrm>
          <a:prstGeom prst="rect">
            <a:avLst/>
          </a:prstGeom>
        </p:spPr>
        <p:txBody>
          <a:bodyPr wrap="square">
            <a:spAutoFit/>
          </a:bodyPr>
          <a:lstStyle/>
          <a:p>
            <a:pPr>
              <a:lnSpc>
                <a:spcPct val="150000"/>
              </a:lnSpc>
            </a:pPr>
            <a:r>
              <a:rPr lang="en-US" altLang="zh-CN" sz="2800" dirty="0" smtClean="0"/>
              <a:t>4</a:t>
            </a:r>
            <a:r>
              <a:rPr lang="en-US" altLang="zh-CN" sz="2800" dirty="0"/>
              <a:t>.(1)1</a:t>
            </a:r>
            <a:r>
              <a:rPr lang="zh-CN" altLang="zh-CN" sz="2800" dirty="0"/>
              <a:t>　</a:t>
            </a:r>
            <a:r>
              <a:rPr lang="en-US" altLang="zh-CN" sz="2800" dirty="0"/>
              <a:t>2</a:t>
            </a:r>
            <a:r>
              <a:rPr lang="zh-CN" altLang="zh-CN" sz="2800" dirty="0"/>
              <a:t>　</a:t>
            </a:r>
            <a:r>
              <a:rPr lang="en-US" altLang="zh-CN" sz="2800" dirty="0"/>
              <a:t>4</a:t>
            </a:r>
            <a:r>
              <a:rPr lang="zh-CN" altLang="zh-CN" sz="2800" dirty="0"/>
              <a:t>　</a:t>
            </a:r>
            <a:r>
              <a:rPr lang="en-US" altLang="zh-CN" sz="2800" dirty="0"/>
              <a:t>2</a:t>
            </a:r>
            <a:r>
              <a:rPr lang="zh-CN" altLang="zh-CN" sz="2800" dirty="0"/>
              <a:t>　</a:t>
            </a:r>
            <a:r>
              <a:rPr lang="en-US" altLang="zh-CN" sz="2800" dirty="0"/>
              <a:t>1</a:t>
            </a:r>
            <a:r>
              <a:rPr lang="zh-CN" altLang="zh-CN" sz="2800" dirty="0"/>
              <a:t>　</a:t>
            </a:r>
            <a:r>
              <a:rPr lang="en-US" altLang="zh-CN" sz="2800" dirty="0"/>
              <a:t>2</a:t>
            </a:r>
            <a:r>
              <a:rPr lang="zh-CN" altLang="zh-CN" sz="2800" dirty="0"/>
              <a:t>　</a:t>
            </a:r>
            <a:r>
              <a:rPr lang="en-US" altLang="zh-CN" sz="2800" dirty="0"/>
              <a:t>(2)1</a:t>
            </a:r>
            <a:r>
              <a:rPr lang="zh-CN" altLang="zh-CN" sz="2800" dirty="0"/>
              <a:t>　</a:t>
            </a:r>
            <a:r>
              <a:rPr lang="en-US" altLang="zh-CN" sz="2800" dirty="0"/>
              <a:t>6</a:t>
            </a:r>
            <a:r>
              <a:rPr lang="zh-CN" altLang="zh-CN" sz="2800" dirty="0"/>
              <a:t>　</a:t>
            </a:r>
            <a:r>
              <a:rPr lang="en-US" altLang="zh-CN" sz="2800" dirty="0"/>
              <a:t>6H</a:t>
            </a:r>
            <a:r>
              <a:rPr lang="en-US" altLang="zh-CN" sz="2800" baseline="30000" dirty="0"/>
              <a:t>+</a:t>
            </a:r>
            <a:r>
              <a:rPr lang="zh-CN" altLang="zh-CN" sz="2800" dirty="0"/>
              <a:t>　</a:t>
            </a:r>
            <a:r>
              <a:rPr lang="en-US" altLang="zh-CN" sz="2800" dirty="0"/>
              <a:t>1</a:t>
            </a:r>
            <a:r>
              <a:rPr lang="zh-CN" altLang="zh-CN" sz="2800" dirty="0"/>
              <a:t>　</a:t>
            </a:r>
            <a:r>
              <a:rPr lang="en-US" altLang="zh-CN" sz="2800" dirty="0"/>
              <a:t>6</a:t>
            </a:r>
            <a:r>
              <a:rPr lang="zh-CN" altLang="zh-CN" sz="2800" dirty="0"/>
              <a:t>　</a:t>
            </a:r>
            <a:r>
              <a:rPr lang="en-US" altLang="zh-CN" sz="2800" dirty="0"/>
              <a:t>3H</a:t>
            </a:r>
            <a:r>
              <a:rPr lang="en-US" altLang="zh-CN" sz="2800" baseline="-25000" dirty="0"/>
              <a:t>2</a:t>
            </a:r>
            <a:r>
              <a:rPr lang="en-US" altLang="zh-CN" sz="2800" dirty="0"/>
              <a:t>O</a:t>
            </a:r>
            <a:endParaRPr lang="zh-CN" altLang="zh-CN" sz="2800" dirty="0"/>
          </a:p>
          <a:p>
            <a:pPr>
              <a:lnSpc>
                <a:spcPct val="150000"/>
              </a:lnSpc>
            </a:pPr>
            <a:r>
              <a:rPr lang="en-US" altLang="zh-CN" sz="2800" dirty="0"/>
              <a:t>(1)</a:t>
            </a:r>
            <a:r>
              <a:rPr lang="zh-CN" altLang="zh-CN" sz="2800" dirty="0"/>
              <a:t>依据氧化还原方程式配平的一般步骤配平该反应方程式为</a:t>
            </a:r>
            <a:r>
              <a:rPr lang="en-US" altLang="zh-CN" sz="2800" dirty="0"/>
              <a:t>NaBO</a:t>
            </a:r>
            <a:r>
              <a:rPr lang="en-US" altLang="zh-CN" sz="2800" baseline="-25000" dirty="0"/>
              <a:t>2</a:t>
            </a:r>
            <a:r>
              <a:rPr lang="en-US" altLang="zh-CN" sz="2800" dirty="0"/>
              <a:t>+2SiO</a:t>
            </a:r>
            <a:r>
              <a:rPr lang="en-US" altLang="zh-CN" sz="2800" baseline="-25000" dirty="0"/>
              <a:t>2</a:t>
            </a:r>
            <a:r>
              <a:rPr lang="en-US" altLang="zh-CN" sz="2800" dirty="0"/>
              <a:t>+4Na+2H</a:t>
            </a:r>
            <a:r>
              <a:rPr lang="en-US" altLang="zh-CN" sz="2800" baseline="-25000" dirty="0"/>
              <a:t>2             </a:t>
            </a:r>
            <a:r>
              <a:rPr lang="en-US" altLang="zh-CN" sz="2800" dirty="0"/>
              <a:t>NaBH</a:t>
            </a:r>
            <a:r>
              <a:rPr lang="en-US" altLang="zh-CN" sz="2800" baseline="-25000" dirty="0"/>
              <a:t>4</a:t>
            </a:r>
            <a:r>
              <a:rPr lang="en-US" altLang="zh-CN" sz="2800" dirty="0"/>
              <a:t>+2Na</a:t>
            </a:r>
            <a:r>
              <a:rPr lang="en-US" altLang="zh-CN" sz="2800" baseline="-25000" dirty="0"/>
              <a:t>2</a:t>
            </a:r>
            <a:r>
              <a:rPr lang="en-US" altLang="zh-CN" sz="2800" dirty="0"/>
              <a:t>SiO</a:t>
            </a:r>
            <a:r>
              <a:rPr lang="en-US" altLang="zh-CN" sz="2800" baseline="-25000" dirty="0"/>
              <a:t>3</a:t>
            </a:r>
            <a:r>
              <a:rPr lang="zh-CN" altLang="zh-CN" sz="2800" dirty="0"/>
              <a:t>。</a:t>
            </a:r>
            <a:r>
              <a:rPr lang="en-US" altLang="zh-CN" sz="2800" dirty="0"/>
              <a:t>(2)</a:t>
            </a:r>
            <a:r>
              <a:rPr lang="zh-CN" altLang="zh-CN" sz="2800" dirty="0"/>
              <a:t>根据配平缺项方程式的方法</a:t>
            </a:r>
            <a:r>
              <a:rPr lang="en-US" altLang="zh-CN" sz="2800" dirty="0"/>
              <a:t>,</a:t>
            </a:r>
            <a:r>
              <a:rPr lang="zh-CN" altLang="zh-CN" sz="2800" dirty="0"/>
              <a:t>依据得失电子守恒、电荷守恒和原子守恒</a:t>
            </a:r>
            <a:r>
              <a:rPr lang="en-US" altLang="zh-CN" sz="2800" dirty="0"/>
              <a:t>,</a:t>
            </a:r>
            <a:r>
              <a:rPr lang="zh-CN" altLang="zh-CN" sz="2800" dirty="0"/>
              <a:t>即可完成方程式配平。</a:t>
            </a:r>
          </a:p>
        </p:txBody>
      </p:sp>
      <p:sp>
        <p:nvSpPr>
          <p:cNvPr id="13" name="矩形 12">
            <a:extLst>
              <a:ext uri="{FF2B5EF4-FFF2-40B4-BE49-F238E27FC236}">
                <a16:creationId xmlns="" xmlns:a16="http://schemas.microsoft.com/office/drawing/2014/main" id="{0CC5E27E-85F0-4A1E-AD72-76A45240D00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6" name="图片 15">
            <a:extLst>
              <a:ext uri="{FF2B5EF4-FFF2-40B4-BE49-F238E27FC236}">
                <a16:creationId xmlns="" xmlns:a16="http://schemas.microsoft.com/office/drawing/2014/main" id="{4ADB74ED-C890-4AEC-8F7A-D4216C3B6AD8}"/>
              </a:ext>
            </a:extLst>
          </p:cNvPr>
          <p:cNvPicPr/>
          <p:nvPr/>
        </p:nvPicPr>
        <p:blipFill>
          <a:blip r:embed="rId2"/>
          <a:stretch>
            <a:fillRect/>
          </a:stretch>
        </p:blipFill>
        <p:spPr>
          <a:xfrm>
            <a:off x="4035519" y="1870003"/>
            <a:ext cx="611286" cy="347281"/>
          </a:xfrm>
          <a:prstGeom prst="rect">
            <a:avLst/>
          </a:prstGeom>
        </p:spPr>
      </p:pic>
    </p:spTree>
    <p:extLst>
      <p:ext uri="{BB962C8B-B14F-4D97-AF65-F5344CB8AC3E}">
        <p14:creationId xmlns:p14="http://schemas.microsoft.com/office/powerpoint/2010/main" val="3350666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829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54C41AB0-40CF-4243-BB00-D51F89981B2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5" name="矩形 4">
            <a:extLst>
              <a:ext uri="{FF2B5EF4-FFF2-40B4-BE49-F238E27FC236}">
                <a16:creationId xmlns="" xmlns:a16="http://schemas.microsoft.com/office/drawing/2014/main" id="{F1A821E0-5E13-4B8B-9E15-D284C781A9A1}"/>
              </a:ext>
            </a:extLst>
          </p:cNvPr>
          <p:cNvSpPr/>
          <p:nvPr/>
        </p:nvSpPr>
        <p:spPr>
          <a:xfrm>
            <a:off x="289407" y="834964"/>
            <a:ext cx="11597793" cy="590931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    </a:t>
            </a:r>
            <a:r>
              <a:rPr lang="en-US" altLang="zh-CN" sz="2800" dirty="0" smtClean="0"/>
              <a:t>(1</a:t>
            </a:r>
            <a:r>
              <a:rPr lang="en-US" altLang="zh-CN" sz="2800" dirty="0"/>
              <a:t>)[</a:t>
            </a:r>
            <a:r>
              <a:rPr lang="zh-CN" altLang="zh-CN" sz="2800" dirty="0"/>
              <a:t>直接书写型</a:t>
            </a:r>
            <a:r>
              <a:rPr lang="en-US" altLang="zh-CN" sz="2800" dirty="0"/>
              <a:t>][2017</a:t>
            </a:r>
            <a:r>
              <a:rPr lang="zh-CN" altLang="zh-CN" sz="2800" dirty="0"/>
              <a:t>全国卷</a:t>
            </a:r>
            <a:r>
              <a:rPr lang="en-US" altLang="zh-CN" sz="2800" dirty="0"/>
              <a:t>Ⅱ,28(2)</a:t>
            </a:r>
            <a:r>
              <a:rPr lang="zh-CN" altLang="zh-CN" sz="2800" dirty="0"/>
              <a:t>改编</a:t>
            </a:r>
            <a:r>
              <a:rPr lang="en-US" altLang="zh-CN" sz="2800" dirty="0"/>
              <a:t>]</a:t>
            </a:r>
            <a:r>
              <a:rPr lang="zh-CN" altLang="zh-CN" sz="2800" dirty="0"/>
              <a:t>水中的溶解氧是水生生物生存不可缺少的条件。将水样与</a:t>
            </a:r>
            <a:r>
              <a:rPr lang="en-US" altLang="zh-CN" sz="2800" dirty="0" err="1"/>
              <a:t>Mn</a:t>
            </a:r>
            <a:r>
              <a:rPr lang="en-US" altLang="zh-CN" sz="2800" dirty="0"/>
              <a:t>(OH)</a:t>
            </a:r>
            <a:r>
              <a:rPr lang="en-US" altLang="zh-CN" sz="2800" baseline="-25000" dirty="0"/>
              <a:t>2</a:t>
            </a:r>
            <a:r>
              <a:rPr lang="zh-CN" altLang="zh-CN" sz="2800" dirty="0"/>
              <a:t>碱性悬浊液混合</a:t>
            </a:r>
            <a:r>
              <a:rPr lang="en-US" altLang="zh-CN" sz="2800" dirty="0"/>
              <a:t>,</a:t>
            </a:r>
            <a:r>
              <a:rPr lang="zh-CN" altLang="zh-CN" sz="2800" dirty="0"/>
              <a:t>反应生成</a:t>
            </a:r>
            <a:r>
              <a:rPr lang="en-US" altLang="zh-CN" sz="2800" dirty="0" err="1"/>
              <a:t>MnO</a:t>
            </a:r>
            <a:r>
              <a:rPr lang="en-US" altLang="zh-CN" sz="2800" dirty="0"/>
              <a:t>(OH)</a:t>
            </a:r>
            <a:r>
              <a:rPr lang="en-US" altLang="zh-CN" sz="2800" baseline="-25000" dirty="0"/>
              <a:t>2</a:t>
            </a:r>
            <a:r>
              <a:rPr lang="en-US" altLang="zh-CN" sz="2800" dirty="0"/>
              <a:t>,</a:t>
            </a:r>
            <a:r>
              <a:rPr lang="zh-CN" altLang="zh-CN" sz="2800" dirty="0"/>
              <a:t>实现氧的固定。</a:t>
            </a:r>
            <a:r>
              <a:rPr lang="en-US" altLang="zh-CN" sz="2800" dirty="0"/>
              <a:t>“</a:t>
            </a:r>
            <a:r>
              <a:rPr lang="zh-CN" altLang="zh-CN" sz="2800" dirty="0"/>
              <a:t>氧的固定</a:t>
            </a:r>
            <a:r>
              <a:rPr lang="en-US" altLang="zh-CN" sz="2800" dirty="0"/>
              <a:t>”</a:t>
            </a:r>
            <a:r>
              <a:rPr lang="zh-CN" altLang="zh-CN" sz="2800" dirty="0"/>
              <a:t>中发生反应的化学方程式为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推理书写型</a:t>
            </a:r>
            <a:r>
              <a:rPr lang="en-US" altLang="zh-CN" sz="2800" dirty="0"/>
              <a:t>][2016</a:t>
            </a:r>
            <a:r>
              <a:rPr lang="zh-CN" altLang="zh-CN" sz="2800" dirty="0"/>
              <a:t>全国卷</a:t>
            </a:r>
            <a:r>
              <a:rPr lang="en-US" altLang="zh-CN" sz="2800" dirty="0"/>
              <a:t>Ⅱ,26(2),2</a:t>
            </a:r>
            <a:r>
              <a:rPr lang="zh-CN" altLang="zh-CN" sz="2800" dirty="0"/>
              <a:t>分</a:t>
            </a:r>
            <a:r>
              <a:rPr lang="en-US" altLang="zh-CN" sz="2800" dirty="0"/>
              <a:t>]</a:t>
            </a:r>
            <a:r>
              <a:rPr lang="zh-CN" altLang="zh-CN" sz="2800" dirty="0"/>
              <a:t>实验室中可用次氯酸钠溶液与氨反应制备联氨</a:t>
            </a:r>
            <a:r>
              <a:rPr lang="en-US" altLang="zh-CN" sz="2800" dirty="0"/>
              <a:t>,</a:t>
            </a:r>
            <a:r>
              <a:rPr lang="zh-CN" altLang="zh-CN" sz="2800" dirty="0"/>
              <a:t>反应的化学方程式为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a:t>
            </a:r>
            <a:r>
              <a:rPr lang="zh-CN" altLang="zh-CN" sz="2800" dirty="0"/>
              <a:t>计算书写型</a:t>
            </a:r>
            <a:r>
              <a:rPr lang="en-US" altLang="zh-CN" sz="2800" dirty="0"/>
              <a:t>]①[2016</a:t>
            </a:r>
            <a:r>
              <a:rPr lang="zh-CN" altLang="zh-CN" sz="2800" dirty="0"/>
              <a:t>浙江理综</a:t>
            </a:r>
            <a:r>
              <a:rPr lang="en-US" altLang="zh-CN" sz="2800" dirty="0"/>
              <a:t>,27(3)</a:t>
            </a:r>
            <a:r>
              <a:rPr lang="zh-CN" altLang="zh-CN" sz="2800" dirty="0"/>
              <a:t>改编</a:t>
            </a:r>
            <a:r>
              <a:rPr lang="en-US" altLang="zh-CN" sz="2800" dirty="0"/>
              <a:t>]Fe</a:t>
            </a:r>
            <a:r>
              <a:rPr lang="en-US" altLang="zh-CN" sz="2800" baseline="-25000" dirty="0"/>
              <a:t>3</a:t>
            </a:r>
            <a:r>
              <a:rPr lang="en-US" altLang="zh-CN" sz="2800" dirty="0"/>
              <a:t>S</a:t>
            </a:r>
            <a:r>
              <a:rPr lang="en-US" altLang="zh-CN" sz="2800" baseline="-25000" dirty="0"/>
              <a:t>4</a:t>
            </a:r>
            <a:r>
              <a:rPr lang="zh-CN" altLang="zh-CN" sz="2800" dirty="0"/>
              <a:t>能与稀硫酸反应</a:t>
            </a:r>
            <a:r>
              <a:rPr lang="en-US" altLang="zh-CN" sz="2800" dirty="0"/>
              <a:t>,</a:t>
            </a:r>
            <a:r>
              <a:rPr lang="zh-CN" altLang="zh-CN" sz="2800" dirty="0"/>
              <a:t>生成一种淡黄色不溶物和一种气体</a:t>
            </a:r>
            <a:r>
              <a:rPr lang="en-US" altLang="zh-CN" sz="2800" dirty="0"/>
              <a:t>(</a:t>
            </a:r>
            <a:r>
              <a:rPr lang="zh-CN" altLang="zh-CN" sz="2800" dirty="0"/>
              <a:t>标况下的密度为</a:t>
            </a:r>
            <a:r>
              <a:rPr lang="en-US" altLang="zh-CN" sz="2800" dirty="0"/>
              <a:t>1.518 g·L</a:t>
            </a:r>
            <a:r>
              <a:rPr lang="en-US" altLang="zh-CN" sz="2800" baseline="30000" dirty="0"/>
              <a:t>-1</a:t>
            </a:r>
            <a:r>
              <a:rPr lang="en-US" altLang="zh-CN" sz="2800" dirty="0"/>
              <a:t>),</a:t>
            </a:r>
            <a:r>
              <a:rPr lang="zh-CN" altLang="zh-CN" sz="2800" dirty="0"/>
              <a:t>写出该反应的离子方程式</a:t>
            </a:r>
            <a:r>
              <a:rPr lang="zh-CN" altLang="zh-CN" sz="2800" u="sng" dirty="0"/>
              <a:t>　</a:t>
            </a:r>
            <a:r>
              <a:rPr lang="zh-CN" altLang="zh-CN" sz="2800" dirty="0"/>
              <a:t>。</a:t>
            </a:r>
            <a:r>
              <a:rPr lang="en-US" altLang="zh-CN" sz="2800" dirty="0"/>
              <a:t> </a:t>
            </a:r>
            <a:endParaRPr lang="zh-CN" altLang="zh-CN" sz="2800" dirty="0"/>
          </a:p>
        </p:txBody>
      </p:sp>
    </p:spTree>
    <p:extLst>
      <p:ext uri="{BB962C8B-B14F-4D97-AF65-F5344CB8AC3E}">
        <p14:creationId xmlns:p14="http://schemas.microsoft.com/office/powerpoint/2010/main" val="244263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759404"/>
            <a:ext cx="11723913" cy="5909310"/>
          </a:xfrm>
          <a:prstGeom prst="rect">
            <a:avLst/>
          </a:prstGeom>
        </p:spPr>
        <p:txBody>
          <a:bodyPr wrap="square">
            <a:spAutoFit/>
          </a:bodyPr>
          <a:lstStyle/>
          <a:p>
            <a:pPr>
              <a:lnSpc>
                <a:spcPct val="150000"/>
              </a:lnSpc>
            </a:pPr>
            <a:r>
              <a:rPr lang="zh-CN" altLang="zh-CN" sz="2800" b="1" dirty="0"/>
              <a:t>考情分析</a:t>
            </a:r>
            <a:r>
              <a:rPr lang="zh-CN" altLang="zh-CN" sz="2800" dirty="0"/>
              <a:t>　</a:t>
            </a:r>
            <a:r>
              <a:rPr lang="en-US" altLang="zh-CN" sz="2800" dirty="0"/>
              <a:t>(1)</a:t>
            </a:r>
            <a:r>
              <a:rPr lang="zh-CN" altLang="zh-CN" sz="2800" dirty="0"/>
              <a:t>氧化还原反应是全国卷每年的必考内容</a:t>
            </a:r>
            <a:r>
              <a:rPr lang="en-US" altLang="zh-CN" sz="2800" dirty="0"/>
              <a:t>,</a:t>
            </a:r>
            <a:r>
              <a:rPr lang="zh-CN" altLang="zh-CN" sz="2800" dirty="0"/>
              <a:t>但单独命题的概率较低</a:t>
            </a:r>
            <a:r>
              <a:rPr lang="en-US" altLang="zh-CN" sz="2800" dirty="0"/>
              <a:t>,</a:t>
            </a:r>
            <a:r>
              <a:rPr lang="zh-CN" altLang="zh-CN" sz="2800" dirty="0"/>
              <a:t>常分散在选择题的某个选项或非选择题的某些设问中</a:t>
            </a:r>
            <a:r>
              <a:rPr lang="en-US" altLang="zh-CN" sz="2800" dirty="0"/>
              <a:t>,</a:t>
            </a:r>
            <a:r>
              <a:rPr lang="zh-CN" altLang="zh-CN" sz="2800" dirty="0"/>
              <a:t>选择题往往与阿伏加德罗常数或化学计算相结合命题</a:t>
            </a:r>
            <a:r>
              <a:rPr lang="en-US" altLang="zh-CN" sz="2800" dirty="0"/>
              <a:t>,</a:t>
            </a:r>
            <a:r>
              <a:rPr lang="zh-CN" altLang="zh-CN" sz="2800" dirty="0"/>
              <a:t>非选择题则可能与基本理论、元素化合物、化学实验及工艺流程相结合命题</a:t>
            </a:r>
            <a:r>
              <a:rPr lang="en-US" altLang="zh-CN" sz="2800" dirty="0"/>
              <a:t>,</a:t>
            </a:r>
            <a:r>
              <a:rPr lang="zh-CN" altLang="zh-CN" sz="2800" dirty="0"/>
              <a:t>分值一般为</a:t>
            </a:r>
            <a:r>
              <a:rPr lang="en-US" altLang="zh-CN" sz="2800" dirty="0"/>
              <a:t>4~6</a:t>
            </a:r>
            <a:r>
              <a:rPr lang="zh-CN" altLang="zh-CN" sz="2800" dirty="0"/>
              <a:t>分。</a:t>
            </a:r>
            <a:r>
              <a:rPr lang="en-US" altLang="zh-CN" sz="2800" dirty="0"/>
              <a:t>(2)</a:t>
            </a:r>
            <a:r>
              <a:rPr lang="zh-CN" altLang="zh-CN" sz="2800" dirty="0"/>
              <a:t>从考查的内容上来看</a:t>
            </a:r>
            <a:r>
              <a:rPr lang="en-US" altLang="zh-CN" sz="2800" dirty="0"/>
              <a:t>,</a:t>
            </a:r>
            <a:r>
              <a:rPr lang="zh-CN" altLang="zh-CN" sz="2800" dirty="0"/>
              <a:t>物质氧化性、还原性强弱的比较在元素周期律题目中是命题热点</a:t>
            </a:r>
            <a:r>
              <a:rPr lang="en-US" altLang="zh-CN" sz="2800" dirty="0"/>
              <a:t>; </a:t>
            </a:r>
            <a:r>
              <a:rPr lang="zh-CN" altLang="zh-CN" sz="2800" dirty="0"/>
              <a:t>氧化还原反应中电子转移数目的计算在</a:t>
            </a:r>
            <a:r>
              <a:rPr lang="en-US" altLang="zh-CN" sz="2800" dirty="0"/>
              <a:t>NA</a:t>
            </a:r>
            <a:r>
              <a:rPr lang="zh-CN" altLang="zh-CN" sz="2800" dirty="0"/>
              <a:t>题目中是命题热点</a:t>
            </a:r>
            <a:r>
              <a:rPr lang="en-US" altLang="zh-CN" sz="2800" dirty="0"/>
              <a:t>;</a:t>
            </a:r>
            <a:r>
              <a:rPr lang="zh-CN" altLang="zh-CN" sz="2800" dirty="0"/>
              <a:t>氧化还原反应方程式的书写与计算是必考内容</a:t>
            </a:r>
            <a:r>
              <a:rPr lang="en-US" altLang="zh-CN" sz="2800" dirty="0"/>
              <a:t>,</a:t>
            </a:r>
            <a:r>
              <a:rPr lang="zh-CN" altLang="zh-CN" sz="2800" dirty="0"/>
              <a:t>尤其是陌生反应方程式的书写</a:t>
            </a:r>
            <a:r>
              <a:rPr lang="en-US" altLang="zh-CN" sz="2800" dirty="0"/>
              <a:t>,</a:t>
            </a:r>
            <a:r>
              <a:rPr lang="zh-CN" altLang="zh-CN" sz="2800" dirty="0"/>
              <a:t>近年来</a:t>
            </a:r>
            <a:r>
              <a:rPr lang="en-US" altLang="zh-CN" sz="2800" dirty="0"/>
              <a:t>“</a:t>
            </a:r>
            <a:r>
              <a:rPr lang="zh-CN" altLang="zh-CN" sz="2800" dirty="0"/>
              <a:t>常考不衰</a:t>
            </a:r>
            <a:r>
              <a:rPr lang="en-US" altLang="zh-CN" sz="2800" dirty="0"/>
              <a:t>”</a:t>
            </a:r>
            <a:r>
              <a:rPr lang="zh-CN" altLang="zh-CN" sz="2800" dirty="0"/>
              <a:t>。有关氧化还原概念的题目</a:t>
            </a:r>
            <a:r>
              <a:rPr lang="en-US" altLang="zh-CN" sz="2800" dirty="0"/>
              <a:t>,</a:t>
            </a:r>
            <a:r>
              <a:rPr lang="zh-CN" altLang="zh-CN" sz="2800" dirty="0"/>
              <a:t>考查考生对氧化还原模型的认知能力。电子转移数目的计算题目</a:t>
            </a:r>
            <a:r>
              <a:rPr lang="en-US" altLang="zh-CN" sz="2800" dirty="0"/>
              <a:t>,</a:t>
            </a:r>
            <a:r>
              <a:rPr lang="zh-CN" altLang="zh-CN" sz="2800" dirty="0"/>
              <a:t>其实质是考查考生的化合价分析能力、依据</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9320189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54C41AB0-40CF-4243-BB00-D51F89981B2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5" name="矩形 4">
            <a:extLst>
              <a:ext uri="{FF2B5EF4-FFF2-40B4-BE49-F238E27FC236}">
                <a16:creationId xmlns="" xmlns:a16="http://schemas.microsoft.com/office/drawing/2014/main" id="{F1A821E0-5E13-4B8B-9E15-D284C781A9A1}"/>
              </a:ext>
            </a:extLst>
          </p:cNvPr>
          <p:cNvSpPr/>
          <p:nvPr/>
        </p:nvSpPr>
        <p:spPr>
          <a:xfrm>
            <a:off x="289407" y="268906"/>
            <a:ext cx="11597793" cy="1954894"/>
          </a:xfrm>
          <a:prstGeom prst="rect">
            <a:avLst/>
          </a:prstGeom>
        </p:spPr>
        <p:txBody>
          <a:bodyPr wrap="square">
            <a:spAutoFit/>
          </a:bodyPr>
          <a:lstStyle/>
          <a:p>
            <a:pPr>
              <a:lnSpc>
                <a:spcPct val="150000"/>
              </a:lnSpc>
            </a:pPr>
            <a:r>
              <a:rPr lang="en-US" altLang="zh-CN" sz="2800" dirty="0"/>
              <a:t>②[2016</a:t>
            </a:r>
            <a:r>
              <a:rPr lang="zh-CN" altLang="zh-CN" sz="2800" dirty="0"/>
              <a:t>全国卷</a:t>
            </a:r>
            <a:r>
              <a:rPr lang="en-US" altLang="zh-CN" sz="2800" dirty="0"/>
              <a:t>Ⅲ,27(2)</a:t>
            </a:r>
            <a:r>
              <a:rPr lang="zh-CN" altLang="zh-CN" sz="2800" dirty="0"/>
              <a:t>改编</a:t>
            </a:r>
            <a:r>
              <a:rPr lang="en-US" altLang="zh-CN" sz="2800" dirty="0"/>
              <a:t>]</a:t>
            </a:r>
            <a:r>
              <a:rPr lang="zh-CN" altLang="zh-CN" sz="2800" dirty="0"/>
              <a:t>采用</a:t>
            </a:r>
            <a:r>
              <a:rPr lang="en-US" altLang="zh-CN" sz="2800" dirty="0"/>
              <a:t>NaClO</a:t>
            </a:r>
            <a:r>
              <a:rPr lang="en-US" altLang="zh-CN" sz="2800" baseline="-25000" dirty="0"/>
              <a:t>2</a:t>
            </a:r>
            <a:r>
              <a:rPr lang="zh-CN" altLang="zh-CN" sz="2800" dirty="0"/>
              <a:t>溶液作为吸收剂可对烟气进行脱硝。</a:t>
            </a:r>
            <a:r>
              <a:rPr lang="en-US" altLang="zh-CN" sz="2800" dirty="0"/>
              <a:t>323 K</a:t>
            </a:r>
            <a:r>
              <a:rPr lang="zh-CN" altLang="zh-CN" sz="2800" dirty="0"/>
              <a:t>下</a:t>
            </a:r>
            <a:r>
              <a:rPr lang="en-US" altLang="zh-CN" sz="2800" dirty="0"/>
              <a:t>,</a:t>
            </a:r>
            <a:r>
              <a:rPr lang="zh-CN" altLang="zh-CN" sz="2800" dirty="0"/>
              <a:t>向足量碱性</a:t>
            </a:r>
            <a:r>
              <a:rPr lang="en-US" altLang="zh-CN" sz="2800" dirty="0"/>
              <a:t>NaClO</a:t>
            </a:r>
            <a:r>
              <a:rPr lang="en-US" altLang="zh-CN" sz="2800" baseline="-25000" dirty="0"/>
              <a:t>2</a:t>
            </a:r>
            <a:r>
              <a:rPr lang="zh-CN" altLang="zh-CN" sz="2800" dirty="0"/>
              <a:t>溶液中通入含</a:t>
            </a:r>
            <a:r>
              <a:rPr lang="en-US" altLang="zh-CN" sz="2800" dirty="0"/>
              <a:t>NO</a:t>
            </a:r>
            <a:r>
              <a:rPr lang="zh-CN" altLang="zh-CN" sz="2800" dirty="0"/>
              <a:t>的烟气</a:t>
            </a:r>
            <a:r>
              <a:rPr lang="en-US" altLang="zh-CN" sz="2800" dirty="0"/>
              <a:t>,</a:t>
            </a:r>
            <a:r>
              <a:rPr lang="zh-CN" altLang="zh-CN" sz="2800" dirty="0"/>
              <a:t>充分反应后溶液中离子浓度的分析结果如下表。</a:t>
            </a: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 xmlns:a16="http://schemas.microsoft.com/office/drawing/2014/main" id="{FDBE8BAE-9697-43F6-9F05-5F07F2AF1A72}"/>
                  </a:ext>
                </a:extLst>
              </p:cNvPr>
              <p:cNvGraphicFramePr>
                <a:graphicFrameLocks noGrp="1"/>
              </p:cNvGraphicFramePr>
              <p:nvPr/>
            </p:nvGraphicFramePr>
            <p:xfrm>
              <a:off x="838200" y="2587966"/>
              <a:ext cx="10515600" cy="1097280"/>
            </p:xfrm>
            <a:graphic>
              <a:graphicData uri="http://schemas.openxmlformats.org/drawingml/2006/table">
                <a:tbl>
                  <a:tblPr firstRow="1" firstCol="1" bandRow="1"/>
                  <a:tblGrid>
                    <a:gridCol w="1846943">
                      <a:extLst>
                        <a:ext uri="{9D8B030D-6E8A-4147-A177-3AD203B41FA5}">
                          <a16:colId xmlns="" xmlns:a16="http://schemas.microsoft.com/office/drawing/2014/main" val="1637163877"/>
                        </a:ext>
                      </a:extLst>
                    </a:gridCol>
                    <a:gridCol w="2931886">
                      <a:extLst>
                        <a:ext uri="{9D8B030D-6E8A-4147-A177-3AD203B41FA5}">
                          <a16:colId xmlns="" xmlns:a16="http://schemas.microsoft.com/office/drawing/2014/main" val="2172053235"/>
                        </a:ext>
                      </a:extLst>
                    </a:gridCol>
                    <a:gridCol w="2917371">
                      <a:extLst>
                        <a:ext uri="{9D8B030D-6E8A-4147-A177-3AD203B41FA5}">
                          <a16:colId xmlns="" xmlns:a16="http://schemas.microsoft.com/office/drawing/2014/main" val="3456221232"/>
                        </a:ext>
                      </a:extLst>
                    </a:gridCol>
                    <a:gridCol w="2819400">
                      <a:extLst>
                        <a:ext uri="{9D8B030D-6E8A-4147-A177-3AD203B41FA5}">
                          <a16:colId xmlns="" xmlns:a16="http://schemas.microsoft.com/office/drawing/2014/main" val="2757025087"/>
                        </a:ext>
                      </a:extLst>
                    </a:gridCol>
                  </a:tblGrid>
                  <a:tr h="165100">
                    <a:tc>
                      <a:txBody>
                        <a:bodyPr/>
                        <a:lstStyle/>
                        <a:p>
                          <a:pPr algn="ctr">
                            <a:lnSpc>
                              <a:spcPct val="15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离子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t>
                          </a:r>
                          <a14:m>
                            <m:oMath xmlns:m="http://schemas.openxmlformats.org/officeDocument/2006/math">
                              <m:sSubSup>
                                <m:sSubSu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3</m:t>
                                  </m:r>
                                </m:sub>
                                <m:sup>
                                  <m:r>
                                    <m:rPr>
                                      <m:nor/>
                                    </m:rP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m:t>−</m:t>
                                  </m:r>
                                </m:sup>
                              </m:sSubSup>
                            </m:oMath>
                          </a14:m>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N</a:t>
                          </a:r>
                          <a14:m>
                            <m:oMath xmlns:m="http://schemas.openxmlformats.org/officeDocument/2006/math">
                              <m:sSubSup>
                                <m:sSubSupPr>
                                  <m:ctrlPr>
                                    <a:rPr lang="zh-CN" sz="24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O</m:t>
                                  </m:r>
                                </m:e>
                                <m:sub>
                                  <m:r>
                                    <a:rPr lang="en-US" sz="2400">
                                      <a:solidFill>
                                        <a:srgbClr val="000000"/>
                                      </a:solidFill>
                                      <a:effectLst/>
                                      <a:latin typeface="Cambria Math" panose="02040503050406030204" pitchFamily="18" charset="0"/>
                                      <a:ea typeface="方正书宋_GBK" panose="02000000000000000000" pitchFamily="2" charset="-122"/>
                                      <a:cs typeface="Times New Roman" panose="02020603050405020304" pitchFamily="18" charset="0"/>
                                    </a:rPr>
                                    <m:t>2</m:t>
                                  </m:r>
                                </m:sub>
                                <m:sup>
                                  <m:r>
                                    <m:rPr>
                                      <m:nor/>
                                    </m:rP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m:t>−</m:t>
                                  </m:r>
                                </m:sup>
                              </m:sSubSup>
                            </m:oMath>
                          </a14:m>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88605449"/>
                      </a:ext>
                    </a:extLst>
                  </a:tr>
                  <a:tr h="165100">
                    <a:tc>
                      <a:txBody>
                        <a:bodyPr/>
                        <a:lstStyle/>
                        <a:p>
                          <a:pPr algn="ctr">
                            <a:lnSpc>
                              <a:spcPct val="150000"/>
                            </a:lnSpc>
                            <a:spcAft>
                              <a:spcPts val="0"/>
                            </a:spcAft>
                          </a:pPr>
                          <a: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/(mol·L</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2.0×10</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1.0×10</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1.75×10</a:t>
                          </a:r>
                          <a:r>
                            <a:rPr lang="en-US" sz="24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45182190"/>
                      </a:ext>
                    </a:extLst>
                  </a:tr>
                </a:tbl>
              </a:graphicData>
            </a:graphic>
          </p:graphicFrame>
        </mc:Choice>
        <mc:Fallback xmlns="">
          <p:graphicFrame>
            <p:nvGraphicFramePr>
              <p:cNvPr id="3" name="表格 2">
                <a:extLst>
                  <a:ext uri="{FF2B5EF4-FFF2-40B4-BE49-F238E27FC236}">
                    <a16:creationId xmlns:a16="http://schemas.microsoft.com/office/drawing/2014/main" id="{FDBE8BAE-9697-43F6-9F05-5F07F2AF1A72}"/>
                  </a:ext>
                </a:extLst>
              </p:cNvPr>
              <p:cNvGraphicFramePr>
                <a:graphicFrameLocks noGrp="1"/>
              </p:cNvGraphicFramePr>
              <p:nvPr/>
            </p:nvGraphicFramePr>
            <p:xfrm>
              <a:off x="838200" y="2587966"/>
              <a:ext cx="10515600" cy="1097280"/>
            </p:xfrm>
            <a:graphic>
              <a:graphicData uri="http://schemas.openxmlformats.org/drawingml/2006/table">
                <a:tbl>
                  <a:tblPr firstRow="1" firstCol="1" bandRow="1"/>
                  <a:tblGrid>
                    <a:gridCol w="1846943">
                      <a:extLst>
                        <a:ext uri="{9D8B030D-6E8A-4147-A177-3AD203B41FA5}">
                          <a16:colId xmlns:a16="http://schemas.microsoft.com/office/drawing/2014/main" val="1637163877"/>
                        </a:ext>
                      </a:extLst>
                    </a:gridCol>
                    <a:gridCol w="2931886">
                      <a:extLst>
                        <a:ext uri="{9D8B030D-6E8A-4147-A177-3AD203B41FA5}">
                          <a16:colId xmlns:a16="http://schemas.microsoft.com/office/drawing/2014/main" val="2172053235"/>
                        </a:ext>
                      </a:extLst>
                    </a:gridCol>
                    <a:gridCol w="2917371">
                      <a:extLst>
                        <a:ext uri="{9D8B030D-6E8A-4147-A177-3AD203B41FA5}">
                          <a16:colId xmlns:a16="http://schemas.microsoft.com/office/drawing/2014/main" val="3456221232"/>
                        </a:ext>
                      </a:extLst>
                    </a:gridCol>
                    <a:gridCol w="2819400">
                      <a:extLst>
                        <a:ext uri="{9D8B030D-6E8A-4147-A177-3AD203B41FA5}">
                          <a16:colId xmlns:a16="http://schemas.microsoft.com/office/drawing/2014/main" val="2757025087"/>
                        </a:ext>
                      </a:extLst>
                    </a:gridCol>
                  </a:tblGrid>
                  <a:tr h="548640">
                    <a:tc>
                      <a:txBody>
                        <a:bodyPr/>
                        <a:lstStyle/>
                        <a:p>
                          <a:pPr algn="ctr">
                            <a:lnSpc>
                              <a:spcPct val="150000"/>
                            </a:lnSpc>
                            <a:spcAft>
                              <a:spcPts val="0"/>
                            </a:spcAft>
                          </a:pPr>
                          <a:r>
                            <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离子</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63202" t="-1099" r="-196258" b="-120879"/>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63883" t="-1099" r="-97077" b="-120879"/>
                          </a:stretch>
                        </a:blipFill>
                      </a:tcPr>
                    </a:tc>
                    <a:tc>
                      <a:txBody>
                        <a:bodyPr/>
                        <a:lstStyle/>
                        <a:p>
                          <a:pPr algn="ctr">
                            <a:lnSpc>
                              <a:spcPct val="15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Cl</a:t>
                          </a:r>
                          <a:r>
                            <a:rPr lang="en-US" sz="24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605449"/>
                      </a:ext>
                    </a:extLst>
                  </a:tr>
                  <a:tr h="548640">
                    <a:tc>
                      <a:txBody>
                        <a:bodyPr/>
                        <a:lstStyle/>
                        <a:p>
                          <a:pPr algn="ctr">
                            <a:lnSpc>
                              <a:spcPct val="150000"/>
                            </a:lnSpc>
                            <a:spcAft>
                              <a:spcPts val="0"/>
                            </a:spcAft>
                          </a:pPr>
                          <a:r>
                            <a:rPr lang="en-US" sz="2400" i="1">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c</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/(mol·L</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a:t>
                          </a: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2.0×10</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1.0×10</a:t>
                          </a:r>
                          <a:r>
                            <a:rPr lang="en-US" sz="2400" baseline="300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endParaRPr lang="zh-CN" sz="240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1.75×10</a:t>
                          </a:r>
                          <a:r>
                            <a:rPr lang="en-US" sz="2400" baseline="300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rPr>
                            <a:t>-4</a:t>
                          </a:r>
                          <a:endParaRPr lang="zh-CN" sz="2400" dirty="0">
                            <a:solidFill>
                              <a:srgbClr val="000000"/>
                            </a:solidFill>
                            <a:effectLst/>
                            <a:latin typeface="Times New Roman" panose="02020603050405020304" pitchFamily="18" charset="0"/>
                            <a:ea typeface="微软雅黑" panose="020B0503020204020204" pitchFamily="82" charset="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182190"/>
                      </a:ext>
                    </a:extLst>
                  </a:tr>
                </a:tbl>
              </a:graphicData>
            </a:graphic>
          </p:graphicFrame>
        </mc:Fallback>
      </mc:AlternateContent>
      <p:sp>
        <p:nvSpPr>
          <p:cNvPr id="13" name="矩形 12">
            <a:extLst>
              <a:ext uri="{FF2B5EF4-FFF2-40B4-BE49-F238E27FC236}">
                <a16:creationId xmlns="" xmlns:a16="http://schemas.microsoft.com/office/drawing/2014/main" id="{4F09747D-A0AE-4914-8970-DF609227F407}"/>
              </a:ext>
            </a:extLst>
          </p:cNvPr>
          <p:cNvSpPr/>
          <p:nvPr/>
        </p:nvSpPr>
        <p:spPr>
          <a:xfrm>
            <a:off x="348343" y="3794120"/>
            <a:ext cx="11509829" cy="2031325"/>
          </a:xfrm>
          <a:prstGeom prst="rect">
            <a:avLst/>
          </a:prstGeom>
        </p:spPr>
        <p:txBody>
          <a:bodyPr wrap="square">
            <a:spAutoFit/>
          </a:bodyPr>
          <a:lstStyle/>
          <a:p>
            <a:pPr>
              <a:lnSpc>
                <a:spcPct val="150000"/>
              </a:lnSpc>
              <a:spcAft>
                <a:spcPts val="0"/>
              </a:spcAft>
            </a:pP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用离子方程式解释</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NaClO</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溶液显碱性的原因</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u="sng" dirty="0">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en-US" altLang="zh-CN" sz="2800" u="sng" dirty="0" smtClean="0">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zh-CN" altLang="zh-CN" sz="2800" dirty="0" smtClean="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spcAft>
                <a:spcPts val="0"/>
              </a:spcAft>
            </a:pP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依据表中数据</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写出</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NaClO</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溶液脱硝过程中发生总反应的离子方程式</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u="sng" dirty="0">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latin typeface="Times New Roman" panose="02020603050405020304" pitchFamily="18" charset="0"/>
              <a:ea typeface="微软雅黑" panose="020B0503020204020204" pitchFamily="82" charset="2"/>
              <a:cs typeface="Times New Roman" panose="02020603050405020304" pitchFamily="18" charset="0"/>
            </a:endParaRPr>
          </a:p>
        </p:txBody>
      </p:sp>
    </p:spTree>
    <p:extLst>
      <p:ext uri="{BB962C8B-B14F-4D97-AF65-F5344CB8AC3E}">
        <p14:creationId xmlns:p14="http://schemas.microsoft.com/office/powerpoint/2010/main" val="4349901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 xmlns:a16="http://schemas.microsoft.com/office/drawing/2014/main" id="{54C41AB0-40CF-4243-BB00-D51F89981B25}"/>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13" name="矩形 12">
            <a:extLst>
              <a:ext uri="{FF2B5EF4-FFF2-40B4-BE49-F238E27FC236}">
                <a16:creationId xmlns="" xmlns:a16="http://schemas.microsoft.com/office/drawing/2014/main" id="{4F09747D-A0AE-4914-8970-DF609227F407}"/>
              </a:ext>
            </a:extLst>
          </p:cNvPr>
          <p:cNvSpPr/>
          <p:nvPr/>
        </p:nvSpPr>
        <p:spPr>
          <a:xfrm>
            <a:off x="420913" y="528406"/>
            <a:ext cx="11509829" cy="2677656"/>
          </a:xfrm>
          <a:prstGeom prst="rect">
            <a:avLst/>
          </a:prstGeom>
        </p:spPr>
        <p:txBody>
          <a:bodyPr wrap="square">
            <a:spAutoFit/>
          </a:bodyPr>
          <a:lstStyle/>
          <a:p>
            <a:pPr>
              <a:lnSpc>
                <a:spcPct val="150000"/>
              </a:lnSpc>
              <a:spcAft>
                <a:spcPts val="0"/>
              </a:spcAft>
            </a:pP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(4)[</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信息书写型</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]①[2015</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四川理综</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,8(4),3</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分</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]CuSO</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4</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溶液能用作</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P</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4</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中毒的解毒剂</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反应可生成磷酸与铜</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该反应的化学方程式是</a:t>
            </a:r>
            <a:r>
              <a:rPr lang="zh-CN" altLang="zh-CN" sz="2800" u="sng" dirty="0">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latin typeface="Times New Roman" panose="02020603050405020304" pitchFamily="18" charset="0"/>
              <a:ea typeface="微软雅黑" panose="020B0503020204020204" pitchFamily="82" charset="2"/>
              <a:cs typeface="Times New Roman" panose="02020603050405020304" pitchFamily="18" charset="0"/>
            </a:endParaRPr>
          </a:p>
          <a:p>
            <a:pPr>
              <a:lnSpc>
                <a:spcPct val="150000"/>
              </a:lnSpc>
              <a:spcAft>
                <a:spcPts val="0"/>
              </a:spcAft>
            </a:pP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②[2017</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天津理综</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,7(3)</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改编</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]Cl</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与焦炭</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(C)</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TiO</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2</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完全反应</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生成一种还原性气体和</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TiCl</a:t>
            </a:r>
            <a:r>
              <a:rPr lang="en-US" altLang="zh-CN" sz="2800" baseline="-25000" dirty="0">
                <a:latin typeface="Times New Roman" panose="02020603050405020304" pitchFamily="18" charset="0"/>
                <a:ea typeface="微软雅黑" panose="020B0503020204020204" pitchFamily="82" charset="2"/>
                <a:cs typeface="Times New Roman" panose="02020603050405020304" pitchFamily="18" charset="0"/>
              </a:rPr>
              <a:t>4</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该反应方程式为</a:t>
            </a:r>
            <a:r>
              <a:rPr lang="zh-CN" altLang="zh-CN" sz="2800" u="sng" dirty="0">
                <a:uFill>
                  <a:solidFill>
                    <a:srgbClr val="000000"/>
                  </a:solidFill>
                </a:uFill>
                <a:latin typeface="Times New Roman" panose="02020603050405020304" pitchFamily="18" charset="0"/>
                <a:ea typeface="微软雅黑" panose="020B0503020204020204" pitchFamily="82" charset="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82" charset="2"/>
                <a:cs typeface="Times New Roman" panose="02020603050405020304" pitchFamily="18" charset="0"/>
              </a:rPr>
              <a:t> </a:t>
            </a:r>
            <a:endParaRPr lang="zh-CN" altLang="zh-CN" sz="2800" dirty="0">
              <a:latin typeface="Times New Roman" panose="02020603050405020304" pitchFamily="18" charset="0"/>
              <a:ea typeface="微软雅黑" panose="020B0503020204020204" pitchFamily="82" charset="2"/>
              <a:cs typeface="Times New Roman" panose="02020603050405020304" pitchFamily="18" charset="0"/>
            </a:endParaRPr>
          </a:p>
        </p:txBody>
      </p:sp>
    </p:spTree>
    <p:extLst>
      <p:ext uri="{BB962C8B-B14F-4D97-AF65-F5344CB8AC3E}">
        <p14:creationId xmlns:p14="http://schemas.microsoft.com/office/powerpoint/2010/main" val="40047714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5" name="矩形 14">
                <a:extLst>
                  <a:ext uri="{FF2B5EF4-FFF2-40B4-BE49-F238E27FC236}">
                    <a16:creationId xmlns="" xmlns:a16="http://schemas.microsoft.com/office/drawing/2014/main" id="{681F2546-4EF4-4A35-8CBA-5C7D2C4F1937}"/>
                  </a:ext>
                </a:extLst>
              </p:cNvPr>
              <p:cNvSpPr/>
              <p:nvPr/>
            </p:nvSpPr>
            <p:spPr>
              <a:xfrm>
                <a:off x="234043" y="385570"/>
                <a:ext cx="11475358" cy="5262979"/>
              </a:xfrm>
              <a:prstGeom prst="rect">
                <a:avLst/>
              </a:prstGeom>
            </p:spPr>
            <p:txBody>
              <a:bodyPr wrap="square">
                <a:spAutoFit/>
              </a:bodyPr>
              <a:lstStyle/>
              <a:p>
                <a:pPr>
                  <a:lnSpc>
                    <a:spcPct val="150000"/>
                  </a:lnSpc>
                </a:pP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2800" dirty="0" smtClean="0"/>
                  <a:t>(1)O</a:t>
                </a:r>
                <a:r>
                  <a:rPr lang="en-US" altLang="zh-CN" sz="2800" baseline="-25000" dirty="0" smtClean="0"/>
                  <a:t>2</a:t>
                </a:r>
                <a:r>
                  <a:rPr lang="en-US" altLang="zh-CN" sz="2800" dirty="0" smtClean="0"/>
                  <a:t>+2Mn(OH)</a:t>
                </a:r>
                <a:r>
                  <a:rPr lang="en-US" altLang="zh-CN" sz="2800" baseline="-25000" dirty="0" smtClean="0"/>
                  <a:t>2             </a:t>
                </a:r>
                <a:r>
                  <a:rPr lang="en-US" altLang="zh-CN" sz="2800" dirty="0"/>
                  <a:t>2MnO(OH)</a:t>
                </a:r>
                <a:r>
                  <a:rPr lang="en-US" altLang="zh-CN" sz="2800" baseline="-25000" dirty="0"/>
                  <a:t>2</a:t>
                </a:r>
                <a:r>
                  <a:rPr lang="zh-CN" altLang="zh-CN" sz="2800" dirty="0"/>
                  <a:t>　</a:t>
                </a:r>
                <a:endParaRPr lang="en-US" altLang="zh-CN" sz="2800" dirty="0"/>
              </a:p>
              <a:p>
                <a:pPr>
                  <a:lnSpc>
                    <a:spcPct val="150000"/>
                  </a:lnSpc>
                </a:pPr>
                <a:r>
                  <a:rPr lang="en-US" altLang="zh-CN" sz="2800" dirty="0"/>
                  <a:t>(2)2NH</a:t>
                </a:r>
                <a:r>
                  <a:rPr lang="en-US" altLang="zh-CN" sz="2800" baseline="-25000" dirty="0"/>
                  <a:t>3</a:t>
                </a:r>
                <a:r>
                  <a:rPr lang="en-US" altLang="zh-CN" sz="2800" dirty="0"/>
                  <a:t>+NaClO         N</a:t>
                </a:r>
                <a:r>
                  <a:rPr lang="en-US" altLang="zh-CN" sz="2800" baseline="-25000" dirty="0"/>
                  <a:t>2</a:t>
                </a:r>
                <a:r>
                  <a:rPr lang="en-US" altLang="zh-CN" sz="2800" dirty="0"/>
                  <a:t>H</a:t>
                </a:r>
                <a:r>
                  <a:rPr lang="en-US" altLang="zh-CN" sz="2800" baseline="-25000" dirty="0"/>
                  <a:t>4</a:t>
                </a:r>
                <a:r>
                  <a:rPr lang="en-US" altLang="zh-CN" sz="2800" dirty="0"/>
                  <a:t>+NaCl+H</a:t>
                </a:r>
                <a:r>
                  <a:rPr lang="en-US" altLang="zh-CN" sz="2800" baseline="-25000" dirty="0"/>
                  <a:t>2</a:t>
                </a:r>
                <a:r>
                  <a:rPr lang="en-US" altLang="zh-CN" sz="2800" dirty="0"/>
                  <a:t>O</a:t>
                </a:r>
                <a:r>
                  <a:rPr lang="zh-CN" altLang="zh-CN" sz="2800" dirty="0"/>
                  <a:t>　</a:t>
                </a:r>
                <a:endParaRPr lang="en-US" altLang="zh-CN" sz="2800" dirty="0"/>
              </a:p>
              <a:p>
                <a:pPr>
                  <a:lnSpc>
                    <a:spcPct val="150000"/>
                  </a:lnSpc>
                </a:pPr>
                <a:r>
                  <a:rPr lang="en-US" altLang="zh-CN" sz="2800" dirty="0"/>
                  <a:t>(3)①Fe</a:t>
                </a:r>
                <a:r>
                  <a:rPr lang="en-US" altLang="zh-CN" sz="2800" baseline="-25000" dirty="0"/>
                  <a:t>3</a:t>
                </a:r>
                <a:r>
                  <a:rPr lang="en-US" altLang="zh-CN" sz="2800" dirty="0"/>
                  <a:t>S</a:t>
                </a:r>
                <a:r>
                  <a:rPr lang="en-US" altLang="zh-CN" sz="2800" baseline="-25000" dirty="0"/>
                  <a:t>4</a:t>
                </a:r>
                <a:r>
                  <a:rPr lang="en-US" altLang="zh-CN" sz="2800" dirty="0"/>
                  <a:t>+6H</a:t>
                </a:r>
                <a:r>
                  <a:rPr lang="en-US" altLang="zh-CN" sz="2800" baseline="30000" dirty="0"/>
                  <a:t>+              </a:t>
                </a:r>
                <a:r>
                  <a:rPr lang="en-US" altLang="zh-CN" sz="2800" dirty="0"/>
                  <a:t>3H</a:t>
                </a:r>
                <a:r>
                  <a:rPr lang="en-US" altLang="zh-CN" sz="2800" baseline="-25000" dirty="0"/>
                  <a:t>2</a:t>
                </a:r>
                <a:r>
                  <a:rPr lang="en-US" altLang="zh-CN" sz="2800" dirty="0"/>
                  <a:t>S↑+3Fe</a:t>
                </a:r>
                <a:r>
                  <a:rPr lang="en-US" altLang="zh-CN" sz="2800" baseline="30000" dirty="0"/>
                  <a:t>2+</a:t>
                </a:r>
                <a:r>
                  <a:rPr lang="en-US" altLang="zh-CN" sz="2800" dirty="0"/>
                  <a:t>+S</a:t>
                </a:r>
                <a:endParaRPr lang="zh-CN" altLang="zh-CN" sz="2800" dirty="0"/>
              </a:p>
              <a:p>
                <a:pPr>
                  <a:lnSpc>
                    <a:spcPct val="150000"/>
                  </a:lnSpc>
                </a:pPr>
                <a:r>
                  <a:rPr lang="en-US" altLang="zh-CN" sz="2800" dirty="0"/>
                  <a:t>②Cl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en-US" altLang="zh-CN" sz="2800" dirty="0"/>
                  <a:t>+H</a:t>
                </a:r>
                <a:r>
                  <a:rPr lang="en-US" altLang="zh-CN" sz="2800" baseline="-25000" dirty="0"/>
                  <a:t>2</a:t>
                </a:r>
                <a:r>
                  <a:rPr lang="en-US" altLang="zh-CN" sz="2800" dirty="0"/>
                  <a:t>O         HClO</a:t>
                </a:r>
                <a:r>
                  <a:rPr lang="en-US" altLang="zh-CN" sz="2800" baseline="-25000" dirty="0"/>
                  <a:t>2</a:t>
                </a:r>
                <a:r>
                  <a:rPr lang="en-US" altLang="zh-CN" sz="2800" dirty="0"/>
                  <a:t>+OH</a:t>
                </a:r>
                <a:r>
                  <a:rPr lang="en-US" altLang="zh-CN" sz="2800" baseline="30000" dirty="0"/>
                  <a:t>-</a:t>
                </a:r>
                <a:r>
                  <a:rPr lang="zh-CN" altLang="zh-CN" sz="2800" dirty="0"/>
                  <a:t>　</a:t>
                </a:r>
                <a:r>
                  <a:rPr lang="en-US" altLang="zh-CN" sz="2800" dirty="0"/>
                  <a:t>      </a:t>
                </a:r>
              </a:p>
              <a:p>
                <a:pPr>
                  <a:lnSpc>
                    <a:spcPct val="150000"/>
                  </a:lnSpc>
                </a:pPr>
                <a:r>
                  <a:rPr lang="en-US" altLang="zh-CN" sz="2800" dirty="0"/>
                  <a:t>7Cl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en-US" altLang="zh-CN" sz="2800" dirty="0"/>
                  <a:t>+12NO+12OH</a:t>
                </a:r>
                <a:r>
                  <a:rPr lang="en-US" altLang="zh-CN" sz="2800" baseline="30000" dirty="0"/>
                  <a:t>-             </a:t>
                </a:r>
                <a:r>
                  <a:rPr lang="en-US" altLang="zh-CN" sz="2800" dirty="0"/>
                  <a:t>8N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+4N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en-US" altLang="zh-CN" sz="2800" dirty="0"/>
                  <a:t>+7Cl</a:t>
                </a:r>
                <a:r>
                  <a:rPr lang="en-US" altLang="zh-CN" sz="2800" baseline="30000" dirty="0"/>
                  <a:t>-</a:t>
                </a:r>
                <a:r>
                  <a:rPr lang="en-US" altLang="zh-CN" sz="2800" dirty="0"/>
                  <a:t>+6H</a:t>
                </a:r>
                <a:r>
                  <a:rPr lang="en-US" altLang="zh-CN" sz="2800" baseline="-25000" dirty="0"/>
                  <a:t>2</a:t>
                </a:r>
                <a:r>
                  <a:rPr lang="en-US" altLang="zh-CN" sz="2800" dirty="0"/>
                  <a:t>O</a:t>
                </a:r>
                <a:r>
                  <a:rPr lang="zh-CN" altLang="zh-CN" sz="2800" dirty="0"/>
                  <a:t>　</a:t>
                </a:r>
                <a:endParaRPr lang="en-US" altLang="zh-CN" sz="2800" dirty="0"/>
              </a:p>
              <a:p>
                <a:pPr>
                  <a:lnSpc>
                    <a:spcPct val="150000"/>
                  </a:lnSpc>
                </a:pPr>
                <a:r>
                  <a:rPr lang="en-US" altLang="zh-CN" sz="2800" dirty="0"/>
                  <a:t>(4)①P</a:t>
                </a:r>
                <a:r>
                  <a:rPr lang="en-US" altLang="zh-CN" sz="2800" baseline="-25000" dirty="0"/>
                  <a:t>4</a:t>
                </a:r>
                <a:r>
                  <a:rPr lang="en-US" altLang="zh-CN" sz="2800" dirty="0"/>
                  <a:t>+10CuSO</a:t>
                </a:r>
                <a:r>
                  <a:rPr lang="en-US" altLang="zh-CN" sz="2800" baseline="-25000" dirty="0"/>
                  <a:t>4</a:t>
                </a:r>
                <a:r>
                  <a:rPr lang="en-US" altLang="zh-CN" sz="2800" dirty="0"/>
                  <a:t>+16H</a:t>
                </a:r>
                <a:r>
                  <a:rPr lang="en-US" altLang="zh-CN" sz="2800" baseline="-25000" dirty="0"/>
                  <a:t>2</a:t>
                </a:r>
                <a:r>
                  <a:rPr lang="en-US" altLang="zh-CN" sz="2800" dirty="0"/>
                  <a:t>O         10Cu+4H</a:t>
                </a:r>
                <a:r>
                  <a:rPr lang="en-US" altLang="zh-CN" sz="2800" baseline="-25000" dirty="0"/>
                  <a:t>3</a:t>
                </a:r>
                <a:r>
                  <a:rPr lang="en-US" altLang="zh-CN" sz="2800" dirty="0"/>
                  <a:t>PO</a:t>
                </a:r>
                <a:r>
                  <a:rPr lang="en-US" altLang="zh-CN" sz="2800" baseline="-25000" dirty="0"/>
                  <a:t>4</a:t>
                </a:r>
                <a:r>
                  <a:rPr lang="en-US" altLang="zh-CN" sz="2800" dirty="0"/>
                  <a:t>+10H</a:t>
                </a:r>
                <a:r>
                  <a:rPr lang="en-US" altLang="zh-CN" sz="2800" baseline="-25000" dirty="0"/>
                  <a:t>2</a:t>
                </a:r>
                <a:r>
                  <a:rPr lang="en-US" altLang="zh-CN" sz="2800" dirty="0"/>
                  <a:t>SO</a:t>
                </a:r>
                <a:r>
                  <a:rPr lang="en-US" altLang="zh-CN" sz="2800" baseline="-25000" dirty="0"/>
                  <a:t>4</a:t>
                </a:r>
                <a:r>
                  <a:rPr lang="zh-CN" altLang="zh-CN" sz="2800" dirty="0"/>
                  <a:t>　</a:t>
                </a:r>
                <a:endParaRPr lang="en-US" altLang="zh-CN" sz="2800" dirty="0"/>
              </a:p>
              <a:p>
                <a:pPr>
                  <a:lnSpc>
                    <a:spcPct val="150000"/>
                  </a:lnSpc>
                </a:pPr>
                <a:r>
                  <a:rPr lang="en-US" altLang="zh-CN" sz="2800" dirty="0"/>
                  <a:t>②2Cl</a:t>
                </a:r>
                <a:r>
                  <a:rPr lang="en-US" altLang="zh-CN" sz="2800" baseline="-25000" dirty="0"/>
                  <a:t>2</a:t>
                </a:r>
                <a:r>
                  <a:rPr lang="en-US" altLang="zh-CN" sz="2800" dirty="0"/>
                  <a:t>+TiO</a:t>
                </a:r>
                <a:r>
                  <a:rPr lang="en-US" altLang="zh-CN" sz="2800" baseline="-25000" dirty="0"/>
                  <a:t>2</a:t>
                </a:r>
                <a:r>
                  <a:rPr lang="en-US" altLang="zh-CN" sz="2800" dirty="0"/>
                  <a:t>+2C          TiCl</a:t>
                </a:r>
                <a:r>
                  <a:rPr lang="en-US" altLang="zh-CN" sz="2800" baseline="-25000" dirty="0"/>
                  <a:t>4</a:t>
                </a:r>
                <a:r>
                  <a:rPr lang="en-US" altLang="zh-CN" sz="2800" dirty="0"/>
                  <a:t>+2CO</a:t>
                </a:r>
                <a:endParaRPr lang="zh-CN" altLang="zh-CN" sz="2800" dirty="0"/>
              </a:p>
              <a:p>
                <a:pPr>
                  <a:lnSpc>
                    <a:spcPct val="150000"/>
                  </a:lnSpc>
                </a:pPr>
                <a:endParaRPr lang="zh-CN" altLang="zh-CN" sz="2800" dirty="0"/>
              </a:p>
            </p:txBody>
          </p:sp>
        </mc:Choice>
        <mc:Fallback xmlns="">
          <p:sp>
            <p:nvSpPr>
              <p:cNvPr id="15" name="矩形 14">
                <a:extLst>
                  <a:ext uri="{FF2B5EF4-FFF2-40B4-BE49-F238E27FC236}">
                    <a16:creationId xmlns:a16="http://schemas.microsoft.com/office/drawing/2014/main" xmlns:a14="http://schemas.microsoft.com/office/drawing/2010/main" xmlns="" id="{681F2546-4EF4-4A35-8CBA-5C7D2C4F1937}"/>
                  </a:ext>
                </a:extLst>
              </p:cNvPr>
              <p:cNvSpPr>
                <a:spLocks noRot="1" noChangeAspect="1" noMove="1" noResize="1" noEditPoints="1" noAdjustHandles="1" noChangeArrowheads="1" noChangeShapeType="1" noTextEdit="1"/>
              </p:cNvSpPr>
              <p:nvPr/>
            </p:nvSpPr>
            <p:spPr>
              <a:xfrm>
                <a:off x="234043" y="385570"/>
                <a:ext cx="11475358" cy="5262979"/>
              </a:xfrm>
              <a:prstGeom prst="rect">
                <a:avLst/>
              </a:prstGeom>
              <a:blipFill rotWithShape="1">
                <a:blip r:embed="rId2"/>
                <a:stretch>
                  <a:fillRect l="-1062"/>
                </a:stretch>
              </a:blipFill>
            </p:spPr>
            <p:txBody>
              <a:bodyPr/>
              <a:lstStyle/>
              <a:p>
                <a:r>
                  <a:rPr lang="zh-CN" altLang="en-US">
                    <a:noFill/>
                  </a:rPr>
                  <a:t> </a:t>
                </a:r>
              </a:p>
            </p:txBody>
          </p:sp>
        </mc:Fallback>
      </mc:AlternateContent>
      <p:sp>
        <p:nvSpPr>
          <p:cNvPr id="13" name="矩形 12">
            <a:extLst>
              <a:ext uri="{FF2B5EF4-FFF2-40B4-BE49-F238E27FC236}">
                <a16:creationId xmlns="" xmlns:a16="http://schemas.microsoft.com/office/drawing/2014/main" id="{0CC5E27E-85F0-4A1E-AD72-76A45240D00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6" name="图片 15">
            <a:extLst>
              <a:ext uri="{FF2B5EF4-FFF2-40B4-BE49-F238E27FC236}">
                <a16:creationId xmlns="" xmlns:a16="http://schemas.microsoft.com/office/drawing/2014/main" id="{4ADB74ED-C890-4AEC-8F7A-D4216C3B6AD8}"/>
              </a:ext>
            </a:extLst>
          </p:cNvPr>
          <p:cNvPicPr/>
          <p:nvPr/>
        </p:nvPicPr>
        <p:blipFill>
          <a:blip r:embed="rId3"/>
          <a:stretch>
            <a:fillRect/>
          </a:stretch>
        </p:blipFill>
        <p:spPr>
          <a:xfrm>
            <a:off x="3180021" y="572234"/>
            <a:ext cx="611286" cy="347281"/>
          </a:xfrm>
          <a:prstGeom prst="rect">
            <a:avLst/>
          </a:prstGeom>
        </p:spPr>
      </p:pic>
      <p:pic>
        <p:nvPicPr>
          <p:cNvPr id="14" name="图片 13">
            <a:extLst>
              <a:ext uri="{FF2B5EF4-FFF2-40B4-BE49-F238E27FC236}">
                <a16:creationId xmlns="" xmlns:a16="http://schemas.microsoft.com/office/drawing/2014/main" id="{D9AC07E4-51FC-4883-88EF-D048199B31FA}"/>
              </a:ext>
            </a:extLst>
          </p:cNvPr>
          <p:cNvPicPr/>
          <p:nvPr/>
        </p:nvPicPr>
        <p:blipFill>
          <a:blip r:embed="rId3"/>
          <a:stretch>
            <a:fillRect/>
          </a:stretch>
        </p:blipFill>
        <p:spPr>
          <a:xfrm>
            <a:off x="2874378" y="1231373"/>
            <a:ext cx="611286" cy="347281"/>
          </a:xfrm>
          <a:prstGeom prst="rect">
            <a:avLst/>
          </a:prstGeom>
        </p:spPr>
      </p:pic>
      <p:pic>
        <p:nvPicPr>
          <p:cNvPr id="17" name="图片 16">
            <a:extLst>
              <a:ext uri="{FF2B5EF4-FFF2-40B4-BE49-F238E27FC236}">
                <a16:creationId xmlns="" xmlns:a16="http://schemas.microsoft.com/office/drawing/2014/main" id="{1A970A07-AAA5-49A8-9B84-E95B0087D57D}"/>
              </a:ext>
            </a:extLst>
          </p:cNvPr>
          <p:cNvPicPr/>
          <p:nvPr/>
        </p:nvPicPr>
        <p:blipFill>
          <a:blip r:embed="rId3"/>
          <a:stretch>
            <a:fillRect/>
          </a:stretch>
        </p:blipFill>
        <p:spPr>
          <a:xfrm>
            <a:off x="2801807" y="1855486"/>
            <a:ext cx="611286" cy="347281"/>
          </a:xfrm>
          <a:prstGeom prst="rect">
            <a:avLst/>
          </a:prstGeom>
        </p:spPr>
      </p:pic>
      <p:pic>
        <p:nvPicPr>
          <p:cNvPr id="18" name="图片 17">
            <a:extLst>
              <a:ext uri="{FF2B5EF4-FFF2-40B4-BE49-F238E27FC236}">
                <a16:creationId xmlns="" xmlns:a16="http://schemas.microsoft.com/office/drawing/2014/main" id="{C768E1C7-71D9-4D1B-BF40-765BA5D9A17E}"/>
              </a:ext>
            </a:extLst>
          </p:cNvPr>
          <p:cNvPicPr/>
          <p:nvPr/>
        </p:nvPicPr>
        <p:blipFill>
          <a:blip r:embed="rId4"/>
          <a:stretch>
            <a:fillRect/>
          </a:stretch>
        </p:blipFill>
        <p:spPr>
          <a:xfrm>
            <a:off x="2428013" y="2545488"/>
            <a:ext cx="590959" cy="340716"/>
          </a:xfrm>
          <a:prstGeom prst="rect">
            <a:avLst/>
          </a:prstGeom>
        </p:spPr>
      </p:pic>
      <p:pic>
        <p:nvPicPr>
          <p:cNvPr id="19" name="图片 18">
            <a:extLst>
              <a:ext uri="{FF2B5EF4-FFF2-40B4-BE49-F238E27FC236}">
                <a16:creationId xmlns="" xmlns:a16="http://schemas.microsoft.com/office/drawing/2014/main" id="{DC596BF8-E4C6-4C0F-95B7-96A1EE3E53D7}"/>
              </a:ext>
            </a:extLst>
          </p:cNvPr>
          <p:cNvPicPr/>
          <p:nvPr/>
        </p:nvPicPr>
        <p:blipFill>
          <a:blip r:embed="rId3"/>
          <a:stretch>
            <a:fillRect/>
          </a:stretch>
        </p:blipFill>
        <p:spPr>
          <a:xfrm>
            <a:off x="3614608" y="3176288"/>
            <a:ext cx="611286" cy="347281"/>
          </a:xfrm>
          <a:prstGeom prst="rect">
            <a:avLst/>
          </a:prstGeom>
        </p:spPr>
      </p:pic>
      <p:pic>
        <p:nvPicPr>
          <p:cNvPr id="20" name="图片 19">
            <a:extLst>
              <a:ext uri="{FF2B5EF4-FFF2-40B4-BE49-F238E27FC236}">
                <a16:creationId xmlns="" xmlns:a16="http://schemas.microsoft.com/office/drawing/2014/main" id="{29E86FA6-995B-4D17-A229-452384B36614}"/>
              </a:ext>
            </a:extLst>
          </p:cNvPr>
          <p:cNvPicPr/>
          <p:nvPr/>
        </p:nvPicPr>
        <p:blipFill>
          <a:blip r:embed="rId3"/>
          <a:stretch>
            <a:fillRect/>
          </a:stretch>
        </p:blipFill>
        <p:spPr>
          <a:xfrm>
            <a:off x="4253236" y="3799341"/>
            <a:ext cx="611286" cy="347281"/>
          </a:xfrm>
          <a:prstGeom prst="rect">
            <a:avLst/>
          </a:prstGeom>
        </p:spPr>
      </p:pic>
      <p:pic>
        <p:nvPicPr>
          <p:cNvPr id="21" name="图片 20">
            <a:extLst>
              <a:ext uri="{FF2B5EF4-FFF2-40B4-BE49-F238E27FC236}">
                <a16:creationId xmlns="" xmlns:a16="http://schemas.microsoft.com/office/drawing/2014/main" id="{47F8682D-3332-4598-B3A2-76DA2005EF4C}"/>
              </a:ext>
            </a:extLst>
          </p:cNvPr>
          <p:cNvPicPr/>
          <p:nvPr/>
        </p:nvPicPr>
        <p:blipFill>
          <a:blip r:embed="rId3"/>
          <a:stretch>
            <a:fillRect/>
          </a:stretch>
        </p:blipFill>
        <p:spPr>
          <a:xfrm>
            <a:off x="2932436" y="4466998"/>
            <a:ext cx="611286" cy="347281"/>
          </a:xfrm>
          <a:prstGeom prst="rect">
            <a:avLst/>
          </a:prstGeom>
        </p:spPr>
      </p:pic>
    </p:spTree>
    <p:extLst>
      <p:ext uri="{BB962C8B-B14F-4D97-AF65-F5344CB8AC3E}">
        <p14:creationId xmlns:p14="http://schemas.microsoft.com/office/powerpoint/2010/main" val="257617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5" name="矩形 14">
                <a:extLst>
                  <a:ext uri="{FF2B5EF4-FFF2-40B4-BE49-F238E27FC236}">
                    <a16:creationId xmlns="" xmlns:a16="http://schemas.microsoft.com/office/drawing/2014/main" id="{681F2546-4EF4-4A35-8CBA-5C7D2C4F1937}"/>
                  </a:ext>
                </a:extLst>
              </p:cNvPr>
              <p:cNvSpPr/>
              <p:nvPr/>
            </p:nvSpPr>
            <p:spPr>
              <a:xfrm>
                <a:off x="234043" y="385570"/>
                <a:ext cx="11475358" cy="590931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t>
                </a:r>
                <a:r>
                  <a:rPr lang="en-US" altLang="zh-CN" sz="2800" dirty="0"/>
                  <a:t>1)</a:t>
                </a:r>
                <a:r>
                  <a:rPr lang="zh-CN" altLang="zh-CN" sz="2800" dirty="0"/>
                  <a:t>根据水样与</a:t>
                </a:r>
                <a:r>
                  <a:rPr lang="en-US" altLang="zh-CN" sz="2800" dirty="0" err="1"/>
                  <a:t>Mn</a:t>
                </a:r>
                <a:r>
                  <a:rPr lang="en-US" altLang="zh-CN" sz="2800" dirty="0"/>
                  <a:t>(OH)</a:t>
                </a:r>
                <a:r>
                  <a:rPr lang="en-US" altLang="zh-CN" sz="2800" baseline="-25000" dirty="0"/>
                  <a:t>2</a:t>
                </a:r>
                <a:r>
                  <a:rPr lang="zh-CN" altLang="zh-CN" sz="2800" dirty="0"/>
                  <a:t>碱性悬浊液反应生成</a:t>
                </a:r>
                <a:r>
                  <a:rPr lang="en-US" altLang="zh-CN" sz="2800" dirty="0" err="1"/>
                  <a:t>MnO</a:t>
                </a:r>
                <a:r>
                  <a:rPr lang="en-US" altLang="zh-CN" sz="2800" dirty="0"/>
                  <a:t>(OH)</a:t>
                </a:r>
                <a:r>
                  <a:rPr lang="en-US" altLang="zh-CN" sz="2800" baseline="-25000" dirty="0"/>
                  <a:t>2</a:t>
                </a:r>
                <a:r>
                  <a:rPr lang="en-US" altLang="zh-CN" sz="2800" dirty="0"/>
                  <a:t>,</a:t>
                </a:r>
                <a:r>
                  <a:rPr lang="zh-CN" altLang="zh-CN" sz="2800" dirty="0"/>
                  <a:t>可写出固氧的反应为</a:t>
                </a:r>
                <a:r>
                  <a:rPr lang="en-US" altLang="zh-CN" sz="2800" dirty="0"/>
                  <a:t>O</a:t>
                </a:r>
                <a:r>
                  <a:rPr lang="en-US" altLang="zh-CN" sz="2800" baseline="-25000" dirty="0"/>
                  <a:t>2</a:t>
                </a:r>
                <a:r>
                  <a:rPr lang="en-US" altLang="zh-CN" sz="2800" dirty="0"/>
                  <a:t>+2Mn(OH)</a:t>
                </a:r>
                <a:r>
                  <a:rPr lang="en-US" altLang="zh-CN" sz="2800" baseline="-25000" dirty="0"/>
                  <a:t>2               </a:t>
                </a:r>
                <a:r>
                  <a:rPr lang="en-US" altLang="zh-CN" sz="2800" dirty="0"/>
                  <a:t>2MnO(OH)</a:t>
                </a:r>
                <a:r>
                  <a:rPr lang="en-US" altLang="zh-CN" sz="2800" baseline="-25000" dirty="0"/>
                  <a:t>2</a:t>
                </a:r>
                <a:r>
                  <a:rPr lang="zh-CN" altLang="zh-CN" sz="2800" dirty="0"/>
                  <a:t>。</a:t>
                </a:r>
                <a:r>
                  <a:rPr lang="en-US" altLang="zh-CN" sz="2800" dirty="0"/>
                  <a:t>(2)</a:t>
                </a:r>
                <a:r>
                  <a:rPr lang="zh-CN" altLang="zh-CN" sz="2800" dirty="0"/>
                  <a:t>该题需要推测氯元素被还原后的价态</a:t>
                </a:r>
                <a:r>
                  <a:rPr lang="en-US" altLang="zh-CN" sz="2800" dirty="0"/>
                  <a:t>,</a:t>
                </a:r>
                <a:r>
                  <a:rPr lang="zh-CN" altLang="zh-CN" sz="2800" dirty="0"/>
                  <a:t>反应中</a:t>
                </a:r>
                <a:r>
                  <a:rPr lang="en-US" altLang="zh-CN" sz="2800" dirty="0" err="1"/>
                  <a:t>NaClO</a:t>
                </a:r>
                <a:r>
                  <a:rPr lang="zh-CN" altLang="zh-CN" sz="2800" dirty="0"/>
                  <a:t>和</a:t>
                </a:r>
                <a:r>
                  <a:rPr lang="en-US" altLang="zh-CN" sz="2800" dirty="0"/>
                  <a:t>NH</a:t>
                </a:r>
                <a:r>
                  <a:rPr lang="en-US" altLang="zh-CN" sz="2800" baseline="-25000" dirty="0"/>
                  <a:t>3</a:t>
                </a:r>
                <a:r>
                  <a:rPr lang="zh-CN" altLang="zh-CN" sz="2800" dirty="0"/>
                  <a:t>分别作氧化剂和还原剂</a:t>
                </a:r>
                <a:r>
                  <a:rPr lang="en-US" altLang="zh-CN" sz="2800" dirty="0"/>
                  <a:t>,</a:t>
                </a:r>
                <a:r>
                  <a:rPr lang="zh-CN" altLang="zh-CN" sz="2800" dirty="0"/>
                  <a:t>根据得失电子守恒和原子守恒可写出并配平反应的化学方程式为</a:t>
                </a:r>
                <a:r>
                  <a:rPr lang="en-US" altLang="zh-CN" sz="2800" dirty="0"/>
                  <a:t>2NH</a:t>
                </a:r>
                <a:r>
                  <a:rPr lang="en-US" altLang="zh-CN" sz="2800" baseline="-25000" dirty="0"/>
                  <a:t>3</a:t>
                </a:r>
                <a:r>
                  <a:rPr lang="en-US" altLang="zh-CN" sz="2800" dirty="0"/>
                  <a:t>+NaClO        N</a:t>
                </a:r>
                <a:r>
                  <a:rPr lang="en-US" altLang="zh-CN" sz="2800" baseline="-25000" dirty="0"/>
                  <a:t>2</a:t>
                </a:r>
                <a:r>
                  <a:rPr lang="en-US" altLang="zh-CN" sz="2800" dirty="0"/>
                  <a:t>H</a:t>
                </a:r>
                <a:r>
                  <a:rPr lang="en-US" altLang="zh-CN" sz="2800" baseline="-25000" dirty="0"/>
                  <a:t>4</a:t>
                </a:r>
                <a:r>
                  <a:rPr lang="en-US" altLang="zh-CN" sz="2800" dirty="0"/>
                  <a:t>+NaCl+H</a:t>
                </a:r>
                <a:r>
                  <a:rPr lang="en-US" altLang="zh-CN" sz="2800" baseline="-25000" dirty="0"/>
                  <a:t>2</a:t>
                </a:r>
                <a:r>
                  <a:rPr lang="en-US" altLang="zh-CN" sz="2800" dirty="0"/>
                  <a:t>O</a:t>
                </a:r>
                <a:r>
                  <a:rPr lang="zh-CN" altLang="zh-CN" sz="2800" dirty="0"/>
                  <a:t>。</a:t>
                </a:r>
                <a:r>
                  <a:rPr lang="en-US" altLang="zh-CN" sz="2800" dirty="0"/>
                  <a:t>(3)①</a:t>
                </a:r>
                <a:r>
                  <a:rPr lang="zh-CN" altLang="zh-CN" sz="2800" dirty="0"/>
                  <a:t>该题需要依据密度计算出生成的气体的摩尔质量后再书写和配平</a:t>
                </a:r>
                <a:r>
                  <a:rPr lang="en-US" altLang="zh-CN" sz="2800" dirty="0"/>
                  <a:t>,</a:t>
                </a:r>
                <a:r>
                  <a:rPr lang="zh-CN" altLang="zh-CN" sz="2800" dirty="0"/>
                  <a:t>根据标况下的密度为</a:t>
                </a:r>
                <a:r>
                  <a:rPr lang="en-US" altLang="zh-CN" sz="2800" dirty="0"/>
                  <a:t>1.518 g·L</a:t>
                </a:r>
                <a:r>
                  <a:rPr lang="en-US" altLang="zh-CN" sz="2800" baseline="30000" dirty="0"/>
                  <a:t>-1</a:t>
                </a:r>
                <a:r>
                  <a:rPr lang="en-US" altLang="zh-CN" sz="2800" dirty="0"/>
                  <a:t>,</a:t>
                </a:r>
                <a:r>
                  <a:rPr lang="zh-CN" altLang="zh-CN" sz="2800" dirty="0"/>
                  <a:t>可知 </a:t>
                </a:r>
                <a:r>
                  <a:rPr lang="en-US" altLang="zh-CN" sz="2800" dirty="0"/>
                  <a:t>Fe</a:t>
                </a:r>
                <a:r>
                  <a:rPr lang="en-US" altLang="zh-CN" sz="2800" baseline="-25000" dirty="0"/>
                  <a:t>3</a:t>
                </a:r>
                <a:r>
                  <a:rPr lang="en-US" altLang="zh-CN" sz="2800" dirty="0"/>
                  <a:t>S</a:t>
                </a:r>
                <a:r>
                  <a:rPr lang="en-US" altLang="zh-CN" sz="2800" baseline="-25000" dirty="0"/>
                  <a:t>4</a:t>
                </a:r>
                <a:r>
                  <a:rPr lang="zh-CN" altLang="zh-CN" sz="2800" dirty="0"/>
                  <a:t>与稀硫酸反应生成的气体的摩尔质量为 </a:t>
                </a:r>
                <a:r>
                  <a:rPr lang="en-US" altLang="zh-CN" sz="2800" dirty="0"/>
                  <a:t>34 g·mol</a:t>
                </a:r>
                <a:r>
                  <a:rPr lang="en-US" altLang="zh-CN" sz="2800" baseline="30000" dirty="0"/>
                  <a:t>-1</a:t>
                </a:r>
                <a:r>
                  <a:rPr lang="en-US" altLang="zh-CN" sz="2800" dirty="0"/>
                  <a:t>,</a:t>
                </a:r>
                <a:r>
                  <a:rPr lang="zh-CN" altLang="zh-CN" sz="2800" dirty="0"/>
                  <a:t>故该气体为</a:t>
                </a:r>
                <a:r>
                  <a:rPr lang="en-US" altLang="zh-CN" sz="2800" dirty="0"/>
                  <a:t>H</a:t>
                </a:r>
                <a:r>
                  <a:rPr lang="en-US" altLang="zh-CN" sz="2800" baseline="-25000" dirty="0"/>
                  <a:t>2</a:t>
                </a:r>
                <a:r>
                  <a:rPr lang="en-US" altLang="zh-CN" sz="2800" dirty="0"/>
                  <a:t>S,</a:t>
                </a:r>
                <a:r>
                  <a:rPr lang="zh-CN" altLang="zh-CN" sz="2800" dirty="0"/>
                  <a:t>该反应的离子方程式为</a:t>
                </a:r>
                <a:r>
                  <a:rPr lang="en-US" altLang="zh-CN" sz="2800" dirty="0"/>
                  <a:t>Fe</a:t>
                </a:r>
                <a:r>
                  <a:rPr lang="en-US" altLang="zh-CN" sz="2800" baseline="-25000" dirty="0"/>
                  <a:t>3</a:t>
                </a:r>
                <a:r>
                  <a:rPr lang="en-US" altLang="zh-CN" sz="2800" dirty="0"/>
                  <a:t>S</a:t>
                </a:r>
                <a:r>
                  <a:rPr lang="en-US" altLang="zh-CN" sz="2800" baseline="-25000" dirty="0"/>
                  <a:t>4</a:t>
                </a:r>
                <a:r>
                  <a:rPr lang="en-US" altLang="zh-CN" sz="2800" dirty="0"/>
                  <a:t>+6H</a:t>
                </a:r>
                <a:r>
                  <a:rPr lang="en-US" altLang="zh-CN" sz="2800" baseline="30000" dirty="0"/>
                  <a:t>+               </a:t>
                </a:r>
                <a:r>
                  <a:rPr lang="en-US" altLang="zh-CN" sz="2800" dirty="0"/>
                  <a:t>3H</a:t>
                </a:r>
                <a:r>
                  <a:rPr lang="en-US" altLang="zh-CN" sz="2800" baseline="-25000" dirty="0"/>
                  <a:t>2</a:t>
                </a:r>
                <a:r>
                  <a:rPr lang="en-US" altLang="zh-CN" sz="2800" dirty="0"/>
                  <a:t>S↑+3Fe</a:t>
                </a:r>
                <a:r>
                  <a:rPr lang="en-US" altLang="zh-CN" sz="2800" baseline="30000" dirty="0"/>
                  <a:t>2+</a:t>
                </a:r>
                <a:r>
                  <a:rPr lang="en-US" altLang="zh-CN" sz="2800" dirty="0"/>
                  <a:t>+S</a:t>
                </a:r>
                <a:r>
                  <a:rPr lang="zh-CN" altLang="zh-CN" sz="2800" dirty="0"/>
                  <a:t>。</a:t>
                </a:r>
                <a:r>
                  <a:rPr lang="en-US" altLang="zh-CN" sz="2800" dirty="0"/>
                  <a:t>②NaClO</a:t>
                </a:r>
                <a:r>
                  <a:rPr lang="en-US" altLang="zh-CN" sz="2800" baseline="-25000" dirty="0"/>
                  <a:t>2</a:t>
                </a:r>
                <a:r>
                  <a:rPr lang="zh-CN" altLang="zh-CN" sz="2800" dirty="0"/>
                  <a:t>属于强碱弱酸盐</a:t>
                </a:r>
                <a:r>
                  <a:rPr lang="en-US" altLang="zh-CN" sz="2800" dirty="0"/>
                  <a:t>,</a:t>
                </a:r>
                <a:r>
                  <a:rPr lang="zh-CN" altLang="zh-CN" sz="2800" dirty="0"/>
                  <a:t>呈碱性的原因是弱酸根离子水解</a:t>
                </a:r>
                <a:r>
                  <a:rPr lang="en-US" altLang="zh-CN" sz="2800" dirty="0"/>
                  <a:t>:Cl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en-US" altLang="zh-CN" sz="2800" dirty="0"/>
                  <a:t>+H</a:t>
                </a:r>
                <a:r>
                  <a:rPr lang="en-US" altLang="zh-CN" sz="2800" baseline="-25000" dirty="0"/>
                  <a:t>2</a:t>
                </a:r>
                <a:r>
                  <a:rPr lang="en-US" altLang="zh-CN" sz="2800" dirty="0"/>
                  <a:t>O           HClO</a:t>
                </a:r>
                <a:r>
                  <a:rPr lang="en-US" altLang="zh-CN" sz="2800" baseline="-25000" dirty="0"/>
                  <a:t>2</a:t>
                </a:r>
                <a:r>
                  <a:rPr lang="en-US" altLang="zh-CN" sz="2800" dirty="0"/>
                  <a:t>+OH</a:t>
                </a:r>
                <a:r>
                  <a:rPr lang="en-US" altLang="zh-CN" sz="2800" baseline="30000" dirty="0"/>
                  <a:t>-</a:t>
                </a:r>
                <a:r>
                  <a:rPr lang="zh-CN" altLang="zh-CN" sz="2800" dirty="0"/>
                  <a:t>。由表中数据可算出</a:t>
                </a:r>
              </a:p>
            </p:txBody>
          </p:sp>
        </mc:Choice>
        <mc:Fallback xmlns="">
          <p:sp>
            <p:nvSpPr>
              <p:cNvPr id="15" name="矩形 14">
                <a:extLst>
                  <a:ext uri="{FF2B5EF4-FFF2-40B4-BE49-F238E27FC236}">
                    <a16:creationId xmlns:a16="http://schemas.microsoft.com/office/drawing/2014/main" xmlns:a14="http://schemas.microsoft.com/office/drawing/2010/main" xmlns="" id="{681F2546-4EF4-4A35-8CBA-5C7D2C4F1937}"/>
                  </a:ext>
                </a:extLst>
              </p:cNvPr>
              <p:cNvSpPr>
                <a:spLocks noRot="1" noChangeAspect="1" noMove="1" noResize="1" noEditPoints="1" noAdjustHandles="1" noChangeArrowheads="1" noChangeShapeType="1" noTextEdit="1"/>
              </p:cNvSpPr>
              <p:nvPr/>
            </p:nvSpPr>
            <p:spPr>
              <a:xfrm>
                <a:off x="234043" y="385570"/>
                <a:ext cx="11475358" cy="5909310"/>
              </a:xfrm>
              <a:prstGeom prst="rect">
                <a:avLst/>
              </a:prstGeom>
              <a:blipFill rotWithShape="1">
                <a:blip r:embed="rId2"/>
                <a:stretch>
                  <a:fillRect l="-1062" r="-531" b="-619"/>
                </a:stretch>
              </a:blipFill>
            </p:spPr>
            <p:txBody>
              <a:bodyPr/>
              <a:lstStyle/>
              <a:p>
                <a:r>
                  <a:rPr lang="zh-CN" altLang="en-US">
                    <a:noFill/>
                  </a:rPr>
                  <a:t> </a:t>
                </a:r>
              </a:p>
            </p:txBody>
          </p:sp>
        </mc:Fallback>
      </mc:AlternateContent>
      <p:sp>
        <p:nvSpPr>
          <p:cNvPr id="13" name="矩形 12">
            <a:extLst>
              <a:ext uri="{FF2B5EF4-FFF2-40B4-BE49-F238E27FC236}">
                <a16:creationId xmlns="" xmlns:a16="http://schemas.microsoft.com/office/drawing/2014/main" id="{0CC5E27E-85F0-4A1E-AD72-76A45240D00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6" name="图片 15">
            <a:extLst>
              <a:ext uri="{FF2B5EF4-FFF2-40B4-BE49-F238E27FC236}">
                <a16:creationId xmlns="" xmlns:a16="http://schemas.microsoft.com/office/drawing/2014/main" id="{4ADB74ED-C890-4AEC-8F7A-D4216C3B6AD8}"/>
              </a:ext>
            </a:extLst>
          </p:cNvPr>
          <p:cNvPicPr/>
          <p:nvPr/>
        </p:nvPicPr>
        <p:blipFill>
          <a:blip r:embed="rId3"/>
          <a:stretch>
            <a:fillRect/>
          </a:stretch>
        </p:blipFill>
        <p:spPr>
          <a:xfrm>
            <a:off x="4395299" y="1202344"/>
            <a:ext cx="611286" cy="347281"/>
          </a:xfrm>
          <a:prstGeom prst="rect">
            <a:avLst/>
          </a:prstGeom>
        </p:spPr>
      </p:pic>
      <p:pic>
        <p:nvPicPr>
          <p:cNvPr id="14" name="图片 13">
            <a:extLst>
              <a:ext uri="{FF2B5EF4-FFF2-40B4-BE49-F238E27FC236}">
                <a16:creationId xmlns="" xmlns:a16="http://schemas.microsoft.com/office/drawing/2014/main" id="{D9AC07E4-51FC-4883-88EF-D048199B31FA}"/>
              </a:ext>
            </a:extLst>
          </p:cNvPr>
          <p:cNvPicPr/>
          <p:nvPr/>
        </p:nvPicPr>
        <p:blipFill>
          <a:blip r:embed="rId3"/>
          <a:stretch>
            <a:fillRect/>
          </a:stretch>
        </p:blipFill>
        <p:spPr>
          <a:xfrm>
            <a:off x="10000049" y="2528538"/>
            <a:ext cx="611286" cy="347281"/>
          </a:xfrm>
          <a:prstGeom prst="rect">
            <a:avLst/>
          </a:prstGeom>
        </p:spPr>
      </p:pic>
      <p:pic>
        <p:nvPicPr>
          <p:cNvPr id="17" name="图片 16">
            <a:extLst>
              <a:ext uri="{FF2B5EF4-FFF2-40B4-BE49-F238E27FC236}">
                <a16:creationId xmlns="" xmlns:a16="http://schemas.microsoft.com/office/drawing/2014/main" id="{1A970A07-AAA5-49A8-9B84-E95B0087D57D}"/>
              </a:ext>
            </a:extLst>
          </p:cNvPr>
          <p:cNvPicPr/>
          <p:nvPr/>
        </p:nvPicPr>
        <p:blipFill>
          <a:blip r:embed="rId3"/>
          <a:stretch>
            <a:fillRect/>
          </a:stretch>
        </p:blipFill>
        <p:spPr>
          <a:xfrm>
            <a:off x="2351864" y="5063143"/>
            <a:ext cx="611286" cy="347281"/>
          </a:xfrm>
          <a:prstGeom prst="rect">
            <a:avLst/>
          </a:prstGeom>
        </p:spPr>
      </p:pic>
      <p:pic>
        <p:nvPicPr>
          <p:cNvPr id="22" name="图片 21">
            <a:extLst>
              <a:ext uri="{FF2B5EF4-FFF2-40B4-BE49-F238E27FC236}">
                <a16:creationId xmlns="" xmlns:a16="http://schemas.microsoft.com/office/drawing/2014/main" id="{6DCAE9B0-30B8-48FE-A996-737992319A67}"/>
              </a:ext>
            </a:extLst>
          </p:cNvPr>
          <p:cNvPicPr/>
          <p:nvPr/>
        </p:nvPicPr>
        <p:blipFill>
          <a:blip r:embed="rId4"/>
          <a:stretch>
            <a:fillRect/>
          </a:stretch>
        </p:blipFill>
        <p:spPr>
          <a:xfrm>
            <a:off x="5800520" y="5724116"/>
            <a:ext cx="590959" cy="340716"/>
          </a:xfrm>
          <a:prstGeom prst="rect">
            <a:avLst/>
          </a:prstGeom>
        </p:spPr>
      </p:pic>
    </p:spTree>
    <p:extLst>
      <p:ext uri="{BB962C8B-B14F-4D97-AF65-F5344CB8AC3E}">
        <p14:creationId xmlns:p14="http://schemas.microsoft.com/office/powerpoint/2010/main" val="29298500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5" name="矩形 14">
                <a:extLst>
                  <a:ext uri="{FF2B5EF4-FFF2-40B4-BE49-F238E27FC236}">
                    <a16:creationId xmlns="" xmlns:a16="http://schemas.microsoft.com/office/drawing/2014/main" id="{681F2546-4EF4-4A35-8CBA-5C7D2C4F1937}"/>
                  </a:ext>
                </a:extLst>
              </p:cNvPr>
              <p:cNvSpPr/>
              <p:nvPr/>
            </p:nvSpPr>
            <p:spPr>
              <a:xfrm>
                <a:off x="234043" y="385570"/>
                <a:ext cx="11475358" cy="5909310"/>
              </a:xfrm>
              <a:prstGeom prst="rect">
                <a:avLst/>
              </a:prstGeom>
            </p:spPr>
            <p:txBody>
              <a:bodyPr wrap="square">
                <a:spAutoFit/>
              </a:bodyPr>
              <a:lstStyle/>
              <a:p>
                <a:pPr>
                  <a:lnSpc>
                    <a:spcPct val="150000"/>
                  </a:lnSpc>
                </a:pP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和</a:t>
                </a:r>
                <a:r>
                  <a:rPr lang="en-US" altLang="zh-CN" sz="2800" dirty="0"/>
                  <a:t>Cl</a:t>
                </a:r>
                <a:r>
                  <a:rPr lang="en-US" altLang="zh-CN" sz="2800" baseline="30000" dirty="0"/>
                  <a:t>-</a:t>
                </a:r>
                <a:r>
                  <a:rPr lang="zh-CN" altLang="zh-CN" sz="2800" dirty="0"/>
                  <a:t>的物质的量之比为</a:t>
                </a:r>
                <a:r>
                  <a:rPr lang="en-US" altLang="zh-CN" sz="2800" dirty="0"/>
                  <a:t>8∶4∶7,NaClO</a:t>
                </a:r>
                <a:r>
                  <a:rPr lang="en-US" altLang="zh-CN" sz="2800" baseline="-25000" dirty="0"/>
                  <a:t>2</a:t>
                </a:r>
                <a:r>
                  <a:rPr lang="zh-CN" altLang="zh-CN" sz="2800" dirty="0"/>
                  <a:t>溶液脱硝过程中</a:t>
                </a:r>
                <a:r>
                  <a:rPr lang="en-US" altLang="zh-CN" sz="2800" dirty="0"/>
                  <a:t>,NO</a:t>
                </a:r>
                <a:r>
                  <a:rPr lang="zh-CN" altLang="zh-CN" sz="2800" dirty="0"/>
                  <a:t>转化为</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zh-CN" altLang="zh-CN" sz="2800" dirty="0"/>
                  <a:t>、</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2</m:t>
                        </m:r>
                      </m:sub>
                      <m:sup>
                        <m:r>
                          <m:rPr>
                            <m:nor/>
                          </m:rPr>
                          <a:rPr lang="en-US" altLang="zh-CN" sz="2800" i="1"/>
                          <m:t>−</m:t>
                        </m:r>
                      </m:sup>
                    </m:sSubSup>
                  </m:oMath>
                </a14:m>
                <a:r>
                  <a:rPr lang="en-US" altLang="zh-CN" sz="2800" dirty="0"/>
                  <a:t>,</a:t>
                </a:r>
                <a:r>
                  <a:rPr lang="zh-CN" altLang="zh-CN" sz="2800" dirty="0"/>
                  <a:t>书写离子方程式时运用得失电子守恒、电荷守恒和原子守恒</a:t>
                </a:r>
                <a:r>
                  <a:rPr lang="en-US" altLang="zh-CN" sz="2800" dirty="0"/>
                  <a:t>,</a:t>
                </a:r>
                <a:r>
                  <a:rPr lang="zh-CN" altLang="zh-CN" sz="2800" dirty="0"/>
                  <a:t>得到</a:t>
                </a:r>
                <a:r>
                  <a:rPr lang="en-US" altLang="zh-CN" sz="2800" dirty="0"/>
                  <a:t>12NO+7Cl</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2</m:t>
                        </m:r>
                      </m:sub>
                      <m:sup>
                        <m:r>
                          <m:rPr>
                            <m:nor/>
                          </m:rPr>
                          <a:rPr lang="en-US" altLang="zh-CN" sz="2800" i="1"/>
                          <m:t>−</m:t>
                        </m:r>
                      </m:sup>
                    </m:sSubSup>
                  </m:oMath>
                </a14:m>
                <a:r>
                  <a:rPr lang="en-US" altLang="zh-CN" sz="2800" dirty="0"/>
                  <a:t>+12OH</a:t>
                </a:r>
                <a:r>
                  <a:rPr lang="en-US" altLang="zh-CN" sz="2800" baseline="30000" dirty="0"/>
                  <a:t>-              </a:t>
                </a:r>
                <a:r>
                  <a:rPr lang="en-US" altLang="zh-CN" sz="2800" dirty="0"/>
                  <a:t>8N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t>+4N</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2</m:t>
                        </m:r>
                      </m:sub>
                      <m:sup>
                        <m:r>
                          <m:rPr>
                            <m:nor/>
                          </m:rPr>
                          <a:rPr lang="en-US" altLang="zh-CN" sz="2800" i="1"/>
                          <m:t>−</m:t>
                        </m:r>
                      </m:sup>
                    </m:sSubSup>
                  </m:oMath>
                </a14:m>
                <a:r>
                  <a:rPr lang="en-US" altLang="zh-CN" sz="2800" dirty="0"/>
                  <a:t>+6H</a:t>
                </a:r>
                <a:r>
                  <a:rPr lang="en-US" altLang="zh-CN" sz="2800" baseline="-25000" dirty="0"/>
                  <a:t>2</a:t>
                </a:r>
                <a:r>
                  <a:rPr lang="en-US" altLang="zh-CN" sz="2800" dirty="0"/>
                  <a:t>O+7Cl</a:t>
                </a:r>
                <a:r>
                  <a:rPr lang="en-US" altLang="zh-CN" sz="2800" baseline="30000" dirty="0"/>
                  <a:t>-</a:t>
                </a:r>
                <a:r>
                  <a:rPr lang="zh-CN" altLang="zh-CN" sz="2800" dirty="0"/>
                  <a:t>。</a:t>
                </a:r>
                <a:endParaRPr lang="en-US" altLang="zh-CN" sz="2800" dirty="0"/>
              </a:p>
              <a:p>
                <a:pPr>
                  <a:lnSpc>
                    <a:spcPct val="150000"/>
                  </a:lnSpc>
                </a:pPr>
                <a:r>
                  <a:rPr lang="en-US" altLang="zh-CN" sz="2800" dirty="0"/>
                  <a:t>(4)①</a:t>
                </a:r>
                <a:r>
                  <a:rPr lang="zh-CN" altLang="zh-CN" sz="2800" dirty="0"/>
                  <a:t>由题给信息可知</a:t>
                </a:r>
                <a:r>
                  <a:rPr lang="en-US" altLang="zh-CN" sz="2800" dirty="0"/>
                  <a:t>CuSO</a:t>
                </a:r>
                <a:r>
                  <a:rPr lang="en-US" altLang="zh-CN" sz="2800" baseline="-25000" dirty="0"/>
                  <a:t>4</a:t>
                </a:r>
                <a:r>
                  <a:rPr lang="zh-CN" altLang="zh-CN" sz="2800" dirty="0"/>
                  <a:t>与</a:t>
                </a:r>
                <a:r>
                  <a:rPr lang="en-US" altLang="zh-CN" sz="2800" dirty="0"/>
                  <a:t>P</a:t>
                </a:r>
                <a:r>
                  <a:rPr lang="en-US" altLang="zh-CN" sz="2800" baseline="-25000" dirty="0"/>
                  <a:t>4</a:t>
                </a:r>
                <a:r>
                  <a:rPr lang="zh-CN" altLang="zh-CN" sz="2800" dirty="0"/>
                  <a:t>反应生成</a:t>
                </a:r>
                <a:r>
                  <a:rPr lang="en-US" altLang="zh-CN" sz="2800" dirty="0"/>
                  <a:t>H</a:t>
                </a:r>
                <a:r>
                  <a:rPr lang="en-US" altLang="zh-CN" sz="2800" baseline="-25000" dirty="0"/>
                  <a:t>3</a:t>
                </a:r>
                <a:r>
                  <a:rPr lang="en-US" altLang="zh-CN" sz="2800" dirty="0"/>
                  <a:t>PO</a:t>
                </a:r>
                <a:r>
                  <a:rPr lang="en-US" altLang="zh-CN" sz="2800" baseline="-25000" dirty="0"/>
                  <a:t>4</a:t>
                </a:r>
                <a:r>
                  <a:rPr lang="zh-CN" altLang="zh-CN" sz="2800" dirty="0"/>
                  <a:t>和</a:t>
                </a:r>
                <a:r>
                  <a:rPr lang="en-US" altLang="zh-CN" sz="2800" dirty="0"/>
                  <a:t>Cu,CuSO</a:t>
                </a:r>
                <a:r>
                  <a:rPr lang="en-US" altLang="zh-CN" sz="2800" baseline="-25000" dirty="0"/>
                  <a:t>4</a:t>
                </a:r>
                <a:r>
                  <a:rPr lang="en-US" altLang="zh-CN" sz="2800" dirty="0"/>
                  <a:t>→Cu,</a:t>
                </a:r>
                <a:r>
                  <a:rPr lang="zh-CN" altLang="zh-CN" sz="2800" dirty="0"/>
                  <a:t>化合价共降低</a:t>
                </a:r>
                <a:r>
                  <a:rPr lang="en-US" altLang="zh-CN" sz="2800" dirty="0"/>
                  <a:t>2,P</a:t>
                </a:r>
                <a:r>
                  <a:rPr lang="en-US" altLang="zh-CN" sz="2800" baseline="-25000" dirty="0"/>
                  <a:t>4</a:t>
                </a:r>
                <a:r>
                  <a:rPr lang="en-US" altLang="zh-CN" sz="2800" dirty="0"/>
                  <a:t>→ 4H</a:t>
                </a:r>
                <a:r>
                  <a:rPr lang="en-US" altLang="zh-CN" sz="2800" baseline="-25000" dirty="0"/>
                  <a:t>3</a:t>
                </a:r>
                <a:r>
                  <a:rPr lang="en-US" altLang="zh-CN" sz="2800" dirty="0"/>
                  <a:t>PO</a:t>
                </a:r>
                <a:r>
                  <a:rPr lang="en-US" altLang="zh-CN" sz="2800" baseline="-25000" dirty="0"/>
                  <a:t>4</a:t>
                </a:r>
                <a:r>
                  <a:rPr lang="en-US" altLang="zh-CN" sz="2800" dirty="0"/>
                  <a:t>,</a:t>
                </a:r>
                <a:r>
                  <a:rPr lang="zh-CN" altLang="zh-CN" sz="2800" dirty="0"/>
                  <a:t>化合价共升高</a:t>
                </a:r>
                <a:r>
                  <a:rPr lang="en-US" altLang="zh-CN" sz="2800" dirty="0"/>
                  <a:t>20,</a:t>
                </a:r>
                <a:r>
                  <a:rPr lang="zh-CN" altLang="zh-CN" sz="2800" dirty="0"/>
                  <a:t>根据化合价升降总数相等可得</a:t>
                </a:r>
                <a:r>
                  <a:rPr lang="en-US" altLang="zh-CN" sz="2800" dirty="0"/>
                  <a:t>10CuSO</a:t>
                </a:r>
                <a:r>
                  <a:rPr lang="en-US" altLang="zh-CN" sz="2800" baseline="-25000" dirty="0"/>
                  <a:t>4</a:t>
                </a:r>
                <a:r>
                  <a:rPr lang="en-US" altLang="zh-CN" sz="2800" dirty="0"/>
                  <a:t>+P</a:t>
                </a:r>
                <a:r>
                  <a:rPr lang="en-US" altLang="zh-CN" sz="2800" baseline="-25000" dirty="0"/>
                  <a:t>4</a:t>
                </a:r>
                <a:r>
                  <a:rPr lang="en-US" altLang="zh-CN" sz="2800" dirty="0"/>
                  <a:t>+16H</a:t>
                </a:r>
                <a:r>
                  <a:rPr lang="en-US" altLang="zh-CN" sz="2800" baseline="-25000" dirty="0"/>
                  <a:t>2</a:t>
                </a:r>
                <a:r>
                  <a:rPr lang="en-US" altLang="zh-CN" sz="2800" dirty="0"/>
                  <a:t>O          10Cu+4H</a:t>
                </a:r>
                <a:r>
                  <a:rPr lang="en-US" altLang="zh-CN" sz="2800" baseline="-25000" dirty="0"/>
                  <a:t>3</a:t>
                </a:r>
                <a:r>
                  <a:rPr lang="en-US" altLang="zh-CN" sz="2800" dirty="0"/>
                  <a:t>PO</a:t>
                </a:r>
                <a:r>
                  <a:rPr lang="en-US" altLang="zh-CN" sz="2800" baseline="-25000" dirty="0"/>
                  <a:t>4</a:t>
                </a:r>
                <a:r>
                  <a:rPr lang="en-US" altLang="zh-CN" sz="2800" dirty="0"/>
                  <a:t>+10H</a:t>
                </a:r>
                <a:r>
                  <a:rPr lang="en-US" altLang="zh-CN" sz="2800" baseline="-25000" dirty="0"/>
                  <a:t>2</a:t>
                </a:r>
                <a:r>
                  <a:rPr lang="en-US" altLang="zh-CN" sz="2800" dirty="0"/>
                  <a:t>SO</a:t>
                </a:r>
                <a:r>
                  <a:rPr lang="en-US" altLang="zh-CN" sz="2800" baseline="-25000" dirty="0"/>
                  <a:t>4</a:t>
                </a:r>
                <a:r>
                  <a:rPr lang="zh-CN" altLang="zh-CN" sz="2800" dirty="0"/>
                  <a:t>。</a:t>
                </a:r>
                <a:r>
                  <a:rPr lang="en-US" altLang="zh-CN" sz="2800" dirty="0"/>
                  <a:t>②2Cl</a:t>
                </a:r>
                <a:r>
                  <a:rPr lang="en-US" altLang="zh-CN" sz="2800" baseline="-25000" dirty="0"/>
                  <a:t>2</a:t>
                </a:r>
                <a:r>
                  <a:rPr lang="en-US" altLang="zh-CN" sz="2800" dirty="0"/>
                  <a:t>→TiCl</a:t>
                </a:r>
                <a:r>
                  <a:rPr lang="en-US" altLang="zh-CN" sz="2800" baseline="-25000" dirty="0"/>
                  <a:t>4</a:t>
                </a:r>
                <a:r>
                  <a:rPr lang="en-US" altLang="zh-CN" sz="2800" dirty="0"/>
                  <a:t>,</a:t>
                </a:r>
                <a:r>
                  <a:rPr lang="zh-CN" altLang="zh-CN" sz="2800" dirty="0"/>
                  <a:t>化合价共降低</a:t>
                </a:r>
                <a:r>
                  <a:rPr lang="en-US" altLang="zh-CN" sz="2800" dirty="0"/>
                  <a:t>4,C→CO,</a:t>
                </a:r>
                <a:r>
                  <a:rPr lang="zh-CN" altLang="zh-CN" sz="2800" dirty="0"/>
                  <a:t>化合价共升高</a:t>
                </a:r>
                <a:r>
                  <a:rPr lang="en-US" altLang="zh-CN" sz="2800" dirty="0"/>
                  <a:t>2,</a:t>
                </a:r>
                <a:r>
                  <a:rPr lang="zh-CN" altLang="zh-CN" sz="2800" dirty="0"/>
                  <a:t>根据化合价升降总数相等可得</a:t>
                </a:r>
                <a:r>
                  <a:rPr lang="en-US" altLang="zh-CN" sz="2800" dirty="0"/>
                  <a:t>2Cl</a:t>
                </a:r>
                <a:r>
                  <a:rPr lang="en-US" altLang="zh-CN" sz="2800" baseline="-25000" dirty="0"/>
                  <a:t>2</a:t>
                </a:r>
                <a:r>
                  <a:rPr lang="en-US" altLang="zh-CN" sz="2800" dirty="0"/>
                  <a:t>+TiO</a:t>
                </a:r>
                <a:r>
                  <a:rPr lang="en-US" altLang="zh-CN" sz="2800" baseline="-25000" dirty="0"/>
                  <a:t>2</a:t>
                </a:r>
                <a:r>
                  <a:rPr lang="en-US" altLang="zh-CN" sz="2800" dirty="0"/>
                  <a:t>+2C          TiCl</a:t>
                </a:r>
                <a:r>
                  <a:rPr lang="en-US" altLang="zh-CN" sz="2800" baseline="-25000" dirty="0"/>
                  <a:t>4</a:t>
                </a:r>
                <a:r>
                  <a:rPr lang="en-US" altLang="zh-CN" sz="2800" dirty="0"/>
                  <a:t>+2CO</a:t>
                </a:r>
                <a:r>
                  <a:rPr lang="zh-CN" altLang="zh-CN" sz="2800" dirty="0"/>
                  <a:t>。</a:t>
                </a:r>
              </a:p>
              <a:p>
                <a:pPr>
                  <a:lnSpc>
                    <a:spcPct val="150000"/>
                  </a:lnSpc>
                </a:pPr>
                <a:endParaRPr lang="zh-CN" altLang="zh-CN" sz="2800" dirty="0"/>
              </a:p>
            </p:txBody>
          </p:sp>
        </mc:Choice>
        <mc:Fallback xmlns="">
          <p:sp>
            <p:nvSpPr>
              <p:cNvPr id="15" name="矩形 14">
                <a:extLst>
                  <a:ext uri="{FF2B5EF4-FFF2-40B4-BE49-F238E27FC236}">
                    <a16:creationId xmlns:a16="http://schemas.microsoft.com/office/drawing/2014/main" xmlns:a14="http://schemas.microsoft.com/office/drawing/2010/main" xmlns="" id="{681F2546-4EF4-4A35-8CBA-5C7D2C4F1937}"/>
                  </a:ext>
                </a:extLst>
              </p:cNvPr>
              <p:cNvSpPr>
                <a:spLocks noRot="1" noChangeAspect="1" noMove="1" noResize="1" noEditPoints="1" noAdjustHandles="1" noChangeArrowheads="1" noChangeShapeType="1" noTextEdit="1"/>
              </p:cNvSpPr>
              <p:nvPr/>
            </p:nvSpPr>
            <p:spPr>
              <a:xfrm>
                <a:off x="234043" y="385570"/>
                <a:ext cx="11475358" cy="5909310"/>
              </a:xfrm>
              <a:prstGeom prst="rect">
                <a:avLst/>
              </a:prstGeom>
              <a:blipFill rotWithShape="1">
                <a:blip r:embed="rId2"/>
                <a:stretch>
                  <a:fillRect l="-1062" r="-266"/>
                </a:stretch>
              </a:blipFill>
            </p:spPr>
            <p:txBody>
              <a:bodyPr/>
              <a:lstStyle/>
              <a:p>
                <a:r>
                  <a:rPr lang="zh-CN" altLang="en-US">
                    <a:noFill/>
                  </a:rPr>
                  <a:t> </a:t>
                </a:r>
              </a:p>
            </p:txBody>
          </p:sp>
        </mc:Fallback>
      </mc:AlternateContent>
      <p:sp>
        <p:nvSpPr>
          <p:cNvPr id="13" name="矩形 12">
            <a:extLst>
              <a:ext uri="{FF2B5EF4-FFF2-40B4-BE49-F238E27FC236}">
                <a16:creationId xmlns="" xmlns:a16="http://schemas.microsoft.com/office/drawing/2014/main" id="{0CC5E27E-85F0-4A1E-AD72-76A45240D00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6" name="图片 15">
            <a:extLst>
              <a:ext uri="{FF2B5EF4-FFF2-40B4-BE49-F238E27FC236}">
                <a16:creationId xmlns="" xmlns:a16="http://schemas.microsoft.com/office/drawing/2014/main" id="{4ADB74ED-C890-4AEC-8F7A-D4216C3B6AD8}"/>
              </a:ext>
            </a:extLst>
          </p:cNvPr>
          <p:cNvPicPr/>
          <p:nvPr/>
        </p:nvPicPr>
        <p:blipFill>
          <a:blip r:embed="rId3"/>
          <a:stretch>
            <a:fillRect/>
          </a:stretch>
        </p:blipFill>
        <p:spPr>
          <a:xfrm>
            <a:off x="5484714" y="1870001"/>
            <a:ext cx="611286" cy="347281"/>
          </a:xfrm>
          <a:prstGeom prst="rect">
            <a:avLst/>
          </a:prstGeom>
        </p:spPr>
      </p:pic>
      <p:pic>
        <p:nvPicPr>
          <p:cNvPr id="14" name="图片 13">
            <a:extLst>
              <a:ext uri="{FF2B5EF4-FFF2-40B4-BE49-F238E27FC236}">
                <a16:creationId xmlns="" xmlns:a16="http://schemas.microsoft.com/office/drawing/2014/main" id="{D9AC07E4-51FC-4883-88EF-D048199B31FA}"/>
              </a:ext>
            </a:extLst>
          </p:cNvPr>
          <p:cNvPicPr/>
          <p:nvPr/>
        </p:nvPicPr>
        <p:blipFill>
          <a:blip r:embed="rId3"/>
          <a:stretch>
            <a:fillRect/>
          </a:stretch>
        </p:blipFill>
        <p:spPr>
          <a:xfrm>
            <a:off x="3542035" y="3829430"/>
            <a:ext cx="611286" cy="347281"/>
          </a:xfrm>
          <a:prstGeom prst="rect">
            <a:avLst/>
          </a:prstGeom>
        </p:spPr>
      </p:pic>
      <p:pic>
        <p:nvPicPr>
          <p:cNvPr id="19" name="图片 18">
            <a:extLst>
              <a:ext uri="{FF2B5EF4-FFF2-40B4-BE49-F238E27FC236}">
                <a16:creationId xmlns="" xmlns:a16="http://schemas.microsoft.com/office/drawing/2014/main" id="{DC596BF8-E4C6-4C0F-95B7-96A1EE3E53D7}"/>
              </a:ext>
            </a:extLst>
          </p:cNvPr>
          <p:cNvPicPr/>
          <p:nvPr/>
        </p:nvPicPr>
        <p:blipFill>
          <a:blip r:embed="rId3"/>
          <a:stretch>
            <a:fillRect/>
          </a:stretch>
        </p:blipFill>
        <p:spPr>
          <a:xfrm>
            <a:off x="2613122" y="5077659"/>
            <a:ext cx="611286" cy="347281"/>
          </a:xfrm>
          <a:prstGeom prst="rect">
            <a:avLst/>
          </a:prstGeom>
        </p:spPr>
      </p:pic>
    </p:spTree>
    <p:extLst>
      <p:ext uri="{BB962C8B-B14F-4D97-AF65-F5344CB8AC3E}">
        <p14:creationId xmlns:p14="http://schemas.microsoft.com/office/powerpoint/2010/main" val="2691062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75111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微课</a:t>
            </a:r>
            <a:r>
              <a:rPr lang="en-US" altLang="zh-CN" sz="2800" dirty="0">
                <a:solidFill>
                  <a:srgbClr val="DA251C"/>
                </a:solidFill>
              </a:rPr>
              <a:t>2 </a:t>
            </a:r>
            <a:r>
              <a:rPr lang="zh-CN" altLang="zh-CN" sz="2800" dirty="0">
                <a:solidFill>
                  <a:srgbClr val="DA251C"/>
                </a:solidFill>
              </a:rPr>
              <a:t>电子守恒思想在氧化还原反应中的应用</a:t>
            </a:r>
          </a:p>
        </p:txBody>
      </p:sp>
      <p:sp>
        <p:nvSpPr>
          <p:cNvPr id="10" name="矩形 9">
            <a:extLst>
              <a:ext uri="{FF2B5EF4-FFF2-40B4-BE49-F238E27FC236}">
                <a16:creationId xmlns="" xmlns:a16="http://schemas.microsoft.com/office/drawing/2014/main" id="{DD8290D9-B471-404B-A50B-343B9A287B38}"/>
              </a:ext>
            </a:extLst>
          </p:cNvPr>
          <p:cNvSpPr/>
          <p:nvPr/>
        </p:nvSpPr>
        <p:spPr>
          <a:xfrm>
            <a:off x="268514" y="757405"/>
            <a:ext cx="11675836" cy="662233"/>
          </a:xfrm>
          <a:prstGeom prst="rect">
            <a:avLst/>
          </a:prstGeom>
        </p:spPr>
        <p:txBody>
          <a:bodyPr wrap="square">
            <a:spAutoFit/>
          </a:bodyPr>
          <a:lstStyle/>
          <a:p>
            <a:pPr>
              <a:lnSpc>
                <a:spcPct val="150000"/>
              </a:lnSpc>
            </a:pPr>
            <a:r>
              <a:rPr lang="zh-CN" altLang="zh-CN" sz="2800" b="1" dirty="0">
                <a:solidFill>
                  <a:srgbClr val="DA251C"/>
                </a:solidFill>
              </a:rPr>
              <a:t>微点解读</a:t>
            </a:r>
          </a:p>
        </p:txBody>
      </p:sp>
      <p:sp>
        <p:nvSpPr>
          <p:cNvPr id="8" name="矩形 7">
            <a:extLst>
              <a:ext uri="{FF2B5EF4-FFF2-40B4-BE49-F238E27FC236}">
                <a16:creationId xmlns="" xmlns:a16="http://schemas.microsoft.com/office/drawing/2014/main" id="{2CFCCFB8-F3A9-48C3-9A22-ABDEE829A9D7}"/>
              </a:ext>
            </a:extLst>
          </p:cNvPr>
          <p:cNvSpPr/>
          <p:nvPr/>
        </p:nvSpPr>
        <p:spPr>
          <a:xfrm>
            <a:off x="268514" y="1323463"/>
            <a:ext cx="11675836" cy="3247556"/>
          </a:xfrm>
          <a:prstGeom prst="rect">
            <a:avLst/>
          </a:prstGeom>
        </p:spPr>
        <p:txBody>
          <a:bodyPr wrap="square">
            <a:spAutoFit/>
          </a:bodyPr>
          <a:lstStyle/>
          <a:p>
            <a:pPr>
              <a:lnSpc>
                <a:spcPct val="150000"/>
              </a:lnSpc>
            </a:pPr>
            <a:r>
              <a:rPr lang="en-US" altLang="zh-CN" sz="2800" dirty="0"/>
              <a:t>1.</a:t>
            </a:r>
            <a:r>
              <a:rPr lang="zh-CN" altLang="zh-CN" sz="2800" dirty="0"/>
              <a:t>对于氧化还原反应的计算</a:t>
            </a:r>
            <a:r>
              <a:rPr lang="en-US" altLang="zh-CN" sz="2800" dirty="0"/>
              <a:t>,</a:t>
            </a:r>
            <a:r>
              <a:rPr lang="zh-CN" altLang="zh-CN" sz="2800" dirty="0"/>
              <a:t>要根据氧化还原反应的实质</a:t>
            </a:r>
            <a:r>
              <a:rPr lang="en-US" altLang="zh-CN" sz="2800" dirty="0"/>
              <a:t>——</a:t>
            </a:r>
            <a:r>
              <a:rPr lang="zh-CN" altLang="zh-CN" sz="2800" dirty="0"/>
              <a:t>反应中氧化剂得到的电子总数与还原剂失去的电子总数相等</a:t>
            </a:r>
            <a:r>
              <a:rPr lang="en-US" altLang="zh-CN" sz="2800" dirty="0"/>
              <a:t>,</a:t>
            </a:r>
            <a:r>
              <a:rPr lang="zh-CN" altLang="zh-CN" sz="2800" dirty="0"/>
              <a:t>即得失电子守恒。利用守恒思想</a:t>
            </a:r>
            <a:r>
              <a:rPr lang="en-US" altLang="zh-CN" sz="2800" dirty="0"/>
              <a:t>,</a:t>
            </a:r>
            <a:r>
              <a:rPr lang="zh-CN" altLang="zh-CN" sz="2800" dirty="0"/>
              <a:t>可以抛开烦琐的反应过程</a:t>
            </a:r>
            <a:r>
              <a:rPr lang="en-US" altLang="zh-CN" sz="2800" dirty="0"/>
              <a:t>,</a:t>
            </a:r>
            <a:r>
              <a:rPr lang="zh-CN" altLang="zh-CN" sz="2800" dirty="0"/>
              <a:t>不写化学方程式</a:t>
            </a:r>
            <a:r>
              <a:rPr lang="en-US" altLang="zh-CN" sz="2800" dirty="0"/>
              <a:t>,</a:t>
            </a:r>
            <a:r>
              <a:rPr lang="zh-CN" altLang="zh-CN" sz="2800" dirty="0"/>
              <a:t>不追究中间反应过程</a:t>
            </a:r>
            <a:r>
              <a:rPr lang="en-US" altLang="zh-CN" sz="2800" dirty="0"/>
              <a:t>,</a:t>
            </a:r>
            <a:r>
              <a:rPr lang="zh-CN" altLang="zh-CN" sz="2800" dirty="0"/>
              <a:t>只要把物质分为初态和终态</a:t>
            </a:r>
            <a:r>
              <a:rPr lang="en-US" altLang="zh-CN" sz="2800" dirty="0"/>
              <a:t>,</a:t>
            </a:r>
            <a:r>
              <a:rPr lang="zh-CN" altLang="zh-CN" sz="2800" dirty="0"/>
              <a:t>从得电子与失电子两个方面进行整体思考</a:t>
            </a:r>
            <a:r>
              <a:rPr lang="en-US" altLang="zh-CN" sz="2800" dirty="0"/>
              <a:t>,</a:t>
            </a:r>
            <a:r>
              <a:rPr lang="zh-CN" altLang="zh-CN" sz="2800" dirty="0"/>
              <a:t>便可迅速获得正确结果。</a:t>
            </a:r>
          </a:p>
        </p:txBody>
      </p:sp>
    </p:spTree>
    <p:extLst>
      <p:ext uri="{BB962C8B-B14F-4D97-AF65-F5344CB8AC3E}">
        <p14:creationId xmlns:p14="http://schemas.microsoft.com/office/powerpoint/2010/main" val="23850811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2CFCCFB8-F3A9-48C3-9A22-ABDEE829A9D7}"/>
              </a:ext>
            </a:extLst>
          </p:cNvPr>
          <p:cNvSpPr/>
          <p:nvPr/>
        </p:nvSpPr>
        <p:spPr>
          <a:xfrm>
            <a:off x="268514" y="713863"/>
            <a:ext cx="11675836" cy="3970318"/>
          </a:xfrm>
          <a:prstGeom prst="rect">
            <a:avLst/>
          </a:prstGeom>
        </p:spPr>
        <p:txBody>
          <a:bodyPr wrap="square">
            <a:spAutoFit/>
          </a:bodyPr>
          <a:lstStyle/>
          <a:p>
            <a:pPr>
              <a:lnSpc>
                <a:spcPct val="150000"/>
              </a:lnSpc>
            </a:pPr>
            <a:r>
              <a:rPr lang="en-US" altLang="zh-CN" sz="2800" b="1" dirty="0"/>
              <a:t>2.</a:t>
            </a:r>
            <a:r>
              <a:rPr lang="zh-CN" altLang="zh-CN" sz="2800" b="1" dirty="0"/>
              <a:t>守恒法解题的思维流程</a:t>
            </a:r>
          </a:p>
          <a:p>
            <a:pPr>
              <a:lnSpc>
                <a:spcPct val="150000"/>
              </a:lnSpc>
            </a:pPr>
            <a:r>
              <a:rPr lang="en-US" altLang="zh-CN" sz="2800" dirty="0"/>
              <a:t>(1)</a:t>
            </a:r>
            <a:r>
              <a:rPr lang="zh-CN" altLang="zh-CN" sz="2800" dirty="0"/>
              <a:t>找出氧化剂、还原剂及相应的还原产物和氧化产物。</a:t>
            </a:r>
          </a:p>
          <a:p>
            <a:pPr>
              <a:lnSpc>
                <a:spcPct val="150000"/>
              </a:lnSpc>
            </a:pPr>
            <a:r>
              <a:rPr lang="en-US" altLang="zh-CN" sz="2800" dirty="0"/>
              <a:t>(2)</a:t>
            </a:r>
            <a:r>
              <a:rPr lang="zh-CN" altLang="zh-CN" sz="2800" dirty="0"/>
              <a:t>找准变价原子或离子得失电子数</a:t>
            </a:r>
            <a:r>
              <a:rPr lang="en-US" altLang="zh-CN" sz="2800" dirty="0"/>
              <a:t>(</a:t>
            </a:r>
            <a:r>
              <a:rPr lang="zh-CN" altLang="zh-CN" sz="2800" dirty="0"/>
              <a:t>注意化学式中粒子的个数</a:t>
            </a:r>
            <a:r>
              <a:rPr lang="en-US" altLang="zh-CN" sz="2800" dirty="0"/>
              <a:t>)</a:t>
            </a:r>
            <a:r>
              <a:rPr lang="zh-CN" altLang="zh-CN" sz="2800" dirty="0"/>
              <a:t>。</a:t>
            </a:r>
          </a:p>
          <a:p>
            <a:pPr>
              <a:lnSpc>
                <a:spcPct val="150000"/>
              </a:lnSpc>
            </a:pPr>
            <a:r>
              <a:rPr lang="en-US" altLang="zh-CN" sz="2800" dirty="0"/>
              <a:t>(3)</a:t>
            </a:r>
            <a:r>
              <a:rPr lang="zh-CN" altLang="zh-CN" sz="2800" dirty="0"/>
              <a:t>根据题中物质的物质的量和得失电子守恒列出等式。</a:t>
            </a:r>
          </a:p>
          <a:p>
            <a:pPr>
              <a:lnSpc>
                <a:spcPct val="150000"/>
              </a:lnSpc>
            </a:pPr>
            <a:r>
              <a:rPr lang="en-US" altLang="zh-CN" sz="2800" i="1" dirty="0"/>
              <a:t>n</a:t>
            </a:r>
            <a:r>
              <a:rPr lang="en-US" altLang="zh-CN" sz="2800" dirty="0"/>
              <a:t>(</a:t>
            </a:r>
            <a:r>
              <a:rPr lang="zh-CN" altLang="zh-CN" sz="2800" dirty="0"/>
              <a:t>氧化剂</a:t>
            </a:r>
            <a:r>
              <a:rPr lang="en-US" altLang="zh-CN" sz="2800" dirty="0"/>
              <a:t>)×</a:t>
            </a:r>
            <a:r>
              <a:rPr lang="zh-CN" altLang="zh-CN" sz="2800" dirty="0"/>
              <a:t>变价原子或离子个数</a:t>
            </a:r>
            <a:r>
              <a:rPr lang="en-US" altLang="zh-CN" sz="2800" dirty="0"/>
              <a:t>×</a:t>
            </a:r>
            <a:r>
              <a:rPr lang="zh-CN" altLang="zh-CN" sz="2800" dirty="0"/>
              <a:t>化合价变化值</a:t>
            </a:r>
            <a:r>
              <a:rPr lang="en-US" altLang="zh-CN" sz="2800" dirty="0"/>
              <a:t>(</a:t>
            </a:r>
            <a:r>
              <a:rPr lang="zh-CN" altLang="zh-CN" sz="2800" dirty="0"/>
              <a:t>高价</a:t>
            </a:r>
            <a:r>
              <a:rPr lang="en-US" altLang="zh-CN" sz="2800" dirty="0"/>
              <a:t>-</a:t>
            </a:r>
            <a:r>
              <a:rPr lang="zh-CN" altLang="zh-CN" sz="2800" dirty="0"/>
              <a:t>低价</a:t>
            </a:r>
            <a:r>
              <a:rPr lang="en-US" altLang="zh-CN" sz="2800" dirty="0"/>
              <a:t>)=</a:t>
            </a:r>
            <a:r>
              <a:rPr lang="en-US" altLang="zh-CN" sz="2800" i="1" dirty="0"/>
              <a:t>n</a:t>
            </a:r>
            <a:r>
              <a:rPr lang="en-US" altLang="zh-CN" sz="2800" dirty="0"/>
              <a:t>(</a:t>
            </a:r>
            <a:r>
              <a:rPr lang="zh-CN" altLang="zh-CN" sz="2800" dirty="0"/>
              <a:t>还原剂</a:t>
            </a:r>
            <a:r>
              <a:rPr lang="en-US" altLang="zh-CN" sz="2800" dirty="0"/>
              <a:t>)×</a:t>
            </a:r>
            <a:r>
              <a:rPr lang="zh-CN" altLang="zh-CN" sz="2800" dirty="0"/>
              <a:t>变价原子或离子个数</a:t>
            </a:r>
            <a:r>
              <a:rPr lang="en-US" altLang="zh-CN" sz="2800" dirty="0"/>
              <a:t>×</a:t>
            </a:r>
            <a:r>
              <a:rPr lang="zh-CN" altLang="zh-CN" sz="2800" dirty="0"/>
              <a:t>化合价变化值</a:t>
            </a:r>
            <a:r>
              <a:rPr lang="en-US" altLang="zh-CN" sz="2800" dirty="0"/>
              <a:t>(</a:t>
            </a:r>
            <a:r>
              <a:rPr lang="zh-CN" altLang="zh-CN" sz="2800" dirty="0"/>
              <a:t>高价</a:t>
            </a:r>
            <a:r>
              <a:rPr lang="en-US" altLang="zh-CN" sz="2800" dirty="0"/>
              <a:t>-</a:t>
            </a:r>
            <a:r>
              <a:rPr lang="zh-CN" altLang="zh-CN" sz="2800" dirty="0"/>
              <a:t>低价</a:t>
            </a:r>
            <a:r>
              <a:rPr lang="en-US" altLang="zh-CN" sz="2800" dirty="0"/>
              <a:t>)</a:t>
            </a:r>
            <a:r>
              <a:rPr lang="zh-CN" altLang="zh-CN" sz="2800" dirty="0"/>
              <a:t>。</a:t>
            </a:r>
          </a:p>
        </p:txBody>
      </p:sp>
      <p:sp>
        <p:nvSpPr>
          <p:cNvPr id="9" name="矩形 8">
            <a:extLst>
              <a:ext uri="{FF2B5EF4-FFF2-40B4-BE49-F238E27FC236}">
                <a16:creationId xmlns="" xmlns:a16="http://schemas.microsoft.com/office/drawing/2014/main" id="{79865435-17F2-4E3D-A0EF-62D2E9E24316}"/>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7701749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 xmlns:a16="http://schemas.microsoft.com/office/drawing/2014/main" id="{1E172E33-CB6B-44DC-92E7-AA78AC2A2B24}"/>
              </a:ext>
            </a:extLst>
          </p:cNvPr>
          <p:cNvSpPr/>
          <p:nvPr/>
        </p:nvSpPr>
        <p:spPr>
          <a:xfrm>
            <a:off x="424541" y="905201"/>
            <a:ext cx="11406652" cy="2677656"/>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9    </a:t>
            </a:r>
            <a:r>
              <a:rPr lang="en-US" altLang="zh-CN" sz="2800" dirty="0" smtClean="0"/>
              <a:t>[</a:t>
            </a:r>
            <a:r>
              <a:rPr lang="zh-CN" altLang="zh-CN" sz="2800" dirty="0"/>
              <a:t>两元素之间得失电子守恒问题</a:t>
            </a:r>
            <a:r>
              <a:rPr lang="en-US" altLang="zh-CN" sz="2800" dirty="0"/>
              <a:t>]Na</a:t>
            </a:r>
            <a:r>
              <a:rPr lang="en-US" altLang="zh-CN" sz="2800" baseline="-25000" dirty="0"/>
              <a:t>2</a:t>
            </a:r>
            <a:r>
              <a:rPr lang="en-US" altLang="zh-CN" sz="2800" dirty="0"/>
              <a:t>S</a:t>
            </a:r>
            <a:r>
              <a:rPr lang="en-US" altLang="zh-CN" sz="2800" i="1" baseline="-25000" dirty="0"/>
              <a:t>x</a:t>
            </a:r>
            <a:r>
              <a:rPr lang="zh-CN" altLang="zh-CN" sz="2800" dirty="0"/>
              <a:t>在碱性溶液中可被</a:t>
            </a:r>
            <a:r>
              <a:rPr lang="en-US" altLang="zh-CN" sz="2800" dirty="0" err="1"/>
              <a:t>NaClO</a:t>
            </a:r>
            <a:r>
              <a:rPr lang="zh-CN" altLang="zh-CN" sz="2800" dirty="0"/>
              <a:t>氧化为</a:t>
            </a:r>
            <a:r>
              <a:rPr lang="en-US" altLang="zh-CN" sz="2800" dirty="0"/>
              <a:t>Na</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而</a:t>
            </a:r>
            <a:r>
              <a:rPr lang="en-US" altLang="zh-CN" sz="2800" dirty="0" err="1"/>
              <a:t>NaClO</a:t>
            </a:r>
            <a:r>
              <a:rPr lang="zh-CN" altLang="zh-CN" sz="2800" dirty="0"/>
              <a:t>被还原为</a:t>
            </a:r>
            <a:r>
              <a:rPr lang="en-US" altLang="zh-CN" sz="2800" dirty="0" err="1"/>
              <a:t>NaCl</a:t>
            </a:r>
            <a:r>
              <a:rPr lang="en-US" altLang="zh-CN" sz="2800" dirty="0"/>
              <a:t>,</a:t>
            </a:r>
            <a:r>
              <a:rPr lang="zh-CN" altLang="zh-CN" sz="2800" dirty="0"/>
              <a:t>若反应中</a:t>
            </a:r>
            <a:r>
              <a:rPr lang="en-US" altLang="zh-CN" sz="2800" dirty="0"/>
              <a:t>Na</a:t>
            </a:r>
            <a:r>
              <a:rPr lang="en-US" altLang="zh-CN" sz="2800" baseline="-25000" dirty="0"/>
              <a:t>2</a:t>
            </a:r>
            <a:r>
              <a:rPr lang="en-US" altLang="zh-CN" sz="2800" dirty="0"/>
              <a:t>S</a:t>
            </a:r>
            <a:r>
              <a:rPr lang="en-US" altLang="zh-CN" sz="2800" i="1" baseline="-25000" dirty="0"/>
              <a:t>x</a:t>
            </a:r>
            <a:r>
              <a:rPr lang="zh-CN" altLang="zh-CN" sz="2800" dirty="0"/>
              <a:t>与</a:t>
            </a:r>
            <a:r>
              <a:rPr lang="en-US" altLang="zh-CN" sz="2800" dirty="0" err="1"/>
              <a:t>NaClO</a:t>
            </a:r>
            <a:r>
              <a:rPr lang="zh-CN" altLang="zh-CN" sz="2800" dirty="0"/>
              <a:t>的物质的量之比为</a:t>
            </a:r>
            <a:r>
              <a:rPr lang="en-US" altLang="zh-CN" sz="2800" dirty="0"/>
              <a:t>1∶16,</a:t>
            </a:r>
            <a:r>
              <a:rPr lang="zh-CN" altLang="zh-CN" sz="2800" dirty="0"/>
              <a:t>则</a:t>
            </a:r>
            <a:r>
              <a:rPr lang="en-US" altLang="zh-CN" sz="2800" i="1" dirty="0"/>
              <a:t>x</a:t>
            </a:r>
            <a:r>
              <a:rPr lang="zh-CN" altLang="zh-CN" sz="2800" dirty="0"/>
              <a:t>的值为</a:t>
            </a:r>
          </a:p>
          <a:p>
            <a:pPr>
              <a:lnSpc>
                <a:spcPct val="150000"/>
              </a:lnSpc>
            </a:pPr>
            <a:r>
              <a:rPr lang="en-US" altLang="zh-CN" sz="2800" dirty="0"/>
              <a:t>A.2	B.3	C.4	</a:t>
            </a:r>
            <a:r>
              <a:rPr lang="en-US" altLang="zh-CN" sz="2800" dirty="0" smtClean="0"/>
              <a:t>D.5</a:t>
            </a:r>
            <a:endParaRPr lang="zh-CN" altLang="zh-CN" sz="2800" dirty="0"/>
          </a:p>
        </p:txBody>
      </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7963477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17" name="矩形 16">
            <a:extLst>
              <a:ext uri="{FF2B5EF4-FFF2-40B4-BE49-F238E27FC236}">
                <a16:creationId xmlns="" xmlns:a16="http://schemas.microsoft.com/office/drawing/2014/main" id="{BD9FEB88-8398-4C48-836F-A77D43DA6CA0}"/>
              </a:ext>
            </a:extLst>
          </p:cNvPr>
          <p:cNvSpPr/>
          <p:nvPr/>
        </p:nvSpPr>
        <p:spPr>
          <a:xfrm>
            <a:off x="290314" y="264586"/>
            <a:ext cx="11723911" cy="662233"/>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endParaRPr lang="zh-CN" altLang="zh-CN" sz="2800" dirty="0"/>
          </a:p>
        </p:txBody>
      </p:sp>
      <p:sp>
        <p:nvSpPr>
          <p:cNvPr id="20" name="矩形 19">
            <a:extLst>
              <a:ext uri="{FF2B5EF4-FFF2-40B4-BE49-F238E27FC236}">
                <a16:creationId xmlns="" xmlns:a16="http://schemas.microsoft.com/office/drawing/2014/main" id="{18DB1FB1-4FC5-416B-9AE9-B34E72422EDE}"/>
              </a:ext>
            </a:extLst>
          </p:cNvPr>
          <p:cNvSpPr/>
          <p:nvPr/>
        </p:nvSpPr>
        <p:spPr>
          <a:xfrm>
            <a:off x="332516" y="4012845"/>
            <a:ext cx="3133271" cy="662297"/>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 xmlns:a16="http://schemas.microsoft.com/office/drawing/2014/main" id="{08259E1D-B1B5-4A98-8D13-BBA6DAF50675}"/>
              </a:ext>
            </a:extLst>
          </p:cNvPr>
          <p:cNvSpPr/>
          <p:nvPr/>
        </p:nvSpPr>
        <p:spPr>
          <a:xfrm>
            <a:off x="1651978" y="4009495"/>
            <a:ext cx="1684996" cy="738664"/>
          </a:xfrm>
          <a:prstGeom prst="rect">
            <a:avLst/>
          </a:prstGeom>
        </p:spPr>
        <p:txBody>
          <a:bodyPr wrap="square">
            <a:spAutoFit/>
          </a:bodyPr>
          <a:lstStyle/>
          <a:p>
            <a:pPr>
              <a:lnSpc>
                <a:spcPct val="150000"/>
              </a:lnSpc>
            </a:pPr>
            <a:r>
              <a:rPr lang="en-US" altLang="zh-CN" sz="2800" dirty="0"/>
              <a:t>D</a:t>
            </a:r>
            <a:endParaRPr lang="zh-CN" altLang="zh-CN" sz="2800" dirty="0"/>
          </a:p>
        </p:txBody>
      </p:sp>
      <p:grpSp>
        <p:nvGrpSpPr>
          <p:cNvPr id="3" name="组合 2">
            <a:extLst>
              <a:ext uri="{FF2B5EF4-FFF2-40B4-BE49-F238E27FC236}">
                <a16:creationId xmlns="" xmlns:a16="http://schemas.microsoft.com/office/drawing/2014/main" id="{21B26240-A4BB-4855-AF09-9C5B6C04E2C9}"/>
              </a:ext>
            </a:extLst>
          </p:cNvPr>
          <p:cNvGrpSpPr/>
          <p:nvPr/>
        </p:nvGrpSpPr>
        <p:grpSpPr>
          <a:xfrm>
            <a:off x="290314" y="1011737"/>
            <a:ext cx="11723911" cy="2093073"/>
            <a:chOff x="290314" y="1686986"/>
            <a:chExt cx="11723911" cy="2093073"/>
          </a:xfrm>
        </p:grpSpPr>
        <mc:AlternateContent xmlns:mc="http://schemas.openxmlformats.org/markup-compatibility/2006" xmlns:a14="http://schemas.microsoft.com/office/drawing/2010/main">
          <mc:Choice Requires="a14">
            <p:sp>
              <p:nvSpPr>
                <p:cNvPr id="16" name="矩形 15">
                  <a:extLst>
                    <a:ext uri="{FF2B5EF4-FFF2-40B4-BE49-F238E27FC236}">
                      <a16:creationId xmlns="" xmlns:a16="http://schemas.microsoft.com/office/drawing/2014/main" id="{83BB3956-B276-4E51-9B8D-EAE31C800F08}"/>
                    </a:ext>
                  </a:extLst>
                </p:cNvPr>
                <p:cNvSpPr/>
                <p:nvPr/>
              </p:nvSpPr>
              <p:spPr>
                <a:xfrm>
                  <a:off x="290314" y="1686986"/>
                  <a:ext cx="11723911" cy="2093073"/>
                </a:xfrm>
                <a:prstGeom prst="rect">
                  <a:avLst/>
                </a:prstGeom>
              </p:spPr>
              <p:txBody>
                <a:bodyPr wrap="square">
                  <a:spAutoFit/>
                </a:bodyPr>
                <a:lstStyle/>
                <a:p>
                  <a:pPr>
                    <a:lnSpc>
                      <a:spcPct val="150000"/>
                    </a:lnSpc>
                  </a:pPr>
                  <a:r>
                    <a:rPr lang="en-US" altLang="zh-CN" sz="2800" dirty="0"/>
                    <a:t>Na</a:t>
                  </a:r>
                  <a:r>
                    <a:rPr lang="en-US" altLang="zh-CN" sz="2800" baseline="-25000" dirty="0"/>
                    <a:t>2</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S</m:t>
                          </m:r>
                        </m:e>
                        <m:lim>
                          <m:r>
                            <m:rPr>
                              <m:nor/>
                            </m:rPr>
                            <a:rPr lang="en-US" altLang="zh-CN" sz="2800" i="1"/>
                            <m:t>−</m:t>
                          </m:r>
                          <m:r>
                            <a:rPr lang="en-US" altLang="zh-CN" sz="2800">
                              <a:latin typeface="Cambria Math" panose="02040503050406030204" pitchFamily="18" charset="0"/>
                            </a:rPr>
                            <m:t>2</m:t>
                          </m:r>
                          <m:r>
                            <m:rPr>
                              <m:nor/>
                            </m:rPr>
                            <a:rPr lang="en-US" altLang="zh-CN" sz="2800"/>
                            <m:t>/</m:t>
                          </m:r>
                          <m:r>
                            <a:rPr lang="en-US" altLang="zh-CN" sz="2800" i="1">
                              <a:latin typeface="Cambria Math" panose="02040503050406030204" pitchFamily="18" charset="0"/>
                            </a:rPr>
                            <m:t>𝑥</m:t>
                          </m:r>
                        </m:lim>
                      </m:limUpp>
                    </m:oMath>
                  </a14:m>
                  <a:r>
                    <a:rPr lang="en-US" altLang="zh-CN" sz="2800" i="1" baseline="-25000" dirty="0"/>
                    <a:t>x            </a:t>
                  </a:r>
                  <a:r>
                    <a:rPr lang="en-US" altLang="zh-CN" sz="2800" i="1" dirty="0"/>
                    <a:t>x</a:t>
                  </a:r>
                  <a:r>
                    <a:rPr lang="en-US" altLang="zh-CN" sz="2800" dirty="0"/>
                    <a:t>Na</a:t>
                  </a:r>
                  <a:r>
                    <a:rPr lang="en-US" altLang="zh-CN" sz="2800" baseline="-25000" dirty="0"/>
                    <a:t>2</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S</m:t>
                          </m:r>
                        </m:e>
                        <m:lim>
                          <m:r>
                            <a:rPr lang="en-US" altLang="zh-CN" sz="2800">
                              <a:latin typeface="Cambria Math" panose="02040503050406030204" pitchFamily="18" charset="0"/>
                            </a:rPr>
                            <m:t>+6</m:t>
                          </m:r>
                        </m:lim>
                      </m:limUpp>
                    </m:oMath>
                  </a14:m>
                  <a:r>
                    <a:rPr lang="en-US" altLang="zh-CN" sz="2800" dirty="0"/>
                    <a:t>O</a:t>
                  </a:r>
                  <a:r>
                    <a:rPr lang="en-US" altLang="zh-CN" sz="2800" baseline="-25000" dirty="0"/>
                    <a:t>4</a:t>
                  </a:r>
                  <a:r>
                    <a:rPr lang="zh-CN" altLang="zh-CN" sz="2800" dirty="0"/>
                    <a:t>　</a:t>
                  </a:r>
                  <a:r>
                    <a:rPr lang="en-US" altLang="zh-CN" sz="2800" dirty="0"/>
                    <a:t>      Na</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Cl</m:t>
                          </m:r>
                        </m:e>
                        <m:lim>
                          <m:r>
                            <a:rPr lang="en-US" altLang="zh-CN" sz="2800">
                              <a:latin typeface="Cambria Math" panose="02040503050406030204" pitchFamily="18" charset="0"/>
                            </a:rPr>
                            <m:t>+1</m:t>
                          </m:r>
                        </m:lim>
                      </m:limUpp>
                    </m:oMath>
                  </a14:m>
                  <a:r>
                    <a:rPr lang="en-US" altLang="zh-CN" sz="2800" dirty="0"/>
                    <a:t>O         Na</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Cl</m:t>
                          </m:r>
                        </m:e>
                        <m:lim>
                          <m:r>
                            <m:rPr>
                              <m:nor/>
                            </m:rPr>
                            <a:rPr lang="en-US" altLang="zh-CN" sz="2800" i="1"/>
                            <m:t>−</m:t>
                          </m:r>
                          <m:r>
                            <a:rPr lang="en-US" altLang="zh-CN" sz="2800">
                              <a:latin typeface="Cambria Math" panose="02040503050406030204" pitchFamily="18" charset="0"/>
                            </a:rPr>
                            <m:t>1</m:t>
                          </m:r>
                        </m:lim>
                      </m:limUpp>
                    </m:oMath>
                  </a14:m>
                  <a:endParaRPr lang="zh-CN" altLang="zh-CN" sz="2800" dirty="0"/>
                </a:p>
                <a:p>
                  <a:pPr>
                    <a:lnSpc>
                      <a:spcPct val="150000"/>
                    </a:lnSpc>
                  </a:pPr>
                  <a:r>
                    <a:rPr lang="zh-CN" altLang="zh-CN" sz="2800" dirty="0"/>
                    <a:t>得关系式</a:t>
                  </a:r>
                  <a:r>
                    <a:rPr lang="en-US" altLang="zh-CN" sz="2800" dirty="0"/>
                    <a:t>1×[6-(-</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2</m:t>
                          </m:r>
                        </m:num>
                        <m:den>
                          <m:r>
                            <a:rPr lang="en-US" altLang="zh-CN" sz="2800" i="1">
                              <a:latin typeface="Cambria Math" panose="02040503050406030204" pitchFamily="18" charset="0"/>
                            </a:rPr>
                            <m:t>𝑥</m:t>
                          </m:r>
                        </m:den>
                      </m:f>
                    </m:oMath>
                  </a14:m>
                  <a:r>
                    <a:rPr lang="en-US" altLang="zh-CN" sz="2800" dirty="0"/>
                    <a:t>)]·</a:t>
                  </a:r>
                  <a:r>
                    <a:rPr lang="en-US" altLang="zh-CN" sz="2800" i="1" dirty="0"/>
                    <a:t>x</a:t>
                  </a:r>
                  <a:r>
                    <a:rPr lang="en-US" altLang="zh-CN" sz="2800" dirty="0"/>
                    <a:t>=16×2,</a:t>
                  </a:r>
                  <a:r>
                    <a:rPr lang="en-US" altLang="zh-CN" sz="2800" i="1" dirty="0"/>
                    <a:t>x</a:t>
                  </a:r>
                  <a:r>
                    <a:rPr lang="en-US" altLang="zh-CN" sz="2800" dirty="0"/>
                    <a:t>=5</a:t>
                  </a:r>
                  <a:r>
                    <a:rPr lang="zh-CN" altLang="zh-CN" sz="2800" dirty="0"/>
                    <a:t>。</a:t>
                  </a:r>
                </a:p>
              </p:txBody>
            </p:sp>
          </mc:Choice>
          <mc:Fallback xmlns="">
            <p:sp>
              <p:nvSpPr>
                <p:cNvPr id="16" name="矩形 15">
                  <a:extLst>
                    <a:ext uri="{FF2B5EF4-FFF2-40B4-BE49-F238E27FC236}">
                      <a16:creationId xmlns:a16="http://schemas.microsoft.com/office/drawing/2014/main" id="{83BB3956-B276-4E51-9B8D-EAE31C800F08}"/>
                    </a:ext>
                  </a:extLst>
                </p:cNvPr>
                <p:cNvSpPr>
                  <a:spLocks noRot="1" noChangeAspect="1" noMove="1" noResize="1" noEditPoints="1" noAdjustHandles="1" noChangeArrowheads="1" noChangeShapeType="1" noTextEdit="1"/>
                </p:cNvSpPr>
                <p:nvPr/>
              </p:nvSpPr>
              <p:spPr>
                <a:xfrm>
                  <a:off x="290314" y="1686986"/>
                  <a:ext cx="11723911" cy="2093073"/>
                </a:xfrm>
                <a:prstGeom prst="rect">
                  <a:avLst/>
                </a:prstGeom>
                <a:blipFill>
                  <a:blip r:embed="rId2"/>
                  <a:stretch>
                    <a:fillRect l="-1092"/>
                  </a:stretch>
                </a:blipFill>
              </p:spPr>
              <p:txBody>
                <a:bodyPr/>
                <a:lstStyle/>
                <a:p>
                  <a:r>
                    <a:rPr lang="zh-CN" altLang="en-US">
                      <a:noFill/>
                    </a:rPr>
                    <a:t> </a:t>
                  </a:r>
                </a:p>
              </p:txBody>
            </p:sp>
          </mc:Fallback>
        </mc:AlternateContent>
        <p:pic>
          <p:nvPicPr>
            <p:cNvPr id="18" name="图片 17">
              <a:extLst>
                <a:ext uri="{FF2B5EF4-FFF2-40B4-BE49-F238E27FC236}">
                  <a16:creationId xmlns="" xmlns:a16="http://schemas.microsoft.com/office/drawing/2014/main" id="{AA3F6EE2-A481-44DF-A4B4-0DA4A017F310}"/>
                </a:ext>
              </a:extLst>
            </p:cNvPr>
            <p:cNvPicPr/>
            <p:nvPr/>
          </p:nvPicPr>
          <p:blipFill>
            <a:blip r:embed="rId3"/>
            <a:stretch>
              <a:fillRect/>
            </a:stretch>
          </p:blipFill>
          <p:spPr>
            <a:xfrm>
              <a:off x="1737542" y="2191113"/>
              <a:ext cx="483144" cy="483144"/>
            </a:xfrm>
            <a:prstGeom prst="rect">
              <a:avLst/>
            </a:prstGeom>
          </p:spPr>
        </p:pic>
        <p:pic>
          <p:nvPicPr>
            <p:cNvPr id="19" name="图片 18">
              <a:extLst>
                <a:ext uri="{FF2B5EF4-FFF2-40B4-BE49-F238E27FC236}">
                  <a16:creationId xmlns="" xmlns:a16="http://schemas.microsoft.com/office/drawing/2014/main" id="{C63E1932-F244-4BB4-AA4B-A2237C7C9885}"/>
                </a:ext>
              </a:extLst>
            </p:cNvPr>
            <p:cNvPicPr/>
            <p:nvPr/>
          </p:nvPicPr>
          <p:blipFill>
            <a:blip r:embed="rId3"/>
            <a:stretch>
              <a:fillRect/>
            </a:stretch>
          </p:blipFill>
          <p:spPr>
            <a:xfrm>
              <a:off x="5854428" y="2191113"/>
              <a:ext cx="483144" cy="483144"/>
            </a:xfrm>
            <a:prstGeom prst="rect">
              <a:avLst/>
            </a:prstGeom>
          </p:spPr>
        </p:pic>
      </p:grpSp>
    </p:spTree>
    <p:extLst>
      <p:ext uri="{BB962C8B-B14F-4D97-AF65-F5344CB8AC3E}">
        <p14:creationId xmlns:p14="http://schemas.microsoft.com/office/powerpoint/2010/main" val="30191291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 xmlns:a16="http://schemas.microsoft.com/office/drawing/2014/main" id="{1E172E33-CB6B-44DC-92E7-AA78AC2A2B24}"/>
              </a:ext>
            </a:extLst>
          </p:cNvPr>
          <p:cNvSpPr/>
          <p:nvPr/>
        </p:nvSpPr>
        <p:spPr>
          <a:xfrm>
            <a:off x="424541" y="905201"/>
            <a:ext cx="11406652" cy="2677656"/>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10    </a:t>
            </a:r>
            <a:r>
              <a:rPr lang="en-US" altLang="zh-CN" sz="2800" dirty="0" smtClean="0"/>
              <a:t>[</a:t>
            </a:r>
            <a:r>
              <a:rPr lang="zh-CN" altLang="zh-CN" sz="2800" dirty="0" smtClean="0"/>
              <a:t>多元素之间得失电子守恒</a:t>
            </a:r>
            <a:r>
              <a:rPr lang="en-US" altLang="zh-CN" sz="2800" dirty="0" smtClean="0"/>
              <a:t>]</a:t>
            </a:r>
            <a:r>
              <a:rPr lang="zh-CN" altLang="zh-CN" sz="2800" dirty="0" smtClean="0"/>
              <a:t>在</a:t>
            </a:r>
            <a:r>
              <a:rPr lang="en-US" altLang="zh-CN" sz="2800" dirty="0" smtClean="0"/>
              <a:t>P+CuSO</a:t>
            </a:r>
            <a:r>
              <a:rPr lang="en-US" altLang="zh-CN" sz="2800" baseline="-25000" dirty="0" smtClean="0"/>
              <a:t>4</a:t>
            </a:r>
            <a:r>
              <a:rPr lang="en-US" altLang="zh-CN" sz="2800" dirty="0" smtClean="0"/>
              <a:t>+H</a:t>
            </a:r>
            <a:r>
              <a:rPr lang="en-US" altLang="zh-CN" sz="2800" baseline="-25000" dirty="0" smtClean="0"/>
              <a:t>2</a:t>
            </a:r>
            <a:r>
              <a:rPr lang="en-US" altLang="zh-CN" sz="2800" dirty="0" smtClean="0"/>
              <a:t>O          Cu</a:t>
            </a:r>
            <a:r>
              <a:rPr lang="en-US" altLang="zh-CN" sz="2800" baseline="-25000" dirty="0" smtClean="0"/>
              <a:t>3</a:t>
            </a:r>
            <a:r>
              <a:rPr lang="en-US" altLang="zh-CN" sz="2800" dirty="0" smtClean="0"/>
              <a:t>P+H</a:t>
            </a:r>
            <a:r>
              <a:rPr lang="en-US" altLang="zh-CN" sz="2800" baseline="-25000" dirty="0" smtClean="0"/>
              <a:t>3</a:t>
            </a:r>
            <a:r>
              <a:rPr lang="en-US" altLang="zh-CN" sz="2800" dirty="0" smtClean="0"/>
              <a:t>PO</a:t>
            </a:r>
            <a:r>
              <a:rPr lang="en-US" altLang="zh-CN" sz="2800" baseline="-25000" dirty="0" smtClean="0"/>
              <a:t>4</a:t>
            </a:r>
            <a:r>
              <a:rPr lang="en-US" altLang="zh-CN" sz="2800" dirty="0" smtClean="0"/>
              <a:t>+H</a:t>
            </a:r>
            <a:r>
              <a:rPr lang="en-US" altLang="zh-CN" sz="2800" baseline="-25000" dirty="0" smtClean="0"/>
              <a:t>2</a:t>
            </a:r>
            <a:r>
              <a:rPr lang="en-US" altLang="zh-CN" sz="2800" dirty="0" smtClean="0"/>
              <a:t>SO</a:t>
            </a:r>
            <a:r>
              <a:rPr lang="en-US" altLang="zh-CN" sz="2800" baseline="-25000" dirty="0" smtClean="0"/>
              <a:t>4</a:t>
            </a:r>
            <a:r>
              <a:rPr lang="en-US" altLang="zh-CN" sz="2800" dirty="0" smtClean="0"/>
              <a:t>(</a:t>
            </a:r>
            <a:r>
              <a:rPr lang="zh-CN" altLang="zh-CN" sz="2800" dirty="0" smtClean="0"/>
              <a:t>未配平</a:t>
            </a:r>
            <a:r>
              <a:rPr lang="en-US" altLang="zh-CN" sz="2800" dirty="0" smtClean="0"/>
              <a:t>)</a:t>
            </a:r>
            <a:r>
              <a:rPr lang="zh-CN" altLang="zh-CN" sz="2800" dirty="0" smtClean="0"/>
              <a:t>的反应中</a:t>
            </a:r>
            <a:r>
              <a:rPr lang="en-US" altLang="zh-CN" sz="2800" dirty="0" smtClean="0"/>
              <a:t>,7.5 </a:t>
            </a:r>
            <a:r>
              <a:rPr lang="en-US" altLang="zh-CN" sz="2800" dirty="0" err="1" smtClean="0"/>
              <a:t>mol</a:t>
            </a:r>
            <a:r>
              <a:rPr lang="en-US" altLang="zh-CN" sz="2800" dirty="0" smtClean="0"/>
              <a:t> CuSO</a:t>
            </a:r>
            <a:r>
              <a:rPr lang="en-US" altLang="zh-CN" sz="2800" baseline="-25000" dirty="0" smtClean="0"/>
              <a:t>4</a:t>
            </a:r>
            <a:r>
              <a:rPr lang="zh-CN" altLang="zh-CN" sz="2800" dirty="0" smtClean="0"/>
              <a:t>可氧化</a:t>
            </a:r>
            <a:r>
              <a:rPr lang="en-US" altLang="zh-CN" sz="2800" dirty="0" smtClean="0"/>
              <a:t>P</a:t>
            </a:r>
            <a:r>
              <a:rPr lang="zh-CN" altLang="zh-CN" sz="2800" dirty="0" smtClean="0"/>
              <a:t>的物质的量为</a:t>
            </a:r>
            <a:r>
              <a:rPr lang="zh-CN" altLang="zh-CN" sz="2800" u="sng" dirty="0" smtClean="0"/>
              <a:t>　　　　</a:t>
            </a:r>
            <a:r>
              <a:rPr lang="en-US" altLang="zh-CN" sz="2800" dirty="0" err="1" smtClean="0"/>
              <a:t>mol</a:t>
            </a:r>
            <a:r>
              <a:rPr lang="zh-CN" altLang="zh-CN" sz="2800" dirty="0" smtClean="0"/>
              <a:t>。生成</a:t>
            </a:r>
            <a:r>
              <a:rPr lang="en-US" altLang="zh-CN" sz="2800" dirty="0" smtClean="0"/>
              <a:t>1 </a:t>
            </a:r>
            <a:r>
              <a:rPr lang="en-US" altLang="zh-CN" sz="2800" dirty="0" err="1" smtClean="0"/>
              <a:t>mol</a:t>
            </a:r>
            <a:r>
              <a:rPr lang="en-US" altLang="zh-CN" sz="2800" dirty="0" smtClean="0"/>
              <a:t> Cu</a:t>
            </a:r>
            <a:r>
              <a:rPr lang="en-US" altLang="zh-CN" sz="2800" baseline="-25000" dirty="0" smtClean="0"/>
              <a:t>3</a:t>
            </a:r>
            <a:r>
              <a:rPr lang="en-US" altLang="zh-CN" sz="2800" dirty="0" smtClean="0"/>
              <a:t>P</a:t>
            </a:r>
            <a:r>
              <a:rPr lang="zh-CN" altLang="zh-CN" sz="2800" dirty="0" smtClean="0"/>
              <a:t>时</a:t>
            </a:r>
            <a:r>
              <a:rPr lang="en-US" altLang="zh-CN" sz="2800" dirty="0" smtClean="0"/>
              <a:t>,</a:t>
            </a:r>
            <a:r>
              <a:rPr lang="zh-CN" altLang="zh-CN" sz="2800" dirty="0" smtClean="0"/>
              <a:t>参加反应的</a:t>
            </a:r>
            <a:r>
              <a:rPr lang="en-US" altLang="zh-CN" sz="2800" dirty="0" smtClean="0"/>
              <a:t>P</a:t>
            </a:r>
            <a:r>
              <a:rPr lang="zh-CN" altLang="zh-CN" sz="2800" dirty="0" smtClean="0"/>
              <a:t>的物质的量为</a:t>
            </a:r>
            <a:r>
              <a:rPr lang="zh-CN" altLang="zh-CN" sz="2800" u="sng" dirty="0" smtClean="0"/>
              <a:t>　</a:t>
            </a:r>
            <a:r>
              <a:rPr lang="en-US" altLang="zh-CN" sz="2800" u="sng" dirty="0" smtClean="0"/>
              <a:t>    </a:t>
            </a:r>
            <a:r>
              <a:rPr lang="en-US" altLang="zh-CN" sz="2800" dirty="0" err="1" smtClean="0"/>
              <a:t>mol</a:t>
            </a:r>
            <a:r>
              <a:rPr lang="zh-CN" altLang="zh-CN" sz="2800" dirty="0"/>
              <a:t>。</a:t>
            </a:r>
            <a:r>
              <a:rPr lang="zh-CN" altLang="zh-CN" sz="2800" u="sng" dirty="0" smtClean="0"/>
              <a:t>　　　　　　</a:t>
            </a:r>
            <a:endParaRPr lang="zh-CN" altLang="en-US" sz="2800" dirty="0" smtClean="0"/>
          </a:p>
          <a:p>
            <a:pPr>
              <a:lnSpc>
                <a:spcPct val="150000"/>
              </a:lnSpc>
            </a:pPr>
            <a:r>
              <a:rPr lang="en-US" altLang="zh-CN" sz="2800" dirty="0"/>
              <a:t> </a:t>
            </a:r>
            <a:endParaRPr lang="zh-CN" altLang="zh-CN" sz="2800" dirty="0"/>
          </a:p>
        </p:txBody>
      </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pic>
        <p:nvPicPr>
          <p:cNvPr id="14" name="图片 13">
            <a:extLst>
              <a:ext uri="{FF2B5EF4-FFF2-40B4-BE49-F238E27FC236}">
                <a16:creationId xmlns="" xmlns:a16="http://schemas.microsoft.com/office/drawing/2014/main" id="{B17770A3-4F41-4513-8D1A-05B3918EC1BA}"/>
              </a:ext>
            </a:extLst>
          </p:cNvPr>
          <p:cNvPicPr/>
          <p:nvPr/>
        </p:nvPicPr>
        <p:blipFill>
          <a:blip r:embed="rId2"/>
          <a:stretch>
            <a:fillRect/>
          </a:stretch>
        </p:blipFill>
        <p:spPr>
          <a:xfrm>
            <a:off x="8719747" y="1037562"/>
            <a:ext cx="483144" cy="483144"/>
          </a:xfrm>
          <a:prstGeom prst="rect">
            <a:avLst/>
          </a:prstGeom>
        </p:spPr>
      </p:pic>
    </p:spTree>
    <p:extLst>
      <p:ext uri="{BB962C8B-B14F-4D97-AF65-F5344CB8AC3E}">
        <p14:creationId xmlns:p14="http://schemas.microsoft.com/office/powerpoint/2010/main" val="202365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784804"/>
            <a:ext cx="11723913" cy="3323987"/>
          </a:xfrm>
          <a:prstGeom prst="rect">
            <a:avLst/>
          </a:prstGeom>
        </p:spPr>
        <p:txBody>
          <a:bodyPr wrap="square">
            <a:spAutoFit/>
          </a:bodyPr>
          <a:lstStyle/>
          <a:p>
            <a:pPr>
              <a:lnSpc>
                <a:spcPct val="150000"/>
              </a:lnSpc>
            </a:pPr>
            <a:r>
              <a:rPr lang="zh-CN" altLang="zh-CN" sz="2800" dirty="0"/>
              <a:t>化学方程式计算的能力</a:t>
            </a:r>
            <a:r>
              <a:rPr lang="en-US" altLang="zh-CN" sz="2800" dirty="0"/>
              <a:t>,</a:t>
            </a:r>
            <a:r>
              <a:rPr lang="zh-CN" altLang="zh-CN" sz="2800" dirty="0"/>
              <a:t>能较好地考查考生</a:t>
            </a:r>
            <a:r>
              <a:rPr lang="en-US" altLang="zh-CN" sz="2800" dirty="0"/>
              <a:t>“</a:t>
            </a:r>
            <a:r>
              <a:rPr lang="zh-CN" altLang="zh-CN" sz="2800" dirty="0"/>
              <a:t>宏观辨识与微观探析</a:t>
            </a:r>
            <a:r>
              <a:rPr lang="en-US" altLang="zh-CN" sz="2800" dirty="0"/>
              <a:t>”</a:t>
            </a:r>
            <a:r>
              <a:rPr lang="zh-CN" altLang="zh-CN" sz="2800" dirty="0"/>
              <a:t>素养。</a:t>
            </a:r>
          </a:p>
          <a:p>
            <a:pPr>
              <a:lnSpc>
                <a:spcPct val="150000"/>
              </a:lnSpc>
            </a:pPr>
            <a:r>
              <a:rPr lang="zh-CN" altLang="zh-CN" sz="2800" b="1" dirty="0"/>
              <a:t>命题预测</a:t>
            </a:r>
            <a:r>
              <a:rPr lang="zh-CN" altLang="zh-CN" sz="2800" dirty="0"/>
              <a:t>　</a:t>
            </a:r>
            <a:r>
              <a:rPr lang="en-US" altLang="zh-CN" sz="2800" dirty="0"/>
              <a:t>2019</a:t>
            </a:r>
            <a:r>
              <a:rPr lang="zh-CN" altLang="zh-CN" sz="2800" dirty="0"/>
              <a:t>年的高考中</a:t>
            </a:r>
            <a:r>
              <a:rPr lang="en-US" altLang="zh-CN" sz="2800" dirty="0"/>
              <a:t>,</a:t>
            </a:r>
            <a:r>
              <a:rPr lang="zh-CN" altLang="zh-CN" sz="2800" dirty="0"/>
              <a:t>有关氧化还原反应的灵活应用仍然是考查重点</a:t>
            </a:r>
            <a:r>
              <a:rPr lang="en-US" altLang="zh-CN" sz="2800" dirty="0"/>
              <a:t>,</a:t>
            </a:r>
            <a:r>
              <a:rPr lang="zh-CN" altLang="zh-CN" sz="2800" dirty="0"/>
              <a:t>如氧化还原方程式的书写及计算</a:t>
            </a:r>
            <a:r>
              <a:rPr lang="en-US" altLang="zh-CN" sz="2800" dirty="0"/>
              <a:t>,</a:t>
            </a:r>
            <a:r>
              <a:rPr lang="zh-CN" altLang="zh-CN" sz="2800" dirty="0"/>
              <a:t>物质氧化性、还原性强弱的判断</a:t>
            </a:r>
            <a:r>
              <a:rPr lang="en-US" altLang="zh-CN" sz="2800" dirty="0"/>
              <a:t>,</a:t>
            </a:r>
            <a:r>
              <a:rPr lang="zh-CN" altLang="zh-CN" sz="2800" dirty="0"/>
              <a:t>电子转移数目的计算等</a:t>
            </a:r>
            <a:r>
              <a:rPr lang="en-US" altLang="zh-CN" sz="2800" dirty="0"/>
              <a:t>,</a:t>
            </a:r>
            <a:r>
              <a:rPr lang="zh-CN" altLang="zh-CN" sz="2800" dirty="0"/>
              <a:t>随着新课标对考生能力要求的提高</a:t>
            </a:r>
            <a:r>
              <a:rPr lang="en-US" altLang="zh-CN" sz="2800" dirty="0"/>
              <a:t>,</a:t>
            </a:r>
            <a:r>
              <a:rPr lang="zh-CN" altLang="zh-CN" sz="2800" dirty="0"/>
              <a:t>陌生氧化还原反应方程式的书写仍将是命题热点</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20" name="矩形 19">
            <a:extLst>
              <a:ext uri="{FF2B5EF4-FFF2-40B4-BE49-F238E27FC236}">
                <a16:creationId xmlns="" xmlns:a16="http://schemas.microsoft.com/office/drawing/2014/main" id="{18DB1FB1-4FC5-416B-9AE9-B34E72422EDE}"/>
              </a:ext>
            </a:extLst>
          </p:cNvPr>
          <p:cNvSpPr/>
          <p:nvPr/>
        </p:nvSpPr>
        <p:spPr>
          <a:xfrm>
            <a:off x="332516" y="5335432"/>
            <a:ext cx="3133271" cy="662297"/>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 xmlns:a16="http://schemas.microsoft.com/office/drawing/2014/main" id="{08259E1D-B1B5-4A98-8D13-BBA6DAF50675}"/>
              </a:ext>
            </a:extLst>
          </p:cNvPr>
          <p:cNvSpPr/>
          <p:nvPr/>
        </p:nvSpPr>
        <p:spPr>
          <a:xfrm>
            <a:off x="1651978" y="5305775"/>
            <a:ext cx="1684996" cy="661207"/>
          </a:xfrm>
          <a:prstGeom prst="rect">
            <a:avLst/>
          </a:prstGeom>
        </p:spPr>
        <p:txBody>
          <a:bodyPr wrap="square">
            <a:spAutoFit/>
          </a:bodyPr>
          <a:lstStyle/>
          <a:p>
            <a:pPr>
              <a:lnSpc>
                <a:spcPct val="150000"/>
              </a:lnSpc>
            </a:pPr>
            <a:r>
              <a:rPr lang="en-US" altLang="zh-CN" sz="2800" dirty="0"/>
              <a:t>1.5   2.2 </a:t>
            </a:r>
            <a:endParaRPr lang="zh-CN" altLang="zh-CN" sz="2800" dirty="0"/>
          </a:p>
        </p:txBody>
      </p:sp>
      <mc:AlternateContent xmlns:mc="http://schemas.openxmlformats.org/markup-compatibility/2006" xmlns:a14="http://schemas.microsoft.com/office/drawing/2010/main">
        <mc:Choice Requires="a14">
          <p:sp>
            <p:nvSpPr>
              <p:cNvPr id="16" name="矩形 15">
                <a:extLst>
                  <a:ext uri="{FF2B5EF4-FFF2-40B4-BE49-F238E27FC236}">
                    <a16:creationId xmlns="" xmlns:a16="http://schemas.microsoft.com/office/drawing/2014/main" id="{83BB3956-B276-4E51-9B8D-EAE31C800F08}"/>
                  </a:ext>
                </a:extLst>
              </p:cNvPr>
              <p:cNvSpPr/>
              <p:nvPr/>
            </p:nvSpPr>
            <p:spPr>
              <a:xfrm>
                <a:off x="290315" y="603772"/>
                <a:ext cx="11683972" cy="4917244"/>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dirty="0" smtClean="0"/>
                  <a:t>     </a:t>
                </a:r>
                <a:r>
                  <a:rPr lang="zh-CN" altLang="zh-CN" sz="2800" dirty="0" smtClean="0"/>
                  <a:t>由</a:t>
                </a:r>
                <a:r>
                  <a:rPr lang="zh-CN" altLang="zh-CN" sz="2800" dirty="0"/>
                  <a:t>题意知</a:t>
                </a:r>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P</m:t>
                        </m:r>
                      </m:e>
                      <m:lim>
                        <m:r>
                          <a:rPr lang="en-US" altLang="zh-CN" sz="2800">
                            <a:latin typeface="Cambria Math" panose="02040503050406030204" pitchFamily="18" charset="0"/>
                          </a:rPr>
                          <m:t>0</m:t>
                        </m:r>
                      </m:lim>
                    </m:limUpp>
                  </m:oMath>
                </a14:m>
                <a:r>
                  <a:rPr lang="en-US" altLang="zh-CN" sz="2800" dirty="0"/>
                  <a:t>    </a:t>
                </a:r>
                <a:r>
                  <a:rPr lang="zh-CN" altLang="zh-CN" sz="2800" dirty="0"/>
                  <a:t> </a:t>
                </a:r>
                <a:r>
                  <a:rPr lang="en-US" altLang="zh-CN" sz="2800" dirty="0"/>
                  <a:t>    H</a:t>
                </a:r>
                <a:r>
                  <a:rPr lang="en-US" altLang="zh-CN" sz="2800" baseline="-25000" dirty="0"/>
                  <a:t>3</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P</m:t>
                        </m:r>
                      </m:e>
                      <m:lim>
                        <m:r>
                          <a:rPr lang="en-US" altLang="zh-CN" sz="2800">
                            <a:latin typeface="Cambria Math" panose="02040503050406030204" pitchFamily="18" charset="0"/>
                          </a:rPr>
                          <m:t>+5</m:t>
                        </m:r>
                      </m:lim>
                    </m:limUpp>
                  </m:oMath>
                </a14:m>
                <a:r>
                  <a:rPr lang="en-US" altLang="zh-CN" sz="2800" dirty="0"/>
                  <a:t>O</a:t>
                </a:r>
                <a:r>
                  <a:rPr lang="en-US" altLang="zh-CN" sz="2800" baseline="-25000" dirty="0"/>
                  <a:t>4</a:t>
                </a:r>
                <a:r>
                  <a:rPr lang="en-US" altLang="zh-CN" sz="2800" dirty="0"/>
                  <a:t>,</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P</m:t>
                        </m:r>
                      </m:e>
                      <m:lim>
                        <m:r>
                          <a:rPr lang="en-US" altLang="zh-CN" sz="2800">
                            <a:latin typeface="Cambria Math" panose="02040503050406030204" pitchFamily="18" charset="0"/>
                          </a:rPr>
                          <m:t>0</m:t>
                        </m:r>
                      </m:lim>
                    </m:limUpp>
                  </m:oMath>
                </a14:m>
                <a:r>
                  <a:rPr lang="en-US" altLang="zh-CN" sz="2800" dirty="0"/>
                  <a:t>        Cu</a:t>
                </a:r>
                <a:r>
                  <a:rPr lang="en-US" altLang="zh-CN" sz="2800" baseline="-25000" dirty="0"/>
                  <a:t>3</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P</m:t>
                        </m:r>
                      </m:e>
                      <m:lim>
                        <m:r>
                          <m:rPr>
                            <m:nor/>
                          </m:rPr>
                          <a:rPr lang="en-US" altLang="zh-CN" sz="2800" i="1"/>
                          <m:t>−</m:t>
                        </m:r>
                        <m:r>
                          <a:rPr lang="en-US" altLang="zh-CN" sz="2800">
                            <a:latin typeface="Cambria Math" panose="02040503050406030204" pitchFamily="18" charset="0"/>
                          </a:rPr>
                          <m:t>3</m:t>
                        </m:r>
                      </m:lim>
                    </m:limUpp>
                  </m:oMath>
                </a14:m>
                <a:r>
                  <a:rPr lang="en-US" altLang="zh-CN" sz="2800" dirty="0"/>
                  <a:t>,3</a:t>
                </a:r>
                <a14:m>
                  <m:oMath xmlns:m="http://schemas.openxmlformats.org/officeDocument/2006/math">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Cu</m:t>
                        </m:r>
                      </m:e>
                      <m:lim>
                        <m:r>
                          <a:rPr lang="en-US" altLang="zh-CN" sz="2800">
                            <a:latin typeface="Cambria Math" panose="02040503050406030204" pitchFamily="18" charset="0"/>
                          </a:rPr>
                          <m:t>+2</m:t>
                        </m:r>
                      </m:lim>
                    </m:limUpp>
                  </m:oMath>
                </a14:m>
                <a:r>
                  <a:rPr lang="en-US" altLang="zh-CN" sz="2800" dirty="0"/>
                  <a:t>SO</a:t>
                </a:r>
                <a:r>
                  <a:rPr lang="en-US" altLang="zh-CN" sz="2800" baseline="-25000" dirty="0"/>
                  <a:t>4           </a:t>
                </a:r>
                <a14:m>
                  <m:oMath xmlns:m="http://schemas.openxmlformats.org/officeDocument/2006/math">
                    <m:sSub>
                      <m:sSubPr>
                        <m:ctrlPr>
                          <a:rPr lang="zh-CN" altLang="zh-CN" sz="2800" i="1">
                            <a:latin typeface="Cambria Math" panose="02040503050406030204" pitchFamily="18" charset="0"/>
                          </a:rPr>
                        </m:ctrlPr>
                      </m:sSubPr>
                      <m:e>
                        <m:limUpp>
                          <m:limUppPr>
                            <m:ctrlPr>
                              <a:rPr lang="zh-CN" altLang="zh-CN" sz="2800" i="1">
                                <a:latin typeface="Cambria Math" panose="02040503050406030204" pitchFamily="18" charset="0"/>
                              </a:rPr>
                            </m:ctrlPr>
                          </m:limUppPr>
                          <m:e>
                            <m:r>
                              <m:rPr>
                                <m:sty m:val="p"/>
                              </m:rPr>
                              <a:rPr lang="en-US" altLang="zh-CN" sz="2800">
                                <a:latin typeface="Cambria Math" panose="02040503050406030204" pitchFamily="18" charset="0"/>
                              </a:rPr>
                              <m:t>Cu</m:t>
                            </m:r>
                          </m:e>
                          <m:lim>
                            <m:r>
                              <a:rPr lang="en-US" altLang="zh-CN" sz="2800">
                                <a:latin typeface="Cambria Math" panose="02040503050406030204" pitchFamily="18" charset="0"/>
                              </a:rPr>
                              <m:t>+1</m:t>
                            </m:r>
                          </m:lim>
                        </m:limUpp>
                      </m:e>
                      <m:sub>
                        <m:r>
                          <a:rPr lang="en-US" altLang="zh-CN" sz="2800">
                            <a:latin typeface="Cambria Math" panose="02040503050406030204" pitchFamily="18" charset="0"/>
                          </a:rPr>
                          <m:t>3</m:t>
                        </m:r>
                      </m:sub>
                    </m:sSub>
                  </m:oMath>
                </a14:m>
                <a:r>
                  <a:rPr lang="en-US" altLang="zh-CN" sz="2800" dirty="0"/>
                  <a:t>P,P</a:t>
                </a:r>
                <a:r>
                  <a:rPr lang="zh-CN" altLang="zh-CN" sz="2800" dirty="0"/>
                  <a:t>一部分被氧化</a:t>
                </a:r>
                <a:r>
                  <a:rPr lang="en-US" altLang="zh-CN" sz="2800" dirty="0"/>
                  <a:t>,</a:t>
                </a:r>
                <a:r>
                  <a:rPr lang="zh-CN" altLang="zh-CN" sz="2800" dirty="0"/>
                  <a:t>一部分被还原</a:t>
                </a:r>
                <a:r>
                  <a:rPr lang="en-US" altLang="zh-CN" sz="2800" dirty="0"/>
                  <a:t>,P</a:t>
                </a:r>
                <a:r>
                  <a:rPr lang="zh-CN" altLang="zh-CN" sz="2800" dirty="0"/>
                  <a:t>既作氧化剂又作还原剂</a:t>
                </a:r>
                <a:r>
                  <a:rPr lang="en-US" altLang="zh-CN" sz="2800" dirty="0"/>
                  <a:t>,CuSO</a:t>
                </a:r>
                <a:r>
                  <a:rPr lang="en-US" altLang="zh-CN" sz="2800" baseline="-25000" dirty="0"/>
                  <a:t>4</a:t>
                </a:r>
                <a:r>
                  <a:rPr lang="zh-CN" altLang="zh-CN" sz="2800" dirty="0"/>
                  <a:t>作氧化剂。设</a:t>
                </a:r>
                <a:r>
                  <a:rPr lang="en-US" altLang="zh-CN" sz="2800" dirty="0"/>
                  <a:t>7.5 </a:t>
                </a:r>
                <a:r>
                  <a:rPr lang="en-US" altLang="zh-CN" sz="2800" dirty="0" err="1"/>
                  <a:t>mol</a:t>
                </a:r>
                <a:r>
                  <a:rPr lang="en-US" altLang="zh-CN" sz="2800" dirty="0"/>
                  <a:t> CuSO</a:t>
                </a:r>
                <a:r>
                  <a:rPr lang="en-US" altLang="zh-CN" sz="2800" baseline="-25000" dirty="0"/>
                  <a:t>4</a:t>
                </a:r>
                <a:r>
                  <a:rPr lang="zh-CN" altLang="zh-CN" sz="2800" dirty="0"/>
                  <a:t>氧化</a:t>
                </a:r>
                <a:r>
                  <a:rPr lang="en-US" altLang="zh-CN" sz="2800" dirty="0"/>
                  <a:t>P</a:t>
                </a:r>
                <a:r>
                  <a:rPr lang="zh-CN" altLang="zh-CN" sz="2800" dirty="0"/>
                  <a:t>的物质的量为</a:t>
                </a:r>
                <a:r>
                  <a:rPr lang="en-US" altLang="zh-CN" sz="2800" i="1" dirty="0"/>
                  <a:t>x</a:t>
                </a:r>
                <a:r>
                  <a:rPr lang="en-US" altLang="zh-CN" sz="2800" dirty="0"/>
                  <a:t>;</a:t>
                </a:r>
                <a:r>
                  <a:rPr lang="zh-CN" altLang="zh-CN" sz="2800" dirty="0"/>
                  <a:t>生成</a:t>
                </a:r>
                <a:r>
                  <a:rPr lang="en-US" altLang="zh-CN" sz="2800" dirty="0"/>
                  <a:t>1 </a:t>
                </a:r>
                <a:r>
                  <a:rPr lang="en-US" altLang="zh-CN" sz="2800" dirty="0" err="1"/>
                  <a:t>mol</a:t>
                </a:r>
                <a:r>
                  <a:rPr lang="en-US" altLang="zh-CN" sz="2800" dirty="0"/>
                  <a:t> Cu</a:t>
                </a:r>
                <a:r>
                  <a:rPr lang="en-US" altLang="zh-CN" sz="2800" baseline="-25000" dirty="0"/>
                  <a:t>3</a:t>
                </a:r>
                <a:r>
                  <a:rPr lang="en-US" altLang="zh-CN" sz="2800" dirty="0"/>
                  <a:t>P</a:t>
                </a:r>
                <a:r>
                  <a:rPr lang="zh-CN" altLang="zh-CN" sz="2800" dirty="0"/>
                  <a:t>时</a:t>
                </a:r>
                <a:r>
                  <a:rPr lang="en-US" altLang="zh-CN" sz="2800" dirty="0"/>
                  <a:t>,</a:t>
                </a:r>
                <a:r>
                  <a:rPr lang="zh-CN" altLang="zh-CN" sz="2800" dirty="0"/>
                  <a:t>被氧化的</a:t>
                </a:r>
                <a:r>
                  <a:rPr lang="en-US" altLang="zh-CN" sz="2800" dirty="0"/>
                  <a:t>P</a:t>
                </a:r>
                <a:r>
                  <a:rPr lang="zh-CN" altLang="zh-CN" sz="2800" dirty="0"/>
                  <a:t>的物质的量为</a:t>
                </a:r>
                <a:r>
                  <a:rPr lang="en-US" altLang="zh-CN" sz="2800" i="1" dirty="0"/>
                  <a:t>y</a:t>
                </a:r>
                <a:r>
                  <a:rPr lang="en-US" altLang="zh-CN" sz="2800" dirty="0"/>
                  <a:t>,</a:t>
                </a:r>
                <a:r>
                  <a:rPr lang="zh-CN" altLang="zh-CN" sz="2800" dirty="0"/>
                  <a:t>根据得失电子守恒得</a:t>
                </a:r>
                <a:r>
                  <a:rPr lang="en-US" altLang="zh-CN" sz="2800" dirty="0"/>
                  <a:t>:7.5 </a:t>
                </a:r>
                <a:r>
                  <a:rPr lang="en-US" altLang="zh-CN" sz="2800" dirty="0" err="1"/>
                  <a:t>mol</a:t>
                </a:r>
                <a:r>
                  <a:rPr lang="en-US" altLang="zh-CN" sz="2800" dirty="0"/>
                  <a:t>×(2-1)=</a:t>
                </a:r>
                <a:r>
                  <a:rPr lang="en-US" altLang="zh-CN" sz="2800" i="1" dirty="0"/>
                  <a:t>x</a:t>
                </a:r>
                <a:r>
                  <a:rPr lang="en-US" altLang="zh-CN" sz="2800" dirty="0"/>
                  <a:t>·(5-0)                              </a:t>
                </a:r>
                <a:r>
                  <a:rPr lang="en-US" altLang="zh-CN" sz="2800" i="1" dirty="0"/>
                  <a:t>x</a:t>
                </a:r>
                <a:r>
                  <a:rPr lang="en-US" altLang="zh-CN" sz="2800" dirty="0"/>
                  <a:t>=1.5 </a:t>
                </a:r>
                <a:r>
                  <a:rPr lang="en-US" altLang="zh-CN" sz="2800" dirty="0" err="1"/>
                  <a:t>mol</a:t>
                </a:r>
                <a:endParaRPr lang="zh-CN" altLang="zh-CN" sz="2800" dirty="0"/>
              </a:p>
              <a:p>
                <a:pPr>
                  <a:lnSpc>
                    <a:spcPct val="150000"/>
                  </a:lnSpc>
                </a:pPr>
                <a:r>
                  <a:rPr lang="en-US" altLang="zh-CN" sz="2800" dirty="0"/>
                  <a:t>1 mol×3×(2-1)+1 </a:t>
                </a:r>
                <a:r>
                  <a:rPr lang="en-US" altLang="zh-CN" sz="2800" dirty="0" err="1"/>
                  <a:t>mol</a:t>
                </a:r>
                <a:r>
                  <a:rPr lang="en-US" altLang="zh-CN" sz="2800" dirty="0"/>
                  <a:t>×[0-(-3)]=</a:t>
                </a:r>
                <a:r>
                  <a:rPr lang="en-US" altLang="zh-CN" sz="2800" i="1" dirty="0"/>
                  <a:t>y</a:t>
                </a:r>
                <a:r>
                  <a:rPr lang="en-US" altLang="zh-CN" sz="2800" dirty="0"/>
                  <a:t>·(5-0)                   </a:t>
                </a:r>
                <a:r>
                  <a:rPr lang="en-US" altLang="zh-CN" sz="2800" i="1" dirty="0"/>
                  <a:t>y</a:t>
                </a:r>
                <a:r>
                  <a:rPr lang="en-US" altLang="zh-CN" sz="2800" dirty="0"/>
                  <a:t>=1.2 </a:t>
                </a:r>
                <a:r>
                  <a:rPr lang="en-US" altLang="zh-CN" sz="2800" dirty="0" err="1"/>
                  <a:t>mol</a:t>
                </a:r>
                <a:endParaRPr lang="zh-CN" altLang="zh-CN" sz="2800" dirty="0"/>
              </a:p>
              <a:p>
                <a:pPr>
                  <a:lnSpc>
                    <a:spcPct val="150000"/>
                  </a:lnSpc>
                </a:pPr>
                <a:r>
                  <a:rPr lang="zh-CN" altLang="zh-CN" sz="2800" dirty="0"/>
                  <a:t>所以参加反应的</a:t>
                </a:r>
                <a:r>
                  <a:rPr lang="en-US" altLang="zh-CN" sz="2800" dirty="0"/>
                  <a:t>P</a:t>
                </a:r>
                <a:r>
                  <a:rPr lang="zh-CN" altLang="zh-CN" sz="2800" dirty="0"/>
                  <a:t>的物质的量为</a:t>
                </a:r>
                <a:r>
                  <a:rPr lang="en-US" altLang="zh-CN" sz="2800" dirty="0"/>
                  <a:t>1.2 mol+1 </a:t>
                </a:r>
                <a:r>
                  <a:rPr lang="en-US" altLang="zh-CN" sz="2800" dirty="0" err="1"/>
                  <a:t>mol</a:t>
                </a:r>
                <a:r>
                  <a:rPr lang="en-US" altLang="zh-CN" sz="2800" dirty="0"/>
                  <a:t>=2.2 </a:t>
                </a:r>
                <a:r>
                  <a:rPr lang="en-US" altLang="zh-CN" sz="2800" dirty="0" err="1"/>
                  <a:t>mol</a:t>
                </a:r>
                <a:r>
                  <a:rPr lang="zh-CN" altLang="zh-CN" sz="2800" dirty="0"/>
                  <a:t>。</a:t>
                </a:r>
              </a:p>
              <a:p>
                <a:pPr>
                  <a:lnSpc>
                    <a:spcPct val="150000"/>
                  </a:lnSpc>
                </a:pPr>
                <a:endParaRPr lang="zh-CN" altLang="zh-CN" sz="2800" dirty="0"/>
              </a:p>
            </p:txBody>
          </p:sp>
        </mc:Choice>
        <mc:Fallback xmlns="">
          <p:sp>
            <p:nvSpPr>
              <p:cNvPr id="16" name="矩形 15">
                <a:extLst>
                  <a:ext uri="{FF2B5EF4-FFF2-40B4-BE49-F238E27FC236}">
                    <a16:creationId xmlns:a16="http://schemas.microsoft.com/office/drawing/2014/main" xmlns:a14="http://schemas.microsoft.com/office/drawing/2010/main" xmlns="" id="{83BB3956-B276-4E51-9B8D-EAE31C800F08}"/>
                  </a:ext>
                </a:extLst>
              </p:cNvPr>
              <p:cNvSpPr>
                <a:spLocks noRot="1" noChangeAspect="1" noMove="1" noResize="1" noEditPoints="1" noAdjustHandles="1" noChangeArrowheads="1" noChangeShapeType="1" noTextEdit="1"/>
              </p:cNvSpPr>
              <p:nvPr/>
            </p:nvSpPr>
            <p:spPr>
              <a:xfrm>
                <a:off x="290315" y="603772"/>
                <a:ext cx="11683972" cy="4917244"/>
              </a:xfrm>
              <a:prstGeom prst="rect">
                <a:avLst/>
              </a:prstGeom>
              <a:blipFill rotWithShape="1">
                <a:blip r:embed="rId2"/>
                <a:stretch>
                  <a:fillRect l="-1096" r="-313"/>
                </a:stretch>
              </a:blipFill>
            </p:spPr>
            <p:txBody>
              <a:bodyPr/>
              <a:lstStyle/>
              <a:p>
                <a:r>
                  <a:rPr lang="zh-CN" altLang="en-US">
                    <a:noFill/>
                  </a:rPr>
                  <a:t> </a:t>
                </a:r>
              </a:p>
            </p:txBody>
          </p:sp>
        </mc:Fallback>
      </mc:AlternateContent>
      <p:pic>
        <p:nvPicPr>
          <p:cNvPr id="22" name="图片 21">
            <a:extLst>
              <a:ext uri="{FF2B5EF4-FFF2-40B4-BE49-F238E27FC236}">
                <a16:creationId xmlns="" xmlns:a16="http://schemas.microsoft.com/office/drawing/2014/main" id="{FF6B255E-C0D9-4D7D-9B5D-1D28D17FBC64}"/>
              </a:ext>
            </a:extLst>
          </p:cNvPr>
          <p:cNvPicPr/>
          <p:nvPr/>
        </p:nvPicPr>
        <p:blipFill>
          <a:blip r:embed="rId3"/>
          <a:stretch>
            <a:fillRect/>
          </a:stretch>
        </p:blipFill>
        <p:spPr>
          <a:xfrm>
            <a:off x="3545707" y="963905"/>
            <a:ext cx="483144" cy="483144"/>
          </a:xfrm>
          <a:prstGeom prst="rect">
            <a:avLst/>
          </a:prstGeom>
        </p:spPr>
      </p:pic>
      <p:pic>
        <p:nvPicPr>
          <p:cNvPr id="23" name="图片 22">
            <a:extLst>
              <a:ext uri="{FF2B5EF4-FFF2-40B4-BE49-F238E27FC236}">
                <a16:creationId xmlns="" xmlns:a16="http://schemas.microsoft.com/office/drawing/2014/main" id="{19695355-0C3C-475C-A933-F08EAB215B14}"/>
              </a:ext>
            </a:extLst>
          </p:cNvPr>
          <p:cNvPicPr/>
          <p:nvPr/>
        </p:nvPicPr>
        <p:blipFill>
          <a:blip r:embed="rId3"/>
          <a:stretch>
            <a:fillRect/>
          </a:stretch>
        </p:blipFill>
        <p:spPr>
          <a:xfrm>
            <a:off x="5489928" y="980412"/>
            <a:ext cx="483144" cy="483144"/>
          </a:xfrm>
          <a:prstGeom prst="rect">
            <a:avLst/>
          </a:prstGeom>
        </p:spPr>
      </p:pic>
      <p:pic>
        <p:nvPicPr>
          <p:cNvPr id="24" name="图片 23">
            <a:extLst>
              <a:ext uri="{FF2B5EF4-FFF2-40B4-BE49-F238E27FC236}">
                <a16:creationId xmlns="" xmlns:a16="http://schemas.microsoft.com/office/drawing/2014/main" id="{F5A2BC74-F95C-4BCA-BC71-461AD6A50F08}"/>
              </a:ext>
            </a:extLst>
          </p:cNvPr>
          <p:cNvPicPr/>
          <p:nvPr/>
        </p:nvPicPr>
        <p:blipFill>
          <a:blip r:embed="rId3"/>
          <a:stretch>
            <a:fillRect/>
          </a:stretch>
        </p:blipFill>
        <p:spPr>
          <a:xfrm>
            <a:off x="8372024" y="963905"/>
            <a:ext cx="483144" cy="483144"/>
          </a:xfrm>
          <a:prstGeom prst="rect">
            <a:avLst/>
          </a:prstGeom>
        </p:spPr>
      </p:pic>
    </p:spTree>
    <p:extLst>
      <p:ext uri="{BB962C8B-B14F-4D97-AF65-F5344CB8AC3E}">
        <p14:creationId xmlns:p14="http://schemas.microsoft.com/office/powerpoint/2010/main" val="42629683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a:extLst>
              <a:ext uri="{FF2B5EF4-FFF2-40B4-BE49-F238E27FC236}">
                <a16:creationId xmlns="" xmlns:a16="http://schemas.microsoft.com/office/drawing/2014/main" id="{1E172E33-CB6B-44DC-92E7-AA78AC2A2B24}"/>
              </a:ext>
            </a:extLst>
          </p:cNvPr>
          <p:cNvSpPr/>
          <p:nvPr/>
        </p:nvSpPr>
        <p:spPr>
          <a:xfrm>
            <a:off x="424541" y="905201"/>
            <a:ext cx="11406652" cy="397031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11    </a:t>
            </a:r>
            <a:r>
              <a:rPr lang="en-US" altLang="zh-CN" sz="2800" dirty="0" smtClean="0"/>
              <a:t>[</a:t>
            </a:r>
            <a:r>
              <a:rPr lang="zh-CN" altLang="zh-CN" sz="2800" dirty="0"/>
              <a:t>多步反应得失电子守恒</a:t>
            </a:r>
            <a:r>
              <a:rPr lang="en-US" altLang="zh-CN" sz="2800" dirty="0"/>
              <a:t>]</a:t>
            </a:r>
            <a:r>
              <a:rPr lang="zh-CN" altLang="zh-CN" sz="2800" dirty="0"/>
              <a:t>取质量为</a:t>
            </a:r>
            <a:r>
              <a:rPr lang="en-US" altLang="zh-CN" sz="2800" i="1" dirty="0"/>
              <a:t>x</a:t>
            </a:r>
            <a:r>
              <a:rPr lang="zh-CN" altLang="zh-CN" sz="2800" dirty="0"/>
              <a:t>的铜镁合金完全溶于浓硝酸中</a:t>
            </a:r>
            <a:r>
              <a:rPr lang="en-US" altLang="zh-CN" sz="2800" dirty="0"/>
              <a:t>,</a:t>
            </a:r>
            <a:r>
              <a:rPr lang="zh-CN" altLang="zh-CN" sz="2800" dirty="0"/>
              <a:t>反应过程中硝酸被还原只产生</a:t>
            </a:r>
            <a:r>
              <a:rPr lang="en-US" altLang="zh-CN" sz="2800" dirty="0"/>
              <a:t>0.4 </a:t>
            </a:r>
            <a:r>
              <a:rPr lang="en-US" altLang="zh-CN" sz="2800" dirty="0" err="1"/>
              <a:t>mol</a:t>
            </a:r>
            <a:r>
              <a:rPr lang="zh-CN" altLang="zh-CN" sz="2800" dirty="0"/>
              <a:t>的</a:t>
            </a:r>
            <a:r>
              <a:rPr lang="en-US" altLang="zh-CN" sz="2800" dirty="0"/>
              <a:t>NO</a:t>
            </a:r>
            <a:r>
              <a:rPr lang="en-US" altLang="zh-CN" sz="2800" baseline="-25000" dirty="0"/>
              <a:t>2</a:t>
            </a:r>
            <a:r>
              <a:rPr lang="zh-CN" altLang="zh-CN" sz="2800" dirty="0"/>
              <a:t>气体和</a:t>
            </a:r>
            <a:r>
              <a:rPr lang="en-US" altLang="zh-CN" sz="2800" dirty="0"/>
              <a:t>0.03 </a:t>
            </a:r>
            <a:r>
              <a:rPr lang="en-US" altLang="zh-CN" sz="2800" dirty="0" err="1"/>
              <a:t>mol</a:t>
            </a:r>
            <a:r>
              <a:rPr lang="zh-CN" altLang="zh-CN" sz="2800" dirty="0"/>
              <a:t>的</a:t>
            </a:r>
            <a:r>
              <a:rPr lang="en-US" altLang="zh-CN" sz="2800" dirty="0"/>
              <a:t>N</a:t>
            </a:r>
            <a:r>
              <a:rPr lang="en-US" altLang="zh-CN" sz="2800" baseline="-25000" dirty="0"/>
              <a:t>2</a:t>
            </a:r>
            <a:r>
              <a:rPr lang="en-US" altLang="zh-CN" sz="2800" dirty="0"/>
              <a:t>O</a:t>
            </a:r>
            <a:r>
              <a:rPr lang="en-US" altLang="zh-CN" sz="2800" baseline="-25000" dirty="0"/>
              <a:t>4</a:t>
            </a:r>
            <a:r>
              <a:rPr lang="zh-CN" altLang="zh-CN" sz="2800" dirty="0"/>
              <a:t>气体</a:t>
            </a:r>
            <a:r>
              <a:rPr lang="en-US" altLang="zh-CN" sz="2800" dirty="0"/>
              <a:t>,</a:t>
            </a:r>
            <a:r>
              <a:rPr lang="zh-CN" altLang="zh-CN" sz="2800" dirty="0"/>
              <a:t>在反应后的溶液中加入足量的氢氧化钠溶液</a:t>
            </a:r>
            <a:r>
              <a:rPr lang="en-US" altLang="zh-CN" sz="2800" dirty="0"/>
              <a:t>,</a:t>
            </a:r>
            <a:r>
              <a:rPr lang="zh-CN" altLang="zh-CN" sz="2800" dirty="0"/>
              <a:t>生成沉淀质量为</a:t>
            </a:r>
            <a:r>
              <a:rPr lang="en-US" altLang="zh-CN" sz="2800" dirty="0"/>
              <a:t>17.02 g</a:t>
            </a:r>
            <a:r>
              <a:rPr lang="zh-CN" altLang="zh-CN" sz="2800" dirty="0"/>
              <a:t>。则</a:t>
            </a:r>
            <a:r>
              <a:rPr lang="en-US" altLang="zh-CN" sz="2800" i="1" dirty="0"/>
              <a:t>x</a:t>
            </a:r>
            <a:r>
              <a:rPr lang="zh-CN" altLang="zh-CN" sz="2800" dirty="0"/>
              <a:t>等于</a:t>
            </a:r>
          </a:p>
          <a:p>
            <a:pPr>
              <a:lnSpc>
                <a:spcPct val="150000"/>
              </a:lnSpc>
            </a:pPr>
            <a:r>
              <a:rPr lang="en-US" altLang="zh-CN" sz="2800" dirty="0"/>
              <a:t>A.8.64 g	B.9.20 g</a:t>
            </a:r>
            <a:endParaRPr lang="zh-CN" altLang="zh-CN" sz="2800" dirty="0"/>
          </a:p>
          <a:p>
            <a:pPr>
              <a:lnSpc>
                <a:spcPct val="150000"/>
              </a:lnSpc>
            </a:pPr>
            <a:r>
              <a:rPr lang="en-US" altLang="zh-CN" sz="2800" dirty="0"/>
              <a:t>C.9.00 g	D.9.44 g</a:t>
            </a:r>
            <a:endParaRPr lang="zh-CN" altLang="zh-CN" sz="2800" dirty="0"/>
          </a:p>
        </p:txBody>
      </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39898964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 xmlns:a16="http://schemas.microsoft.com/office/drawing/2014/main" id="{C53859DB-5A48-44E0-B2E7-541208D53BEE}"/>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
        <p:nvSpPr>
          <p:cNvPr id="17" name="矩形 16">
            <a:extLst>
              <a:ext uri="{FF2B5EF4-FFF2-40B4-BE49-F238E27FC236}">
                <a16:creationId xmlns="" xmlns:a16="http://schemas.microsoft.com/office/drawing/2014/main" id="{BD9FEB88-8398-4C48-836F-A77D43DA6CA0}"/>
              </a:ext>
            </a:extLst>
          </p:cNvPr>
          <p:cNvSpPr/>
          <p:nvPr/>
        </p:nvSpPr>
        <p:spPr>
          <a:xfrm>
            <a:off x="290314" y="264586"/>
            <a:ext cx="11723911" cy="662233"/>
          </a:xfrm>
          <a:prstGeom prst="rect">
            <a:avLst/>
          </a:prstGeom>
        </p:spPr>
        <p:txBody>
          <a:bodyPr wrap="square">
            <a:spAutoFit/>
          </a:bodyPr>
          <a:lstStyle/>
          <a:p>
            <a:pPr>
              <a:lnSpc>
                <a:spcPct val="150000"/>
              </a:lnSpc>
            </a:pPr>
            <a:r>
              <a:rPr lang="zh-CN" altLang="zh-CN" sz="2800" b="1"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endParaRPr lang="zh-CN" altLang="zh-CN" sz="2800" dirty="0"/>
          </a:p>
        </p:txBody>
      </p:sp>
      <p:sp>
        <p:nvSpPr>
          <p:cNvPr id="20" name="矩形 19">
            <a:extLst>
              <a:ext uri="{FF2B5EF4-FFF2-40B4-BE49-F238E27FC236}">
                <a16:creationId xmlns="" xmlns:a16="http://schemas.microsoft.com/office/drawing/2014/main" id="{18DB1FB1-4FC5-416B-9AE9-B34E72422EDE}"/>
              </a:ext>
            </a:extLst>
          </p:cNvPr>
          <p:cNvSpPr/>
          <p:nvPr/>
        </p:nvSpPr>
        <p:spPr>
          <a:xfrm>
            <a:off x="332516" y="5335432"/>
            <a:ext cx="3133271"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endPar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 xmlns:a16="http://schemas.microsoft.com/office/drawing/2014/main" id="{08259E1D-B1B5-4A98-8D13-BBA6DAF50675}"/>
              </a:ext>
            </a:extLst>
          </p:cNvPr>
          <p:cNvSpPr/>
          <p:nvPr/>
        </p:nvSpPr>
        <p:spPr>
          <a:xfrm>
            <a:off x="1651978" y="5305775"/>
            <a:ext cx="1684996" cy="661207"/>
          </a:xfrm>
          <a:prstGeom prst="rect">
            <a:avLst/>
          </a:prstGeom>
        </p:spPr>
        <p:txBody>
          <a:bodyPr wrap="square">
            <a:spAutoFit/>
          </a:bodyPr>
          <a:lstStyle/>
          <a:p>
            <a:pPr>
              <a:lnSpc>
                <a:spcPct val="150000"/>
              </a:lnSpc>
            </a:pPr>
            <a:r>
              <a:rPr lang="en-US" altLang="zh-CN" sz="2800" dirty="0"/>
              <a:t>B</a:t>
            </a:r>
            <a:endParaRPr lang="zh-CN" altLang="zh-CN" sz="2800" dirty="0"/>
          </a:p>
        </p:txBody>
      </p:sp>
      <p:sp>
        <p:nvSpPr>
          <p:cNvPr id="16" name="矩形 15">
            <a:extLst>
              <a:ext uri="{FF2B5EF4-FFF2-40B4-BE49-F238E27FC236}">
                <a16:creationId xmlns="" xmlns:a16="http://schemas.microsoft.com/office/drawing/2014/main" id="{83BB3956-B276-4E51-9B8D-EAE31C800F08}"/>
              </a:ext>
            </a:extLst>
          </p:cNvPr>
          <p:cNvSpPr/>
          <p:nvPr/>
        </p:nvSpPr>
        <p:spPr>
          <a:xfrm>
            <a:off x="290315" y="889522"/>
            <a:ext cx="11683972" cy="662233"/>
          </a:xfrm>
          <a:prstGeom prst="rect">
            <a:avLst/>
          </a:prstGeom>
        </p:spPr>
        <p:txBody>
          <a:bodyPr wrap="square">
            <a:spAutoFit/>
          </a:bodyPr>
          <a:lstStyle/>
          <a:p>
            <a:pPr>
              <a:lnSpc>
                <a:spcPct val="150000"/>
              </a:lnSpc>
            </a:pPr>
            <a:r>
              <a:rPr lang="zh-CN" altLang="zh-CN" sz="2800" dirty="0" smtClean="0"/>
              <a:t>反应流程为</a:t>
            </a:r>
            <a:endParaRPr lang="zh-CN" altLang="zh-CN" sz="2800" dirty="0"/>
          </a:p>
        </p:txBody>
      </p:sp>
      <mc:AlternateContent xmlns:mc="http://schemas.openxmlformats.org/markup-compatibility/2006" xmlns:a14="http://schemas.microsoft.com/office/drawing/2010/main">
        <mc:Choice Requires="a14">
          <p:sp>
            <p:nvSpPr>
              <p:cNvPr id="2" name="矩形 1">
                <a:extLst>
                  <a:ext uri="{FF2B5EF4-FFF2-40B4-BE49-F238E27FC236}">
                    <a16:creationId xmlns="" xmlns:a16="http://schemas.microsoft.com/office/drawing/2014/main" id="{C5633931-8A8C-47D2-B551-49968AC3D63E}"/>
                  </a:ext>
                </a:extLst>
              </p:cNvPr>
              <p:cNvSpPr/>
              <p:nvPr/>
            </p:nvSpPr>
            <p:spPr>
              <a:xfrm>
                <a:off x="2536707" y="1109900"/>
                <a:ext cx="897875" cy="8219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800" i="1">
                              <a:latin typeface="Cambria Math" panose="02040503050406030204" pitchFamily="18" charset="0"/>
                            </a:rPr>
                          </m:ctrlPr>
                        </m:dPr>
                        <m:e>
                          <m:m>
                            <m:mPr>
                              <m:plcHide m:val="on"/>
                              <m:mcs>
                                <m:mc>
                                  <m:mcPr>
                                    <m:count m:val="1"/>
                                    <m:mcJc m:val="center"/>
                                  </m:mcPr>
                                </m:mc>
                              </m:mcs>
                              <m:ctrlPr>
                                <a:rPr lang="zh-CN" altLang="en-US" sz="2800" i="1">
                                  <a:latin typeface="Cambria Math" panose="02040503050406030204" pitchFamily="18" charset="0"/>
                                </a:rPr>
                              </m:ctrlPr>
                            </m:mPr>
                            <m:mr>
                              <m:e>
                                <m:r>
                                  <m:rPr>
                                    <m:sty m:val="p"/>
                                  </m:rPr>
                                  <a:rPr lang="zh-CN" altLang="en-US" sz="2800">
                                    <a:latin typeface="Cambria Math" panose="02040503050406030204" pitchFamily="18" charset="0"/>
                                  </a:rPr>
                                  <m:t>M</m:t>
                                </m:r>
                                <m:r>
                                  <m:rPr>
                                    <m:sty m:val="p"/>
                                  </m:rPr>
                                  <a:rPr lang="zh-CN" altLang="en-US" sz="2800" i="0">
                                    <a:latin typeface="Cambria Math" panose="02040503050406030204" pitchFamily="18" charset="0"/>
                                  </a:rPr>
                                  <m:t>g</m:t>
                                </m:r>
                              </m:e>
                            </m:mr>
                            <m:mr>
                              <m:e>
                                <m:r>
                                  <m:rPr>
                                    <m:sty m:val="p"/>
                                  </m:rPr>
                                  <a:rPr lang="zh-CN" altLang="en-US" sz="2800" i="0">
                                    <a:latin typeface="Cambria Math" panose="02040503050406030204" pitchFamily="18" charset="0"/>
                                  </a:rPr>
                                  <m:t>Cu</m:t>
                                </m:r>
                              </m:e>
                            </m:mr>
                          </m:m>
                        </m:e>
                      </m:d>
                    </m:oMath>
                  </m:oMathPara>
                </a14:m>
                <a:endParaRPr lang="zh-CN" altLang="en-US" sz="2800" dirty="0">
                  <a:latin typeface="Times New Roman" panose="02020603050405020304" pitchFamily="18" charset="0"/>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C5633931-8A8C-47D2-B551-49968AC3D63E}"/>
                  </a:ext>
                </a:extLst>
              </p:cNvPr>
              <p:cNvSpPr>
                <a:spLocks noRot="1" noChangeAspect="1" noMove="1" noResize="1" noEditPoints="1" noAdjustHandles="1" noChangeArrowheads="1" noChangeShapeType="1" noTextEdit="1"/>
              </p:cNvSpPr>
              <p:nvPr/>
            </p:nvSpPr>
            <p:spPr>
              <a:xfrm>
                <a:off x="2536707" y="1109900"/>
                <a:ext cx="897875" cy="821956"/>
              </a:xfrm>
              <a:prstGeom prst="rect">
                <a:avLst/>
              </a:prstGeom>
              <a:blipFill>
                <a:blip r:embed="rId2"/>
                <a:stretch>
                  <a:fillRect/>
                </a:stretch>
              </a:blipFill>
            </p:spPr>
            <p:txBody>
              <a:bodyPr/>
              <a:lstStyle/>
              <a:p>
                <a:r>
                  <a:rPr lang="zh-CN" altLang="en-US">
                    <a:noFill/>
                  </a:rPr>
                  <a:t> </a:t>
                </a:r>
              </a:p>
            </p:txBody>
          </p:sp>
        </mc:Fallback>
      </mc:AlternateContent>
      <p:pic>
        <p:nvPicPr>
          <p:cNvPr id="19" name="图片 18">
            <a:extLst>
              <a:ext uri="{FF2B5EF4-FFF2-40B4-BE49-F238E27FC236}">
                <a16:creationId xmlns="" xmlns:a16="http://schemas.microsoft.com/office/drawing/2014/main" id="{3FFDA454-2A36-464B-9F82-07C2E8B1CC0D}"/>
              </a:ext>
            </a:extLst>
          </p:cNvPr>
          <p:cNvPicPr/>
          <p:nvPr/>
        </p:nvPicPr>
        <p:blipFill>
          <a:blip r:embed="rId3"/>
          <a:stretch>
            <a:fillRect/>
          </a:stretch>
        </p:blipFill>
        <p:spPr>
          <a:xfrm>
            <a:off x="3435350" y="1181100"/>
            <a:ext cx="1384139" cy="533400"/>
          </a:xfrm>
          <a:prstGeom prst="rect">
            <a:avLst/>
          </a:prstGeom>
        </p:spPr>
      </p:pic>
      <p:pic>
        <p:nvPicPr>
          <p:cNvPr id="25" name="图片 24">
            <a:extLst>
              <a:ext uri="{FF2B5EF4-FFF2-40B4-BE49-F238E27FC236}">
                <a16:creationId xmlns="" xmlns:a16="http://schemas.microsoft.com/office/drawing/2014/main" id="{C4118F4D-131A-48D4-A029-DAFF0416067A}"/>
              </a:ext>
            </a:extLst>
          </p:cNvPr>
          <p:cNvPicPr/>
          <p:nvPr/>
        </p:nvPicPr>
        <p:blipFill>
          <a:blip r:embed="rId4"/>
          <a:stretch>
            <a:fillRect/>
          </a:stretch>
        </p:blipFill>
        <p:spPr>
          <a:xfrm>
            <a:off x="4876799" y="752158"/>
            <a:ext cx="4195065" cy="1341755"/>
          </a:xfrm>
          <a:prstGeom prst="rect">
            <a:avLst/>
          </a:prstGeom>
        </p:spPr>
      </p:pic>
      <p:sp>
        <p:nvSpPr>
          <p:cNvPr id="3" name="矩形 2">
            <a:extLst>
              <a:ext uri="{FF2B5EF4-FFF2-40B4-BE49-F238E27FC236}">
                <a16:creationId xmlns="" xmlns:a16="http://schemas.microsoft.com/office/drawing/2014/main" id="{8E622D73-F182-42EA-AFCB-EB4A62BB0AD2}"/>
              </a:ext>
            </a:extLst>
          </p:cNvPr>
          <p:cNvSpPr/>
          <p:nvPr/>
        </p:nvSpPr>
        <p:spPr>
          <a:xfrm>
            <a:off x="400050" y="2449850"/>
            <a:ext cx="11430000" cy="2031325"/>
          </a:xfrm>
          <a:prstGeom prst="rect">
            <a:avLst/>
          </a:prstGeom>
        </p:spPr>
        <p:txBody>
          <a:bodyPr wrap="square">
            <a:spAutoFit/>
          </a:bodyPr>
          <a:lstStyle/>
          <a:p>
            <a:pPr>
              <a:lnSpc>
                <a:spcPct val="150000"/>
              </a:lnSpc>
              <a:spcAft>
                <a:spcPts val="0"/>
              </a:spcAft>
            </a:pP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可知</a:t>
            </a:r>
            <a:r>
              <a:rPr lang="en-US" altLang="zh-CN" sz="2800" i="1"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x</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=17.02 g-</a:t>
            </a:r>
            <a:r>
              <a:rPr lang="en-US" altLang="zh-CN" sz="2800" i="1"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m</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(OH</a:t>
            </a:r>
            <a:r>
              <a:rPr lang="en-US" altLang="zh-CN" sz="2800" baseline="30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而</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OH</a:t>
            </a:r>
            <a:r>
              <a:rPr lang="en-US" altLang="zh-CN" sz="2800" baseline="30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的物质的量等于镁、铜失电子的物质的量</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等于浓</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HNO</a:t>
            </a:r>
            <a:r>
              <a:rPr lang="en-US" altLang="zh-CN" sz="2800" baseline="-25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3</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得电子的物质的量</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即</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i="1"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n</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(OH</a:t>
            </a:r>
            <a:r>
              <a:rPr lang="en-US" altLang="zh-CN" sz="2800" baseline="30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)=0.4 mol×1+0.03 mol×2×1=0.46 </a:t>
            </a:r>
            <a:r>
              <a:rPr lang="en-US" altLang="zh-CN" sz="2800" dirty="0" err="1">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mol</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所以 </a:t>
            </a:r>
            <a:r>
              <a:rPr lang="en-US" altLang="zh-CN" sz="2800" i="1"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x</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=17.02 g-0.46 mol×17 g·mol</a:t>
            </a:r>
            <a:r>
              <a:rPr lang="en-US" altLang="zh-CN" sz="2800" baseline="300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-1</a:t>
            </a:r>
            <a:r>
              <a:rPr lang="en-US"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=9.20 g</a:t>
            </a:r>
            <a:r>
              <a:rPr lang="zh-CN" altLang="zh-CN" sz="2800" dirty="0">
                <a:solidFill>
                  <a:srgbClr val="000000"/>
                </a:solidFill>
                <a:latin typeface="Times New Roman" panose="02020603050405020304" pitchFamily="18" charset="0"/>
                <a:ea typeface="微软雅黑" panose="020B0503020204020204" pitchFamily="82" charset="2"/>
                <a:cs typeface="Times New Roman" panose="02020603050405020304" pitchFamily="18" charset="0"/>
              </a:rPr>
              <a:t>。</a:t>
            </a:r>
          </a:p>
        </p:txBody>
      </p:sp>
    </p:spTree>
    <p:extLst>
      <p:ext uri="{BB962C8B-B14F-4D97-AF65-F5344CB8AC3E}">
        <p14:creationId xmlns:p14="http://schemas.microsoft.com/office/powerpoint/2010/main" val="39494450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666749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易错</a:t>
            </a:r>
            <a:r>
              <a:rPr lang="en-US" altLang="zh-CN" sz="2800" dirty="0">
                <a:solidFill>
                  <a:srgbClr val="DA251C"/>
                </a:solidFill>
              </a:rPr>
              <a:t>  </a:t>
            </a:r>
            <a:r>
              <a:rPr lang="zh-CN" altLang="zh-CN" sz="2800" dirty="0">
                <a:solidFill>
                  <a:srgbClr val="DA251C"/>
                </a:solidFill>
              </a:rPr>
              <a:t>走出氧化还原反应概念的五个误区</a:t>
            </a:r>
          </a:p>
        </p:txBody>
      </p:sp>
      <p:sp>
        <p:nvSpPr>
          <p:cNvPr id="10" name="矩形 9">
            <a:extLst>
              <a:ext uri="{FF2B5EF4-FFF2-40B4-BE49-F238E27FC236}">
                <a16:creationId xmlns="" xmlns:a16="http://schemas.microsoft.com/office/drawing/2014/main" id="{DD8290D9-B471-404B-A50B-343B9A287B38}"/>
              </a:ext>
            </a:extLst>
          </p:cNvPr>
          <p:cNvSpPr/>
          <p:nvPr/>
        </p:nvSpPr>
        <p:spPr>
          <a:xfrm>
            <a:off x="268514" y="757405"/>
            <a:ext cx="11675836" cy="662233"/>
          </a:xfrm>
          <a:prstGeom prst="rect">
            <a:avLst/>
          </a:prstGeom>
        </p:spPr>
        <p:txBody>
          <a:bodyPr wrap="square">
            <a:spAutoFit/>
          </a:bodyPr>
          <a:lstStyle/>
          <a:p>
            <a:pPr>
              <a:lnSpc>
                <a:spcPct val="150000"/>
              </a:lnSpc>
            </a:pPr>
            <a:r>
              <a:rPr lang="zh-CN" altLang="zh-CN" sz="2800" b="1" dirty="0">
                <a:solidFill>
                  <a:srgbClr val="DA251C"/>
                </a:solidFill>
              </a:rPr>
              <a:t>易混易错</a:t>
            </a:r>
          </a:p>
        </p:txBody>
      </p:sp>
      <p:sp>
        <p:nvSpPr>
          <p:cNvPr id="8" name="矩形 7">
            <a:extLst>
              <a:ext uri="{FF2B5EF4-FFF2-40B4-BE49-F238E27FC236}">
                <a16:creationId xmlns="" xmlns:a16="http://schemas.microsoft.com/office/drawing/2014/main" id="{2CFCCFB8-F3A9-48C3-9A22-ABDEE829A9D7}"/>
              </a:ext>
            </a:extLst>
          </p:cNvPr>
          <p:cNvSpPr/>
          <p:nvPr/>
        </p:nvSpPr>
        <p:spPr>
          <a:xfrm>
            <a:off x="268514" y="1323463"/>
            <a:ext cx="11675836" cy="5262979"/>
          </a:xfrm>
          <a:prstGeom prst="rect">
            <a:avLst/>
          </a:prstGeom>
        </p:spPr>
        <p:txBody>
          <a:bodyPr wrap="square">
            <a:spAutoFit/>
          </a:bodyPr>
          <a:lstStyle/>
          <a:p>
            <a:pPr>
              <a:lnSpc>
                <a:spcPct val="150000"/>
              </a:lnSpc>
            </a:pPr>
            <a:r>
              <a:rPr lang="zh-CN" altLang="zh-CN" sz="2800" b="1" dirty="0"/>
              <a:t>误区一</a:t>
            </a:r>
            <a:r>
              <a:rPr lang="en-US" altLang="zh-CN" sz="2800" b="1" dirty="0"/>
              <a:t>:</a:t>
            </a:r>
            <a:r>
              <a:rPr lang="zh-CN" altLang="zh-CN" sz="2800" b="1" dirty="0"/>
              <a:t>某元素由化合态变为游离态时</a:t>
            </a:r>
            <a:r>
              <a:rPr lang="en-US" altLang="zh-CN" sz="2800" b="1" dirty="0"/>
              <a:t>,</a:t>
            </a:r>
            <a:r>
              <a:rPr lang="zh-CN" altLang="zh-CN" sz="2800" b="1" dirty="0"/>
              <a:t>该元素一定被还原。</a:t>
            </a:r>
          </a:p>
          <a:p>
            <a:pPr>
              <a:lnSpc>
                <a:spcPct val="150000"/>
              </a:lnSpc>
            </a:pPr>
            <a:r>
              <a:rPr lang="zh-CN" altLang="zh-CN" sz="2800" dirty="0"/>
              <a:t>某元素由化合态变为游离态时</a:t>
            </a:r>
            <a:r>
              <a:rPr lang="en-US" altLang="zh-CN" sz="2800" dirty="0"/>
              <a:t>,</a:t>
            </a:r>
            <a:r>
              <a:rPr lang="zh-CN" altLang="zh-CN" sz="2800" dirty="0"/>
              <a:t>该元素可能被还原</a:t>
            </a:r>
            <a:r>
              <a:rPr lang="en-US" altLang="zh-CN" sz="2800" dirty="0"/>
              <a:t>,</a:t>
            </a:r>
            <a:r>
              <a:rPr lang="zh-CN" altLang="zh-CN" sz="2800" dirty="0"/>
              <a:t>也可能被氧化。因为元素处于化合态时</a:t>
            </a:r>
            <a:r>
              <a:rPr lang="en-US" altLang="zh-CN" sz="2800" dirty="0"/>
              <a:t>,</a:t>
            </a:r>
            <a:r>
              <a:rPr lang="zh-CN" altLang="zh-CN" sz="2800" dirty="0"/>
              <a:t>其化合价可能为正</a:t>
            </a:r>
            <a:r>
              <a:rPr lang="en-US" altLang="zh-CN" sz="2800" dirty="0"/>
              <a:t>,</a:t>
            </a:r>
            <a:r>
              <a:rPr lang="zh-CN" altLang="zh-CN" sz="2800" dirty="0"/>
              <a:t>也可能为负。若元素化合价由负价变为</a:t>
            </a:r>
            <a:r>
              <a:rPr lang="en-US" altLang="zh-CN" sz="2800" dirty="0"/>
              <a:t>0,</a:t>
            </a:r>
            <a:r>
              <a:rPr lang="zh-CN" altLang="zh-CN" sz="2800" dirty="0"/>
              <a:t>则其被氧化</a:t>
            </a:r>
            <a:r>
              <a:rPr lang="en-US" altLang="zh-CN" sz="2800" dirty="0"/>
              <a:t>,</a:t>
            </a:r>
            <a:r>
              <a:rPr lang="zh-CN" altLang="zh-CN" sz="2800" dirty="0"/>
              <a:t>若元素化合价由正价变为</a:t>
            </a:r>
            <a:r>
              <a:rPr lang="en-US" altLang="zh-CN" sz="2800" dirty="0"/>
              <a:t>0,</a:t>
            </a:r>
            <a:r>
              <a:rPr lang="zh-CN" altLang="zh-CN" sz="2800" dirty="0"/>
              <a:t>则其被还原。</a:t>
            </a:r>
          </a:p>
          <a:p>
            <a:pPr>
              <a:lnSpc>
                <a:spcPct val="150000"/>
              </a:lnSpc>
            </a:pPr>
            <a:r>
              <a:rPr lang="zh-CN" altLang="zh-CN" sz="2800" b="1" dirty="0"/>
              <a:t>误区二</a:t>
            </a:r>
            <a:r>
              <a:rPr lang="en-US" altLang="zh-CN" sz="2800" b="1" dirty="0"/>
              <a:t>:</a:t>
            </a:r>
            <a:r>
              <a:rPr lang="zh-CN" altLang="zh-CN" sz="2800" b="1" dirty="0"/>
              <a:t>在氧化还原反应中</a:t>
            </a:r>
            <a:r>
              <a:rPr lang="en-US" altLang="zh-CN" sz="2800" b="1" dirty="0"/>
              <a:t>,</a:t>
            </a:r>
            <a:r>
              <a:rPr lang="zh-CN" altLang="zh-CN" sz="2800" b="1" dirty="0"/>
              <a:t>非金属单质一定只作氧化剂。 </a:t>
            </a:r>
          </a:p>
          <a:p>
            <a:pPr>
              <a:lnSpc>
                <a:spcPct val="150000"/>
              </a:lnSpc>
            </a:pPr>
            <a:r>
              <a:rPr lang="zh-CN" altLang="zh-CN" sz="2800" dirty="0"/>
              <a:t>在氧化还原反应中</a:t>
            </a:r>
            <a:r>
              <a:rPr lang="en-US" altLang="zh-CN" sz="2800" dirty="0"/>
              <a:t>,</a:t>
            </a:r>
            <a:r>
              <a:rPr lang="zh-CN" altLang="zh-CN" sz="2800" dirty="0"/>
              <a:t>非金属单质不一定只作氧化剂</a:t>
            </a:r>
            <a:r>
              <a:rPr lang="en-US" altLang="zh-CN" sz="2800" dirty="0"/>
              <a:t>,</a:t>
            </a:r>
            <a:r>
              <a:rPr lang="zh-CN" altLang="zh-CN" sz="2800" dirty="0"/>
              <a:t>大部分非金属单质往往既具有氧化性又具有还原性</a:t>
            </a:r>
            <a:r>
              <a:rPr lang="en-US" altLang="zh-CN" sz="2800" dirty="0"/>
              <a:t>,</a:t>
            </a:r>
            <a:r>
              <a:rPr lang="zh-CN" altLang="zh-CN" sz="2800" dirty="0"/>
              <a:t>只是以氧化性为主。如在反应</a:t>
            </a:r>
            <a:endParaRPr lang="en-US" altLang="zh-CN" sz="2800" dirty="0"/>
          </a:p>
          <a:p>
            <a:pPr>
              <a:lnSpc>
                <a:spcPct val="150000"/>
              </a:lnSpc>
            </a:pPr>
            <a:r>
              <a:rPr lang="en-US" altLang="zh-CN" sz="2800" dirty="0"/>
              <a:t>Cl</a:t>
            </a:r>
            <a:r>
              <a:rPr lang="en-US" altLang="zh-CN" sz="2800" baseline="-25000" dirty="0"/>
              <a:t>2</a:t>
            </a:r>
            <a:r>
              <a:rPr lang="en-US" altLang="zh-CN" sz="2800" dirty="0"/>
              <a:t>+2NaOH         NaCl+NaClO+H</a:t>
            </a:r>
            <a:r>
              <a:rPr lang="en-US" altLang="zh-CN" sz="2800" baseline="-25000" dirty="0"/>
              <a:t>2</a:t>
            </a:r>
            <a:r>
              <a:rPr lang="en-US" altLang="zh-CN" sz="2800" dirty="0"/>
              <a:t>O</a:t>
            </a:r>
            <a:r>
              <a:rPr lang="zh-CN" altLang="zh-CN" sz="2800" dirty="0"/>
              <a:t>中</a:t>
            </a:r>
            <a:r>
              <a:rPr lang="en-US" altLang="zh-CN" sz="2800" dirty="0"/>
              <a:t>,Cl</a:t>
            </a:r>
            <a:r>
              <a:rPr lang="en-US" altLang="zh-CN" sz="2800" baseline="-25000" dirty="0"/>
              <a:t>2</a:t>
            </a:r>
            <a:r>
              <a:rPr lang="zh-CN" altLang="zh-CN" sz="2800" dirty="0"/>
              <a:t>既表现氧化性又表现还原性。</a:t>
            </a:r>
          </a:p>
        </p:txBody>
      </p:sp>
      <p:pic>
        <p:nvPicPr>
          <p:cNvPr id="9" name="图片 8">
            <a:extLst>
              <a:ext uri="{FF2B5EF4-FFF2-40B4-BE49-F238E27FC236}">
                <a16:creationId xmlns="" xmlns:a16="http://schemas.microsoft.com/office/drawing/2014/main" id="{77B9A288-71DF-48FF-93D5-472694643618}"/>
              </a:ext>
            </a:extLst>
          </p:cNvPr>
          <p:cNvPicPr/>
          <p:nvPr/>
        </p:nvPicPr>
        <p:blipFill>
          <a:blip r:embed="rId2"/>
          <a:stretch>
            <a:fillRect/>
          </a:stretch>
        </p:blipFill>
        <p:spPr>
          <a:xfrm>
            <a:off x="2213072" y="6011109"/>
            <a:ext cx="611286" cy="347281"/>
          </a:xfrm>
          <a:prstGeom prst="rect">
            <a:avLst/>
          </a:prstGeom>
        </p:spPr>
      </p:pic>
    </p:spTree>
    <p:extLst>
      <p:ext uri="{BB962C8B-B14F-4D97-AF65-F5344CB8AC3E}">
        <p14:creationId xmlns:p14="http://schemas.microsoft.com/office/powerpoint/2010/main" val="554143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2CFCCFB8-F3A9-48C3-9A22-ABDEE829A9D7}"/>
              </a:ext>
            </a:extLst>
          </p:cNvPr>
          <p:cNvSpPr/>
          <p:nvPr/>
        </p:nvSpPr>
        <p:spPr>
          <a:xfrm>
            <a:off x="268514" y="751963"/>
            <a:ext cx="11675836" cy="5262979"/>
          </a:xfrm>
          <a:prstGeom prst="rect">
            <a:avLst/>
          </a:prstGeom>
        </p:spPr>
        <p:txBody>
          <a:bodyPr wrap="square">
            <a:spAutoFit/>
          </a:bodyPr>
          <a:lstStyle/>
          <a:p>
            <a:pPr>
              <a:lnSpc>
                <a:spcPct val="150000"/>
              </a:lnSpc>
            </a:pPr>
            <a:r>
              <a:rPr lang="zh-CN" altLang="zh-CN" sz="2800" b="1" dirty="0"/>
              <a:t>误区三</a:t>
            </a:r>
            <a:r>
              <a:rPr lang="en-US" altLang="zh-CN" sz="2800" b="1" dirty="0"/>
              <a:t>:</a:t>
            </a:r>
            <a:r>
              <a:rPr lang="zh-CN" altLang="zh-CN" sz="2800" b="1" dirty="0"/>
              <a:t>物质氧化性或还原性的强弱取决于得失电子数目的多少。 </a:t>
            </a:r>
          </a:p>
          <a:p>
            <a:pPr>
              <a:lnSpc>
                <a:spcPct val="150000"/>
              </a:lnSpc>
            </a:pPr>
            <a:r>
              <a:rPr lang="zh-CN" altLang="zh-CN" sz="2800" dirty="0"/>
              <a:t>物质氧化性或还原性的强弱取决于其所含元素原子得失电子的难易程度</a:t>
            </a:r>
            <a:r>
              <a:rPr lang="en-US" altLang="zh-CN" sz="2800" dirty="0"/>
              <a:t>,</a:t>
            </a:r>
            <a:r>
              <a:rPr lang="zh-CN" altLang="zh-CN" sz="2800" dirty="0"/>
              <a:t>与得失电子数目的多少无关。</a:t>
            </a:r>
          </a:p>
          <a:p>
            <a:pPr>
              <a:lnSpc>
                <a:spcPct val="150000"/>
              </a:lnSpc>
            </a:pPr>
            <a:r>
              <a:rPr lang="zh-CN" altLang="zh-CN" sz="2800" b="1" dirty="0"/>
              <a:t>误区四</a:t>
            </a:r>
            <a:r>
              <a:rPr lang="en-US" altLang="zh-CN" sz="2800" b="1" dirty="0"/>
              <a:t>:</a:t>
            </a:r>
            <a:r>
              <a:rPr lang="zh-CN" altLang="zh-CN" sz="2800" b="1" dirty="0"/>
              <a:t>所含元素价态越高</a:t>
            </a:r>
            <a:r>
              <a:rPr lang="en-US" altLang="zh-CN" sz="2800" b="1" dirty="0"/>
              <a:t>,</a:t>
            </a:r>
            <a:r>
              <a:rPr lang="zh-CN" altLang="zh-CN" sz="2800" b="1" dirty="0"/>
              <a:t>化合物的氧化性一定越强。</a:t>
            </a:r>
          </a:p>
          <a:p>
            <a:pPr>
              <a:lnSpc>
                <a:spcPct val="150000"/>
              </a:lnSpc>
            </a:pPr>
            <a:r>
              <a:rPr lang="zh-CN" altLang="zh-CN" sz="2800" dirty="0"/>
              <a:t>含有最高价元素的化合物不一定具有强氧化性。如</a:t>
            </a:r>
            <a:r>
              <a:rPr lang="en-US" altLang="zh-CN" sz="2800" dirty="0"/>
              <a:t>HClO</a:t>
            </a:r>
            <a:r>
              <a:rPr lang="en-US" altLang="zh-CN" sz="2800" baseline="-25000" dirty="0"/>
              <a:t>4</a:t>
            </a:r>
            <a:r>
              <a:rPr lang="zh-CN" altLang="zh-CN" sz="2800" dirty="0"/>
              <a:t>中</a:t>
            </a:r>
            <a:r>
              <a:rPr lang="en-US" altLang="zh-CN" sz="2800" dirty="0"/>
              <a:t>Cl</a:t>
            </a:r>
            <a:r>
              <a:rPr lang="zh-CN" altLang="zh-CN" sz="2800" dirty="0"/>
              <a:t>为</a:t>
            </a:r>
            <a:r>
              <a:rPr lang="en-US" altLang="zh-CN" sz="2800" dirty="0"/>
              <a:t>+7</a:t>
            </a:r>
            <a:r>
              <a:rPr lang="zh-CN" altLang="zh-CN" sz="2800" dirty="0"/>
              <a:t>价</a:t>
            </a:r>
            <a:r>
              <a:rPr lang="en-US" altLang="zh-CN" sz="2800" dirty="0"/>
              <a:t>(</a:t>
            </a:r>
            <a:r>
              <a:rPr lang="zh-CN" altLang="zh-CN" sz="2800" dirty="0"/>
              <a:t>最高价态</a:t>
            </a:r>
            <a:r>
              <a:rPr lang="en-US" altLang="zh-CN" sz="2800" dirty="0"/>
              <a:t>),</a:t>
            </a:r>
            <a:r>
              <a:rPr lang="en-US" altLang="zh-CN" sz="2800" dirty="0" err="1"/>
              <a:t>HClO</a:t>
            </a:r>
            <a:r>
              <a:rPr lang="zh-CN" altLang="zh-CN" sz="2800" dirty="0"/>
              <a:t>中</a:t>
            </a:r>
            <a:r>
              <a:rPr lang="en-US" altLang="zh-CN" sz="2800" dirty="0"/>
              <a:t>Cl</a:t>
            </a:r>
            <a:r>
              <a:rPr lang="zh-CN" altLang="zh-CN" sz="2800" dirty="0"/>
              <a:t>为</a:t>
            </a:r>
            <a:r>
              <a:rPr lang="en-US" altLang="zh-CN" sz="2800" dirty="0"/>
              <a:t>+1</a:t>
            </a:r>
            <a:r>
              <a:rPr lang="zh-CN" altLang="zh-CN" sz="2800" dirty="0"/>
              <a:t>价</a:t>
            </a:r>
            <a:r>
              <a:rPr lang="en-US" altLang="zh-CN" sz="2800" dirty="0"/>
              <a:t>,</a:t>
            </a:r>
            <a:r>
              <a:rPr lang="zh-CN" altLang="zh-CN" sz="2800" dirty="0"/>
              <a:t>而实际上</a:t>
            </a:r>
            <a:r>
              <a:rPr lang="en-US" altLang="zh-CN" sz="2800" dirty="0"/>
              <a:t>HClO</a:t>
            </a:r>
            <a:r>
              <a:rPr lang="en-US" altLang="zh-CN" sz="2800" baseline="-25000" dirty="0"/>
              <a:t>4</a:t>
            </a:r>
            <a:r>
              <a:rPr lang="zh-CN" altLang="zh-CN" sz="2800" dirty="0"/>
              <a:t>的氧化性没有</a:t>
            </a:r>
            <a:r>
              <a:rPr lang="en-US" altLang="zh-CN" sz="2800" dirty="0" err="1"/>
              <a:t>HClO</a:t>
            </a:r>
            <a:r>
              <a:rPr lang="zh-CN" altLang="zh-CN" sz="2800" dirty="0"/>
              <a:t>的强。</a:t>
            </a:r>
          </a:p>
          <a:p>
            <a:pPr>
              <a:lnSpc>
                <a:spcPct val="150000"/>
              </a:lnSpc>
            </a:pPr>
            <a:r>
              <a:rPr lang="zh-CN" altLang="zh-CN" sz="2800" dirty="0"/>
              <a:t>误区五</a:t>
            </a:r>
            <a:r>
              <a:rPr lang="en-US" altLang="zh-CN" sz="2800" dirty="0"/>
              <a:t>:</a:t>
            </a:r>
            <a:r>
              <a:rPr lang="zh-CN" altLang="zh-CN" sz="2800" dirty="0"/>
              <a:t>在氧化还原反应中</a:t>
            </a:r>
            <a:r>
              <a:rPr lang="en-US" altLang="zh-CN" sz="2800" dirty="0"/>
              <a:t>,</a:t>
            </a:r>
            <a:r>
              <a:rPr lang="zh-CN" altLang="zh-CN" sz="2800" dirty="0"/>
              <a:t>若有一种元素被氧化</a:t>
            </a:r>
            <a:r>
              <a:rPr lang="en-US" altLang="zh-CN" sz="2800" dirty="0"/>
              <a:t>,</a:t>
            </a:r>
            <a:r>
              <a:rPr lang="zh-CN" altLang="zh-CN" sz="2800" dirty="0"/>
              <a:t>则一定有另一种元素被还原。</a:t>
            </a:r>
          </a:p>
        </p:txBody>
      </p:sp>
      <p:sp>
        <p:nvSpPr>
          <p:cNvPr id="9" name="矩形 8">
            <a:extLst>
              <a:ext uri="{FF2B5EF4-FFF2-40B4-BE49-F238E27FC236}">
                <a16:creationId xmlns="" xmlns:a16="http://schemas.microsoft.com/office/drawing/2014/main" id="{1E231752-31FC-42A4-974E-601882B8E3D0}"/>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3756496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2CFCCFB8-F3A9-48C3-9A22-ABDEE829A9D7}"/>
              </a:ext>
            </a:extLst>
          </p:cNvPr>
          <p:cNvSpPr/>
          <p:nvPr/>
        </p:nvSpPr>
        <p:spPr>
          <a:xfrm>
            <a:off x="268514" y="751963"/>
            <a:ext cx="11675836" cy="2031325"/>
          </a:xfrm>
          <a:prstGeom prst="rect">
            <a:avLst/>
          </a:prstGeom>
        </p:spPr>
        <p:txBody>
          <a:bodyPr wrap="square">
            <a:spAutoFit/>
          </a:bodyPr>
          <a:lstStyle/>
          <a:p>
            <a:pPr>
              <a:lnSpc>
                <a:spcPct val="150000"/>
              </a:lnSpc>
            </a:pPr>
            <a:r>
              <a:rPr lang="zh-CN" altLang="zh-CN" sz="2800" dirty="0"/>
              <a:t>在氧化还原反应中</a:t>
            </a:r>
            <a:r>
              <a:rPr lang="en-US" altLang="zh-CN" sz="2800" dirty="0"/>
              <a:t>,</a:t>
            </a:r>
            <a:r>
              <a:rPr lang="zh-CN" altLang="zh-CN" sz="2800" dirty="0"/>
              <a:t>一种元素被氧化</a:t>
            </a:r>
            <a:r>
              <a:rPr lang="en-US" altLang="zh-CN" sz="2800" dirty="0"/>
              <a:t>,</a:t>
            </a:r>
            <a:r>
              <a:rPr lang="zh-CN" altLang="zh-CN" sz="2800" dirty="0"/>
              <a:t>不一定有另一种元素被还原</a:t>
            </a:r>
            <a:r>
              <a:rPr lang="en-US" altLang="zh-CN" sz="2800" dirty="0"/>
              <a:t>,</a:t>
            </a:r>
            <a:r>
              <a:rPr lang="zh-CN" altLang="zh-CN" sz="2800" dirty="0"/>
              <a:t>有许多反应是同一种元素既被氧化又被还原。如在反应</a:t>
            </a:r>
            <a:endParaRPr lang="en-US" altLang="zh-CN" sz="2800" dirty="0"/>
          </a:p>
          <a:p>
            <a:pPr>
              <a:lnSpc>
                <a:spcPct val="150000"/>
              </a:lnSpc>
            </a:pPr>
            <a:r>
              <a:rPr lang="en-US" altLang="zh-CN" sz="2800" dirty="0"/>
              <a:t>2Na</a:t>
            </a:r>
            <a:r>
              <a:rPr lang="en-US" altLang="zh-CN" sz="2800" baseline="-25000" dirty="0"/>
              <a:t>2</a:t>
            </a:r>
            <a:r>
              <a:rPr lang="en-US" altLang="zh-CN" sz="2800" dirty="0"/>
              <a:t>O</a:t>
            </a:r>
            <a:r>
              <a:rPr lang="en-US" altLang="zh-CN" sz="2800" baseline="-25000" dirty="0"/>
              <a:t>2</a:t>
            </a:r>
            <a:r>
              <a:rPr lang="en-US" altLang="zh-CN" sz="2800" dirty="0"/>
              <a:t>+2H</a:t>
            </a:r>
            <a:r>
              <a:rPr lang="en-US" altLang="zh-CN" sz="2800" baseline="-25000" dirty="0"/>
              <a:t>2</a:t>
            </a:r>
            <a:r>
              <a:rPr lang="en-US" altLang="zh-CN" sz="2800" dirty="0"/>
              <a:t>O         4NaOH+O</a:t>
            </a:r>
            <a:r>
              <a:rPr lang="en-US" altLang="zh-CN" sz="2800" baseline="-25000" dirty="0"/>
              <a:t>2</a:t>
            </a:r>
            <a:r>
              <a:rPr lang="en-US" altLang="zh-CN" sz="2800" dirty="0"/>
              <a:t>↑</a:t>
            </a:r>
            <a:r>
              <a:rPr lang="zh-CN" altLang="zh-CN" sz="2800" dirty="0"/>
              <a:t>中</a:t>
            </a:r>
            <a:r>
              <a:rPr lang="en-US" altLang="zh-CN" sz="2800" dirty="0"/>
              <a:t>,Na</a:t>
            </a:r>
            <a:r>
              <a:rPr lang="en-US" altLang="zh-CN" sz="2800" baseline="-25000" dirty="0"/>
              <a:t>2</a:t>
            </a:r>
            <a:r>
              <a:rPr lang="en-US" altLang="zh-CN" sz="2800" dirty="0"/>
              <a:t>O</a:t>
            </a:r>
            <a:r>
              <a:rPr lang="en-US" altLang="zh-CN" sz="2800" baseline="-25000" dirty="0"/>
              <a:t>2</a:t>
            </a:r>
            <a:r>
              <a:rPr lang="zh-CN" altLang="zh-CN" sz="2800" dirty="0"/>
              <a:t>中的氧元素既被氧化又被还原。</a:t>
            </a:r>
          </a:p>
        </p:txBody>
      </p:sp>
      <p:pic>
        <p:nvPicPr>
          <p:cNvPr id="9" name="图片 8">
            <a:extLst>
              <a:ext uri="{FF2B5EF4-FFF2-40B4-BE49-F238E27FC236}">
                <a16:creationId xmlns="" xmlns:a16="http://schemas.microsoft.com/office/drawing/2014/main" id="{388230E3-B7AB-48E4-9110-AD4824095197}"/>
              </a:ext>
            </a:extLst>
          </p:cNvPr>
          <p:cNvPicPr/>
          <p:nvPr/>
        </p:nvPicPr>
        <p:blipFill>
          <a:blip r:embed="rId2"/>
          <a:stretch>
            <a:fillRect/>
          </a:stretch>
        </p:blipFill>
        <p:spPr>
          <a:xfrm>
            <a:off x="2575022" y="2220159"/>
            <a:ext cx="611286" cy="347281"/>
          </a:xfrm>
          <a:prstGeom prst="rect">
            <a:avLst/>
          </a:prstGeom>
        </p:spPr>
      </p:pic>
      <p:sp>
        <p:nvSpPr>
          <p:cNvPr id="10" name="矩形 9">
            <a:extLst>
              <a:ext uri="{FF2B5EF4-FFF2-40B4-BE49-F238E27FC236}">
                <a16:creationId xmlns="" xmlns:a16="http://schemas.microsoft.com/office/drawing/2014/main" id="{8AF20125-57B4-441C-8502-90179E077748}"/>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1228150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6" y="1273628"/>
            <a:ext cx="67836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氧化还原反应的规律和计算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陌生氧化还原反应方程式的配平和书写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04351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8" name="矩形 7">
            <a:extLst>
              <a:ext uri="{FF2B5EF4-FFF2-40B4-BE49-F238E27FC236}">
                <a16:creationId xmlns="" xmlns:a16="http://schemas.microsoft.com/office/drawing/2014/main" id="{8EA5E433-12A3-47D9-96FC-E1C5A5825E7B}"/>
              </a:ext>
            </a:extLst>
          </p:cNvPr>
          <p:cNvSpPr/>
          <p:nvPr/>
        </p:nvSpPr>
        <p:spPr>
          <a:xfrm>
            <a:off x="268515" y="852498"/>
            <a:ext cx="11691256" cy="5832879"/>
          </a:xfrm>
          <a:prstGeom prst="rect">
            <a:avLst/>
          </a:prstGeom>
        </p:spPr>
        <p:txBody>
          <a:bodyPr wrap="square">
            <a:spAutoFit/>
          </a:bodyPr>
          <a:lstStyle/>
          <a:p>
            <a:pPr>
              <a:lnSpc>
                <a:spcPct val="150000"/>
              </a:lnSpc>
            </a:pPr>
            <a:r>
              <a:rPr lang="en-US" altLang="zh-CN" sz="2800" dirty="0"/>
              <a:t>        </a:t>
            </a:r>
            <a:r>
              <a:rPr lang="zh-CN" altLang="zh-CN" sz="2800" dirty="0"/>
              <a:t>全国卷对本专题的考查主要集中在以下几个方面</a:t>
            </a:r>
            <a:r>
              <a:rPr lang="en-US" altLang="zh-CN" sz="2800" dirty="0"/>
              <a:t>:1.</a:t>
            </a:r>
            <a:r>
              <a:rPr lang="zh-CN" altLang="zh-CN" sz="2800" dirty="0"/>
              <a:t>氧化还原反应的概念、电子转移数目的计算等</a:t>
            </a:r>
            <a:r>
              <a:rPr lang="en-US" altLang="zh-CN" sz="2800" dirty="0"/>
              <a:t>,</a:t>
            </a:r>
            <a:r>
              <a:rPr lang="zh-CN" altLang="zh-CN" sz="2800" dirty="0"/>
              <a:t>如 </a:t>
            </a:r>
            <a:r>
              <a:rPr lang="en-US" altLang="zh-CN" sz="2800" dirty="0"/>
              <a:t>2016</a:t>
            </a:r>
            <a:r>
              <a:rPr lang="zh-CN" altLang="zh-CN" sz="2800" dirty="0"/>
              <a:t>年全国卷</a:t>
            </a:r>
            <a:r>
              <a:rPr lang="en-US" altLang="zh-CN" sz="2800" dirty="0"/>
              <a:t>Ⅰ</a:t>
            </a:r>
            <a:r>
              <a:rPr lang="zh-CN" altLang="zh-CN" sz="2800" dirty="0"/>
              <a:t>第</a:t>
            </a:r>
            <a:r>
              <a:rPr lang="en-US" altLang="zh-CN" sz="2800" dirty="0"/>
              <a:t>28</a:t>
            </a:r>
            <a:r>
              <a:rPr lang="zh-CN" altLang="zh-CN" sz="2800" dirty="0"/>
              <a:t>题第</a:t>
            </a:r>
            <a:r>
              <a:rPr lang="en-US" altLang="zh-CN" sz="2800" dirty="0"/>
              <a:t>(1)</a:t>
            </a:r>
            <a:r>
              <a:rPr lang="zh-CN" altLang="zh-CN" sz="2800" dirty="0"/>
              <a:t>问</a:t>
            </a:r>
            <a:r>
              <a:rPr lang="en-US" altLang="zh-CN" sz="2800" dirty="0"/>
              <a:t>,</a:t>
            </a:r>
            <a:r>
              <a:rPr lang="zh-CN" altLang="zh-CN" sz="2800" dirty="0"/>
              <a:t>考查</a:t>
            </a:r>
            <a:r>
              <a:rPr lang="en-US" altLang="zh-CN" sz="2800" dirty="0"/>
              <a:t>NaClO</a:t>
            </a:r>
            <a:r>
              <a:rPr lang="en-US" altLang="zh-CN" sz="2800" baseline="-25000" dirty="0"/>
              <a:t>2</a:t>
            </a:r>
            <a:r>
              <a:rPr lang="zh-CN" altLang="zh-CN" sz="2800" dirty="0"/>
              <a:t>中氯元素的化合价判断</a:t>
            </a:r>
            <a:r>
              <a:rPr lang="en-US" altLang="zh-CN" sz="2800" dirty="0"/>
              <a:t>,</a:t>
            </a:r>
            <a:r>
              <a:rPr lang="zh-CN" altLang="zh-CN" sz="2800" dirty="0"/>
              <a:t>第</a:t>
            </a:r>
            <a:r>
              <a:rPr lang="en-US" altLang="zh-CN" sz="2800" dirty="0"/>
              <a:t>(4)</a:t>
            </a:r>
            <a:r>
              <a:rPr lang="zh-CN" altLang="zh-CN" sz="2800" dirty="0"/>
              <a:t>问考查氧化剂与还原剂的物质的量之比和陌生氧化产物的判断。</a:t>
            </a:r>
            <a:r>
              <a:rPr lang="en-US" altLang="zh-CN" sz="2800" dirty="0"/>
              <a:t/>
            </a:r>
            <a:br>
              <a:rPr lang="en-US" altLang="zh-CN" sz="2800" dirty="0"/>
            </a:br>
            <a:r>
              <a:rPr lang="en-US" altLang="zh-CN" sz="2800" dirty="0"/>
              <a:t>2.</a:t>
            </a:r>
            <a:r>
              <a:rPr lang="zh-CN" altLang="zh-CN" sz="2800" dirty="0"/>
              <a:t>氧化还原反应方程式的配平、书写</a:t>
            </a:r>
            <a:r>
              <a:rPr lang="en-US" altLang="zh-CN" sz="2800" dirty="0"/>
              <a:t>,</a:t>
            </a:r>
            <a:r>
              <a:rPr lang="zh-CN" altLang="zh-CN" sz="2800" dirty="0"/>
              <a:t>如</a:t>
            </a:r>
            <a:r>
              <a:rPr lang="en-US" altLang="zh-CN" sz="2800" dirty="0"/>
              <a:t>2017</a:t>
            </a:r>
            <a:r>
              <a:rPr lang="zh-CN" altLang="zh-CN" sz="2800" dirty="0"/>
              <a:t>年全国卷</a:t>
            </a:r>
            <a:r>
              <a:rPr lang="en-US" altLang="zh-CN" sz="2800" dirty="0"/>
              <a:t>Ⅲ</a:t>
            </a:r>
            <a:r>
              <a:rPr lang="zh-CN" altLang="zh-CN" sz="2800" dirty="0"/>
              <a:t>第</a:t>
            </a:r>
            <a:r>
              <a:rPr lang="en-US" altLang="zh-CN" sz="2800" dirty="0"/>
              <a:t>27</a:t>
            </a:r>
            <a:r>
              <a:rPr lang="zh-CN" altLang="zh-CN" sz="2800" dirty="0"/>
              <a:t>题第</a:t>
            </a:r>
            <a:r>
              <a:rPr lang="en-US" altLang="zh-CN" sz="2800" dirty="0"/>
              <a:t>(1)</a:t>
            </a:r>
            <a:r>
              <a:rPr lang="zh-CN" altLang="zh-CN" sz="2800" dirty="0"/>
              <a:t>问</a:t>
            </a:r>
            <a:r>
              <a:rPr lang="en-US" altLang="zh-CN" sz="2800" dirty="0"/>
              <a:t>,</a:t>
            </a:r>
            <a:r>
              <a:rPr lang="zh-CN" altLang="zh-CN" sz="2800" dirty="0"/>
              <a:t>考查陌生氧化还原反应方程式的配平</a:t>
            </a:r>
            <a:r>
              <a:rPr lang="en-US" altLang="zh-CN" sz="2800" dirty="0"/>
              <a:t>;2016</a:t>
            </a:r>
            <a:r>
              <a:rPr lang="zh-CN" altLang="zh-CN" sz="2800" dirty="0"/>
              <a:t>年全国卷</a:t>
            </a:r>
            <a:r>
              <a:rPr lang="en-US" altLang="zh-CN" sz="2800" dirty="0"/>
              <a:t>Ⅰ</a:t>
            </a:r>
            <a:r>
              <a:rPr lang="zh-CN" altLang="zh-CN" sz="2800" dirty="0"/>
              <a:t>第</a:t>
            </a:r>
            <a:r>
              <a:rPr lang="en-US" altLang="zh-CN" sz="2800" dirty="0"/>
              <a:t>28</a:t>
            </a:r>
            <a:r>
              <a:rPr lang="zh-CN" altLang="zh-CN" sz="2800" dirty="0"/>
              <a:t>题第</a:t>
            </a:r>
            <a:r>
              <a:rPr lang="en-US" altLang="zh-CN" sz="2800" dirty="0"/>
              <a:t>(2)</a:t>
            </a:r>
            <a:r>
              <a:rPr lang="zh-CN" altLang="zh-CN" sz="2800" dirty="0"/>
              <a:t>问</a:t>
            </a:r>
            <a:r>
              <a:rPr lang="en-US" altLang="zh-CN" sz="2800" dirty="0"/>
              <a:t>,</a:t>
            </a:r>
            <a:r>
              <a:rPr lang="zh-CN" altLang="zh-CN" sz="2800" dirty="0"/>
              <a:t>考查根据流程图书写和配平氧化还原反应方程式。</a:t>
            </a:r>
            <a:r>
              <a:rPr lang="en-US" altLang="zh-CN" sz="2800" dirty="0"/>
              <a:t/>
            </a:r>
            <a:br>
              <a:rPr lang="en-US" altLang="zh-CN" sz="2800" dirty="0"/>
            </a:br>
            <a:r>
              <a:rPr lang="en-US" altLang="zh-CN" sz="2800" dirty="0"/>
              <a:t>3.</a:t>
            </a:r>
            <a:r>
              <a:rPr lang="zh-CN" altLang="zh-CN" sz="2800" dirty="0"/>
              <a:t>陌生物质参与的氧化还原反应方程式的书写和配平</a:t>
            </a:r>
            <a:r>
              <a:rPr lang="en-US" altLang="zh-CN" sz="2800" dirty="0"/>
              <a:t>,</a:t>
            </a:r>
            <a:r>
              <a:rPr lang="zh-CN" altLang="zh-CN" sz="2800" dirty="0"/>
              <a:t>如</a:t>
            </a:r>
            <a:r>
              <a:rPr lang="en-US" altLang="zh-CN" sz="2800" dirty="0"/>
              <a:t>2017</a:t>
            </a:r>
            <a:r>
              <a:rPr lang="zh-CN" altLang="zh-CN" sz="2800" dirty="0"/>
              <a:t>年全国卷</a:t>
            </a:r>
            <a:r>
              <a:rPr lang="en-US" altLang="zh-CN" sz="2800" dirty="0"/>
              <a:t>Ⅰ</a:t>
            </a:r>
            <a:r>
              <a:rPr lang="zh-CN" altLang="zh-CN" sz="2800" dirty="0"/>
              <a:t>第</a:t>
            </a:r>
            <a:r>
              <a:rPr lang="en-US" altLang="zh-CN" sz="2800" dirty="0"/>
              <a:t>27</a:t>
            </a:r>
            <a:r>
              <a:rPr lang="zh-CN" altLang="zh-CN" sz="2800" dirty="0"/>
              <a:t>题第</a:t>
            </a:r>
            <a:r>
              <a:rPr lang="en-US" altLang="zh-CN" sz="2800" dirty="0"/>
              <a:t>(6)</a:t>
            </a:r>
            <a:r>
              <a:rPr lang="zh-CN" altLang="zh-CN" sz="2800" dirty="0"/>
              <a:t>问</a:t>
            </a:r>
            <a:r>
              <a:rPr lang="en-US" altLang="zh-CN" sz="2800" dirty="0"/>
              <a:t>,</a:t>
            </a:r>
            <a:r>
              <a:rPr lang="zh-CN" altLang="zh-CN" sz="2800" dirty="0"/>
              <a:t>考查已知部分反应物和生成物书写陌生氧化还原反应方程式。</a:t>
            </a:r>
          </a:p>
        </p:txBody>
      </p:sp>
    </p:spTree>
    <p:extLst>
      <p:ext uri="{BB962C8B-B14F-4D97-AF65-F5344CB8AC3E}">
        <p14:creationId xmlns:p14="http://schemas.microsoft.com/office/powerpoint/2010/main" val="23963323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8EA5E433-12A3-47D9-96FC-E1C5A5825E7B}"/>
              </a:ext>
            </a:extLst>
          </p:cNvPr>
          <p:cNvSpPr/>
          <p:nvPr/>
        </p:nvSpPr>
        <p:spPr>
          <a:xfrm>
            <a:off x="268515" y="852498"/>
            <a:ext cx="11691256" cy="2031325"/>
          </a:xfrm>
          <a:prstGeom prst="rect">
            <a:avLst/>
          </a:prstGeom>
        </p:spPr>
        <p:txBody>
          <a:bodyPr wrap="square">
            <a:spAutoFit/>
          </a:bodyPr>
          <a:lstStyle/>
          <a:p>
            <a:pPr>
              <a:lnSpc>
                <a:spcPct val="150000"/>
              </a:lnSpc>
            </a:pPr>
            <a:r>
              <a:rPr lang="zh-CN" altLang="zh-CN" sz="2800" dirty="0"/>
              <a:t>　　另外氧化还原反应还与电化学融合</a:t>
            </a:r>
            <a:r>
              <a:rPr lang="en-US" altLang="zh-CN" sz="2800" dirty="0"/>
              <a:t>,</a:t>
            </a:r>
            <a:r>
              <a:rPr lang="zh-CN" altLang="zh-CN" sz="2800" dirty="0"/>
              <a:t>考查电极反应方程式的书写、电子转移及相关物质的计算等</a:t>
            </a:r>
            <a:r>
              <a:rPr lang="en-US" altLang="zh-CN" sz="2800" dirty="0"/>
              <a:t>,</a:t>
            </a:r>
            <a:r>
              <a:rPr lang="zh-CN" altLang="zh-CN" sz="2800" dirty="0"/>
              <a:t>如</a:t>
            </a:r>
            <a:r>
              <a:rPr lang="en-US" altLang="zh-CN" sz="2800" dirty="0"/>
              <a:t>2016</a:t>
            </a:r>
            <a:r>
              <a:rPr lang="zh-CN" altLang="zh-CN" sz="2800" dirty="0"/>
              <a:t>年全国卷</a:t>
            </a:r>
            <a:r>
              <a:rPr lang="en-US" altLang="zh-CN" sz="2800" dirty="0"/>
              <a:t>Ⅰ</a:t>
            </a:r>
            <a:r>
              <a:rPr lang="zh-CN" altLang="zh-CN" sz="2800" dirty="0"/>
              <a:t>第</a:t>
            </a:r>
            <a:r>
              <a:rPr lang="en-US" altLang="zh-CN" sz="2800" dirty="0"/>
              <a:t>28</a:t>
            </a:r>
            <a:r>
              <a:rPr lang="zh-CN" altLang="zh-CN" sz="2800" dirty="0"/>
              <a:t>题结合电解原理考查电极反应产物的判断、氧化还原反应的概念等。</a:t>
            </a:r>
          </a:p>
        </p:txBody>
      </p:sp>
      <p:sp>
        <p:nvSpPr>
          <p:cNvPr id="9" name="矩形 8">
            <a:extLst>
              <a:ext uri="{FF2B5EF4-FFF2-40B4-BE49-F238E27FC236}">
                <a16:creationId xmlns="" xmlns:a16="http://schemas.microsoft.com/office/drawing/2014/main" id="{665DF1A0-32ED-485A-ACEC-C80DDC6AF6FF}"/>
              </a:ext>
            </a:extLst>
          </p:cNvPr>
          <p:cNvSpPr/>
          <p:nvPr/>
        </p:nvSpPr>
        <p:spPr>
          <a:xfrm>
            <a:off x="9115425" y="0"/>
            <a:ext cx="20975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专题四</a:t>
            </a:r>
            <a:r>
              <a:rPr lang="zh-CN" altLang="en-US" sz="1200" dirty="0">
                <a:solidFill>
                  <a:srgbClr val="DA251C"/>
                </a:solidFill>
              </a:rPr>
              <a:t>：</a:t>
            </a:r>
            <a:r>
              <a:rPr lang="zh-CN" altLang="zh-CN" sz="1200" dirty="0">
                <a:solidFill>
                  <a:srgbClr val="DA251C"/>
                </a:solidFill>
              </a:rPr>
              <a:t>氧化还原反应</a:t>
            </a:r>
            <a:endParaRPr lang="zh-CN" altLang="en-US" sz="1200" dirty="0">
              <a:solidFill>
                <a:srgbClr val="DA251C"/>
              </a:solidFill>
            </a:endParaRPr>
          </a:p>
        </p:txBody>
      </p:sp>
    </p:spTree>
    <p:extLst>
      <p:ext uri="{BB962C8B-B14F-4D97-AF65-F5344CB8AC3E}">
        <p14:creationId xmlns:p14="http://schemas.microsoft.com/office/powerpoint/2010/main" val="5799454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9BCFBCDB-577C-4C84-9BF9-814CC413FB39}"/>
                  </a:ext>
                </a:extLst>
              </p:cNvPr>
              <p:cNvSpPr/>
              <p:nvPr/>
            </p:nvSpPr>
            <p:spPr>
              <a:xfrm>
                <a:off x="250487" y="734771"/>
                <a:ext cx="11723912" cy="5286255"/>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12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a:t>
                </a:r>
                <a:r>
                  <a:rPr lang="en-US" altLang="zh-CN" sz="2800" dirty="0"/>
                  <a:t>[</a:t>
                </a:r>
                <a:r>
                  <a:rPr lang="zh-CN" altLang="zh-CN" sz="2800" dirty="0"/>
                  <a:t>高考组合题</a:t>
                </a:r>
                <a:r>
                  <a:rPr lang="en-US" altLang="zh-CN" sz="2800" dirty="0"/>
                  <a:t>]</a:t>
                </a:r>
                <a:r>
                  <a:rPr lang="zh-CN" altLang="zh-CN" sz="2800" dirty="0"/>
                  <a:t>根据要求回答下列问题</a:t>
                </a:r>
                <a:r>
                  <a:rPr lang="en-US" altLang="zh-CN" sz="2800" dirty="0"/>
                  <a:t>:</a:t>
                </a:r>
                <a:endParaRPr lang="zh-CN" altLang="zh-CN" sz="2800" dirty="0"/>
              </a:p>
              <a:p>
                <a:pPr>
                  <a:lnSpc>
                    <a:spcPct val="150000"/>
                  </a:lnSpc>
                </a:pPr>
                <a:r>
                  <a:rPr lang="en-US" altLang="zh-CN" sz="2800" dirty="0"/>
                  <a:t>(1)[2016</a:t>
                </a:r>
                <a:r>
                  <a:rPr lang="zh-CN" altLang="zh-CN" sz="2800" dirty="0"/>
                  <a:t>全国卷</a:t>
                </a:r>
                <a:r>
                  <a:rPr lang="en-US" altLang="zh-CN" sz="2800" dirty="0"/>
                  <a:t>Ⅲ,28(2),2</a:t>
                </a:r>
                <a:r>
                  <a:rPr lang="zh-CN" altLang="zh-CN" sz="2800" dirty="0"/>
                  <a:t>分</a:t>
                </a:r>
                <a:r>
                  <a:rPr lang="en-US" altLang="zh-CN" sz="2800" dirty="0"/>
                  <a:t>]“</a:t>
                </a:r>
                <a:r>
                  <a:rPr lang="zh-CN" altLang="zh-CN" sz="2800" dirty="0"/>
                  <a:t>氧化</a:t>
                </a:r>
                <a:r>
                  <a:rPr lang="en-US" altLang="zh-CN" sz="2800" dirty="0"/>
                  <a:t>”</a:t>
                </a:r>
                <a:r>
                  <a:rPr lang="zh-CN" altLang="zh-CN" sz="2800" dirty="0"/>
                  <a:t>中欲使</a:t>
                </a:r>
                <a:r>
                  <a:rPr lang="en-US" altLang="zh-CN" sz="2800" dirty="0"/>
                  <a:t>3 </a:t>
                </a:r>
                <a:r>
                  <a:rPr lang="en-US" altLang="zh-CN" sz="2800" dirty="0" err="1"/>
                  <a:t>mol</a:t>
                </a:r>
                <a:r>
                  <a:rPr lang="zh-CN" altLang="zh-CN" sz="2800" dirty="0"/>
                  <a:t>的</a:t>
                </a:r>
                <a:r>
                  <a:rPr lang="en-US" altLang="zh-CN" sz="2800" dirty="0"/>
                  <a:t>VO</a:t>
                </a:r>
                <a:r>
                  <a:rPr lang="en-US" altLang="zh-CN" sz="2800" baseline="30000" dirty="0"/>
                  <a:t>2+</a:t>
                </a:r>
                <a:r>
                  <a:rPr lang="zh-CN" altLang="zh-CN" sz="2800" dirty="0"/>
                  <a:t>变成</a:t>
                </a:r>
                <a:r>
                  <a:rPr lang="en-US" altLang="zh-CN" sz="2800" dirty="0"/>
                  <a:t>V</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a:rPr lang="en-US" altLang="zh-CN" sz="2800">
                            <a:latin typeface="Cambria Math" panose="02040503050406030204" pitchFamily="18" charset="0"/>
                          </a:rPr>
                          <m:t>+</m:t>
                        </m:r>
                      </m:sup>
                    </m:sSubSup>
                  </m:oMath>
                </a14:m>
                <a:r>
                  <a:rPr lang="en-US" altLang="zh-CN" sz="2800" dirty="0"/>
                  <a:t>,</a:t>
                </a:r>
                <a:r>
                  <a:rPr lang="zh-CN" altLang="zh-CN" sz="2800" dirty="0"/>
                  <a:t>则需要氧化剂</a:t>
                </a:r>
                <a:r>
                  <a:rPr lang="en-US" altLang="zh-CN" sz="2800" dirty="0"/>
                  <a:t>KClO</a:t>
                </a:r>
                <a:r>
                  <a:rPr lang="en-US" altLang="zh-CN" sz="2800" baseline="-25000" dirty="0"/>
                  <a:t>3</a:t>
                </a:r>
                <a:r>
                  <a:rPr lang="zh-CN" altLang="zh-CN" sz="2800" dirty="0"/>
                  <a:t>至少为</a:t>
                </a:r>
                <a:r>
                  <a:rPr lang="zh-CN" altLang="zh-CN" sz="2800" u="sng" dirty="0"/>
                  <a:t>　　　　</a:t>
                </a:r>
                <a:r>
                  <a:rPr lang="en-US" altLang="zh-CN" sz="2800" dirty="0" err="1"/>
                  <a:t>mol</a:t>
                </a:r>
                <a:r>
                  <a:rPr lang="zh-CN" altLang="zh-CN" sz="2800" dirty="0"/>
                  <a:t>。</a:t>
                </a:r>
                <a:r>
                  <a:rPr lang="en-US" altLang="zh-CN" sz="2800" dirty="0"/>
                  <a:t> </a:t>
                </a:r>
                <a:endParaRPr lang="zh-CN" altLang="zh-CN" sz="2800" dirty="0"/>
              </a:p>
              <a:p>
                <a:pPr>
                  <a:lnSpc>
                    <a:spcPct val="150000"/>
                  </a:lnSpc>
                </a:pPr>
                <a:r>
                  <a:rPr lang="en-US" altLang="zh-CN" sz="2800" dirty="0"/>
                  <a:t>(2)[2015</a:t>
                </a:r>
                <a:r>
                  <a:rPr lang="zh-CN" altLang="zh-CN" sz="2800" dirty="0"/>
                  <a:t>新课标全国卷</a:t>
                </a:r>
                <a:r>
                  <a:rPr lang="en-US" altLang="zh-CN" sz="2800" dirty="0"/>
                  <a:t>Ⅰ,28(1),2</a:t>
                </a:r>
                <a:r>
                  <a:rPr lang="zh-CN" altLang="zh-CN" sz="2800" dirty="0"/>
                  <a:t>分</a:t>
                </a:r>
                <a:r>
                  <a:rPr lang="en-US" altLang="zh-CN" sz="2800" dirty="0"/>
                  <a:t>]</a:t>
                </a:r>
                <a:r>
                  <a:rPr lang="zh-CN" altLang="zh-CN" sz="2800" dirty="0"/>
                  <a:t>大量的碘富集在海藻中</a:t>
                </a:r>
                <a:r>
                  <a:rPr lang="en-US" altLang="zh-CN" sz="2800" dirty="0"/>
                  <a:t>,</a:t>
                </a:r>
                <a:r>
                  <a:rPr lang="zh-CN" altLang="zh-CN" sz="2800" dirty="0"/>
                  <a:t>用水浸取后浓缩</a:t>
                </a:r>
                <a:r>
                  <a:rPr lang="en-US" altLang="zh-CN" sz="2800" dirty="0"/>
                  <a:t>,</a:t>
                </a:r>
                <a:r>
                  <a:rPr lang="zh-CN" altLang="zh-CN" sz="2800" dirty="0"/>
                  <a:t>再向浓缩液中加</a:t>
                </a:r>
                <a:r>
                  <a:rPr lang="en-US" altLang="zh-CN" sz="2800" dirty="0"/>
                  <a:t>MnO</a:t>
                </a:r>
                <a:r>
                  <a:rPr lang="en-US" altLang="zh-CN" sz="2800" baseline="-25000" dirty="0"/>
                  <a:t>2</a:t>
                </a:r>
                <a:r>
                  <a:rPr lang="zh-CN" altLang="zh-CN" sz="2800" dirty="0"/>
                  <a:t>和</a:t>
                </a:r>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即可得到</a:t>
                </a:r>
                <a:r>
                  <a:rPr lang="en-US" altLang="zh-CN" sz="2800" dirty="0"/>
                  <a:t>I</a:t>
                </a:r>
                <a:r>
                  <a:rPr lang="en-US" altLang="zh-CN" sz="2800" baseline="-25000" dirty="0"/>
                  <a:t>2</a:t>
                </a:r>
                <a:r>
                  <a:rPr lang="zh-CN" altLang="zh-CN" sz="2800" dirty="0"/>
                  <a:t>。该反应的还原产物为</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(3)[2015</a:t>
                </a:r>
                <a:r>
                  <a:rPr lang="zh-CN" altLang="zh-CN" sz="2800" dirty="0"/>
                  <a:t>新课标全国卷</a:t>
                </a:r>
                <a:r>
                  <a:rPr lang="en-US" altLang="zh-CN" sz="2800" dirty="0"/>
                  <a:t>Ⅱ,28(1),1</a:t>
                </a:r>
                <a:r>
                  <a:rPr lang="zh-CN" altLang="zh-CN" sz="2800" dirty="0"/>
                  <a:t>分</a:t>
                </a:r>
                <a:r>
                  <a:rPr lang="en-US" altLang="zh-CN" sz="2800" dirty="0"/>
                  <a:t>]</a:t>
                </a:r>
                <a:r>
                  <a:rPr lang="zh-CN" altLang="zh-CN" sz="2800" dirty="0"/>
                  <a:t>工业上可用</a:t>
                </a:r>
                <a:r>
                  <a:rPr lang="en-US" altLang="zh-CN" sz="2800" dirty="0"/>
                  <a:t>KClO</a:t>
                </a:r>
                <a:r>
                  <a:rPr lang="en-US" altLang="zh-CN" sz="2800" baseline="-25000" dirty="0"/>
                  <a:t>3</a:t>
                </a:r>
                <a:r>
                  <a:rPr lang="zh-CN" altLang="zh-CN" sz="2800" dirty="0"/>
                  <a:t>与</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在</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存在下制得</a:t>
                </a:r>
                <a:r>
                  <a:rPr lang="en-US" altLang="zh-CN" sz="2800" dirty="0"/>
                  <a:t>ClO</a:t>
                </a:r>
                <a:r>
                  <a:rPr lang="en-US" altLang="zh-CN" sz="2800" baseline="-25000" dirty="0"/>
                  <a:t>2</a:t>
                </a:r>
                <a:r>
                  <a:rPr lang="en-US" altLang="zh-CN" sz="2800" dirty="0"/>
                  <a:t>,</a:t>
                </a:r>
                <a:r>
                  <a:rPr lang="zh-CN" altLang="zh-CN" sz="2800" dirty="0"/>
                  <a:t>该反应氧化剂与还原剂物质的量之比为</a:t>
                </a:r>
                <a:r>
                  <a:rPr lang="zh-CN" altLang="zh-CN" sz="2800" u="sng" dirty="0"/>
                  <a:t>　　　　</a:t>
                </a:r>
                <a:r>
                  <a:rPr lang="zh-CN" altLang="zh-CN" sz="2800" dirty="0"/>
                  <a:t>。</a:t>
                </a:r>
                <a:r>
                  <a:rPr lang="en-US" altLang="zh-CN" sz="2800" dirty="0"/>
                  <a:t> </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734771"/>
                <a:ext cx="11723912" cy="5286255"/>
              </a:xfrm>
              <a:prstGeom prst="rect">
                <a:avLst/>
              </a:prstGeom>
              <a:blipFill>
                <a:blip r:embed="rId2"/>
                <a:stretch>
                  <a:fillRect l="-1040" r="-1248" b="-923"/>
                </a:stretch>
              </a:blipFill>
            </p:spPr>
            <p:txBody>
              <a:bodyPr/>
              <a:lstStyle/>
              <a:p>
                <a:r>
                  <a:rPr lang="zh-CN" altLang="en-US">
                    <a:noFill/>
                  </a:rPr>
                  <a:t> </a:t>
                </a:r>
              </a:p>
            </p:txBody>
          </p:sp>
        </mc:Fallback>
      </mc:AlternateContent>
      <p:sp>
        <p:nvSpPr>
          <p:cNvPr id="18" name="矩形 17">
            <a:extLst>
              <a:ext uri="{FF2B5EF4-FFF2-40B4-BE49-F238E27FC236}">
                <a16:creationId xmlns="" xmlns:a16="http://schemas.microsoft.com/office/drawing/2014/main"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 xmlns:a16="http://schemas.microsoft.com/office/drawing/2014/main"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 xmlns:a16="http://schemas.microsoft.com/office/drawing/2014/main" id="{3A6C60BF-FD67-4859-A866-B3E2AFF0A966}"/>
              </a:ext>
            </a:extLst>
          </p:cNvPr>
          <p:cNvSpPr/>
          <p:nvPr/>
        </p:nvSpPr>
        <p:spPr>
          <a:xfrm>
            <a:off x="1066800" y="-2"/>
            <a:ext cx="57340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氧化还原反应的规律和计算</a:t>
            </a:r>
            <a:endParaRPr lang="en-US" altLang="zh-CN" sz="2800" dirty="0">
              <a:solidFill>
                <a:srgbClr val="DA251C"/>
              </a:solidFill>
            </a:endParaRPr>
          </a:p>
        </p:txBody>
      </p:sp>
    </p:spTree>
    <p:extLst>
      <p:ext uri="{BB962C8B-B14F-4D97-AF65-F5344CB8AC3E}">
        <p14:creationId xmlns:p14="http://schemas.microsoft.com/office/powerpoint/2010/main" val="199929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02ca5e8eec6e17c4667d7d1e1519666a49b8a4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TotalTime>
  <Words>5114</Words>
  <Application>Microsoft Office PowerPoint</Application>
  <PresentationFormat>宽屏</PresentationFormat>
  <Paragraphs>610</Paragraphs>
  <Slides>107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107</vt:i4>
      </vt:variant>
    </vt:vector>
  </HeadingPairs>
  <TitlesOfParts>
    <vt:vector size="115" baseType="lpstr">
      <vt:lpstr>NEU-BZ-S92</vt:lpstr>
      <vt:lpstr>方正书宋_GBK</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lenovo</cp:lastModifiedBy>
  <cp:revision>366</cp:revision>
  <dcterms:created xsi:type="dcterms:W3CDTF">2018-02-01T09:53:21Z</dcterms:created>
  <dcterms:modified xsi:type="dcterms:W3CDTF">2018-03-20T09:39:32Z</dcterms:modified>
</cp:coreProperties>
</file>