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  <p:sldMasterId id="2147483680" r:id="rId3"/>
    <p:sldMasterId id="2147483692" r:id="rId4"/>
    <p:sldMasterId id="2147483704" r:id="rId5"/>
    <p:sldMasterId id="2147483716" r:id="rId6"/>
    <p:sldMasterId id="2147483728" r:id="rId7"/>
    <p:sldMasterId id="2147483740" r:id="rId8"/>
    <p:sldMasterId id="2147483752" r:id="rId9"/>
    <p:sldMasterId id="2147483776" r:id="rId10"/>
    <p:sldMasterId id="2147483788" r:id="rId11"/>
  </p:sldMasterIdLst>
  <p:notesMasterIdLst>
    <p:notesMasterId r:id="rId30"/>
  </p:notesMasterIdLst>
  <p:sldIdLst>
    <p:sldId id="256" r:id="rId12"/>
    <p:sldId id="259" r:id="rId13"/>
    <p:sldId id="260" r:id="rId14"/>
    <p:sldId id="275" r:id="rId15"/>
    <p:sldId id="261" r:id="rId16"/>
    <p:sldId id="263" r:id="rId17"/>
    <p:sldId id="264" r:id="rId18"/>
    <p:sldId id="265" r:id="rId19"/>
    <p:sldId id="266" r:id="rId20"/>
    <p:sldId id="267" r:id="rId21"/>
    <p:sldId id="269" r:id="rId22"/>
    <p:sldId id="270" r:id="rId23"/>
    <p:sldId id="271" r:id="rId24"/>
    <p:sldId id="272" r:id="rId25"/>
    <p:sldId id="262" r:id="rId26"/>
    <p:sldId id="276" r:id="rId27"/>
    <p:sldId id="279" r:id="rId28"/>
    <p:sldId id="277" r:id="rId29"/>
  </p:sldIdLst>
  <p:sldSz cx="9144000" cy="6858000" type="screen4x3"/>
  <p:notesSz cx="6858000" cy="9144000"/>
  <p:embeddedFontLst>
    <p:embeddedFont>
      <p:font typeface="微软雅黑" pitchFamily="34" charset="-122"/>
      <p:regular r:id="rId31"/>
      <p:bold r:id="rId32"/>
    </p:embeddedFont>
    <p:embeddedFont>
      <p:font typeface="迷你简启体" pitchFamily="65" charset="-122"/>
      <p:regular r:id="rId33"/>
    </p:embeddedFont>
    <p:embeddedFont>
      <p:font typeface="方正准圆_GBK" charset="-122"/>
      <p:regular r:id="rId34"/>
    </p:embeddedFont>
    <p:embeddedFont>
      <p:font typeface="Arial Rounded MT Bold" pitchFamily="34" charset="0"/>
      <p:regular r:id="rId35"/>
    </p:embeddedFont>
    <p:embeddedFont>
      <p:font typeface="黑体" pitchFamily="49" charset="-122"/>
      <p:regular r:id="rId36"/>
    </p:embeddedFont>
    <p:embeddedFont>
      <p:font typeface="华文行楷" pitchFamily="2" charset="-122"/>
      <p:regular r:id="rId37"/>
    </p:embeddedFont>
    <p:embeddedFont>
      <p:font typeface="方正行黑简体" pitchFamily="2" charset="-122"/>
      <p:regular r:id="rId38"/>
    </p:embeddedFont>
    <p:embeddedFont>
      <p:font typeface="方正古隶简体" pitchFamily="65" charset="-122"/>
      <p:regular r:id="rId39"/>
    </p:embeddedFont>
    <p:embeddedFont>
      <p:font typeface="华文新魏" pitchFamily="2" charset="-122"/>
      <p:regular r:id="rId40"/>
    </p:embeddedFont>
    <p:embeddedFont>
      <p:font typeface="方正楷体_GBK" pitchFamily="65" charset="-122"/>
      <p:regular r:id="rId41"/>
    </p:embeddedFont>
    <p:embeddedFont>
      <p:font typeface="方正舒体" pitchFamily="2" charset="-122"/>
      <p:regular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Arial Black" pitchFamily="34" charset="0"/>
      <p:bold r:id="rId4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7459"/>
    <a:srgbClr val="FF9933"/>
    <a:srgbClr val="7899FF"/>
    <a:srgbClr val="6699FF"/>
    <a:srgbClr val="99FFCC"/>
    <a:srgbClr val="FF99FF"/>
    <a:srgbClr val="000000"/>
    <a:srgbClr val="468259"/>
    <a:srgbClr val="467959"/>
    <a:srgbClr val="46796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45" autoAdjust="0"/>
  </p:normalViewPr>
  <p:slideViewPr>
    <p:cSldViewPr snapToGrid="0">
      <p:cViewPr>
        <p:scale>
          <a:sx n="60" d="100"/>
          <a:sy n="60" d="100"/>
        </p:scale>
        <p:origin x="-101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9398B-2C3E-4DBC-8F61-F32B1199A4CD}" type="datetimeFigureOut">
              <a:rPr lang="zh-CN" altLang="en-US" smtClean="0"/>
              <a:pPr/>
              <a:t>2014/10/20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9FECD-2FBE-4CF0-9538-06855B5A097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59477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这是什么？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9FECD-2FBE-4CF0-9538-06855B5A097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铝的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866F-77AA-4E24-BD4C-AF812B87432F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5122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因此我想请班长在此向大家做有关回收易拉罐的相关倡议。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866F-77AA-4E24-BD4C-AF812B87432F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9338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今天跟大家一起学习的是人教版选修</a:t>
            </a:r>
            <a:r>
              <a:rPr lang="en-US" altLang="zh-CN" dirty="0" smtClean="0"/>
              <a:t>2</a:t>
            </a:r>
            <a:r>
              <a:rPr lang="en-US" altLang="zh-CN" baseline="0" dirty="0" smtClean="0"/>
              <a:t> </a:t>
            </a:r>
            <a:r>
              <a:rPr lang="zh-CN" altLang="en-US" baseline="0" dirty="0" smtClean="0"/>
              <a:t>化学与技术，</a:t>
            </a:r>
            <a:r>
              <a:rPr lang="zh-CN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技术：是人类为了满足自身的需求和愿望，遵循自然规律，在长期利用和改造自然的过程中，积累起来的知识、经验、技巧和手段，是人类利用自然改造自然的方法、技能和手段的总和。自然界中含量最高的金属是</a:t>
            </a:r>
            <a:r>
              <a:rPr lang="en-US" altLang="zh-CN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铝，也是使用量最大的金属材料。</a:t>
            </a:r>
            <a:endParaRPr lang="en-US" altLang="zh-CN" baseline="0" dirty="0" smtClean="0"/>
          </a:p>
          <a:p>
            <a:r>
              <a:rPr lang="zh-CN" altLang="en-US" baseline="0" dirty="0" smtClean="0"/>
              <a:t>第三单元化学与材料的发展，第二节，金属材料的第二课时，铝的冶炼的内容。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866F-77AA-4E24-BD4C-AF812B87432F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5239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866F-77AA-4E24-BD4C-AF812B87432F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915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866F-77AA-4E24-BD4C-AF812B87432F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915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根据霍尔埃鲁的发明，利用冰晶石解决了氧化铝熔点过高的问题，实现了电解氧化铝的可能。请写出电解过程中阳极和阴极的电极反应方程式。请同学们根据已有的电解池相关知识，请大胆设计该过程的电解装置。你们觉得这个装置可以用于工业生产么？为什么？理论与实践一定是会有差距的，但通过努力是可以解决的。最终人们设计了这样的生产车间，和电解装置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866F-77AA-4E24-BD4C-AF812B87432F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552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铝土矿中直接就有氧化铝，是否可以直接电解？为什么？有杂质一定要除去么？这些杂质可能会来来什么影响？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866F-77AA-4E24-BD4C-AF812B87432F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6987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还有没有其它的方法除去铝土矿中的氧化铁？</a:t>
            </a:r>
            <a:endParaRPr lang="en-US" altLang="zh-CN" dirty="0" smtClean="0"/>
          </a:p>
          <a:p>
            <a:r>
              <a:rPr lang="zh-CN" altLang="en-US" dirty="0" smtClean="0"/>
              <a:t>根据氧化铝的两性，还可以用强酸来溶解矿石。。。</a:t>
            </a:r>
            <a:endParaRPr lang="en-US" altLang="zh-CN" dirty="0" smtClean="0"/>
          </a:p>
          <a:p>
            <a:r>
              <a:rPr lang="zh-CN" altLang="en-US" dirty="0" smtClean="0"/>
              <a:t>如何验证得到的沉淀是氢氧化铝而不是硅酸？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866F-77AA-4E24-BD4C-AF812B87432F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2425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铝的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866F-77AA-4E24-BD4C-AF812B87432F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8921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铝的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2866F-77AA-4E24-BD4C-AF812B87432F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6303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5942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12416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7475"/>
            <a:ext cx="2057400" cy="56769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19800" cy="56769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08784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916113"/>
            <a:ext cx="7772400" cy="1470025"/>
          </a:xfrm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4113" y="3860800"/>
            <a:ext cx="6400800" cy="792163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76784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59522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89164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64144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27073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73496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01234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04972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0599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19333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96123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7475"/>
            <a:ext cx="2057400" cy="56769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19800" cy="56769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1601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7475"/>
            <a:ext cx="2057400" cy="56769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19800" cy="56769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8059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916113"/>
            <a:ext cx="7772400" cy="1470025"/>
          </a:xfrm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4113" y="3860800"/>
            <a:ext cx="6400800" cy="792163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976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5690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2902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073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9765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6242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89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916113"/>
            <a:ext cx="7772400" cy="1470025"/>
          </a:xfrm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4113" y="3860800"/>
            <a:ext cx="6400800" cy="792163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127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0212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7126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2426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7475"/>
            <a:ext cx="2057400" cy="56769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19800" cy="56769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8299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916113"/>
            <a:ext cx="7772400" cy="1470025"/>
          </a:xfrm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4113" y="3860800"/>
            <a:ext cx="6400800" cy="792163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6214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2524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6634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5227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0732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086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98820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8764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2436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2264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43159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7475"/>
            <a:ext cx="2057400" cy="56769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19800" cy="56769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0293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916113"/>
            <a:ext cx="7772400" cy="1470025"/>
          </a:xfrm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4113" y="3860800"/>
            <a:ext cx="6400800" cy="792163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147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0965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1648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2577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1191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39758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3570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24334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9318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5229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5013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7475"/>
            <a:ext cx="2057400" cy="56769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19800" cy="56769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82025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916113"/>
            <a:ext cx="7772400" cy="1470025"/>
          </a:xfrm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4113" y="3860800"/>
            <a:ext cx="6400800" cy="792163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5381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80183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30251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6797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67502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45720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6036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6970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51508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13828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61193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7475"/>
            <a:ext cx="2057400" cy="56769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19800" cy="56769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83063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916113"/>
            <a:ext cx="7772400" cy="1470025"/>
          </a:xfrm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4113" y="3860800"/>
            <a:ext cx="6400800" cy="792163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67889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91784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4493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05957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33160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20215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77196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64826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44127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0011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70029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7475"/>
            <a:ext cx="2057400" cy="56769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19800" cy="56769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42565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916113"/>
            <a:ext cx="7772400" cy="1470025"/>
          </a:xfrm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4113" y="3860800"/>
            <a:ext cx="6400800" cy="792163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93896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27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29097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06751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16443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0702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05684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11687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48806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93262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37661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7475"/>
            <a:ext cx="2057400" cy="56769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19800" cy="56769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90954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916113"/>
            <a:ext cx="7772400" cy="1470025"/>
          </a:xfrm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4113" y="3860800"/>
            <a:ext cx="6400800" cy="792163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073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22708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39822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74894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92631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39476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35950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30050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47613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97253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49845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7475"/>
            <a:ext cx="2057400" cy="56769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19800" cy="56769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8583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39004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916113"/>
            <a:ext cx="7772400" cy="1470025"/>
          </a:xfrm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4113" y="3860800"/>
            <a:ext cx="6400800" cy="792163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82136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10570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98639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71958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10711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74637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42882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50551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6139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696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8348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154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818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97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344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32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096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272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062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062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A0CD069-BC59-44C6-B881-E4733AEFE200}" type="datetimeFigureOut">
              <a:rPr lang="zh-CN" altLang="en-US" smtClean="0">
                <a:solidFill>
                  <a:srgbClr val="000000"/>
                </a:solidFill>
              </a:rPr>
              <a:pPr/>
              <a:t>2014/10/20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2E897D-DD35-40B9-B3B9-9CC21C2C0C2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989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2.png"/><Relationship Id="rId5" Type="http://schemas.openxmlformats.org/officeDocument/2006/relationships/slide" Target="slide1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3.jpeg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1.jpeg"/><Relationship Id="rId4" Type="http://schemas.openxmlformats.org/officeDocument/2006/relationships/image" Target="../media/image12.jpeg"/><Relationship Id="rId9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6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istrator\Desktop\20120828162313_CVAjW.jpeg"/>
          <p:cNvPicPr>
            <a:picLocks noChangeAspect="1" noChangeArrowheads="1"/>
          </p:cNvPicPr>
          <p:nvPr/>
        </p:nvPicPr>
        <p:blipFill>
          <a:blip r:embed="rId3" cstate="print"/>
          <a:srcRect r="388" b="5068"/>
          <a:stretch>
            <a:fillRect/>
          </a:stretch>
        </p:blipFill>
        <p:spPr bwMode="auto">
          <a:xfrm>
            <a:off x="-3666" y="0"/>
            <a:ext cx="9147666" cy="6106332"/>
          </a:xfrm>
          <a:prstGeom prst="rect">
            <a:avLst/>
          </a:prstGeom>
          <a:noFill/>
        </p:spPr>
      </p:pic>
      <p:pic>
        <p:nvPicPr>
          <p:cNvPr id="3" name="Picture 2" descr="http://www.tgljw.com/JXwebmaster/edit/uploads/2012-2/201202020943059329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30" y="985509"/>
            <a:ext cx="2922300" cy="4663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C:\Users\Administrator\Desktop\3826371_093327009061_2.jpg"/>
          <p:cNvPicPr>
            <a:picLocks noChangeAspect="1" noChangeArrowheads="1"/>
          </p:cNvPicPr>
          <p:nvPr/>
        </p:nvPicPr>
        <p:blipFill>
          <a:blip r:embed="rId5" cstate="print"/>
          <a:srcRect b="4923"/>
          <a:stretch>
            <a:fillRect/>
          </a:stretch>
        </p:blipFill>
        <p:spPr bwMode="auto">
          <a:xfrm>
            <a:off x="3125330" y="985510"/>
            <a:ext cx="3136079" cy="465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8"/>
          <p:cNvSpPr txBox="1"/>
          <p:nvPr/>
        </p:nvSpPr>
        <p:spPr>
          <a:xfrm>
            <a:off x="6343743" y="278970"/>
            <a:ext cx="1017952" cy="3139321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6600" b="1" dirty="0" smtClean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铝</a:t>
            </a:r>
            <a:endParaRPr lang="en-US" altLang="zh-CN" sz="6600" b="1" dirty="0" smtClean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6600" b="1" dirty="0" smtClean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杯</a:t>
            </a:r>
            <a:r>
              <a:rPr lang="en-US" altLang="zh-CN" sz="6600" b="1" dirty="0" smtClean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!</a:t>
            </a:r>
            <a:endParaRPr lang="zh-CN" altLang="en-US" sz="6600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Picture 8" descr="F:\高2015级2班\化学教学\化学教学\铝的冶炼\17495815_110259063356_2.jpg"/>
          <p:cNvPicPr>
            <a:picLocks noChangeAspect="1" noChangeArrowheads="1"/>
          </p:cNvPicPr>
          <p:nvPr/>
        </p:nvPicPr>
        <p:blipFill>
          <a:blip r:embed="rId6" cstate="print"/>
          <a:srcRect l="16737" t="12503" r="25808" b="20970"/>
          <a:stretch>
            <a:fillRect/>
          </a:stretch>
        </p:blipFill>
        <p:spPr bwMode="auto">
          <a:xfrm>
            <a:off x="6148530" y="3513824"/>
            <a:ext cx="2934317" cy="2123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8"/>
          <p:cNvSpPr txBox="1"/>
          <p:nvPr/>
        </p:nvSpPr>
        <p:spPr>
          <a:xfrm>
            <a:off x="15498" y="6121828"/>
            <a:ext cx="9190494" cy="707886"/>
          </a:xfrm>
          <a:prstGeom prst="rect">
            <a:avLst/>
          </a:prstGeom>
          <a:solidFill>
            <a:srgbClr val="46745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迷你简启体" pitchFamily="65" charset="-122"/>
                <a:ea typeface="迷你简启体" pitchFamily="65" charset="-122"/>
              </a:rPr>
              <a:t>陈辉国     西南大学附中     重庆</a:t>
            </a:r>
            <a:endParaRPr lang="en-US" altLang="zh-CN" sz="4000" dirty="0" smtClean="0">
              <a:solidFill>
                <a:schemeClr val="bg1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00962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53345" y="1052736"/>
            <a:ext cx="4746638" cy="1728192"/>
          </a:xfrm>
          <a:ln w="22225">
            <a:solidFill>
              <a:srgbClr val="0070C0"/>
            </a:solidFill>
          </a:ln>
        </p:spPr>
        <p:txBody>
          <a:bodyPr>
            <a:noAutofit/>
          </a:bodyPr>
          <a:lstStyle/>
          <a:p>
            <a:pPr lvl="0">
              <a:lnSpc>
                <a:spcPct val="130000"/>
              </a:lnSpc>
              <a:buNone/>
            </a:pPr>
            <a:r>
              <a:rPr lang="zh-CN" altLang="en-US" sz="2800" dirty="0" smtClean="0">
                <a:latin typeface="方正准圆_GBK" panose="03000509000000000000" pitchFamily="65" charset="-122"/>
                <a:ea typeface="方正准圆_GBK" panose="03000509000000000000" pitchFamily="65" charset="-122"/>
                <a:cs typeface="Arial" pitchFamily="34" charset="0"/>
              </a:rPr>
              <a:t>  铝土矿</a:t>
            </a:r>
            <a:r>
              <a:rPr lang="zh-CN" altLang="zh-CN" sz="2800" dirty="0" smtClean="0">
                <a:latin typeface="方正准圆_GBK" panose="03000509000000000000" pitchFamily="65" charset="-122"/>
                <a:ea typeface="方正准圆_GBK" panose="03000509000000000000" pitchFamily="65" charset="-122"/>
                <a:cs typeface="Arial" pitchFamily="34" charset="0"/>
              </a:rPr>
              <a:t>化学成分主要为Al</a:t>
            </a:r>
            <a:r>
              <a:rPr lang="zh-CN" altLang="zh-CN" sz="2800" baseline="-25000" dirty="0" smtClean="0">
                <a:latin typeface="方正准圆_GBK" panose="03000509000000000000" pitchFamily="65" charset="-122"/>
                <a:ea typeface="方正准圆_GBK" panose="03000509000000000000" pitchFamily="65" charset="-122"/>
                <a:cs typeface="Arial" pitchFamily="34" charset="0"/>
              </a:rPr>
              <a:t>2</a:t>
            </a:r>
            <a:r>
              <a:rPr lang="zh-CN" altLang="zh-CN" sz="2800" dirty="0" smtClean="0">
                <a:latin typeface="方正准圆_GBK" panose="03000509000000000000" pitchFamily="65" charset="-122"/>
                <a:ea typeface="方正准圆_GBK" panose="03000509000000000000" pitchFamily="65" charset="-122"/>
                <a:cs typeface="Arial" pitchFamily="34" charset="0"/>
              </a:rPr>
              <a:t>O</a:t>
            </a:r>
            <a:r>
              <a:rPr lang="zh-CN" altLang="zh-CN" sz="2800" baseline="-25000" dirty="0" smtClean="0">
                <a:latin typeface="方正准圆_GBK" panose="03000509000000000000" pitchFamily="65" charset="-122"/>
                <a:ea typeface="方正准圆_GBK" panose="03000509000000000000" pitchFamily="65" charset="-122"/>
                <a:cs typeface="Arial" pitchFamily="34" charset="0"/>
              </a:rPr>
              <a:t>3</a:t>
            </a:r>
            <a:r>
              <a:rPr lang="en-US" altLang="zh-CN" sz="2800" baseline="-25000" dirty="0" smtClean="0">
                <a:latin typeface="方正准圆_GBK" panose="03000509000000000000" pitchFamily="65" charset="-122"/>
                <a:ea typeface="方正准圆_GBK" panose="03000509000000000000" pitchFamily="65" charset="-122"/>
                <a:cs typeface="Arial" pitchFamily="34" charset="0"/>
              </a:rPr>
              <a:t> </a:t>
            </a:r>
            <a:r>
              <a:rPr lang="zh-CN" altLang="en-US" sz="2800" dirty="0" smtClean="0">
                <a:latin typeface="方正准圆_GBK" panose="03000509000000000000" pitchFamily="65" charset="-122"/>
                <a:ea typeface="方正准圆_GBK" panose="03000509000000000000" pitchFamily="65" charset="-122"/>
                <a:cs typeface="Arial" pitchFamily="34" charset="0"/>
              </a:rPr>
              <a:t>（</a:t>
            </a:r>
            <a:r>
              <a:rPr lang="en-US" altLang="zh-CN" sz="2800" dirty="0" smtClean="0">
                <a:latin typeface="方正准圆_GBK" panose="03000509000000000000" pitchFamily="65" charset="-122"/>
                <a:ea typeface="方正准圆_GBK" panose="03000509000000000000" pitchFamily="65" charset="-122"/>
                <a:cs typeface="Arial" pitchFamily="34" charset="0"/>
              </a:rPr>
              <a:t>50%</a:t>
            </a:r>
            <a:r>
              <a:rPr lang="zh-CN" altLang="en-US" sz="2800" dirty="0" smtClean="0">
                <a:latin typeface="方正准圆_GBK" panose="03000509000000000000" pitchFamily="65" charset="-122"/>
                <a:ea typeface="方正准圆_GBK" panose="03000509000000000000" pitchFamily="65" charset="-122"/>
                <a:cs typeface="Arial" pitchFamily="34" charset="0"/>
              </a:rPr>
              <a:t>左右）</a:t>
            </a:r>
            <a:r>
              <a:rPr lang="zh-CN" altLang="zh-CN" sz="2800" dirty="0" smtClean="0">
                <a:latin typeface="方正准圆_GBK" panose="03000509000000000000" pitchFamily="65" charset="-122"/>
                <a:ea typeface="方正准圆_GBK" panose="03000509000000000000" pitchFamily="65" charset="-122"/>
                <a:cs typeface="Arial" pitchFamily="34" charset="0"/>
              </a:rPr>
              <a:t>、SiO</a:t>
            </a:r>
            <a:r>
              <a:rPr lang="zh-CN" altLang="zh-CN" sz="2800" baseline="-25000" dirty="0" smtClean="0">
                <a:latin typeface="方正准圆_GBK" panose="03000509000000000000" pitchFamily="65" charset="-122"/>
                <a:ea typeface="方正准圆_GBK" panose="03000509000000000000" pitchFamily="65" charset="-122"/>
                <a:cs typeface="Arial" pitchFamily="34" charset="0"/>
              </a:rPr>
              <a:t>2</a:t>
            </a:r>
            <a:r>
              <a:rPr lang="zh-CN" altLang="zh-CN" sz="2800" dirty="0" smtClean="0">
                <a:latin typeface="方正准圆_GBK" panose="03000509000000000000" pitchFamily="65" charset="-122"/>
                <a:ea typeface="方正准圆_GBK" panose="03000509000000000000" pitchFamily="65" charset="-122"/>
                <a:cs typeface="Arial" pitchFamily="34" charset="0"/>
              </a:rPr>
              <a:t>、Fe</a:t>
            </a:r>
            <a:r>
              <a:rPr lang="zh-CN" altLang="zh-CN" sz="2800" baseline="-25000" dirty="0" smtClean="0">
                <a:latin typeface="方正准圆_GBK" panose="03000509000000000000" pitchFamily="65" charset="-122"/>
                <a:ea typeface="方正准圆_GBK" panose="03000509000000000000" pitchFamily="65" charset="-122"/>
                <a:cs typeface="Arial" pitchFamily="34" charset="0"/>
              </a:rPr>
              <a:t>2</a:t>
            </a:r>
            <a:r>
              <a:rPr lang="zh-CN" altLang="zh-CN" sz="2800" dirty="0" smtClean="0">
                <a:latin typeface="方正准圆_GBK" panose="03000509000000000000" pitchFamily="65" charset="-122"/>
                <a:ea typeface="方正准圆_GBK" panose="03000509000000000000" pitchFamily="65" charset="-122"/>
                <a:cs typeface="Arial" pitchFamily="34" charset="0"/>
              </a:rPr>
              <a:t>O</a:t>
            </a:r>
            <a:r>
              <a:rPr lang="zh-CN" altLang="zh-CN" sz="2800" baseline="-25000" dirty="0" smtClean="0">
                <a:latin typeface="方正准圆_GBK" panose="03000509000000000000" pitchFamily="65" charset="-122"/>
                <a:ea typeface="方正准圆_GBK" panose="03000509000000000000" pitchFamily="65" charset="-122"/>
                <a:cs typeface="Arial" pitchFamily="34" charset="0"/>
              </a:rPr>
              <a:t>3</a:t>
            </a:r>
            <a:r>
              <a:rPr lang="zh-CN" altLang="zh-CN" sz="2800" dirty="0" smtClean="0">
                <a:latin typeface="方正准圆_GBK" panose="03000509000000000000" pitchFamily="65" charset="-122"/>
                <a:ea typeface="方正准圆_GBK" panose="03000509000000000000" pitchFamily="65" charset="-122"/>
                <a:cs typeface="Arial" pitchFamily="34" charset="0"/>
              </a:rPr>
              <a:t>、总量占成分的95%以上</a:t>
            </a:r>
            <a:r>
              <a:rPr lang="zh-CN" altLang="en-US" sz="2800" dirty="0" smtClean="0">
                <a:latin typeface="方正准圆_GBK" panose="03000509000000000000" pitchFamily="65" charset="-122"/>
                <a:ea typeface="方正准圆_GBK" panose="03000509000000000000" pitchFamily="65" charset="-122"/>
                <a:cs typeface="Arial" pitchFamily="34" charset="0"/>
              </a:rPr>
              <a:t>。</a:t>
            </a:r>
            <a:endParaRPr lang="zh-CN" altLang="en-US" sz="2800" dirty="0"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pic>
        <p:nvPicPr>
          <p:cNvPr id="1026" name="Picture 2" descr="C:\Users\Administrator\Desktop\a570c8c689e213e0-ff638f687fb5445a-17a6209404eab1cfdafc7d45c6f73911.jpg"/>
          <p:cNvPicPr>
            <a:picLocks noChangeAspect="1" noChangeArrowheads="1"/>
          </p:cNvPicPr>
          <p:nvPr/>
        </p:nvPicPr>
        <p:blipFill>
          <a:blip r:embed="rId3" cstate="print"/>
          <a:srcRect l="6704" t="8112" r="12724" b="9820"/>
          <a:stretch>
            <a:fillRect/>
          </a:stretch>
        </p:blipFill>
        <p:spPr bwMode="auto">
          <a:xfrm>
            <a:off x="824851" y="908720"/>
            <a:ext cx="3168352" cy="214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899592" y="3196388"/>
            <a:ext cx="760578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【</a:t>
            </a:r>
            <a:r>
              <a:rPr lang="zh-CN" altLang="en-US" sz="3200" dirty="0" smtClean="0">
                <a:solidFill>
                  <a:srgbClr val="0070C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分组讨论</a:t>
            </a:r>
            <a:r>
              <a:rPr lang="en-US" altLang="zh-CN" sz="3200" dirty="0" smtClean="0">
                <a:solidFill>
                  <a:srgbClr val="0070C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】</a:t>
            </a:r>
            <a:r>
              <a:rPr lang="zh-CN" altLang="en-US" sz="32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请根据已学知识，在学案设计提纯铝土矿的方案</a:t>
            </a:r>
            <a:endParaRPr lang="zh-CN" altLang="en-US" sz="3200" dirty="0">
              <a:solidFill>
                <a:srgbClr val="000000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3568" y="771532"/>
            <a:ext cx="0" cy="659735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-7105" y="771531"/>
            <a:ext cx="615553" cy="32575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铝 土 矿 提 纯 技 术</a:t>
            </a:r>
            <a:endParaRPr lang="zh-CN" altLang="en-US" sz="2800" dirty="0">
              <a:solidFill>
                <a:srgbClr val="000000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392529" y="4485249"/>
            <a:ext cx="6840760" cy="1982763"/>
            <a:chOff x="1187624" y="4398565"/>
            <a:chExt cx="6840760" cy="1982763"/>
          </a:xfrm>
        </p:grpSpPr>
        <p:sp>
          <p:nvSpPr>
            <p:cNvPr id="7" name="TextBox 6"/>
            <p:cNvSpPr txBox="1"/>
            <p:nvPr/>
          </p:nvSpPr>
          <p:spPr>
            <a:xfrm>
              <a:off x="1187624" y="5559623"/>
              <a:ext cx="1224136" cy="4616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0000"/>
                  </a:solidFill>
                </a:rPr>
                <a:t>混合物</a:t>
              </a:r>
              <a:endParaRPr lang="zh-CN" alt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89928" y="4983559"/>
              <a:ext cx="1430144" cy="830997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000000"/>
                  </a:solidFill>
                </a:rPr>
                <a:t>溶液中的组分</a:t>
              </a:r>
              <a:endParaRPr lang="zh-CN" altLang="en-US" sz="2800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75634" y="4398565"/>
              <a:ext cx="792088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rgbClr val="000000"/>
                  </a:solidFill>
                </a:rPr>
                <a:t>试剂或者操作</a:t>
              </a:r>
              <a:endParaRPr lang="zh-CN" altLang="en-US" sz="2000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79912" y="5919663"/>
              <a:ext cx="1440160" cy="461665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0000"/>
                  </a:solidFill>
                </a:rPr>
                <a:t>固态组分</a:t>
              </a:r>
              <a:endParaRPr lang="zh-CN" altLang="en-US" sz="2400" dirty="0">
                <a:solidFill>
                  <a:srgbClr val="000000"/>
                </a:solidFill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2411760" y="5801161"/>
              <a:ext cx="8640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275856" y="5415607"/>
              <a:ext cx="0" cy="7200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>
              <a:off x="3275856" y="5415607"/>
              <a:ext cx="50405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/>
            <p:nvPr/>
          </p:nvCxnSpPr>
          <p:spPr>
            <a:xfrm>
              <a:off x="3275856" y="6135687"/>
              <a:ext cx="50405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5220072" y="5415607"/>
              <a:ext cx="8640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6084168" y="5030053"/>
              <a:ext cx="0" cy="7200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/>
            <p:nvPr/>
          </p:nvCxnSpPr>
          <p:spPr>
            <a:xfrm>
              <a:off x="6084168" y="5030053"/>
              <a:ext cx="50405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/>
            <p:nvPr/>
          </p:nvCxnSpPr>
          <p:spPr>
            <a:xfrm>
              <a:off x="6084168" y="5750133"/>
              <a:ext cx="50405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6598240" y="4623519"/>
              <a:ext cx="1430144" cy="830997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rgbClr val="000000"/>
                  </a:solidFill>
                </a:rPr>
                <a:t>溶液中的组分</a:t>
              </a:r>
              <a:endParaRPr lang="zh-CN" altLang="en-US" sz="2800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588224" y="5559623"/>
              <a:ext cx="1440160" cy="461665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0000"/>
                  </a:solidFill>
                </a:rPr>
                <a:t>固态组分</a:t>
              </a:r>
              <a:endParaRPr lang="zh-CN" alt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467322" y="4764087"/>
              <a:ext cx="792088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solidFill>
                    <a:srgbClr val="000000"/>
                  </a:solidFill>
                </a:rPr>
                <a:t>试剂或者操作</a:t>
              </a:r>
              <a:endParaRPr lang="zh-CN" altLang="en-US" sz="2000" baseline="-25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6" name="图片 35" descr="VI.jpg"/>
          <p:cNvPicPr>
            <a:picLocks noChangeAspect="1"/>
          </p:cNvPicPr>
          <p:nvPr/>
        </p:nvPicPr>
        <p:blipFill>
          <a:blip r:embed="rId4" cstate="print"/>
          <a:srcRect r="33850" b="77685"/>
          <a:stretch>
            <a:fillRect/>
          </a:stretch>
        </p:blipFill>
        <p:spPr>
          <a:xfrm>
            <a:off x="7079368" y="6335640"/>
            <a:ext cx="2064632" cy="52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8" name="组合 37"/>
          <p:cNvGrpSpPr/>
          <p:nvPr/>
        </p:nvGrpSpPr>
        <p:grpSpPr>
          <a:xfrm>
            <a:off x="0" y="0"/>
            <a:ext cx="9144000" cy="764704"/>
            <a:chOff x="0" y="0"/>
            <a:chExt cx="9144000" cy="764704"/>
          </a:xfrm>
        </p:grpSpPr>
        <p:sp>
          <p:nvSpPr>
            <p:cNvPr id="39" name="矩形 38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0C0">
                <a:alpha val="70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40" name="组合 30"/>
            <p:cNvGrpSpPr/>
            <p:nvPr/>
          </p:nvGrpSpPr>
          <p:grpSpPr>
            <a:xfrm>
              <a:off x="1187624" y="106616"/>
              <a:ext cx="1440160" cy="548680"/>
              <a:chOff x="1331640" y="764704"/>
              <a:chExt cx="1440160" cy="548680"/>
            </a:xfrm>
          </p:grpSpPr>
          <p:sp>
            <p:nvSpPr>
              <p:cNvPr id="47" name="圆角矩形 46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TextBox 43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筛选原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料</a:t>
                </a:r>
              </a:p>
            </p:txBody>
          </p:sp>
        </p:grpSp>
        <p:grpSp>
          <p:nvGrpSpPr>
            <p:cNvPr id="41" name="组合 31"/>
            <p:cNvGrpSpPr/>
            <p:nvPr/>
          </p:nvGrpSpPr>
          <p:grpSpPr>
            <a:xfrm>
              <a:off x="3744382" y="116632"/>
              <a:ext cx="1440160" cy="548680"/>
              <a:chOff x="1331640" y="764704"/>
              <a:chExt cx="1440160" cy="548680"/>
            </a:xfrm>
          </p:grpSpPr>
          <p:sp>
            <p:nvSpPr>
              <p:cNvPr id="45" name="圆角矩形 44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TextBox 41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/>
                  <a:t>探求原理</a:t>
                </a:r>
                <a:endParaRPr lang="zh-CN" altLang="en-US" sz="2400" dirty="0"/>
              </a:p>
            </p:txBody>
          </p:sp>
        </p:grpSp>
        <p:grpSp>
          <p:nvGrpSpPr>
            <p:cNvPr id="42" name="组合 34"/>
            <p:cNvGrpSpPr/>
            <p:nvPr/>
          </p:nvGrpSpPr>
          <p:grpSpPr>
            <a:xfrm>
              <a:off x="6444208" y="116632"/>
              <a:ext cx="1440160" cy="548680"/>
              <a:chOff x="1331640" y="764704"/>
              <a:chExt cx="1440160" cy="548680"/>
            </a:xfrm>
          </p:grpSpPr>
          <p:sp>
            <p:nvSpPr>
              <p:cNvPr id="43" name="圆角矩形 42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TextBox 39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FF0000"/>
                    </a:solidFill>
                  </a:rPr>
                  <a:t>剖析技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术</a:t>
                </a: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1081020" y="4379304"/>
            <a:ext cx="47101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accent2">
                    <a:lumMod val="75000"/>
                  </a:schemeClr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混合物提纯的一般书写方法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4915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 dir="ld"/>
      </p:transition>
    </mc:Choice>
    <mc:Fallback>
      <p:transition spd="slow">
        <p:pull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8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/>
          <p:cNvSpPr/>
          <p:nvPr/>
        </p:nvSpPr>
        <p:spPr>
          <a:xfrm>
            <a:off x="642556" y="836712"/>
            <a:ext cx="2777316" cy="2376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419872" y="836712"/>
            <a:ext cx="3672408" cy="237626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5576" y="3429000"/>
            <a:ext cx="6768752" cy="100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2600" dirty="0" smtClean="0">
                <a:solidFill>
                  <a:srgbClr val="0070C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【</a:t>
            </a:r>
            <a:r>
              <a:rPr lang="zh-CN" altLang="en-US" sz="2600" dirty="0" smtClean="0">
                <a:solidFill>
                  <a:srgbClr val="0070C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实验探究</a:t>
            </a:r>
            <a:r>
              <a:rPr lang="en-US" altLang="zh-CN" sz="2600" dirty="0" smtClean="0">
                <a:solidFill>
                  <a:srgbClr val="0070C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】</a:t>
            </a:r>
            <a:r>
              <a:rPr lang="zh-CN" altLang="en-US" sz="2600" dirty="0" smtClean="0">
                <a:solidFill>
                  <a:srgbClr val="0070C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   </a:t>
            </a:r>
            <a:r>
              <a:rPr lang="zh-CN" altLang="en-US" sz="26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请大家利用已用</a:t>
            </a:r>
            <a:r>
              <a:rPr lang="en-US" altLang="zh-CN" sz="2600" dirty="0" err="1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NaOH</a:t>
            </a:r>
            <a:r>
              <a:rPr lang="zh-CN" altLang="en-US" sz="26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溶解铝土矿的溶液（烧杯）模拟工业提纯过程。</a:t>
            </a:r>
            <a:endParaRPr lang="zh-CN" altLang="en-US" sz="2600" baseline="-25000" dirty="0">
              <a:solidFill>
                <a:srgbClr val="000000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7445" y="4739243"/>
            <a:ext cx="3688441" cy="1566006"/>
          </a:xfrm>
          <a:prstGeom prst="rect">
            <a:avLst/>
          </a:prstGeom>
          <a:solidFill>
            <a:srgbClr val="0070C0">
              <a:alpha val="15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2800" dirty="0" smtClean="0">
                <a:solidFill>
                  <a:schemeClr val="accent2">
                    <a:lumMod val="75000"/>
                  </a:schemeClr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实验提供药品：</a:t>
            </a:r>
            <a:endParaRPr lang="en-US" altLang="zh-CN" sz="2800" dirty="0" smtClean="0">
              <a:solidFill>
                <a:schemeClr val="accent2">
                  <a:lumMod val="75000"/>
                </a:schemeClr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  <a:p>
            <a:pPr>
              <a:lnSpc>
                <a:spcPct val="114000"/>
              </a:lnSpc>
            </a:pPr>
            <a:r>
              <a:rPr lang="en-US" altLang="zh-CN" sz="2800" dirty="0" err="1" smtClean="0">
                <a:solidFill>
                  <a:schemeClr val="accent2">
                    <a:lumMod val="75000"/>
                  </a:schemeClr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NaOH</a:t>
            </a:r>
            <a:r>
              <a:rPr lang="zh-CN" altLang="en-US" sz="2800" dirty="0" smtClean="0">
                <a:solidFill>
                  <a:schemeClr val="accent2">
                    <a:lumMod val="75000"/>
                  </a:schemeClr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浸泡后的铝土矿、大理石、盐酸溶液</a:t>
            </a:r>
            <a:endParaRPr lang="en-US" altLang="zh-CN" sz="2800" dirty="0" smtClean="0">
              <a:solidFill>
                <a:schemeClr val="accent2">
                  <a:lumMod val="75000"/>
                </a:schemeClr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6443" y="1140277"/>
            <a:ext cx="1368152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000000"/>
                </a:solidFill>
              </a:rPr>
              <a:t>铝土矿</a:t>
            </a:r>
            <a:endParaRPr lang="en-US" altLang="zh-CN" sz="24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zh-CN" sz="2400" dirty="0" smtClean="0">
                <a:solidFill>
                  <a:srgbClr val="000000"/>
                </a:solidFill>
              </a:rPr>
              <a:t>[Al</a:t>
            </a:r>
            <a:r>
              <a:rPr lang="en-US" altLang="zh-CN" sz="240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zh-CN" sz="2400" dirty="0" smtClean="0">
                <a:solidFill>
                  <a:srgbClr val="000000"/>
                </a:solidFill>
              </a:rPr>
              <a:t>O</a:t>
            </a:r>
            <a:r>
              <a:rPr lang="en-US" altLang="zh-CN" sz="2400" baseline="-25000" dirty="0" smtClean="0">
                <a:solidFill>
                  <a:srgbClr val="000000"/>
                </a:solidFill>
              </a:rPr>
              <a:t>3</a:t>
            </a:r>
            <a:r>
              <a:rPr lang="zh-CN" altLang="en-US" sz="2400" dirty="0" smtClean="0">
                <a:solidFill>
                  <a:srgbClr val="000000"/>
                </a:solidFill>
              </a:rPr>
              <a:t>、</a:t>
            </a:r>
            <a:r>
              <a:rPr lang="en-US" altLang="zh-CN" sz="2400" dirty="0" smtClean="0">
                <a:solidFill>
                  <a:srgbClr val="000000"/>
                </a:solidFill>
              </a:rPr>
              <a:t>Fe</a:t>
            </a:r>
            <a:r>
              <a:rPr lang="en-US" altLang="zh-CN" sz="240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zh-CN" sz="2400" dirty="0" smtClean="0">
                <a:solidFill>
                  <a:srgbClr val="000000"/>
                </a:solidFill>
              </a:rPr>
              <a:t>O</a:t>
            </a:r>
            <a:r>
              <a:rPr lang="en-US" altLang="zh-CN" sz="2400" baseline="-25000" dirty="0" smtClean="0">
                <a:solidFill>
                  <a:srgbClr val="000000"/>
                </a:solidFill>
              </a:rPr>
              <a:t>3</a:t>
            </a:r>
            <a:r>
              <a:rPr lang="zh-CN" altLang="en-US" sz="2400" dirty="0" smtClean="0">
                <a:solidFill>
                  <a:srgbClr val="000000"/>
                </a:solidFill>
              </a:rPr>
              <a:t>、  </a:t>
            </a:r>
            <a:r>
              <a:rPr lang="en-US" altLang="zh-CN" sz="2400" dirty="0" smtClean="0">
                <a:solidFill>
                  <a:srgbClr val="000000"/>
                </a:solidFill>
              </a:rPr>
              <a:t>SiO</a:t>
            </a:r>
            <a:r>
              <a:rPr lang="en-US" altLang="zh-CN" sz="2400" baseline="-25000" dirty="0" smtClean="0">
                <a:solidFill>
                  <a:srgbClr val="000000"/>
                </a:solidFill>
              </a:rPr>
              <a:t>2  </a:t>
            </a:r>
            <a:r>
              <a:rPr lang="en-US" altLang="zh-CN" sz="2400" dirty="0" smtClean="0">
                <a:solidFill>
                  <a:srgbClr val="000000"/>
                </a:solidFill>
              </a:rPr>
              <a:t>]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60406" y="2304926"/>
            <a:ext cx="1656184" cy="49244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600" dirty="0" smtClean="0">
                <a:solidFill>
                  <a:srgbClr val="000000"/>
                </a:solidFill>
              </a:rPr>
              <a:t>  Fe</a:t>
            </a:r>
            <a:r>
              <a:rPr lang="en-US" altLang="zh-CN" sz="260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zh-CN" sz="2600" dirty="0" smtClean="0">
                <a:solidFill>
                  <a:srgbClr val="000000"/>
                </a:solidFill>
              </a:rPr>
              <a:t>O</a:t>
            </a:r>
            <a:r>
              <a:rPr lang="en-US" altLang="zh-CN" sz="2600" baseline="-25000" dirty="0" smtClean="0">
                <a:solidFill>
                  <a:srgbClr val="000000"/>
                </a:solidFill>
              </a:rPr>
              <a:t>3</a:t>
            </a:r>
            <a:endParaRPr lang="zh-CN" altLang="en-US" sz="260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38032" y="1416258"/>
            <a:ext cx="158417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</a:rPr>
              <a:t>过量</a:t>
            </a:r>
            <a:r>
              <a:rPr lang="en-US" altLang="zh-CN" sz="2000" dirty="0" err="1" smtClean="0">
                <a:solidFill>
                  <a:srgbClr val="000000"/>
                </a:solidFill>
              </a:rPr>
              <a:t>NaOH</a:t>
            </a:r>
            <a:endParaRPr lang="zh-CN" alt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24128" y="1528336"/>
            <a:ext cx="124416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000000"/>
                </a:solidFill>
              </a:rPr>
              <a:t>过量</a:t>
            </a:r>
            <a:r>
              <a:rPr lang="en-US" altLang="zh-CN" sz="2000" dirty="0" smtClean="0">
                <a:solidFill>
                  <a:srgbClr val="000000"/>
                </a:solidFill>
              </a:rPr>
              <a:t>CO</a:t>
            </a:r>
            <a:r>
              <a:rPr lang="en-US" altLang="zh-CN" sz="2000" baseline="-25000" dirty="0" smtClean="0">
                <a:solidFill>
                  <a:srgbClr val="000000"/>
                </a:solidFill>
              </a:rPr>
              <a:t>2</a:t>
            </a:r>
            <a:endParaRPr lang="zh-CN" alt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48112" y="2047890"/>
            <a:ext cx="80021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0000"/>
                </a:solidFill>
              </a:rPr>
              <a:t>过滤</a:t>
            </a:r>
            <a:endParaRPr lang="zh-CN" alt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44908" y="895762"/>
            <a:ext cx="1656184" cy="129266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600" dirty="0" smtClean="0">
                <a:solidFill>
                  <a:srgbClr val="000000"/>
                </a:solidFill>
              </a:rPr>
              <a:t>NaAlO</a:t>
            </a:r>
            <a:r>
              <a:rPr lang="en-US" altLang="zh-CN" sz="2600" baseline="-25000" dirty="0" smtClean="0">
                <a:solidFill>
                  <a:srgbClr val="000000"/>
                </a:solidFill>
              </a:rPr>
              <a:t>2</a:t>
            </a:r>
            <a:endParaRPr lang="en-US" altLang="zh-CN" sz="26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zh-CN" sz="2600" dirty="0" smtClean="0">
                <a:solidFill>
                  <a:srgbClr val="000000"/>
                </a:solidFill>
              </a:rPr>
              <a:t>Na</a:t>
            </a:r>
            <a:r>
              <a:rPr lang="en-US" altLang="zh-CN" sz="260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zh-CN" sz="2600" dirty="0" smtClean="0">
                <a:solidFill>
                  <a:srgbClr val="000000"/>
                </a:solidFill>
              </a:rPr>
              <a:t>SiO</a:t>
            </a:r>
            <a:r>
              <a:rPr lang="en-US" altLang="zh-CN" sz="2600" baseline="-25000" dirty="0" smtClean="0">
                <a:solidFill>
                  <a:srgbClr val="000000"/>
                </a:solidFill>
              </a:rPr>
              <a:t>3</a:t>
            </a:r>
            <a:endParaRPr lang="en-US" altLang="zh-CN" sz="2600" dirty="0" smtClean="0">
              <a:solidFill>
                <a:srgbClr val="000000"/>
              </a:solidFill>
            </a:endParaRPr>
          </a:p>
          <a:p>
            <a:pPr algn="ctr"/>
            <a:r>
              <a:rPr lang="en-US" altLang="zh-CN" sz="2600" dirty="0" err="1" smtClean="0">
                <a:solidFill>
                  <a:srgbClr val="000000"/>
                </a:solidFill>
              </a:rPr>
              <a:t>NaOH</a:t>
            </a:r>
            <a:endParaRPr lang="zh-CN" altLang="en-US" sz="2600" baseline="-25000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539826" y="1870373"/>
            <a:ext cx="1532166" cy="89255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600" dirty="0" smtClean="0">
                <a:solidFill>
                  <a:srgbClr val="000000"/>
                </a:solidFill>
              </a:rPr>
              <a:t>Al(OH)</a:t>
            </a:r>
            <a:r>
              <a:rPr lang="en-US" altLang="zh-CN" sz="2600" baseline="-25000" dirty="0" smtClean="0">
                <a:solidFill>
                  <a:srgbClr val="000000"/>
                </a:solidFill>
              </a:rPr>
              <a:t>3</a:t>
            </a:r>
          </a:p>
          <a:p>
            <a:r>
              <a:rPr lang="en-US" altLang="zh-CN" sz="2600" dirty="0" smtClean="0">
                <a:solidFill>
                  <a:srgbClr val="000000"/>
                </a:solidFill>
              </a:rPr>
              <a:t>(H</a:t>
            </a:r>
            <a:r>
              <a:rPr lang="en-US" altLang="zh-CN" sz="260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zh-CN" sz="2600" dirty="0" smtClean="0">
                <a:solidFill>
                  <a:srgbClr val="000000"/>
                </a:solidFill>
              </a:rPr>
              <a:t>SiO</a:t>
            </a:r>
            <a:r>
              <a:rPr lang="en-US" altLang="zh-CN" sz="2600" baseline="-25000" dirty="0" smtClean="0">
                <a:solidFill>
                  <a:srgbClr val="000000"/>
                </a:solidFill>
              </a:rPr>
              <a:t>3</a:t>
            </a:r>
            <a:r>
              <a:rPr lang="en-US" altLang="zh-CN" sz="2600" dirty="0" smtClean="0">
                <a:solidFill>
                  <a:srgbClr val="000000"/>
                </a:solidFill>
              </a:rPr>
              <a:t>)</a:t>
            </a:r>
            <a:endParaRPr lang="zh-CN" altLang="en-US" sz="2600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500699" y="2938879"/>
            <a:ext cx="80021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0000"/>
                </a:solidFill>
              </a:rPr>
              <a:t>煅烧</a:t>
            </a:r>
            <a:endParaRPr lang="zh-CN" alt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40352" y="3616568"/>
            <a:ext cx="1152128" cy="892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600" dirty="0" smtClean="0">
                <a:solidFill>
                  <a:srgbClr val="000000"/>
                </a:solidFill>
              </a:rPr>
              <a:t>Al</a:t>
            </a:r>
            <a:r>
              <a:rPr lang="en-US" altLang="zh-CN" sz="260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zh-CN" sz="2600" dirty="0" smtClean="0">
                <a:solidFill>
                  <a:srgbClr val="000000"/>
                </a:solidFill>
              </a:rPr>
              <a:t>O</a:t>
            </a:r>
            <a:r>
              <a:rPr lang="en-US" altLang="zh-CN" sz="2600" baseline="-25000" dirty="0" smtClean="0">
                <a:solidFill>
                  <a:srgbClr val="000000"/>
                </a:solidFill>
              </a:rPr>
              <a:t>3</a:t>
            </a:r>
          </a:p>
          <a:p>
            <a:r>
              <a:rPr lang="en-US" altLang="zh-CN" sz="2600" dirty="0" smtClean="0">
                <a:solidFill>
                  <a:srgbClr val="000000"/>
                </a:solidFill>
              </a:rPr>
              <a:t>(SiO</a:t>
            </a:r>
            <a:r>
              <a:rPr lang="en-US" altLang="zh-CN" sz="2600" baseline="-25000" dirty="0" smtClean="0">
                <a:solidFill>
                  <a:srgbClr val="000000"/>
                </a:solidFill>
              </a:rPr>
              <a:t>2</a:t>
            </a:r>
            <a:r>
              <a:rPr lang="en-US" altLang="zh-CN" sz="2600" dirty="0" smtClean="0">
                <a:solidFill>
                  <a:srgbClr val="000000"/>
                </a:solidFill>
              </a:rPr>
              <a:t>)</a:t>
            </a:r>
            <a:endParaRPr lang="zh-CN" altLang="en-US" sz="2600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411760" y="1888376"/>
            <a:ext cx="80021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000000"/>
                </a:solidFill>
              </a:rPr>
              <a:t>溶解</a:t>
            </a:r>
            <a:endParaRPr lang="zh-CN" alt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24328" y="1042755"/>
            <a:ext cx="1547664" cy="49244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600" dirty="0" smtClean="0">
                <a:solidFill>
                  <a:srgbClr val="000000"/>
                </a:solidFill>
              </a:rPr>
              <a:t>NaHCO</a:t>
            </a:r>
            <a:r>
              <a:rPr lang="en-US" altLang="zh-CN" sz="2600" baseline="-25000" dirty="0" smtClean="0">
                <a:solidFill>
                  <a:srgbClr val="000000"/>
                </a:solidFill>
              </a:rPr>
              <a:t>3</a:t>
            </a:r>
            <a:endParaRPr lang="en-US" altLang="zh-CN" sz="2600" dirty="0" smtClean="0">
              <a:solidFill>
                <a:srgbClr val="000000"/>
              </a:solidFill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2194594" y="1312312"/>
            <a:ext cx="1729333" cy="1152128"/>
            <a:chOff x="1979712" y="5085184"/>
            <a:chExt cx="1944216" cy="1152128"/>
          </a:xfrm>
        </p:grpSpPr>
        <p:cxnSp>
          <p:nvCxnSpPr>
            <p:cNvPr id="51" name="直接连接符 50"/>
            <p:cNvCxnSpPr/>
            <p:nvPr/>
          </p:nvCxnSpPr>
          <p:spPr>
            <a:xfrm>
              <a:off x="1979712" y="5661248"/>
              <a:ext cx="15121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3491880" y="5085184"/>
              <a:ext cx="0" cy="115212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/>
            <p:nvPr/>
          </p:nvCxnSpPr>
          <p:spPr>
            <a:xfrm>
              <a:off x="3476382" y="5085184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/>
            <p:nvPr/>
          </p:nvCxnSpPr>
          <p:spPr>
            <a:xfrm>
              <a:off x="3491880" y="6227296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组合 54"/>
          <p:cNvGrpSpPr/>
          <p:nvPr/>
        </p:nvGrpSpPr>
        <p:grpSpPr>
          <a:xfrm>
            <a:off x="5580112" y="1312312"/>
            <a:ext cx="1944216" cy="1152128"/>
            <a:chOff x="1979712" y="5085184"/>
            <a:chExt cx="1944216" cy="1152128"/>
          </a:xfrm>
        </p:grpSpPr>
        <p:cxnSp>
          <p:nvCxnSpPr>
            <p:cNvPr id="56" name="直接连接符 55"/>
            <p:cNvCxnSpPr/>
            <p:nvPr/>
          </p:nvCxnSpPr>
          <p:spPr>
            <a:xfrm>
              <a:off x="1979712" y="5661248"/>
              <a:ext cx="15121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3491880" y="5085184"/>
              <a:ext cx="0" cy="115212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/>
            <p:nvPr/>
          </p:nvCxnSpPr>
          <p:spPr>
            <a:xfrm>
              <a:off x="3476382" y="5085184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/>
            <p:cNvCxnSpPr/>
            <p:nvPr/>
          </p:nvCxnSpPr>
          <p:spPr>
            <a:xfrm>
              <a:off x="3491880" y="6227296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直接箭头连接符 59"/>
          <p:cNvCxnSpPr/>
          <p:nvPr/>
        </p:nvCxnSpPr>
        <p:spPr>
          <a:xfrm>
            <a:off x="8244408" y="2824480"/>
            <a:ext cx="0" cy="792088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373216" y="2801651"/>
            <a:ext cx="972616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600" dirty="0" smtClean="0">
                <a:solidFill>
                  <a:srgbClr val="FF0000"/>
                </a:solidFill>
              </a:rPr>
              <a:t>模拟</a:t>
            </a:r>
            <a:endParaRPr lang="zh-CN" altLang="en-US" sz="2600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52837" y="2780928"/>
            <a:ext cx="136815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600" dirty="0" smtClean="0">
                <a:solidFill>
                  <a:srgbClr val="FF0000"/>
                </a:solidFill>
              </a:rPr>
              <a:t>已完成</a:t>
            </a:r>
            <a:endParaRPr lang="zh-CN" altLang="en-US" sz="2600" dirty="0">
              <a:solidFill>
                <a:srgbClr val="FF0000"/>
              </a:solidFill>
            </a:endParaRPr>
          </a:p>
        </p:txBody>
      </p:sp>
      <p:cxnSp>
        <p:nvCxnSpPr>
          <p:cNvPr id="64" name="直接连接符 63"/>
          <p:cNvCxnSpPr/>
          <p:nvPr/>
        </p:nvCxnSpPr>
        <p:spPr>
          <a:xfrm>
            <a:off x="683568" y="748146"/>
            <a:ext cx="0" cy="659735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15"/>
          <p:cNvSpPr txBox="1"/>
          <p:nvPr/>
        </p:nvSpPr>
        <p:spPr>
          <a:xfrm>
            <a:off x="4937" y="836712"/>
            <a:ext cx="615553" cy="320842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铝 土 矿 提 纯 技 术</a:t>
            </a:r>
            <a:endParaRPr lang="zh-CN" altLang="en-US" sz="2800" dirty="0">
              <a:solidFill>
                <a:srgbClr val="000000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0" y="0"/>
            <a:ext cx="9144000" cy="764704"/>
            <a:chOff x="0" y="0"/>
            <a:chExt cx="9144000" cy="764704"/>
          </a:xfrm>
        </p:grpSpPr>
        <p:sp>
          <p:nvSpPr>
            <p:cNvPr id="70" name="矩形 69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0C0">
                <a:alpha val="70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71" name="组合 30"/>
            <p:cNvGrpSpPr/>
            <p:nvPr/>
          </p:nvGrpSpPr>
          <p:grpSpPr>
            <a:xfrm>
              <a:off x="1187624" y="106616"/>
              <a:ext cx="1440160" cy="548680"/>
              <a:chOff x="1331640" y="764704"/>
              <a:chExt cx="1440160" cy="548680"/>
            </a:xfrm>
          </p:grpSpPr>
          <p:sp>
            <p:nvSpPr>
              <p:cNvPr id="78" name="圆角矩形 77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9" name="TextBox 43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筛选原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料</a:t>
                </a:r>
              </a:p>
            </p:txBody>
          </p:sp>
        </p:grpSp>
        <p:grpSp>
          <p:nvGrpSpPr>
            <p:cNvPr id="72" name="组合 31"/>
            <p:cNvGrpSpPr/>
            <p:nvPr/>
          </p:nvGrpSpPr>
          <p:grpSpPr>
            <a:xfrm>
              <a:off x="3744382" y="116632"/>
              <a:ext cx="1440160" cy="548680"/>
              <a:chOff x="1331640" y="764704"/>
              <a:chExt cx="1440160" cy="548680"/>
            </a:xfrm>
          </p:grpSpPr>
          <p:sp>
            <p:nvSpPr>
              <p:cNvPr id="76" name="圆角矩形 75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TextBox 41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/>
                  <a:t>探求原理</a:t>
                </a:r>
                <a:endParaRPr lang="zh-CN" altLang="en-US" sz="2400" dirty="0"/>
              </a:p>
            </p:txBody>
          </p:sp>
        </p:grpSp>
        <p:grpSp>
          <p:nvGrpSpPr>
            <p:cNvPr id="73" name="组合 34"/>
            <p:cNvGrpSpPr/>
            <p:nvPr/>
          </p:nvGrpSpPr>
          <p:grpSpPr>
            <a:xfrm>
              <a:off x="6444208" y="116632"/>
              <a:ext cx="1440160" cy="548680"/>
              <a:chOff x="1331640" y="764704"/>
              <a:chExt cx="1440160" cy="548680"/>
            </a:xfrm>
          </p:grpSpPr>
          <p:sp>
            <p:nvSpPr>
              <p:cNvPr id="74" name="圆角矩形 73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TextBox 39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FF0000"/>
                    </a:solidFill>
                  </a:rPr>
                  <a:t>剖析技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术</a:t>
                </a: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4684094" y="4528004"/>
            <a:ext cx="4111562" cy="2329996"/>
            <a:chOff x="4538952" y="4528004"/>
            <a:chExt cx="4111562" cy="232999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46474" y="4528004"/>
              <a:ext cx="2012269" cy="2329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2" name="直接连接符 61"/>
            <p:cNvCxnSpPr/>
            <p:nvPr/>
          </p:nvCxnSpPr>
          <p:spPr>
            <a:xfrm flipV="1">
              <a:off x="7170057" y="5950857"/>
              <a:ext cx="624114" cy="2757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7707090" y="5733144"/>
              <a:ext cx="9434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铝土矿浸取液</a:t>
              </a:r>
              <a:endParaRPr lang="zh-CN" alt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538952" y="5921829"/>
              <a:ext cx="10118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dirty="0" smtClean="0"/>
                <a:t>盐酸</a:t>
              </a:r>
              <a:endParaRPr lang="en-US" altLang="zh-CN" dirty="0" smtClean="0"/>
            </a:p>
            <a:p>
              <a:pPr algn="r"/>
              <a:r>
                <a:rPr lang="en-US" altLang="zh-CN" dirty="0" smtClean="0"/>
                <a:t>+</a:t>
              </a:r>
              <a:r>
                <a:rPr lang="zh-CN" altLang="en-US" dirty="0" smtClean="0"/>
                <a:t>大理石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327262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 dir="rd"/>
      </p:transition>
    </mc:Choice>
    <mc:Fallback>
      <p:transition spd="slow">
        <p:pull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3" grpId="0" animBg="1"/>
      <p:bldP spid="31" grpId="0"/>
      <p:bldP spid="32" grpId="0" animBg="1"/>
      <p:bldP spid="66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VI.jpg"/>
          <p:cNvPicPr>
            <a:picLocks noChangeAspect="1"/>
          </p:cNvPicPr>
          <p:nvPr/>
        </p:nvPicPr>
        <p:blipFill>
          <a:blip r:embed="rId3" cstate="print"/>
          <a:srcRect r="33850" b="77685"/>
          <a:stretch>
            <a:fillRect/>
          </a:stretch>
        </p:blipFill>
        <p:spPr>
          <a:xfrm>
            <a:off x="7079368" y="6335640"/>
            <a:ext cx="2064632" cy="52236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3231393" y="1243726"/>
            <a:ext cx="5829477" cy="2246769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0000"/>
                </a:solidFill>
              </a:rPr>
              <a:t>   </a:t>
            </a:r>
            <a:r>
              <a:rPr lang="en-US" altLang="zh-CN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1892</a:t>
            </a:r>
            <a:r>
              <a:rPr lang="zh-CN" altLang="en-US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年，奥地利化学家拜耳发明用碱提取铝土矿中的氧化铝。</a:t>
            </a:r>
            <a:endParaRPr lang="en-US" altLang="zh-CN" sz="2800" dirty="0" smtClean="0">
              <a:solidFill>
                <a:srgbClr val="000000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  <a:p>
            <a:r>
              <a:rPr lang="en-US" altLang="zh-CN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     </a:t>
            </a:r>
            <a:r>
              <a:rPr lang="zh-CN" altLang="en-US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拜耳法提纯铝土矿，真正实现铝的大规模生产</a:t>
            </a:r>
            <a:r>
              <a:rPr lang="en-US" altLang="zh-CN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,</a:t>
            </a:r>
            <a:r>
              <a:rPr lang="zh-CN" altLang="en-US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从此，铝变成了常规金属。</a:t>
            </a:r>
            <a:endParaRPr lang="en-US" altLang="zh-CN" sz="2800" dirty="0" smtClean="0">
              <a:solidFill>
                <a:srgbClr val="000000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12086" y="795700"/>
            <a:ext cx="2232248" cy="3290882"/>
            <a:chOff x="539552" y="764704"/>
            <a:chExt cx="2304256" cy="3578914"/>
          </a:xfrm>
        </p:grpSpPr>
        <p:pic>
          <p:nvPicPr>
            <p:cNvPr id="72" name="Picture 2" descr="C:\Users\Administrator\Desktop\20110801182951-214072073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552" y="764704"/>
              <a:ext cx="2304256" cy="32288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549568" y="4005064"/>
              <a:ext cx="229424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rgbClr val="000000"/>
                  </a:solidFill>
                </a:rPr>
                <a:t> </a:t>
              </a:r>
              <a:r>
                <a:rPr lang="en-US" altLang="zh-CN" sz="1600" dirty="0" smtClean="0">
                  <a:solidFill>
                    <a:srgbClr val="000000"/>
                  </a:solidFill>
                </a:rPr>
                <a:t>〔</a:t>
              </a:r>
              <a:r>
                <a:rPr lang="zh-CN" altLang="en-US" sz="1600" dirty="0" smtClean="0">
                  <a:solidFill>
                    <a:srgbClr val="000000"/>
                  </a:solidFill>
                </a:rPr>
                <a:t>奥</a:t>
              </a:r>
              <a:r>
                <a:rPr lang="en-US" altLang="zh-CN" sz="1600" dirty="0" smtClean="0">
                  <a:solidFill>
                    <a:srgbClr val="000000"/>
                  </a:solidFill>
                </a:rPr>
                <a:t>〕</a:t>
              </a:r>
              <a:r>
                <a:rPr lang="zh-CN" altLang="en-US" sz="1600" dirty="0" smtClean="0">
                  <a:solidFill>
                    <a:srgbClr val="000000"/>
                  </a:solidFill>
                </a:rPr>
                <a:t>拜耳</a:t>
              </a:r>
              <a:endParaRPr lang="zh-CN" altLang="en-US" sz="16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050" name="Picture 2" descr="C:\Users\Administrator\Desktop\QQ截图20141008235529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 l="9943" b="3539"/>
          <a:stretch>
            <a:fillRect/>
          </a:stretch>
        </p:blipFill>
        <p:spPr bwMode="auto">
          <a:xfrm>
            <a:off x="747490" y="4108068"/>
            <a:ext cx="8396510" cy="2708920"/>
          </a:xfrm>
          <a:prstGeom prst="rect">
            <a:avLst/>
          </a:prstGeom>
          <a:noFill/>
        </p:spPr>
      </p:pic>
      <p:cxnSp>
        <p:nvCxnSpPr>
          <p:cNvPr id="23" name="直接连接符 22"/>
          <p:cNvCxnSpPr/>
          <p:nvPr/>
        </p:nvCxnSpPr>
        <p:spPr>
          <a:xfrm>
            <a:off x="683568" y="748146"/>
            <a:ext cx="0" cy="659735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5"/>
          <p:cNvSpPr txBox="1"/>
          <p:nvPr/>
        </p:nvSpPr>
        <p:spPr>
          <a:xfrm>
            <a:off x="4937" y="836712"/>
            <a:ext cx="615553" cy="320842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铝 土 矿 提 纯 技 术</a:t>
            </a:r>
            <a:endParaRPr lang="zh-CN" altLang="en-US" sz="2800" dirty="0">
              <a:solidFill>
                <a:srgbClr val="000000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0"/>
            <a:ext cx="9144000" cy="764704"/>
            <a:chOff x="0" y="0"/>
            <a:chExt cx="9144000" cy="764704"/>
          </a:xfrm>
        </p:grpSpPr>
        <p:sp>
          <p:nvSpPr>
            <p:cNvPr id="26" name="矩形 25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0C0">
                <a:alpha val="70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7" name="组合 30"/>
            <p:cNvGrpSpPr/>
            <p:nvPr/>
          </p:nvGrpSpPr>
          <p:grpSpPr>
            <a:xfrm>
              <a:off x="1187624" y="106616"/>
              <a:ext cx="1440160" cy="548680"/>
              <a:chOff x="1331640" y="764704"/>
              <a:chExt cx="1440160" cy="548680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TextBox 43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筛选原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料</a:t>
                </a:r>
              </a:p>
            </p:txBody>
          </p:sp>
        </p:grpSp>
        <p:grpSp>
          <p:nvGrpSpPr>
            <p:cNvPr id="28" name="组合 31"/>
            <p:cNvGrpSpPr/>
            <p:nvPr/>
          </p:nvGrpSpPr>
          <p:grpSpPr>
            <a:xfrm>
              <a:off x="3744382" y="116632"/>
              <a:ext cx="1440160" cy="548680"/>
              <a:chOff x="1331640" y="764704"/>
              <a:chExt cx="1440160" cy="548680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TextBox 41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/>
                  <a:t>探求原理</a:t>
                </a:r>
                <a:endParaRPr lang="zh-CN" altLang="en-US" sz="2400" dirty="0"/>
              </a:p>
            </p:txBody>
          </p:sp>
        </p:grpSp>
        <p:grpSp>
          <p:nvGrpSpPr>
            <p:cNvPr id="29" name="组合 34"/>
            <p:cNvGrpSpPr/>
            <p:nvPr/>
          </p:nvGrpSpPr>
          <p:grpSpPr>
            <a:xfrm>
              <a:off x="6444208" y="116632"/>
              <a:ext cx="1440160" cy="548680"/>
              <a:chOff x="1331640" y="764704"/>
              <a:chExt cx="1440160" cy="548680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TextBox 39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FF0000"/>
                    </a:solidFill>
                  </a:rPr>
                  <a:t>剖析技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术</a:t>
                </a: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622014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pull dir="u"/>
      </p:transition>
    </mc:Choice>
    <mc:Fallback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直接连接符 22"/>
          <p:cNvCxnSpPr/>
          <p:nvPr/>
        </p:nvCxnSpPr>
        <p:spPr>
          <a:xfrm>
            <a:off x="683568" y="748146"/>
            <a:ext cx="0" cy="659735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5"/>
          <p:cNvSpPr txBox="1"/>
          <p:nvPr/>
        </p:nvSpPr>
        <p:spPr>
          <a:xfrm>
            <a:off x="4937" y="836713"/>
            <a:ext cx="615553" cy="22319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电解</a:t>
            </a:r>
            <a:r>
              <a:rPr lang="zh-CN" altLang="en-US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铝困境</a:t>
            </a:r>
            <a:endParaRPr lang="zh-CN" altLang="en-US" sz="2800" dirty="0">
              <a:solidFill>
                <a:srgbClr val="000000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0"/>
            <a:ext cx="9144000" cy="764704"/>
            <a:chOff x="0" y="0"/>
            <a:chExt cx="9144000" cy="764704"/>
          </a:xfrm>
        </p:grpSpPr>
        <p:sp>
          <p:nvSpPr>
            <p:cNvPr id="26" name="矩形 25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0C0">
                <a:alpha val="70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7" name="组合 30"/>
            <p:cNvGrpSpPr/>
            <p:nvPr/>
          </p:nvGrpSpPr>
          <p:grpSpPr>
            <a:xfrm>
              <a:off x="1187624" y="106616"/>
              <a:ext cx="1440160" cy="548680"/>
              <a:chOff x="1331640" y="764704"/>
              <a:chExt cx="1440160" cy="548680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TextBox 43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筛选原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料</a:t>
                </a:r>
              </a:p>
            </p:txBody>
          </p:sp>
        </p:grpSp>
        <p:grpSp>
          <p:nvGrpSpPr>
            <p:cNvPr id="28" name="组合 31"/>
            <p:cNvGrpSpPr/>
            <p:nvPr/>
          </p:nvGrpSpPr>
          <p:grpSpPr>
            <a:xfrm>
              <a:off x="3744382" y="116632"/>
              <a:ext cx="1440160" cy="548680"/>
              <a:chOff x="1331640" y="764704"/>
              <a:chExt cx="1440160" cy="548680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TextBox 41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探求原理</a:t>
                </a:r>
                <a:endParaRPr lang="zh-CN" altLang="en-US" sz="2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" name="组合 34"/>
            <p:cNvGrpSpPr/>
            <p:nvPr/>
          </p:nvGrpSpPr>
          <p:grpSpPr>
            <a:xfrm>
              <a:off x="6444208" y="116632"/>
              <a:ext cx="1440160" cy="548680"/>
              <a:chOff x="1331640" y="764704"/>
              <a:chExt cx="1440160" cy="548680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TextBox 39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FF0000"/>
                    </a:solidFill>
                  </a:rPr>
                  <a:t>剖析技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术</a:t>
                </a:r>
              </a:p>
            </p:txBody>
          </p:sp>
        </p:grpSp>
      </p:grpSp>
      <p:pic>
        <p:nvPicPr>
          <p:cNvPr id="21" name="Picture 2" descr="C:\Users\Administrator\Desktop\QQ截图201410082358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792" y="768089"/>
            <a:ext cx="8397353" cy="6076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22365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 dir="rd"/>
      </p:transition>
    </mc:Choice>
    <mc:Fallback>
      <p:transition spd="slow">
        <p:pull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直接连接符 22"/>
          <p:cNvCxnSpPr/>
          <p:nvPr/>
        </p:nvCxnSpPr>
        <p:spPr>
          <a:xfrm>
            <a:off x="683568" y="748146"/>
            <a:ext cx="0" cy="659735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/>
        </p:nvGrpSpPr>
        <p:grpSpPr>
          <a:xfrm>
            <a:off x="0" y="0"/>
            <a:ext cx="9144000" cy="764704"/>
            <a:chOff x="0" y="0"/>
            <a:chExt cx="9144000" cy="764704"/>
          </a:xfrm>
        </p:grpSpPr>
        <p:sp>
          <p:nvSpPr>
            <p:cNvPr id="26" name="矩形 25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0C0">
                <a:alpha val="70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7" name="组合 30"/>
            <p:cNvGrpSpPr/>
            <p:nvPr/>
          </p:nvGrpSpPr>
          <p:grpSpPr>
            <a:xfrm>
              <a:off x="1187624" y="106616"/>
              <a:ext cx="1440160" cy="548680"/>
              <a:chOff x="1331640" y="764704"/>
              <a:chExt cx="1440160" cy="548680"/>
            </a:xfrm>
          </p:grpSpPr>
          <p:sp>
            <p:nvSpPr>
              <p:cNvPr id="34" name="圆角矩形 33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TextBox 43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筛选原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料</a:t>
                </a:r>
              </a:p>
            </p:txBody>
          </p:sp>
        </p:grpSp>
        <p:grpSp>
          <p:nvGrpSpPr>
            <p:cNvPr id="28" name="组合 31"/>
            <p:cNvGrpSpPr/>
            <p:nvPr/>
          </p:nvGrpSpPr>
          <p:grpSpPr>
            <a:xfrm>
              <a:off x="3744382" y="116632"/>
              <a:ext cx="1440160" cy="548680"/>
              <a:chOff x="1331640" y="764704"/>
              <a:chExt cx="1440160" cy="548680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TextBox 41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探求原理</a:t>
                </a:r>
                <a:endParaRPr lang="zh-CN" altLang="en-US" sz="2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" name="组合 34"/>
            <p:cNvGrpSpPr/>
            <p:nvPr/>
          </p:nvGrpSpPr>
          <p:grpSpPr>
            <a:xfrm>
              <a:off x="6444208" y="116632"/>
              <a:ext cx="1440160" cy="548680"/>
              <a:chOff x="1331640" y="764704"/>
              <a:chExt cx="1440160" cy="548680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TextBox 39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FF0000"/>
                    </a:solidFill>
                  </a:rPr>
                  <a:t>剖析技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术</a:t>
                </a:r>
              </a:p>
            </p:txBody>
          </p:sp>
        </p:grpSp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836712"/>
            <a:ext cx="398646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Administrator\Desktop\QQ截图20141008234528.png"/>
          <p:cNvPicPr>
            <a:picLocks noChangeAspect="1" noChangeArrowheads="1"/>
          </p:cNvPicPr>
          <p:nvPr/>
        </p:nvPicPr>
        <p:blipFill>
          <a:blip r:embed="rId4" cstate="print"/>
          <a:srcRect b="10811"/>
          <a:stretch>
            <a:fillRect/>
          </a:stretch>
        </p:blipFill>
        <p:spPr bwMode="auto">
          <a:xfrm>
            <a:off x="4795336" y="836712"/>
            <a:ext cx="4348664" cy="2592288"/>
          </a:xfrm>
          <a:prstGeom prst="rect">
            <a:avLst/>
          </a:prstGeom>
          <a:noFill/>
        </p:spPr>
      </p:pic>
      <p:sp>
        <p:nvSpPr>
          <p:cNvPr id="36" name="内容占位符 2"/>
          <p:cNvSpPr txBox="1">
            <a:spLocks/>
          </p:cNvSpPr>
          <p:nvPr/>
        </p:nvSpPr>
        <p:spPr bwMode="auto">
          <a:xfrm>
            <a:off x="1025235" y="3700444"/>
            <a:ext cx="7816877" cy="108012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36000" tIns="45720" rIns="3600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2800" dirty="0" smtClean="0">
                <a:latin typeface="方正准圆_GBK" panose="03000509000000000000" pitchFamily="65" charset="-122"/>
                <a:ea typeface="方正准圆_GBK" panose="03000509000000000000" pitchFamily="65" charset="-122"/>
              </a:rPr>
              <a:t>    在</a:t>
            </a:r>
            <a:r>
              <a:rPr lang="zh-CN" altLang="en-US" sz="2800" dirty="0" smtClean="0">
                <a:latin typeface="方正准圆_GBK" panose="03000509000000000000" pitchFamily="65" charset="-122"/>
                <a:ea typeface="方正准圆_GBK" panose="03000509000000000000" pitchFamily="65" charset="-122"/>
              </a:rPr>
              <a:t>习</a:t>
            </a:r>
            <a:r>
              <a:rPr lang="zh-CN" altLang="en-US" sz="2800" dirty="0" smtClean="0">
                <a:latin typeface="方正准圆_GBK" panose="03000509000000000000" pitchFamily="65" charset="-122"/>
                <a:ea typeface="方正准圆_GBK" panose="03000509000000000000" pitchFamily="65" charset="-122"/>
              </a:rPr>
              <a:t>总书记</a:t>
            </a:r>
            <a:r>
              <a:rPr lang="zh-CN" altLang="en-US" sz="2800" dirty="0" smtClean="0">
                <a:latin typeface="方正准圆_GBK" panose="03000509000000000000" pitchFamily="65" charset="-122"/>
                <a:ea typeface="方正准圆_GBK" panose="03000509000000000000" pitchFamily="65" charset="-122"/>
              </a:rPr>
              <a:t>提</a:t>
            </a:r>
            <a:r>
              <a:rPr lang="zh-CN" altLang="en-US" sz="2800" dirty="0" smtClean="0">
                <a:latin typeface="方正准圆_GBK" panose="03000509000000000000" pitchFamily="65" charset="-122"/>
                <a:ea typeface="方正准圆_GBK" panose="03000509000000000000" pitchFamily="65" charset="-122"/>
              </a:rPr>
              <a:t>倡“建设美丽中国，狠抓节能减排工程”的今天，电解铝又可以做些什么？</a:t>
            </a:r>
          </a:p>
        </p:txBody>
      </p:sp>
      <p:sp>
        <p:nvSpPr>
          <p:cNvPr id="37" name="TextBox 11"/>
          <p:cNvSpPr txBox="1"/>
          <p:nvPr/>
        </p:nvSpPr>
        <p:spPr>
          <a:xfrm>
            <a:off x="1077387" y="5461789"/>
            <a:ext cx="48910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准圆_GBK" panose="03000509000000000000" pitchFamily="65" charset="-122"/>
                <a:ea typeface="方正准圆_GBK" panose="03000509000000000000" pitchFamily="65" charset="-122"/>
              </a:rPr>
              <a:t>改进生产原理或工艺</a:t>
            </a:r>
            <a:endParaRPr lang="en-US" altLang="zh-CN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sp>
        <p:nvSpPr>
          <p:cNvPr id="38" name="TextBox 12"/>
          <p:cNvSpPr txBox="1"/>
          <p:nvPr/>
        </p:nvSpPr>
        <p:spPr>
          <a:xfrm>
            <a:off x="1365419" y="4885725"/>
            <a:ext cx="547260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准圆_GBK" panose="03000509000000000000" pitchFamily="65" charset="-122"/>
                <a:ea typeface="方正准圆_GBK" panose="03000509000000000000" pitchFamily="65" charset="-122"/>
              </a:rPr>
              <a:t>开发新能源，降低电力成本</a:t>
            </a:r>
            <a:endParaRPr lang="en-US" altLang="zh-CN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sp>
        <p:nvSpPr>
          <p:cNvPr id="39" name="TextBox 13"/>
          <p:cNvSpPr txBox="1"/>
          <p:nvPr/>
        </p:nvSpPr>
        <p:spPr>
          <a:xfrm>
            <a:off x="1653451" y="6060120"/>
            <a:ext cx="48965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准圆_GBK" panose="03000509000000000000" pitchFamily="65" charset="-122"/>
                <a:ea typeface="方正准圆_GBK" panose="03000509000000000000" pitchFamily="65" charset="-122"/>
              </a:rPr>
              <a:t>  回收利用废旧铝材</a:t>
            </a:r>
            <a:r>
              <a:rPr lang="en-US" altLang="zh-CN" sz="2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准圆_GBK" panose="03000509000000000000" pitchFamily="65" charset="-122"/>
                <a:ea typeface="方正准圆_GBK" panose="03000509000000000000" pitchFamily="65" charset="-122"/>
              </a:rPr>
              <a:t>…</a:t>
            </a:r>
            <a:endParaRPr lang="en-US" altLang="zh-CN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pic>
        <p:nvPicPr>
          <p:cNvPr id="40" name="图片 39" descr="VI.jpg"/>
          <p:cNvPicPr>
            <a:picLocks noChangeAspect="1"/>
          </p:cNvPicPr>
          <p:nvPr/>
        </p:nvPicPr>
        <p:blipFill>
          <a:blip r:embed="rId5" cstate="print"/>
          <a:srcRect r="33850" b="77685"/>
          <a:stretch>
            <a:fillRect/>
          </a:stretch>
        </p:blipFill>
        <p:spPr>
          <a:xfrm>
            <a:off x="7079368" y="6335640"/>
            <a:ext cx="2064632" cy="52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15"/>
          <p:cNvSpPr txBox="1"/>
          <p:nvPr/>
        </p:nvSpPr>
        <p:spPr>
          <a:xfrm>
            <a:off x="4937" y="836713"/>
            <a:ext cx="615553" cy="22319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电解</a:t>
            </a:r>
            <a:r>
              <a:rPr lang="zh-CN" altLang="en-US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铝困境</a:t>
            </a:r>
            <a:endParaRPr lang="zh-CN" altLang="en-US" sz="2800" dirty="0">
              <a:solidFill>
                <a:srgbClr val="000000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0911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pull dir="u"/>
      </p:transition>
    </mc:Choice>
    <mc:Fallback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 build="p" animBg="1"/>
      <p:bldP spid="37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铝的冶炼\20100527_113dc5b1e833fdc05cf9yVuiw681O8sD.jpg"/>
          <p:cNvPicPr>
            <a:picLocks noChangeAspect="1" noChangeArrowheads="1"/>
          </p:cNvPicPr>
          <p:nvPr/>
        </p:nvPicPr>
        <p:blipFill>
          <a:blip r:embed="rId3" cstate="print"/>
          <a:srcRect t="4214" r="8264" b="11021"/>
          <a:stretch>
            <a:fillRect/>
          </a:stretch>
        </p:blipFill>
        <p:spPr bwMode="auto">
          <a:xfrm>
            <a:off x="683373" y="716185"/>
            <a:ext cx="8488334" cy="611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内容占位符 2"/>
          <p:cNvSpPr txBox="1">
            <a:spLocks/>
          </p:cNvSpPr>
          <p:nvPr/>
        </p:nvSpPr>
        <p:spPr bwMode="auto">
          <a:xfrm>
            <a:off x="724513" y="5582568"/>
            <a:ext cx="8419488" cy="11521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3200" kern="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        </a:t>
            </a:r>
            <a:r>
              <a:rPr lang="zh-CN" altLang="en-US" sz="3200" kern="0" dirty="0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从</a:t>
            </a:r>
            <a:r>
              <a:rPr lang="zh-CN" altLang="en-US" sz="3200" kern="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易拉罐炼铝和从铝土矿炼铝相比</a:t>
            </a:r>
            <a:r>
              <a:rPr lang="zh-CN" altLang="en-US" sz="3200" kern="0" dirty="0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，</a:t>
            </a:r>
            <a:endParaRPr lang="en-US" altLang="zh-CN" sz="3200" kern="0" dirty="0" smtClean="0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3200" kern="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3200" kern="0" dirty="0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</a:t>
            </a:r>
            <a:r>
              <a:rPr lang="zh-CN" altLang="en-US" sz="3200" kern="0" dirty="0" smtClean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前者</a:t>
            </a:r>
            <a:r>
              <a:rPr lang="zh-CN" altLang="en-US" sz="3200" kern="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的能耗仅为后者的</a:t>
            </a:r>
            <a:r>
              <a:rPr lang="en-US" altLang="zh-CN" sz="3200" kern="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3%</a:t>
            </a:r>
            <a:r>
              <a:rPr lang="zh-CN" altLang="en-US" sz="3200" kern="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左右。</a:t>
            </a: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669920" y="809416"/>
            <a:ext cx="5162" cy="602128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0" y="0"/>
            <a:ext cx="9144000" cy="764704"/>
            <a:chOff x="0" y="0"/>
            <a:chExt cx="9144000" cy="764704"/>
          </a:xfrm>
        </p:grpSpPr>
        <p:sp>
          <p:nvSpPr>
            <p:cNvPr id="7" name="矩形 6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0C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组合 30"/>
            <p:cNvGrpSpPr/>
            <p:nvPr/>
          </p:nvGrpSpPr>
          <p:grpSpPr>
            <a:xfrm>
              <a:off x="1187624" y="106616"/>
              <a:ext cx="1440160" cy="548680"/>
              <a:chOff x="1331640" y="764704"/>
              <a:chExt cx="1440160" cy="548680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筛选原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料</a:t>
                </a:r>
              </a:p>
            </p:txBody>
          </p:sp>
        </p:grpSp>
        <p:grpSp>
          <p:nvGrpSpPr>
            <p:cNvPr id="9" name="组合 31"/>
            <p:cNvGrpSpPr/>
            <p:nvPr/>
          </p:nvGrpSpPr>
          <p:grpSpPr>
            <a:xfrm>
              <a:off x="3744382" y="116632"/>
              <a:ext cx="1440160" cy="548680"/>
              <a:chOff x="1331640" y="764704"/>
              <a:chExt cx="1440160" cy="548680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rgbClr val="000000">
                        <a:lumMod val="95000"/>
                        <a:lumOff val="5000"/>
                      </a:srgbClr>
                    </a:solidFill>
                  </a:rPr>
                  <a:t>探求原理</a:t>
                </a:r>
              </a:p>
            </p:txBody>
          </p:sp>
        </p:grpSp>
        <p:grpSp>
          <p:nvGrpSpPr>
            <p:cNvPr id="10" name="组合 34"/>
            <p:cNvGrpSpPr/>
            <p:nvPr/>
          </p:nvGrpSpPr>
          <p:grpSpPr>
            <a:xfrm>
              <a:off x="6444208" y="116632"/>
              <a:ext cx="1440160" cy="548680"/>
              <a:chOff x="1331640" y="764704"/>
              <a:chExt cx="1440160" cy="548680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FF0000"/>
                    </a:solidFill>
                  </a:rPr>
                  <a:t>剖析技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术</a:t>
                </a:r>
              </a:p>
            </p:txBody>
          </p:sp>
        </p:grpSp>
      </p:grpSp>
      <p:sp>
        <p:nvSpPr>
          <p:cNvPr id="18" name="TextBox 15"/>
          <p:cNvSpPr txBox="1"/>
          <p:nvPr/>
        </p:nvSpPr>
        <p:spPr>
          <a:xfrm>
            <a:off x="4937" y="836713"/>
            <a:ext cx="615553" cy="22319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电解</a:t>
            </a:r>
            <a:r>
              <a:rPr lang="zh-CN" altLang="en-US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铝困境</a:t>
            </a:r>
            <a:endParaRPr lang="zh-CN" altLang="en-US" sz="2800" dirty="0">
              <a:solidFill>
                <a:srgbClr val="000000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62742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pull dir="d"/>
      </p:transition>
    </mc:Choice>
    <mc:Fallback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H="1">
            <a:off x="669920" y="809416"/>
            <a:ext cx="5162" cy="602128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0" y="0"/>
            <a:ext cx="9144000" cy="764704"/>
            <a:chOff x="0" y="0"/>
            <a:chExt cx="9144000" cy="764704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0C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7" name="组合 30"/>
            <p:cNvGrpSpPr/>
            <p:nvPr/>
          </p:nvGrpSpPr>
          <p:grpSpPr>
            <a:xfrm>
              <a:off x="1187624" y="106616"/>
              <a:ext cx="1440160" cy="548680"/>
              <a:chOff x="1331640" y="764704"/>
              <a:chExt cx="1440160" cy="548680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筛选原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料</a:t>
                </a:r>
              </a:p>
            </p:txBody>
          </p:sp>
        </p:grpSp>
        <p:grpSp>
          <p:nvGrpSpPr>
            <p:cNvPr id="8" name="组合 31"/>
            <p:cNvGrpSpPr/>
            <p:nvPr/>
          </p:nvGrpSpPr>
          <p:grpSpPr>
            <a:xfrm>
              <a:off x="3744382" y="116632"/>
              <a:ext cx="1440160" cy="548680"/>
              <a:chOff x="1331640" y="764704"/>
              <a:chExt cx="1440160" cy="548680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rgbClr val="000000">
                        <a:lumMod val="95000"/>
                        <a:lumOff val="5000"/>
                      </a:srgbClr>
                    </a:solidFill>
                  </a:rPr>
                  <a:t>探求原理</a:t>
                </a:r>
              </a:p>
            </p:txBody>
          </p:sp>
        </p:grpSp>
        <p:grpSp>
          <p:nvGrpSpPr>
            <p:cNvPr id="9" name="组合 34"/>
            <p:cNvGrpSpPr/>
            <p:nvPr/>
          </p:nvGrpSpPr>
          <p:grpSpPr>
            <a:xfrm>
              <a:off x="6444208" y="116632"/>
              <a:ext cx="1440160" cy="548680"/>
              <a:chOff x="1331640" y="764704"/>
              <a:chExt cx="1440160" cy="548680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FF0000"/>
                    </a:solidFill>
                  </a:rPr>
                  <a:t>剖析技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术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4937" y="836713"/>
            <a:ext cx="615553" cy="22319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电解</a:t>
            </a:r>
            <a:r>
              <a:rPr lang="zh-CN" altLang="en-US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铝困境</a:t>
            </a:r>
            <a:endParaRPr lang="zh-CN" altLang="en-US" sz="2800" dirty="0">
              <a:solidFill>
                <a:srgbClr val="000000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pic>
        <p:nvPicPr>
          <p:cNvPr id="29" name="Picture 8" descr="F:\高2015级2班\化学教学\化学教学\铝的冶炼\17495815_110259063356_2.jpg"/>
          <p:cNvPicPr>
            <a:picLocks noChangeAspect="1" noChangeArrowheads="1"/>
          </p:cNvPicPr>
          <p:nvPr/>
        </p:nvPicPr>
        <p:blipFill>
          <a:blip r:embed="rId2" cstate="print"/>
          <a:srcRect l="16737" t="12503" r="25808" b="20970"/>
          <a:stretch>
            <a:fillRect/>
          </a:stretch>
        </p:blipFill>
        <p:spPr bwMode="auto">
          <a:xfrm>
            <a:off x="2287730" y="1336681"/>
            <a:ext cx="4432384" cy="320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12"/>
          <p:cNvSpPr txBox="1"/>
          <p:nvPr/>
        </p:nvSpPr>
        <p:spPr>
          <a:xfrm>
            <a:off x="1989521" y="4421269"/>
            <a:ext cx="618201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准圆_GBK" panose="03000509000000000000" pitchFamily="65" charset="-122"/>
                <a:ea typeface="方正准圆_GBK" panose="03000509000000000000" pitchFamily="65" charset="-122"/>
              </a:rPr>
              <a:t>回收易拉罐，情至心原，              同学们，我们始终想念！</a:t>
            </a:r>
            <a:endParaRPr lang="en-US" altLang="zh-CN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pic>
        <p:nvPicPr>
          <p:cNvPr id="17" name="图片 16" descr="VI.jpg"/>
          <p:cNvPicPr>
            <a:picLocks noChangeAspect="1"/>
          </p:cNvPicPr>
          <p:nvPr/>
        </p:nvPicPr>
        <p:blipFill>
          <a:blip r:embed="rId3" cstate="print"/>
          <a:srcRect r="33850" b="77685"/>
          <a:stretch>
            <a:fillRect/>
          </a:stretch>
        </p:blipFill>
        <p:spPr>
          <a:xfrm>
            <a:off x="7050340" y="6335640"/>
            <a:ext cx="2064632" cy="52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9144000" cy="764704"/>
            <a:chOff x="0" y="0"/>
            <a:chExt cx="9144000" cy="764704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0C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7" name="组合 30"/>
            <p:cNvGrpSpPr/>
            <p:nvPr/>
          </p:nvGrpSpPr>
          <p:grpSpPr>
            <a:xfrm>
              <a:off x="1187624" y="106616"/>
              <a:ext cx="1440160" cy="548680"/>
              <a:chOff x="1331640" y="764704"/>
              <a:chExt cx="1440160" cy="548680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FF0000"/>
                    </a:solidFill>
                  </a:rPr>
                  <a:t>筛选原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料</a:t>
                </a:r>
              </a:p>
            </p:txBody>
          </p:sp>
        </p:grpSp>
        <p:grpSp>
          <p:nvGrpSpPr>
            <p:cNvPr id="8" name="组合 31"/>
            <p:cNvGrpSpPr/>
            <p:nvPr/>
          </p:nvGrpSpPr>
          <p:grpSpPr>
            <a:xfrm>
              <a:off x="3744382" y="116632"/>
              <a:ext cx="1440160" cy="548680"/>
              <a:chOff x="1331640" y="764704"/>
              <a:chExt cx="1440160" cy="548680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rgbClr val="FF0000"/>
                    </a:solidFill>
                  </a:rPr>
                  <a:t>探求原理</a:t>
                </a:r>
              </a:p>
            </p:txBody>
          </p:sp>
        </p:grpSp>
        <p:grpSp>
          <p:nvGrpSpPr>
            <p:cNvPr id="9" name="组合 34"/>
            <p:cNvGrpSpPr/>
            <p:nvPr/>
          </p:nvGrpSpPr>
          <p:grpSpPr>
            <a:xfrm>
              <a:off x="6444208" y="116632"/>
              <a:ext cx="1440160" cy="548680"/>
              <a:chOff x="1331640" y="764704"/>
              <a:chExt cx="1440160" cy="548680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FF0000"/>
                    </a:solidFill>
                  </a:rPr>
                  <a:t>剖析技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术</a:t>
                </a:r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408903" y="5046152"/>
            <a:ext cx="84908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zh-CN" altLang="en-US" sz="2800" b="1" dirty="0" smtClean="0">
                <a:latin typeface="迷你简启体" pitchFamily="65" charset="-122"/>
                <a:ea typeface="迷你简启体" pitchFamily="65" charset="-122"/>
              </a:rPr>
              <a:t>       科</a:t>
            </a:r>
            <a:r>
              <a:rPr lang="zh-CN" altLang="en-US" sz="2800" b="1" dirty="0" smtClean="0">
                <a:latin typeface="迷你简启体" pitchFamily="65" charset="-122"/>
                <a:ea typeface="迷你简启体" pitchFamily="65" charset="-122"/>
              </a:rPr>
              <a:t>学不但能给人</a:t>
            </a:r>
            <a:r>
              <a:rPr lang="zh-CN" altLang="en-US" sz="2800" b="1" dirty="0" smtClean="0">
                <a:latin typeface="迷你简启体" pitchFamily="65" charset="-122"/>
                <a:ea typeface="迷你简启体" pitchFamily="65" charset="-122"/>
              </a:rPr>
              <a:t>以知识</a:t>
            </a:r>
            <a:r>
              <a:rPr lang="zh-CN" altLang="en-US" sz="2800" b="1" dirty="0" smtClean="0">
                <a:latin typeface="迷你简启体" pitchFamily="65" charset="-122"/>
                <a:ea typeface="迷你简启体" pitchFamily="65" charset="-122"/>
              </a:rPr>
              <a:t>，</a:t>
            </a:r>
            <a:r>
              <a:rPr lang="zh-CN" altLang="en-US" sz="2800" b="1" dirty="0" smtClean="0">
                <a:latin typeface="迷你简启体" pitchFamily="65" charset="-122"/>
                <a:ea typeface="迷你简启体" pitchFamily="65" charset="-122"/>
              </a:rPr>
              <a:t>还</a:t>
            </a:r>
            <a:r>
              <a:rPr lang="zh-CN" altLang="en-US" sz="2800" b="1" dirty="0" smtClean="0">
                <a:latin typeface="迷你简启体" pitchFamily="65" charset="-122"/>
                <a:ea typeface="迷你简启体" pitchFamily="65" charset="-122"/>
              </a:rPr>
              <a:t>能</a:t>
            </a:r>
            <a:r>
              <a:rPr lang="zh-CN" altLang="en-US" sz="2800" b="1" dirty="0" smtClean="0">
                <a:latin typeface="迷你简启体" pitchFamily="65" charset="-122"/>
                <a:ea typeface="迷你简启体" pitchFamily="65" charset="-122"/>
              </a:rPr>
              <a:t>为人民创造真正的精神财富和物质财富</a:t>
            </a:r>
            <a:r>
              <a:rPr lang="zh-CN" altLang="en-US" sz="2800" b="1" dirty="0" smtClean="0">
                <a:latin typeface="迷你简启体" pitchFamily="65" charset="-122"/>
                <a:ea typeface="迷你简启体" pitchFamily="65" charset="-122"/>
              </a:rPr>
              <a:t>，更能</a:t>
            </a:r>
            <a:r>
              <a:rPr lang="zh-CN" altLang="en-US" sz="2800" b="1" dirty="0" smtClean="0">
                <a:latin typeface="迷你简启体" pitchFamily="65" charset="-122"/>
                <a:ea typeface="迷你简启体" pitchFamily="65" charset="-122"/>
              </a:rPr>
              <a:t>创造出没有它就不能获得的东西 </a:t>
            </a:r>
            <a:r>
              <a:rPr lang="en-US" altLang="zh-CN" sz="2800" b="1" dirty="0" smtClean="0">
                <a:latin typeface="迷你简启体" pitchFamily="65" charset="-122"/>
                <a:ea typeface="迷你简启体" pitchFamily="65" charset="-122"/>
              </a:rPr>
              <a:t>—— </a:t>
            </a:r>
            <a:r>
              <a:rPr lang="zh-CN" altLang="en-US" sz="2800" b="1" dirty="0" smtClean="0">
                <a:latin typeface="迷你简启体" pitchFamily="65" charset="-122"/>
                <a:ea typeface="迷你简启体" pitchFamily="65" charset="-122"/>
              </a:rPr>
              <a:t>门捷列夫</a:t>
            </a:r>
            <a:endParaRPr lang="zh-CN" altLang="en-US" sz="2800" b="1" dirty="0">
              <a:latin typeface="迷你简启体" pitchFamily="65" charset="-122"/>
              <a:ea typeface="迷你简启体" pitchFamily="65" charset="-122"/>
            </a:endParaRPr>
          </a:p>
        </p:txBody>
      </p:sp>
      <p:pic>
        <p:nvPicPr>
          <p:cNvPr id="16" name="图片 15" descr="VI.jpg"/>
          <p:cNvPicPr>
            <a:picLocks noChangeAspect="1"/>
          </p:cNvPicPr>
          <p:nvPr/>
        </p:nvPicPr>
        <p:blipFill>
          <a:blip r:embed="rId2" cstate="print"/>
          <a:srcRect r="33850" b="77685"/>
          <a:stretch>
            <a:fillRect/>
          </a:stretch>
        </p:blipFill>
        <p:spPr>
          <a:xfrm>
            <a:off x="7079368" y="6611406"/>
            <a:ext cx="2064632" cy="52236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 rot="19565927">
            <a:off x="-10491" y="2839956"/>
            <a:ext cx="1538563" cy="1901121"/>
            <a:chOff x="-1044625" y="1583357"/>
            <a:chExt cx="2088232" cy="3338238"/>
          </a:xfrm>
        </p:grpSpPr>
        <p:pic>
          <p:nvPicPr>
            <p:cNvPr id="20" name="Picture 4" descr="C:\Users\Administrator\Desktop\铝的冶炼\拉瓦锡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000919" y="1583357"/>
              <a:ext cx="2001837" cy="29257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-1044625" y="4435204"/>
              <a:ext cx="2088232" cy="4863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 smtClean="0"/>
                <a:t> </a:t>
              </a:r>
              <a:r>
                <a:rPr lang="en-US" altLang="zh-CN" sz="1200" dirty="0" smtClean="0"/>
                <a:t>〔</a:t>
              </a:r>
              <a:r>
                <a:rPr lang="zh-CN" altLang="en-US" sz="1200" dirty="0" smtClean="0"/>
                <a:t>法</a:t>
              </a:r>
              <a:r>
                <a:rPr lang="en-US" altLang="zh-CN" sz="1200" dirty="0" smtClean="0"/>
                <a:t>〕</a:t>
              </a:r>
              <a:r>
                <a:rPr lang="zh-CN" altLang="en-US" sz="1200" dirty="0" smtClean="0"/>
                <a:t> 拉瓦锡</a:t>
              </a:r>
              <a:endParaRPr lang="zh-CN" altLang="en-US" sz="1200" dirty="0"/>
            </a:p>
          </p:txBody>
        </p:sp>
      </p:grpSp>
      <p:grpSp>
        <p:nvGrpSpPr>
          <p:cNvPr id="22" name="组合 9"/>
          <p:cNvGrpSpPr/>
          <p:nvPr/>
        </p:nvGrpSpPr>
        <p:grpSpPr>
          <a:xfrm rot="19958995">
            <a:off x="1334385" y="1555422"/>
            <a:ext cx="1554543" cy="1971940"/>
            <a:chOff x="380038" y="260648"/>
            <a:chExt cx="2401778" cy="3581323"/>
          </a:xfrm>
        </p:grpSpPr>
        <p:pic>
          <p:nvPicPr>
            <p:cNvPr id="23" name="Picture 2" descr="C:\Users\Administrator\Desktop\2890648f8369deedab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536" y="260648"/>
              <a:ext cx="2381250" cy="309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380038" y="3356992"/>
              <a:ext cx="2401778" cy="484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 smtClean="0"/>
                <a:t> </a:t>
              </a:r>
              <a:r>
                <a:rPr lang="en-US" altLang="zh-CN" sz="1200" dirty="0" smtClean="0"/>
                <a:t>〔</a:t>
              </a:r>
              <a:r>
                <a:rPr lang="zh-CN" altLang="en-US" sz="1200" dirty="0" smtClean="0"/>
                <a:t>丹</a:t>
              </a:r>
              <a:r>
                <a:rPr lang="en-US" altLang="zh-CN" sz="1200" dirty="0" smtClean="0"/>
                <a:t>〕</a:t>
              </a:r>
              <a:r>
                <a:rPr lang="zh-CN" altLang="en-US" sz="1200" dirty="0" smtClean="0"/>
                <a:t>奥斯特</a:t>
              </a:r>
              <a:endParaRPr lang="zh-CN" altLang="en-US" sz="1200" dirty="0"/>
            </a:p>
          </p:txBody>
        </p:sp>
      </p:grpSp>
      <p:grpSp>
        <p:nvGrpSpPr>
          <p:cNvPr id="25" name="组合 12"/>
          <p:cNvGrpSpPr/>
          <p:nvPr/>
        </p:nvGrpSpPr>
        <p:grpSpPr>
          <a:xfrm rot="20702730">
            <a:off x="3081592" y="984875"/>
            <a:ext cx="1272058" cy="1806420"/>
            <a:chOff x="6444209" y="1988840"/>
            <a:chExt cx="2448273" cy="3889692"/>
          </a:xfrm>
        </p:grpSpPr>
        <p:pic>
          <p:nvPicPr>
            <p:cNvPr id="26" name="Picture 3" descr="C:\Users\Administrator\Desktop\220px-PaulHeroult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44209" y="1988840"/>
              <a:ext cx="2435125" cy="34202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6444210" y="5339198"/>
              <a:ext cx="2448272" cy="5393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 smtClean="0"/>
                <a:t> </a:t>
              </a:r>
              <a:r>
                <a:rPr lang="en-US" altLang="zh-CN" sz="1200" dirty="0" smtClean="0"/>
                <a:t>〔</a:t>
              </a:r>
              <a:r>
                <a:rPr lang="zh-CN" altLang="en-US" sz="1200" dirty="0" smtClean="0"/>
                <a:t>法</a:t>
              </a:r>
              <a:r>
                <a:rPr lang="en-US" altLang="zh-CN" sz="1200" dirty="0" smtClean="0"/>
                <a:t>〕</a:t>
              </a:r>
              <a:r>
                <a:rPr lang="zh-CN" altLang="en-US" sz="1200" dirty="0" smtClean="0"/>
                <a:t>德维尔</a:t>
              </a:r>
              <a:endParaRPr lang="zh-CN" altLang="en-US" sz="1200" dirty="0"/>
            </a:p>
          </p:txBody>
        </p:sp>
      </p:grpSp>
      <p:grpSp>
        <p:nvGrpSpPr>
          <p:cNvPr id="28" name="组合 27"/>
          <p:cNvGrpSpPr/>
          <p:nvPr/>
        </p:nvGrpSpPr>
        <p:grpSpPr>
          <a:xfrm rot="1856026">
            <a:off x="6305168" y="1615978"/>
            <a:ext cx="1516213" cy="1946445"/>
            <a:chOff x="3419872" y="3347700"/>
            <a:chExt cx="2016224" cy="3408274"/>
          </a:xfrm>
        </p:grpSpPr>
        <p:pic>
          <p:nvPicPr>
            <p:cNvPr id="29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l="46504" t="3759" r="-760"/>
            <a:stretch>
              <a:fillRect/>
            </a:stretch>
          </p:blipFill>
          <p:spPr bwMode="auto">
            <a:xfrm>
              <a:off x="3419872" y="3347700"/>
              <a:ext cx="2016224" cy="33569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矩形 29"/>
            <p:cNvSpPr/>
            <p:nvPr/>
          </p:nvSpPr>
          <p:spPr>
            <a:xfrm>
              <a:off x="3491881" y="6357427"/>
              <a:ext cx="1872208" cy="398547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 smtClean="0"/>
                <a:t>〔</a:t>
              </a:r>
              <a:r>
                <a:rPr lang="zh-CN" altLang="en-US" sz="1400" dirty="0" smtClean="0"/>
                <a:t>法</a:t>
              </a:r>
              <a:r>
                <a:rPr lang="en-US" altLang="zh-CN" sz="1400" dirty="0" smtClean="0"/>
                <a:t>〕</a:t>
              </a:r>
              <a:r>
                <a:rPr lang="zh-CN" altLang="en-US" sz="1400" dirty="0" smtClean="0"/>
                <a:t>埃鲁</a:t>
              </a:r>
              <a:endParaRPr lang="zh-CN" altLang="en-US" sz="1400" dirty="0"/>
            </a:p>
          </p:txBody>
        </p:sp>
      </p:grpSp>
      <p:grpSp>
        <p:nvGrpSpPr>
          <p:cNvPr id="31" name="组合 30"/>
          <p:cNvGrpSpPr/>
          <p:nvPr/>
        </p:nvGrpSpPr>
        <p:grpSpPr>
          <a:xfrm rot="843906">
            <a:off x="4836849" y="922531"/>
            <a:ext cx="1387093" cy="1886077"/>
            <a:chOff x="827584" y="3284984"/>
            <a:chExt cx="2028825" cy="3273592"/>
          </a:xfrm>
        </p:grpSpPr>
        <p:sp>
          <p:nvSpPr>
            <p:cNvPr id="32" name="TextBox 31"/>
            <p:cNvSpPr txBox="1"/>
            <p:nvPr/>
          </p:nvSpPr>
          <p:spPr>
            <a:xfrm>
              <a:off x="922950" y="6224452"/>
              <a:ext cx="1816768" cy="3341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/>
                <a:t>〔</a:t>
              </a:r>
              <a:r>
                <a:rPr lang="zh-CN" altLang="en-US" sz="1200" dirty="0" smtClean="0"/>
                <a:t>美</a:t>
              </a:r>
              <a:r>
                <a:rPr lang="en-US" altLang="zh-CN" sz="1200" dirty="0" smtClean="0"/>
                <a:t>〕</a:t>
              </a:r>
              <a:r>
                <a:rPr lang="zh-CN" altLang="en-US" sz="1200" dirty="0" smtClean="0"/>
                <a:t>霍尔</a:t>
              </a:r>
              <a:endParaRPr lang="zh-CN" altLang="en-US" sz="1200" dirty="0"/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27584" y="3284984"/>
              <a:ext cx="2028825" cy="2924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4" name="组合 33"/>
          <p:cNvGrpSpPr/>
          <p:nvPr/>
        </p:nvGrpSpPr>
        <p:grpSpPr>
          <a:xfrm rot="2606453">
            <a:off x="7614831" y="2859899"/>
            <a:ext cx="1451853" cy="1949641"/>
            <a:chOff x="549567" y="764704"/>
            <a:chExt cx="2309091" cy="3582935"/>
          </a:xfrm>
        </p:grpSpPr>
        <p:pic>
          <p:nvPicPr>
            <p:cNvPr id="35" name="Picture 2" descr="C:\Users\Administrator\Desktop\20110801182951-2140720732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54402" y="764704"/>
              <a:ext cx="2304256" cy="32288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TextBox 35"/>
            <p:cNvSpPr txBox="1"/>
            <p:nvPr/>
          </p:nvSpPr>
          <p:spPr>
            <a:xfrm>
              <a:off x="549567" y="4001043"/>
              <a:ext cx="2294241" cy="3465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 smtClean="0"/>
                <a:t> </a:t>
              </a:r>
              <a:r>
                <a:rPr lang="en-US" altLang="zh-CN" sz="1200" dirty="0" smtClean="0"/>
                <a:t>〔</a:t>
              </a:r>
              <a:r>
                <a:rPr lang="zh-CN" altLang="en-US" sz="1200" dirty="0" smtClean="0"/>
                <a:t>奥</a:t>
              </a:r>
              <a:r>
                <a:rPr lang="en-US" altLang="zh-CN" sz="1200" dirty="0" smtClean="0"/>
                <a:t>〕</a:t>
              </a:r>
              <a:r>
                <a:rPr lang="zh-CN" altLang="en-US" sz="1200" dirty="0" smtClean="0"/>
                <a:t>拜耳</a:t>
              </a:r>
              <a:endParaRPr lang="zh-CN" altLang="en-US" sz="1200" dirty="0"/>
            </a:p>
          </p:txBody>
        </p:sp>
      </p:grpSp>
      <p:pic>
        <p:nvPicPr>
          <p:cNvPr id="41" name="Picture 2" descr="http://www.tgljw.com/JXwebmaster/edit/uploads/2012-2/20120202094305932948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26068" y="2800057"/>
            <a:ext cx="1970692" cy="235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C:\Users\Administrator\Desktop\Redocn_2012031002272249.jpg"/>
          <p:cNvPicPr>
            <a:picLocks noChangeAspect="1" noChangeArrowheads="1"/>
          </p:cNvPicPr>
          <p:nvPr/>
        </p:nvPicPr>
        <p:blipFill>
          <a:blip r:embed="rId2" cstate="print"/>
          <a:srcRect t="6203" b="6516"/>
          <a:stretch>
            <a:fillRect/>
          </a:stretch>
        </p:blipFill>
        <p:spPr bwMode="auto">
          <a:xfrm>
            <a:off x="0" y="437064"/>
            <a:ext cx="9144000" cy="56166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189868" y="564762"/>
            <a:ext cx="161967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化</a:t>
            </a:r>
            <a:endParaRPr lang="en-US" altLang="zh-CN" sz="13800" dirty="0" smtClean="0">
              <a:solidFill>
                <a:schemeClr val="tx1">
                  <a:lumMod val="65000"/>
                  <a:lumOff val="35000"/>
                </a:schemeClr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r>
              <a:rPr lang="zh-CN" altLang="en-US" sz="13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学</a:t>
            </a:r>
            <a:endParaRPr lang="zh-CN" altLang="en-US" sz="13800" dirty="0">
              <a:solidFill>
                <a:schemeClr val="tx1">
                  <a:lumMod val="65000"/>
                  <a:lumOff val="35000"/>
                </a:schemeClr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pic>
        <p:nvPicPr>
          <p:cNvPr id="6" name="图片 5" descr="VI.jpg"/>
          <p:cNvPicPr>
            <a:picLocks noChangeAspect="1"/>
          </p:cNvPicPr>
          <p:nvPr/>
        </p:nvPicPr>
        <p:blipFill>
          <a:blip r:embed="rId3" cstate="print"/>
          <a:srcRect r="33850" b="77685"/>
          <a:stretch>
            <a:fillRect/>
          </a:stretch>
        </p:blipFill>
        <p:spPr>
          <a:xfrm>
            <a:off x="7079368" y="6335640"/>
            <a:ext cx="2064632" cy="52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720231" y="934877"/>
            <a:ext cx="44933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 smtClean="0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谢谢</a:t>
            </a:r>
            <a:endParaRPr lang="en-US" altLang="zh-CN" sz="8800" dirty="0" smtClean="0">
              <a:solidFill>
                <a:srgbClr val="FF0000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183" y="865497"/>
            <a:ext cx="6277083" cy="653335"/>
            <a:chOff x="28183" y="865497"/>
            <a:chExt cx="6277083" cy="653335"/>
          </a:xfrm>
        </p:grpSpPr>
        <p:sp>
          <p:nvSpPr>
            <p:cNvPr id="2" name="圆角矩形 1"/>
            <p:cNvSpPr/>
            <p:nvPr/>
          </p:nvSpPr>
          <p:spPr>
            <a:xfrm>
              <a:off x="40944" y="913084"/>
              <a:ext cx="6264322" cy="60574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183" y="865497"/>
              <a:ext cx="6195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>
                  <a:solidFill>
                    <a:srgbClr val="00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    人</a:t>
              </a:r>
              <a:r>
                <a:rPr lang="zh-CN" altLang="en-US" sz="3600" dirty="0">
                  <a:solidFill>
                    <a:srgbClr val="00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教版  </a:t>
              </a:r>
              <a:r>
                <a:rPr lang="zh-CN" altLang="en-US" sz="3600" dirty="0" smtClean="0">
                  <a:solidFill>
                    <a:srgbClr val="00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选修</a:t>
              </a:r>
              <a:r>
                <a:rPr lang="en-US" altLang="zh-CN" sz="3600" dirty="0">
                  <a:solidFill>
                    <a:srgbClr val="00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2</a:t>
              </a:r>
              <a:r>
                <a:rPr lang="en-US" altLang="zh-CN" sz="3600" dirty="0" smtClean="0">
                  <a:solidFill>
                    <a:srgbClr val="00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  </a:t>
              </a:r>
              <a:r>
                <a:rPr lang="zh-CN" altLang="en-US" sz="3600" dirty="0">
                  <a:solidFill>
                    <a:srgbClr val="00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化学与技术 </a:t>
              </a:r>
              <a:endParaRPr lang="en-US" altLang="zh-CN" sz="3600" dirty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960806" y="1916832"/>
            <a:ext cx="7391767" cy="70788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>
                <a:solidFill>
                  <a:prstClr val="black"/>
                </a:solidFill>
              </a:rPr>
              <a:t> </a:t>
            </a:r>
            <a:r>
              <a:rPr lang="zh-CN" altLang="en-US" sz="4000" b="1" dirty="0">
                <a:solidFill>
                  <a:prstClr val="black"/>
                </a:solidFill>
              </a:rPr>
              <a:t>第三单元   </a:t>
            </a:r>
            <a:r>
              <a:rPr lang="zh-CN" altLang="en-US" sz="4000" b="1" dirty="0" smtClean="0">
                <a:solidFill>
                  <a:prstClr val="black"/>
                </a:solidFill>
              </a:rPr>
              <a:t>化学</a:t>
            </a:r>
            <a:r>
              <a:rPr lang="zh-CN" altLang="en-US" sz="4000" b="1" dirty="0">
                <a:solidFill>
                  <a:prstClr val="black"/>
                </a:solidFill>
              </a:rPr>
              <a:t>与材料的发展</a:t>
            </a:r>
            <a:endParaRPr lang="zh-CN" altLang="en-US" sz="4000" b="1" dirty="0">
              <a:solidFill>
                <a:srgbClr val="00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69864" y="2852936"/>
            <a:ext cx="458971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</a:rPr>
              <a:t>第二节   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金属材料 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4291" y="5181542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0000"/>
                </a:solidFill>
                <a:latin typeface="迷你简启体" pitchFamily="65" charset="-122"/>
                <a:ea typeface="迷你简启体" pitchFamily="65" charset="-122"/>
              </a:rPr>
              <a:t>陈辉国 </a:t>
            </a:r>
            <a:r>
              <a:rPr lang="zh-CN" altLang="en-US" sz="3200" b="1" dirty="0" smtClean="0">
                <a:solidFill>
                  <a:srgbClr val="000000"/>
                </a:solidFill>
                <a:latin typeface="迷你简启体" pitchFamily="65" charset="-122"/>
                <a:ea typeface="迷你简启体" pitchFamily="65" charset="-122"/>
              </a:rPr>
              <a:t>    西南</a:t>
            </a:r>
            <a:r>
              <a:rPr lang="zh-CN" altLang="en-US" sz="3200" b="1" dirty="0">
                <a:solidFill>
                  <a:srgbClr val="000000"/>
                </a:solidFill>
                <a:latin typeface="迷你简启体" pitchFamily="65" charset="-122"/>
                <a:ea typeface="迷你简启体" pitchFamily="65" charset="-122"/>
              </a:rPr>
              <a:t>大学附中     </a:t>
            </a:r>
            <a:r>
              <a:rPr lang="zh-CN" altLang="en-US" sz="3200" b="1" dirty="0" smtClean="0">
                <a:solidFill>
                  <a:srgbClr val="000000"/>
                </a:solidFill>
                <a:latin typeface="迷你简启体" pitchFamily="65" charset="-122"/>
                <a:ea typeface="迷你简启体" pitchFamily="65" charset="-122"/>
              </a:rPr>
              <a:t>重庆  </a:t>
            </a:r>
            <a:endParaRPr lang="zh-CN" altLang="en-US" sz="3200" b="1" dirty="0">
              <a:solidFill>
                <a:srgbClr val="000000"/>
              </a:solidFill>
              <a:latin typeface="迷你简启体" pitchFamily="65" charset="-122"/>
              <a:ea typeface="迷你简启体" pitchFamily="65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90066" y="3872352"/>
            <a:ext cx="505298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</a:rPr>
              <a:t>第二课时   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铝</a:t>
            </a:r>
            <a:r>
              <a:rPr lang="zh-CN" altLang="en-US" sz="3600" b="1" dirty="0">
                <a:solidFill>
                  <a:srgbClr val="FF0000"/>
                </a:solidFill>
              </a:rPr>
              <a:t>的冶炼 </a:t>
            </a:r>
          </a:p>
        </p:txBody>
      </p:sp>
    </p:spTree>
    <p:extLst>
      <p:ext uri="{BB962C8B-B14F-4D97-AF65-F5344CB8AC3E}">
        <p14:creationId xmlns="" xmlns:p14="http://schemas.microsoft.com/office/powerpoint/2010/main" val="33279157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VI.jpg"/>
          <p:cNvPicPr>
            <a:picLocks noChangeAspect="1"/>
          </p:cNvPicPr>
          <p:nvPr/>
        </p:nvPicPr>
        <p:blipFill>
          <a:blip r:embed="rId2" cstate="print"/>
          <a:srcRect r="33850" b="77685"/>
          <a:stretch>
            <a:fillRect/>
          </a:stretch>
        </p:blipFill>
        <p:spPr>
          <a:xfrm>
            <a:off x="7079368" y="6335640"/>
            <a:ext cx="2064632" cy="52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0" name="直接连接符 39"/>
          <p:cNvCxnSpPr/>
          <p:nvPr/>
        </p:nvCxnSpPr>
        <p:spPr>
          <a:xfrm>
            <a:off x="685236" y="764704"/>
            <a:ext cx="0" cy="6093296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4630623" y="735537"/>
            <a:ext cx="4513377" cy="3267741"/>
            <a:chOff x="2138372" y="692696"/>
            <a:chExt cx="4752528" cy="3168352"/>
          </a:xfrm>
        </p:grpSpPr>
        <p:pic>
          <p:nvPicPr>
            <p:cNvPr id="1026" name="Picture 2" descr="C:\Users\Administrator\Desktop\5dc51695.png"/>
            <p:cNvPicPr>
              <a:picLocks noChangeAspect="1" noChangeArrowheads="1"/>
            </p:cNvPicPr>
            <p:nvPr/>
          </p:nvPicPr>
          <p:blipFill>
            <a:blip r:embed="rId3" cstate="print"/>
            <a:srcRect t="13235" r="30377" b="22059"/>
            <a:stretch>
              <a:fillRect/>
            </a:stretch>
          </p:blipFill>
          <p:spPr bwMode="auto">
            <a:xfrm>
              <a:off x="2138372" y="692696"/>
              <a:ext cx="4752528" cy="31683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5231685" y="1700808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000000"/>
                  </a:solidFill>
                </a:rPr>
                <a:t>氧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47864" y="236027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000000"/>
                  </a:solidFill>
                </a:rPr>
                <a:t>硅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39752" y="1541294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000000"/>
                  </a:solidFill>
                </a:rPr>
                <a:t>铝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64911" y="1237764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000000"/>
                  </a:solidFill>
                </a:rPr>
                <a:t>铁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87824" y="1079629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000000"/>
                  </a:solidFill>
                </a:rPr>
                <a:t>钙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71971" y="96523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000000"/>
                  </a:solidFill>
                </a:rPr>
                <a:t>钠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38374" y="879103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000000"/>
                  </a:solidFill>
                </a:rPr>
                <a:t>钾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7039" y="791597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000000"/>
                  </a:solidFill>
                </a:rPr>
                <a:t>镁</a:t>
              </a:r>
            </a:p>
          </p:txBody>
        </p:sp>
      </p:grpSp>
      <p:pic>
        <p:nvPicPr>
          <p:cNvPr id="16" name="Picture 4" descr="C:\Users\Administrator\Desktop\u=3831569715,2032008712&amp;fm=23&amp;gp=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5" y="3519467"/>
            <a:ext cx="3563888" cy="2672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矩形 16"/>
          <p:cNvSpPr/>
          <p:nvPr/>
        </p:nvSpPr>
        <p:spPr>
          <a:xfrm>
            <a:off x="4281714" y="4287993"/>
            <a:ext cx="2256376" cy="954107"/>
          </a:xfrm>
          <a:prstGeom prst="rect">
            <a:avLst/>
          </a:prstGeom>
          <a:solidFill>
            <a:srgbClr val="7899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0000"/>
                </a:solidFill>
              </a:rPr>
              <a:t>铝土矿</a:t>
            </a:r>
            <a:endParaRPr lang="en-US" altLang="zh-CN" sz="2800" b="1" dirty="0">
              <a:solidFill>
                <a:srgbClr val="000000"/>
              </a:solidFill>
            </a:endParaRPr>
          </a:p>
          <a:p>
            <a:pPr algn="ctr"/>
            <a:r>
              <a:rPr lang="en-US" altLang="zh-CN" sz="2800" b="1" dirty="0">
                <a:solidFill>
                  <a:srgbClr val="000000"/>
                </a:solidFill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</a:rPr>
              <a:t>主要</a:t>
            </a:r>
            <a:r>
              <a:rPr lang="en-US" altLang="zh-CN" sz="2800" b="1" dirty="0">
                <a:solidFill>
                  <a:srgbClr val="000000"/>
                </a:solidFill>
              </a:rPr>
              <a:t>Al</a:t>
            </a:r>
            <a:r>
              <a:rPr lang="en-US" altLang="zh-CN" sz="2800" b="1" baseline="-25000" dirty="0">
                <a:solidFill>
                  <a:srgbClr val="000000"/>
                </a:solidFill>
              </a:rPr>
              <a:t>2</a:t>
            </a:r>
            <a:r>
              <a:rPr lang="en-US" altLang="zh-CN" sz="2800" b="1" dirty="0">
                <a:solidFill>
                  <a:srgbClr val="000000"/>
                </a:solidFill>
              </a:rPr>
              <a:t>O</a:t>
            </a:r>
            <a:r>
              <a:rPr lang="en-US" altLang="zh-CN" sz="2800" b="1" baseline="-25000" dirty="0">
                <a:solidFill>
                  <a:srgbClr val="000000"/>
                </a:solidFill>
              </a:rPr>
              <a:t>3</a:t>
            </a:r>
            <a:r>
              <a:rPr lang="en-US" altLang="zh-CN" sz="2800" b="1" dirty="0">
                <a:solidFill>
                  <a:srgbClr val="000000"/>
                </a:solidFill>
              </a:rPr>
              <a:t>)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05346" y="142794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迷你简启体" pitchFamily="65" charset="-122"/>
                <a:ea typeface="迷你简启体" pitchFamily="65" charset="-122"/>
              </a:rPr>
              <a:t>原料？</a:t>
            </a:r>
          </a:p>
        </p:txBody>
      </p:sp>
      <p:sp>
        <p:nvSpPr>
          <p:cNvPr id="24" name="矩形 23"/>
          <p:cNvSpPr/>
          <p:nvPr/>
        </p:nvSpPr>
        <p:spPr>
          <a:xfrm>
            <a:off x="6772428" y="5532893"/>
            <a:ext cx="1440160" cy="1200329"/>
          </a:xfrm>
          <a:prstGeom prst="rect">
            <a:avLst/>
          </a:prstGeom>
          <a:solidFill>
            <a:srgbClr val="7899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000000"/>
                </a:solidFill>
              </a:rPr>
              <a:t>铝</a:t>
            </a:r>
            <a:endParaRPr lang="en-US" altLang="zh-CN" sz="3600" b="1" dirty="0">
              <a:solidFill>
                <a:srgbClr val="000000"/>
              </a:solidFill>
            </a:endParaRPr>
          </a:p>
          <a:p>
            <a:pPr algn="ctr"/>
            <a:r>
              <a:rPr lang="zh-CN" altLang="en-US" sz="3600" b="1" dirty="0">
                <a:solidFill>
                  <a:srgbClr val="000000"/>
                </a:solidFill>
              </a:rPr>
              <a:t>（</a:t>
            </a:r>
            <a:r>
              <a:rPr lang="en-US" altLang="zh-CN" sz="3600" b="1" dirty="0">
                <a:solidFill>
                  <a:srgbClr val="000000"/>
                </a:solidFill>
              </a:rPr>
              <a:t>Al</a:t>
            </a:r>
            <a:r>
              <a:rPr lang="zh-CN" altLang="en-US" sz="3600" b="1" dirty="0">
                <a:solidFill>
                  <a:srgbClr val="000000"/>
                </a:solidFill>
              </a:rPr>
              <a:t>）</a:t>
            </a:r>
          </a:p>
        </p:txBody>
      </p:sp>
      <p:sp>
        <p:nvSpPr>
          <p:cNvPr id="18" name="矩形 17"/>
          <p:cNvSpPr/>
          <p:nvPr/>
        </p:nvSpPr>
        <p:spPr>
          <a:xfrm>
            <a:off x="5472113" y="5571688"/>
            <a:ext cx="9206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冶炼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0" y="0"/>
            <a:ext cx="9144000" cy="764704"/>
            <a:chOff x="0" y="0"/>
            <a:chExt cx="9144000" cy="764704"/>
          </a:xfrm>
        </p:grpSpPr>
        <p:sp>
          <p:nvSpPr>
            <p:cNvPr id="38" name="矩形 37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0C0">
                <a:alpha val="70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187624" y="106616"/>
              <a:ext cx="1440160" cy="548680"/>
              <a:chOff x="1331640" y="764704"/>
              <a:chExt cx="1440160" cy="548680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FF0000"/>
                    </a:solidFill>
                  </a:rPr>
                  <a:t>筛选原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料</a:t>
                </a: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744382" y="116632"/>
              <a:ext cx="1440160" cy="548680"/>
              <a:chOff x="1331640" y="764704"/>
              <a:chExt cx="1440160" cy="548680"/>
            </a:xfrm>
          </p:grpSpPr>
          <p:sp>
            <p:nvSpPr>
              <p:cNvPr id="33" name="圆角矩形 32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rgbClr val="000000"/>
                    </a:solidFill>
                  </a:rPr>
                  <a:t>探寻原理</a:t>
                </a: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6444208" y="116632"/>
              <a:ext cx="1440160" cy="548680"/>
              <a:chOff x="1331640" y="764704"/>
              <a:chExt cx="1440160" cy="548680"/>
            </a:xfrm>
          </p:grpSpPr>
          <p:sp>
            <p:nvSpPr>
              <p:cNvPr id="36" name="圆角矩形 35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剖析技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术</a:t>
                </a: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4937" y="836712"/>
            <a:ext cx="615553" cy="21292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初寻 原 料</a:t>
            </a:r>
            <a:endParaRPr lang="zh-CN" altLang="en-US" sz="2800" dirty="0">
              <a:solidFill>
                <a:srgbClr val="000000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sp>
        <p:nvSpPr>
          <p:cNvPr id="43" name="直角上箭头 42"/>
          <p:cNvSpPr/>
          <p:nvPr/>
        </p:nvSpPr>
        <p:spPr>
          <a:xfrm rot="5400000">
            <a:off x="5192485" y="4960260"/>
            <a:ext cx="1328058" cy="1843314"/>
          </a:xfrm>
          <a:prstGeom prst="bentUpArrow">
            <a:avLst>
              <a:gd name="adj1" fmla="val 32650"/>
              <a:gd name="adj2" fmla="val 25000"/>
              <a:gd name="adj3" fmla="val 23907"/>
            </a:avLst>
          </a:prstGeom>
          <a:solidFill>
            <a:srgbClr val="78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2914383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/>
      <p:bldP spid="24" grpId="0" animBg="1"/>
      <p:bldP spid="18" grpId="0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VI.jpg"/>
          <p:cNvPicPr>
            <a:picLocks noChangeAspect="1"/>
          </p:cNvPicPr>
          <p:nvPr/>
        </p:nvPicPr>
        <p:blipFill>
          <a:blip r:embed="rId3" cstate="print"/>
          <a:srcRect r="33850" b="77685"/>
          <a:stretch>
            <a:fillRect/>
          </a:stretch>
        </p:blipFill>
        <p:spPr>
          <a:xfrm>
            <a:off x="7079368" y="6363776"/>
            <a:ext cx="2064632" cy="52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915234" y="1242549"/>
            <a:ext cx="7632848" cy="49244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600" dirty="0" smtClean="0">
                <a:solidFill>
                  <a:srgbClr val="000000"/>
                </a:solidFill>
              </a:rPr>
              <a:t>回忆已学知识，冶炼金属的一般方法有哪些？</a:t>
            </a:r>
            <a:endParaRPr lang="zh-CN" altLang="en-US" sz="2600" dirty="0">
              <a:solidFill>
                <a:srgbClr val="000000"/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699066" y="820386"/>
            <a:ext cx="0" cy="5997593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937" y="836712"/>
            <a:ext cx="615553" cy="18459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知识回顾</a:t>
            </a:r>
            <a:endParaRPr lang="zh-CN" altLang="en-US" sz="2800" dirty="0">
              <a:solidFill>
                <a:srgbClr val="000000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grpSp>
        <p:nvGrpSpPr>
          <p:cNvPr id="7" name="组合 49"/>
          <p:cNvGrpSpPr/>
          <p:nvPr/>
        </p:nvGrpSpPr>
        <p:grpSpPr>
          <a:xfrm>
            <a:off x="0" y="0"/>
            <a:ext cx="9144000" cy="764704"/>
            <a:chOff x="0" y="0"/>
            <a:chExt cx="9144000" cy="764704"/>
          </a:xfrm>
        </p:grpSpPr>
        <p:sp>
          <p:nvSpPr>
            <p:cNvPr id="51" name="矩形 50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0C0">
                <a:alpha val="70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9" name="组合 30"/>
            <p:cNvGrpSpPr/>
            <p:nvPr/>
          </p:nvGrpSpPr>
          <p:grpSpPr>
            <a:xfrm>
              <a:off x="1187624" y="106616"/>
              <a:ext cx="1440160" cy="548680"/>
              <a:chOff x="1331640" y="764704"/>
              <a:chExt cx="1440160" cy="548680"/>
            </a:xfrm>
          </p:grpSpPr>
          <p:sp>
            <p:nvSpPr>
              <p:cNvPr id="59" name="圆角矩形 58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TextBox 43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筛选原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料</a:t>
                </a:r>
              </a:p>
            </p:txBody>
          </p:sp>
        </p:grpSp>
        <p:grpSp>
          <p:nvGrpSpPr>
            <p:cNvPr id="10" name="组合 31"/>
            <p:cNvGrpSpPr/>
            <p:nvPr/>
          </p:nvGrpSpPr>
          <p:grpSpPr>
            <a:xfrm>
              <a:off x="3744382" y="116632"/>
              <a:ext cx="1440160" cy="548680"/>
              <a:chOff x="1331640" y="764704"/>
              <a:chExt cx="1440160" cy="548680"/>
            </a:xfrm>
          </p:grpSpPr>
          <p:sp>
            <p:nvSpPr>
              <p:cNvPr id="57" name="圆角矩形 56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41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rgbClr val="FF0000"/>
                    </a:solidFill>
                  </a:rPr>
                  <a:t>探寻原理</a:t>
                </a:r>
              </a:p>
            </p:txBody>
          </p:sp>
        </p:grpSp>
        <p:grpSp>
          <p:nvGrpSpPr>
            <p:cNvPr id="11" name="组合 34"/>
            <p:cNvGrpSpPr/>
            <p:nvPr/>
          </p:nvGrpSpPr>
          <p:grpSpPr>
            <a:xfrm>
              <a:off x="6444208" y="116632"/>
              <a:ext cx="1440160" cy="548680"/>
              <a:chOff x="1331640" y="764704"/>
              <a:chExt cx="1440160" cy="548680"/>
            </a:xfrm>
          </p:grpSpPr>
          <p:sp>
            <p:nvSpPr>
              <p:cNvPr id="55" name="圆角矩形 54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TextBox 39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剖析技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术</a:t>
                </a:r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1582891" y="2519807"/>
            <a:ext cx="2350481" cy="295901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方正行黑简体" pitchFamily="2" charset="-122"/>
                <a:ea typeface="方正行黑简体" pitchFamily="2" charset="-122"/>
              </a:rPr>
              <a:t>电解法 </a:t>
            </a:r>
            <a:endParaRPr lang="en-US" altLang="zh-CN" sz="3200" b="1" dirty="0" smtClean="0">
              <a:solidFill>
                <a:srgbClr val="000000"/>
              </a:solidFill>
              <a:latin typeface="方正行黑简体" pitchFamily="2" charset="-122"/>
              <a:ea typeface="方正行黑简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方正行黑简体" pitchFamily="2" charset="-122"/>
                <a:ea typeface="方正行黑简体" pitchFamily="2" charset="-122"/>
              </a:rPr>
              <a:t>热还原法 </a:t>
            </a:r>
            <a:endParaRPr lang="en-US" altLang="zh-CN" sz="3200" b="1" dirty="0" smtClean="0">
              <a:solidFill>
                <a:srgbClr val="000000"/>
              </a:solidFill>
              <a:latin typeface="方正行黑简体" pitchFamily="2" charset="-122"/>
              <a:ea typeface="方正行黑简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方正行黑简体" pitchFamily="2" charset="-122"/>
                <a:ea typeface="方正行黑简体" pitchFamily="2" charset="-122"/>
              </a:rPr>
              <a:t>热分解法</a:t>
            </a:r>
            <a:endParaRPr lang="en-US" altLang="zh-CN" sz="3200" b="1" dirty="0" smtClean="0">
              <a:solidFill>
                <a:srgbClr val="000000"/>
              </a:solidFill>
              <a:latin typeface="方正行黑简体" pitchFamily="2" charset="-122"/>
              <a:ea typeface="方正行黑简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方正行黑简体" pitchFamily="2" charset="-122"/>
                <a:ea typeface="方正行黑简体" pitchFamily="2" charset="-122"/>
              </a:rPr>
              <a:t>富集法</a:t>
            </a:r>
            <a:endParaRPr lang="zh-CN" altLang="en-US" sz="3200" b="1" dirty="0">
              <a:solidFill>
                <a:srgbClr val="000000"/>
              </a:solidFill>
              <a:latin typeface="方正行黑简体" pitchFamily="2" charset="-122"/>
              <a:ea typeface="方正行黑简体" pitchFamily="2" charset="-122"/>
            </a:endParaRPr>
          </a:p>
        </p:txBody>
      </p:sp>
      <p:pic>
        <p:nvPicPr>
          <p:cNvPr id="1026" name="Picture 2" descr="C:\Users\Administrator\Desktop\013000002470111235630256077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1387" y="2670629"/>
            <a:ext cx="4953000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052035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istrator\Desktop\2013-111024145Z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2413"/>
            <a:ext cx="9525000" cy="6353175"/>
          </a:xfrm>
          <a:prstGeom prst="rect">
            <a:avLst/>
          </a:prstGeom>
          <a:noFill/>
        </p:spPr>
      </p:pic>
      <p:grpSp>
        <p:nvGrpSpPr>
          <p:cNvPr id="27" name="组合 26"/>
          <p:cNvGrpSpPr/>
          <p:nvPr/>
        </p:nvGrpSpPr>
        <p:grpSpPr>
          <a:xfrm>
            <a:off x="6768752" y="1010616"/>
            <a:ext cx="1763688" cy="2495440"/>
            <a:chOff x="6444208" y="1988840"/>
            <a:chExt cx="2448272" cy="3973761"/>
          </a:xfrm>
        </p:grpSpPr>
        <p:pic>
          <p:nvPicPr>
            <p:cNvPr id="28" name="Picture 3" descr="C:\Users\Administrator\Desktop\220px-PaulHeroul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44208" y="1988840"/>
              <a:ext cx="2435125" cy="34202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TextBox 29"/>
            <p:cNvSpPr txBox="1"/>
            <p:nvPr/>
          </p:nvSpPr>
          <p:spPr>
            <a:xfrm>
              <a:off x="6444208" y="5414229"/>
              <a:ext cx="2448272" cy="5483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latin typeface="方正古隶简体" pitchFamily="65" charset="-122"/>
                  <a:ea typeface="方正古隶简体" pitchFamily="65" charset="-122"/>
                </a:rPr>
                <a:t> </a:t>
              </a:r>
              <a:r>
                <a:rPr lang="en-US" altLang="zh-CN" sz="1600" b="1" dirty="0">
                  <a:latin typeface="方正古隶简体" pitchFamily="65" charset="-122"/>
                  <a:ea typeface="方正古隶简体" pitchFamily="65" charset="-122"/>
                </a:rPr>
                <a:t>〔</a:t>
              </a:r>
              <a:r>
                <a:rPr lang="zh-CN" altLang="en-US" sz="1600" b="1" dirty="0">
                  <a:latin typeface="方正古隶简体" pitchFamily="65" charset="-122"/>
                  <a:ea typeface="方正古隶简体" pitchFamily="65" charset="-122"/>
                </a:rPr>
                <a:t>法</a:t>
              </a:r>
              <a:r>
                <a:rPr lang="en-US" altLang="zh-CN" sz="1600" b="1" dirty="0">
                  <a:latin typeface="方正古隶简体" pitchFamily="65" charset="-122"/>
                  <a:ea typeface="方正古隶简体" pitchFamily="65" charset="-122"/>
                </a:rPr>
                <a:t>〕</a:t>
              </a:r>
              <a:r>
                <a:rPr lang="zh-CN" altLang="en-US" sz="1600" b="1" dirty="0">
                  <a:latin typeface="方正古隶简体" pitchFamily="65" charset="-122"/>
                  <a:ea typeface="方正古隶简体" pitchFamily="65" charset="-122"/>
                </a:rPr>
                <a:t>德维尔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588224" y="1268760"/>
            <a:ext cx="1944216" cy="2488383"/>
            <a:chOff x="380038" y="260648"/>
            <a:chExt cx="2401778" cy="3583956"/>
          </a:xfrm>
        </p:grpSpPr>
        <p:pic>
          <p:nvPicPr>
            <p:cNvPr id="3074" name="Picture 2" descr="C:\Users\Administrator\Desktop\2890648f8369deedab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5536" y="260648"/>
              <a:ext cx="2381250" cy="3095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380038" y="3356993"/>
              <a:ext cx="2401778" cy="4876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方正古隶简体" pitchFamily="65" charset="-122"/>
                  <a:ea typeface="方正古隶简体" pitchFamily="65" charset="-122"/>
                </a:rPr>
                <a:t>〔</a:t>
              </a:r>
              <a:r>
                <a:rPr lang="zh-CN" altLang="en-US" sz="1600" b="1" dirty="0">
                  <a:latin typeface="方正古隶简体" pitchFamily="65" charset="-122"/>
                  <a:ea typeface="方正古隶简体" pitchFamily="65" charset="-122"/>
                </a:rPr>
                <a:t>丹</a:t>
              </a:r>
              <a:r>
                <a:rPr lang="en-US" altLang="zh-CN" sz="1600" b="1" dirty="0">
                  <a:latin typeface="方正古隶简体" pitchFamily="65" charset="-122"/>
                  <a:ea typeface="方正古隶简体" pitchFamily="65" charset="-122"/>
                </a:rPr>
                <a:t>〕 </a:t>
              </a:r>
              <a:r>
                <a:rPr lang="zh-CN" altLang="en-US" sz="1600" b="1" dirty="0">
                  <a:latin typeface="方正古隶简体" pitchFamily="65" charset="-122"/>
                  <a:ea typeface="方正古隶简体" pitchFamily="65" charset="-122"/>
                </a:rPr>
                <a:t> 奥斯特</a:t>
              </a:r>
            </a:p>
          </p:txBody>
        </p:sp>
      </p:grpSp>
      <p:pic>
        <p:nvPicPr>
          <p:cNvPr id="45" name="图片 44" descr="VI.jpg"/>
          <p:cNvPicPr>
            <a:picLocks noChangeAspect="1"/>
          </p:cNvPicPr>
          <p:nvPr/>
        </p:nvPicPr>
        <p:blipFill>
          <a:blip r:embed="rId6" cstate="print"/>
          <a:srcRect r="33850" b="77685"/>
          <a:stretch>
            <a:fillRect/>
          </a:stretch>
        </p:blipFill>
        <p:spPr>
          <a:xfrm>
            <a:off x="7079368" y="6363776"/>
            <a:ext cx="2064632" cy="52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组合 16"/>
          <p:cNvGrpSpPr/>
          <p:nvPr/>
        </p:nvGrpSpPr>
        <p:grpSpPr>
          <a:xfrm>
            <a:off x="6372200" y="1268760"/>
            <a:ext cx="1796019" cy="2428622"/>
            <a:chOff x="-1044624" y="1583357"/>
            <a:chExt cx="2088232" cy="3265810"/>
          </a:xfrm>
        </p:grpSpPr>
        <p:pic>
          <p:nvPicPr>
            <p:cNvPr id="18" name="Picture 4" descr="C:\Users\Administrator\Desktop\铝的冶炼\拉瓦锡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1000919" y="1583357"/>
              <a:ext cx="2001837" cy="29257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-1044624" y="4393907"/>
              <a:ext cx="2088232" cy="455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latin typeface="方正古隶简体" pitchFamily="65" charset="-122"/>
                  <a:ea typeface="方正古隶简体" pitchFamily="65" charset="-122"/>
                </a:rPr>
                <a:t> </a:t>
              </a:r>
              <a:r>
                <a:rPr lang="en-US" altLang="zh-CN" sz="1600" b="1" dirty="0">
                  <a:latin typeface="方正古隶简体" pitchFamily="65" charset="-122"/>
                  <a:ea typeface="方正古隶简体" pitchFamily="65" charset="-122"/>
                </a:rPr>
                <a:t>〔</a:t>
              </a:r>
              <a:r>
                <a:rPr lang="zh-CN" altLang="en-US" sz="1600" b="1" dirty="0">
                  <a:latin typeface="方正古隶简体" pitchFamily="65" charset="-122"/>
                  <a:ea typeface="方正古隶简体" pitchFamily="65" charset="-122"/>
                </a:rPr>
                <a:t>法</a:t>
              </a:r>
              <a:r>
                <a:rPr lang="en-US" altLang="zh-CN" sz="1600" b="1" dirty="0">
                  <a:latin typeface="方正古隶简体" pitchFamily="65" charset="-122"/>
                  <a:ea typeface="方正古隶简体" pitchFamily="65" charset="-122"/>
                </a:rPr>
                <a:t>〕</a:t>
              </a:r>
              <a:r>
                <a:rPr lang="zh-CN" altLang="en-US" sz="1600" b="1" dirty="0">
                  <a:latin typeface="方正古隶简体" pitchFamily="65" charset="-122"/>
                  <a:ea typeface="方正古隶简体" pitchFamily="65" charset="-122"/>
                </a:rPr>
                <a:t>拉瓦锡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950634" y="1196752"/>
            <a:ext cx="2726234" cy="2467141"/>
            <a:chOff x="-1565463" y="-652667"/>
            <a:chExt cx="3112889" cy="2857533"/>
          </a:xfrm>
        </p:grpSpPr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 l="7311" t="6123" r="7803" b="5091"/>
            <a:stretch>
              <a:fillRect/>
            </a:stretch>
          </p:blipFill>
          <p:spPr bwMode="auto">
            <a:xfrm>
              <a:off x="-1565463" y="-652667"/>
              <a:ext cx="3112889" cy="24186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-1499167" y="1812740"/>
              <a:ext cx="2995347" cy="3921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latin typeface="方正古隶简体" pitchFamily="65" charset="-122"/>
                  <a:ea typeface="方正古隶简体" pitchFamily="65" charset="-122"/>
                </a:rPr>
                <a:t>〔</a:t>
              </a:r>
              <a:r>
                <a:rPr lang="zh-CN" altLang="en-US" sz="1600" b="1" dirty="0">
                  <a:latin typeface="方正古隶简体" pitchFamily="65" charset="-122"/>
                  <a:ea typeface="方正古隶简体" pitchFamily="65" charset="-122"/>
                </a:rPr>
                <a:t>美</a:t>
              </a:r>
              <a:r>
                <a:rPr lang="en-US" altLang="zh-CN" sz="1600" b="1" dirty="0">
                  <a:latin typeface="方正古隶简体" pitchFamily="65" charset="-122"/>
                  <a:ea typeface="方正古隶简体" pitchFamily="65" charset="-122"/>
                </a:rPr>
                <a:t>〕</a:t>
              </a:r>
              <a:r>
                <a:rPr lang="zh-CN" altLang="en-US" sz="1600" b="1" dirty="0">
                  <a:latin typeface="方正古隶简体" pitchFamily="65" charset="-122"/>
                  <a:ea typeface="方正古隶简体" pitchFamily="65" charset="-122"/>
                </a:rPr>
                <a:t>霍尔   </a:t>
              </a:r>
              <a:r>
                <a:rPr lang="en-US" altLang="zh-CN" sz="1600" b="1" dirty="0" smtClean="0">
                  <a:latin typeface="方正古隶简体" pitchFamily="65" charset="-122"/>
                  <a:ea typeface="方正古隶简体" pitchFamily="65" charset="-122"/>
                </a:rPr>
                <a:t>〔</a:t>
              </a:r>
              <a:r>
                <a:rPr lang="zh-CN" altLang="en-US" sz="1600" b="1" dirty="0">
                  <a:latin typeface="方正古隶简体" pitchFamily="65" charset="-122"/>
                  <a:ea typeface="方正古隶简体" pitchFamily="65" charset="-122"/>
                </a:rPr>
                <a:t>法</a:t>
              </a:r>
              <a:r>
                <a:rPr lang="en-US" altLang="zh-CN" sz="1600" b="1" dirty="0">
                  <a:latin typeface="方正古隶简体" pitchFamily="65" charset="-122"/>
                  <a:ea typeface="方正古隶简体" pitchFamily="65" charset="-122"/>
                </a:rPr>
                <a:t>〕</a:t>
              </a:r>
              <a:r>
                <a:rPr lang="zh-CN" altLang="en-US" sz="1600" b="1" dirty="0">
                  <a:latin typeface="方正古隶简体" pitchFamily="65" charset="-122"/>
                  <a:ea typeface="方正古隶简体" pitchFamily="65" charset="-122"/>
                </a:rPr>
                <a:t>埃鲁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55576" y="908720"/>
            <a:ext cx="7632848" cy="89255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latin typeface="方正古隶简体" pitchFamily="65" charset="-122"/>
                <a:ea typeface="方正古隶简体" pitchFamily="65" charset="-122"/>
              </a:rPr>
              <a:t>1746</a:t>
            </a:r>
            <a:r>
              <a:rPr lang="zh-CN" altLang="en-US" sz="2600" b="1" dirty="0">
                <a:latin typeface="方正古隶简体" pitchFamily="65" charset="-122"/>
                <a:ea typeface="方正古隶简体" pitchFamily="65" charset="-122"/>
              </a:rPr>
              <a:t>年，法国科学家拉瓦锡证实不能用碳等还原剂使氧化铝还原。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5576" y="3063251"/>
            <a:ext cx="7812359" cy="89255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latin typeface="方正古隶简体" pitchFamily="65" charset="-122"/>
                <a:ea typeface="方正古隶简体" pitchFamily="65" charset="-122"/>
              </a:rPr>
              <a:t>1886</a:t>
            </a:r>
            <a:r>
              <a:rPr lang="zh-CN" altLang="en-US" sz="2600" b="1" dirty="0">
                <a:latin typeface="方正古隶简体" pitchFamily="65" charset="-122"/>
                <a:ea typeface="方正古隶简体" pitchFamily="65" charset="-122"/>
              </a:rPr>
              <a:t>年，美国化学系学生霍尔和法国的埃鲁分别同时发现了“冰晶石</a:t>
            </a:r>
            <a:r>
              <a:rPr lang="en-US" altLang="zh-CN" sz="2600" b="1" dirty="0">
                <a:latin typeface="方正古隶简体" pitchFamily="65" charset="-122"/>
                <a:ea typeface="方正古隶简体" pitchFamily="65" charset="-122"/>
              </a:rPr>
              <a:t>—</a:t>
            </a:r>
            <a:r>
              <a:rPr lang="zh-CN" altLang="en-US" sz="2600" b="1" dirty="0">
                <a:latin typeface="方正古隶简体" pitchFamily="65" charset="-122"/>
                <a:ea typeface="方正古隶简体" pitchFamily="65" charset="-122"/>
              </a:rPr>
              <a:t>氧化铝熔盐电解法”制备金属铝。</a:t>
            </a:r>
          </a:p>
        </p:txBody>
      </p:sp>
      <p:cxnSp>
        <p:nvCxnSpPr>
          <p:cNvPr id="25" name="直接连接符 24"/>
          <p:cNvCxnSpPr/>
          <p:nvPr/>
        </p:nvCxnSpPr>
        <p:spPr>
          <a:xfrm>
            <a:off x="699066" y="820386"/>
            <a:ext cx="0" cy="5997593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椭圆 28"/>
          <p:cNvSpPr/>
          <p:nvPr/>
        </p:nvSpPr>
        <p:spPr>
          <a:xfrm>
            <a:off x="604452" y="1261737"/>
            <a:ext cx="196385" cy="1963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/>
              </a:solidFill>
              <a:latin typeface="方正古隶简体" pitchFamily="65" charset="-122"/>
              <a:ea typeface="方正古隶简体" pitchFamily="65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37" y="836712"/>
            <a:ext cx="615553" cy="18459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latin typeface="方正准圆_GBK" panose="03000509000000000000" pitchFamily="65" charset="-122"/>
                <a:ea typeface="方正准圆_GBK" panose="03000509000000000000" pitchFamily="65" charset="-122"/>
              </a:rPr>
              <a:t>科 学 史 话</a:t>
            </a:r>
            <a:endParaRPr lang="zh-CN" altLang="en-US" sz="2800" dirty="0"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616172" y="2075326"/>
            <a:ext cx="196385" cy="1963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/>
              </a:solidFill>
              <a:latin typeface="方正古隶简体" pitchFamily="65" charset="-122"/>
              <a:ea typeface="方正古隶简体" pitchFamily="65" charset="-122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616172" y="2609902"/>
            <a:ext cx="196385" cy="1963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/>
              </a:solidFill>
              <a:latin typeface="方正古隶简体" pitchFamily="65" charset="-122"/>
              <a:ea typeface="方正古隶简体" pitchFamily="65" charset="-122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616172" y="3439891"/>
            <a:ext cx="196385" cy="1963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/>
              </a:solidFill>
              <a:latin typeface="方正古隶简体" pitchFamily="65" charset="-122"/>
              <a:ea typeface="方正古隶简体" pitchFamily="65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0" y="14514"/>
            <a:ext cx="9144000" cy="764704"/>
          </a:xfrm>
          <a:prstGeom prst="rect">
            <a:avLst/>
          </a:prstGeom>
          <a:solidFill>
            <a:srgbClr val="0070C0">
              <a:alpha val="70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52" name="组合 30"/>
          <p:cNvGrpSpPr/>
          <p:nvPr/>
        </p:nvGrpSpPr>
        <p:grpSpPr>
          <a:xfrm>
            <a:off x="1187624" y="121130"/>
            <a:ext cx="1440160" cy="548680"/>
            <a:chOff x="1331640" y="764704"/>
            <a:chExt cx="1440160" cy="548680"/>
          </a:xfrm>
        </p:grpSpPr>
        <p:sp>
          <p:nvSpPr>
            <p:cNvPr id="59" name="圆角矩形 58"/>
            <p:cNvSpPr/>
            <p:nvPr/>
          </p:nvSpPr>
          <p:spPr>
            <a:xfrm>
              <a:off x="1331640" y="764704"/>
              <a:ext cx="1440160" cy="5486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60" name="TextBox 43"/>
            <p:cNvSpPr txBox="1"/>
            <p:nvPr/>
          </p:nvSpPr>
          <p:spPr>
            <a:xfrm>
              <a:off x="1331640" y="807095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0000"/>
                  </a:solidFill>
                </a:rPr>
                <a:t>筛选原</a:t>
              </a:r>
              <a:r>
                <a:rPr lang="zh-CN" altLang="en-US" sz="2400" dirty="0">
                  <a:solidFill>
                    <a:srgbClr val="000000"/>
                  </a:solidFill>
                </a:rPr>
                <a:t>料</a:t>
              </a:r>
            </a:p>
          </p:txBody>
        </p:sp>
      </p:grpSp>
      <p:grpSp>
        <p:nvGrpSpPr>
          <p:cNvPr id="53" name="组合 31"/>
          <p:cNvGrpSpPr/>
          <p:nvPr/>
        </p:nvGrpSpPr>
        <p:grpSpPr>
          <a:xfrm>
            <a:off x="3744382" y="131146"/>
            <a:ext cx="1440160" cy="548680"/>
            <a:chOff x="1331640" y="764704"/>
            <a:chExt cx="1440160" cy="548680"/>
          </a:xfrm>
        </p:grpSpPr>
        <p:sp>
          <p:nvSpPr>
            <p:cNvPr id="57" name="圆角矩形 56"/>
            <p:cNvSpPr/>
            <p:nvPr/>
          </p:nvSpPr>
          <p:spPr>
            <a:xfrm>
              <a:off x="1331640" y="764704"/>
              <a:ext cx="1440160" cy="5486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8" name="TextBox 41"/>
            <p:cNvSpPr txBox="1"/>
            <p:nvPr/>
          </p:nvSpPr>
          <p:spPr>
            <a:xfrm>
              <a:off x="1331640" y="807095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rgbClr val="FF0000"/>
                  </a:solidFill>
                </a:rPr>
                <a:t>探寻原理</a:t>
              </a:r>
            </a:p>
          </p:txBody>
        </p:sp>
      </p:grpSp>
      <p:grpSp>
        <p:nvGrpSpPr>
          <p:cNvPr id="54" name="组合 34"/>
          <p:cNvGrpSpPr/>
          <p:nvPr/>
        </p:nvGrpSpPr>
        <p:grpSpPr>
          <a:xfrm>
            <a:off x="6444208" y="131146"/>
            <a:ext cx="1440160" cy="548680"/>
            <a:chOff x="1331640" y="764704"/>
            <a:chExt cx="1440160" cy="548680"/>
          </a:xfrm>
        </p:grpSpPr>
        <p:sp>
          <p:nvSpPr>
            <p:cNvPr id="55" name="圆角矩形 54"/>
            <p:cNvSpPr/>
            <p:nvPr/>
          </p:nvSpPr>
          <p:spPr>
            <a:xfrm>
              <a:off x="1331640" y="764704"/>
              <a:ext cx="1440160" cy="54868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6" name="TextBox 39"/>
            <p:cNvSpPr txBox="1"/>
            <p:nvPr/>
          </p:nvSpPr>
          <p:spPr>
            <a:xfrm>
              <a:off x="1331640" y="807095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0000"/>
                  </a:solidFill>
                </a:rPr>
                <a:t>剖析技</a:t>
              </a:r>
              <a:r>
                <a:rPr lang="zh-CN" altLang="en-US" sz="2400" dirty="0">
                  <a:solidFill>
                    <a:srgbClr val="000000"/>
                  </a:solidFill>
                </a:rPr>
                <a:t>术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55575" y="1767107"/>
            <a:ext cx="6385453" cy="682944"/>
            <a:chOff x="755576" y="1767107"/>
            <a:chExt cx="5976664" cy="682944"/>
          </a:xfrm>
        </p:grpSpPr>
        <p:sp>
          <p:nvSpPr>
            <p:cNvPr id="5" name="TextBox 4"/>
            <p:cNvSpPr txBox="1"/>
            <p:nvPr/>
          </p:nvSpPr>
          <p:spPr>
            <a:xfrm>
              <a:off x="755576" y="1767107"/>
              <a:ext cx="5976664" cy="68294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>
                  <a:latin typeface="方正古隶简体" pitchFamily="65" charset="-122"/>
                  <a:ea typeface="方正古隶简体" pitchFamily="65" charset="-122"/>
                </a:rPr>
                <a:t>1825</a:t>
              </a:r>
              <a:r>
                <a:rPr lang="zh-CN" altLang="en-US" sz="2800" b="1" dirty="0">
                  <a:latin typeface="方正古隶简体" pitchFamily="65" charset="-122"/>
                  <a:ea typeface="方正古隶简体" pitchFamily="65" charset="-122"/>
                </a:rPr>
                <a:t>年</a:t>
              </a:r>
              <a:r>
                <a:rPr lang="en-US" altLang="zh-CN" sz="2800" b="1" dirty="0">
                  <a:latin typeface="方正古隶简体" pitchFamily="65" charset="-122"/>
                  <a:ea typeface="方正古隶简体" pitchFamily="65" charset="-122"/>
                </a:rPr>
                <a:t>,</a:t>
              </a:r>
              <a:r>
                <a:rPr lang="en-US" altLang="zh-CN" sz="2800" b="1" dirty="0" smtClean="0">
                  <a:latin typeface="方正古隶简体" pitchFamily="65" charset="-122"/>
                  <a:ea typeface="方正古隶简体" pitchFamily="65" charset="-122"/>
                </a:rPr>
                <a:t>3K+AlCl</a:t>
              </a:r>
              <a:r>
                <a:rPr lang="en-US" altLang="zh-CN" sz="2800" b="1" baseline="-25000" dirty="0" smtClean="0">
                  <a:latin typeface="方正古隶简体" pitchFamily="65" charset="-122"/>
                  <a:ea typeface="方正古隶简体" pitchFamily="65" charset="-122"/>
                </a:rPr>
                <a:t>3                      </a:t>
              </a:r>
              <a:r>
                <a:rPr lang="en-US" altLang="zh-CN" sz="2800" b="1" dirty="0" smtClean="0">
                  <a:latin typeface="方正古隶简体" pitchFamily="65" charset="-122"/>
                  <a:ea typeface="方正古隶简体" pitchFamily="65" charset="-122"/>
                </a:rPr>
                <a:t>Al + </a:t>
              </a:r>
              <a:r>
                <a:rPr lang="en-US" altLang="zh-CN" sz="2800" b="1" dirty="0">
                  <a:latin typeface="方正古隶简体" pitchFamily="65" charset="-122"/>
                  <a:ea typeface="方正古隶简体" pitchFamily="65" charset="-122"/>
                </a:rPr>
                <a:t>3KCl</a:t>
              </a:r>
              <a:endParaRPr lang="zh-CN" altLang="en-US" sz="2800" b="1" dirty="0">
                <a:latin typeface="方正古隶简体" pitchFamily="65" charset="-122"/>
                <a:ea typeface="方正古隶简体" pitchFamily="65" charset="-122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3193504" y="1771391"/>
              <a:ext cx="1139089" cy="472536"/>
              <a:chOff x="4267561" y="2555162"/>
              <a:chExt cx="1139089" cy="472536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4267561" y="2555162"/>
                <a:ext cx="1139089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b="1" dirty="0" smtClean="0">
                    <a:latin typeface="方正古隶简体" pitchFamily="65" charset="-122"/>
                    <a:ea typeface="方正古隶简体" pitchFamily="65" charset="-122"/>
                  </a:rPr>
                  <a:t>一定条件</a:t>
                </a:r>
                <a:endParaRPr lang="zh-CN" altLang="en-US" sz="2000" b="1" dirty="0">
                  <a:latin typeface="方正古隶简体" pitchFamily="65" charset="-122"/>
                  <a:ea typeface="方正古隶简体" pitchFamily="65" charset="-122"/>
                </a:endParaRPr>
              </a:p>
            </p:txBody>
          </p:sp>
          <p:cxnSp>
            <p:nvCxnSpPr>
              <p:cNvPr id="41" name="直接连接符 40"/>
              <p:cNvCxnSpPr/>
              <p:nvPr/>
            </p:nvCxnSpPr>
            <p:spPr>
              <a:xfrm>
                <a:off x="4292170" y="2940246"/>
                <a:ext cx="98895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>
                <a:off x="4308061" y="3027698"/>
                <a:ext cx="94403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组合 70"/>
          <p:cNvGrpSpPr/>
          <p:nvPr/>
        </p:nvGrpSpPr>
        <p:grpSpPr>
          <a:xfrm>
            <a:off x="755576" y="2316933"/>
            <a:ext cx="6745604" cy="738664"/>
            <a:chOff x="755576" y="2316933"/>
            <a:chExt cx="6745604" cy="738664"/>
          </a:xfrm>
        </p:grpSpPr>
        <p:grpSp>
          <p:nvGrpSpPr>
            <p:cNvPr id="13" name="组合 12"/>
            <p:cNvGrpSpPr/>
            <p:nvPr/>
          </p:nvGrpSpPr>
          <p:grpSpPr>
            <a:xfrm>
              <a:off x="755576" y="2316933"/>
              <a:ext cx="6745604" cy="738664"/>
              <a:chOff x="1923870" y="1115452"/>
              <a:chExt cx="4208059" cy="738664"/>
            </a:xfrm>
            <a:noFill/>
          </p:grpSpPr>
          <p:sp>
            <p:nvSpPr>
              <p:cNvPr id="14" name="TextBox 13"/>
              <p:cNvSpPr txBox="1"/>
              <p:nvPr/>
            </p:nvSpPr>
            <p:spPr>
              <a:xfrm>
                <a:off x="1923870" y="1115452"/>
                <a:ext cx="4208059" cy="738664"/>
              </a:xfrm>
              <a:prstGeom prst="rect">
                <a:avLst/>
              </a:prstGeom>
              <a:grp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b="1" dirty="0">
                    <a:latin typeface="方正古隶简体" pitchFamily="65" charset="-122"/>
                    <a:ea typeface="方正古隶简体" pitchFamily="65" charset="-122"/>
                  </a:rPr>
                  <a:t>1854</a:t>
                </a:r>
                <a:r>
                  <a:rPr lang="zh-CN" altLang="en-US" sz="2800" b="1" dirty="0">
                    <a:latin typeface="方正古隶简体" pitchFamily="65" charset="-122"/>
                    <a:ea typeface="方正古隶简体" pitchFamily="65" charset="-122"/>
                  </a:rPr>
                  <a:t>年</a:t>
                </a:r>
                <a:r>
                  <a:rPr lang="en-US" altLang="zh-CN" sz="2800" b="1" dirty="0">
                    <a:latin typeface="方正古隶简体" pitchFamily="65" charset="-122"/>
                    <a:ea typeface="方正古隶简体" pitchFamily="65" charset="-122"/>
                  </a:rPr>
                  <a:t>,</a:t>
                </a:r>
                <a:r>
                  <a:rPr lang="en-US" altLang="zh-CN" sz="2800" b="1" dirty="0" smtClean="0">
                    <a:latin typeface="方正古隶简体" pitchFamily="65" charset="-122"/>
                    <a:ea typeface="方正古隶简体" pitchFamily="65" charset="-122"/>
                  </a:rPr>
                  <a:t>3Na+NaAlCl</a:t>
                </a:r>
                <a:r>
                  <a:rPr lang="en-US" altLang="zh-CN" sz="2800" b="1" baseline="-25000" dirty="0" smtClean="0">
                    <a:latin typeface="方正古隶简体" pitchFamily="65" charset="-122"/>
                    <a:ea typeface="方正古隶简体" pitchFamily="65" charset="-122"/>
                  </a:rPr>
                  <a:t>4</a:t>
                </a:r>
                <a:r>
                  <a:rPr lang="en-US" altLang="zh-CN" sz="2800" b="1" dirty="0" smtClean="0">
                    <a:latin typeface="方正古隶简体" pitchFamily="65" charset="-122"/>
                    <a:ea typeface="方正古隶简体" pitchFamily="65" charset="-122"/>
                  </a:rPr>
                  <a:t>           Al </a:t>
                </a:r>
                <a:r>
                  <a:rPr lang="en-US" altLang="zh-CN" sz="2800" b="1" dirty="0">
                    <a:latin typeface="方正古隶简体" pitchFamily="65" charset="-122"/>
                    <a:ea typeface="方正古隶简体" pitchFamily="65" charset="-122"/>
                  </a:rPr>
                  <a:t>+ 4NaCl</a:t>
                </a:r>
                <a:endParaRPr lang="zh-CN" altLang="en-US" sz="2800" b="1" dirty="0">
                  <a:latin typeface="方正古隶简体" pitchFamily="65" charset="-122"/>
                  <a:ea typeface="方正古隶简体" pitchFamily="65" charset="-122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992274" y="1127738"/>
                <a:ext cx="861891" cy="369332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>
                    <a:latin typeface="方正古隶简体" pitchFamily="65" charset="-122"/>
                    <a:ea typeface="方正古隶简体" pitchFamily="65" charset="-122"/>
                  </a:rPr>
                  <a:t>一定条件</a:t>
                </a:r>
              </a:p>
            </p:txBody>
          </p:sp>
        </p:grpSp>
        <p:cxnSp>
          <p:nvCxnSpPr>
            <p:cNvPr id="69" name="直接连接符 68"/>
            <p:cNvCxnSpPr/>
            <p:nvPr/>
          </p:nvCxnSpPr>
          <p:spPr>
            <a:xfrm>
              <a:off x="4069267" y="2700753"/>
              <a:ext cx="98895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>
              <a:off x="4085158" y="2788205"/>
              <a:ext cx="9440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34052035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77457E-6 L -0.6099 0.43723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00" y="2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08092E-6 L -0.43698 0.43815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0" y="2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0.00208 L -0.23594 0.47361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87 0.00625 L 0.04809 0.45301 " pathEditMode="relative" rAng="0" ptsTypes="AA">
                                      <p:cBhvr>
                                        <p:cTn id="7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9" grpId="0" animBg="1"/>
      <p:bldP spid="47" grpId="0" animBg="1"/>
      <p:bldP spid="48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 flipH="1">
            <a:off x="683568" y="836712"/>
            <a:ext cx="47952" cy="576064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649011" y="938524"/>
            <a:ext cx="4494983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霍尔</a:t>
            </a:r>
            <a:r>
              <a:rPr lang="en-US" altLang="zh-CN" sz="360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</a:t>
            </a:r>
            <a:r>
              <a:rPr lang="zh-CN" altLang="en-US" sz="360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埃鲁铝电解法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4048" y="1700808"/>
            <a:ext cx="720080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准圆_GBK" panose="03000509000000000000" pitchFamily="65" charset="-122"/>
                <a:ea typeface="方正准圆_GBK" panose="03000509000000000000" pitchFamily="65" charset="-122"/>
              </a:rPr>
              <a:t>冰</a:t>
            </a:r>
            <a:endParaRPr lang="en-US" altLang="zh-CN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  <a:p>
            <a:r>
              <a:rPr lang="zh-CN" alt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准圆_GBK" panose="03000509000000000000" pitchFamily="65" charset="-122"/>
                <a:ea typeface="方正准圆_GBK" panose="03000509000000000000" pitchFamily="65" charset="-122"/>
              </a:rPr>
              <a:t>晶</a:t>
            </a:r>
            <a:endParaRPr lang="en-US" altLang="zh-CN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  <a:p>
            <a:r>
              <a:rPr lang="zh-CN" alt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方正准圆_GBK" panose="03000509000000000000" pitchFamily="65" charset="-122"/>
                <a:ea typeface="方正准圆_GBK" panose="03000509000000000000" pitchFamily="65" charset="-122"/>
              </a:rPr>
              <a:t>石</a:t>
            </a:r>
          </a:p>
        </p:txBody>
      </p:sp>
      <p:pic>
        <p:nvPicPr>
          <p:cNvPr id="1029" name="Picture 5" descr="C:\Users\Administrator\Desktop\640px-816-_Ivigtut_-_cryol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628800"/>
            <a:ext cx="2438400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899592" y="764704"/>
            <a:ext cx="3686316" cy="2970766"/>
            <a:chOff x="-1852754" y="-819472"/>
            <a:chExt cx="3686316" cy="2970766"/>
          </a:xfrm>
        </p:grpSpPr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833563" y="-819472"/>
              <a:ext cx="3667125" cy="272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-1852754" y="1812740"/>
              <a:ext cx="352839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0000"/>
                  </a:solidFill>
                </a:rPr>
                <a:t>〔</a:t>
              </a:r>
              <a:r>
                <a:rPr lang="zh-CN" altLang="en-US" sz="1600" dirty="0">
                  <a:solidFill>
                    <a:srgbClr val="000000"/>
                  </a:solidFill>
                </a:rPr>
                <a:t>美</a:t>
              </a:r>
              <a:r>
                <a:rPr lang="en-US" altLang="zh-CN" sz="1600" dirty="0">
                  <a:solidFill>
                    <a:srgbClr val="000000"/>
                  </a:solidFill>
                </a:rPr>
                <a:t>〕</a:t>
              </a:r>
              <a:r>
                <a:rPr lang="zh-CN" altLang="en-US" sz="1600" dirty="0">
                  <a:solidFill>
                    <a:srgbClr val="000000"/>
                  </a:solidFill>
                </a:rPr>
                <a:t>霍尔        </a:t>
              </a:r>
              <a:r>
                <a:rPr lang="en-US" altLang="zh-CN" sz="1600" dirty="0" smtClean="0">
                  <a:solidFill>
                    <a:srgbClr val="000000"/>
                  </a:solidFill>
                </a:rPr>
                <a:t>〔</a:t>
              </a:r>
              <a:r>
                <a:rPr lang="zh-CN" altLang="en-US" sz="1600" dirty="0">
                  <a:solidFill>
                    <a:srgbClr val="000000"/>
                  </a:solidFill>
                </a:rPr>
                <a:t>法</a:t>
              </a:r>
              <a:r>
                <a:rPr lang="en-US" altLang="zh-CN" sz="1600" dirty="0">
                  <a:solidFill>
                    <a:srgbClr val="000000"/>
                  </a:solidFill>
                </a:rPr>
                <a:t>〕</a:t>
              </a:r>
              <a:r>
                <a:rPr lang="zh-CN" altLang="en-US" sz="1600" dirty="0">
                  <a:solidFill>
                    <a:srgbClr val="000000"/>
                  </a:solidFill>
                </a:rPr>
                <a:t>埃鲁 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937" y="836711"/>
            <a:ext cx="615553" cy="222353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科 学 史 话</a:t>
            </a:r>
            <a:endParaRPr lang="zh-CN" altLang="en-US" sz="2800" dirty="0">
              <a:solidFill>
                <a:srgbClr val="000000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pic>
        <p:nvPicPr>
          <p:cNvPr id="25" name="图片 24" descr="VI.jpg"/>
          <p:cNvPicPr>
            <a:picLocks noChangeAspect="1"/>
          </p:cNvPicPr>
          <p:nvPr/>
        </p:nvPicPr>
        <p:blipFill>
          <a:blip r:embed="rId4" cstate="print"/>
          <a:srcRect r="33850" b="77685"/>
          <a:stretch>
            <a:fillRect/>
          </a:stretch>
        </p:blipFill>
        <p:spPr>
          <a:xfrm>
            <a:off x="7079368" y="6335640"/>
            <a:ext cx="2064632" cy="52236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0" y="3861048"/>
            <a:ext cx="9144000" cy="2880320"/>
            <a:chOff x="0" y="3861048"/>
            <a:chExt cx="9144000" cy="288032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7636" t="3341" b="66229"/>
            <a:stretch>
              <a:fillRect/>
            </a:stretch>
          </p:blipFill>
          <p:spPr bwMode="auto">
            <a:xfrm>
              <a:off x="0" y="3861048"/>
              <a:ext cx="9144000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7636" t="55250"/>
            <a:stretch>
              <a:fillRect/>
            </a:stretch>
          </p:blipFill>
          <p:spPr bwMode="auto">
            <a:xfrm>
              <a:off x="0" y="4941168"/>
              <a:ext cx="9144000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组合 27"/>
          <p:cNvGrpSpPr/>
          <p:nvPr/>
        </p:nvGrpSpPr>
        <p:grpSpPr>
          <a:xfrm>
            <a:off x="0" y="0"/>
            <a:ext cx="9144000" cy="764704"/>
            <a:chOff x="0" y="0"/>
            <a:chExt cx="9144000" cy="764704"/>
          </a:xfrm>
        </p:grpSpPr>
        <p:sp>
          <p:nvSpPr>
            <p:cNvPr id="29" name="矩形 28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0C0">
                <a:alpha val="70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0" name="组合 30"/>
            <p:cNvGrpSpPr/>
            <p:nvPr/>
          </p:nvGrpSpPr>
          <p:grpSpPr>
            <a:xfrm>
              <a:off x="1187624" y="106616"/>
              <a:ext cx="1440160" cy="548680"/>
              <a:chOff x="1331640" y="764704"/>
              <a:chExt cx="1440160" cy="548680"/>
            </a:xfrm>
          </p:grpSpPr>
          <p:sp>
            <p:nvSpPr>
              <p:cNvPr id="37" name="圆角矩形 36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TextBox 43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筛选原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料</a:t>
                </a:r>
              </a:p>
            </p:txBody>
          </p:sp>
        </p:grpSp>
        <p:grpSp>
          <p:nvGrpSpPr>
            <p:cNvPr id="31" name="组合 31"/>
            <p:cNvGrpSpPr/>
            <p:nvPr/>
          </p:nvGrpSpPr>
          <p:grpSpPr>
            <a:xfrm>
              <a:off x="3744382" y="116632"/>
              <a:ext cx="1440160" cy="548680"/>
              <a:chOff x="1331640" y="764704"/>
              <a:chExt cx="1440160" cy="548680"/>
            </a:xfrm>
          </p:grpSpPr>
          <p:sp>
            <p:nvSpPr>
              <p:cNvPr id="35" name="圆角矩形 34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TextBox 41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rgbClr val="FF0000"/>
                    </a:solidFill>
                  </a:rPr>
                  <a:t>探寻原理</a:t>
                </a:r>
              </a:p>
            </p:txBody>
          </p:sp>
        </p:grpSp>
        <p:grpSp>
          <p:nvGrpSpPr>
            <p:cNvPr id="32" name="组合 34"/>
            <p:cNvGrpSpPr/>
            <p:nvPr/>
          </p:nvGrpSpPr>
          <p:grpSpPr>
            <a:xfrm>
              <a:off x="6444208" y="116632"/>
              <a:ext cx="1440160" cy="548680"/>
              <a:chOff x="1331640" y="764704"/>
              <a:chExt cx="1440160" cy="548680"/>
            </a:xfrm>
          </p:grpSpPr>
          <p:sp>
            <p:nvSpPr>
              <p:cNvPr id="33" name="圆角矩形 32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TextBox 39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剖析技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术</a:t>
                </a: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3656067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pull dir="r"/>
      </p:transition>
    </mc:Choice>
    <mc:Fallback>
      <p:transition spd="slow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 flipH="1">
            <a:off x="620490" y="764118"/>
            <a:ext cx="63078" cy="609388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45080" y="980728"/>
            <a:ext cx="530723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根据霍尔</a:t>
            </a:r>
            <a:r>
              <a:rPr lang="en-US" altLang="zh-CN" sz="360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</a:t>
            </a:r>
            <a:r>
              <a:rPr lang="zh-CN" altLang="en-US" sz="3600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埃鲁铝电解法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7744" y="3937300"/>
            <a:ext cx="5366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98525" algn="l"/>
              </a:tabLst>
            </a:pPr>
            <a:r>
              <a:rPr lang="zh-CN" altLang="en-US" sz="3200" dirty="0">
                <a:solidFill>
                  <a:srgbClr val="FF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阴极</a:t>
            </a:r>
            <a:r>
              <a:rPr lang="zh-CN" altLang="en-US" sz="3200" dirty="0" smtClean="0">
                <a:solidFill>
                  <a:srgbClr val="FF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：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4Al</a:t>
            </a:r>
            <a:r>
              <a:rPr lang="en-US" altLang="zh-CN" sz="3200" b="1" baseline="30000" dirty="0" smtClean="0">
                <a:solidFill>
                  <a:srgbClr val="FF0000"/>
                </a:solidFill>
              </a:rPr>
              <a:t>3</a:t>
            </a:r>
            <a:r>
              <a:rPr lang="en-US" altLang="zh-CN" sz="3200" b="1" baseline="30000" dirty="0">
                <a:solidFill>
                  <a:srgbClr val="FF0000"/>
                </a:solidFill>
              </a:rPr>
              <a:t>+ </a:t>
            </a:r>
            <a:r>
              <a:rPr lang="en-US" altLang="zh-CN" sz="3200" b="1" dirty="0">
                <a:solidFill>
                  <a:srgbClr val="FF0000"/>
                </a:solidFill>
              </a:rPr>
              <a:t>+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12e</a:t>
            </a:r>
            <a:r>
              <a:rPr lang="zh-CN" altLang="en-US" sz="3200" b="1" baseline="30000" dirty="0" smtClean="0">
                <a:solidFill>
                  <a:srgbClr val="FF0000"/>
                </a:solidFill>
              </a:rPr>
              <a:t>－ </a:t>
            </a:r>
            <a:r>
              <a:rPr lang="en-US" altLang="zh-CN" sz="3200" b="1" dirty="0">
                <a:solidFill>
                  <a:srgbClr val="FF0000"/>
                </a:solidFill>
              </a:rPr>
              <a:t>=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4Al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7743" y="4720677"/>
            <a:ext cx="5932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阳极</a:t>
            </a:r>
            <a:r>
              <a:rPr lang="zh-CN" altLang="en-US" sz="3200" dirty="0" smtClean="0">
                <a:solidFill>
                  <a:srgbClr val="FF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：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6O</a:t>
            </a:r>
            <a:r>
              <a:rPr lang="en-US" altLang="zh-CN" sz="3200" b="1" baseline="30000" dirty="0" smtClean="0">
                <a:solidFill>
                  <a:srgbClr val="FF0000"/>
                </a:solidFill>
              </a:rPr>
              <a:t>2</a:t>
            </a:r>
            <a:r>
              <a:rPr lang="zh-CN" altLang="en-US" sz="3200" b="1" baseline="30000" dirty="0" smtClean="0">
                <a:solidFill>
                  <a:srgbClr val="FF0000"/>
                </a:solidFill>
              </a:rPr>
              <a:t>－</a:t>
            </a:r>
            <a:r>
              <a:rPr lang="zh-CN" altLang="en-US" sz="3200" b="1" dirty="0" smtClean="0">
                <a:solidFill>
                  <a:srgbClr val="FF0000"/>
                </a:solidFill>
              </a:rPr>
              <a:t>－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12e</a:t>
            </a:r>
            <a:r>
              <a:rPr lang="zh-CN" altLang="en-US" sz="3200" b="1" baseline="30000" dirty="0" smtClean="0">
                <a:solidFill>
                  <a:srgbClr val="FF0000"/>
                </a:solidFill>
              </a:rPr>
              <a:t>－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</a:rPr>
              <a:t>=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3O</a:t>
            </a:r>
            <a:r>
              <a:rPr lang="en-US" altLang="zh-CN" sz="3200" b="1" baseline="-25000" dirty="0" smtClean="0">
                <a:solidFill>
                  <a:srgbClr val="FF0000"/>
                </a:solidFill>
              </a:rPr>
              <a:t>2</a:t>
            </a:r>
            <a:r>
              <a:rPr lang="en-US" altLang="zh-CN" sz="3200" b="1" dirty="0">
                <a:solidFill>
                  <a:srgbClr val="FF0000"/>
                </a:solidFill>
              </a:rPr>
              <a:t>↑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38234" y="218580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(</a:t>
            </a:r>
            <a:r>
              <a:rPr lang="zh-CN" altLang="en-US" sz="2400" dirty="0">
                <a:solidFill>
                  <a:srgbClr val="FF0000"/>
                </a:solidFill>
              </a:rPr>
              <a:t>熔化</a:t>
            </a:r>
            <a:r>
              <a:rPr lang="en-US" altLang="zh-CN" sz="2400" dirty="0">
                <a:solidFill>
                  <a:srgbClr val="FF0000"/>
                </a:solidFill>
              </a:rPr>
              <a:t>)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57227" y="2486160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冰晶石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0" y="0"/>
            <a:ext cx="9144000" cy="764704"/>
            <a:chOff x="0" y="0"/>
            <a:chExt cx="9144000" cy="764704"/>
          </a:xfrm>
        </p:grpSpPr>
        <p:sp>
          <p:nvSpPr>
            <p:cNvPr id="13" name="矩形 12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0C0">
                <a:alpha val="7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9" name="组合 30"/>
            <p:cNvGrpSpPr/>
            <p:nvPr/>
          </p:nvGrpSpPr>
          <p:grpSpPr>
            <a:xfrm>
              <a:off x="1187624" y="106616"/>
              <a:ext cx="1440160" cy="548680"/>
              <a:chOff x="1331640" y="764704"/>
              <a:chExt cx="1440160" cy="548680"/>
            </a:xfrm>
          </p:grpSpPr>
          <p:sp>
            <p:nvSpPr>
              <p:cNvPr id="26" name="圆角矩形 25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筛选原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料</a:t>
                </a:r>
              </a:p>
            </p:txBody>
          </p:sp>
        </p:grpSp>
        <p:grpSp>
          <p:nvGrpSpPr>
            <p:cNvPr id="20" name="组合 31"/>
            <p:cNvGrpSpPr/>
            <p:nvPr/>
          </p:nvGrpSpPr>
          <p:grpSpPr>
            <a:xfrm>
              <a:off x="3744382" y="116632"/>
              <a:ext cx="1440160" cy="548680"/>
              <a:chOff x="1331640" y="764704"/>
              <a:chExt cx="1440160" cy="548680"/>
            </a:xfrm>
          </p:grpSpPr>
          <p:sp>
            <p:nvSpPr>
              <p:cNvPr id="24" name="圆角矩形 23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rgbClr val="FF0000"/>
                    </a:solidFill>
                  </a:rPr>
                  <a:t>探求原理</a:t>
                </a:r>
              </a:p>
            </p:txBody>
          </p:sp>
        </p:grpSp>
        <p:grpSp>
          <p:nvGrpSpPr>
            <p:cNvPr id="21" name="组合 34"/>
            <p:cNvGrpSpPr/>
            <p:nvPr/>
          </p:nvGrpSpPr>
          <p:grpSpPr>
            <a:xfrm>
              <a:off x="6444208" y="116632"/>
              <a:ext cx="1440160" cy="548680"/>
              <a:chOff x="1331640" y="764704"/>
              <a:chExt cx="1440160" cy="548680"/>
            </a:xfrm>
          </p:grpSpPr>
          <p:sp>
            <p:nvSpPr>
              <p:cNvPr id="22" name="圆角矩形 21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剖析技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术</a:t>
                </a: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4937" y="836712"/>
            <a:ext cx="615553" cy="20190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原 理 呈 现</a:t>
            </a:r>
            <a:endParaRPr lang="zh-CN" altLang="en-US" sz="2800" dirty="0">
              <a:solidFill>
                <a:srgbClr val="000000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pic>
        <p:nvPicPr>
          <p:cNvPr id="30" name="图片 29" descr="VI.jpg"/>
          <p:cNvPicPr>
            <a:picLocks noChangeAspect="1"/>
          </p:cNvPicPr>
          <p:nvPr/>
        </p:nvPicPr>
        <p:blipFill>
          <a:blip r:embed="rId3" cstate="print"/>
          <a:srcRect r="33850" b="77685"/>
          <a:stretch>
            <a:fillRect/>
          </a:stretch>
        </p:blipFill>
        <p:spPr>
          <a:xfrm>
            <a:off x="7079368" y="6335640"/>
            <a:ext cx="2064632" cy="52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1" name="组合 30"/>
          <p:cNvGrpSpPr/>
          <p:nvPr/>
        </p:nvGrpSpPr>
        <p:grpSpPr>
          <a:xfrm>
            <a:off x="1954383" y="1636593"/>
            <a:ext cx="6259451" cy="1569660"/>
            <a:chOff x="1954383" y="1636593"/>
            <a:chExt cx="6259451" cy="1569660"/>
          </a:xfrm>
        </p:grpSpPr>
        <p:grpSp>
          <p:nvGrpSpPr>
            <p:cNvPr id="14" name="组合 13"/>
            <p:cNvGrpSpPr/>
            <p:nvPr/>
          </p:nvGrpSpPr>
          <p:grpSpPr>
            <a:xfrm>
              <a:off x="1954383" y="1636593"/>
              <a:ext cx="6259451" cy="1569660"/>
              <a:chOff x="2170407" y="1132537"/>
              <a:chExt cx="5688632" cy="1569660"/>
            </a:xfrm>
            <a:solidFill>
              <a:srgbClr val="FFFFFF"/>
            </a:solidFill>
          </p:grpSpPr>
          <p:sp>
            <p:nvSpPr>
              <p:cNvPr id="15" name="TextBox 14"/>
              <p:cNvSpPr txBox="1"/>
              <p:nvPr/>
            </p:nvSpPr>
            <p:spPr>
              <a:xfrm>
                <a:off x="2170407" y="1132537"/>
                <a:ext cx="5688632" cy="1569660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altLang="zh-CN" sz="3200" dirty="0" smtClean="0">
                  <a:solidFill>
                    <a:srgbClr val="000000"/>
                  </a:solidFill>
                </a:endParaRPr>
              </a:p>
              <a:p>
                <a:r>
                  <a:rPr lang="en-US" altLang="zh-CN" sz="3200" dirty="0" smtClean="0">
                    <a:solidFill>
                      <a:srgbClr val="000000"/>
                    </a:solidFill>
                  </a:rPr>
                  <a:t>  </a:t>
                </a:r>
                <a:r>
                  <a:rPr lang="en-US" altLang="zh-CN" sz="3200" dirty="0">
                    <a:solidFill>
                      <a:srgbClr val="000000"/>
                    </a:solidFill>
                  </a:rPr>
                  <a:t>2 </a:t>
                </a:r>
                <a:r>
                  <a:rPr lang="en-US" altLang="zh-CN" sz="3200" dirty="0" smtClean="0">
                    <a:solidFill>
                      <a:srgbClr val="000000"/>
                    </a:solidFill>
                  </a:rPr>
                  <a:t>Al</a:t>
                </a:r>
                <a:r>
                  <a:rPr lang="en-US" altLang="zh-CN" sz="3200" baseline="-25000" dirty="0" smtClean="0">
                    <a:solidFill>
                      <a:srgbClr val="000000"/>
                    </a:solidFill>
                  </a:rPr>
                  <a:t>2</a:t>
                </a:r>
                <a:r>
                  <a:rPr lang="en-US" altLang="zh-CN" sz="3200" dirty="0" smtClean="0">
                    <a:solidFill>
                      <a:srgbClr val="000000"/>
                    </a:solidFill>
                  </a:rPr>
                  <a:t>O</a:t>
                </a:r>
                <a:r>
                  <a:rPr lang="en-US" altLang="zh-CN" sz="3200" baseline="-25000" dirty="0" smtClean="0">
                    <a:solidFill>
                      <a:srgbClr val="000000"/>
                    </a:solidFill>
                  </a:rPr>
                  <a:t>3                   </a:t>
                </a:r>
                <a:r>
                  <a:rPr lang="en-US" altLang="zh-CN" sz="3200" dirty="0" smtClean="0">
                    <a:solidFill>
                      <a:srgbClr val="000000"/>
                    </a:solidFill>
                  </a:rPr>
                  <a:t>         4Al</a:t>
                </a:r>
                <a:r>
                  <a:rPr lang="zh-CN" altLang="en-US" sz="3200" dirty="0">
                    <a:solidFill>
                      <a:srgbClr val="000000"/>
                    </a:solidFill>
                  </a:rPr>
                  <a:t>＋</a:t>
                </a:r>
                <a:r>
                  <a:rPr lang="en-US" altLang="zh-CN" sz="3200" dirty="0">
                    <a:solidFill>
                      <a:srgbClr val="000000"/>
                    </a:solidFill>
                  </a:rPr>
                  <a:t>3O</a:t>
                </a:r>
                <a:r>
                  <a:rPr lang="en-US" altLang="zh-CN" sz="3200" baseline="-25000" dirty="0">
                    <a:solidFill>
                      <a:srgbClr val="000000"/>
                    </a:solidFill>
                  </a:rPr>
                  <a:t>2</a:t>
                </a:r>
                <a:r>
                  <a:rPr lang="en-US" altLang="zh-CN" sz="3200" dirty="0">
                    <a:solidFill>
                      <a:srgbClr val="000000"/>
                    </a:solidFill>
                  </a:rPr>
                  <a:t>↑</a:t>
                </a:r>
              </a:p>
              <a:p>
                <a:endParaRPr lang="zh-CN" altLang="en-US" sz="3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603427" y="1521591"/>
                <a:ext cx="63315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>
                    <a:solidFill>
                      <a:srgbClr val="000000"/>
                    </a:solidFill>
                  </a:rPr>
                  <a:t>电解</a:t>
                </a: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4477966" y="2443655"/>
              <a:ext cx="1213386" cy="61530"/>
              <a:chOff x="8666443" y="1630605"/>
              <a:chExt cx="1361275" cy="87452"/>
            </a:xfrm>
          </p:grpSpPr>
          <p:cxnSp>
            <p:nvCxnSpPr>
              <p:cNvPr id="32" name="直接连接符 31"/>
              <p:cNvCxnSpPr/>
              <p:nvPr/>
            </p:nvCxnSpPr>
            <p:spPr>
              <a:xfrm>
                <a:off x="8666443" y="1630605"/>
                <a:ext cx="134835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8679365" y="1718057"/>
                <a:ext cx="134835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="" xmlns:p14="http://schemas.microsoft.com/office/powerpoint/2010/main" val="2548924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pull dir="ru"/>
      </p:transition>
    </mc:Choice>
    <mc:Fallback>
      <p:transition spd="slow">
        <p:pull dir="r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649395" y="721558"/>
            <a:ext cx="8505042" cy="6178007"/>
            <a:chOff x="649395" y="721558"/>
            <a:chExt cx="8505042" cy="6178007"/>
          </a:xfrm>
        </p:grpSpPr>
        <p:pic>
          <p:nvPicPr>
            <p:cNvPr id="4" name="Picture 3" descr="C:\Users\Administrator\Desktop\铝的冶炼\300000764046129956529967243_95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9395" y="721558"/>
              <a:ext cx="8505042" cy="61780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3657955" y="6077306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rgbClr val="FFFFFF"/>
                  </a:solidFill>
                  <a:latin typeface="方正准圆_GBK" panose="03000509000000000000" pitchFamily="65" charset="-122"/>
                  <a:ea typeface="方正准圆_GBK" panose="03000509000000000000" pitchFamily="65" charset="-122"/>
                </a:rPr>
                <a:t>铝 电 解 车 间</a:t>
              </a:r>
              <a:endParaRPr lang="zh-CN" altLang="en-US" sz="2800" dirty="0">
                <a:solidFill>
                  <a:srgbClr val="FFFFFF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endParaRPr>
            </a:p>
          </p:txBody>
        </p:sp>
      </p:grpSp>
      <p:cxnSp>
        <p:nvCxnSpPr>
          <p:cNvPr id="6" name="直接连接符 5"/>
          <p:cNvCxnSpPr/>
          <p:nvPr/>
        </p:nvCxnSpPr>
        <p:spPr>
          <a:xfrm flipH="1">
            <a:off x="620490" y="795768"/>
            <a:ext cx="54592" cy="606223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37" y="836712"/>
            <a:ext cx="615553" cy="23841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电 解 铝 技 术</a:t>
            </a:r>
            <a:endParaRPr lang="zh-CN" altLang="en-US" sz="2800" dirty="0">
              <a:solidFill>
                <a:srgbClr val="000000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0" y="0"/>
            <a:ext cx="9144000" cy="764704"/>
            <a:chOff x="0" y="0"/>
            <a:chExt cx="9144000" cy="764704"/>
          </a:xfrm>
        </p:grpSpPr>
        <p:sp>
          <p:nvSpPr>
            <p:cNvPr id="21" name="矩形 20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0C0">
                <a:alpha val="70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2" name="组合 30"/>
            <p:cNvGrpSpPr/>
            <p:nvPr/>
          </p:nvGrpSpPr>
          <p:grpSpPr>
            <a:xfrm>
              <a:off x="1187624" y="106616"/>
              <a:ext cx="1440160" cy="548680"/>
              <a:chOff x="1331640" y="764704"/>
              <a:chExt cx="1440160" cy="548680"/>
            </a:xfrm>
          </p:grpSpPr>
          <p:sp>
            <p:nvSpPr>
              <p:cNvPr id="29" name="圆角矩形 28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TextBox 43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筛选原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料</a:t>
                </a:r>
              </a:p>
            </p:txBody>
          </p:sp>
        </p:grpSp>
        <p:grpSp>
          <p:nvGrpSpPr>
            <p:cNvPr id="23" name="组合 31"/>
            <p:cNvGrpSpPr/>
            <p:nvPr/>
          </p:nvGrpSpPr>
          <p:grpSpPr>
            <a:xfrm>
              <a:off x="3744382" y="116632"/>
              <a:ext cx="1440160" cy="548680"/>
              <a:chOff x="1331640" y="764704"/>
              <a:chExt cx="1440160" cy="548680"/>
            </a:xfrm>
          </p:grpSpPr>
          <p:sp>
            <p:nvSpPr>
              <p:cNvPr id="27" name="圆角矩形 26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TextBox 41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/>
                  <a:t>探</a:t>
                </a:r>
                <a:r>
                  <a:rPr lang="zh-CN" altLang="en-US" sz="2400" dirty="0"/>
                  <a:t>求</a:t>
                </a:r>
                <a:r>
                  <a:rPr lang="zh-CN" altLang="en-US" sz="2400" dirty="0" smtClean="0"/>
                  <a:t>原理</a:t>
                </a:r>
                <a:endParaRPr lang="zh-CN" altLang="en-US" sz="2400" dirty="0"/>
              </a:p>
            </p:txBody>
          </p:sp>
        </p:grpSp>
        <p:grpSp>
          <p:nvGrpSpPr>
            <p:cNvPr id="24" name="组合 34"/>
            <p:cNvGrpSpPr/>
            <p:nvPr/>
          </p:nvGrpSpPr>
          <p:grpSpPr>
            <a:xfrm>
              <a:off x="6444208" y="116632"/>
              <a:ext cx="1440160" cy="548680"/>
              <a:chOff x="1331640" y="764704"/>
              <a:chExt cx="1440160" cy="548680"/>
            </a:xfrm>
          </p:grpSpPr>
          <p:sp>
            <p:nvSpPr>
              <p:cNvPr id="25" name="圆角矩形 24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TextBox 39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FF0000"/>
                    </a:solidFill>
                  </a:rPr>
                  <a:t>剖析技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术</a:t>
                </a: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8242734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pull dir="d"/>
      </p:transition>
    </mc:Choice>
    <mc:Fallback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r="14231"/>
          <a:stretch>
            <a:fillRect/>
          </a:stretch>
        </p:blipFill>
        <p:spPr bwMode="auto">
          <a:xfrm>
            <a:off x="696684" y="761229"/>
            <a:ext cx="8447316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接连接符 5"/>
          <p:cNvCxnSpPr/>
          <p:nvPr/>
        </p:nvCxnSpPr>
        <p:spPr>
          <a:xfrm>
            <a:off x="675082" y="823064"/>
            <a:ext cx="0" cy="6021288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37" y="836712"/>
            <a:ext cx="615553" cy="23841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000000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rPr>
              <a:t>电 解 铝 技 术</a:t>
            </a:r>
            <a:endParaRPr lang="zh-CN" altLang="en-US" sz="2800" dirty="0">
              <a:solidFill>
                <a:srgbClr val="000000"/>
              </a:solidFill>
              <a:latin typeface="方正准圆_GBK" panose="03000509000000000000" pitchFamily="65" charset="-122"/>
              <a:ea typeface="方正准圆_GBK" panose="03000509000000000000" pitchFamily="65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0" y="0"/>
            <a:ext cx="9144000" cy="764704"/>
            <a:chOff x="0" y="0"/>
            <a:chExt cx="9144000" cy="764704"/>
          </a:xfrm>
        </p:grpSpPr>
        <p:sp>
          <p:nvSpPr>
            <p:cNvPr id="21" name="矩形 20"/>
            <p:cNvSpPr/>
            <p:nvPr/>
          </p:nvSpPr>
          <p:spPr>
            <a:xfrm>
              <a:off x="0" y="0"/>
              <a:ext cx="9144000" cy="764704"/>
            </a:xfrm>
            <a:prstGeom prst="rect">
              <a:avLst/>
            </a:prstGeom>
            <a:solidFill>
              <a:srgbClr val="0070C0">
                <a:alpha val="70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2" name="组合 30"/>
            <p:cNvGrpSpPr/>
            <p:nvPr/>
          </p:nvGrpSpPr>
          <p:grpSpPr>
            <a:xfrm>
              <a:off x="1187624" y="106616"/>
              <a:ext cx="1440160" cy="548680"/>
              <a:chOff x="1331640" y="764704"/>
              <a:chExt cx="1440160" cy="548680"/>
            </a:xfrm>
          </p:grpSpPr>
          <p:sp>
            <p:nvSpPr>
              <p:cNvPr id="29" name="圆角矩形 28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TextBox 43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000000"/>
                    </a:solidFill>
                  </a:rPr>
                  <a:t>筛选原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料</a:t>
                </a:r>
              </a:p>
            </p:txBody>
          </p:sp>
        </p:grpSp>
        <p:grpSp>
          <p:nvGrpSpPr>
            <p:cNvPr id="23" name="组合 31"/>
            <p:cNvGrpSpPr/>
            <p:nvPr/>
          </p:nvGrpSpPr>
          <p:grpSpPr>
            <a:xfrm>
              <a:off x="3744382" y="116632"/>
              <a:ext cx="1440160" cy="548680"/>
              <a:chOff x="1331640" y="764704"/>
              <a:chExt cx="1440160" cy="548680"/>
            </a:xfrm>
          </p:grpSpPr>
          <p:sp>
            <p:nvSpPr>
              <p:cNvPr id="27" name="圆角矩形 26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TextBox 41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/>
                  <a:t>探求原理</a:t>
                </a:r>
                <a:endParaRPr lang="zh-CN" altLang="en-US" sz="2400" dirty="0"/>
              </a:p>
            </p:txBody>
          </p:sp>
        </p:grpSp>
        <p:grpSp>
          <p:nvGrpSpPr>
            <p:cNvPr id="24" name="组合 34"/>
            <p:cNvGrpSpPr/>
            <p:nvPr/>
          </p:nvGrpSpPr>
          <p:grpSpPr>
            <a:xfrm>
              <a:off x="6444208" y="116632"/>
              <a:ext cx="1440160" cy="548680"/>
              <a:chOff x="1331640" y="764704"/>
              <a:chExt cx="1440160" cy="548680"/>
            </a:xfrm>
          </p:grpSpPr>
          <p:sp>
            <p:nvSpPr>
              <p:cNvPr id="25" name="圆角矩形 24"/>
              <p:cNvSpPr/>
              <p:nvPr/>
            </p:nvSpPr>
            <p:spPr>
              <a:xfrm>
                <a:off x="1331640" y="764704"/>
                <a:ext cx="1440160" cy="54868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TextBox 39"/>
              <p:cNvSpPr txBox="1"/>
              <p:nvPr/>
            </p:nvSpPr>
            <p:spPr>
              <a:xfrm>
                <a:off x="1331640" y="807095"/>
                <a:ext cx="14157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FF0000"/>
                    </a:solidFill>
                  </a:rPr>
                  <a:t>剖析技</a:t>
                </a:r>
                <a:r>
                  <a:rPr lang="zh-CN" altLang="en-US" sz="2400" dirty="0">
                    <a:solidFill>
                      <a:srgbClr val="FF0000"/>
                    </a:solidFill>
                  </a:rPr>
                  <a:t>术</a:t>
                </a:r>
              </a:p>
            </p:txBody>
          </p:sp>
        </p:grpSp>
      </p:grpSp>
      <p:sp>
        <p:nvSpPr>
          <p:cNvPr id="45" name="TextBox 22"/>
          <p:cNvSpPr txBox="1"/>
          <p:nvPr/>
        </p:nvSpPr>
        <p:spPr>
          <a:xfrm>
            <a:off x="795002" y="5471497"/>
            <a:ext cx="8080984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</a:rPr>
              <a:t> 【</a:t>
            </a:r>
            <a:r>
              <a:rPr lang="zh-CN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阅读教材，思考问题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</a:rPr>
              <a:t>】</a:t>
            </a:r>
          </a:p>
          <a:p>
            <a:r>
              <a:rPr lang="zh-CN" altLang="en-US" sz="2800" b="1" dirty="0" smtClean="0">
                <a:solidFill>
                  <a:schemeClr val="accent2">
                    <a:lumMod val="75000"/>
                  </a:schemeClr>
                </a:solidFill>
                <a:latin typeface="方正楷体_GBK" pitchFamily="65" charset="-122"/>
                <a:ea typeface="方正楷体_GBK" pitchFamily="65" charset="-122"/>
              </a:rPr>
              <a:t> （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方正楷体_GBK" pitchFamily="65" charset="-122"/>
                <a:ea typeface="方正楷体_GBK" pitchFamily="65" charset="-122"/>
              </a:rPr>
              <a:t>1</a:t>
            </a:r>
            <a:r>
              <a:rPr lang="zh-CN" altLang="en-US" sz="2800" b="1" dirty="0" smtClean="0">
                <a:solidFill>
                  <a:schemeClr val="accent2">
                    <a:lumMod val="75000"/>
                  </a:schemeClr>
                </a:solidFill>
                <a:latin typeface="方正楷体_GBK" pitchFamily="65" charset="-122"/>
                <a:ea typeface="方正楷体_GBK" pitchFamily="65" charset="-122"/>
              </a:rPr>
              <a:t>）电解槽中用什么做电极材料？电解液是什么？</a:t>
            </a:r>
          </a:p>
          <a:p>
            <a:r>
              <a:rPr lang="zh-CN" altLang="en-US" sz="2800" b="1" dirty="0" smtClean="0">
                <a:solidFill>
                  <a:schemeClr val="accent2">
                    <a:lumMod val="75000"/>
                  </a:schemeClr>
                </a:solidFill>
                <a:latin typeface="方正楷体_GBK" pitchFamily="65" charset="-122"/>
                <a:ea typeface="方正楷体_GBK" pitchFamily="65" charset="-122"/>
              </a:rPr>
              <a:t> （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方正楷体_GBK" pitchFamily="65" charset="-122"/>
                <a:ea typeface="方正楷体_GBK" pitchFamily="65" charset="-122"/>
              </a:rPr>
              <a:t>2</a:t>
            </a:r>
            <a:r>
              <a:rPr lang="zh-CN" altLang="en-US" sz="2800" b="1" dirty="0" smtClean="0">
                <a:solidFill>
                  <a:schemeClr val="accent2">
                    <a:lumMod val="75000"/>
                  </a:schemeClr>
                </a:solidFill>
                <a:latin typeface="方正楷体_GBK" pitchFamily="65" charset="-122"/>
                <a:ea typeface="方正楷体_GBK" pitchFamily="65" charset="-122"/>
              </a:rPr>
              <a:t>）电解冶炼铝需要哪些原料？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方正楷体_GBK" pitchFamily="65" charset="-122"/>
              <a:ea typeface="方正楷体_GBK" pitchFamily="65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410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pull dir="u"/>
      </p:transition>
    </mc:Choice>
    <mc:Fallback>
      <p:transition spd="slow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卷草阳台">
  <a:themeElements>
    <a:clrScheme name="卷草阳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卷草阳台">
      <a:majorFont>
        <a:latin typeface="Arial"/>
        <a:ea typeface="黑体"/>
        <a:cs typeface=""/>
      </a:majorFont>
      <a:minorFont>
        <a:latin typeface="Arial Rounded MT Bold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卷草阳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卷草阳台">
  <a:themeElements>
    <a:clrScheme name="卷草阳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卷草阳台">
      <a:majorFont>
        <a:latin typeface="Arial"/>
        <a:ea typeface="黑体"/>
        <a:cs typeface=""/>
      </a:majorFont>
      <a:minorFont>
        <a:latin typeface="Arial Rounded MT Bold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卷草阳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卷草阳台">
  <a:themeElements>
    <a:clrScheme name="卷草阳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卷草阳台">
      <a:majorFont>
        <a:latin typeface="Arial"/>
        <a:ea typeface="黑体"/>
        <a:cs typeface=""/>
      </a:majorFont>
      <a:minorFont>
        <a:latin typeface="Arial Rounded MT Bold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卷草阳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卷草阳台">
  <a:themeElements>
    <a:clrScheme name="卷草阳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卷草阳台">
      <a:majorFont>
        <a:latin typeface="Arial"/>
        <a:ea typeface="黑体"/>
        <a:cs typeface=""/>
      </a:majorFont>
      <a:minorFont>
        <a:latin typeface="Arial Rounded MT Bold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卷草阳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卷草阳台">
  <a:themeElements>
    <a:clrScheme name="卷草阳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卷草阳台">
      <a:majorFont>
        <a:latin typeface="Arial"/>
        <a:ea typeface="黑体"/>
        <a:cs typeface=""/>
      </a:majorFont>
      <a:minorFont>
        <a:latin typeface="Arial Rounded MT Bold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卷草阳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卷草阳台">
  <a:themeElements>
    <a:clrScheme name="卷草阳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卷草阳台">
      <a:majorFont>
        <a:latin typeface="Arial"/>
        <a:ea typeface="黑体"/>
        <a:cs typeface=""/>
      </a:majorFont>
      <a:minorFont>
        <a:latin typeface="Arial Rounded MT Bold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卷草阳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卷草阳台">
  <a:themeElements>
    <a:clrScheme name="卷草阳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卷草阳台">
      <a:majorFont>
        <a:latin typeface="Arial"/>
        <a:ea typeface="黑体"/>
        <a:cs typeface=""/>
      </a:majorFont>
      <a:minorFont>
        <a:latin typeface="Arial Rounded MT Bold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卷草阳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卷草阳台">
  <a:themeElements>
    <a:clrScheme name="卷草阳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卷草阳台">
      <a:majorFont>
        <a:latin typeface="Arial"/>
        <a:ea typeface="黑体"/>
        <a:cs typeface=""/>
      </a:majorFont>
      <a:minorFont>
        <a:latin typeface="Arial Rounded MT Bold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卷草阳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卷草阳台">
  <a:themeElements>
    <a:clrScheme name="卷草阳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卷草阳台">
      <a:majorFont>
        <a:latin typeface="Arial"/>
        <a:ea typeface="黑体"/>
        <a:cs typeface=""/>
      </a:majorFont>
      <a:minorFont>
        <a:latin typeface="Arial Rounded MT Bold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卷草阳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卷草阳台">
  <a:themeElements>
    <a:clrScheme name="卷草阳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卷草阳台">
      <a:majorFont>
        <a:latin typeface="Arial"/>
        <a:ea typeface="黑体"/>
        <a:cs typeface=""/>
      </a:majorFont>
      <a:minorFont>
        <a:latin typeface="Arial Rounded MT Bold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卷草阳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1000</TotalTime>
  <Words>1621</Words>
  <Application>Microsoft Office PowerPoint</Application>
  <PresentationFormat>全屏显示(4:3)</PresentationFormat>
  <Paragraphs>190</Paragraphs>
  <Slides>18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11</vt:i4>
      </vt:variant>
      <vt:variant>
        <vt:lpstr>幻灯片标题</vt:lpstr>
      </vt:variant>
      <vt:variant>
        <vt:i4>18</vt:i4>
      </vt:variant>
    </vt:vector>
  </HeadingPairs>
  <TitlesOfParts>
    <vt:vector size="44" baseType="lpstr">
      <vt:lpstr>Arial</vt:lpstr>
      <vt:lpstr>宋体</vt:lpstr>
      <vt:lpstr>微软雅黑</vt:lpstr>
      <vt:lpstr>迷你简启体</vt:lpstr>
      <vt:lpstr>方正准圆_GBK</vt:lpstr>
      <vt:lpstr>Arial Rounded MT Bold</vt:lpstr>
      <vt:lpstr>黑体</vt:lpstr>
      <vt:lpstr>华文行楷</vt:lpstr>
      <vt:lpstr>方正行黑简体</vt:lpstr>
      <vt:lpstr>方正古隶简体</vt:lpstr>
      <vt:lpstr>华文新魏</vt:lpstr>
      <vt:lpstr>方正楷体_GBK</vt:lpstr>
      <vt:lpstr>方正舒体</vt:lpstr>
      <vt:lpstr>Calibri</vt:lpstr>
      <vt:lpstr>Arial Black</vt:lpstr>
      <vt:lpstr>Office 主题</vt:lpstr>
      <vt:lpstr>卷草阳台</vt:lpstr>
      <vt:lpstr>1_卷草阳台</vt:lpstr>
      <vt:lpstr>2_卷草阳台</vt:lpstr>
      <vt:lpstr>3_卷草阳台</vt:lpstr>
      <vt:lpstr>4_卷草阳台</vt:lpstr>
      <vt:lpstr>5_卷草阳台</vt:lpstr>
      <vt:lpstr>6_卷草阳台</vt:lpstr>
      <vt:lpstr>7_卷草阳台</vt:lpstr>
      <vt:lpstr>9_卷草阳台</vt:lpstr>
      <vt:lpstr>10_卷草阳台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ZHY</dc:creator>
  <cp:lastModifiedBy>Administrator</cp:lastModifiedBy>
  <cp:revision>64</cp:revision>
  <dcterms:created xsi:type="dcterms:W3CDTF">2014-10-14T14:53:15Z</dcterms:created>
  <dcterms:modified xsi:type="dcterms:W3CDTF">2014-10-20T13:53:23Z</dcterms:modified>
</cp:coreProperties>
</file>